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6"/>
  </p:notesMasterIdLst>
  <p:handoutMasterIdLst>
    <p:handoutMasterId r:id="rId27"/>
  </p:handoutMasterIdLst>
  <p:sldIdLst>
    <p:sldId id="256" r:id="rId2"/>
    <p:sldId id="266" r:id="rId3"/>
    <p:sldId id="267" r:id="rId4"/>
    <p:sldId id="268" r:id="rId5"/>
    <p:sldId id="269" r:id="rId6"/>
    <p:sldId id="270" r:id="rId7"/>
    <p:sldId id="271" r:id="rId8"/>
    <p:sldId id="272" r:id="rId9"/>
    <p:sldId id="277" r:id="rId10"/>
    <p:sldId id="278" r:id="rId11"/>
    <p:sldId id="279" r:id="rId12"/>
    <p:sldId id="273" r:id="rId13"/>
    <p:sldId id="274" r:id="rId14"/>
    <p:sldId id="259" r:id="rId15"/>
    <p:sldId id="260" r:id="rId16"/>
    <p:sldId id="275" r:id="rId17"/>
    <p:sldId id="276" r:id="rId18"/>
    <p:sldId id="265" r:id="rId19"/>
    <p:sldId id="258" r:id="rId20"/>
    <p:sldId id="262" r:id="rId21"/>
    <p:sldId id="261" r:id="rId22"/>
    <p:sldId id="257" r:id="rId23"/>
    <p:sldId id="263" r:id="rId24"/>
    <p:sldId id="264" r:id="rId25"/>
  </p:sldIdLst>
  <p:sldSz cx="9144000" cy="6858000" type="screen4x3"/>
  <p:notesSz cx="6797675" cy="9926638"/>
  <p:defaultTextStyle>
    <a:defPPr>
      <a:defRPr lang="en-US"/>
    </a:defPPr>
    <a:lvl1pPr algn="l" rtl="0" fontAlgn="base">
      <a:spcBef>
        <a:spcPct val="0"/>
      </a:spcBef>
      <a:spcAft>
        <a:spcPct val="0"/>
      </a:spcAft>
      <a:defRPr sz="1600" kern="1200">
        <a:solidFill>
          <a:schemeClr val="tx1"/>
        </a:solidFill>
        <a:latin typeface="Tahoma" charset="0"/>
        <a:ea typeface="ＭＳ Ｐゴシック" charset="0"/>
        <a:cs typeface="+mn-cs"/>
      </a:defRPr>
    </a:lvl1pPr>
    <a:lvl2pPr marL="457200" algn="l" rtl="0" fontAlgn="base">
      <a:spcBef>
        <a:spcPct val="0"/>
      </a:spcBef>
      <a:spcAft>
        <a:spcPct val="0"/>
      </a:spcAft>
      <a:defRPr sz="1600" kern="1200">
        <a:solidFill>
          <a:schemeClr val="tx1"/>
        </a:solidFill>
        <a:latin typeface="Tahoma" charset="0"/>
        <a:ea typeface="ＭＳ Ｐゴシック" charset="0"/>
        <a:cs typeface="+mn-cs"/>
      </a:defRPr>
    </a:lvl2pPr>
    <a:lvl3pPr marL="914400" algn="l" rtl="0" fontAlgn="base">
      <a:spcBef>
        <a:spcPct val="0"/>
      </a:spcBef>
      <a:spcAft>
        <a:spcPct val="0"/>
      </a:spcAft>
      <a:defRPr sz="1600" kern="1200">
        <a:solidFill>
          <a:schemeClr val="tx1"/>
        </a:solidFill>
        <a:latin typeface="Tahoma" charset="0"/>
        <a:ea typeface="ＭＳ Ｐゴシック" charset="0"/>
        <a:cs typeface="+mn-cs"/>
      </a:defRPr>
    </a:lvl3pPr>
    <a:lvl4pPr marL="1371600" algn="l" rtl="0" fontAlgn="base">
      <a:spcBef>
        <a:spcPct val="0"/>
      </a:spcBef>
      <a:spcAft>
        <a:spcPct val="0"/>
      </a:spcAft>
      <a:defRPr sz="1600" kern="1200">
        <a:solidFill>
          <a:schemeClr val="tx1"/>
        </a:solidFill>
        <a:latin typeface="Tahoma" charset="0"/>
        <a:ea typeface="ＭＳ Ｐゴシック" charset="0"/>
        <a:cs typeface="+mn-cs"/>
      </a:defRPr>
    </a:lvl4pPr>
    <a:lvl5pPr marL="1828800" algn="l" rtl="0" fontAlgn="base">
      <a:spcBef>
        <a:spcPct val="0"/>
      </a:spcBef>
      <a:spcAft>
        <a:spcPct val="0"/>
      </a:spcAft>
      <a:defRPr sz="1600" kern="1200">
        <a:solidFill>
          <a:schemeClr val="tx1"/>
        </a:solidFill>
        <a:latin typeface="Tahoma" charset="0"/>
        <a:ea typeface="ＭＳ Ｐゴシック" charset="0"/>
        <a:cs typeface="+mn-cs"/>
      </a:defRPr>
    </a:lvl5pPr>
    <a:lvl6pPr marL="2286000" algn="l" defTabSz="457200" rtl="0" eaLnBrk="1" latinLnBrk="0" hangingPunct="1">
      <a:defRPr sz="1600" kern="1200">
        <a:solidFill>
          <a:schemeClr val="tx1"/>
        </a:solidFill>
        <a:latin typeface="Tahoma" charset="0"/>
        <a:ea typeface="ＭＳ Ｐゴシック" charset="0"/>
        <a:cs typeface="+mn-cs"/>
      </a:defRPr>
    </a:lvl6pPr>
    <a:lvl7pPr marL="2743200" algn="l" defTabSz="457200" rtl="0" eaLnBrk="1" latinLnBrk="0" hangingPunct="1">
      <a:defRPr sz="1600" kern="1200">
        <a:solidFill>
          <a:schemeClr val="tx1"/>
        </a:solidFill>
        <a:latin typeface="Tahoma" charset="0"/>
        <a:ea typeface="ＭＳ Ｐゴシック" charset="0"/>
        <a:cs typeface="+mn-cs"/>
      </a:defRPr>
    </a:lvl7pPr>
    <a:lvl8pPr marL="3200400" algn="l" defTabSz="457200" rtl="0" eaLnBrk="1" latinLnBrk="0" hangingPunct="1">
      <a:defRPr sz="1600" kern="1200">
        <a:solidFill>
          <a:schemeClr val="tx1"/>
        </a:solidFill>
        <a:latin typeface="Tahoma" charset="0"/>
        <a:ea typeface="ＭＳ Ｐゴシック" charset="0"/>
        <a:cs typeface="+mn-cs"/>
      </a:defRPr>
    </a:lvl8pPr>
    <a:lvl9pPr marL="3657600" algn="l" defTabSz="457200" rtl="0" eaLnBrk="1" latinLnBrk="0" hangingPunct="1">
      <a:defRPr sz="1600" kern="1200">
        <a:solidFill>
          <a:schemeClr val="tx1"/>
        </a:solidFill>
        <a:latin typeface="Tahoma"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FFFF66"/>
    <a:srgbClr val="660066"/>
    <a:srgbClr val="008000"/>
    <a:srgbClr val="FFFFCC"/>
    <a:srgbClr val="FF6600"/>
    <a:srgbClr val="00CC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autoAdjust="0"/>
  </p:normalViewPr>
  <p:slideViewPr>
    <p:cSldViewPr>
      <p:cViewPr varScale="1">
        <p:scale>
          <a:sx n="164" d="100"/>
          <a:sy n="164" d="100"/>
        </p:scale>
        <p:origin x="-648" y="-11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54" d="100"/>
        <a:sy n="154" d="100"/>
      </p:scale>
      <p:origin x="0" y="0"/>
    </p:cViewPr>
  </p:sorterViewPr>
  <p:notesViewPr>
    <p:cSldViewPr snapToGrid="0" snapToObjects="1">
      <p:cViewPr varScale="1">
        <p:scale>
          <a:sx n="107" d="100"/>
          <a:sy n="107" d="100"/>
        </p:scale>
        <p:origin x="-3688" y="-104"/>
      </p:cViewPr>
      <p:guideLst>
        <p:guide orient="horz" pos="3126"/>
        <p:guide pos="2141"/>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738" tIns="46369" rIns="92738" bIns="46369" numCol="1" anchor="t" anchorCtr="0" compatLnSpc="1">
            <a:prstTxWarp prst="textNoShape">
              <a:avLst/>
            </a:prstTxWarp>
          </a:bodyPr>
          <a:lstStyle>
            <a:lvl1pPr defTabSz="927100">
              <a:defRPr sz="1200">
                <a:latin typeface="Times New Roman" charset="0"/>
              </a:defRPr>
            </a:lvl1pPr>
          </a:lstStyle>
          <a:p>
            <a:endParaRPr lang="en-US"/>
          </a:p>
        </p:txBody>
      </p:sp>
      <p:sp>
        <p:nvSpPr>
          <p:cNvPr id="8195" name="Rectangle 3"/>
          <p:cNvSpPr>
            <a:spLocks noGrp="1" noChangeArrowheads="1"/>
          </p:cNvSpPr>
          <p:nvPr>
            <p:ph type="dt" sz="quarter" idx="1"/>
          </p:nvPr>
        </p:nvSpPr>
        <p:spPr bwMode="auto">
          <a:xfrm>
            <a:off x="3851275"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738" tIns="46369" rIns="92738" bIns="46369" numCol="1" anchor="t" anchorCtr="0" compatLnSpc="1">
            <a:prstTxWarp prst="textNoShape">
              <a:avLst/>
            </a:prstTxWarp>
          </a:bodyPr>
          <a:lstStyle>
            <a:lvl1pPr algn="r" defTabSz="927100">
              <a:defRPr sz="1200">
                <a:latin typeface="Times New Roman" charset="0"/>
              </a:defRPr>
            </a:lvl1pPr>
          </a:lstStyle>
          <a:p>
            <a:endParaRPr lang="en-US"/>
          </a:p>
        </p:txBody>
      </p:sp>
      <p:sp>
        <p:nvSpPr>
          <p:cNvPr id="8196" name="Rectangle 4"/>
          <p:cNvSpPr>
            <a:spLocks noGrp="1" noChangeArrowheads="1"/>
          </p:cNvSpPr>
          <p:nvPr>
            <p:ph type="ftr" sz="quarter" idx="2"/>
          </p:nvPr>
        </p:nvSpPr>
        <p:spPr bwMode="auto">
          <a:xfrm>
            <a:off x="0" y="942975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738" tIns="46369" rIns="92738" bIns="46369" numCol="1" anchor="b" anchorCtr="0" compatLnSpc="1">
            <a:prstTxWarp prst="textNoShape">
              <a:avLst/>
            </a:prstTxWarp>
          </a:bodyPr>
          <a:lstStyle>
            <a:lvl1pPr defTabSz="927100">
              <a:defRPr sz="1200">
                <a:latin typeface="Times New Roman" charset="0"/>
              </a:defRPr>
            </a:lvl1pPr>
          </a:lstStyle>
          <a:p>
            <a:endParaRPr lang="en-US"/>
          </a:p>
        </p:txBody>
      </p:sp>
      <p:sp>
        <p:nvSpPr>
          <p:cNvPr id="8197" name="Rectangle 5"/>
          <p:cNvSpPr>
            <a:spLocks noGrp="1" noChangeArrowheads="1"/>
          </p:cNvSpPr>
          <p:nvPr>
            <p:ph type="sldNum" sz="quarter" idx="3"/>
          </p:nvPr>
        </p:nvSpPr>
        <p:spPr bwMode="auto">
          <a:xfrm>
            <a:off x="3851275" y="942975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2738" tIns="46369" rIns="92738" bIns="46369" numCol="1" anchor="b" anchorCtr="0" compatLnSpc="1">
            <a:prstTxWarp prst="textNoShape">
              <a:avLst/>
            </a:prstTxWarp>
          </a:bodyPr>
          <a:lstStyle>
            <a:lvl1pPr algn="r" defTabSz="927100">
              <a:defRPr sz="1200">
                <a:latin typeface="Times New Roman" charset="0"/>
              </a:defRPr>
            </a:lvl1pPr>
          </a:lstStyle>
          <a:p>
            <a:fld id="{F9EB5DE9-4D99-EC48-9258-BB0DC94E986D}" type="slidenum">
              <a:rPr lang="en-US"/>
              <a:pPr/>
              <a:t>‹#›</a:t>
            </a:fld>
            <a:endParaRPr lang="en-US"/>
          </a:p>
        </p:txBody>
      </p:sp>
    </p:spTree>
    <p:extLst>
      <p:ext uri="{BB962C8B-B14F-4D97-AF65-F5344CB8AC3E}">
        <p14:creationId xmlns:p14="http://schemas.microsoft.com/office/powerpoint/2010/main" val="5323691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3666" name="Rectangle 2"/>
          <p:cNvSpPr>
            <a:spLocks noGrp="1" noChangeArrowheads="1"/>
          </p:cNvSpPr>
          <p:nvPr>
            <p:ph type="hdr" sz="quarter"/>
          </p:nvPr>
        </p:nvSpPr>
        <p:spPr bwMode="auto">
          <a:xfrm>
            <a:off x="0" y="0"/>
            <a:ext cx="29718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atin typeface="Times New Roman" charset="0"/>
              </a:defRPr>
            </a:lvl1pPr>
          </a:lstStyle>
          <a:p>
            <a:endParaRPr lang="en-US"/>
          </a:p>
        </p:txBody>
      </p:sp>
      <p:sp>
        <p:nvSpPr>
          <p:cNvPr id="113667" name="Rectangle 3"/>
          <p:cNvSpPr>
            <a:spLocks noGrp="1" noChangeArrowheads="1"/>
          </p:cNvSpPr>
          <p:nvPr>
            <p:ph type="dt" idx="1"/>
          </p:nvPr>
        </p:nvSpPr>
        <p:spPr bwMode="auto">
          <a:xfrm>
            <a:off x="3886200" y="0"/>
            <a:ext cx="2895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atin typeface="Times New Roman" charset="0"/>
              </a:defRPr>
            </a:lvl1pPr>
          </a:lstStyle>
          <a:p>
            <a:endParaRPr lang="en-US"/>
          </a:p>
        </p:txBody>
      </p:sp>
      <p:sp>
        <p:nvSpPr>
          <p:cNvPr id="113668" name="Rectangle 4"/>
          <p:cNvSpPr>
            <a:spLocks noGrp="1" noRot="1" noChangeAspect="1" noChangeArrowheads="1" noTextEdit="1"/>
          </p:cNvSpPr>
          <p:nvPr>
            <p:ph type="sldImg" idx="2"/>
          </p:nvPr>
        </p:nvSpPr>
        <p:spPr bwMode="auto">
          <a:xfrm>
            <a:off x="901700" y="762000"/>
            <a:ext cx="4978400" cy="37338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113669" name="Rectangle 5"/>
          <p:cNvSpPr>
            <a:spLocks noGrp="1" noChangeArrowheads="1"/>
          </p:cNvSpPr>
          <p:nvPr>
            <p:ph type="body" sz="quarter" idx="3"/>
          </p:nvPr>
        </p:nvSpPr>
        <p:spPr bwMode="auto">
          <a:xfrm>
            <a:off x="914400" y="4724400"/>
            <a:ext cx="49530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3670" name="Rectangle 6"/>
          <p:cNvSpPr>
            <a:spLocks noGrp="1" noChangeArrowheads="1"/>
          </p:cNvSpPr>
          <p:nvPr>
            <p:ph type="ftr" sz="quarter" idx="4"/>
          </p:nvPr>
        </p:nvSpPr>
        <p:spPr bwMode="auto">
          <a:xfrm>
            <a:off x="0" y="9448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atin typeface="Times New Roman" charset="0"/>
              </a:defRPr>
            </a:lvl1pPr>
          </a:lstStyle>
          <a:p>
            <a:endParaRPr lang="en-US"/>
          </a:p>
        </p:txBody>
      </p:sp>
      <p:sp>
        <p:nvSpPr>
          <p:cNvPr id="113671" name="Rectangle 7"/>
          <p:cNvSpPr>
            <a:spLocks noGrp="1" noChangeArrowheads="1"/>
          </p:cNvSpPr>
          <p:nvPr>
            <p:ph type="sldNum" sz="quarter" idx="5"/>
          </p:nvPr>
        </p:nvSpPr>
        <p:spPr bwMode="auto">
          <a:xfrm>
            <a:off x="3886200" y="94488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atin typeface="Times New Roman" charset="0"/>
              </a:defRPr>
            </a:lvl1pPr>
          </a:lstStyle>
          <a:p>
            <a:fld id="{9F47D86E-4D35-6349-9987-AFD860EA6D44}" type="slidenum">
              <a:rPr lang="en-US"/>
              <a:pPr/>
              <a:t>‹#›</a:t>
            </a:fld>
            <a:endParaRPr lang="en-US"/>
          </a:p>
        </p:txBody>
      </p:sp>
    </p:spTree>
    <p:extLst>
      <p:ext uri="{BB962C8B-B14F-4D97-AF65-F5344CB8AC3E}">
        <p14:creationId xmlns:p14="http://schemas.microsoft.com/office/powerpoint/2010/main" val="2996861026"/>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Times New Roman" charset="0"/>
        <a:ea typeface="ＭＳ Ｐゴシック" charset="0"/>
        <a:cs typeface="+mn-cs"/>
      </a:defRPr>
    </a:lvl1pPr>
    <a:lvl2pPr marL="457200" algn="l" rtl="0" fontAlgn="base">
      <a:spcBef>
        <a:spcPct val="30000"/>
      </a:spcBef>
      <a:spcAft>
        <a:spcPct val="0"/>
      </a:spcAft>
      <a:defRPr sz="1200" kern="1200">
        <a:solidFill>
          <a:schemeClr val="tx1"/>
        </a:solidFill>
        <a:latin typeface="Times New Roman" charset="0"/>
        <a:ea typeface="ＭＳ Ｐゴシック" charset="0"/>
        <a:cs typeface="+mn-cs"/>
      </a:defRPr>
    </a:lvl2pPr>
    <a:lvl3pPr marL="914400" algn="l" rtl="0" fontAlgn="base">
      <a:spcBef>
        <a:spcPct val="30000"/>
      </a:spcBef>
      <a:spcAft>
        <a:spcPct val="0"/>
      </a:spcAft>
      <a:defRPr sz="1200" kern="1200">
        <a:solidFill>
          <a:schemeClr val="tx1"/>
        </a:solidFill>
        <a:latin typeface="Times New Roman" charset="0"/>
        <a:ea typeface="ＭＳ Ｐゴシック" charset="0"/>
        <a:cs typeface="+mn-cs"/>
      </a:defRPr>
    </a:lvl3pPr>
    <a:lvl4pPr marL="1371600" algn="l" rtl="0" fontAlgn="base">
      <a:spcBef>
        <a:spcPct val="30000"/>
      </a:spcBef>
      <a:spcAft>
        <a:spcPct val="0"/>
      </a:spcAft>
      <a:defRPr sz="1200" kern="1200">
        <a:solidFill>
          <a:schemeClr val="tx1"/>
        </a:solidFill>
        <a:latin typeface="Times New Roman" charset="0"/>
        <a:ea typeface="ＭＳ Ｐゴシック" charset="0"/>
        <a:cs typeface="+mn-cs"/>
      </a:defRPr>
    </a:lvl4pPr>
    <a:lvl5pPr marL="1828800" algn="l" rtl="0" fontAlgn="base">
      <a:spcBef>
        <a:spcPct val="30000"/>
      </a:spcBef>
      <a:spcAft>
        <a:spcPct val="0"/>
      </a:spcAft>
      <a:defRPr sz="1200" kern="1200">
        <a:solidFill>
          <a:schemeClr val="tx1"/>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gif"/><Relationship Id="rId3"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gif"/><Relationship Id="rId3" Type="http://schemas.openxmlformats.org/officeDocument/2006/relationships/image" Target="../media/image2.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135923740"/>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dirty="0" smtClean="0"/>
              <a:t>Click to edit Master title style</a:t>
            </a:r>
            <a:endParaRPr lang="en-US" dirty="0"/>
          </a:p>
        </p:txBody>
      </p:sp>
      <p:pic>
        <p:nvPicPr>
          <p:cNvPr id="12" name="Picture 11" descr="uiuc.gi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00" y="152400"/>
            <a:ext cx="656233" cy="853103"/>
          </a:xfrm>
          <a:prstGeom prst="rect">
            <a:avLst/>
          </a:prstGeom>
        </p:spPr>
      </p:pic>
      <p:pic>
        <p:nvPicPr>
          <p:cNvPr id="13" name="Picture 17" descr="ATLAS_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235950" y="0"/>
            <a:ext cx="831850" cy="1066800"/>
          </a:xfrm>
          <a:prstGeom prst="rect">
            <a:avLst/>
          </a:prstGeom>
          <a:noFill/>
          <a:extLst>
            <a:ext uri="{909E8E84-426E-40dd-AFC4-6F175D3DCCD1}">
              <a14:hiddenFill xmlns:a14="http://schemas.microsoft.com/office/drawing/2010/main">
                <a:solidFill>
                  <a:srgbClr val="FFFFFF"/>
                </a:solidFill>
              </a14:hiddenFill>
            </a:ext>
          </a:extLst>
        </p:spPr>
      </p:pic>
      <p:sp>
        <p:nvSpPr>
          <p:cNvPr id="14" name="Line 13"/>
          <p:cNvSpPr>
            <a:spLocks noChangeShapeType="1"/>
          </p:cNvSpPr>
          <p:nvPr userDrawn="1"/>
        </p:nvSpPr>
        <p:spPr bwMode="auto">
          <a:xfrm>
            <a:off x="304800" y="6248400"/>
            <a:ext cx="8382000" cy="0"/>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5" name="Date Placeholder 3"/>
          <p:cNvSpPr>
            <a:spLocks noGrp="1"/>
          </p:cNvSpPr>
          <p:nvPr>
            <p:ph type="dt" sz="half" idx="10"/>
          </p:nvPr>
        </p:nvSpPr>
        <p:spPr>
          <a:xfrm>
            <a:off x="76200" y="6477000"/>
            <a:ext cx="1905000" cy="304800"/>
          </a:xfrm>
          <a:prstGeom prst="rect">
            <a:avLst/>
          </a:prstGeom>
        </p:spPr>
        <p:txBody>
          <a:bodyPr/>
          <a:lstStyle>
            <a:lvl1pPr>
              <a:defRPr/>
            </a:lvl1pPr>
          </a:lstStyle>
          <a:p>
            <a:r>
              <a:rPr lang="en-US" smtClean="0"/>
              <a:t>Mark Neubauer</a:t>
            </a:r>
            <a:endParaRPr lang="en-US" dirty="0"/>
          </a:p>
        </p:txBody>
      </p:sp>
      <p:sp>
        <p:nvSpPr>
          <p:cNvPr id="16" name="Footer Placeholder 4"/>
          <p:cNvSpPr>
            <a:spLocks noGrp="1"/>
          </p:cNvSpPr>
          <p:nvPr>
            <p:ph type="ftr" sz="quarter" idx="11"/>
          </p:nvPr>
        </p:nvSpPr>
        <p:spPr>
          <a:xfrm>
            <a:off x="3124200" y="6477000"/>
            <a:ext cx="5181600" cy="304800"/>
          </a:xfrm>
          <a:prstGeom prst="rect">
            <a:avLst/>
          </a:prstGeom>
        </p:spPr>
        <p:txBody>
          <a:bodyPr/>
          <a:lstStyle>
            <a:lvl1pPr>
              <a:defRPr/>
            </a:lvl1pPr>
          </a:lstStyle>
          <a:p>
            <a:r>
              <a:rPr lang="en-US" dirty="0" smtClean="0"/>
              <a:t>US ATLAS Distributed Computing Workshop @ Arizona</a:t>
            </a:r>
            <a:endParaRPr lang="en-US" dirty="0"/>
          </a:p>
        </p:txBody>
      </p:sp>
      <p:sp>
        <p:nvSpPr>
          <p:cNvPr id="17" name="Slide Number Placeholder 5"/>
          <p:cNvSpPr>
            <a:spLocks noGrp="1"/>
          </p:cNvSpPr>
          <p:nvPr>
            <p:ph type="sldNum" sz="quarter" idx="12"/>
          </p:nvPr>
        </p:nvSpPr>
        <p:spPr>
          <a:xfrm>
            <a:off x="8305800" y="6477000"/>
            <a:ext cx="685800" cy="304800"/>
          </a:xfrm>
          <a:prstGeom prst="rect">
            <a:avLst/>
          </a:prstGeom>
        </p:spPr>
        <p:txBody>
          <a:bodyPr/>
          <a:lstStyle>
            <a:lvl1pPr algn="r">
              <a:defRPr/>
            </a:lvl1pPr>
          </a:lstStyle>
          <a:p>
            <a:fld id="{9E33E80E-0A1B-3B43-8FF0-6D88CC818CAB}" type="slidenum">
              <a:rPr lang="en-US" smtClean="0"/>
              <a:pPr/>
              <a:t>‹#›</a:t>
            </a:fld>
            <a:endParaRPr lang="en-US" dirty="0"/>
          </a:p>
        </p:txBody>
      </p:sp>
    </p:spTree>
    <p:extLst>
      <p:ext uri="{BB962C8B-B14F-4D97-AF65-F5344CB8AC3E}">
        <p14:creationId xmlns:p14="http://schemas.microsoft.com/office/powerpoint/2010/main" val="2650608181"/>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Line 13"/>
          <p:cNvSpPr>
            <a:spLocks noChangeShapeType="1"/>
          </p:cNvSpPr>
          <p:nvPr userDrawn="1"/>
        </p:nvSpPr>
        <p:spPr bwMode="auto">
          <a:xfrm>
            <a:off x="304800" y="6248400"/>
            <a:ext cx="8382000" cy="0"/>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pic>
        <p:nvPicPr>
          <p:cNvPr id="7" name="Picture 6" descr="uiuc.gi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00" y="152400"/>
            <a:ext cx="656233" cy="853103"/>
          </a:xfrm>
          <a:prstGeom prst="rect">
            <a:avLst/>
          </a:prstGeom>
        </p:spPr>
      </p:pic>
      <p:pic>
        <p:nvPicPr>
          <p:cNvPr id="8" name="Picture 17" descr="ATLAS_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235950" y="0"/>
            <a:ext cx="831850" cy="1066800"/>
          </a:xfrm>
          <a:prstGeom prst="rect">
            <a:avLst/>
          </a:prstGeom>
          <a:noFill/>
          <a:extLst>
            <a:ext uri="{909E8E84-426E-40dd-AFC4-6F175D3DCCD1}">
              <a14:hiddenFill xmlns:a14="http://schemas.microsoft.com/office/drawing/2010/main">
                <a:solidFill>
                  <a:srgbClr val="FFFFFF"/>
                </a:solidFill>
              </a14:hiddenFill>
            </a:ext>
          </a:extLst>
        </p:spPr>
      </p:pic>
      <p:sp>
        <p:nvSpPr>
          <p:cNvPr id="9" name="Date Placeholder 3"/>
          <p:cNvSpPr>
            <a:spLocks noGrp="1"/>
          </p:cNvSpPr>
          <p:nvPr>
            <p:ph type="dt" sz="half" idx="10"/>
          </p:nvPr>
        </p:nvSpPr>
        <p:spPr>
          <a:xfrm>
            <a:off x="76200" y="6477000"/>
            <a:ext cx="1905000" cy="304800"/>
          </a:xfrm>
          <a:prstGeom prst="rect">
            <a:avLst/>
          </a:prstGeom>
        </p:spPr>
        <p:txBody>
          <a:bodyPr/>
          <a:lstStyle>
            <a:lvl1pPr>
              <a:defRPr/>
            </a:lvl1pPr>
          </a:lstStyle>
          <a:p>
            <a:r>
              <a:rPr lang="en-US" smtClean="0"/>
              <a:t>Mark Neubauer</a:t>
            </a:r>
            <a:endParaRPr lang="en-US" dirty="0"/>
          </a:p>
        </p:txBody>
      </p:sp>
      <p:sp>
        <p:nvSpPr>
          <p:cNvPr id="10" name="Footer Placeholder 4"/>
          <p:cNvSpPr>
            <a:spLocks noGrp="1"/>
          </p:cNvSpPr>
          <p:nvPr>
            <p:ph type="ftr" sz="quarter" idx="11"/>
          </p:nvPr>
        </p:nvSpPr>
        <p:spPr>
          <a:xfrm>
            <a:off x="2971800" y="6477000"/>
            <a:ext cx="3581400" cy="304800"/>
          </a:xfrm>
          <a:prstGeom prst="rect">
            <a:avLst/>
          </a:prstGeom>
        </p:spPr>
        <p:txBody>
          <a:bodyPr/>
          <a:lstStyle>
            <a:lvl1pPr>
              <a:defRPr/>
            </a:lvl1pPr>
          </a:lstStyle>
          <a:p>
            <a:r>
              <a:rPr lang="en-US" smtClean="0"/>
              <a:t>US ATLAS Distributed Computing Workshop @ Arizona</a:t>
            </a:r>
            <a:endParaRPr lang="en-US" dirty="0"/>
          </a:p>
        </p:txBody>
      </p:sp>
      <p:sp>
        <p:nvSpPr>
          <p:cNvPr id="11" name="Slide Number Placeholder 5"/>
          <p:cNvSpPr>
            <a:spLocks noGrp="1"/>
          </p:cNvSpPr>
          <p:nvPr>
            <p:ph type="sldNum" sz="quarter" idx="12"/>
          </p:nvPr>
        </p:nvSpPr>
        <p:spPr>
          <a:xfrm>
            <a:off x="7086600" y="6477000"/>
            <a:ext cx="1905000" cy="304800"/>
          </a:xfrm>
          <a:prstGeom prst="rect">
            <a:avLst/>
          </a:prstGeom>
        </p:spPr>
        <p:txBody>
          <a:bodyPr/>
          <a:lstStyle>
            <a:lvl1pPr algn="r">
              <a:defRPr/>
            </a:lvl1pPr>
          </a:lstStyle>
          <a:p>
            <a:fld id="{9E33E80E-0A1B-3B43-8FF0-6D88CC818CAB}" type="slidenum">
              <a:rPr lang="en-US" smtClean="0"/>
              <a:pPr/>
              <a:t>‹#›</a:t>
            </a:fld>
            <a:endParaRPr lang="en-US" dirty="0"/>
          </a:p>
        </p:txBody>
      </p:sp>
    </p:spTree>
    <p:extLst>
      <p:ext uri="{BB962C8B-B14F-4D97-AF65-F5344CB8AC3E}">
        <p14:creationId xmlns:p14="http://schemas.microsoft.com/office/powerpoint/2010/main" val="3944636382"/>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Line 13"/>
          <p:cNvSpPr>
            <a:spLocks noChangeShapeType="1"/>
          </p:cNvSpPr>
          <p:nvPr userDrawn="1"/>
        </p:nvSpPr>
        <p:spPr bwMode="auto">
          <a:xfrm>
            <a:off x="304800" y="6248400"/>
            <a:ext cx="8382000" cy="0"/>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6" name="Date Placeholder 3"/>
          <p:cNvSpPr>
            <a:spLocks noGrp="1"/>
          </p:cNvSpPr>
          <p:nvPr>
            <p:ph type="dt" sz="half" idx="10"/>
          </p:nvPr>
        </p:nvSpPr>
        <p:spPr>
          <a:xfrm>
            <a:off x="76200" y="6477000"/>
            <a:ext cx="1905000" cy="304800"/>
          </a:xfrm>
          <a:prstGeom prst="rect">
            <a:avLst/>
          </a:prstGeom>
        </p:spPr>
        <p:txBody>
          <a:bodyPr/>
          <a:lstStyle>
            <a:lvl1pPr>
              <a:defRPr/>
            </a:lvl1pPr>
          </a:lstStyle>
          <a:p>
            <a:r>
              <a:rPr lang="en-US" smtClean="0"/>
              <a:t>Mark Neubauer</a:t>
            </a:r>
            <a:endParaRPr lang="en-US" dirty="0"/>
          </a:p>
        </p:txBody>
      </p:sp>
      <p:sp>
        <p:nvSpPr>
          <p:cNvPr id="7" name="Footer Placeholder 4"/>
          <p:cNvSpPr>
            <a:spLocks noGrp="1"/>
          </p:cNvSpPr>
          <p:nvPr>
            <p:ph type="ftr" sz="quarter" idx="11"/>
          </p:nvPr>
        </p:nvSpPr>
        <p:spPr>
          <a:xfrm>
            <a:off x="2971800" y="6477000"/>
            <a:ext cx="3581400" cy="304800"/>
          </a:xfrm>
          <a:prstGeom prst="rect">
            <a:avLst/>
          </a:prstGeom>
        </p:spPr>
        <p:txBody>
          <a:bodyPr/>
          <a:lstStyle>
            <a:lvl1pPr>
              <a:defRPr/>
            </a:lvl1pPr>
          </a:lstStyle>
          <a:p>
            <a:r>
              <a:rPr lang="en-US" smtClean="0"/>
              <a:t>US ATLAS Distributed Computing Workshop @ Arizona</a:t>
            </a:r>
            <a:endParaRPr lang="en-US" dirty="0"/>
          </a:p>
        </p:txBody>
      </p:sp>
      <p:sp>
        <p:nvSpPr>
          <p:cNvPr id="8" name="Slide Number Placeholder 5"/>
          <p:cNvSpPr>
            <a:spLocks noGrp="1"/>
          </p:cNvSpPr>
          <p:nvPr>
            <p:ph type="sldNum" sz="quarter" idx="12"/>
          </p:nvPr>
        </p:nvSpPr>
        <p:spPr>
          <a:xfrm>
            <a:off x="7086600" y="6477000"/>
            <a:ext cx="1905000" cy="304800"/>
          </a:xfrm>
          <a:prstGeom prst="rect">
            <a:avLst/>
          </a:prstGeom>
        </p:spPr>
        <p:txBody>
          <a:bodyPr/>
          <a:lstStyle>
            <a:lvl1pPr algn="r">
              <a:defRPr/>
            </a:lvl1pPr>
          </a:lstStyle>
          <a:p>
            <a:fld id="{9E33E80E-0A1B-3B43-8FF0-6D88CC818CAB}" type="slidenum">
              <a:rPr lang="en-US" smtClean="0"/>
              <a:pPr/>
              <a:t>‹#›</a:t>
            </a:fld>
            <a:endParaRPr lang="en-US" dirty="0"/>
          </a:p>
        </p:txBody>
      </p:sp>
    </p:spTree>
    <p:extLst>
      <p:ext uri="{BB962C8B-B14F-4D97-AF65-F5344CB8AC3E}">
        <p14:creationId xmlns:p14="http://schemas.microsoft.com/office/powerpoint/2010/main" val="303735884"/>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313593"/>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228600"/>
            <a:ext cx="7162800" cy="762000"/>
          </a:xfrm>
          <a:prstGeom prst="rect">
            <a:avLst/>
          </a:prstGeom>
          <a:solidFill>
            <a:srgbClr val="FFFF00"/>
          </a:solidFill>
          <a:ln w="57150">
            <a:solidFill>
              <a:srgbClr val="336699"/>
            </a:solidFill>
            <a:miter lim="800000"/>
            <a:headEnd/>
            <a:tailEnd/>
          </a:ln>
          <a:effectLst/>
          <a:extLs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304800" y="1219200"/>
            <a:ext cx="83820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 id="2147483656" r:id="rId5"/>
  </p:sldLayoutIdLst>
  <p:transition xmlns:p14="http://schemas.microsoft.com/office/powerpoint/2010/main"/>
  <p:hf hdr="0"/>
  <p:txStyles>
    <p:titleStyle>
      <a:lvl1pPr algn="ctr" rtl="0" fontAlgn="base">
        <a:spcBef>
          <a:spcPct val="0"/>
        </a:spcBef>
        <a:spcAft>
          <a:spcPct val="0"/>
        </a:spcAft>
        <a:defRPr sz="3200" b="1">
          <a:solidFill>
            <a:srgbClr val="FF0000"/>
          </a:solidFill>
          <a:latin typeface="+mj-lt"/>
          <a:ea typeface="+mj-ea"/>
          <a:cs typeface="+mj-cs"/>
        </a:defRPr>
      </a:lvl1pPr>
      <a:lvl2pPr algn="ctr" rtl="0" fontAlgn="base">
        <a:spcBef>
          <a:spcPct val="0"/>
        </a:spcBef>
        <a:spcAft>
          <a:spcPct val="0"/>
        </a:spcAft>
        <a:defRPr sz="3200" b="1">
          <a:solidFill>
            <a:srgbClr val="FF0000"/>
          </a:solidFill>
          <a:latin typeface="Tahoma" charset="0"/>
          <a:ea typeface="ＭＳ Ｐゴシック" charset="0"/>
        </a:defRPr>
      </a:lvl2pPr>
      <a:lvl3pPr algn="ctr" rtl="0" fontAlgn="base">
        <a:spcBef>
          <a:spcPct val="0"/>
        </a:spcBef>
        <a:spcAft>
          <a:spcPct val="0"/>
        </a:spcAft>
        <a:defRPr sz="3200" b="1">
          <a:solidFill>
            <a:srgbClr val="FF0000"/>
          </a:solidFill>
          <a:latin typeface="Tahoma" charset="0"/>
          <a:ea typeface="ＭＳ Ｐゴシック" charset="0"/>
        </a:defRPr>
      </a:lvl3pPr>
      <a:lvl4pPr algn="ctr" rtl="0" fontAlgn="base">
        <a:spcBef>
          <a:spcPct val="0"/>
        </a:spcBef>
        <a:spcAft>
          <a:spcPct val="0"/>
        </a:spcAft>
        <a:defRPr sz="3200" b="1">
          <a:solidFill>
            <a:srgbClr val="FF0000"/>
          </a:solidFill>
          <a:latin typeface="Tahoma" charset="0"/>
          <a:ea typeface="ＭＳ Ｐゴシック" charset="0"/>
        </a:defRPr>
      </a:lvl4pPr>
      <a:lvl5pPr algn="ctr" rtl="0" fontAlgn="base">
        <a:spcBef>
          <a:spcPct val="0"/>
        </a:spcBef>
        <a:spcAft>
          <a:spcPct val="0"/>
        </a:spcAft>
        <a:defRPr sz="3200" b="1">
          <a:solidFill>
            <a:srgbClr val="FF0000"/>
          </a:solidFill>
          <a:latin typeface="Tahoma" charset="0"/>
          <a:ea typeface="ＭＳ Ｐゴシック" charset="0"/>
        </a:defRPr>
      </a:lvl5pPr>
      <a:lvl6pPr marL="457200" algn="ctr" rtl="0" fontAlgn="base">
        <a:spcBef>
          <a:spcPct val="0"/>
        </a:spcBef>
        <a:spcAft>
          <a:spcPct val="0"/>
        </a:spcAft>
        <a:defRPr sz="3200" b="1">
          <a:solidFill>
            <a:srgbClr val="FF0000"/>
          </a:solidFill>
          <a:latin typeface="Tahoma" charset="0"/>
          <a:ea typeface="ＭＳ Ｐゴシック" charset="0"/>
        </a:defRPr>
      </a:lvl6pPr>
      <a:lvl7pPr marL="914400" algn="ctr" rtl="0" fontAlgn="base">
        <a:spcBef>
          <a:spcPct val="0"/>
        </a:spcBef>
        <a:spcAft>
          <a:spcPct val="0"/>
        </a:spcAft>
        <a:defRPr sz="3200" b="1">
          <a:solidFill>
            <a:srgbClr val="FF0000"/>
          </a:solidFill>
          <a:latin typeface="Tahoma" charset="0"/>
          <a:ea typeface="ＭＳ Ｐゴシック" charset="0"/>
        </a:defRPr>
      </a:lvl7pPr>
      <a:lvl8pPr marL="1371600" algn="ctr" rtl="0" fontAlgn="base">
        <a:spcBef>
          <a:spcPct val="0"/>
        </a:spcBef>
        <a:spcAft>
          <a:spcPct val="0"/>
        </a:spcAft>
        <a:defRPr sz="3200" b="1">
          <a:solidFill>
            <a:srgbClr val="FF0000"/>
          </a:solidFill>
          <a:latin typeface="Tahoma" charset="0"/>
          <a:ea typeface="ＭＳ Ｐゴシック" charset="0"/>
        </a:defRPr>
      </a:lvl8pPr>
      <a:lvl9pPr marL="1828800" algn="ctr" rtl="0" fontAlgn="base">
        <a:spcBef>
          <a:spcPct val="0"/>
        </a:spcBef>
        <a:spcAft>
          <a:spcPct val="0"/>
        </a:spcAft>
        <a:defRPr sz="3200" b="1">
          <a:solidFill>
            <a:srgbClr val="FF0000"/>
          </a:solidFill>
          <a:latin typeface="Tahoma" charset="0"/>
          <a:ea typeface="ＭＳ Ｐゴシック" charset="0"/>
        </a:defRPr>
      </a:lvl9pPr>
    </p:titleStyle>
    <p:bodyStyle>
      <a:lvl1pPr marL="342900" indent="-342900" algn="l" rtl="0" fontAlgn="base">
        <a:spcBef>
          <a:spcPct val="20000"/>
        </a:spcBef>
        <a:spcAft>
          <a:spcPct val="0"/>
        </a:spcAft>
        <a:buClr>
          <a:srgbClr val="FF6600"/>
        </a:buClr>
        <a:buChar char="•"/>
        <a:defRPr sz="2400">
          <a:solidFill>
            <a:schemeClr val="tx1"/>
          </a:solidFill>
          <a:latin typeface="+mn-lt"/>
          <a:ea typeface="+mn-ea"/>
          <a:cs typeface="+mn-cs"/>
        </a:defRPr>
      </a:lvl1pPr>
      <a:lvl2pPr marL="742950" indent="-285750" algn="l" rtl="0" fontAlgn="base">
        <a:spcBef>
          <a:spcPct val="20000"/>
        </a:spcBef>
        <a:spcAft>
          <a:spcPct val="0"/>
        </a:spcAft>
        <a:buClr>
          <a:schemeClr val="accent2"/>
        </a:buClr>
        <a:buFont typeface="Wingdings" charset="0"/>
        <a:buChar char="§"/>
        <a:defRPr sz="2000">
          <a:solidFill>
            <a:schemeClr val="tx1"/>
          </a:solidFill>
          <a:latin typeface="+mn-lt"/>
          <a:ea typeface="+mn-ea"/>
        </a:defRPr>
      </a:lvl2pPr>
      <a:lvl3pPr marL="1143000" indent="-228600" algn="l" rtl="0" fontAlgn="base">
        <a:spcBef>
          <a:spcPct val="20000"/>
        </a:spcBef>
        <a:spcAft>
          <a:spcPct val="0"/>
        </a:spcAft>
        <a:buClr>
          <a:srgbClr val="008000"/>
        </a:buClr>
        <a:buFont typeface="Wingdings" charset="0"/>
        <a:buChar char="v"/>
        <a:defRPr>
          <a:solidFill>
            <a:schemeClr val="tx1"/>
          </a:solidFill>
          <a:latin typeface="+mn-lt"/>
          <a:ea typeface="+mn-ea"/>
        </a:defRPr>
      </a:lvl3pPr>
      <a:lvl4pPr marL="1600200" indent="-228600" algn="l" rtl="0" fontAlgn="base">
        <a:spcBef>
          <a:spcPct val="20000"/>
        </a:spcBef>
        <a:spcAft>
          <a:spcPct val="0"/>
        </a:spcAft>
        <a:buClr>
          <a:schemeClr val="tx2"/>
        </a:buClr>
        <a:buFont typeface="Wingdings" charset="0"/>
        <a:buChar char="Ø"/>
        <a:defRPr sz="1600">
          <a:solidFill>
            <a:schemeClr val="tx1"/>
          </a:solidFill>
          <a:latin typeface="+mn-lt"/>
          <a:ea typeface="+mn-ea"/>
        </a:defRPr>
      </a:lvl4pPr>
      <a:lvl5pPr marL="2057400" indent="-228600" algn="l" rtl="0" fontAlgn="base">
        <a:spcBef>
          <a:spcPct val="20000"/>
        </a:spcBef>
        <a:spcAft>
          <a:spcPct val="0"/>
        </a:spcAft>
        <a:buChar char="o"/>
        <a:defRPr sz="1400">
          <a:solidFill>
            <a:schemeClr val="tx1"/>
          </a:solidFill>
          <a:latin typeface="+mn-lt"/>
          <a:ea typeface="+mn-ea"/>
        </a:defRPr>
      </a:lvl5pPr>
      <a:lvl6pPr marL="2514600" indent="-228600" algn="l" rtl="0" fontAlgn="base">
        <a:spcBef>
          <a:spcPct val="20000"/>
        </a:spcBef>
        <a:spcAft>
          <a:spcPct val="0"/>
        </a:spcAft>
        <a:buChar char="o"/>
        <a:defRPr sz="1400">
          <a:solidFill>
            <a:schemeClr val="tx1"/>
          </a:solidFill>
          <a:latin typeface="+mn-lt"/>
          <a:ea typeface="+mn-ea"/>
        </a:defRPr>
      </a:lvl6pPr>
      <a:lvl7pPr marL="2971800" indent="-228600" algn="l" rtl="0" fontAlgn="base">
        <a:spcBef>
          <a:spcPct val="20000"/>
        </a:spcBef>
        <a:spcAft>
          <a:spcPct val="0"/>
        </a:spcAft>
        <a:buChar char="o"/>
        <a:defRPr sz="1400">
          <a:solidFill>
            <a:schemeClr val="tx1"/>
          </a:solidFill>
          <a:latin typeface="+mn-lt"/>
          <a:ea typeface="+mn-ea"/>
        </a:defRPr>
      </a:lvl7pPr>
      <a:lvl8pPr marL="3429000" indent="-228600" algn="l" rtl="0" fontAlgn="base">
        <a:spcBef>
          <a:spcPct val="20000"/>
        </a:spcBef>
        <a:spcAft>
          <a:spcPct val="0"/>
        </a:spcAft>
        <a:buChar char="o"/>
        <a:defRPr sz="1400">
          <a:solidFill>
            <a:schemeClr val="tx1"/>
          </a:solidFill>
          <a:latin typeface="+mn-lt"/>
          <a:ea typeface="+mn-ea"/>
        </a:defRPr>
      </a:lvl8pPr>
      <a:lvl9pPr marL="3886200" indent="-228600" algn="l" rtl="0" fontAlgn="base">
        <a:spcBef>
          <a:spcPct val="20000"/>
        </a:spcBef>
        <a:spcAft>
          <a:spcPct val="0"/>
        </a:spcAft>
        <a:buChar char="o"/>
        <a:defRPr sz="14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ChangeArrowheads="1"/>
          </p:cNvSpPr>
          <p:nvPr/>
        </p:nvSpPr>
        <p:spPr bwMode="auto">
          <a:xfrm>
            <a:off x="609600" y="304800"/>
            <a:ext cx="80121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spcBef>
                <a:spcPct val="20000"/>
              </a:spcBef>
              <a:buClr>
                <a:srgbClr val="FF6600"/>
              </a:buClr>
            </a:pPr>
            <a:endParaRPr lang="en-US" sz="1800" b="1"/>
          </a:p>
        </p:txBody>
      </p:sp>
      <p:sp>
        <p:nvSpPr>
          <p:cNvPr id="2081" name="Rectangle 33"/>
          <p:cNvSpPr>
            <a:spLocks noChangeArrowheads="1"/>
          </p:cNvSpPr>
          <p:nvPr/>
        </p:nvSpPr>
        <p:spPr bwMode="auto">
          <a:xfrm>
            <a:off x="3810000" y="6553200"/>
            <a:ext cx="990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083" name="Text Box 35"/>
          <p:cNvSpPr txBox="1">
            <a:spLocks noChangeArrowheads="1"/>
          </p:cNvSpPr>
          <p:nvPr/>
        </p:nvSpPr>
        <p:spPr bwMode="auto">
          <a:xfrm>
            <a:off x="457200" y="2286000"/>
            <a:ext cx="8382000" cy="1564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r"/>
            <a:r>
              <a:rPr lang="en-US" sz="2800" b="1" dirty="0" smtClean="0">
                <a:solidFill>
                  <a:srgbClr val="008000"/>
                </a:solidFill>
              </a:rPr>
              <a:t>US ATLAS Distributed Computing Workshop University of Arizona</a:t>
            </a:r>
            <a:endParaRPr lang="en-US" sz="2800" b="1" dirty="0">
              <a:solidFill>
                <a:srgbClr val="008000"/>
              </a:solidFill>
            </a:endParaRPr>
          </a:p>
          <a:p>
            <a:pPr algn="r">
              <a:lnSpc>
                <a:spcPct val="150000"/>
              </a:lnSpc>
            </a:pPr>
            <a:r>
              <a:rPr lang="en-US" sz="2800" dirty="0" smtClean="0"/>
              <a:t>December 11, 2013</a:t>
            </a:r>
            <a:endParaRPr lang="en-US" sz="2800" dirty="0"/>
          </a:p>
        </p:txBody>
      </p:sp>
      <p:sp>
        <p:nvSpPr>
          <p:cNvPr id="16" name="Rectangle 2"/>
          <p:cNvSpPr txBox="1">
            <a:spLocks noChangeArrowheads="1"/>
          </p:cNvSpPr>
          <p:nvPr/>
        </p:nvSpPr>
        <p:spPr bwMode="auto">
          <a:xfrm>
            <a:off x="457200" y="381000"/>
            <a:ext cx="8382000" cy="1447800"/>
          </a:xfrm>
          <a:prstGeom prst="rect">
            <a:avLst/>
          </a:prstGeom>
          <a:solidFill>
            <a:srgbClr val="FFFF00"/>
          </a:solidFill>
          <a:ln w="57150">
            <a:solidFill>
              <a:srgbClr val="FF0000"/>
            </a:solidFill>
            <a:miter lim="800000"/>
            <a:headEnd/>
            <a:tailEnd/>
          </a:ln>
          <a:effectLst/>
          <a:extLs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3200" b="1">
                <a:solidFill>
                  <a:srgbClr val="FF0000"/>
                </a:solidFill>
                <a:latin typeface="+mj-lt"/>
                <a:ea typeface="+mj-ea"/>
                <a:cs typeface="+mj-cs"/>
              </a:defRPr>
            </a:lvl1pPr>
            <a:lvl2pPr algn="ctr" rtl="0" fontAlgn="base">
              <a:spcBef>
                <a:spcPct val="0"/>
              </a:spcBef>
              <a:spcAft>
                <a:spcPct val="0"/>
              </a:spcAft>
              <a:defRPr sz="3200" b="1">
                <a:solidFill>
                  <a:srgbClr val="FF0000"/>
                </a:solidFill>
                <a:latin typeface="Tahoma" charset="0"/>
                <a:ea typeface="ＭＳ Ｐゴシック" charset="0"/>
              </a:defRPr>
            </a:lvl2pPr>
            <a:lvl3pPr algn="ctr" rtl="0" fontAlgn="base">
              <a:spcBef>
                <a:spcPct val="0"/>
              </a:spcBef>
              <a:spcAft>
                <a:spcPct val="0"/>
              </a:spcAft>
              <a:defRPr sz="3200" b="1">
                <a:solidFill>
                  <a:srgbClr val="FF0000"/>
                </a:solidFill>
                <a:latin typeface="Tahoma" charset="0"/>
                <a:ea typeface="ＭＳ Ｐゴシック" charset="0"/>
              </a:defRPr>
            </a:lvl3pPr>
            <a:lvl4pPr algn="ctr" rtl="0" fontAlgn="base">
              <a:spcBef>
                <a:spcPct val="0"/>
              </a:spcBef>
              <a:spcAft>
                <a:spcPct val="0"/>
              </a:spcAft>
              <a:defRPr sz="3200" b="1">
                <a:solidFill>
                  <a:srgbClr val="FF0000"/>
                </a:solidFill>
                <a:latin typeface="Tahoma" charset="0"/>
                <a:ea typeface="ＭＳ Ｐゴシック" charset="0"/>
              </a:defRPr>
            </a:lvl4pPr>
            <a:lvl5pPr algn="ctr" rtl="0" fontAlgn="base">
              <a:spcBef>
                <a:spcPct val="0"/>
              </a:spcBef>
              <a:spcAft>
                <a:spcPct val="0"/>
              </a:spcAft>
              <a:defRPr sz="3200" b="1">
                <a:solidFill>
                  <a:srgbClr val="FF0000"/>
                </a:solidFill>
                <a:latin typeface="Tahoma" charset="0"/>
                <a:ea typeface="ＭＳ Ｐゴシック" charset="0"/>
              </a:defRPr>
            </a:lvl5pPr>
            <a:lvl6pPr marL="457200" algn="ctr" rtl="0" fontAlgn="base">
              <a:spcBef>
                <a:spcPct val="0"/>
              </a:spcBef>
              <a:spcAft>
                <a:spcPct val="0"/>
              </a:spcAft>
              <a:defRPr sz="3200" b="1">
                <a:solidFill>
                  <a:srgbClr val="FF0000"/>
                </a:solidFill>
                <a:latin typeface="Tahoma" charset="0"/>
                <a:ea typeface="ＭＳ Ｐゴシック" charset="0"/>
              </a:defRPr>
            </a:lvl6pPr>
            <a:lvl7pPr marL="914400" algn="ctr" rtl="0" fontAlgn="base">
              <a:spcBef>
                <a:spcPct val="0"/>
              </a:spcBef>
              <a:spcAft>
                <a:spcPct val="0"/>
              </a:spcAft>
              <a:defRPr sz="3200" b="1">
                <a:solidFill>
                  <a:srgbClr val="FF0000"/>
                </a:solidFill>
                <a:latin typeface="Tahoma" charset="0"/>
                <a:ea typeface="ＭＳ Ｐゴシック" charset="0"/>
              </a:defRPr>
            </a:lvl7pPr>
            <a:lvl8pPr marL="1371600" algn="ctr" rtl="0" fontAlgn="base">
              <a:spcBef>
                <a:spcPct val="0"/>
              </a:spcBef>
              <a:spcAft>
                <a:spcPct val="0"/>
              </a:spcAft>
              <a:defRPr sz="3200" b="1">
                <a:solidFill>
                  <a:srgbClr val="FF0000"/>
                </a:solidFill>
                <a:latin typeface="Tahoma" charset="0"/>
                <a:ea typeface="ＭＳ Ｐゴシック" charset="0"/>
              </a:defRPr>
            </a:lvl8pPr>
            <a:lvl9pPr marL="1828800" algn="ctr" rtl="0" fontAlgn="base">
              <a:spcBef>
                <a:spcPct val="0"/>
              </a:spcBef>
              <a:spcAft>
                <a:spcPct val="0"/>
              </a:spcAft>
              <a:defRPr sz="3200" b="1">
                <a:solidFill>
                  <a:srgbClr val="FF0000"/>
                </a:solidFill>
                <a:latin typeface="Tahoma" charset="0"/>
                <a:ea typeface="ＭＳ Ｐゴシック" charset="0"/>
              </a:defRPr>
            </a:lvl9pPr>
          </a:lstStyle>
          <a:p>
            <a:r>
              <a:rPr lang="en-US" sz="4400" dirty="0" smtClean="0">
                <a:solidFill>
                  <a:srgbClr val="000000"/>
                </a:solidFill>
              </a:rPr>
              <a:t>Tier-3 Implementation Committee (T3IC)</a:t>
            </a:r>
            <a:endParaRPr lang="en-US" sz="4400" dirty="0">
              <a:solidFill>
                <a:srgbClr val="000000"/>
              </a:solidFill>
            </a:endParaRPr>
          </a:p>
        </p:txBody>
      </p:sp>
      <p:sp>
        <p:nvSpPr>
          <p:cNvPr id="2" name="TextBox 1"/>
          <p:cNvSpPr txBox="1"/>
          <p:nvPr/>
        </p:nvSpPr>
        <p:spPr>
          <a:xfrm>
            <a:off x="2931427" y="650021"/>
            <a:ext cx="184666" cy="338554"/>
          </a:xfrm>
          <a:prstGeom prst="rect">
            <a:avLst/>
          </a:prstGeom>
          <a:noFill/>
        </p:spPr>
        <p:txBody>
          <a:bodyPr wrap="none" rtlCol="0">
            <a:spAutoFit/>
          </a:bodyPr>
          <a:lstStyle/>
          <a:p>
            <a:endParaRPr lang="en-US" dirty="0"/>
          </a:p>
        </p:txBody>
      </p:sp>
      <p:sp>
        <p:nvSpPr>
          <p:cNvPr id="9" name="Rectangle 12"/>
          <p:cNvSpPr>
            <a:spLocks noChangeArrowheads="1"/>
          </p:cNvSpPr>
          <p:nvPr/>
        </p:nvSpPr>
        <p:spPr bwMode="auto">
          <a:xfrm>
            <a:off x="457200" y="4114800"/>
            <a:ext cx="67818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nSpc>
                <a:spcPct val="90000"/>
              </a:lnSpc>
              <a:spcBef>
                <a:spcPct val="20000"/>
              </a:spcBef>
              <a:buClr>
                <a:srgbClr val="FF6600"/>
              </a:buClr>
            </a:pPr>
            <a:r>
              <a:rPr lang="de-DE" sz="3600" b="1" dirty="0" smtClean="0">
                <a:solidFill>
                  <a:srgbClr val="336699"/>
                </a:solidFill>
              </a:rPr>
              <a:t>Mark Neubauer</a:t>
            </a:r>
            <a:endParaRPr lang="de-DE" sz="3600" b="1" dirty="0">
              <a:solidFill>
                <a:srgbClr val="336699"/>
              </a:solidFill>
            </a:endParaRPr>
          </a:p>
          <a:p>
            <a:pPr>
              <a:lnSpc>
                <a:spcPct val="120000"/>
              </a:lnSpc>
              <a:spcBef>
                <a:spcPts val="0"/>
              </a:spcBef>
              <a:buClr>
                <a:srgbClr val="FF6600"/>
              </a:buClr>
            </a:pPr>
            <a:r>
              <a:rPr lang="de-DE" sz="2400" b="1" i="1" dirty="0" smtClean="0"/>
              <a:t>University </a:t>
            </a:r>
            <a:r>
              <a:rPr lang="de-DE" sz="2400" b="1" i="1" dirty="0" err="1" smtClean="0"/>
              <a:t>of</a:t>
            </a:r>
            <a:r>
              <a:rPr lang="de-DE" sz="2400" b="1" i="1" dirty="0" smtClean="0"/>
              <a:t> Illinois </a:t>
            </a:r>
            <a:r>
              <a:rPr lang="de-DE" sz="2400" b="1" i="1" dirty="0" err="1" smtClean="0"/>
              <a:t>at</a:t>
            </a:r>
            <a:r>
              <a:rPr lang="de-DE" sz="2400" b="1" i="1" dirty="0" smtClean="0"/>
              <a:t> </a:t>
            </a:r>
            <a:r>
              <a:rPr lang="de-DE" sz="2400" b="1" i="1" dirty="0" err="1" smtClean="0"/>
              <a:t>Urbana-Champaign</a:t>
            </a:r>
            <a:endParaRPr lang="de-DE" sz="2400" b="1" i="1" dirty="0" smtClean="0"/>
          </a:p>
        </p:txBody>
      </p:sp>
      <p:sp>
        <p:nvSpPr>
          <p:cNvPr id="10" name="Rectangle 12"/>
          <p:cNvSpPr>
            <a:spLocks noChangeArrowheads="1"/>
          </p:cNvSpPr>
          <p:nvPr/>
        </p:nvSpPr>
        <p:spPr bwMode="auto">
          <a:xfrm>
            <a:off x="457200" y="5410200"/>
            <a:ext cx="67818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lnSpc>
                <a:spcPct val="90000"/>
              </a:lnSpc>
              <a:spcBef>
                <a:spcPct val="20000"/>
              </a:spcBef>
              <a:buClr>
                <a:srgbClr val="FF6600"/>
              </a:buClr>
            </a:pPr>
            <a:r>
              <a:rPr lang="de-DE" sz="3600" b="1" dirty="0" smtClean="0">
                <a:solidFill>
                  <a:srgbClr val="336699"/>
                </a:solidFill>
              </a:rPr>
              <a:t>Jason Nielsen</a:t>
            </a:r>
            <a:endParaRPr lang="de-DE" sz="3600" b="1" dirty="0">
              <a:solidFill>
                <a:srgbClr val="336699"/>
              </a:solidFill>
            </a:endParaRPr>
          </a:p>
          <a:p>
            <a:pPr>
              <a:lnSpc>
                <a:spcPct val="120000"/>
              </a:lnSpc>
              <a:spcBef>
                <a:spcPts val="0"/>
              </a:spcBef>
              <a:buClr>
                <a:srgbClr val="FF6600"/>
              </a:buClr>
            </a:pPr>
            <a:r>
              <a:rPr lang="de-DE" sz="2400" b="1" i="1" dirty="0" smtClean="0"/>
              <a:t>University </a:t>
            </a:r>
            <a:r>
              <a:rPr lang="de-DE" sz="2400" b="1" i="1" dirty="0" err="1" smtClean="0"/>
              <a:t>of</a:t>
            </a:r>
            <a:r>
              <a:rPr lang="de-DE" sz="2400" b="1" i="1" dirty="0" smtClean="0"/>
              <a:t> </a:t>
            </a:r>
            <a:r>
              <a:rPr lang="de-DE" sz="2400" b="1" i="1" dirty="0" err="1" smtClean="0"/>
              <a:t>California</a:t>
            </a:r>
            <a:r>
              <a:rPr lang="de-DE" sz="2400" b="1" i="1" dirty="0" smtClean="0"/>
              <a:t> </a:t>
            </a:r>
            <a:r>
              <a:rPr lang="de-DE" sz="2400" b="1" i="1" dirty="0" err="1" smtClean="0"/>
              <a:t>at</a:t>
            </a:r>
            <a:r>
              <a:rPr lang="de-DE" sz="2400" b="1" i="1" dirty="0" smtClean="0"/>
              <a:t> Santa-Cruz</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066800"/>
            <a:ext cx="9144000" cy="4876800"/>
          </a:xfrm>
        </p:spPr>
        <p:txBody>
          <a:bodyPr/>
          <a:lstStyle/>
          <a:p>
            <a:r>
              <a:rPr lang="en-US" dirty="0" smtClean="0"/>
              <a:t>In Dec 5 meeting, two of these workflows were discussed</a:t>
            </a:r>
          </a:p>
          <a:p>
            <a:pPr lvl="1">
              <a:spcBef>
                <a:spcPts val="1680"/>
              </a:spcBef>
            </a:pPr>
            <a:r>
              <a:rPr lang="en-US" dirty="0" smtClean="0"/>
              <a:t>UC Irvine (</a:t>
            </a:r>
            <a:r>
              <a:rPr lang="en-US" dirty="0" err="1" smtClean="0"/>
              <a:t>Anyes</a:t>
            </a:r>
            <a:r>
              <a:rPr lang="en-US" dirty="0" smtClean="0"/>
              <a:t>): Detailed breakdown on a SUSY </a:t>
            </a:r>
            <a:r>
              <a:rPr lang="en-US" dirty="0" err="1" smtClean="0"/>
              <a:t>multilepton</a:t>
            </a:r>
            <a:r>
              <a:rPr lang="en-US" dirty="0" smtClean="0"/>
              <a:t> analysis</a:t>
            </a:r>
          </a:p>
          <a:p>
            <a:pPr lvl="3"/>
            <a:r>
              <a:rPr lang="en-US" dirty="0"/>
              <a:t>A</a:t>
            </a:r>
            <a:r>
              <a:rPr lang="en-US" dirty="0" smtClean="0"/>
              <a:t>nalysis </a:t>
            </a:r>
            <a:r>
              <a:rPr lang="en-US" dirty="0"/>
              <a:t>workflow </a:t>
            </a:r>
            <a:r>
              <a:rPr lang="en-US" dirty="0" smtClean="0"/>
              <a:t>shared </a:t>
            </a:r>
            <a:r>
              <a:rPr lang="en-US" dirty="0"/>
              <a:t>among 5-6 </a:t>
            </a:r>
            <a:r>
              <a:rPr lang="en-US" dirty="0" smtClean="0"/>
              <a:t>UCI analyzers who </a:t>
            </a:r>
            <a:r>
              <a:rPr lang="en-US" dirty="0"/>
              <a:t>produce </a:t>
            </a:r>
            <a:r>
              <a:rPr lang="en-US" dirty="0" smtClean="0"/>
              <a:t>different results</a:t>
            </a:r>
          </a:p>
          <a:p>
            <a:pPr lvl="3"/>
            <a:r>
              <a:rPr lang="en-US" dirty="0" smtClean="0"/>
              <a:t>1</a:t>
            </a:r>
            <a:r>
              <a:rPr lang="en-US" baseline="30000" dirty="0" smtClean="0"/>
              <a:t>st</a:t>
            </a:r>
            <a:r>
              <a:rPr lang="en-US" dirty="0" smtClean="0"/>
              <a:t> step </a:t>
            </a:r>
            <a:r>
              <a:rPr lang="en-US" dirty="0"/>
              <a:t>is to produce skims from </a:t>
            </a:r>
            <a:r>
              <a:rPr lang="en-US" dirty="0" smtClean="0"/>
              <a:t>~200 TB of NTUP_SUSYSKIM input</a:t>
            </a:r>
          </a:p>
          <a:p>
            <a:pPr lvl="4"/>
            <a:r>
              <a:rPr lang="en-US" dirty="0"/>
              <a:t>O</a:t>
            </a:r>
            <a:r>
              <a:rPr lang="en-US" dirty="0" smtClean="0"/>
              <a:t>utput </a:t>
            </a:r>
            <a:r>
              <a:rPr lang="en-US" dirty="0"/>
              <a:t>of these grid jobs is </a:t>
            </a:r>
            <a:r>
              <a:rPr lang="en-US" dirty="0" smtClean="0"/>
              <a:t>~0.8 </a:t>
            </a:r>
            <a:r>
              <a:rPr lang="en-US" dirty="0"/>
              <a:t>TB, 60% of which is </a:t>
            </a:r>
            <a:r>
              <a:rPr lang="en-US" dirty="0" smtClean="0"/>
              <a:t>MC; Output brought to T3</a:t>
            </a:r>
          </a:p>
          <a:p>
            <a:pPr lvl="3"/>
            <a:r>
              <a:rPr lang="en-US" dirty="0" smtClean="0"/>
              <a:t>2</a:t>
            </a:r>
            <a:r>
              <a:rPr lang="en-US" baseline="30000" dirty="0" smtClean="0"/>
              <a:t>nd</a:t>
            </a:r>
            <a:r>
              <a:rPr lang="en-US" dirty="0" smtClean="0"/>
              <a:t> step is </a:t>
            </a:r>
            <a:r>
              <a:rPr lang="en-US" dirty="0"/>
              <a:t>to produce a private </a:t>
            </a:r>
            <a:r>
              <a:rPr lang="en-US" dirty="0" err="1"/>
              <a:t>ntuple</a:t>
            </a:r>
            <a:r>
              <a:rPr lang="en-US" dirty="0"/>
              <a:t> for </a:t>
            </a:r>
            <a:r>
              <a:rPr lang="en-US" dirty="0" smtClean="0"/>
              <a:t>plotting</a:t>
            </a:r>
          </a:p>
          <a:p>
            <a:pPr lvl="4"/>
            <a:r>
              <a:rPr lang="en-US" dirty="0" smtClean="0"/>
              <a:t>Desire ~2 </a:t>
            </a:r>
            <a:r>
              <a:rPr lang="en-US" dirty="0" err="1" smtClean="0"/>
              <a:t>hr</a:t>
            </a:r>
            <a:r>
              <a:rPr lang="en-US" dirty="0" smtClean="0"/>
              <a:t> turn-around, so that multiple passes can be made per day, requiring several 100 parallel jobs using 100 CPU-hours to accomplish</a:t>
            </a:r>
          </a:p>
          <a:p>
            <a:pPr lvl="3"/>
            <a:r>
              <a:rPr lang="en-US" dirty="0" smtClean="0"/>
              <a:t>3</a:t>
            </a:r>
            <a:r>
              <a:rPr lang="en-US" baseline="30000" dirty="0" smtClean="0"/>
              <a:t>rd</a:t>
            </a:r>
            <a:r>
              <a:rPr lang="en-US" dirty="0" smtClean="0"/>
              <a:t> and </a:t>
            </a:r>
            <a:r>
              <a:rPr lang="en-US" dirty="0"/>
              <a:t>final step is the plotting or limit calculation step, always on the </a:t>
            </a:r>
            <a:r>
              <a:rPr lang="en-US" dirty="0" smtClean="0"/>
              <a:t>Tier-3</a:t>
            </a:r>
          </a:p>
          <a:p>
            <a:pPr lvl="1">
              <a:spcBef>
                <a:spcPts val="1680"/>
              </a:spcBef>
            </a:pPr>
            <a:r>
              <a:rPr lang="en-US" dirty="0"/>
              <a:t>Duke (Doug</a:t>
            </a:r>
            <a:r>
              <a:rPr lang="en-US" dirty="0" smtClean="0"/>
              <a:t>): Overview </a:t>
            </a:r>
            <a:r>
              <a:rPr lang="en-US" dirty="0"/>
              <a:t>of Top/SM </a:t>
            </a:r>
            <a:r>
              <a:rPr lang="en-US" dirty="0" err="1"/>
              <a:t>dilepton</a:t>
            </a:r>
            <a:r>
              <a:rPr lang="en-US" dirty="0"/>
              <a:t> analysis (AIDA</a:t>
            </a:r>
            <a:r>
              <a:rPr lang="en-US" dirty="0" smtClean="0"/>
              <a:t>)</a:t>
            </a:r>
          </a:p>
          <a:p>
            <a:pPr lvl="3"/>
            <a:r>
              <a:rPr lang="en-US" dirty="0"/>
              <a:t>This analysis also performs a skim down to private </a:t>
            </a:r>
            <a:r>
              <a:rPr lang="en-US" dirty="0" err="1"/>
              <a:t>ntuples</a:t>
            </a:r>
            <a:r>
              <a:rPr lang="en-US" dirty="0"/>
              <a:t> that are about 6% of the NTUP_COMMON </a:t>
            </a:r>
            <a:r>
              <a:rPr lang="en-US" dirty="0" smtClean="0"/>
              <a:t>size. This </a:t>
            </a:r>
            <a:r>
              <a:rPr lang="en-US" dirty="0"/>
              <a:t>skimming takes 800 CPU-hours on the </a:t>
            </a:r>
            <a:r>
              <a:rPr lang="en-US" dirty="0" smtClean="0"/>
              <a:t>Grid.</a:t>
            </a:r>
          </a:p>
          <a:p>
            <a:pPr lvl="3"/>
            <a:r>
              <a:rPr lang="en-US" dirty="0" smtClean="0"/>
              <a:t>Then </a:t>
            </a:r>
            <a:r>
              <a:rPr lang="en-US" dirty="0"/>
              <a:t>the derived </a:t>
            </a:r>
            <a:r>
              <a:rPr lang="en-US" dirty="0" err="1"/>
              <a:t>ntuple</a:t>
            </a:r>
            <a:r>
              <a:rPr lang="en-US" dirty="0"/>
              <a:t> analysis on the Tier 3 takes about 6 CPU-hours.  Input/output dataset sizes will be provided soon</a:t>
            </a:r>
            <a:r>
              <a:rPr lang="en-US" dirty="0" smtClean="0"/>
              <a:t>.</a:t>
            </a:r>
          </a:p>
          <a:p>
            <a:pPr>
              <a:spcBef>
                <a:spcPts val="1776"/>
              </a:spcBef>
            </a:pPr>
            <a:r>
              <a:rPr lang="en-US" dirty="0" err="1" smtClean="0"/>
              <a:t>Kaushik</a:t>
            </a:r>
            <a:r>
              <a:rPr lang="en-US" dirty="0" smtClean="0"/>
              <a:t> get SUSY </a:t>
            </a:r>
            <a:r>
              <a:rPr lang="en-US" dirty="0" err="1" smtClean="0"/>
              <a:t>jet+MET</a:t>
            </a:r>
            <a:r>
              <a:rPr lang="en-US" dirty="0" smtClean="0"/>
              <a:t> input; Mark on UIUC analysis flow</a:t>
            </a:r>
            <a:endParaRPr lang="en-US" dirty="0"/>
          </a:p>
        </p:txBody>
      </p:sp>
      <p:sp>
        <p:nvSpPr>
          <p:cNvPr id="3" name="Title 2"/>
          <p:cNvSpPr>
            <a:spLocks noGrp="1"/>
          </p:cNvSpPr>
          <p:nvPr>
            <p:ph type="title"/>
          </p:nvPr>
        </p:nvSpPr>
        <p:spPr>
          <a:xfrm>
            <a:off x="914400" y="228600"/>
            <a:ext cx="7239000" cy="762000"/>
          </a:xfrm>
        </p:spPr>
        <p:txBody>
          <a:bodyPr/>
          <a:lstStyle/>
          <a:p>
            <a:r>
              <a:rPr lang="en-US" dirty="0" smtClean="0"/>
              <a:t>Resource Estimate (cont.)</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10</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236720809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143000"/>
            <a:ext cx="9067800" cy="4876800"/>
          </a:xfrm>
        </p:spPr>
        <p:txBody>
          <a:bodyPr/>
          <a:lstStyle/>
          <a:p>
            <a:r>
              <a:rPr lang="en-US" dirty="0" smtClean="0"/>
              <a:t>Some very preliminary conclusions based on workflows studied</a:t>
            </a:r>
          </a:p>
          <a:p>
            <a:pPr lvl="1"/>
            <a:r>
              <a:rPr lang="en-US" dirty="0">
                <a:solidFill>
                  <a:srgbClr val="FF0000"/>
                </a:solidFill>
              </a:rPr>
              <a:t>Space at the </a:t>
            </a:r>
            <a:r>
              <a:rPr lang="en-US" dirty="0" smtClean="0">
                <a:solidFill>
                  <a:srgbClr val="FF0000"/>
                </a:solidFill>
              </a:rPr>
              <a:t>Tier-3 </a:t>
            </a:r>
            <a:r>
              <a:rPr lang="en-US" dirty="0">
                <a:solidFill>
                  <a:srgbClr val="FF0000"/>
                </a:solidFill>
              </a:rPr>
              <a:t>is not a limitation </a:t>
            </a:r>
            <a:r>
              <a:rPr lang="en-US" dirty="0"/>
              <a:t>now or in the future</a:t>
            </a:r>
            <a:r>
              <a:rPr lang="en-US" dirty="0" smtClean="0"/>
              <a:t>. Access, latency, and reliability bigger concerns to users than volume</a:t>
            </a:r>
            <a:endParaRPr lang="en-US" dirty="0"/>
          </a:p>
          <a:p>
            <a:pPr lvl="1"/>
            <a:r>
              <a:rPr lang="en-US" dirty="0" smtClean="0">
                <a:solidFill>
                  <a:srgbClr val="FF0000"/>
                </a:solidFill>
              </a:rPr>
              <a:t>Computing </a:t>
            </a:r>
            <a:r>
              <a:rPr lang="en-US" dirty="0">
                <a:solidFill>
                  <a:srgbClr val="FF0000"/>
                </a:solidFill>
              </a:rPr>
              <a:t>power is the limiting factor</a:t>
            </a:r>
            <a:r>
              <a:rPr lang="en-US" dirty="0"/>
              <a:t>. </a:t>
            </a:r>
            <a:r>
              <a:rPr lang="en-US" dirty="0" smtClean="0"/>
              <a:t>At </a:t>
            </a:r>
            <a:r>
              <a:rPr lang="en-US" dirty="0"/>
              <a:t>the moment, the analysis framework is tuned so that the turnaround time is at the upper limit of </a:t>
            </a:r>
            <a:r>
              <a:rPr lang="en-US" dirty="0" smtClean="0"/>
              <a:t>convenience.</a:t>
            </a:r>
          </a:p>
          <a:p>
            <a:pPr lvl="2"/>
            <a:r>
              <a:rPr lang="en-US" dirty="0" smtClean="0"/>
              <a:t>With </a:t>
            </a:r>
            <a:r>
              <a:rPr lang="en-US" dirty="0"/>
              <a:t>4x the data, it may not be possible to achieve a reasonable turnaround time on the </a:t>
            </a:r>
            <a:r>
              <a:rPr lang="en-US" dirty="0" smtClean="0"/>
              <a:t>Tier-3 alone. This </a:t>
            </a:r>
            <a:r>
              <a:rPr lang="en-US" dirty="0"/>
              <a:t>implies that either the analysis needs to be more efficient or we need to find computing cycles outside of the </a:t>
            </a:r>
            <a:r>
              <a:rPr lang="en-US" dirty="0" smtClean="0"/>
              <a:t>Tier-3</a:t>
            </a:r>
            <a:r>
              <a:rPr lang="en-US" dirty="0"/>
              <a:t>.</a:t>
            </a:r>
          </a:p>
          <a:p>
            <a:pPr lvl="1"/>
            <a:r>
              <a:rPr lang="en-US" dirty="0" smtClean="0"/>
              <a:t>One concern expressed about moving </a:t>
            </a:r>
            <a:r>
              <a:rPr lang="en-US" dirty="0"/>
              <a:t>some jobs off of the </a:t>
            </a:r>
            <a:r>
              <a:rPr lang="en-US" dirty="0" smtClean="0"/>
              <a:t>Tier-3 </a:t>
            </a:r>
            <a:r>
              <a:rPr lang="en-US" dirty="0"/>
              <a:t>into other </a:t>
            </a:r>
            <a:r>
              <a:rPr lang="en-US" dirty="0" smtClean="0"/>
              <a:t>facilities: losing </a:t>
            </a:r>
            <a:r>
              <a:rPr lang="en-US" dirty="0"/>
              <a:t>a lot in </a:t>
            </a:r>
            <a:r>
              <a:rPr lang="en-US" dirty="0">
                <a:solidFill>
                  <a:srgbClr val="FF0000"/>
                </a:solidFill>
              </a:rPr>
              <a:t>reliability</a:t>
            </a:r>
            <a:r>
              <a:rPr lang="en-US" dirty="0"/>
              <a:t> and </a:t>
            </a:r>
            <a:r>
              <a:rPr lang="en-US" dirty="0" smtClean="0"/>
              <a:t>workflow </a:t>
            </a:r>
            <a:r>
              <a:rPr lang="en-US" dirty="0" smtClean="0">
                <a:solidFill>
                  <a:srgbClr val="FF0000"/>
                </a:solidFill>
              </a:rPr>
              <a:t>control</a:t>
            </a:r>
            <a:r>
              <a:rPr lang="en-US" dirty="0" smtClean="0"/>
              <a:t> (e.g. </a:t>
            </a:r>
            <a:r>
              <a:rPr lang="en-US" dirty="0"/>
              <a:t>c</a:t>
            </a:r>
            <a:r>
              <a:rPr lang="en-US" dirty="0" smtClean="0"/>
              <a:t>hecking </a:t>
            </a:r>
            <a:r>
              <a:rPr lang="en-US" dirty="0"/>
              <a:t>files for failures, following up on lost files, etc.</a:t>
            </a:r>
            <a:r>
              <a:rPr lang="en-US" dirty="0" smtClean="0"/>
              <a:t>).</a:t>
            </a:r>
            <a:endParaRPr lang="en-US" dirty="0"/>
          </a:p>
          <a:p>
            <a:pPr>
              <a:spcBef>
                <a:spcPts val="1776"/>
              </a:spcBef>
            </a:pPr>
            <a:r>
              <a:rPr lang="en-US" dirty="0">
                <a:solidFill>
                  <a:srgbClr val="0000FF"/>
                </a:solidFill>
              </a:rPr>
              <a:t>We need a wider range of analysis workflows before drawing preliminary conclusions about resource </a:t>
            </a:r>
            <a:r>
              <a:rPr lang="en-US" dirty="0" smtClean="0">
                <a:solidFill>
                  <a:srgbClr val="0000FF"/>
                </a:solidFill>
              </a:rPr>
              <a:t>estimates</a:t>
            </a:r>
            <a:endParaRPr lang="en-US" dirty="0">
              <a:solidFill>
                <a:srgbClr val="0000FF"/>
              </a:solidFill>
            </a:endParaRPr>
          </a:p>
        </p:txBody>
      </p:sp>
      <p:sp>
        <p:nvSpPr>
          <p:cNvPr id="3" name="Title 2"/>
          <p:cNvSpPr>
            <a:spLocks noGrp="1"/>
          </p:cNvSpPr>
          <p:nvPr>
            <p:ph type="title"/>
          </p:nvPr>
        </p:nvSpPr>
        <p:spPr>
          <a:xfrm>
            <a:off x="914400" y="228600"/>
            <a:ext cx="7239000" cy="762000"/>
          </a:xfrm>
        </p:spPr>
        <p:txBody>
          <a:bodyPr/>
          <a:lstStyle/>
          <a:p>
            <a:r>
              <a:rPr lang="en-US" dirty="0" smtClean="0"/>
              <a:t>Resource Estimate (cont.)</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11</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30717770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8426" y="1143000"/>
            <a:ext cx="8991600" cy="4953000"/>
          </a:xfrm>
        </p:spPr>
        <p:txBody>
          <a:bodyPr/>
          <a:lstStyle/>
          <a:p>
            <a:r>
              <a:rPr lang="en-US" dirty="0" smtClean="0"/>
              <a:t>Need to show </a:t>
            </a:r>
            <a:r>
              <a:rPr lang="en-US" dirty="0"/>
              <a:t>how extra resources </a:t>
            </a:r>
            <a:r>
              <a:rPr lang="en-US" dirty="0" smtClean="0"/>
              <a:t>(beyond current Tier-3 resources) help </a:t>
            </a:r>
            <a:r>
              <a:rPr lang="en-US" dirty="0"/>
              <a:t>satisfy the analysis </a:t>
            </a:r>
            <a:r>
              <a:rPr lang="en-US" dirty="0" smtClean="0"/>
              <a:t>needs.</a:t>
            </a:r>
          </a:p>
          <a:p>
            <a:r>
              <a:rPr lang="en-US" dirty="0" smtClean="0"/>
              <a:t>The </a:t>
            </a:r>
            <a:r>
              <a:rPr lang="en-US" dirty="0"/>
              <a:t>workflows will point to specific cases, but we should also include the laundry list of enabling technologies. </a:t>
            </a:r>
            <a:r>
              <a:rPr lang="en-US" dirty="0" smtClean="0"/>
              <a:t>It </a:t>
            </a:r>
            <a:r>
              <a:rPr lang="en-US" dirty="0"/>
              <a:t>could include some “best practices” examples of how those technologies can be used to enable </a:t>
            </a:r>
            <a:r>
              <a:rPr lang="en-US" dirty="0" smtClean="0"/>
              <a:t>analysis</a:t>
            </a:r>
          </a:p>
          <a:p>
            <a:r>
              <a:rPr lang="en-US" dirty="0" smtClean="0"/>
              <a:t>This </a:t>
            </a:r>
            <a:r>
              <a:rPr lang="en-US" dirty="0"/>
              <a:t>list will be used to motivate in part the computing requirements, when the technologies imply a change from current </a:t>
            </a:r>
            <a:r>
              <a:rPr lang="en-US" dirty="0" smtClean="0"/>
              <a:t>resources</a:t>
            </a:r>
          </a:p>
        </p:txBody>
      </p:sp>
      <p:sp>
        <p:nvSpPr>
          <p:cNvPr id="3" name="Title 2"/>
          <p:cNvSpPr>
            <a:spLocks noGrp="1"/>
          </p:cNvSpPr>
          <p:nvPr>
            <p:ph type="title"/>
          </p:nvPr>
        </p:nvSpPr>
        <p:spPr>
          <a:xfrm>
            <a:off x="914400" y="228600"/>
            <a:ext cx="7239000" cy="762000"/>
          </a:xfrm>
        </p:spPr>
        <p:txBody>
          <a:bodyPr/>
          <a:lstStyle/>
          <a:p>
            <a:r>
              <a:rPr lang="en-US" dirty="0" smtClean="0"/>
              <a:t>Satisfying Analysis </a:t>
            </a:r>
            <a:r>
              <a:rPr lang="en-US" dirty="0"/>
              <a:t>N</a:t>
            </a:r>
            <a:r>
              <a:rPr lang="en-US" dirty="0" smtClean="0"/>
              <a:t>eeds</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12</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250423252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8426" y="1143000"/>
            <a:ext cx="8991600" cy="4953000"/>
          </a:xfrm>
        </p:spPr>
        <p:txBody>
          <a:bodyPr/>
          <a:lstStyle/>
          <a:p>
            <a:r>
              <a:rPr lang="en-US" dirty="0"/>
              <a:t>The “cost-effectiveness” criterion </a:t>
            </a:r>
            <a:r>
              <a:rPr lang="en-US" dirty="0" smtClean="0"/>
              <a:t>likely </a:t>
            </a:r>
            <a:r>
              <a:rPr lang="en-US" dirty="0"/>
              <a:t>boils down to </a:t>
            </a:r>
            <a:r>
              <a:rPr lang="en-US" dirty="0" smtClean="0"/>
              <a:t>bang/$$.</a:t>
            </a:r>
          </a:p>
          <a:p>
            <a:r>
              <a:rPr lang="en-US" dirty="0" smtClean="0"/>
              <a:t>The </a:t>
            </a:r>
            <a:r>
              <a:rPr lang="en-US" dirty="0"/>
              <a:t>baseline expectation is that this would be the cost of extra hardware, with </a:t>
            </a:r>
            <a:r>
              <a:rPr lang="en-US" dirty="0" smtClean="0"/>
              <a:t>little or no </a:t>
            </a:r>
            <a:r>
              <a:rPr lang="en-US" dirty="0"/>
              <a:t>additional personnel </a:t>
            </a:r>
            <a:r>
              <a:rPr lang="en-US" dirty="0" smtClean="0"/>
              <a:t>cost</a:t>
            </a:r>
          </a:p>
          <a:p>
            <a:r>
              <a:rPr lang="en-US" dirty="0" smtClean="0"/>
              <a:t>To 1</a:t>
            </a:r>
            <a:r>
              <a:rPr lang="en-US" baseline="30000" dirty="0" smtClean="0"/>
              <a:t>st</a:t>
            </a:r>
            <a:r>
              <a:rPr lang="en-US" dirty="0" smtClean="0"/>
              <a:t> order, about how much additional resources should go into L3TCs for Run 2 (to 2</a:t>
            </a:r>
            <a:r>
              <a:rPr lang="en-US" baseline="30000" dirty="0" smtClean="0"/>
              <a:t>nd</a:t>
            </a:r>
            <a:r>
              <a:rPr lang="en-US" dirty="0" smtClean="0"/>
              <a:t>-order, exactly where and when) vs. using the beyond-pledge resources (BPRs) at the facilities</a:t>
            </a:r>
          </a:p>
          <a:p>
            <a:pPr lvl="1"/>
            <a:r>
              <a:rPr lang="en-US" dirty="0" smtClean="0"/>
              <a:t>Of course, BPRs are already being used for “US physics”, but more for official MC production and not so much for T3-like workflows</a:t>
            </a:r>
          </a:p>
          <a:p>
            <a:pPr lvl="1"/>
            <a:r>
              <a:rPr lang="en-US" dirty="0" smtClean="0"/>
              <a:t>Since the BPRs exist right now and could be brought into play with ~zero additional cost, a concern is that all plans that maximize cost-effectiveness might favor BPRs exclusively as the “T3 solution” if they do not take into account some less “tangible” aspects of the L3TCs (most notably, in-kind contributions, convenience, and accessibility)</a:t>
            </a:r>
          </a:p>
          <a:p>
            <a:pPr lvl="2"/>
            <a:r>
              <a:rPr lang="en-US" dirty="0" smtClean="0"/>
              <a:t>Needs to be defined and quantified before constructing the set of plans</a:t>
            </a:r>
            <a:endParaRPr lang="en-US" dirty="0"/>
          </a:p>
        </p:txBody>
      </p:sp>
      <p:sp>
        <p:nvSpPr>
          <p:cNvPr id="3" name="Title 2"/>
          <p:cNvSpPr>
            <a:spLocks noGrp="1"/>
          </p:cNvSpPr>
          <p:nvPr>
            <p:ph type="title"/>
          </p:nvPr>
        </p:nvSpPr>
        <p:spPr>
          <a:xfrm>
            <a:off x="914400" y="228600"/>
            <a:ext cx="7239000" cy="762000"/>
          </a:xfrm>
        </p:spPr>
        <p:txBody>
          <a:bodyPr/>
          <a:lstStyle/>
          <a:p>
            <a:r>
              <a:rPr lang="en-US" dirty="0" smtClean="0"/>
              <a:t>Cost-effectiveness</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13</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170067329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Tier-1 Usage (2013)</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14</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1" y="1146072"/>
            <a:ext cx="7805386" cy="4873728"/>
          </a:xfrm>
          <a:prstGeom prst="rect">
            <a:avLst/>
          </a:prstGeom>
        </p:spPr>
      </p:pic>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123517417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Tier-2 Utilization (Jan-Aug 2013)</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15</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1223757"/>
            <a:ext cx="7467600" cy="4792921"/>
          </a:xfrm>
          <a:prstGeom prst="rect">
            <a:avLst/>
          </a:prstGeom>
        </p:spPr>
      </p:pic>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5547119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8426" y="1143000"/>
            <a:ext cx="8991600" cy="4953000"/>
          </a:xfrm>
        </p:spPr>
        <p:txBody>
          <a:bodyPr/>
          <a:lstStyle/>
          <a:p>
            <a:r>
              <a:rPr lang="en-US" dirty="0"/>
              <a:t>There are </a:t>
            </a:r>
            <a:r>
              <a:rPr lang="en-US" dirty="0" smtClean="0"/>
              <a:t>a few </a:t>
            </a:r>
            <a:r>
              <a:rPr lang="en-US" dirty="0"/>
              <a:t>contributed implementation plans so </a:t>
            </a:r>
            <a:r>
              <a:rPr lang="en-US" dirty="0" smtClean="0"/>
              <a:t>far</a:t>
            </a:r>
            <a:r>
              <a:rPr lang="en-US" dirty="0"/>
              <a:t> </a:t>
            </a:r>
            <a:r>
              <a:rPr lang="en-US" dirty="0" smtClean="0"/>
              <a:t>in the T3IC Google Drive area</a:t>
            </a:r>
          </a:p>
          <a:p>
            <a:pPr lvl="1"/>
            <a:r>
              <a:rPr lang="en-US" dirty="0" smtClean="0"/>
              <a:t>Agile infrastructure</a:t>
            </a:r>
          </a:p>
          <a:p>
            <a:pPr lvl="1"/>
            <a:r>
              <a:rPr lang="en-US" dirty="0" smtClean="0"/>
              <a:t>ATLAS Connect / Condor flocking / </a:t>
            </a:r>
            <a:r>
              <a:rPr lang="en-US" dirty="0" err="1" smtClean="0"/>
              <a:t>FAXBox</a:t>
            </a:r>
            <a:endParaRPr lang="en-US" dirty="0" smtClean="0"/>
          </a:p>
          <a:p>
            <a:pPr lvl="1"/>
            <a:r>
              <a:rPr lang="en-US" dirty="0" smtClean="0"/>
              <a:t>PandaAtTier3</a:t>
            </a:r>
          </a:p>
          <a:p>
            <a:r>
              <a:rPr lang="en-US" dirty="0" smtClean="0"/>
              <a:t>More detailed plans for future Tier-3 functionality forthcoming</a:t>
            </a:r>
          </a:p>
          <a:p>
            <a:r>
              <a:rPr lang="en-US" dirty="0" smtClean="0"/>
              <a:t>Fortunately, we have a couple of very promising enabling technologies for future Tier-3 workflows which should not require an large amount of additional manpower</a:t>
            </a:r>
          </a:p>
          <a:p>
            <a:pPr lvl="1"/>
            <a:r>
              <a:rPr lang="en-US" dirty="0" smtClean="0"/>
              <a:t>Suggest that we include these in our planning; ultimately, users will settle into using the ones that work best for their physics output</a:t>
            </a:r>
          </a:p>
          <a:p>
            <a:r>
              <a:rPr lang="en-US" dirty="0" smtClean="0"/>
              <a:t>It </a:t>
            </a:r>
            <a:r>
              <a:rPr lang="en-US" dirty="0"/>
              <a:t>was agreed that we would also look at the resources available at the FNAL LPC-CAF </a:t>
            </a:r>
          </a:p>
        </p:txBody>
      </p:sp>
      <p:sp>
        <p:nvSpPr>
          <p:cNvPr id="3" name="Title 2"/>
          <p:cNvSpPr>
            <a:spLocks noGrp="1"/>
          </p:cNvSpPr>
          <p:nvPr>
            <p:ph type="title"/>
          </p:nvPr>
        </p:nvSpPr>
        <p:spPr>
          <a:xfrm>
            <a:off x="914400" y="228600"/>
            <a:ext cx="7239000" cy="762000"/>
          </a:xfrm>
        </p:spPr>
        <p:txBody>
          <a:bodyPr/>
          <a:lstStyle/>
          <a:p>
            <a:r>
              <a:rPr lang="en-US" dirty="0" smtClean="0"/>
              <a:t>Implementation Plans</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16</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261622662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066800"/>
            <a:ext cx="8991600" cy="4953000"/>
          </a:xfrm>
        </p:spPr>
        <p:txBody>
          <a:bodyPr/>
          <a:lstStyle/>
          <a:p>
            <a:r>
              <a:rPr lang="en-US" dirty="0" smtClean="0"/>
              <a:t>The T3IC is now very active</a:t>
            </a:r>
          </a:p>
          <a:p>
            <a:r>
              <a:rPr lang="en-US" dirty="0" smtClean="0"/>
              <a:t>We </a:t>
            </a:r>
            <a:r>
              <a:rPr lang="en-US" dirty="0"/>
              <a:t>need a wider range of analysis workflows before drawing preliminary conclusions about resource estimates.</a:t>
            </a:r>
          </a:p>
          <a:p>
            <a:r>
              <a:rPr lang="en-US" dirty="0" smtClean="0"/>
              <a:t>The </a:t>
            </a:r>
            <a:r>
              <a:rPr lang="en-US" dirty="0"/>
              <a:t>first workflow studies indicate that CPU will be a scarcer resource than disk. </a:t>
            </a:r>
            <a:r>
              <a:rPr lang="en-US" dirty="0" smtClean="0"/>
              <a:t>The </a:t>
            </a:r>
            <a:r>
              <a:rPr lang="en-US" dirty="0"/>
              <a:t>CPU availability will probably drive the implementation plans.</a:t>
            </a:r>
          </a:p>
          <a:p>
            <a:r>
              <a:rPr lang="en-US" dirty="0" smtClean="0"/>
              <a:t>Anecdotal </a:t>
            </a:r>
            <a:r>
              <a:rPr lang="en-US" dirty="0"/>
              <a:t>evidence from users indicates that </a:t>
            </a:r>
            <a:r>
              <a:rPr lang="en-US" dirty="0" smtClean="0"/>
              <a:t>job </a:t>
            </a:r>
            <a:r>
              <a:rPr lang="en-US" dirty="0"/>
              <a:t>failures or </a:t>
            </a:r>
            <a:r>
              <a:rPr lang="en-US" dirty="0" smtClean="0"/>
              <a:t>larger-than-anticipated latencies could </a:t>
            </a:r>
            <a:r>
              <a:rPr lang="en-US" dirty="0"/>
              <a:t>push people away from distributed computing in favor of </a:t>
            </a:r>
            <a:r>
              <a:rPr lang="en-US" dirty="0" smtClean="0"/>
              <a:t>Tier-3.</a:t>
            </a:r>
          </a:p>
          <a:p>
            <a:r>
              <a:rPr lang="en-US" dirty="0" smtClean="0"/>
              <a:t>Development of implementation plans well progressed; Documentation of these plans progressing in parallel with the resource/cost estimates</a:t>
            </a:r>
          </a:p>
          <a:p>
            <a:pPr lvl="1"/>
            <a:r>
              <a:rPr lang="en-US" dirty="0" smtClean="0"/>
              <a:t>Want use of BPRs and user feedback to be available by Agency review  </a:t>
            </a:r>
            <a:endParaRPr lang="en-US" dirty="0"/>
          </a:p>
        </p:txBody>
      </p:sp>
      <p:sp>
        <p:nvSpPr>
          <p:cNvPr id="3" name="Title 2"/>
          <p:cNvSpPr>
            <a:spLocks noGrp="1"/>
          </p:cNvSpPr>
          <p:nvPr>
            <p:ph type="title"/>
          </p:nvPr>
        </p:nvSpPr>
        <p:spPr>
          <a:xfrm>
            <a:off x="914400" y="228600"/>
            <a:ext cx="7239000" cy="762000"/>
          </a:xfrm>
        </p:spPr>
        <p:txBody>
          <a:bodyPr/>
          <a:lstStyle/>
          <a:p>
            <a:r>
              <a:rPr lang="en-US" dirty="0" smtClean="0"/>
              <a:t>Summary</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17</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318412434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895600"/>
            <a:ext cx="7162800" cy="762000"/>
          </a:xfrm>
        </p:spPr>
        <p:txBody>
          <a:bodyPr/>
          <a:lstStyle/>
          <a:p>
            <a:r>
              <a:rPr lang="en-US" dirty="0" smtClean="0"/>
              <a:t>Bonus Material</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5"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18</a:t>
            </a:fld>
            <a:endParaRPr lang="en-US" dirty="0"/>
          </a:p>
        </p:txBody>
      </p:sp>
    </p:spTree>
    <p:extLst>
      <p:ext uri="{BB962C8B-B14F-4D97-AF65-F5344CB8AC3E}">
        <p14:creationId xmlns:p14="http://schemas.microsoft.com/office/powerpoint/2010/main" val="34480830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Tier-1 Usage (2012)</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19</a:t>
            </a:fld>
            <a:endParaRPr lang="en-US" dirty="0"/>
          </a:p>
        </p:txBody>
      </p:sp>
      <p:pic>
        <p:nvPicPr>
          <p:cNvPr id="8" name="Picture 7" descr="Screen Shot 2013-09-05 at 2.15.4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1066800"/>
            <a:ext cx="8001000" cy="5106835"/>
          </a:xfrm>
          <a:prstGeom prst="rect">
            <a:avLst/>
          </a:prstGeom>
        </p:spPr>
      </p:pic>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45916872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3-12-10 at 10.17.5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2590800"/>
            <a:ext cx="5562600" cy="1926255"/>
          </a:xfrm>
          <a:prstGeom prst="rect">
            <a:avLst/>
          </a:prstGeom>
        </p:spPr>
      </p:pic>
      <p:sp>
        <p:nvSpPr>
          <p:cNvPr id="2" name="Content Placeholder 1"/>
          <p:cNvSpPr>
            <a:spLocks noGrp="1"/>
          </p:cNvSpPr>
          <p:nvPr>
            <p:ph idx="1"/>
          </p:nvPr>
        </p:nvSpPr>
        <p:spPr>
          <a:xfrm>
            <a:off x="152400" y="1066800"/>
            <a:ext cx="8839200" cy="2057400"/>
          </a:xfrm>
        </p:spPr>
        <p:txBody>
          <a:bodyPr/>
          <a:lstStyle/>
          <a:p>
            <a:r>
              <a:rPr lang="en-US" dirty="0" smtClean="0"/>
              <a:t>90% of US universities consider Tier-3 computing as critical to their group’s productivity in ATLAS</a:t>
            </a:r>
          </a:p>
          <a:p>
            <a:r>
              <a:rPr lang="en-US" dirty="0" smtClean="0"/>
              <a:t>The </a:t>
            </a:r>
            <a:r>
              <a:rPr lang="en-US" dirty="0"/>
              <a:t>current deployment of the US Tier 3 </a:t>
            </a:r>
            <a:r>
              <a:rPr lang="en-US" dirty="0" smtClean="0"/>
              <a:t>computing</a:t>
            </a:r>
            <a:r>
              <a:rPr lang="en-US" dirty="0"/>
              <a:t> was purchased using ARRA, MRI and university </a:t>
            </a:r>
            <a:r>
              <a:rPr lang="en-US" dirty="0" smtClean="0"/>
              <a:t>funds</a:t>
            </a:r>
          </a:p>
          <a:p>
            <a:pPr lvl="1"/>
            <a:endParaRPr lang="en-US" dirty="0" smtClean="0"/>
          </a:p>
          <a:p>
            <a:pPr lvl="1"/>
            <a:endParaRPr lang="en-US" dirty="0"/>
          </a:p>
          <a:p>
            <a:pPr lvl="1"/>
            <a:endParaRPr lang="en-US" dirty="0" smtClean="0"/>
          </a:p>
          <a:p>
            <a:pPr lvl="1"/>
            <a:endParaRPr lang="en-US" dirty="0"/>
          </a:p>
          <a:p>
            <a:pPr lvl="1"/>
            <a:endParaRPr lang="en-US" dirty="0" smtClean="0"/>
          </a:p>
          <a:p>
            <a:pPr lvl="1"/>
            <a:r>
              <a:rPr lang="en-US" dirty="0" smtClean="0"/>
              <a:t>The majority of equipment was purchased in 2010, w/o replacement</a:t>
            </a:r>
            <a:endParaRPr lang="en-US" dirty="0"/>
          </a:p>
          <a:p>
            <a:endParaRPr lang="en-US" dirty="0" smtClean="0"/>
          </a:p>
        </p:txBody>
      </p:sp>
      <p:sp>
        <p:nvSpPr>
          <p:cNvPr id="3" name="Title 2"/>
          <p:cNvSpPr>
            <a:spLocks noGrp="1"/>
          </p:cNvSpPr>
          <p:nvPr>
            <p:ph type="title"/>
          </p:nvPr>
        </p:nvSpPr>
        <p:spPr/>
        <p:txBody>
          <a:bodyPr/>
          <a:lstStyle/>
          <a:p>
            <a:r>
              <a:rPr lang="en-US" dirty="0" smtClean="0"/>
              <a:t>US ATLAS Tier-3s</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2</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
        <p:nvSpPr>
          <p:cNvPr id="8" name="Content Placeholder 1"/>
          <p:cNvSpPr txBox="1">
            <a:spLocks/>
          </p:cNvSpPr>
          <p:nvPr/>
        </p:nvSpPr>
        <p:spPr bwMode="auto">
          <a:xfrm>
            <a:off x="152400" y="4953000"/>
            <a:ext cx="8839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rgbClr val="FF6600"/>
              </a:buClr>
              <a:buChar char="•"/>
              <a:defRPr sz="2400">
                <a:solidFill>
                  <a:schemeClr val="tx1"/>
                </a:solidFill>
                <a:latin typeface="+mn-lt"/>
                <a:ea typeface="+mn-ea"/>
                <a:cs typeface="+mn-cs"/>
              </a:defRPr>
            </a:lvl1pPr>
            <a:lvl2pPr marL="742950" indent="-285750" algn="l" rtl="0" fontAlgn="base">
              <a:spcBef>
                <a:spcPct val="20000"/>
              </a:spcBef>
              <a:spcAft>
                <a:spcPct val="0"/>
              </a:spcAft>
              <a:buClr>
                <a:schemeClr val="accent2"/>
              </a:buClr>
              <a:buFont typeface="Wingdings" charset="0"/>
              <a:buChar char="§"/>
              <a:defRPr sz="2000">
                <a:solidFill>
                  <a:schemeClr val="tx1"/>
                </a:solidFill>
                <a:latin typeface="+mn-lt"/>
                <a:ea typeface="+mn-ea"/>
              </a:defRPr>
            </a:lvl2pPr>
            <a:lvl3pPr marL="1143000" indent="-228600" algn="l" rtl="0" fontAlgn="base">
              <a:spcBef>
                <a:spcPct val="20000"/>
              </a:spcBef>
              <a:spcAft>
                <a:spcPct val="0"/>
              </a:spcAft>
              <a:buClr>
                <a:srgbClr val="008000"/>
              </a:buClr>
              <a:buFont typeface="Wingdings" charset="0"/>
              <a:buChar char="v"/>
              <a:defRPr>
                <a:solidFill>
                  <a:schemeClr val="tx1"/>
                </a:solidFill>
                <a:latin typeface="+mn-lt"/>
                <a:ea typeface="+mn-ea"/>
              </a:defRPr>
            </a:lvl3pPr>
            <a:lvl4pPr marL="1600200" indent="-228600" algn="l" rtl="0" fontAlgn="base">
              <a:spcBef>
                <a:spcPct val="20000"/>
              </a:spcBef>
              <a:spcAft>
                <a:spcPct val="0"/>
              </a:spcAft>
              <a:buClr>
                <a:schemeClr val="tx2"/>
              </a:buClr>
              <a:buFont typeface="Wingdings" charset="0"/>
              <a:buChar char="Ø"/>
              <a:defRPr sz="1600">
                <a:solidFill>
                  <a:schemeClr val="tx1"/>
                </a:solidFill>
                <a:latin typeface="+mn-lt"/>
                <a:ea typeface="+mn-ea"/>
              </a:defRPr>
            </a:lvl4pPr>
            <a:lvl5pPr marL="2057400" indent="-228600" algn="l" rtl="0" fontAlgn="base">
              <a:spcBef>
                <a:spcPct val="20000"/>
              </a:spcBef>
              <a:spcAft>
                <a:spcPct val="0"/>
              </a:spcAft>
              <a:buChar char="o"/>
              <a:defRPr sz="1400">
                <a:solidFill>
                  <a:schemeClr val="tx1"/>
                </a:solidFill>
                <a:latin typeface="+mn-lt"/>
                <a:ea typeface="+mn-ea"/>
              </a:defRPr>
            </a:lvl5pPr>
            <a:lvl6pPr marL="2514600" indent="-228600" algn="l" rtl="0" fontAlgn="base">
              <a:spcBef>
                <a:spcPct val="20000"/>
              </a:spcBef>
              <a:spcAft>
                <a:spcPct val="0"/>
              </a:spcAft>
              <a:buChar char="o"/>
              <a:defRPr sz="1400">
                <a:solidFill>
                  <a:schemeClr val="tx1"/>
                </a:solidFill>
                <a:latin typeface="+mn-lt"/>
                <a:ea typeface="+mn-ea"/>
              </a:defRPr>
            </a:lvl6pPr>
            <a:lvl7pPr marL="2971800" indent="-228600" algn="l" rtl="0" fontAlgn="base">
              <a:spcBef>
                <a:spcPct val="20000"/>
              </a:spcBef>
              <a:spcAft>
                <a:spcPct val="0"/>
              </a:spcAft>
              <a:buChar char="o"/>
              <a:defRPr sz="1400">
                <a:solidFill>
                  <a:schemeClr val="tx1"/>
                </a:solidFill>
                <a:latin typeface="+mn-lt"/>
                <a:ea typeface="+mn-ea"/>
              </a:defRPr>
            </a:lvl7pPr>
            <a:lvl8pPr marL="3429000" indent="-228600" algn="l" rtl="0" fontAlgn="base">
              <a:spcBef>
                <a:spcPct val="20000"/>
              </a:spcBef>
              <a:spcAft>
                <a:spcPct val="0"/>
              </a:spcAft>
              <a:buChar char="o"/>
              <a:defRPr sz="1400">
                <a:solidFill>
                  <a:schemeClr val="tx1"/>
                </a:solidFill>
                <a:latin typeface="+mn-lt"/>
                <a:ea typeface="+mn-ea"/>
              </a:defRPr>
            </a:lvl8pPr>
            <a:lvl9pPr marL="3886200" indent="-228600" algn="l" rtl="0" fontAlgn="base">
              <a:spcBef>
                <a:spcPct val="20000"/>
              </a:spcBef>
              <a:spcAft>
                <a:spcPct val="0"/>
              </a:spcAft>
              <a:buChar char="o"/>
              <a:defRPr sz="1400">
                <a:solidFill>
                  <a:schemeClr val="tx1"/>
                </a:solidFill>
                <a:latin typeface="+mn-lt"/>
                <a:ea typeface="+mn-ea"/>
              </a:defRPr>
            </a:lvl9pPr>
          </a:lstStyle>
          <a:p>
            <a:r>
              <a:rPr lang="en-US" dirty="0" smtClean="0"/>
              <a:t>Two committees reviewed the Tier-3s and produced a report</a:t>
            </a:r>
          </a:p>
          <a:p>
            <a:pPr lvl="1"/>
            <a:r>
              <a:rPr lang="en-US" dirty="0" smtClean="0"/>
              <a:t>2009 Tier-3 Task Force. Chair: Chip Brock</a:t>
            </a:r>
          </a:p>
          <a:p>
            <a:pPr lvl="1"/>
            <a:r>
              <a:rPr lang="en-US" dirty="0" smtClean="0"/>
              <a:t>2013 Tier-3 Task Force: Chairs: </a:t>
            </a:r>
            <a:r>
              <a:rPr lang="en-US" dirty="0" err="1" smtClean="0"/>
              <a:t>Jianming</a:t>
            </a:r>
            <a:r>
              <a:rPr lang="en-US" dirty="0" smtClean="0"/>
              <a:t> </a:t>
            </a:r>
            <a:r>
              <a:rPr lang="en-US" dirty="0" err="1" smtClean="0"/>
              <a:t>Qian</a:t>
            </a:r>
            <a:r>
              <a:rPr lang="en-US" dirty="0" smtClean="0"/>
              <a:t> and Gabriella </a:t>
            </a:r>
            <a:r>
              <a:rPr lang="en-US" dirty="0" err="1" smtClean="0"/>
              <a:t>Sciolla</a:t>
            </a:r>
            <a:endParaRPr lang="en-US" dirty="0" smtClean="0"/>
          </a:p>
        </p:txBody>
      </p:sp>
    </p:spTree>
    <p:extLst>
      <p:ext uri="{BB962C8B-B14F-4D97-AF65-F5344CB8AC3E}">
        <p14:creationId xmlns:p14="http://schemas.microsoft.com/office/powerpoint/2010/main" val="52419360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Tier-1 Comments</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20</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8893" y="1146072"/>
            <a:ext cx="7799201" cy="4873728"/>
          </a:xfrm>
          <a:prstGeom prst="rect">
            <a:avLst/>
          </a:prstGeom>
        </p:spPr>
      </p:pic>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413284681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Tier-2 Utilization (</a:t>
            </a:r>
            <a:r>
              <a:rPr lang="en-US" dirty="0" err="1" smtClean="0"/>
              <a:t>cont</a:t>
            </a:r>
            <a:r>
              <a:rPr lang="en-US" dirty="0" smtClean="0"/>
              <a:t>)</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21</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705" y="1143000"/>
            <a:ext cx="8409119" cy="4876799"/>
          </a:xfrm>
          <a:prstGeom prst="rect">
            <a:avLst/>
          </a:prstGeom>
        </p:spPr>
      </p:pic>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31199207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95400"/>
            <a:ext cx="8839200" cy="4572000"/>
          </a:xfrm>
        </p:spPr>
        <p:txBody>
          <a:bodyPr/>
          <a:lstStyle/>
          <a:p>
            <a:r>
              <a:rPr lang="en-US" dirty="0" smtClean="0"/>
              <a:t>While they are ~100% utilized, a question of optimizing future hardware deployment vs. software development (see Torre’s talk)</a:t>
            </a:r>
          </a:p>
          <a:p>
            <a:r>
              <a:rPr lang="en-US" dirty="0" smtClean="0"/>
              <a:t>Their existence is very defensible (see utilization plots), but they are </a:t>
            </a:r>
            <a:r>
              <a:rPr lang="en-US" dirty="0"/>
              <a:t>i</a:t>
            </a:r>
            <a:r>
              <a:rPr lang="en-US" dirty="0" smtClean="0"/>
              <a:t>n constant need of defensing</a:t>
            </a:r>
          </a:p>
          <a:p>
            <a:pPr lvl="1"/>
            <a:r>
              <a:rPr lang="en-US" dirty="0" smtClean="0"/>
              <a:t>US has large BPR, but CPU consumption by US is in line in MOU share</a:t>
            </a:r>
          </a:p>
          <a:p>
            <a:pPr lvl="1"/>
            <a:r>
              <a:rPr lang="en-US" dirty="0" smtClean="0"/>
              <a:t>Regular talking point of funding agencies</a:t>
            </a:r>
          </a:p>
          <a:p>
            <a:pPr lvl="2"/>
            <a:r>
              <a:rPr lang="en-US" dirty="0" smtClean="0"/>
              <a:t>They are very sensitive to the prospect that the US is subsidizing computing for ATLAS beyond their “fair share” (not the case)</a:t>
            </a:r>
          </a:p>
          <a:p>
            <a:pPr lvl="1"/>
            <a:r>
              <a:rPr lang="en-US" dirty="0" smtClean="0"/>
              <a:t>There is some risk of reduction if we do not make sufficient use of these resources for US physicists </a:t>
            </a:r>
            <a:r>
              <a:rPr lang="en-US" b="1" dirty="0" smtClean="0"/>
              <a:t>and</a:t>
            </a:r>
            <a:r>
              <a:rPr lang="en-US" dirty="0" smtClean="0"/>
              <a:t> provide clear accounting</a:t>
            </a:r>
          </a:p>
          <a:p>
            <a:r>
              <a:rPr lang="en-US" dirty="0" smtClean="0"/>
              <a:t>I’ve focused on CPU, but disk over-pledge is also substantial </a:t>
            </a:r>
          </a:p>
        </p:txBody>
      </p:sp>
      <p:sp>
        <p:nvSpPr>
          <p:cNvPr id="3" name="Title 2"/>
          <p:cNvSpPr>
            <a:spLocks noGrp="1"/>
          </p:cNvSpPr>
          <p:nvPr>
            <p:ph type="title"/>
          </p:nvPr>
        </p:nvSpPr>
        <p:spPr/>
        <p:txBody>
          <a:bodyPr/>
          <a:lstStyle/>
          <a:p>
            <a:r>
              <a:rPr lang="en-US" dirty="0" smtClean="0"/>
              <a:t>Comments on US ATLAS BPRs</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22</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105572801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95400"/>
            <a:ext cx="8839200" cy="4572000"/>
          </a:xfrm>
        </p:spPr>
        <p:txBody>
          <a:bodyPr/>
          <a:lstStyle/>
          <a:p>
            <a:r>
              <a:rPr lang="en-US" dirty="0" smtClean="0"/>
              <a:t>Dedicated requests (mostly for MC) to RAC (handled by E. </a:t>
            </a:r>
            <a:r>
              <a:rPr lang="en-US" dirty="0" err="1" smtClean="0"/>
              <a:t>Varnes</a:t>
            </a:r>
            <a:r>
              <a:rPr lang="en-US" dirty="0" smtClean="0"/>
              <a:t>) from US physicists</a:t>
            </a:r>
          </a:p>
          <a:p>
            <a:pPr lvl="1"/>
            <a:r>
              <a:rPr lang="en-US" dirty="0" smtClean="0"/>
              <a:t>Seems that requests well accommodated but are sporadic (by the nature of the requests)</a:t>
            </a:r>
          </a:p>
          <a:p>
            <a:pPr lvl="1"/>
            <a:r>
              <a:rPr lang="en-US" dirty="0" smtClean="0"/>
              <a:t>Q: For production requests, can we do any more than encourage and reassure the community?</a:t>
            </a:r>
          </a:p>
          <a:p>
            <a:endParaRPr lang="en-US" dirty="0" smtClean="0"/>
          </a:p>
          <a:p>
            <a:r>
              <a:rPr lang="en-US" dirty="0" smtClean="0"/>
              <a:t>Panda brokerage for jobs identified as being from US people</a:t>
            </a:r>
          </a:p>
          <a:p>
            <a:pPr lvl="1"/>
            <a:r>
              <a:rPr lang="en-US" dirty="0" smtClean="0"/>
              <a:t>Q: How well has this been working? Can we improve this? How is fair-share among US physicists done?</a:t>
            </a:r>
          </a:p>
          <a:p>
            <a:pPr lvl="1"/>
            <a:r>
              <a:rPr lang="en-US" dirty="0" smtClean="0"/>
              <a:t>Q: Is there monitoring of this to allow for transparency and feedback for tuning?</a:t>
            </a:r>
          </a:p>
        </p:txBody>
      </p:sp>
      <p:sp>
        <p:nvSpPr>
          <p:cNvPr id="3" name="Title 2"/>
          <p:cNvSpPr>
            <a:spLocks noGrp="1"/>
          </p:cNvSpPr>
          <p:nvPr>
            <p:ph type="title"/>
          </p:nvPr>
        </p:nvSpPr>
        <p:spPr/>
        <p:txBody>
          <a:bodyPr/>
          <a:lstStyle/>
          <a:p>
            <a:r>
              <a:rPr lang="en-US" dirty="0" smtClean="0"/>
              <a:t>Usage of US ATLAS BPRs</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23</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414678751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066800"/>
            <a:ext cx="8915400" cy="4953000"/>
          </a:xfrm>
        </p:spPr>
        <p:txBody>
          <a:bodyPr/>
          <a:lstStyle/>
          <a:p>
            <a:r>
              <a:rPr lang="en-US" dirty="0" smtClean="0"/>
              <a:t>US Tier-3s</a:t>
            </a:r>
          </a:p>
          <a:p>
            <a:pPr lvl="1"/>
            <a:r>
              <a:rPr lang="en-US" dirty="0" smtClean="0"/>
              <a:t>At most institutions, T3 hardware was purchased ~3 years ago with ARRA and MRI funds (T3TFv2 Observation 4) </a:t>
            </a:r>
            <a:r>
              <a:rPr lang="en-US" dirty="0" smtClean="0">
                <a:sym typeface="Wingdings"/>
              </a:rPr>
              <a:t> at a level not likely to repeated any time soon</a:t>
            </a:r>
          </a:p>
          <a:p>
            <a:pPr lvl="2"/>
            <a:r>
              <a:rPr lang="en-US" dirty="0" smtClean="0">
                <a:sym typeface="Wingdings"/>
              </a:rPr>
              <a:t>Hardware-wise, US ATLAS T3s are aging w/o funds to refresh</a:t>
            </a:r>
          </a:p>
          <a:p>
            <a:pPr lvl="2"/>
            <a:r>
              <a:rPr lang="en-US" dirty="0" smtClean="0">
                <a:sym typeface="Wingdings"/>
              </a:rPr>
              <a:t>Physics-wise, T3s are critical resources for effective participation by the US in ATLAS (T3TFv2 Observation 1)</a:t>
            </a:r>
            <a:endParaRPr lang="en-US" dirty="0" smtClean="0"/>
          </a:p>
          <a:p>
            <a:pPr lvl="1"/>
            <a:r>
              <a:rPr lang="en-US" dirty="0" smtClean="0"/>
              <a:t>CPU BPRs could augment the T3 capacity given challenging T3 funding</a:t>
            </a:r>
            <a:endParaRPr lang="en-US" dirty="0"/>
          </a:p>
          <a:p>
            <a:pPr lvl="2"/>
            <a:r>
              <a:rPr lang="en-US" dirty="0" smtClean="0"/>
              <a:t>Panda dedicated queues to access these resources</a:t>
            </a:r>
          </a:p>
          <a:p>
            <a:pPr lvl="2"/>
            <a:r>
              <a:rPr lang="en-US" dirty="0" smtClean="0"/>
              <a:t>Using flocking capability in </a:t>
            </a:r>
            <a:r>
              <a:rPr lang="en-US" dirty="0" err="1" smtClean="0"/>
              <a:t>HTCondor</a:t>
            </a:r>
            <a:endParaRPr lang="en-US" dirty="0" smtClean="0"/>
          </a:p>
          <a:p>
            <a:pPr lvl="2"/>
            <a:r>
              <a:rPr lang="en-US" dirty="0" smtClean="0"/>
              <a:t>Both of these have been demonstrated to work. Users would like to retain their T3 “look-and-feel”</a:t>
            </a:r>
          </a:p>
          <a:p>
            <a:pPr lvl="2"/>
            <a:r>
              <a:rPr lang="en-US" dirty="0" smtClean="0"/>
              <a:t>Q: What would be the fair-share policy? How would the accounting work?</a:t>
            </a:r>
          </a:p>
          <a:p>
            <a:pPr lvl="1"/>
            <a:r>
              <a:rPr lang="en-US" dirty="0" smtClean="0"/>
              <a:t>Disk BPRs could provide T3/WAN-accessible read/write scratch space (e.g. via </a:t>
            </a:r>
            <a:r>
              <a:rPr lang="en-US" dirty="0" err="1" smtClean="0"/>
              <a:t>Faxbox</a:t>
            </a:r>
            <a:r>
              <a:rPr lang="en-US" dirty="0" smtClean="0"/>
              <a:t>). Archiving service?</a:t>
            </a:r>
          </a:p>
        </p:txBody>
      </p:sp>
      <p:sp>
        <p:nvSpPr>
          <p:cNvPr id="3" name="Title 2"/>
          <p:cNvSpPr>
            <a:spLocks noGrp="1"/>
          </p:cNvSpPr>
          <p:nvPr>
            <p:ph type="title"/>
          </p:nvPr>
        </p:nvSpPr>
        <p:spPr/>
        <p:txBody>
          <a:bodyPr/>
          <a:lstStyle/>
          <a:p>
            <a:r>
              <a:rPr lang="en-US" dirty="0" smtClean="0"/>
              <a:t>Usage of US ATLAS BPRs (</a:t>
            </a:r>
            <a:r>
              <a:rPr lang="en-US" dirty="0" err="1" smtClean="0"/>
              <a:t>cont</a:t>
            </a:r>
            <a:r>
              <a:rPr lang="en-US" dirty="0" smtClean="0"/>
              <a:t>)</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24</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243008864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066800"/>
            <a:ext cx="8991600" cy="5029200"/>
          </a:xfrm>
        </p:spPr>
        <p:txBody>
          <a:bodyPr/>
          <a:lstStyle/>
          <a:p>
            <a:r>
              <a:rPr lang="en-US" dirty="0" smtClean="0"/>
              <a:t>Six recommendations, paraphrased below:</a:t>
            </a:r>
          </a:p>
          <a:p>
            <a:pPr marL="914400" lvl="1" indent="-457200">
              <a:buFont typeface="+mj-ea"/>
              <a:buAutoNum type="circleNumDbPlain"/>
            </a:pPr>
            <a:r>
              <a:rPr lang="en-US" dirty="0"/>
              <a:t>S</a:t>
            </a:r>
            <a:r>
              <a:rPr lang="en-US" dirty="0" smtClean="0"/>
              <a:t>upport the LT3Cs and make strong case for continued LT3C funding</a:t>
            </a:r>
          </a:p>
          <a:p>
            <a:pPr marL="914400" lvl="1" indent="-457200">
              <a:buFont typeface="+mj-ea"/>
              <a:buAutoNum type="circleNumDbPlain"/>
            </a:pPr>
            <a:r>
              <a:rPr lang="en-US" dirty="0"/>
              <a:t>P</a:t>
            </a:r>
            <a:r>
              <a:rPr lang="en-US" dirty="0" smtClean="0"/>
              <a:t>rovide </a:t>
            </a:r>
            <a:r>
              <a:rPr lang="en-US" dirty="0"/>
              <a:t>mechanisms for </a:t>
            </a:r>
            <a:r>
              <a:rPr lang="en-US" dirty="0" smtClean="0"/>
              <a:t>Tier-3 </a:t>
            </a:r>
            <a:r>
              <a:rPr lang="en-US" dirty="0"/>
              <a:t>jobs to expand onto resources outside of the LT3Cs when the LT3C resources are fully utilized. </a:t>
            </a:r>
            <a:r>
              <a:rPr lang="en-US" dirty="0" smtClean="0"/>
              <a:t>Invest </a:t>
            </a:r>
            <a:r>
              <a:rPr lang="en-US" dirty="0"/>
              <a:t>in technologies that give </a:t>
            </a:r>
            <a:r>
              <a:rPr lang="en-US" dirty="0" smtClean="0"/>
              <a:t>Tier-3 </a:t>
            </a:r>
            <a:r>
              <a:rPr lang="en-US" dirty="0"/>
              <a:t>functionality to institutions </a:t>
            </a:r>
            <a:r>
              <a:rPr lang="en-US" dirty="0" smtClean="0"/>
              <a:t>w/o an LT3C</a:t>
            </a:r>
            <a:endParaRPr lang="en-US" dirty="0"/>
          </a:p>
          <a:p>
            <a:pPr marL="914400" lvl="1" indent="-457200">
              <a:buFont typeface="+mj-ea"/>
              <a:buAutoNum type="circleNumDbPlain"/>
            </a:pPr>
            <a:r>
              <a:rPr lang="en-US" dirty="0"/>
              <a:t>S</a:t>
            </a:r>
            <a:r>
              <a:rPr lang="en-US" dirty="0" smtClean="0"/>
              <a:t>upport </a:t>
            </a:r>
            <a:r>
              <a:rPr lang="en-US" dirty="0"/>
              <a:t>the use of </a:t>
            </a:r>
            <a:r>
              <a:rPr lang="en-US" dirty="0" smtClean="0"/>
              <a:t>WAN </a:t>
            </a:r>
            <a:r>
              <a:rPr lang="en-US" dirty="0"/>
              <a:t>data access </a:t>
            </a:r>
            <a:r>
              <a:rPr lang="en-US" dirty="0" smtClean="0"/>
              <a:t>for Tier-3s</a:t>
            </a:r>
          </a:p>
          <a:p>
            <a:pPr marL="914400" lvl="1" indent="-457200">
              <a:buFont typeface="+mj-ea"/>
              <a:buAutoNum type="circleNumDbPlain"/>
            </a:pPr>
            <a:r>
              <a:rPr lang="en-US" dirty="0"/>
              <a:t>P</a:t>
            </a:r>
            <a:r>
              <a:rPr lang="en-US" dirty="0" smtClean="0"/>
              <a:t>rovide </a:t>
            </a:r>
            <a:r>
              <a:rPr lang="en-US" dirty="0"/>
              <a:t>all users a sufficient amount of guaranteed storage </a:t>
            </a:r>
            <a:r>
              <a:rPr lang="en-US" dirty="0" smtClean="0"/>
              <a:t>space located </a:t>
            </a:r>
            <a:r>
              <a:rPr lang="en-US" dirty="0"/>
              <a:t>at </a:t>
            </a:r>
            <a:r>
              <a:rPr lang="en-US" dirty="0" smtClean="0"/>
              <a:t>Tier-1</a:t>
            </a:r>
            <a:r>
              <a:rPr lang="en-US" dirty="0"/>
              <a:t>/</a:t>
            </a:r>
            <a:r>
              <a:rPr lang="en-US" dirty="0" smtClean="0"/>
              <a:t>Tier-2s (where </a:t>
            </a:r>
            <a:r>
              <a:rPr lang="en-US" dirty="0"/>
              <a:t>the batch computing resources </a:t>
            </a:r>
            <a:r>
              <a:rPr lang="en-US" dirty="0" smtClean="0"/>
              <a:t>are)</a:t>
            </a:r>
            <a:endParaRPr lang="en-US" dirty="0"/>
          </a:p>
          <a:p>
            <a:pPr marL="914400" lvl="1" indent="-457200">
              <a:buFont typeface="+mj-ea"/>
              <a:buAutoNum type="circleNumDbPlain"/>
            </a:pPr>
            <a:r>
              <a:rPr lang="en-US" dirty="0" smtClean="0"/>
              <a:t>Provide capability for users </a:t>
            </a:r>
            <a:r>
              <a:rPr lang="en-US" dirty="0"/>
              <a:t>to </a:t>
            </a:r>
            <a:r>
              <a:rPr lang="en-US" dirty="0" smtClean="0"/>
              <a:t>direct, upon submission, </a:t>
            </a:r>
            <a:r>
              <a:rPr lang="en-US" dirty="0"/>
              <a:t>their output from Grid jobs back to their local storage. O</a:t>
            </a:r>
            <a:r>
              <a:rPr lang="en-US" dirty="0" smtClean="0"/>
              <a:t>utput should be retrievable </a:t>
            </a:r>
            <a:r>
              <a:rPr lang="en-US" dirty="0"/>
              <a:t>with minimal </a:t>
            </a:r>
            <a:r>
              <a:rPr lang="en-US" dirty="0" smtClean="0"/>
              <a:t>delay after </a:t>
            </a:r>
            <a:r>
              <a:rPr lang="en-US" dirty="0"/>
              <a:t>the </a:t>
            </a:r>
            <a:r>
              <a:rPr lang="en-US" dirty="0" smtClean="0"/>
              <a:t>batch job </a:t>
            </a:r>
            <a:r>
              <a:rPr lang="en-US" dirty="0"/>
              <a:t>is </a:t>
            </a:r>
            <a:r>
              <a:rPr lang="en-US" dirty="0" smtClean="0"/>
              <a:t>completed</a:t>
            </a:r>
            <a:endParaRPr lang="en-US" dirty="0"/>
          </a:p>
          <a:p>
            <a:pPr marL="914400" lvl="1" indent="-457200">
              <a:buFont typeface="+mj-ea"/>
              <a:buAutoNum type="circleNumDbPlain"/>
            </a:pPr>
            <a:r>
              <a:rPr lang="en-US" dirty="0"/>
              <a:t>P</a:t>
            </a:r>
            <a:r>
              <a:rPr lang="en-US" dirty="0" smtClean="0"/>
              <a:t>rovide </a:t>
            </a:r>
            <a:r>
              <a:rPr lang="en-US" dirty="0"/>
              <a:t>documentation and organize comprehensive tutorials to train interested users on how to </a:t>
            </a:r>
            <a:r>
              <a:rPr lang="en-US" dirty="0" smtClean="0"/>
              <a:t>take </a:t>
            </a:r>
            <a:r>
              <a:rPr lang="en-US" dirty="0"/>
              <a:t>advantage of </a:t>
            </a:r>
            <a:r>
              <a:rPr lang="en-US" dirty="0" smtClean="0"/>
              <a:t>new analysis resource</a:t>
            </a:r>
          </a:p>
          <a:p>
            <a:pPr marL="400050"/>
            <a:r>
              <a:rPr lang="en-US" dirty="0" smtClean="0"/>
              <a:t>Report also included needs estimates and possible solutions</a:t>
            </a:r>
            <a:endParaRPr lang="en-US" dirty="0"/>
          </a:p>
          <a:p>
            <a:pPr marL="57150" indent="0">
              <a:buNone/>
            </a:pPr>
            <a:endParaRPr lang="en-US" dirty="0"/>
          </a:p>
          <a:p>
            <a:pPr marL="914400" lvl="1" indent="-457200">
              <a:buFont typeface="+mj-ea"/>
              <a:buAutoNum type="circleNumDbPlain"/>
            </a:pPr>
            <a:endParaRPr lang="en-US" dirty="0"/>
          </a:p>
          <a:p>
            <a:pPr marL="914400" lvl="1" indent="-457200">
              <a:buFont typeface="+mj-ea"/>
              <a:buAutoNum type="circleNumDbPlain"/>
            </a:pPr>
            <a:endParaRPr lang="en-US" dirty="0"/>
          </a:p>
          <a:p>
            <a:pPr marL="914400" lvl="1" indent="-457200">
              <a:buFont typeface="+mj-ea"/>
              <a:buAutoNum type="circleNumDbPlain"/>
            </a:pPr>
            <a:endParaRPr lang="en-US" dirty="0"/>
          </a:p>
          <a:p>
            <a:pPr marL="914400" lvl="1" indent="-457200">
              <a:buFont typeface="+mj-ea"/>
              <a:buAutoNum type="circleNumDbPlain"/>
            </a:pPr>
            <a:endParaRPr lang="en-US" dirty="0" smtClean="0"/>
          </a:p>
        </p:txBody>
      </p:sp>
      <p:sp>
        <p:nvSpPr>
          <p:cNvPr id="3" name="Title 2"/>
          <p:cNvSpPr>
            <a:spLocks noGrp="1"/>
          </p:cNvSpPr>
          <p:nvPr>
            <p:ph type="title"/>
          </p:nvPr>
        </p:nvSpPr>
        <p:spPr/>
        <p:txBody>
          <a:bodyPr/>
          <a:lstStyle/>
          <a:p>
            <a:r>
              <a:rPr lang="en-US" dirty="0" smtClean="0"/>
              <a:t>2013 T3TF Report</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3</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109980004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066800"/>
            <a:ext cx="8991600" cy="5029200"/>
          </a:xfrm>
        </p:spPr>
        <p:txBody>
          <a:bodyPr/>
          <a:lstStyle/>
          <a:p>
            <a:r>
              <a:rPr lang="en-US" dirty="0" smtClean="0"/>
              <a:t>Formed in November 2013 by US ATLAS Operations Program</a:t>
            </a:r>
          </a:p>
          <a:p>
            <a:r>
              <a:rPr lang="en-US" dirty="0" smtClean="0"/>
              <a:t>Need for such a committee driven primarily by</a:t>
            </a:r>
          </a:p>
          <a:p>
            <a:pPr lvl="1"/>
            <a:r>
              <a:rPr lang="en-US" dirty="0" smtClean="0"/>
              <a:t>Desire from the US ATLAS Operations Program to formulate a specific </a:t>
            </a:r>
            <a:r>
              <a:rPr lang="en-US" dirty="0" smtClean="0">
                <a:solidFill>
                  <a:srgbClr val="FF0000"/>
                </a:solidFill>
              </a:rPr>
              <a:t>plan-of-action</a:t>
            </a:r>
            <a:r>
              <a:rPr lang="en-US" dirty="0" smtClean="0"/>
              <a:t> to implement the core T3TF report recommendations, with estimates of any Ops-supported resources required</a:t>
            </a:r>
          </a:p>
          <a:p>
            <a:pPr lvl="2"/>
            <a:r>
              <a:rPr lang="en-US" dirty="0" smtClean="0"/>
              <a:t>The technological solutions discussion in the T3TF Report was deliberately short and vague, so as to leave that work to our committee where the expertise in the relevant areas is concentrated </a:t>
            </a:r>
          </a:p>
          <a:p>
            <a:pPr lvl="1"/>
            <a:r>
              <a:rPr lang="en-US" dirty="0" smtClean="0"/>
              <a:t>Desire from the funding agencies to receive a </a:t>
            </a:r>
            <a:r>
              <a:rPr lang="en-US" dirty="0" smtClean="0">
                <a:solidFill>
                  <a:srgbClr val="FF0000"/>
                </a:solidFill>
              </a:rPr>
              <a:t>clear message</a:t>
            </a:r>
            <a:r>
              <a:rPr lang="en-US" dirty="0" smtClean="0"/>
              <a:t> from US ATLAS regarding needs and how future Tier-3 funding should be spent</a:t>
            </a:r>
          </a:p>
          <a:p>
            <a:r>
              <a:rPr lang="en-US" dirty="0" smtClean="0"/>
              <a:t>Chairs: Mark Neubauer (Illinois) and Jason Nielsen (UCSC)</a:t>
            </a:r>
          </a:p>
          <a:p>
            <a:r>
              <a:rPr lang="en-US" dirty="0" smtClean="0"/>
              <a:t>Members: D. Benjamin, K. De, M. Ernst, R.</a:t>
            </a:r>
            <a:r>
              <a:rPr lang="en-US" dirty="0"/>
              <a:t> </a:t>
            </a:r>
            <a:r>
              <a:rPr lang="en-US" dirty="0" smtClean="0"/>
              <a:t>Gardner, G. </a:t>
            </a:r>
            <a:r>
              <a:rPr lang="en-US" dirty="0" err="1" smtClean="0"/>
              <a:t>Sciolla</a:t>
            </a:r>
            <a:r>
              <a:rPr lang="en-US" dirty="0" smtClean="0"/>
              <a:t>, E. </a:t>
            </a:r>
            <a:r>
              <a:rPr lang="en-US" dirty="0" err="1" smtClean="0"/>
              <a:t>Varnes</a:t>
            </a:r>
            <a:r>
              <a:rPr lang="en-US" dirty="0" smtClean="0"/>
              <a:t>, T. </a:t>
            </a:r>
            <a:r>
              <a:rPr lang="en-US" dirty="0" err="1" smtClean="0"/>
              <a:t>Wenaus</a:t>
            </a:r>
            <a:r>
              <a:rPr lang="en-US" dirty="0" smtClean="0"/>
              <a:t>.</a:t>
            </a:r>
            <a:endParaRPr lang="en-US" dirty="0"/>
          </a:p>
          <a:p>
            <a:r>
              <a:rPr lang="en-US" dirty="0" smtClean="0"/>
              <a:t>Ex-officio: J. Cochran, S. </a:t>
            </a:r>
            <a:r>
              <a:rPr lang="en-US" dirty="0" err="1" smtClean="0"/>
              <a:t>Rajagopalan</a:t>
            </a:r>
            <a:r>
              <a:rPr lang="en-US" dirty="0" smtClean="0"/>
              <a:t> (Ops), C. Brock (US IB)</a:t>
            </a:r>
            <a:r>
              <a:rPr lang="en-US" dirty="0"/>
              <a:t/>
            </a:r>
            <a:br>
              <a:rPr lang="en-US" dirty="0"/>
            </a:br>
            <a:endParaRPr lang="en-US" dirty="0"/>
          </a:p>
          <a:p>
            <a:endParaRPr lang="en-US" dirty="0"/>
          </a:p>
          <a:p>
            <a:endParaRPr lang="en-US" dirty="0"/>
          </a:p>
          <a:p>
            <a:pPr marL="914400" lvl="1" indent="-457200">
              <a:buFont typeface="+mj-ea"/>
              <a:buAutoNum type="circleNumDbPlain"/>
            </a:pPr>
            <a:endParaRPr lang="en-US" dirty="0"/>
          </a:p>
          <a:p>
            <a:pPr marL="914400" lvl="1" indent="-457200">
              <a:buFont typeface="+mj-ea"/>
              <a:buAutoNum type="circleNumDbPlain"/>
            </a:pPr>
            <a:endParaRPr lang="en-US" dirty="0" smtClean="0"/>
          </a:p>
        </p:txBody>
      </p:sp>
      <p:sp>
        <p:nvSpPr>
          <p:cNvPr id="3" name="Title 2"/>
          <p:cNvSpPr>
            <a:spLocks noGrp="1"/>
          </p:cNvSpPr>
          <p:nvPr>
            <p:ph type="title"/>
          </p:nvPr>
        </p:nvSpPr>
        <p:spPr>
          <a:xfrm>
            <a:off x="914400" y="228600"/>
            <a:ext cx="7239000" cy="762000"/>
          </a:xfrm>
        </p:spPr>
        <p:txBody>
          <a:bodyPr/>
          <a:lstStyle/>
          <a:p>
            <a:r>
              <a:rPr lang="en-US" dirty="0" smtClean="0"/>
              <a:t>Tier-3 Implementation Committee</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4</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296562544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8426" y="1143000"/>
            <a:ext cx="8991600" cy="3962400"/>
          </a:xfrm>
        </p:spPr>
        <p:txBody>
          <a:bodyPr/>
          <a:lstStyle/>
          <a:p>
            <a:r>
              <a:rPr lang="en-US" dirty="0" smtClean="0"/>
              <a:t>To carry</a:t>
            </a:r>
            <a:r>
              <a:rPr lang="en-US" dirty="0"/>
              <a:t> </a:t>
            </a:r>
            <a:r>
              <a:rPr lang="en-US" dirty="0" smtClean="0"/>
              <a:t>out</a:t>
            </a:r>
            <a:r>
              <a:rPr lang="en-US" dirty="0"/>
              <a:t> </a:t>
            </a:r>
            <a:r>
              <a:rPr lang="en-US" dirty="0" smtClean="0"/>
              <a:t>a</a:t>
            </a:r>
            <a:r>
              <a:rPr lang="en-US" dirty="0"/>
              <a:t> </a:t>
            </a:r>
            <a:r>
              <a:rPr lang="en-US" dirty="0" smtClean="0"/>
              <a:t>comprehensive</a:t>
            </a:r>
            <a:r>
              <a:rPr lang="en-US" dirty="0"/>
              <a:t> </a:t>
            </a:r>
            <a:r>
              <a:rPr lang="en-US" dirty="0" smtClean="0"/>
              <a:t>study</a:t>
            </a:r>
            <a:r>
              <a:rPr lang="en-US" dirty="0"/>
              <a:t> </a:t>
            </a:r>
            <a:r>
              <a:rPr lang="en-US" dirty="0" smtClean="0"/>
              <a:t>that</a:t>
            </a:r>
            <a:r>
              <a:rPr lang="en-US" dirty="0"/>
              <a:t> </a:t>
            </a:r>
            <a:r>
              <a:rPr lang="en-US" dirty="0" smtClean="0"/>
              <a:t>proposes</a:t>
            </a:r>
            <a:r>
              <a:rPr lang="en-US" dirty="0"/>
              <a:t> </a:t>
            </a:r>
            <a:r>
              <a:rPr lang="en-US" dirty="0" smtClean="0"/>
              <a:t>a</a:t>
            </a:r>
            <a:r>
              <a:rPr lang="en-US" dirty="0"/>
              <a:t> </a:t>
            </a:r>
            <a:r>
              <a:rPr lang="en-US" dirty="0" smtClean="0"/>
              <a:t>cost</a:t>
            </a:r>
            <a:r>
              <a:rPr lang="en-US" dirty="0"/>
              <a:t>-</a:t>
            </a:r>
            <a:r>
              <a:rPr lang="en-US" dirty="0" smtClean="0"/>
              <a:t>effective implementation</a:t>
            </a:r>
            <a:r>
              <a:rPr lang="en-US" dirty="0"/>
              <a:t> </a:t>
            </a:r>
            <a:r>
              <a:rPr lang="en-US" dirty="0" smtClean="0"/>
              <a:t>plan</a:t>
            </a:r>
            <a:r>
              <a:rPr lang="en-US" dirty="0"/>
              <a:t> </a:t>
            </a:r>
            <a:r>
              <a:rPr lang="en-US" dirty="0" smtClean="0"/>
              <a:t>to</a:t>
            </a:r>
            <a:r>
              <a:rPr lang="en-US" dirty="0"/>
              <a:t> </a:t>
            </a:r>
            <a:r>
              <a:rPr lang="en-US" dirty="0" smtClean="0"/>
              <a:t>address</a:t>
            </a:r>
            <a:r>
              <a:rPr lang="en-US" dirty="0"/>
              <a:t> </a:t>
            </a:r>
            <a:r>
              <a:rPr lang="en-US" dirty="0" smtClean="0"/>
              <a:t>the</a:t>
            </a:r>
            <a:r>
              <a:rPr lang="en-US" dirty="0"/>
              <a:t> </a:t>
            </a:r>
            <a:r>
              <a:rPr lang="en-US" dirty="0" smtClean="0"/>
              <a:t>T3</a:t>
            </a:r>
            <a:r>
              <a:rPr lang="en-US" dirty="0"/>
              <a:t> </a:t>
            </a:r>
            <a:r>
              <a:rPr lang="en-US" dirty="0" smtClean="0"/>
              <a:t>challenges. […] Among</a:t>
            </a:r>
            <a:r>
              <a:rPr lang="en-US" dirty="0"/>
              <a:t> </a:t>
            </a:r>
            <a:r>
              <a:rPr lang="en-US" dirty="0" smtClean="0"/>
              <a:t>the</a:t>
            </a:r>
            <a:r>
              <a:rPr lang="en-US" dirty="0"/>
              <a:t> </a:t>
            </a:r>
            <a:r>
              <a:rPr lang="en-US" dirty="0" smtClean="0"/>
              <a:t>questions</a:t>
            </a:r>
            <a:r>
              <a:rPr lang="en-US" dirty="0"/>
              <a:t> </a:t>
            </a:r>
            <a:r>
              <a:rPr lang="en-US" dirty="0" smtClean="0"/>
              <a:t>and issues</a:t>
            </a:r>
            <a:r>
              <a:rPr lang="en-US" dirty="0"/>
              <a:t> </a:t>
            </a:r>
            <a:r>
              <a:rPr lang="en-US" dirty="0" smtClean="0"/>
              <a:t>you</a:t>
            </a:r>
            <a:r>
              <a:rPr lang="en-US" dirty="0"/>
              <a:t> </a:t>
            </a:r>
            <a:r>
              <a:rPr lang="en-US" dirty="0" smtClean="0"/>
              <a:t>should</a:t>
            </a:r>
            <a:r>
              <a:rPr lang="en-US" dirty="0"/>
              <a:t> </a:t>
            </a:r>
            <a:r>
              <a:rPr lang="en-US" dirty="0" smtClean="0"/>
              <a:t>address are:</a:t>
            </a:r>
            <a:endParaRPr lang="en-US" dirty="0"/>
          </a:p>
          <a:p>
            <a:pPr lvl="1">
              <a:spcBef>
                <a:spcPts val="2400"/>
              </a:spcBef>
            </a:pPr>
            <a:r>
              <a:rPr lang="en-US" dirty="0" smtClean="0"/>
              <a:t>Provide a</a:t>
            </a:r>
            <a:r>
              <a:rPr lang="en-US" dirty="0"/>
              <a:t> </a:t>
            </a:r>
            <a:r>
              <a:rPr lang="en-US" dirty="0" smtClean="0"/>
              <a:t>best</a:t>
            </a:r>
            <a:r>
              <a:rPr lang="en-US" dirty="0"/>
              <a:t> </a:t>
            </a:r>
            <a:r>
              <a:rPr lang="en-US" dirty="0" smtClean="0"/>
              <a:t>estimate</a:t>
            </a:r>
            <a:r>
              <a:rPr lang="en-US" dirty="0"/>
              <a:t> </a:t>
            </a:r>
            <a:r>
              <a:rPr lang="en-US" dirty="0" smtClean="0"/>
              <a:t>of</a:t>
            </a:r>
            <a:r>
              <a:rPr lang="en-US" dirty="0"/>
              <a:t> </a:t>
            </a:r>
            <a:r>
              <a:rPr lang="en-US" dirty="0" smtClean="0"/>
              <a:t>the</a:t>
            </a:r>
            <a:r>
              <a:rPr lang="en-US" dirty="0"/>
              <a:t> </a:t>
            </a:r>
            <a:r>
              <a:rPr lang="en-US" dirty="0" smtClean="0"/>
              <a:t>computing</a:t>
            </a:r>
            <a:r>
              <a:rPr lang="en-US" dirty="0"/>
              <a:t> </a:t>
            </a:r>
            <a:r>
              <a:rPr lang="en-US" dirty="0" smtClean="0"/>
              <a:t>capacities</a:t>
            </a:r>
            <a:r>
              <a:rPr lang="en-US" dirty="0"/>
              <a:t> </a:t>
            </a:r>
            <a:r>
              <a:rPr lang="en-US" dirty="0" smtClean="0"/>
              <a:t>required</a:t>
            </a:r>
            <a:r>
              <a:rPr lang="en-US" dirty="0"/>
              <a:t> </a:t>
            </a:r>
            <a:r>
              <a:rPr lang="en-US" dirty="0" smtClean="0"/>
              <a:t>to</a:t>
            </a:r>
            <a:r>
              <a:rPr lang="en-US" dirty="0"/>
              <a:t> </a:t>
            </a:r>
            <a:r>
              <a:rPr lang="en-US" dirty="0" smtClean="0"/>
              <a:t>satisfy</a:t>
            </a:r>
            <a:r>
              <a:rPr lang="en-US" dirty="0"/>
              <a:t> </a:t>
            </a:r>
            <a:r>
              <a:rPr lang="en-US" dirty="0" smtClean="0"/>
              <a:t>the</a:t>
            </a:r>
            <a:r>
              <a:rPr lang="en-US" dirty="0"/>
              <a:t> </a:t>
            </a:r>
            <a:r>
              <a:rPr lang="en-US" dirty="0" smtClean="0"/>
              <a:t>physics</a:t>
            </a:r>
            <a:r>
              <a:rPr lang="en-US" dirty="0"/>
              <a:t> </a:t>
            </a:r>
            <a:r>
              <a:rPr lang="en-US" dirty="0" smtClean="0"/>
              <a:t>analysis activities in</a:t>
            </a:r>
            <a:r>
              <a:rPr lang="en-US" dirty="0"/>
              <a:t> </a:t>
            </a:r>
            <a:r>
              <a:rPr lang="en-US" dirty="0" smtClean="0"/>
              <a:t>the</a:t>
            </a:r>
            <a:r>
              <a:rPr lang="en-US" dirty="0"/>
              <a:t> </a:t>
            </a:r>
            <a:r>
              <a:rPr lang="en-US" dirty="0" smtClean="0"/>
              <a:t>U.S. over</a:t>
            </a:r>
            <a:r>
              <a:rPr lang="en-US" dirty="0"/>
              <a:t> </a:t>
            </a:r>
            <a:r>
              <a:rPr lang="en-US" dirty="0" smtClean="0"/>
              <a:t>the</a:t>
            </a:r>
            <a:r>
              <a:rPr lang="en-US" dirty="0"/>
              <a:t> </a:t>
            </a:r>
            <a:r>
              <a:rPr lang="en-US" dirty="0" smtClean="0"/>
              <a:t>next</a:t>
            </a:r>
            <a:r>
              <a:rPr lang="en-US" dirty="0"/>
              <a:t> </a:t>
            </a:r>
            <a:r>
              <a:rPr lang="en-US" dirty="0" smtClean="0"/>
              <a:t>five</a:t>
            </a:r>
            <a:r>
              <a:rPr lang="en-US" dirty="0"/>
              <a:t> </a:t>
            </a:r>
            <a:r>
              <a:rPr lang="en-US" dirty="0" smtClean="0"/>
              <a:t>years</a:t>
            </a:r>
          </a:p>
          <a:p>
            <a:pPr lvl="1">
              <a:spcBef>
                <a:spcPts val="1080"/>
              </a:spcBef>
            </a:pPr>
            <a:r>
              <a:rPr lang="en-US" dirty="0" smtClean="0"/>
              <a:t>Address</a:t>
            </a:r>
            <a:r>
              <a:rPr lang="en-US" dirty="0"/>
              <a:t> </a:t>
            </a:r>
            <a:r>
              <a:rPr lang="en-US" dirty="0" smtClean="0"/>
              <a:t>how</a:t>
            </a:r>
            <a:r>
              <a:rPr lang="en-US" dirty="0"/>
              <a:t> </a:t>
            </a:r>
            <a:r>
              <a:rPr lang="en-US" dirty="0" smtClean="0"/>
              <a:t>far</a:t>
            </a:r>
            <a:r>
              <a:rPr lang="en-US" dirty="0"/>
              <a:t> </a:t>
            </a:r>
            <a:r>
              <a:rPr lang="en-US" dirty="0" smtClean="0"/>
              <a:t>the</a:t>
            </a:r>
            <a:r>
              <a:rPr lang="en-US" dirty="0"/>
              <a:t> </a:t>
            </a:r>
            <a:r>
              <a:rPr lang="en-US" dirty="0" smtClean="0"/>
              <a:t>existing</a:t>
            </a:r>
            <a:r>
              <a:rPr lang="en-US" dirty="0"/>
              <a:t> </a:t>
            </a:r>
            <a:r>
              <a:rPr lang="en-US" dirty="0" smtClean="0"/>
              <a:t>T3</a:t>
            </a:r>
            <a:r>
              <a:rPr lang="en-US" dirty="0"/>
              <a:t> </a:t>
            </a:r>
            <a:r>
              <a:rPr lang="en-US" dirty="0" smtClean="0"/>
              <a:t>infrastructure</a:t>
            </a:r>
            <a:r>
              <a:rPr lang="en-US" dirty="0"/>
              <a:t> </a:t>
            </a:r>
            <a:r>
              <a:rPr lang="en-US" dirty="0" smtClean="0"/>
              <a:t>goes</a:t>
            </a:r>
            <a:r>
              <a:rPr lang="en-US" dirty="0"/>
              <a:t> </a:t>
            </a:r>
            <a:r>
              <a:rPr lang="en-US" dirty="0" smtClean="0"/>
              <a:t>to</a:t>
            </a:r>
            <a:r>
              <a:rPr lang="en-US" dirty="0"/>
              <a:t> </a:t>
            </a:r>
            <a:r>
              <a:rPr lang="en-US" dirty="0" smtClean="0"/>
              <a:t>accomplish</a:t>
            </a:r>
            <a:r>
              <a:rPr lang="en-US" dirty="0"/>
              <a:t> </a:t>
            </a:r>
            <a:r>
              <a:rPr lang="en-US" dirty="0" smtClean="0"/>
              <a:t>these</a:t>
            </a:r>
            <a:r>
              <a:rPr lang="en-US" dirty="0"/>
              <a:t> </a:t>
            </a:r>
            <a:r>
              <a:rPr lang="en-US" dirty="0" smtClean="0"/>
              <a:t>goals</a:t>
            </a:r>
            <a:r>
              <a:rPr lang="en-US" dirty="0"/>
              <a:t> </a:t>
            </a:r>
            <a:r>
              <a:rPr lang="en-US" dirty="0" smtClean="0"/>
              <a:t>and</a:t>
            </a:r>
            <a:r>
              <a:rPr lang="en-US" dirty="0"/>
              <a:t> </a:t>
            </a:r>
            <a:r>
              <a:rPr lang="en-US" dirty="0" smtClean="0"/>
              <a:t>how</a:t>
            </a:r>
            <a:r>
              <a:rPr lang="en-US" dirty="0"/>
              <a:t> </a:t>
            </a:r>
            <a:r>
              <a:rPr lang="en-US" dirty="0" smtClean="0"/>
              <a:t>to make</a:t>
            </a:r>
            <a:r>
              <a:rPr lang="en-US" dirty="0"/>
              <a:t> </a:t>
            </a:r>
            <a:r>
              <a:rPr lang="en-US" dirty="0" smtClean="0"/>
              <a:t>better</a:t>
            </a:r>
            <a:r>
              <a:rPr lang="en-US" dirty="0"/>
              <a:t> </a:t>
            </a:r>
            <a:r>
              <a:rPr lang="en-US" dirty="0" smtClean="0"/>
              <a:t>use</a:t>
            </a:r>
            <a:r>
              <a:rPr lang="en-US" dirty="0"/>
              <a:t> </a:t>
            </a:r>
            <a:r>
              <a:rPr lang="en-US" dirty="0" smtClean="0"/>
              <a:t>of</a:t>
            </a:r>
            <a:r>
              <a:rPr lang="en-US" dirty="0"/>
              <a:t> </a:t>
            </a:r>
            <a:r>
              <a:rPr lang="en-US" dirty="0" smtClean="0"/>
              <a:t>all</a:t>
            </a:r>
            <a:r>
              <a:rPr lang="en-US" dirty="0"/>
              <a:t> </a:t>
            </a:r>
            <a:r>
              <a:rPr lang="en-US" dirty="0" smtClean="0"/>
              <a:t>existing</a:t>
            </a:r>
            <a:r>
              <a:rPr lang="en-US" dirty="0"/>
              <a:t> </a:t>
            </a:r>
            <a:r>
              <a:rPr lang="en-US" dirty="0" smtClean="0"/>
              <a:t>resources</a:t>
            </a:r>
            <a:r>
              <a:rPr lang="en-US" dirty="0"/>
              <a:t> </a:t>
            </a:r>
            <a:r>
              <a:rPr lang="en-US" dirty="0" smtClean="0"/>
              <a:t>to</a:t>
            </a:r>
            <a:r>
              <a:rPr lang="en-US" dirty="0"/>
              <a:t> </a:t>
            </a:r>
            <a:r>
              <a:rPr lang="en-US" dirty="0" smtClean="0"/>
              <a:t>support the</a:t>
            </a:r>
            <a:r>
              <a:rPr lang="en-US" dirty="0"/>
              <a:t> </a:t>
            </a:r>
            <a:r>
              <a:rPr lang="en-US" dirty="0" smtClean="0"/>
              <a:t>U.S. physics</a:t>
            </a:r>
            <a:r>
              <a:rPr lang="en-US" dirty="0"/>
              <a:t> </a:t>
            </a:r>
            <a:r>
              <a:rPr lang="en-US" dirty="0" smtClean="0"/>
              <a:t>analysis</a:t>
            </a:r>
            <a:r>
              <a:rPr lang="en-US" dirty="0"/>
              <a:t> </a:t>
            </a:r>
            <a:r>
              <a:rPr lang="en-US" dirty="0" smtClean="0"/>
              <a:t>requirements</a:t>
            </a:r>
          </a:p>
          <a:p>
            <a:pPr lvl="1">
              <a:spcBef>
                <a:spcPts val="1080"/>
              </a:spcBef>
            </a:pPr>
            <a:r>
              <a:rPr lang="en-US" dirty="0" smtClean="0"/>
              <a:t>Address</a:t>
            </a:r>
            <a:r>
              <a:rPr lang="en-US" dirty="0"/>
              <a:t> </a:t>
            </a:r>
            <a:r>
              <a:rPr lang="en-US" dirty="0" smtClean="0"/>
              <a:t>the</a:t>
            </a:r>
            <a:r>
              <a:rPr lang="en-US" dirty="0"/>
              <a:t> </a:t>
            </a:r>
            <a:r>
              <a:rPr lang="en-US" dirty="0" smtClean="0"/>
              <a:t>incremental</a:t>
            </a:r>
            <a:r>
              <a:rPr lang="en-US" dirty="0"/>
              <a:t> </a:t>
            </a:r>
            <a:r>
              <a:rPr lang="en-US" dirty="0" smtClean="0"/>
              <a:t>capacities</a:t>
            </a:r>
            <a:r>
              <a:rPr lang="en-US" dirty="0"/>
              <a:t> </a:t>
            </a:r>
            <a:r>
              <a:rPr lang="en-US" dirty="0" smtClean="0"/>
              <a:t>that</a:t>
            </a:r>
            <a:r>
              <a:rPr lang="en-US" dirty="0"/>
              <a:t> </a:t>
            </a:r>
            <a:r>
              <a:rPr lang="en-US" dirty="0" smtClean="0"/>
              <a:t>are</a:t>
            </a:r>
            <a:r>
              <a:rPr lang="en-US" dirty="0"/>
              <a:t> </a:t>
            </a:r>
            <a:r>
              <a:rPr lang="en-US" dirty="0" smtClean="0"/>
              <a:t>needed</a:t>
            </a:r>
            <a:r>
              <a:rPr lang="en-US" dirty="0"/>
              <a:t> </a:t>
            </a:r>
            <a:r>
              <a:rPr lang="en-US" dirty="0" smtClean="0"/>
              <a:t>to</a:t>
            </a:r>
            <a:r>
              <a:rPr lang="en-US" dirty="0"/>
              <a:t> </a:t>
            </a:r>
            <a:r>
              <a:rPr lang="en-US" dirty="0" smtClean="0"/>
              <a:t>provide</a:t>
            </a:r>
            <a:r>
              <a:rPr lang="en-US" dirty="0"/>
              <a:t> </a:t>
            </a:r>
            <a:r>
              <a:rPr lang="en-US" dirty="0" smtClean="0"/>
              <a:t>adequate</a:t>
            </a:r>
            <a:r>
              <a:rPr lang="en-US" dirty="0"/>
              <a:t> </a:t>
            </a:r>
            <a:r>
              <a:rPr lang="en-US" dirty="0" smtClean="0"/>
              <a:t>support</a:t>
            </a:r>
            <a:r>
              <a:rPr lang="en-US" dirty="0"/>
              <a:t> </a:t>
            </a:r>
            <a:r>
              <a:rPr lang="en-US" dirty="0" smtClean="0"/>
              <a:t>for</a:t>
            </a:r>
            <a:r>
              <a:rPr lang="en-US" dirty="0"/>
              <a:t> </a:t>
            </a:r>
            <a:r>
              <a:rPr lang="en-US" dirty="0" smtClean="0"/>
              <a:t>U.S. physics</a:t>
            </a:r>
            <a:r>
              <a:rPr lang="en-US" dirty="0"/>
              <a:t> </a:t>
            </a:r>
            <a:r>
              <a:rPr lang="en-US" dirty="0" smtClean="0"/>
              <a:t>analysis</a:t>
            </a:r>
            <a:endParaRPr lang="en-US" dirty="0"/>
          </a:p>
        </p:txBody>
      </p:sp>
      <p:sp>
        <p:nvSpPr>
          <p:cNvPr id="3" name="Title 2"/>
          <p:cNvSpPr>
            <a:spLocks noGrp="1"/>
          </p:cNvSpPr>
          <p:nvPr>
            <p:ph type="title"/>
          </p:nvPr>
        </p:nvSpPr>
        <p:spPr>
          <a:xfrm>
            <a:off x="914400" y="228600"/>
            <a:ext cx="7239000" cy="762000"/>
          </a:xfrm>
        </p:spPr>
        <p:txBody>
          <a:bodyPr/>
          <a:lstStyle/>
          <a:p>
            <a:r>
              <a:rPr lang="en-US" dirty="0" smtClean="0"/>
              <a:t>T3IC Charge</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5</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
        <p:nvSpPr>
          <p:cNvPr id="5" name="Rectangle 4"/>
          <p:cNvSpPr/>
          <p:nvPr/>
        </p:nvSpPr>
        <p:spPr>
          <a:xfrm>
            <a:off x="469426" y="2514600"/>
            <a:ext cx="8610600" cy="2590800"/>
          </a:xfrm>
          <a:prstGeom prst="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2610481" y="5181600"/>
            <a:ext cx="6545745" cy="369332"/>
          </a:xfrm>
          <a:prstGeom prst="rect">
            <a:avLst/>
          </a:prstGeom>
          <a:noFill/>
        </p:spPr>
        <p:txBody>
          <a:bodyPr wrap="none" rtlCol="0">
            <a:spAutoFit/>
          </a:bodyPr>
          <a:lstStyle/>
          <a:p>
            <a:r>
              <a:rPr lang="en-US" sz="1800" i="1" dirty="0" smtClean="0">
                <a:solidFill>
                  <a:srgbClr val="0000FF"/>
                </a:solidFill>
              </a:rPr>
              <a:t>To be addressed in an interim report by </a:t>
            </a:r>
            <a:r>
              <a:rPr lang="en-US" sz="1800" b="1" dirty="0" smtClean="0"/>
              <a:t>December 15, 2013</a:t>
            </a:r>
            <a:endParaRPr lang="en-US" sz="1800" b="1" dirty="0"/>
          </a:p>
        </p:txBody>
      </p:sp>
    </p:spTree>
    <p:extLst>
      <p:ext uri="{BB962C8B-B14F-4D97-AF65-F5344CB8AC3E}">
        <p14:creationId xmlns:p14="http://schemas.microsoft.com/office/powerpoint/2010/main" val="201705644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8426" y="1143000"/>
            <a:ext cx="8991600" cy="3962400"/>
          </a:xfrm>
        </p:spPr>
        <p:txBody>
          <a:bodyPr/>
          <a:lstStyle/>
          <a:p>
            <a:r>
              <a:rPr lang="en-US" dirty="0" smtClean="0"/>
              <a:t>[…] Among</a:t>
            </a:r>
            <a:r>
              <a:rPr lang="en-US" dirty="0"/>
              <a:t> </a:t>
            </a:r>
            <a:r>
              <a:rPr lang="en-US" dirty="0" smtClean="0"/>
              <a:t>the</a:t>
            </a:r>
            <a:r>
              <a:rPr lang="en-US" dirty="0"/>
              <a:t> </a:t>
            </a:r>
            <a:r>
              <a:rPr lang="en-US" dirty="0" smtClean="0"/>
              <a:t>questions</a:t>
            </a:r>
            <a:r>
              <a:rPr lang="en-US" dirty="0"/>
              <a:t> </a:t>
            </a:r>
            <a:r>
              <a:rPr lang="en-US" dirty="0" smtClean="0"/>
              <a:t>and issues</a:t>
            </a:r>
            <a:r>
              <a:rPr lang="en-US" dirty="0"/>
              <a:t> </a:t>
            </a:r>
            <a:r>
              <a:rPr lang="en-US" dirty="0" smtClean="0"/>
              <a:t>you</a:t>
            </a:r>
            <a:r>
              <a:rPr lang="en-US" dirty="0"/>
              <a:t> </a:t>
            </a:r>
            <a:r>
              <a:rPr lang="en-US" dirty="0" smtClean="0"/>
              <a:t>should</a:t>
            </a:r>
            <a:r>
              <a:rPr lang="en-US" dirty="0"/>
              <a:t> </a:t>
            </a:r>
            <a:r>
              <a:rPr lang="en-US" dirty="0" smtClean="0"/>
              <a:t>address are:</a:t>
            </a:r>
            <a:endParaRPr lang="en-US" dirty="0"/>
          </a:p>
          <a:p>
            <a:pPr lvl="1"/>
            <a:r>
              <a:rPr lang="en-US" dirty="0" smtClean="0"/>
              <a:t>Identify potential</a:t>
            </a:r>
            <a:r>
              <a:rPr lang="en-US" dirty="0"/>
              <a:t> </a:t>
            </a:r>
            <a:r>
              <a:rPr lang="en-US" dirty="0" smtClean="0"/>
              <a:t>implementation plans</a:t>
            </a:r>
            <a:r>
              <a:rPr lang="en-US" dirty="0"/>
              <a:t> </a:t>
            </a:r>
            <a:r>
              <a:rPr lang="en-US" dirty="0" smtClean="0"/>
              <a:t>that</a:t>
            </a:r>
            <a:r>
              <a:rPr lang="en-US" dirty="0"/>
              <a:t> </a:t>
            </a:r>
            <a:r>
              <a:rPr lang="en-US" dirty="0" smtClean="0"/>
              <a:t>address</a:t>
            </a:r>
            <a:r>
              <a:rPr lang="en-US" dirty="0"/>
              <a:t> </a:t>
            </a:r>
            <a:r>
              <a:rPr lang="en-US" dirty="0" smtClean="0"/>
              <a:t>the</a:t>
            </a:r>
            <a:r>
              <a:rPr lang="en-US" dirty="0"/>
              <a:t> </a:t>
            </a:r>
            <a:r>
              <a:rPr lang="en-US" dirty="0" smtClean="0"/>
              <a:t>T3</a:t>
            </a:r>
            <a:r>
              <a:rPr lang="en-US" dirty="0"/>
              <a:t> </a:t>
            </a:r>
            <a:r>
              <a:rPr lang="en-US" dirty="0" smtClean="0"/>
              <a:t>needs</a:t>
            </a:r>
            <a:r>
              <a:rPr lang="en-US" dirty="0"/>
              <a:t> </a:t>
            </a:r>
            <a:r>
              <a:rPr lang="en-US" dirty="0" smtClean="0"/>
              <a:t>of</a:t>
            </a:r>
            <a:r>
              <a:rPr lang="en-US" dirty="0"/>
              <a:t> </a:t>
            </a:r>
            <a:r>
              <a:rPr lang="en-US" dirty="0" smtClean="0"/>
              <a:t>U.S. ATLAS physicists and</a:t>
            </a:r>
            <a:r>
              <a:rPr lang="en-US" dirty="0"/>
              <a:t> </a:t>
            </a:r>
            <a:r>
              <a:rPr lang="en-US" dirty="0" smtClean="0"/>
              <a:t>evaluate</a:t>
            </a:r>
            <a:r>
              <a:rPr lang="en-US" dirty="0"/>
              <a:t> </a:t>
            </a:r>
            <a:r>
              <a:rPr lang="en-US" dirty="0" smtClean="0"/>
              <a:t>their</a:t>
            </a:r>
            <a:r>
              <a:rPr lang="en-US" dirty="0"/>
              <a:t> </a:t>
            </a:r>
            <a:r>
              <a:rPr lang="en-US" dirty="0" smtClean="0"/>
              <a:t>cost</a:t>
            </a:r>
            <a:r>
              <a:rPr lang="en-US" dirty="0"/>
              <a:t>-</a:t>
            </a:r>
            <a:r>
              <a:rPr lang="en-US" dirty="0" smtClean="0"/>
              <a:t>effectiveness. Your</a:t>
            </a:r>
            <a:r>
              <a:rPr lang="en-US" dirty="0"/>
              <a:t> </a:t>
            </a:r>
            <a:r>
              <a:rPr lang="en-US" dirty="0" smtClean="0"/>
              <a:t>evaluation</a:t>
            </a:r>
            <a:r>
              <a:rPr lang="en-US" dirty="0"/>
              <a:t> </a:t>
            </a:r>
            <a:r>
              <a:rPr lang="en-US" dirty="0" smtClean="0"/>
              <a:t>of</a:t>
            </a:r>
            <a:r>
              <a:rPr lang="en-US" dirty="0"/>
              <a:t> </a:t>
            </a:r>
            <a:r>
              <a:rPr lang="en-US" dirty="0" smtClean="0"/>
              <a:t>the</a:t>
            </a:r>
            <a:r>
              <a:rPr lang="en-US" dirty="0"/>
              <a:t> </a:t>
            </a:r>
            <a:r>
              <a:rPr lang="en-US" dirty="0" smtClean="0"/>
              <a:t>cost</a:t>
            </a:r>
            <a:r>
              <a:rPr lang="en-US" dirty="0"/>
              <a:t>-</a:t>
            </a:r>
            <a:r>
              <a:rPr lang="en-US" dirty="0" smtClean="0"/>
              <a:t>effectiveness should</a:t>
            </a:r>
            <a:r>
              <a:rPr lang="en-US" dirty="0"/>
              <a:t> </a:t>
            </a:r>
            <a:r>
              <a:rPr lang="en-US" dirty="0" smtClean="0"/>
              <a:t>take into</a:t>
            </a:r>
            <a:r>
              <a:rPr lang="en-US" dirty="0"/>
              <a:t> </a:t>
            </a:r>
            <a:r>
              <a:rPr lang="en-US" dirty="0" smtClean="0"/>
              <a:t>account</a:t>
            </a:r>
            <a:r>
              <a:rPr lang="en-US" dirty="0"/>
              <a:t> </a:t>
            </a:r>
            <a:r>
              <a:rPr lang="en-US" dirty="0" smtClean="0"/>
              <a:t>and identify</a:t>
            </a:r>
            <a:r>
              <a:rPr lang="en-US" dirty="0"/>
              <a:t> </a:t>
            </a:r>
            <a:r>
              <a:rPr lang="en-US" dirty="0" smtClean="0"/>
              <a:t>any</a:t>
            </a:r>
            <a:r>
              <a:rPr lang="en-US" dirty="0"/>
              <a:t> </a:t>
            </a:r>
            <a:r>
              <a:rPr lang="en-US" dirty="0" smtClean="0"/>
              <a:t>synergies, efficiencies, institutional</a:t>
            </a:r>
            <a:r>
              <a:rPr lang="en-US" dirty="0"/>
              <a:t> </a:t>
            </a:r>
            <a:r>
              <a:rPr lang="en-US" dirty="0" smtClean="0"/>
              <a:t>or</a:t>
            </a:r>
            <a:r>
              <a:rPr lang="en-US" dirty="0"/>
              <a:t> </a:t>
            </a:r>
            <a:r>
              <a:rPr lang="en-US" dirty="0" smtClean="0"/>
              <a:t>laboratory</a:t>
            </a:r>
            <a:r>
              <a:rPr lang="en-US" dirty="0"/>
              <a:t> </a:t>
            </a:r>
            <a:r>
              <a:rPr lang="en-US" dirty="0" smtClean="0"/>
              <a:t>leveraging,</a:t>
            </a:r>
            <a:r>
              <a:rPr lang="en-US" dirty="0"/>
              <a:t> </a:t>
            </a:r>
            <a:r>
              <a:rPr lang="en-US" dirty="0" smtClean="0"/>
              <a:t>potential</a:t>
            </a:r>
            <a:r>
              <a:rPr lang="en-US" dirty="0"/>
              <a:t> </a:t>
            </a:r>
            <a:r>
              <a:rPr lang="en-US" dirty="0" smtClean="0"/>
              <a:t>for</a:t>
            </a:r>
            <a:r>
              <a:rPr lang="en-US" dirty="0"/>
              <a:t> </a:t>
            </a:r>
            <a:r>
              <a:rPr lang="en-US" dirty="0" smtClean="0"/>
              <a:t>existing</a:t>
            </a:r>
            <a:r>
              <a:rPr lang="en-US" dirty="0"/>
              <a:t> </a:t>
            </a:r>
            <a:r>
              <a:rPr lang="en-US" dirty="0" smtClean="0"/>
              <a:t>or</a:t>
            </a:r>
            <a:r>
              <a:rPr lang="en-US" dirty="0"/>
              <a:t> </a:t>
            </a:r>
            <a:r>
              <a:rPr lang="en-US" dirty="0" smtClean="0"/>
              <a:t>additional</a:t>
            </a:r>
            <a:r>
              <a:rPr lang="en-US" dirty="0"/>
              <a:t> </a:t>
            </a:r>
            <a:r>
              <a:rPr lang="en-US" dirty="0" smtClean="0"/>
              <a:t>funding</a:t>
            </a:r>
            <a:r>
              <a:rPr lang="en-US" dirty="0"/>
              <a:t> </a:t>
            </a:r>
            <a:r>
              <a:rPr lang="en-US" dirty="0" smtClean="0"/>
              <a:t>sources, and possibly</a:t>
            </a:r>
            <a:r>
              <a:rPr lang="en-US" dirty="0"/>
              <a:t> </a:t>
            </a:r>
            <a:r>
              <a:rPr lang="en-US" dirty="0" smtClean="0"/>
              <a:t>other</a:t>
            </a:r>
            <a:r>
              <a:rPr lang="en-US" dirty="0"/>
              <a:t> </a:t>
            </a:r>
            <a:r>
              <a:rPr lang="en-US" dirty="0" smtClean="0"/>
              <a:t>intangibles. A</a:t>
            </a:r>
            <a:r>
              <a:rPr lang="en-US" dirty="0"/>
              <a:t> </a:t>
            </a:r>
            <a:r>
              <a:rPr lang="en-US" dirty="0" smtClean="0"/>
              <a:t>final ranked</a:t>
            </a:r>
            <a:r>
              <a:rPr lang="en-US" dirty="0"/>
              <a:t> </a:t>
            </a:r>
            <a:r>
              <a:rPr lang="en-US" dirty="0" smtClean="0"/>
              <a:t>comparison</a:t>
            </a:r>
            <a:r>
              <a:rPr lang="en-US" dirty="0"/>
              <a:t> </a:t>
            </a:r>
            <a:r>
              <a:rPr lang="en-US" dirty="0" smtClean="0"/>
              <a:t>table</a:t>
            </a:r>
            <a:r>
              <a:rPr lang="en-US" dirty="0"/>
              <a:t> </a:t>
            </a:r>
            <a:r>
              <a:rPr lang="en-US" dirty="0" smtClean="0"/>
              <a:t>should</a:t>
            </a:r>
            <a:r>
              <a:rPr lang="en-US" dirty="0"/>
              <a:t> </a:t>
            </a:r>
            <a:r>
              <a:rPr lang="en-US" dirty="0" smtClean="0"/>
              <a:t>summarize</a:t>
            </a:r>
            <a:r>
              <a:rPr lang="en-US" dirty="0"/>
              <a:t> </a:t>
            </a:r>
            <a:r>
              <a:rPr lang="en-US" dirty="0" smtClean="0"/>
              <a:t>the</a:t>
            </a:r>
            <a:r>
              <a:rPr lang="en-US" dirty="0"/>
              <a:t> </a:t>
            </a:r>
            <a:r>
              <a:rPr lang="en-US" dirty="0" smtClean="0"/>
              <a:t>cost</a:t>
            </a:r>
            <a:r>
              <a:rPr lang="en-US" dirty="0"/>
              <a:t> </a:t>
            </a:r>
            <a:r>
              <a:rPr lang="en-US" dirty="0" smtClean="0"/>
              <a:t>effectiveness</a:t>
            </a:r>
            <a:r>
              <a:rPr lang="en-US" dirty="0"/>
              <a:t> </a:t>
            </a:r>
            <a:r>
              <a:rPr lang="en-US" dirty="0" smtClean="0"/>
              <a:t>of</a:t>
            </a:r>
            <a:r>
              <a:rPr lang="en-US" dirty="0"/>
              <a:t> </a:t>
            </a:r>
            <a:r>
              <a:rPr lang="en-US" dirty="0" smtClean="0"/>
              <a:t>these</a:t>
            </a:r>
            <a:r>
              <a:rPr lang="en-US" dirty="0"/>
              <a:t> </a:t>
            </a:r>
            <a:r>
              <a:rPr lang="en-US" dirty="0" smtClean="0"/>
              <a:t>plans. </a:t>
            </a:r>
            <a:endParaRPr lang="en-US" dirty="0"/>
          </a:p>
          <a:p>
            <a:pPr lvl="1">
              <a:spcBef>
                <a:spcPts val="1080"/>
              </a:spcBef>
            </a:pPr>
            <a:r>
              <a:rPr lang="en-US" dirty="0" smtClean="0"/>
              <a:t>Identify how</a:t>
            </a:r>
            <a:r>
              <a:rPr lang="en-US" dirty="0"/>
              <a:t> </a:t>
            </a:r>
            <a:r>
              <a:rPr lang="en-US" dirty="0" smtClean="0"/>
              <a:t>the</a:t>
            </a:r>
            <a:r>
              <a:rPr lang="en-US" dirty="0"/>
              <a:t> </a:t>
            </a:r>
            <a:r>
              <a:rPr lang="en-US" dirty="0" smtClean="0"/>
              <a:t>T3</a:t>
            </a:r>
            <a:r>
              <a:rPr lang="en-US" dirty="0"/>
              <a:t> </a:t>
            </a:r>
            <a:r>
              <a:rPr lang="en-US" dirty="0" smtClean="0"/>
              <a:t>computing</a:t>
            </a:r>
            <a:r>
              <a:rPr lang="en-US" dirty="0"/>
              <a:t> </a:t>
            </a:r>
            <a:r>
              <a:rPr lang="en-US" dirty="0" smtClean="0"/>
              <a:t>resources</a:t>
            </a:r>
            <a:r>
              <a:rPr lang="en-US" dirty="0"/>
              <a:t> </a:t>
            </a:r>
            <a:r>
              <a:rPr lang="en-US" dirty="0" smtClean="0"/>
              <a:t>and</a:t>
            </a:r>
            <a:r>
              <a:rPr lang="en-US" dirty="0"/>
              <a:t> </a:t>
            </a:r>
            <a:r>
              <a:rPr lang="en-US" dirty="0" smtClean="0"/>
              <a:t>personnel</a:t>
            </a:r>
            <a:r>
              <a:rPr lang="en-US" dirty="0"/>
              <a:t> </a:t>
            </a:r>
            <a:r>
              <a:rPr lang="en-US" dirty="0" smtClean="0"/>
              <a:t>would</a:t>
            </a:r>
            <a:r>
              <a:rPr lang="en-US" dirty="0"/>
              <a:t> </a:t>
            </a:r>
            <a:r>
              <a:rPr lang="en-US" dirty="0" smtClean="0"/>
              <a:t>be</a:t>
            </a:r>
            <a:r>
              <a:rPr lang="en-US" dirty="0"/>
              <a:t> </a:t>
            </a:r>
            <a:r>
              <a:rPr lang="en-US" dirty="0" smtClean="0"/>
              <a:t>managed</a:t>
            </a:r>
            <a:r>
              <a:rPr lang="en-US" dirty="0"/>
              <a:t> </a:t>
            </a:r>
            <a:r>
              <a:rPr lang="en-US" dirty="0" smtClean="0"/>
              <a:t>for</a:t>
            </a:r>
            <a:r>
              <a:rPr lang="en-US" dirty="0"/>
              <a:t> </a:t>
            </a:r>
            <a:r>
              <a:rPr lang="en-US" dirty="0" smtClean="0"/>
              <a:t>(</a:t>
            </a:r>
            <a:r>
              <a:rPr lang="en-US" dirty="0"/>
              <a:t>centrally</a:t>
            </a:r>
            <a:r>
              <a:rPr lang="en-US" dirty="0" smtClean="0"/>
              <a:t>,</a:t>
            </a:r>
            <a:r>
              <a:rPr lang="en-US" dirty="0"/>
              <a:t> </a:t>
            </a:r>
            <a:r>
              <a:rPr lang="en-US" dirty="0" smtClean="0"/>
              <a:t>institutionally, </a:t>
            </a:r>
            <a:r>
              <a:rPr lang="en-US" dirty="0" err="1" smtClean="0"/>
              <a:t>etc</a:t>
            </a:r>
            <a:r>
              <a:rPr lang="en-US" dirty="0" smtClean="0"/>
              <a:t>) for each</a:t>
            </a:r>
            <a:r>
              <a:rPr lang="en-US" dirty="0"/>
              <a:t> </a:t>
            </a:r>
            <a:r>
              <a:rPr lang="en-US" dirty="0" smtClean="0"/>
              <a:t>plan. This</a:t>
            </a:r>
            <a:r>
              <a:rPr lang="en-US" dirty="0"/>
              <a:t> </a:t>
            </a:r>
            <a:r>
              <a:rPr lang="en-US" dirty="0" smtClean="0"/>
              <a:t>is</a:t>
            </a:r>
            <a:r>
              <a:rPr lang="en-US" dirty="0"/>
              <a:t> </a:t>
            </a:r>
            <a:r>
              <a:rPr lang="en-US" dirty="0" smtClean="0"/>
              <a:t>important</a:t>
            </a:r>
            <a:r>
              <a:rPr lang="en-US" dirty="0"/>
              <a:t> </a:t>
            </a:r>
            <a:r>
              <a:rPr lang="en-US" dirty="0" smtClean="0"/>
              <a:t>for</a:t>
            </a:r>
            <a:r>
              <a:rPr lang="en-US" dirty="0"/>
              <a:t> </a:t>
            </a:r>
            <a:r>
              <a:rPr lang="en-US" dirty="0" smtClean="0"/>
              <a:t>any</a:t>
            </a:r>
            <a:r>
              <a:rPr lang="en-US" dirty="0"/>
              <a:t> </a:t>
            </a:r>
            <a:r>
              <a:rPr lang="en-US" dirty="0" smtClean="0"/>
              <a:t>solutions</a:t>
            </a:r>
            <a:r>
              <a:rPr lang="en-US" dirty="0"/>
              <a:t> </a:t>
            </a:r>
            <a:r>
              <a:rPr lang="en-US" dirty="0" smtClean="0"/>
              <a:t>that</a:t>
            </a:r>
            <a:r>
              <a:rPr lang="en-US" dirty="0"/>
              <a:t> </a:t>
            </a:r>
            <a:r>
              <a:rPr lang="en-US" dirty="0" smtClean="0"/>
              <a:t>require</a:t>
            </a:r>
            <a:r>
              <a:rPr lang="en-US" dirty="0"/>
              <a:t> </a:t>
            </a:r>
            <a:r>
              <a:rPr lang="en-US" dirty="0" smtClean="0"/>
              <a:t>Operations Program funds. </a:t>
            </a:r>
            <a:endParaRPr lang="en-US" dirty="0"/>
          </a:p>
          <a:p>
            <a:pPr lvl="1">
              <a:spcBef>
                <a:spcPts val="1080"/>
              </a:spcBef>
            </a:pPr>
            <a:r>
              <a:rPr lang="en-US" dirty="0" smtClean="0"/>
              <a:t>Identify what</a:t>
            </a:r>
            <a:r>
              <a:rPr lang="en-US" dirty="0"/>
              <a:t> </a:t>
            </a:r>
            <a:r>
              <a:rPr lang="en-US" dirty="0" smtClean="0"/>
              <a:t>can</a:t>
            </a:r>
            <a:r>
              <a:rPr lang="en-US" dirty="0"/>
              <a:t> </a:t>
            </a:r>
            <a:r>
              <a:rPr lang="en-US" dirty="0" smtClean="0"/>
              <a:t>be</a:t>
            </a:r>
            <a:r>
              <a:rPr lang="en-US" dirty="0"/>
              <a:t> </a:t>
            </a:r>
            <a:r>
              <a:rPr lang="en-US" dirty="0" smtClean="0"/>
              <a:t>accomplished</a:t>
            </a:r>
            <a:r>
              <a:rPr lang="en-US" dirty="0"/>
              <a:t> </a:t>
            </a:r>
            <a:r>
              <a:rPr lang="en-US" dirty="0" smtClean="0"/>
              <a:t>within</a:t>
            </a:r>
            <a:r>
              <a:rPr lang="en-US" dirty="0"/>
              <a:t> </a:t>
            </a:r>
            <a:r>
              <a:rPr lang="en-US" dirty="0" smtClean="0"/>
              <a:t>the</a:t>
            </a:r>
            <a:r>
              <a:rPr lang="en-US" dirty="0"/>
              <a:t> </a:t>
            </a:r>
            <a:r>
              <a:rPr lang="en-US" dirty="0" smtClean="0"/>
              <a:t>current</a:t>
            </a:r>
            <a:r>
              <a:rPr lang="en-US" dirty="0"/>
              <a:t> </a:t>
            </a:r>
            <a:r>
              <a:rPr lang="en-US" dirty="0" smtClean="0"/>
              <a:t>Operations</a:t>
            </a:r>
            <a:r>
              <a:rPr lang="en-US" dirty="0"/>
              <a:t> </a:t>
            </a:r>
            <a:r>
              <a:rPr lang="en-US" dirty="0" smtClean="0"/>
              <a:t>Program</a:t>
            </a:r>
            <a:r>
              <a:rPr lang="en-US" dirty="0"/>
              <a:t> </a:t>
            </a:r>
            <a:r>
              <a:rPr lang="en-US" dirty="0" smtClean="0"/>
              <a:t>budget</a:t>
            </a:r>
            <a:r>
              <a:rPr lang="en-US" dirty="0"/>
              <a:t> </a:t>
            </a:r>
            <a:r>
              <a:rPr lang="en-US" dirty="0" smtClean="0"/>
              <a:t>guidance and</a:t>
            </a:r>
            <a:r>
              <a:rPr lang="en-US" dirty="0"/>
              <a:t> </a:t>
            </a:r>
            <a:r>
              <a:rPr lang="en-US" dirty="0" smtClean="0"/>
              <a:t>prioritize</a:t>
            </a:r>
            <a:r>
              <a:rPr lang="en-US" dirty="0"/>
              <a:t> </a:t>
            </a:r>
            <a:r>
              <a:rPr lang="en-US" dirty="0" smtClean="0"/>
              <a:t>additional</a:t>
            </a:r>
            <a:r>
              <a:rPr lang="en-US" dirty="0"/>
              <a:t> </a:t>
            </a:r>
            <a:r>
              <a:rPr lang="en-US" dirty="0" smtClean="0"/>
              <a:t>requests</a:t>
            </a:r>
            <a:r>
              <a:rPr lang="en-US" dirty="0"/>
              <a:t> </a:t>
            </a:r>
            <a:r>
              <a:rPr lang="en-US" dirty="0" smtClean="0"/>
              <a:t>if</a:t>
            </a:r>
            <a:r>
              <a:rPr lang="en-US" dirty="0"/>
              <a:t> </a:t>
            </a:r>
            <a:r>
              <a:rPr lang="en-US" dirty="0" smtClean="0"/>
              <a:t>supplemental</a:t>
            </a:r>
            <a:r>
              <a:rPr lang="en-US" dirty="0"/>
              <a:t> </a:t>
            </a:r>
            <a:r>
              <a:rPr lang="en-US" dirty="0" smtClean="0"/>
              <a:t>funding</a:t>
            </a:r>
            <a:r>
              <a:rPr lang="en-US" dirty="0"/>
              <a:t> </a:t>
            </a:r>
            <a:r>
              <a:rPr lang="en-US" dirty="0" smtClean="0"/>
              <a:t>materializes</a:t>
            </a:r>
            <a:r>
              <a:rPr lang="en-US" dirty="0"/>
              <a:t> </a:t>
            </a:r>
            <a:r>
              <a:rPr lang="en-US" dirty="0" smtClean="0"/>
              <a:t>(from Operations</a:t>
            </a:r>
            <a:r>
              <a:rPr lang="en-US" dirty="0"/>
              <a:t> </a:t>
            </a:r>
            <a:r>
              <a:rPr lang="en-US" dirty="0" smtClean="0"/>
              <a:t>or</a:t>
            </a:r>
            <a:r>
              <a:rPr lang="en-US" dirty="0"/>
              <a:t> </a:t>
            </a:r>
            <a:r>
              <a:rPr lang="en-US" dirty="0" smtClean="0"/>
              <a:t>other</a:t>
            </a:r>
            <a:r>
              <a:rPr lang="en-US" dirty="0"/>
              <a:t> </a:t>
            </a:r>
            <a:r>
              <a:rPr lang="en-US" dirty="0" smtClean="0"/>
              <a:t>sources</a:t>
            </a:r>
            <a:r>
              <a:rPr lang="en-US" dirty="0"/>
              <a:t>). </a:t>
            </a:r>
          </a:p>
          <a:p>
            <a:pPr lvl="1">
              <a:spcBef>
                <a:spcPts val="1080"/>
              </a:spcBef>
            </a:pPr>
            <a:endParaRPr lang="en-US" dirty="0"/>
          </a:p>
        </p:txBody>
      </p:sp>
      <p:sp>
        <p:nvSpPr>
          <p:cNvPr id="3" name="Title 2"/>
          <p:cNvSpPr>
            <a:spLocks noGrp="1"/>
          </p:cNvSpPr>
          <p:nvPr>
            <p:ph type="title"/>
          </p:nvPr>
        </p:nvSpPr>
        <p:spPr>
          <a:xfrm>
            <a:off x="914400" y="228600"/>
            <a:ext cx="7239000" cy="762000"/>
          </a:xfrm>
        </p:spPr>
        <p:txBody>
          <a:bodyPr/>
          <a:lstStyle/>
          <a:p>
            <a:r>
              <a:rPr lang="en-US" dirty="0" smtClean="0"/>
              <a:t>T3IC Charge (cont.)</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6</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
        <p:nvSpPr>
          <p:cNvPr id="8" name="TextBox 7"/>
          <p:cNvSpPr txBox="1"/>
          <p:nvPr/>
        </p:nvSpPr>
        <p:spPr>
          <a:xfrm>
            <a:off x="4724400" y="5867400"/>
            <a:ext cx="4203357" cy="369332"/>
          </a:xfrm>
          <a:prstGeom prst="rect">
            <a:avLst/>
          </a:prstGeom>
          <a:noFill/>
        </p:spPr>
        <p:txBody>
          <a:bodyPr wrap="none" rtlCol="0">
            <a:spAutoFit/>
          </a:bodyPr>
          <a:lstStyle/>
          <a:p>
            <a:r>
              <a:rPr lang="en-US" sz="1800" i="1" dirty="0" smtClean="0">
                <a:solidFill>
                  <a:srgbClr val="0000FF"/>
                </a:solidFill>
              </a:rPr>
              <a:t>Full report due by </a:t>
            </a:r>
            <a:r>
              <a:rPr lang="en-US" sz="1800" b="1" dirty="0" smtClean="0"/>
              <a:t>February 28, 2014</a:t>
            </a:r>
            <a:endParaRPr lang="en-US" sz="1800" b="1" dirty="0"/>
          </a:p>
        </p:txBody>
      </p:sp>
    </p:spTree>
    <p:extLst>
      <p:ext uri="{BB962C8B-B14F-4D97-AF65-F5344CB8AC3E}">
        <p14:creationId xmlns:p14="http://schemas.microsoft.com/office/powerpoint/2010/main" val="268410901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8426" y="1143000"/>
            <a:ext cx="8991600" cy="4953000"/>
          </a:xfrm>
        </p:spPr>
        <p:txBody>
          <a:bodyPr/>
          <a:lstStyle/>
          <a:p>
            <a:r>
              <a:rPr lang="en-US" dirty="0" smtClean="0"/>
              <a:t>The T3IC has met four times </a:t>
            </a:r>
            <a:r>
              <a:rPr lang="en-US" dirty="0"/>
              <a:t>(~</a:t>
            </a:r>
            <a:r>
              <a:rPr lang="en-US" dirty="0" smtClean="0"/>
              <a:t>weekly) since being formed </a:t>
            </a:r>
          </a:p>
          <a:p>
            <a:r>
              <a:rPr lang="en-US" dirty="0" smtClean="0"/>
              <a:t>It has been difficult at times to get everyone together for the weekly meeting due to busy travel schedules (particularly of late), but very productive discussions at meetings</a:t>
            </a:r>
          </a:p>
          <a:p>
            <a:r>
              <a:rPr lang="en-US" dirty="0" smtClean="0"/>
              <a:t>Use of Google Drive to allow Committee members to upload material and other members to browse is working well</a:t>
            </a:r>
          </a:p>
          <a:p>
            <a:pPr lvl="1"/>
            <a:r>
              <a:rPr lang="en-US" dirty="0" smtClean="0"/>
              <a:t>Can easily pull this material for our reports and status talks</a:t>
            </a:r>
          </a:p>
          <a:p>
            <a:r>
              <a:rPr lang="en-US" dirty="0" smtClean="0"/>
              <a:t>Primary activities thus far have been consideration of</a:t>
            </a:r>
          </a:p>
          <a:p>
            <a:pPr lvl="1"/>
            <a:r>
              <a:rPr lang="en-US" dirty="0" smtClean="0"/>
              <a:t>Estimate of resources required for physics analysis </a:t>
            </a:r>
          </a:p>
          <a:p>
            <a:pPr lvl="1"/>
            <a:r>
              <a:rPr lang="en-US" dirty="0" smtClean="0"/>
              <a:t>How extra resources help satisfy the analysis needs</a:t>
            </a:r>
          </a:p>
          <a:p>
            <a:pPr lvl="1"/>
            <a:r>
              <a:rPr lang="en-US" dirty="0" smtClean="0"/>
              <a:t>Cost-effectiveness of possible solutions</a:t>
            </a:r>
          </a:p>
          <a:p>
            <a:pPr lvl="1"/>
            <a:r>
              <a:rPr lang="en-US" dirty="0" smtClean="0"/>
              <a:t>Detailed implementation plans</a:t>
            </a:r>
            <a:endParaRPr lang="en-US" dirty="0"/>
          </a:p>
        </p:txBody>
      </p:sp>
      <p:sp>
        <p:nvSpPr>
          <p:cNvPr id="3" name="Title 2"/>
          <p:cNvSpPr>
            <a:spLocks noGrp="1"/>
          </p:cNvSpPr>
          <p:nvPr>
            <p:ph type="title"/>
          </p:nvPr>
        </p:nvSpPr>
        <p:spPr>
          <a:xfrm>
            <a:off x="914400" y="228600"/>
            <a:ext cx="7239000" cy="762000"/>
          </a:xfrm>
        </p:spPr>
        <p:txBody>
          <a:bodyPr/>
          <a:lstStyle/>
          <a:p>
            <a:r>
              <a:rPr lang="en-US" dirty="0" smtClean="0"/>
              <a:t>T3IC Activities</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7</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
        <p:nvSpPr>
          <p:cNvPr id="5" name="Right Brace 4"/>
          <p:cNvSpPr/>
          <p:nvPr/>
        </p:nvSpPr>
        <p:spPr>
          <a:xfrm>
            <a:off x="6781800" y="4419600"/>
            <a:ext cx="381000" cy="609600"/>
          </a:xfrm>
          <a:prstGeom prst="rightBrace">
            <a:avLst/>
          </a:pr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TextBox 8"/>
          <p:cNvSpPr txBox="1"/>
          <p:nvPr/>
        </p:nvSpPr>
        <p:spPr>
          <a:xfrm>
            <a:off x="7162800" y="4535242"/>
            <a:ext cx="1875634" cy="338554"/>
          </a:xfrm>
          <a:prstGeom prst="rect">
            <a:avLst/>
          </a:prstGeom>
          <a:noFill/>
        </p:spPr>
        <p:txBody>
          <a:bodyPr wrap="none" rtlCol="0">
            <a:spAutoFit/>
          </a:bodyPr>
          <a:lstStyle/>
          <a:p>
            <a:r>
              <a:rPr lang="en-US" dirty="0" smtClean="0">
                <a:solidFill>
                  <a:srgbClr val="0000FF"/>
                </a:solidFill>
              </a:rPr>
              <a:t>First three charges</a:t>
            </a:r>
            <a:endParaRPr lang="en-US" dirty="0">
              <a:solidFill>
                <a:srgbClr val="0000FF"/>
              </a:solidFill>
            </a:endParaRPr>
          </a:p>
        </p:txBody>
      </p:sp>
    </p:spTree>
    <p:extLst>
      <p:ext uri="{BB962C8B-B14F-4D97-AF65-F5344CB8AC3E}">
        <p14:creationId xmlns:p14="http://schemas.microsoft.com/office/powerpoint/2010/main" val="237031305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066800"/>
            <a:ext cx="8991600" cy="4953000"/>
          </a:xfrm>
        </p:spPr>
        <p:txBody>
          <a:bodyPr/>
          <a:lstStyle/>
          <a:p>
            <a:r>
              <a:rPr lang="en-US" dirty="0"/>
              <a:t>To address the first three points in the charge regarding the required resources for physics analysis</a:t>
            </a:r>
            <a:r>
              <a:rPr lang="en-US" dirty="0" smtClean="0"/>
              <a:t>, Doug</a:t>
            </a:r>
            <a:r>
              <a:rPr lang="en-US" dirty="0"/>
              <a:t>, </a:t>
            </a:r>
            <a:r>
              <a:rPr lang="en-US" dirty="0" err="1"/>
              <a:t>Kaushik</a:t>
            </a:r>
            <a:r>
              <a:rPr lang="en-US" dirty="0"/>
              <a:t>, Mark, and </a:t>
            </a:r>
            <a:r>
              <a:rPr lang="en-US" dirty="0" err="1"/>
              <a:t>Anyes</a:t>
            </a:r>
            <a:r>
              <a:rPr lang="en-US" dirty="0"/>
              <a:t> </a:t>
            </a:r>
            <a:r>
              <a:rPr lang="en-US" dirty="0" smtClean="0"/>
              <a:t>were asked to </a:t>
            </a:r>
            <a:r>
              <a:rPr lang="en-US" dirty="0"/>
              <a:t>provide more information on their </a:t>
            </a:r>
            <a:r>
              <a:rPr lang="en-US" dirty="0" smtClean="0"/>
              <a:t>typical analysis </a:t>
            </a:r>
            <a:r>
              <a:rPr lang="en-US" dirty="0"/>
              <a:t>workflow. </a:t>
            </a:r>
            <a:r>
              <a:rPr lang="en-US" dirty="0" smtClean="0"/>
              <a:t>In </a:t>
            </a:r>
            <a:r>
              <a:rPr lang="en-US" dirty="0"/>
              <a:t>particular</a:t>
            </a:r>
            <a:r>
              <a:rPr lang="en-US" dirty="0" smtClean="0"/>
              <a:t>,</a:t>
            </a:r>
          </a:p>
          <a:p>
            <a:pPr marL="914400" lvl="1" indent="-457200">
              <a:buFont typeface="+mj-lt"/>
              <a:buAutoNum type="arabicParenR"/>
            </a:pPr>
            <a:r>
              <a:rPr lang="en-US" i="1" dirty="0" smtClean="0"/>
              <a:t>required </a:t>
            </a:r>
            <a:r>
              <a:rPr lang="en-US" i="1" dirty="0"/>
              <a:t>(or actual) turnaround time (wall clock time</a:t>
            </a:r>
            <a:r>
              <a:rPr lang="en-US" i="1" dirty="0" smtClean="0"/>
              <a:t>)</a:t>
            </a:r>
            <a:endParaRPr lang="en-US" dirty="0"/>
          </a:p>
          <a:p>
            <a:pPr marL="914400" lvl="1" indent="-457200">
              <a:buFont typeface="+mj-lt"/>
              <a:buAutoNum type="arabicParenR"/>
            </a:pPr>
            <a:r>
              <a:rPr lang="en-US" i="1" dirty="0" smtClean="0"/>
              <a:t>location </a:t>
            </a:r>
            <a:r>
              <a:rPr lang="en-US" i="1" dirty="0"/>
              <a:t>of </a:t>
            </a:r>
            <a:r>
              <a:rPr lang="en-US" i="1" dirty="0" smtClean="0"/>
              <a:t>input</a:t>
            </a:r>
            <a:endParaRPr lang="en-US" dirty="0"/>
          </a:p>
          <a:p>
            <a:pPr marL="914400" lvl="1" indent="-457200">
              <a:buFont typeface="+mj-lt"/>
              <a:buAutoNum type="arabicParenR"/>
            </a:pPr>
            <a:r>
              <a:rPr lang="en-US" i="1" dirty="0" smtClean="0"/>
              <a:t>size </a:t>
            </a:r>
            <a:r>
              <a:rPr lang="en-US" i="1" dirty="0"/>
              <a:t>and location of </a:t>
            </a:r>
            <a:r>
              <a:rPr lang="en-US" i="1" dirty="0" smtClean="0"/>
              <a:t>output</a:t>
            </a:r>
            <a:endParaRPr lang="en-US" dirty="0"/>
          </a:p>
          <a:p>
            <a:pPr marL="914400" lvl="1" indent="-457200">
              <a:buFont typeface="+mj-lt"/>
              <a:buAutoNum type="arabicParenR"/>
            </a:pPr>
            <a:r>
              <a:rPr lang="en-US" i="1" dirty="0" smtClean="0"/>
              <a:t>typical </a:t>
            </a:r>
            <a:r>
              <a:rPr lang="en-US" i="1" dirty="0"/>
              <a:t>number of remote or local job slots </a:t>
            </a:r>
            <a:r>
              <a:rPr lang="en-US" i="1" dirty="0" smtClean="0"/>
              <a:t>used</a:t>
            </a:r>
            <a:endParaRPr lang="en-US" dirty="0"/>
          </a:p>
          <a:p>
            <a:pPr marL="914400" lvl="1" indent="-457200">
              <a:buFont typeface="+mj-lt"/>
              <a:buAutoNum type="arabicParenR"/>
            </a:pPr>
            <a:r>
              <a:rPr lang="en-US" i="1" dirty="0" smtClean="0"/>
              <a:t>additional </a:t>
            </a:r>
            <a:r>
              <a:rPr lang="en-US" i="1" dirty="0"/>
              <a:t>requirements or constraints on remote vs. local data</a:t>
            </a:r>
            <a:endParaRPr lang="en-US" dirty="0"/>
          </a:p>
          <a:p>
            <a:pPr marL="0" indent="0">
              <a:buNone/>
            </a:pPr>
            <a:r>
              <a:rPr lang="en-US" i="1" dirty="0"/>
              <a:t> </a:t>
            </a:r>
            <a:r>
              <a:rPr lang="en-US" i="1" dirty="0" smtClean="0"/>
              <a:t>   and, for </a:t>
            </a:r>
            <a:r>
              <a:rPr lang="en-US" i="1" dirty="0"/>
              <a:t>each of the following analysis stages</a:t>
            </a:r>
            <a:r>
              <a:rPr lang="en-US" i="1" dirty="0" smtClean="0"/>
              <a:t>:</a:t>
            </a:r>
            <a:endParaRPr lang="en-US" dirty="0"/>
          </a:p>
          <a:p>
            <a:pPr marL="857250" lvl="1" indent="-457200">
              <a:buFont typeface="+mj-lt"/>
              <a:buAutoNum type="arabicParenR"/>
            </a:pPr>
            <a:r>
              <a:rPr lang="en-US" i="1" dirty="0" smtClean="0"/>
              <a:t>skim </a:t>
            </a:r>
            <a:r>
              <a:rPr lang="en-US" i="1" dirty="0"/>
              <a:t>of group D3PD to secondary D3PD (or small </a:t>
            </a:r>
            <a:r>
              <a:rPr lang="en-US" i="1" dirty="0" err="1"/>
              <a:t>ntuple</a:t>
            </a:r>
            <a:r>
              <a:rPr lang="en-US" i="1" dirty="0" smtClean="0"/>
              <a:t>)</a:t>
            </a:r>
            <a:endParaRPr lang="en-US" dirty="0"/>
          </a:p>
          <a:p>
            <a:pPr marL="857250" lvl="1" indent="-457200">
              <a:buFont typeface="+mj-lt"/>
              <a:buAutoNum type="arabicParenR"/>
            </a:pPr>
            <a:r>
              <a:rPr lang="en-US" i="1" dirty="0" smtClean="0"/>
              <a:t>loop </a:t>
            </a:r>
            <a:r>
              <a:rPr lang="en-US" i="1" dirty="0"/>
              <a:t>over small </a:t>
            </a:r>
            <a:r>
              <a:rPr lang="en-US" i="1" dirty="0" err="1"/>
              <a:t>ntuple</a:t>
            </a:r>
            <a:r>
              <a:rPr lang="en-US" i="1" dirty="0"/>
              <a:t> to tune cuts, etc., and make plots</a:t>
            </a:r>
            <a:endParaRPr lang="en-US" dirty="0"/>
          </a:p>
          <a:p>
            <a:pPr>
              <a:spcBef>
                <a:spcPts val="1176"/>
              </a:spcBef>
            </a:pPr>
            <a:r>
              <a:rPr lang="en-US" dirty="0" smtClean="0"/>
              <a:t>Several of these are now in the T3IC Google Drive area</a:t>
            </a:r>
            <a:endParaRPr lang="en-US" dirty="0"/>
          </a:p>
        </p:txBody>
      </p:sp>
      <p:sp>
        <p:nvSpPr>
          <p:cNvPr id="3" name="Title 2"/>
          <p:cNvSpPr>
            <a:spLocks noGrp="1"/>
          </p:cNvSpPr>
          <p:nvPr>
            <p:ph type="title"/>
          </p:nvPr>
        </p:nvSpPr>
        <p:spPr>
          <a:xfrm>
            <a:off x="914400" y="228600"/>
            <a:ext cx="7239000" cy="762000"/>
          </a:xfrm>
        </p:spPr>
        <p:txBody>
          <a:bodyPr/>
          <a:lstStyle/>
          <a:p>
            <a:r>
              <a:rPr lang="en-US" dirty="0" smtClean="0"/>
              <a:t>Resource Estimate</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8</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381572058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066800"/>
            <a:ext cx="8991600" cy="4953000"/>
          </a:xfrm>
        </p:spPr>
        <p:txBody>
          <a:bodyPr/>
          <a:lstStyle/>
          <a:p>
            <a:r>
              <a:rPr lang="en-US" dirty="0" smtClean="0"/>
              <a:t>To scale to </a:t>
            </a:r>
            <a:r>
              <a:rPr lang="en-US" dirty="0" smtClean="0">
                <a:solidFill>
                  <a:srgbClr val="FF0000"/>
                </a:solidFill>
              </a:rPr>
              <a:t>100 fb</a:t>
            </a:r>
            <a:r>
              <a:rPr lang="en-US" baseline="30000" dirty="0" smtClean="0">
                <a:solidFill>
                  <a:srgbClr val="FF0000"/>
                </a:solidFill>
              </a:rPr>
              <a:t>-1</a:t>
            </a:r>
            <a:r>
              <a:rPr lang="en-US" dirty="0" smtClean="0">
                <a:solidFill>
                  <a:srgbClr val="FF0000"/>
                </a:solidFill>
              </a:rPr>
              <a:t> </a:t>
            </a:r>
            <a:r>
              <a:rPr lang="en-US" dirty="0" smtClean="0"/>
              <a:t>of 14 </a:t>
            </a:r>
            <a:r>
              <a:rPr lang="en-US" dirty="0" err="1" smtClean="0"/>
              <a:t>TeV</a:t>
            </a:r>
            <a:r>
              <a:rPr lang="en-US" dirty="0" smtClean="0"/>
              <a:t> data, we need best estimates</a:t>
            </a:r>
          </a:p>
          <a:p>
            <a:pPr lvl="1"/>
            <a:r>
              <a:rPr lang="en-US" dirty="0"/>
              <a:t>To be useful, estimates should be accurate to ~20-50%. </a:t>
            </a:r>
          </a:p>
          <a:p>
            <a:pPr lvl="1"/>
            <a:r>
              <a:rPr lang="en-US" dirty="0" smtClean="0"/>
              <a:t>We guess the scaling will be less than a simple x4 factor, but probably more than x2.</a:t>
            </a:r>
          </a:p>
          <a:p>
            <a:pPr lvl="1"/>
            <a:r>
              <a:rPr lang="en-US" dirty="0" smtClean="0"/>
              <a:t>What are some things we could do differently with x4 data?</a:t>
            </a:r>
          </a:p>
          <a:p>
            <a:pPr lvl="1"/>
            <a:r>
              <a:rPr lang="en-US" dirty="0"/>
              <a:t>We will need a multiplicative factor for the number of workflows, including information on how they are </a:t>
            </a:r>
            <a:r>
              <a:rPr lang="en-US" dirty="0" smtClean="0"/>
              <a:t>shared among analyzers</a:t>
            </a:r>
          </a:p>
          <a:p>
            <a:pPr lvl="2"/>
            <a:r>
              <a:rPr lang="en-US" dirty="0"/>
              <a:t>A rough way to do this is to count the number of analyses being performed in the US, which is not easy. </a:t>
            </a:r>
            <a:r>
              <a:rPr lang="en-US" dirty="0" smtClean="0"/>
              <a:t>We </a:t>
            </a:r>
            <a:r>
              <a:rPr lang="en-US" dirty="0"/>
              <a:t>have a count of the number of notes with US contacts; maybe this is close </a:t>
            </a:r>
            <a:r>
              <a:rPr lang="en-US" dirty="0" smtClean="0"/>
              <a:t>enough</a:t>
            </a:r>
          </a:p>
          <a:p>
            <a:pPr lvl="1"/>
            <a:r>
              <a:rPr lang="en-US" dirty="0" smtClean="0"/>
              <a:t>What about MC generation, </a:t>
            </a:r>
            <a:r>
              <a:rPr lang="en-US" dirty="0" err="1" smtClean="0"/>
              <a:t>toyMC</a:t>
            </a:r>
            <a:r>
              <a:rPr lang="en-US" dirty="0" smtClean="0"/>
              <a:t> (pseudo-</a:t>
            </a:r>
            <a:r>
              <a:rPr lang="en-US" dirty="0" err="1" smtClean="0"/>
              <a:t>exp’s</a:t>
            </a:r>
            <a:r>
              <a:rPr lang="en-US" dirty="0" smtClean="0"/>
              <a:t> for stats </a:t>
            </a:r>
            <a:r>
              <a:rPr lang="en-US" dirty="0" err="1" smtClean="0"/>
              <a:t>interp</a:t>
            </a:r>
            <a:r>
              <a:rPr lang="en-US" dirty="0"/>
              <a:t>?</a:t>
            </a:r>
            <a:r>
              <a:rPr lang="en-US" dirty="0" smtClean="0"/>
              <a:t>), </a:t>
            </a:r>
            <a:r>
              <a:rPr lang="en-US" dirty="0" err="1" smtClean="0"/>
              <a:t>etc</a:t>
            </a:r>
            <a:r>
              <a:rPr lang="en-US" dirty="0" smtClean="0"/>
              <a:t>?</a:t>
            </a:r>
          </a:p>
          <a:p>
            <a:pPr lvl="2"/>
            <a:r>
              <a:rPr lang="en-US" dirty="0" smtClean="0"/>
              <a:t>MC production on Tier-3 is probably small, given ATLAS central prod for MC</a:t>
            </a:r>
          </a:p>
          <a:p>
            <a:pPr lvl="2"/>
            <a:r>
              <a:rPr lang="en-US" dirty="0" smtClean="0"/>
              <a:t>Toy MC may not be small, also others like ME calculation, MVA training, </a:t>
            </a:r>
            <a:r>
              <a:rPr lang="en-US" dirty="0" err="1" smtClean="0"/>
              <a:t>etc</a:t>
            </a:r>
            <a:endParaRPr lang="en-US" dirty="0" smtClean="0"/>
          </a:p>
          <a:p>
            <a:pPr lvl="2"/>
            <a:r>
              <a:rPr lang="en-US" dirty="0" smtClean="0"/>
              <a:t>Could lead to non-linear scaling w/ </a:t>
            </a:r>
            <a:r>
              <a:rPr lang="en-US" dirty="0" err="1" smtClean="0"/>
              <a:t>lumi</a:t>
            </a:r>
            <a:r>
              <a:rPr lang="en-US" dirty="0" smtClean="0"/>
              <a:t>. Decided to do linear estimate </a:t>
            </a:r>
            <a:r>
              <a:rPr lang="en-US" dirty="0" smtClean="0"/>
              <a:t>1</a:t>
            </a:r>
            <a:r>
              <a:rPr lang="en-US" baseline="30000" dirty="0" smtClean="0"/>
              <a:t>st</a:t>
            </a:r>
          </a:p>
          <a:p>
            <a:pPr lvl="1"/>
            <a:r>
              <a:rPr lang="en-US" dirty="0" smtClean="0"/>
              <a:t>Analysis model changes from AMSG need to be considered carefully </a:t>
            </a:r>
            <a:r>
              <a:rPr lang="en-US" dirty="0" smtClean="0"/>
              <a:t>	</a:t>
            </a:r>
          </a:p>
        </p:txBody>
      </p:sp>
      <p:sp>
        <p:nvSpPr>
          <p:cNvPr id="3" name="Title 2"/>
          <p:cNvSpPr>
            <a:spLocks noGrp="1"/>
          </p:cNvSpPr>
          <p:nvPr>
            <p:ph type="title"/>
          </p:nvPr>
        </p:nvSpPr>
        <p:spPr>
          <a:xfrm>
            <a:off x="914400" y="228600"/>
            <a:ext cx="7239000" cy="762000"/>
          </a:xfrm>
        </p:spPr>
        <p:txBody>
          <a:bodyPr/>
          <a:lstStyle/>
          <a:p>
            <a:r>
              <a:rPr lang="en-US" dirty="0" smtClean="0"/>
              <a:t>Resource Estimate (cont.)</a:t>
            </a:r>
            <a:endParaRPr lang="en-US" dirty="0"/>
          </a:p>
        </p:txBody>
      </p:sp>
      <p:sp>
        <p:nvSpPr>
          <p:cNvPr id="4" name="Date Placeholder 3"/>
          <p:cNvSpPr>
            <a:spLocks noGrp="1"/>
          </p:cNvSpPr>
          <p:nvPr>
            <p:ph type="dt" sz="half" idx="10"/>
          </p:nvPr>
        </p:nvSpPr>
        <p:spPr/>
        <p:txBody>
          <a:bodyPr/>
          <a:lstStyle/>
          <a:p>
            <a:r>
              <a:rPr lang="en-US" smtClean="0"/>
              <a:t>Mark Neubauer</a:t>
            </a:r>
            <a:endParaRPr lang="en-US" dirty="0"/>
          </a:p>
        </p:txBody>
      </p:sp>
      <p:sp>
        <p:nvSpPr>
          <p:cNvPr id="6" name="Slide Number Placeholder 5"/>
          <p:cNvSpPr>
            <a:spLocks noGrp="1"/>
          </p:cNvSpPr>
          <p:nvPr>
            <p:ph type="sldNum" sz="quarter" idx="12"/>
          </p:nvPr>
        </p:nvSpPr>
        <p:spPr/>
        <p:txBody>
          <a:bodyPr/>
          <a:lstStyle/>
          <a:p>
            <a:fld id="{9E33E80E-0A1B-3B43-8FF0-6D88CC818CAB}" type="slidenum">
              <a:rPr lang="en-US" smtClean="0"/>
              <a:pPr/>
              <a:t>9</a:t>
            </a:fld>
            <a:endParaRPr lang="en-US" dirty="0"/>
          </a:p>
        </p:txBody>
      </p:sp>
      <p:sp>
        <p:nvSpPr>
          <p:cNvPr id="7" name="Footer Placeholder 4"/>
          <p:cNvSpPr>
            <a:spLocks noGrp="1"/>
          </p:cNvSpPr>
          <p:nvPr>
            <p:ph type="ftr" sz="quarter" idx="11"/>
          </p:nvPr>
        </p:nvSpPr>
        <p:spPr>
          <a:xfrm>
            <a:off x="2209800" y="6477000"/>
            <a:ext cx="5105400" cy="304800"/>
          </a:xfrm>
        </p:spPr>
        <p:txBody>
          <a:bodyPr/>
          <a:lstStyle/>
          <a:p>
            <a:r>
              <a:rPr lang="en-US" dirty="0" smtClean="0"/>
              <a:t>US ATLAS Distributed Computing Workshop @ Arizona</a:t>
            </a:r>
            <a:endParaRPr lang="en-US" dirty="0"/>
          </a:p>
        </p:txBody>
      </p:sp>
    </p:spTree>
    <p:extLst>
      <p:ext uri="{BB962C8B-B14F-4D97-AF65-F5344CB8AC3E}">
        <p14:creationId xmlns:p14="http://schemas.microsoft.com/office/powerpoint/2010/main" val="120676125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FF0000"/>
      </a:dk2>
      <a:lt2>
        <a:srgbClr val="808080"/>
      </a:lt2>
      <a:accent1>
        <a:srgbClr val="FF9900"/>
      </a:accent1>
      <a:accent2>
        <a:srgbClr val="3333CC"/>
      </a:accent2>
      <a:accent3>
        <a:srgbClr val="FFFFFF"/>
      </a:accent3>
      <a:accent4>
        <a:srgbClr val="000000"/>
      </a:accent4>
      <a:accent5>
        <a:srgbClr val="FFCAAA"/>
      </a:accent5>
      <a:accent6>
        <a:srgbClr val="2D2DB9"/>
      </a:accent6>
      <a:hlink>
        <a:srgbClr val="CCCCFF"/>
      </a:hlink>
      <a:folHlink>
        <a:srgbClr val="B2B2B2"/>
      </a:folHlink>
    </a:clrScheme>
    <a:fontScheme name="Default Design">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27146</TotalTime>
  <Words>2754</Words>
  <Application>Microsoft Macintosh PowerPoint</Application>
  <PresentationFormat>On-screen Show (4:3)</PresentationFormat>
  <Paragraphs>237</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Default Design</vt:lpstr>
      <vt:lpstr>PowerPoint Presentation</vt:lpstr>
      <vt:lpstr>US ATLAS Tier-3s</vt:lpstr>
      <vt:lpstr>2013 T3TF Report</vt:lpstr>
      <vt:lpstr>Tier-3 Implementation Committee</vt:lpstr>
      <vt:lpstr>T3IC Charge</vt:lpstr>
      <vt:lpstr>T3IC Charge (cont.)</vt:lpstr>
      <vt:lpstr>T3IC Activities</vt:lpstr>
      <vt:lpstr>Resource Estimate</vt:lpstr>
      <vt:lpstr>Resource Estimate (cont.)</vt:lpstr>
      <vt:lpstr>Resource Estimate (cont.)</vt:lpstr>
      <vt:lpstr>Resource Estimate (cont.)</vt:lpstr>
      <vt:lpstr>Satisfying Analysis Needs</vt:lpstr>
      <vt:lpstr>Cost-effectiveness</vt:lpstr>
      <vt:lpstr>Tier-1 Usage (2013)</vt:lpstr>
      <vt:lpstr>Tier-2 Utilization (Jan-Aug 2013)</vt:lpstr>
      <vt:lpstr>Implementation Plans</vt:lpstr>
      <vt:lpstr>Summary</vt:lpstr>
      <vt:lpstr>Bonus Material</vt:lpstr>
      <vt:lpstr>Tier-1 Usage (2012)</vt:lpstr>
      <vt:lpstr>Tier-1 Comments</vt:lpstr>
      <vt:lpstr>Tier-2 Utilization (cont)</vt:lpstr>
      <vt:lpstr>Comments on US ATLAS BPRs</vt:lpstr>
      <vt:lpstr>Usage of US ATLAS BPRs</vt:lpstr>
      <vt:lpstr>Usage of US ATLAS BPRs (cont)</vt:lpstr>
    </vt:vector>
  </TitlesOfParts>
  <Company>Humboldt University Berlin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schwanke</dc:creator>
  <cp:lastModifiedBy>Mark Neubauer</cp:lastModifiedBy>
  <cp:revision>961</cp:revision>
  <dcterms:created xsi:type="dcterms:W3CDTF">2002-11-21T15:58:27Z</dcterms:created>
  <dcterms:modified xsi:type="dcterms:W3CDTF">2013-12-11T19:05:49Z</dcterms:modified>
</cp:coreProperties>
</file>