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78" r:id="rId3"/>
    <p:sldId id="308" r:id="rId4"/>
    <p:sldId id="279" r:id="rId5"/>
    <p:sldId id="281" r:id="rId6"/>
    <p:sldId id="326" r:id="rId7"/>
    <p:sldId id="328" r:id="rId8"/>
    <p:sldId id="280" r:id="rId9"/>
    <p:sldId id="277" r:id="rId10"/>
    <p:sldId id="257" r:id="rId11"/>
    <p:sldId id="297" r:id="rId12"/>
    <p:sldId id="301" r:id="rId13"/>
    <p:sldId id="318" r:id="rId14"/>
    <p:sldId id="319" r:id="rId15"/>
    <p:sldId id="320" r:id="rId16"/>
    <p:sldId id="323" r:id="rId17"/>
    <p:sldId id="321" r:id="rId18"/>
    <p:sldId id="325" r:id="rId19"/>
    <p:sldId id="329" r:id="rId20"/>
    <p:sldId id="330" r:id="rId21"/>
    <p:sldId id="309" r:id="rId22"/>
    <p:sldId id="315" r:id="rId23"/>
    <p:sldId id="311" r:id="rId24"/>
    <p:sldId id="312" r:id="rId25"/>
    <p:sldId id="316" r:id="rId26"/>
    <p:sldId id="313" r:id="rId27"/>
    <p:sldId id="314" r:id="rId28"/>
    <p:sldId id="298" r:id="rId29"/>
    <p:sldId id="307" r:id="rId30"/>
    <p:sldId id="284" r:id="rId31"/>
    <p:sldId id="288" r:id="rId32"/>
    <p:sldId id="289" r:id="rId33"/>
    <p:sldId id="310" r:id="rId34"/>
  </p:sldIdLst>
  <p:sldSz cx="9144000" cy="6858000" type="screen4x3"/>
  <p:notesSz cx="6997700" cy="9271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7" autoAdjust="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3236E2F-F9D4-4292-A211-F3D8C8C03D26}" type="datetimeFigureOut">
              <a:rPr lang="en-US"/>
              <a:pPr>
                <a:defRPr/>
              </a:pPr>
              <a:t>12/11/2013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ED8301C-88CB-44C6-A661-DE7403D46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218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30B76A4-76F0-4FED-9E86-14915ACC1D72}" type="datetimeFigureOut">
              <a:rPr lang="en-US"/>
              <a:pPr>
                <a:defRPr/>
              </a:pPr>
              <a:t>12/11/2013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B3BABA7-C7E1-4EED-AFEA-664CE9EF7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739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75" y="1158875"/>
            <a:ext cx="4171950" cy="3128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>
          <a:xfrm>
            <a:off x="700088" y="4460875"/>
            <a:ext cx="5597525" cy="3651250"/>
          </a:xfrm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  <p:sp>
        <p:nvSpPr>
          <p:cNvPr id="57347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58" tIns="46479" rIns="92958" bIns="46479" anchor="b"/>
          <a:lstStyle/>
          <a:p>
            <a:pPr algn="r" defTabSz="930275"/>
            <a:fld id="{8D3A2767-DE70-4648-962F-65BEAFB3BDAB}" type="slidenum">
              <a:rPr lang="en-US" sz="1200">
                <a:ea typeface="MS PGothic" pitchFamily="34" charset="-128"/>
              </a:rPr>
              <a:pPr algn="r" defTabSz="930275"/>
              <a:t>21</a:t>
            </a:fld>
            <a:endParaRPr lang="en-US" sz="120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75" y="1158875"/>
            <a:ext cx="4171950" cy="3128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>
          <a:xfrm>
            <a:off x="700088" y="4460875"/>
            <a:ext cx="5597525" cy="365125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75" y="1158875"/>
            <a:ext cx="4171950" cy="3128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>
          <a:xfrm>
            <a:off x="700088" y="4460875"/>
            <a:ext cx="5597525" cy="3651250"/>
          </a:xfrm>
          <a:noFill/>
          <a:ln/>
        </p:spPr>
        <p:txBody>
          <a:bodyPr/>
          <a:lstStyle/>
          <a:p>
            <a:pPr defTabSz="914400"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3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58" tIns="46479" rIns="92958" bIns="46479" anchor="b"/>
          <a:lstStyle/>
          <a:p>
            <a:pPr algn="r" defTabSz="930275"/>
            <a:fld id="{19F01BCF-98D6-4D6B-AE02-AC957A0FA828}" type="slidenum">
              <a:rPr lang="en-US" sz="1200">
                <a:ea typeface="MS PGothic" pitchFamily="34" charset="-128"/>
              </a:rPr>
              <a:pPr algn="r" defTabSz="930275"/>
              <a:t>23</a:t>
            </a:fld>
            <a:endParaRPr lang="en-US" sz="120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75" y="1158875"/>
            <a:ext cx="4171950" cy="3128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xfrm>
            <a:off x="700088" y="4460875"/>
            <a:ext cx="5597525" cy="3651250"/>
          </a:xfrm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  <a:p>
            <a:pPr defTabSz="914400" eaLnBrk="1" hangingPunct="1"/>
            <a:endParaRPr lang="en-US" smtClean="0"/>
          </a:p>
        </p:txBody>
      </p:sp>
      <p:sp>
        <p:nvSpPr>
          <p:cNvPr id="63491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58" tIns="46479" rIns="92958" bIns="46479" anchor="b"/>
          <a:lstStyle/>
          <a:p>
            <a:pPr algn="r" defTabSz="930275"/>
            <a:fld id="{CDF785A5-B1DE-4C19-8B43-0F11AD82E0A7}" type="slidenum">
              <a:rPr lang="en-US" sz="1200">
                <a:ea typeface="MS PGothic" pitchFamily="34" charset="-128"/>
              </a:rPr>
              <a:pPr algn="r" defTabSz="930275"/>
              <a:t>24</a:t>
            </a:fld>
            <a:endParaRPr lang="en-US" sz="120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75" y="1158875"/>
            <a:ext cx="4171950" cy="3128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>
          <a:xfrm>
            <a:off x="700088" y="4460875"/>
            <a:ext cx="5597525" cy="3651250"/>
          </a:xfrm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  <p:sp>
        <p:nvSpPr>
          <p:cNvPr id="67587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58" tIns="46479" rIns="92958" bIns="46479" anchor="b"/>
          <a:lstStyle/>
          <a:p>
            <a:pPr algn="r" defTabSz="930275"/>
            <a:fld id="{7E8F1775-37C3-4F4B-98AC-8D3970350C22}" type="slidenum">
              <a:rPr lang="en-US" sz="1200">
                <a:ea typeface="MS PGothic" pitchFamily="34" charset="-128"/>
              </a:rPr>
              <a:pPr algn="r" defTabSz="930275"/>
              <a:t>26</a:t>
            </a:fld>
            <a:endParaRPr lang="en-US" sz="120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75" y="1158875"/>
            <a:ext cx="4171950" cy="3128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xfrm>
            <a:off x="700088" y="4460875"/>
            <a:ext cx="5597525" cy="3651250"/>
          </a:xfrm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  <p:sp>
        <p:nvSpPr>
          <p:cNvPr id="69635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58" tIns="46479" rIns="92958" bIns="46479" anchor="b"/>
          <a:lstStyle/>
          <a:p>
            <a:pPr algn="r" defTabSz="930275"/>
            <a:fld id="{7E6C58FA-79E9-4F36-8114-52C9DE0FBFE3}" type="slidenum">
              <a:rPr lang="en-US" sz="1200">
                <a:ea typeface="MS PGothic" pitchFamily="34" charset="-128"/>
              </a:rPr>
              <a:pPr algn="r" defTabSz="930275"/>
              <a:t>27</a:t>
            </a:fld>
            <a:endParaRPr lang="en-US" sz="120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75" y="1158875"/>
            <a:ext cx="4171950" cy="3128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>
          <a:xfrm>
            <a:off x="700088" y="4460875"/>
            <a:ext cx="5597525" cy="3651250"/>
          </a:xfrm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  <p:sp>
        <p:nvSpPr>
          <p:cNvPr id="81923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58" tIns="46479" rIns="92958" bIns="46479" anchor="b"/>
          <a:lstStyle/>
          <a:p>
            <a:pPr algn="r" defTabSz="930275"/>
            <a:fld id="{9B49BACA-34F5-44DD-9978-128F13E3EF48}" type="slidenum">
              <a:rPr lang="en-US" sz="1200">
                <a:ea typeface="MS PGothic" pitchFamily="34" charset="-128"/>
              </a:rPr>
              <a:pPr algn="r" defTabSz="930275"/>
              <a:t>33</a:t>
            </a:fld>
            <a:endParaRPr lang="en-US" sz="120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160C4-8678-4734-88B7-5466EF86F0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7DCBD-8F3A-4E29-85B9-0D6FA50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7D98-D503-4AE1-B8A4-F94433EF5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CA2CE-B99B-4026-BB88-176AEEC0E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EEA27-9367-4E25-90CA-4B1880BFD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9BF0E-9298-436B-9F96-ED43F0F4F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3EDA5-C125-4C33-B8E0-EE1A2C65E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87263-0EF5-4F81-ACE5-BB11AFB3A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C608F-A6D6-4ADF-AC10-4769CABD4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3D24F-CFE7-4B41-863E-5414EA093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C83BF-3E65-42C9-954B-E21844220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8750"/>
            <a:ext cx="82296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49338"/>
            <a:ext cx="82296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356350"/>
            <a:ext cx="38941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0E9381-7CB2-4B55-9D00-BE3D919F9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jpe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Relationship Id="rId22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38.pn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37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36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notesSlide" Target="../notesSlides/notesSlide24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slideLayout" Target="../slideLayouts/slideLayout7.xml"/><Relationship Id="rId27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The U.S. ATLAS Facility and Agile Infrastructure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898989"/>
                </a:solidFill>
              </a:rPr>
              <a:t>Michael Ernst, BNL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898989"/>
                </a:solidFill>
              </a:rPr>
              <a:t>US ATLAS Distributed Facilities Meeting, University of Arizona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898989"/>
                </a:solidFill>
              </a:rPr>
              <a:t>December 11,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1700213"/>
            <a:ext cx="7450138" cy="432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S&amp;C Timeline for LS1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3CB5E-CA89-435B-924F-26496B0FE1A5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1104900" y="4522788"/>
            <a:ext cx="244475" cy="1812925"/>
          </a:xfrm>
          <a:prstGeom prst="upArrow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799" name="TextBox 9"/>
          <p:cNvSpPr txBox="1">
            <a:spLocks noChangeArrowheads="1"/>
          </p:cNvSpPr>
          <p:nvPr/>
        </p:nvSpPr>
        <p:spPr bwMode="auto">
          <a:xfrm>
            <a:off x="1349375" y="6073775"/>
            <a:ext cx="1957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  <a:latin typeface="Calibri" pitchFamily="34" charset="0"/>
              </a:rPr>
              <a:t>We’re here!</a:t>
            </a:r>
          </a:p>
        </p:txBody>
      </p:sp>
      <p:sp>
        <p:nvSpPr>
          <p:cNvPr id="33800" name="TextBox 10"/>
          <p:cNvSpPr txBox="1">
            <a:spLocks noChangeArrowheads="1"/>
          </p:cNvSpPr>
          <p:nvPr/>
        </p:nvSpPr>
        <p:spPr bwMode="auto">
          <a:xfrm>
            <a:off x="712788" y="963613"/>
            <a:ext cx="4068762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</a:rPr>
              <a:t>Details of this schedule are evolving…</a:t>
            </a:r>
          </a:p>
        </p:txBody>
      </p:sp>
      <p:sp>
        <p:nvSpPr>
          <p:cNvPr id="33801" name="AutoShape 12"/>
          <p:cNvSpPr>
            <a:spLocks noChangeArrowheads="1"/>
          </p:cNvSpPr>
          <p:nvPr/>
        </p:nvSpPr>
        <p:spPr bwMode="auto">
          <a:xfrm flipV="1">
            <a:off x="3462338" y="3573463"/>
            <a:ext cx="979487" cy="261937"/>
          </a:xfrm>
          <a:prstGeom prst="leftRightArrow">
            <a:avLst>
              <a:gd name="adj1" fmla="val 50000"/>
              <a:gd name="adj2" fmla="val 74788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Text Box 13"/>
          <p:cNvSpPr txBox="1">
            <a:spLocks noChangeArrowheads="1"/>
          </p:cNvSpPr>
          <p:nvPr/>
        </p:nvSpPr>
        <p:spPr bwMode="auto">
          <a:xfrm>
            <a:off x="3584575" y="38354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/>
              <a:t>DC14</a:t>
            </a:r>
          </a:p>
        </p:txBody>
      </p:sp>
      <p:sp>
        <p:nvSpPr>
          <p:cNvPr id="33803" name="Oval 15"/>
          <p:cNvSpPr>
            <a:spLocks noChangeArrowheads="1"/>
          </p:cNvSpPr>
          <p:nvPr/>
        </p:nvSpPr>
        <p:spPr bwMode="auto">
          <a:xfrm>
            <a:off x="1725613" y="1576388"/>
            <a:ext cx="1581150" cy="979487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Oval 16"/>
          <p:cNvSpPr>
            <a:spLocks noChangeArrowheads="1"/>
          </p:cNvSpPr>
          <p:nvPr/>
        </p:nvSpPr>
        <p:spPr bwMode="auto">
          <a:xfrm>
            <a:off x="4781550" y="2593975"/>
            <a:ext cx="1581150" cy="979488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Oval 17"/>
          <p:cNvSpPr>
            <a:spLocks noChangeArrowheads="1"/>
          </p:cNvSpPr>
          <p:nvPr/>
        </p:nvSpPr>
        <p:spPr bwMode="auto">
          <a:xfrm>
            <a:off x="3200400" y="3344863"/>
            <a:ext cx="1581150" cy="979487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Oval 18"/>
          <p:cNvSpPr>
            <a:spLocks noChangeArrowheads="1"/>
          </p:cNvSpPr>
          <p:nvPr/>
        </p:nvSpPr>
        <p:spPr bwMode="auto">
          <a:xfrm>
            <a:off x="269875" y="2846388"/>
            <a:ext cx="1335088" cy="72707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value of DC14 (1/2)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200" smtClean="0"/>
              <a:t>DC14 provides a milestone with inter-dependent deliverables coming together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Likelihood that lessons from DC14 will drive a round of adjustment/development, so there’s a premium – or necessity –  to  being ready for DC14 and making the most of it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smtClean="0"/>
              <a:t>For example…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xAOD – including its impact on workflows, data access performance, 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Federated Storage – its impact on production and analysis efficiency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ISF – all of DC14 to be based on ISF and G4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Reduction framework – the new train model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Massive use of athenaMP – else lose 30-50% of cores due to insufficient memory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Prodsys2 – particularly DEFT which is green-field new and a dependency for reduction framework. Prodsys1 is not a fallback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Rucio – will benefit from very nice adiabatic completion/migration plan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Analysis releases and analysis framework – users should have migrated to analysis release 19 by DC14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04F936-46B5-44D5-8124-F2558EB2F85D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value of DC14 (2/2)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New/increased demands on facilities and networking – are we on track to meet the demand in DC14?</a:t>
            </a:r>
          </a:p>
          <a:p>
            <a:pPr lvl="1" eaLnBrk="1" hangingPunct="1"/>
            <a:r>
              <a:rPr lang="en-US" sz="2400" smtClean="0"/>
              <a:t>Readiness of multicore queues for athenaMP bulk production</a:t>
            </a:r>
          </a:p>
          <a:p>
            <a:pPr lvl="2" eaLnBrk="1" hangingPunct="1"/>
            <a:r>
              <a:rPr lang="en-US" sz="2000" smtClean="0"/>
              <a:t>Need to move from hard partitioning to something more dynamic for optimal resource utilization for parallel/sequential job env </a:t>
            </a:r>
          </a:p>
          <a:p>
            <a:pPr lvl="1" eaLnBrk="1" hangingPunct="1"/>
            <a:r>
              <a:rPr lang="en-US" sz="2400" smtClean="0"/>
              <a:t>Greater role for tape as disk replica counts fall</a:t>
            </a:r>
          </a:p>
          <a:p>
            <a:pPr lvl="2" eaLnBrk="1" hangingPunct="1"/>
            <a:r>
              <a:rPr lang="en-US" sz="2000" smtClean="0"/>
              <a:t>Readiness of tape facilities and the workflows that utilize them</a:t>
            </a:r>
          </a:p>
          <a:p>
            <a:pPr lvl="1" eaLnBrk="1" hangingPunct="1"/>
            <a:r>
              <a:rPr lang="en-US" sz="2400" smtClean="0"/>
              <a:t>Increased usage of WAN data access</a:t>
            </a:r>
          </a:p>
          <a:p>
            <a:pPr lvl="2" eaLnBrk="1" hangingPunct="1"/>
            <a:r>
              <a:rPr lang="en-US" sz="2000" smtClean="0"/>
              <a:t>Supporting, managing, monitoring WAN as well as LAN loads</a:t>
            </a:r>
          </a:p>
          <a:p>
            <a:pPr lvl="2" eaLnBrk="1" hangingPunct="1"/>
            <a:r>
              <a:rPr lang="en-US" sz="2000" smtClean="0"/>
              <a:t>Requires special attention to facility/site configuration</a:t>
            </a:r>
          </a:p>
          <a:p>
            <a:pPr lvl="3" eaLnBrk="1" hangingPunct="1"/>
            <a:r>
              <a:rPr lang="en-US" sz="1800" smtClean="0"/>
              <a:t>Brian will address those in his talk tomorrow</a:t>
            </a:r>
          </a:p>
          <a:p>
            <a:pPr eaLnBrk="1" hangingPunct="1"/>
            <a:endParaRPr lang="en-US" sz="28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D2EF11-DC30-4ED9-B865-08C11D0B71E5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object 4"/>
          <p:cNvSpPr>
            <a:spLocks noGrp="1"/>
          </p:cNvSpPr>
          <p:nvPr>
            <p:ph type="title" idx="4294967295"/>
          </p:nvPr>
        </p:nvSpPr>
        <p:spPr>
          <a:xfrm>
            <a:off x="457200" y="158750"/>
            <a:ext cx="8229600" cy="852488"/>
          </a:xfrm>
        </p:spPr>
        <p:txBody>
          <a:bodyPr lIns="0" tIns="121092" rIns="0" bIns="0" anchor="t">
            <a:spAutoFit/>
          </a:bodyPr>
          <a:lstStyle/>
          <a:p>
            <a:pPr marL="688975" defTabSz="914400" eaLnBrk="1" hangingPunct="1"/>
            <a:r>
              <a:rPr lang="en-US" sz="4800" smtClean="0">
                <a:latin typeface="Arial" charset="0"/>
                <a:cs typeface="Arial" charset="0"/>
              </a:rPr>
              <a:t>Flexibility</a:t>
            </a:r>
          </a:p>
        </p:txBody>
      </p:sp>
      <p:sp>
        <p:nvSpPr>
          <p:cNvPr id="39938" name="object 6"/>
          <p:cNvSpPr txBox="1">
            <a:spLocks noChangeArrowheads="1"/>
          </p:cNvSpPr>
          <p:nvPr/>
        </p:nvSpPr>
        <p:spPr bwMode="auto">
          <a:xfrm>
            <a:off x="176213" y="5999163"/>
            <a:ext cx="6350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ts val="1250"/>
              </a:lnSpc>
            </a:pPr>
            <a:r>
              <a:rPr lang="en-US" sz="1100">
                <a:solidFill>
                  <a:srgbClr val="FFFFFF"/>
                </a:solidFill>
                <a:cs typeface="Arial" charset="0"/>
              </a:rPr>
              <a:t>Ian Fisk FNAL/CD</a:t>
            </a:r>
            <a:endParaRPr lang="en-US" sz="1100">
              <a:cs typeface="Arial" charset="0"/>
            </a:endParaRPr>
          </a:p>
        </p:txBody>
      </p:sp>
      <p:sp>
        <p:nvSpPr>
          <p:cNvPr id="39939" name="object 7"/>
          <p:cNvSpPr txBox="1">
            <a:spLocks noGrp="1"/>
          </p:cNvSpPr>
          <p:nvPr/>
        </p:nvSpPr>
        <p:spPr bwMode="auto">
          <a:xfrm>
            <a:off x="8707438" y="6477000"/>
            <a:ext cx="20478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225" defTabSz="820738"/>
            <a:fld id="{B2A8C9E1-41BE-4F09-9652-D71AECDB93B1}" type="slidenum">
              <a:rPr lang="en-US" sz="900">
                <a:solidFill>
                  <a:srgbClr val="9A9A9A"/>
                </a:solidFill>
                <a:cs typeface="Arial" charset="0"/>
              </a:rPr>
              <a:pPr marL="22225" defTabSz="820738"/>
              <a:t>13</a:t>
            </a:fld>
            <a:endParaRPr lang="en-US" sz="900">
              <a:cs typeface="Arial" charset="0"/>
            </a:endParaRPr>
          </a:p>
        </p:txBody>
      </p:sp>
      <p:sp>
        <p:nvSpPr>
          <p:cNvPr id="39940" name="object 5"/>
          <p:cNvSpPr txBox="1">
            <a:spLocks noChangeArrowheads="1"/>
          </p:cNvSpPr>
          <p:nvPr/>
        </p:nvSpPr>
        <p:spPr bwMode="auto">
          <a:xfrm>
            <a:off x="571500" y="1138238"/>
            <a:ext cx="8135938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indent="-236538" defTabSz="820738">
              <a:lnSpc>
                <a:spcPts val="2913"/>
              </a:lnSpc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There is some skepticism because so much effort was invested in getting the data close</a:t>
            </a:r>
          </a:p>
          <a:p>
            <a:pPr marL="247650" indent="-236538" defTabSz="820738">
              <a:lnSpc>
                <a:spcPts val="2913"/>
              </a:lnSpc>
              <a:spcBef>
                <a:spcPts val="700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Computing intensive tasks like reprocessing can be sustained reading data from remote storage</a:t>
            </a:r>
          </a:p>
          <a:p>
            <a:pPr marL="525463" lvl="1" indent="-198438" defTabSz="820738">
              <a:spcBef>
                <a:spcPts val="338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>
                <a:cs typeface="Arial" charset="0"/>
              </a:rPr>
              <a:t>Input size is small compared to the time of the application</a:t>
            </a:r>
          </a:p>
          <a:p>
            <a:pPr marL="525463" lvl="1" indent="-198438" defTabSz="820738">
              <a:spcBef>
                <a:spcPts val="500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>
                <a:cs typeface="Arial" charset="0"/>
              </a:rPr>
              <a:t>~100kB/s is enough to sustain the ATLAS application per job slot</a:t>
            </a:r>
          </a:p>
          <a:p>
            <a:pPr marL="525463" lvl="1" indent="-198438" defTabSz="820738">
              <a:spcBef>
                <a:spcPts val="438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>
                <a:cs typeface="Arial" charset="0"/>
              </a:rPr>
              <a:t>Even thousands of cores can be reasonably fed with Gb/s</a:t>
            </a:r>
          </a:p>
          <a:p>
            <a:pPr marL="247650" indent="-236538" defTabSz="820738">
              <a:lnSpc>
                <a:spcPts val="2913"/>
              </a:lnSpc>
              <a:spcBef>
                <a:spcPts val="713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Analysis as is today can be supported but it would be better to have data formats that allow to read the needed objects only </a:t>
            </a:r>
          </a:p>
          <a:p>
            <a:pPr marL="247650" indent="-236538" defTabSz="820738">
              <a:lnSpc>
                <a:spcPts val="2913"/>
              </a:lnSpc>
              <a:spcBef>
                <a:spcPts val="700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Intelligent IO and high capacity networks have changed the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object 4"/>
          <p:cNvSpPr txBox="1">
            <a:spLocks noChangeArrowheads="1"/>
          </p:cNvSpPr>
          <p:nvPr/>
        </p:nvSpPr>
        <p:spPr bwMode="auto">
          <a:xfrm>
            <a:off x="176213" y="5989638"/>
            <a:ext cx="5238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1100">
                <a:solidFill>
                  <a:srgbClr val="FFFFFF"/>
                </a:solidFill>
                <a:cs typeface="Arial" charset="0"/>
              </a:rPr>
              <a:t>Ian Fisk</a:t>
            </a:r>
            <a:endParaRPr lang="en-US" sz="1100">
              <a:cs typeface="Arial" charset="0"/>
            </a:endParaRPr>
          </a:p>
        </p:txBody>
      </p:sp>
      <p:sp>
        <p:nvSpPr>
          <p:cNvPr id="41986" name="object 5"/>
          <p:cNvSpPr>
            <a:spLocks noGrp="1"/>
          </p:cNvSpPr>
          <p:nvPr>
            <p:ph type="title" idx="4294967295"/>
          </p:nvPr>
        </p:nvSpPr>
        <p:spPr>
          <a:xfrm>
            <a:off x="414338" y="0"/>
            <a:ext cx="8229600" cy="790575"/>
          </a:xfrm>
        </p:spPr>
        <p:txBody>
          <a:bodyPr lIns="0" tIns="121092" rIns="0" bIns="0" anchor="t">
            <a:spAutoFit/>
          </a:bodyPr>
          <a:lstStyle/>
          <a:p>
            <a:pPr marL="688975" defTabSz="914400" eaLnBrk="1" hangingPunct="1"/>
            <a:r>
              <a:rPr lang="en-US" smtClean="0">
                <a:latin typeface="Arial" charset="0"/>
                <a:cs typeface="Arial" charset="0"/>
              </a:rPr>
              <a:t>Networks</a:t>
            </a:r>
          </a:p>
        </p:txBody>
      </p:sp>
      <p:sp>
        <p:nvSpPr>
          <p:cNvPr id="41987" name="object 6"/>
          <p:cNvSpPr txBox="1">
            <a:spLocks noChangeArrowheads="1"/>
          </p:cNvSpPr>
          <p:nvPr/>
        </p:nvSpPr>
        <p:spPr bwMode="auto">
          <a:xfrm>
            <a:off x="525463" y="969963"/>
            <a:ext cx="79248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indent="-236538" defTabSz="820738">
              <a:lnSpc>
                <a:spcPts val="2913"/>
              </a:lnSpc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100Gb/s links are in production for OSG/WLCG</a:t>
            </a:r>
          </a:p>
          <a:p>
            <a:pPr marL="525463" lvl="1" indent="-198438" defTabSz="820738">
              <a:spcBef>
                <a:spcPts val="400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>
                <a:cs typeface="Arial" charset="0"/>
              </a:rPr>
              <a:t>The number is still growing fast, i.e. site connectivity</a:t>
            </a:r>
          </a:p>
          <a:p>
            <a:pPr marL="525463" lvl="1" indent="-198438" defTabSz="820738">
              <a:lnSpc>
                <a:spcPts val="2350"/>
              </a:lnSpc>
              <a:spcBef>
                <a:spcPts val="613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>
                <a:cs typeface="Arial" charset="0"/>
              </a:rPr>
              <a:t>When reaching 100Gb/s WAN network, there is little difference between WAN and LAN for capacity (though re latency)</a:t>
            </a:r>
          </a:p>
          <a:p>
            <a:pPr marL="247650" indent="-236538" defTabSz="820738">
              <a:spcBef>
                <a:spcPts val="525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We have reduced the differences in site functionality</a:t>
            </a:r>
          </a:p>
          <a:p>
            <a:pPr marL="247650" indent="-236538" defTabSz="820738">
              <a:spcBef>
                <a:spcPts val="525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Then reduced the difference in data accessibility</a:t>
            </a:r>
          </a:p>
          <a:p>
            <a:pPr marL="247650" indent="-236538" defTabSz="820738">
              <a:spcBef>
                <a:spcPts val="525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We are in the process of reducing the difference in the perception that two </a:t>
            </a:r>
            <a:r>
              <a:rPr lang="en-US" sz="2400" i="1">
                <a:cs typeface="Arial" charset="0"/>
              </a:rPr>
              <a:t>logical</a:t>
            </a:r>
            <a:r>
              <a:rPr lang="en-US" sz="2400">
                <a:cs typeface="Arial" charset="0"/>
              </a:rPr>
              <a:t> sites are separate</a:t>
            </a:r>
          </a:p>
        </p:txBody>
      </p:sp>
      <p:sp>
        <p:nvSpPr>
          <p:cNvPr id="41988" name="object 9"/>
          <p:cNvSpPr txBox="1">
            <a:spLocks noChangeArrowheads="1"/>
          </p:cNvSpPr>
          <p:nvPr/>
        </p:nvSpPr>
        <p:spPr bwMode="auto">
          <a:xfrm>
            <a:off x="642938" y="4114800"/>
            <a:ext cx="74263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defTabSz="820738">
              <a:lnSpc>
                <a:spcPts val="2913"/>
              </a:lnSpc>
              <a:spcBef>
                <a:spcPts val="788"/>
              </a:spcBef>
              <a:buClr>
                <a:srgbClr val="D69D00"/>
              </a:buClr>
              <a:buFont typeface="Arial" charset="0"/>
              <a:buChar char="•"/>
            </a:pPr>
            <a:r>
              <a:rPr lang="en-US" sz="2400">
                <a:cs typeface="Arial" charset="0"/>
              </a:rPr>
              <a:t> We can begin to think of the facility as a big center and not a cluster of centers</a:t>
            </a:r>
          </a:p>
        </p:txBody>
      </p:sp>
      <p:sp>
        <p:nvSpPr>
          <p:cNvPr id="41989" name="object 10"/>
          <p:cNvSpPr>
            <a:spLocks noChangeArrowheads="1"/>
          </p:cNvSpPr>
          <p:nvPr/>
        </p:nvSpPr>
        <p:spPr bwMode="auto">
          <a:xfrm>
            <a:off x="6627813" y="4775200"/>
            <a:ext cx="2479675" cy="18923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1990" name="object 11"/>
          <p:cNvSpPr>
            <a:spLocks noChangeArrowheads="1"/>
          </p:cNvSpPr>
          <p:nvPr/>
        </p:nvSpPr>
        <p:spPr bwMode="auto">
          <a:xfrm>
            <a:off x="6711950" y="5064125"/>
            <a:ext cx="2357438" cy="15636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1991" name="object 12"/>
          <p:cNvSpPr>
            <a:spLocks/>
          </p:cNvSpPr>
          <p:nvPr/>
        </p:nvSpPr>
        <p:spPr bwMode="auto">
          <a:xfrm>
            <a:off x="6905625" y="5221288"/>
            <a:ext cx="2138363" cy="66675"/>
          </a:xfrm>
          <a:custGeom>
            <a:avLst/>
            <a:gdLst>
              <a:gd name="T0" fmla="*/ 0 w 2352675"/>
              <a:gd name="T1" fmla="*/ 0 h 76835"/>
              <a:gd name="T2" fmla="*/ 2138259 w 2352675"/>
              <a:gd name="T3" fmla="*/ 0 h 76835"/>
              <a:gd name="T4" fmla="*/ 2138259 w 2352675"/>
              <a:gd name="T5" fmla="*/ 66567 h 76835"/>
              <a:gd name="T6" fmla="*/ 0 w 2352675"/>
              <a:gd name="T7" fmla="*/ 66567 h 76835"/>
              <a:gd name="T8" fmla="*/ 0 w 2352675"/>
              <a:gd name="T9" fmla="*/ 0 h 768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52675"/>
              <a:gd name="T16" fmla="*/ 0 h 76835"/>
              <a:gd name="T17" fmla="*/ 2352675 w 2352675"/>
              <a:gd name="T18" fmla="*/ 76835 h 768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52675" h="76835">
                <a:moveTo>
                  <a:pt x="0" y="0"/>
                </a:moveTo>
                <a:lnTo>
                  <a:pt x="2352561" y="0"/>
                </a:lnTo>
                <a:lnTo>
                  <a:pt x="2352561" y="76710"/>
                </a:lnTo>
                <a:lnTo>
                  <a:pt x="0" y="7671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1992" name="object 13"/>
          <p:cNvSpPr>
            <a:spLocks/>
          </p:cNvSpPr>
          <p:nvPr/>
        </p:nvSpPr>
        <p:spPr bwMode="auto">
          <a:xfrm>
            <a:off x="6904038" y="5219700"/>
            <a:ext cx="2141537" cy="69850"/>
          </a:xfrm>
          <a:custGeom>
            <a:avLst/>
            <a:gdLst>
              <a:gd name="T0" fmla="*/ 0 w 2355850"/>
              <a:gd name="T1" fmla="*/ 0 h 79375"/>
              <a:gd name="T2" fmla="*/ 2141161 w 2355850"/>
              <a:gd name="T3" fmla="*/ 0 h 79375"/>
              <a:gd name="T4" fmla="*/ 2141161 w 2355850"/>
              <a:gd name="T5" fmla="*/ 69794 h 79375"/>
              <a:gd name="T6" fmla="*/ 0 w 2355850"/>
              <a:gd name="T7" fmla="*/ 69794 h 79375"/>
              <a:gd name="T8" fmla="*/ 0 w 2355850"/>
              <a:gd name="T9" fmla="*/ 0 h 793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55850"/>
              <a:gd name="T16" fmla="*/ 0 h 79375"/>
              <a:gd name="T17" fmla="*/ 2355850 w 2355850"/>
              <a:gd name="T18" fmla="*/ 79375 h 793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55850" h="79375">
                <a:moveTo>
                  <a:pt x="0" y="0"/>
                </a:moveTo>
                <a:lnTo>
                  <a:pt x="2355437" y="0"/>
                </a:lnTo>
                <a:lnTo>
                  <a:pt x="2355437" y="79311"/>
                </a:lnTo>
                <a:lnTo>
                  <a:pt x="0" y="79311"/>
                </a:ln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FFFFFF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1993" name="object 14"/>
          <p:cNvSpPr>
            <a:spLocks noChangeArrowheads="1"/>
          </p:cNvSpPr>
          <p:nvPr/>
        </p:nvSpPr>
        <p:spPr bwMode="auto">
          <a:xfrm>
            <a:off x="7077075" y="5151438"/>
            <a:ext cx="1792288" cy="130016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1994" name="object 15"/>
          <p:cNvSpPr txBox="1">
            <a:spLocks noChangeArrowheads="1"/>
          </p:cNvSpPr>
          <p:nvPr/>
        </p:nvSpPr>
        <p:spPr bwMode="auto">
          <a:xfrm>
            <a:off x="7942263" y="5741988"/>
            <a:ext cx="139700" cy="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Verdana" pitchFamily="34" charset="0"/>
              </a:rPr>
              <a:t>CERN</a:t>
            </a:r>
            <a:endParaRPr lang="en-US" sz="300">
              <a:latin typeface="Verdana" pitchFamily="34" charset="0"/>
            </a:endParaRPr>
          </a:p>
        </p:txBody>
      </p:sp>
      <p:sp>
        <p:nvSpPr>
          <p:cNvPr id="41995" name="object 16"/>
          <p:cNvSpPr>
            <a:spLocks/>
          </p:cNvSpPr>
          <p:nvPr/>
        </p:nvSpPr>
        <p:spPr bwMode="auto">
          <a:xfrm>
            <a:off x="7008813" y="5076825"/>
            <a:ext cx="2033587" cy="1444625"/>
          </a:xfrm>
          <a:custGeom>
            <a:avLst/>
            <a:gdLst>
              <a:gd name="T0" fmla="*/ 787390 w 2238375"/>
              <a:gd name="T1" fmla="*/ 1433425 h 1638300"/>
              <a:gd name="T2" fmla="*/ 676709 w 2238375"/>
              <a:gd name="T3" fmla="*/ 1411028 h 1638300"/>
              <a:gd name="T4" fmla="*/ 562110 w 2238375"/>
              <a:gd name="T5" fmla="*/ 1366234 h 1638300"/>
              <a:gd name="T6" fmla="*/ 1541987 w 2238375"/>
              <a:gd name="T7" fmla="*/ 1343549 h 1638300"/>
              <a:gd name="T8" fmla="*/ 1697659 w 2238375"/>
              <a:gd name="T9" fmla="*/ 1265446 h 1638300"/>
              <a:gd name="T10" fmla="*/ 1758661 w 2238375"/>
              <a:gd name="T11" fmla="*/ 1220651 h 1638300"/>
              <a:gd name="T12" fmla="*/ 1802238 w 2238375"/>
              <a:gd name="T13" fmla="*/ 1187055 h 1638300"/>
              <a:gd name="T14" fmla="*/ 1852349 w 2238375"/>
              <a:gd name="T15" fmla="*/ 1142261 h 1638300"/>
              <a:gd name="T16" fmla="*/ 1895925 w 2238375"/>
              <a:gd name="T17" fmla="*/ 1086268 h 1638300"/>
              <a:gd name="T18" fmla="*/ 1940803 w 2238375"/>
              <a:gd name="T19" fmla="*/ 1019076 h 1638300"/>
              <a:gd name="T20" fmla="*/ 61875 w 2238375"/>
              <a:gd name="T21" fmla="*/ 963083 h 1638300"/>
              <a:gd name="T22" fmla="*/ 1989172 w 2238375"/>
              <a:gd name="T23" fmla="*/ 940685 h 1638300"/>
              <a:gd name="T24" fmla="*/ 24400 w 2238375"/>
              <a:gd name="T25" fmla="*/ 873493 h 1638300"/>
              <a:gd name="T26" fmla="*/ 9586 w 2238375"/>
              <a:gd name="T27" fmla="*/ 806301 h 1638300"/>
              <a:gd name="T28" fmla="*/ 2027952 w 2238375"/>
              <a:gd name="T29" fmla="*/ 772705 h 1638300"/>
              <a:gd name="T30" fmla="*/ 4356 w 2238375"/>
              <a:gd name="T31" fmla="*/ 694315 h 1638300"/>
              <a:gd name="T32" fmla="*/ 7018 w 2238375"/>
              <a:gd name="T33" fmla="*/ 671308 h 1638300"/>
              <a:gd name="T34" fmla="*/ 2018802 w 2238375"/>
              <a:gd name="T35" fmla="*/ 615925 h 1638300"/>
              <a:gd name="T36" fmla="*/ 2008781 w 2238375"/>
              <a:gd name="T37" fmla="*/ 582329 h 1638300"/>
              <a:gd name="T38" fmla="*/ 49239 w 2238375"/>
              <a:gd name="T39" fmla="*/ 515137 h 1638300"/>
              <a:gd name="T40" fmla="*/ 1976643 w 2238375"/>
              <a:gd name="T41" fmla="*/ 491904 h 1638300"/>
              <a:gd name="T42" fmla="*/ 85780 w 2238375"/>
              <a:gd name="T43" fmla="*/ 445058 h 1638300"/>
              <a:gd name="T44" fmla="*/ 115473 w 2238375"/>
              <a:gd name="T45" fmla="*/ 391952 h 1638300"/>
              <a:gd name="T46" fmla="*/ 1909866 w 2238375"/>
              <a:gd name="T47" fmla="*/ 380753 h 1638300"/>
              <a:gd name="T48" fmla="*/ 172989 w 2238375"/>
              <a:gd name="T49" fmla="*/ 324760 h 1638300"/>
              <a:gd name="T50" fmla="*/ 1853655 w 2238375"/>
              <a:gd name="T51" fmla="*/ 313561 h 1638300"/>
              <a:gd name="T52" fmla="*/ 1811389 w 2238375"/>
              <a:gd name="T53" fmla="*/ 268767 h 1638300"/>
              <a:gd name="T54" fmla="*/ 1773913 w 2238375"/>
              <a:gd name="T55" fmla="*/ 246369 h 1638300"/>
              <a:gd name="T56" fmla="*/ 293256 w 2238375"/>
              <a:gd name="T57" fmla="*/ 223972 h 1638300"/>
              <a:gd name="T58" fmla="*/ 1711603 w 2238375"/>
              <a:gd name="T59" fmla="*/ 201575 h 1638300"/>
              <a:gd name="T60" fmla="*/ 369507 w 2238375"/>
              <a:gd name="T61" fmla="*/ 167979 h 1638300"/>
              <a:gd name="T62" fmla="*/ 410906 w 2238375"/>
              <a:gd name="T63" fmla="*/ 145581 h 1638300"/>
              <a:gd name="T64" fmla="*/ 1588724 w 2238375"/>
              <a:gd name="T65" fmla="*/ 123184 h 1638300"/>
              <a:gd name="T66" fmla="*/ 1541662 w 2238375"/>
              <a:gd name="T67" fmla="*/ 111986 h 1638300"/>
              <a:gd name="T68" fmla="*/ 551870 w 2238375"/>
              <a:gd name="T69" fmla="*/ 87737 h 1638300"/>
              <a:gd name="T70" fmla="*/ 586074 w 2238375"/>
              <a:gd name="T71" fmla="*/ 67191 h 1638300"/>
              <a:gd name="T72" fmla="*/ 656401 w 2238375"/>
              <a:gd name="T73" fmla="*/ 52596 h 1638300"/>
              <a:gd name="T74" fmla="*/ 1326020 w 2238375"/>
              <a:gd name="T75" fmla="*/ 44131 h 1638300"/>
              <a:gd name="T76" fmla="*/ 760807 w 2238375"/>
              <a:gd name="T77" fmla="*/ 33595 h 1638300"/>
              <a:gd name="T78" fmla="*/ 760655 w 2238375"/>
              <a:gd name="T79" fmla="*/ 29673 h 1638300"/>
              <a:gd name="T80" fmla="*/ 1206788 w 2238375"/>
              <a:gd name="T81" fmla="*/ 16913 h 1638300"/>
              <a:gd name="T82" fmla="*/ 932382 w 2238375"/>
              <a:gd name="T83" fmla="*/ 11198 h 1638300"/>
              <a:gd name="T84" fmla="*/ 967786 w 2238375"/>
              <a:gd name="T85" fmla="*/ 9902 h 1638300"/>
              <a:gd name="T86" fmla="*/ 1062108 w 2238375"/>
              <a:gd name="T87" fmla="*/ 11198 h 1638300"/>
              <a:gd name="T88" fmla="*/ 1061039 w 2238375"/>
              <a:gd name="T89" fmla="*/ 8524 h 1638300"/>
              <a:gd name="T90" fmla="*/ 1085438 w 2238375"/>
              <a:gd name="T91" fmla="*/ 9551 h 1638300"/>
              <a:gd name="T92" fmla="*/ 929556 w 2238375"/>
              <a:gd name="T93" fmla="*/ 10090 h 1638300"/>
              <a:gd name="T94" fmla="*/ 979093 w 2238375"/>
              <a:gd name="T95" fmla="*/ 10421 h 1638300"/>
              <a:gd name="T96" fmla="*/ 1119263 w 2238375"/>
              <a:gd name="T97" fmla="*/ 10090 h 1638300"/>
              <a:gd name="T98" fmla="*/ 978338 w 2238375"/>
              <a:gd name="T99" fmla="*/ 9214 h 1638300"/>
              <a:gd name="T100" fmla="*/ 981680 w 2238375"/>
              <a:gd name="T101" fmla="*/ 8046 h 1638300"/>
              <a:gd name="T102" fmla="*/ 929442 w 2238375"/>
              <a:gd name="T103" fmla="*/ 8940 h 1638300"/>
              <a:gd name="T104" fmla="*/ 982402 w 2238375"/>
              <a:gd name="T105" fmla="*/ 7383 h 1638300"/>
              <a:gd name="T106" fmla="*/ 1074981 w 2238375"/>
              <a:gd name="T107" fmla="*/ 8100 h 1638300"/>
              <a:gd name="T108" fmla="*/ 915350 w 2238375"/>
              <a:gd name="T109" fmla="*/ 6671 h 1638300"/>
              <a:gd name="T110" fmla="*/ 978246 w 2238375"/>
              <a:gd name="T111" fmla="*/ 7239 h 1638300"/>
              <a:gd name="T112" fmla="*/ 984352 w 2238375"/>
              <a:gd name="T113" fmla="*/ 5592 h 1638300"/>
              <a:gd name="T114" fmla="*/ 1074981 w 2238375"/>
              <a:gd name="T115" fmla="*/ 6412 h 1638300"/>
              <a:gd name="T116" fmla="*/ 978246 w 2238375"/>
              <a:gd name="T117" fmla="*/ 5865 h 1638300"/>
              <a:gd name="T118" fmla="*/ 978246 w 2238375"/>
              <a:gd name="T119" fmla="*/ 5098 h 1638300"/>
              <a:gd name="T120" fmla="*/ 986269 w 2238375"/>
              <a:gd name="T121" fmla="*/ 3831 h 1638300"/>
              <a:gd name="T122" fmla="*/ 967786 w 2238375"/>
              <a:gd name="T123" fmla="*/ 0 h 1638300"/>
              <a:gd name="T124" fmla="*/ 988423 w 2238375"/>
              <a:gd name="T125" fmla="*/ 1855 h 163830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238375"/>
              <a:gd name="T190" fmla="*/ 0 h 1638300"/>
              <a:gd name="T191" fmla="*/ 2238375 w 2238375"/>
              <a:gd name="T192" fmla="*/ 1638300 h 163830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238375" h="1638300">
                <a:moveTo>
                  <a:pt x="928552" y="1625599"/>
                </a:moveTo>
                <a:lnTo>
                  <a:pt x="912723" y="1625599"/>
                </a:lnTo>
                <a:lnTo>
                  <a:pt x="921358" y="1638299"/>
                </a:lnTo>
                <a:lnTo>
                  <a:pt x="928074" y="1638299"/>
                </a:lnTo>
                <a:lnTo>
                  <a:pt x="928552" y="1625599"/>
                </a:lnTo>
                <a:close/>
              </a:path>
              <a:path w="2238375" h="1638300">
                <a:moveTo>
                  <a:pt x="949177" y="1625599"/>
                </a:moveTo>
                <a:lnTo>
                  <a:pt x="940066" y="1625599"/>
                </a:lnTo>
                <a:lnTo>
                  <a:pt x="939584" y="1638299"/>
                </a:lnTo>
                <a:lnTo>
                  <a:pt x="955410" y="1638299"/>
                </a:lnTo>
                <a:lnTo>
                  <a:pt x="949177" y="1625599"/>
                </a:lnTo>
                <a:close/>
              </a:path>
              <a:path w="2238375" h="1638300">
                <a:moveTo>
                  <a:pt x="1303138" y="1625599"/>
                </a:moveTo>
                <a:lnTo>
                  <a:pt x="1289229" y="1625599"/>
                </a:lnTo>
                <a:lnTo>
                  <a:pt x="1287791" y="1638299"/>
                </a:lnTo>
                <a:lnTo>
                  <a:pt x="1303618" y="1638299"/>
                </a:lnTo>
                <a:lnTo>
                  <a:pt x="1303138" y="1625599"/>
                </a:lnTo>
                <a:close/>
              </a:path>
              <a:path w="2238375" h="1638300">
                <a:moveTo>
                  <a:pt x="1329998" y="1625599"/>
                </a:moveTo>
                <a:lnTo>
                  <a:pt x="1314169" y="1625599"/>
                </a:lnTo>
                <a:lnTo>
                  <a:pt x="1314648" y="1638299"/>
                </a:lnTo>
                <a:lnTo>
                  <a:pt x="1316568" y="1638299"/>
                </a:lnTo>
                <a:lnTo>
                  <a:pt x="1329998" y="1625599"/>
                </a:lnTo>
                <a:close/>
              </a:path>
              <a:path w="2238375" h="1638300">
                <a:moveTo>
                  <a:pt x="848936" y="1612899"/>
                </a:moveTo>
                <a:lnTo>
                  <a:pt x="839821" y="1612899"/>
                </a:lnTo>
                <a:lnTo>
                  <a:pt x="848456" y="1625599"/>
                </a:lnTo>
                <a:lnTo>
                  <a:pt x="848936" y="1612899"/>
                </a:lnTo>
                <a:close/>
              </a:path>
              <a:path w="2238375" h="1638300">
                <a:moveTo>
                  <a:pt x="860442" y="1612899"/>
                </a:moveTo>
                <a:lnTo>
                  <a:pt x="859967" y="1625599"/>
                </a:lnTo>
                <a:lnTo>
                  <a:pt x="866682" y="1625599"/>
                </a:lnTo>
                <a:lnTo>
                  <a:pt x="860442" y="1612899"/>
                </a:lnTo>
                <a:close/>
              </a:path>
              <a:path w="2238375" h="1638300">
                <a:moveTo>
                  <a:pt x="1118962" y="0"/>
                </a:moveTo>
                <a:lnTo>
                  <a:pt x="1341029" y="1625599"/>
                </a:lnTo>
                <a:lnTo>
                  <a:pt x="1341508" y="1625599"/>
                </a:lnTo>
                <a:lnTo>
                  <a:pt x="1118962" y="0"/>
                </a:lnTo>
                <a:close/>
              </a:path>
              <a:path w="2238375" h="1638300">
                <a:moveTo>
                  <a:pt x="1382278" y="1612899"/>
                </a:moveTo>
                <a:lnTo>
                  <a:pt x="1371248" y="1625599"/>
                </a:lnTo>
                <a:lnTo>
                  <a:pt x="1382758" y="1625599"/>
                </a:lnTo>
                <a:lnTo>
                  <a:pt x="1382278" y="1612899"/>
                </a:lnTo>
                <a:close/>
              </a:path>
              <a:path w="2238375" h="1638300">
                <a:moveTo>
                  <a:pt x="1398104" y="1612899"/>
                </a:moveTo>
                <a:lnTo>
                  <a:pt x="1393785" y="1612899"/>
                </a:lnTo>
                <a:lnTo>
                  <a:pt x="1394268" y="1625599"/>
                </a:lnTo>
                <a:lnTo>
                  <a:pt x="1398104" y="1612899"/>
                </a:lnTo>
                <a:close/>
              </a:path>
              <a:path w="2238375" h="1638300">
                <a:moveTo>
                  <a:pt x="787063" y="1600199"/>
                </a:moveTo>
                <a:lnTo>
                  <a:pt x="781306" y="1600199"/>
                </a:lnTo>
                <a:lnTo>
                  <a:pt x="787063" y="1612899"/>
                </a:lnTo>
                <a:lnTo>
                  <a:pt x="797135" y="1612899"/>
                </a:lnTo>
                <a:lnTo>
                  <a:pt x="787063" y="1600199"/>
                </a:lnTo>
                <a:close/>
              </a:path>
              <a:path w="2238375" h="1638300">
                <a:moveTo>
                  <a:pt x="1461895" y="1600199"/>
                </a:moveTo>
                <a:lnTo>
                  <a:pt x="1446068" y="1600199"/>
                </a:lnTo>
                <a:lnTo>
                  <a:pt x="1447027" y="1612899"/>
                </a:lnTo>
                <a:lnTo>
                  <a:pt x="1451343" y="1612899"/>
                </a:lnTo>
                <a:lnTo>
                  <a:pt x="1461895" y="1600199"/>
                </a:lnTo>
                <a:close/>
              </a:path>
              <a:path w="2238375" h="1638300">
                <a:moveTo>
                  <a:pt x="735265" y="1587499"/>
                </a:moveTo>
                <a:lnTo>
                  <a:pt x="729508" y="1587499"/>
                </a:lnTo>
                <a:lnTo>
                  <a:pt x="735265" y="1600199"/>
                </a:lnTo>
                <a:lnTo>
                  <a:pt x="744855" y="1600199"/>
                </a:lnTo>
                <a:lnTo>
                  <a:pt x="735265" y="1587499"/>
                </a:lnTo>
                <a:close/>
              </a:path>
              <a:path w="2238375" h="1638300">
                <a:moveTo>
                  <a:pt x="1513217" y="1587499"/>
                </a:moveTo>
                <a:lnTo>
                  <a:pt x="1497867" y="1587499"/>
                </a:lnTo>
                <a:lnTo>
                  <a:pt x="1498828" y="1600199"/>
                </a:lnTo>
                <a:lnTo>
                  <a:pt x="1503141" y="1600199"/>
                </a:lnTo>
                <a:lnTo>
                  <a:pt x="1513217" y="1587499"/>
                </a:lnTo>
                <a:close/>
              </a:path>
              <a:path w="2238375" h="1638300">
                <a:moveTo>
                  <a:pt x="694015" y="1574799"/>
                </a:moveTo>
                <a:lnTo>
                  <a:pt x="684423" y="1574799"/>
                </a:lnTo>
                <a:lnTo>
                  <a:pt x="693058" y="1587499"/>
                </a:lnTo>
                <a:lnTo>
                  <a:pt x="694015" y="1574799"/>
                </a:lnTo>
                <a:close/>
              </a:path>
              <a:path w="2238375" h="1638300">
                <a:moveTo>
                  <a:pt x="1553983" y="1574799"/>
                </a:moveTo>
                <a:lnTo>
                  <a:pt x="1548709" y="1574799"/>
                </a:lnTo>
                <a:lnTo>
                  <a:pt x="1549664" y="1587499"/>
                </a:lnTo>
                <a:lnTo>
                  <a:pt x="1553983" y="1574799"/>
                </a:lnTo>
                <a:close/>
              </a:path>
              <a:path w="2238375" h="1638300">
                <a:moveTo>
                  <a:pt x="654204" y="1562099"/>
                </a:moveTo>
                <a:lnTo>
                  <a:pt x="652771" y="1574799"/>
                </a:lnTo>
                <a:lnTo>
                  <a:pt x="659483" y="1574799"/>
                </a:lnTo>
                <a:lnTo>
                  <a:pt x="654204" y="1562099"/>
                </a:lnTo>
                <a:close/>
              </a:path>
              <a:path w="2238375" h="1638300">
                <a:moveTo>
                  <a:pt x="1589958" y="1562099"/>
                </a:moveTo>
                <a:lnTo>
                  <a:pt x="1588517" y="1562099"/>
                </a:lnTo>
                <a:lnTo>
                  <a:pt x="1574129" y="1574799"/>
                </a:lnTo>
                <a:lnTo>
                  <a:pt x="1578927" y="1574799"/>
                </a:lnTo>
                <a:lnTo>
                  <a:pt x="1589958" y="1562099"/>
                </a:lnTo>
                <a:close/>
              </a:path>
              <a:path w="2238375" h="1638300">
                <a:moveTo>
                  <a:pt x="618716" y="1549399"/>
                </a:moveTo>
                <a:lnTo>
                  <a:pt x="602889" y="1549399"/>
                </a:lnTo>
                <a:lnTo>
                  <a:pt x="617278" y="1562099"/>
                </a:lnTo>
                <a:lnTo>
                  <a:pt x="618716" y="1549399"/>
                </a:lnTo>
                <a:close/>
              </a:path>
              <a:path w="2238375" h="1638300">
                <a:moveTo>
                  <a:pt x="1639835" y="1549399"/>
                </a:moveTo>
                <a:lnTo>
                  <a:pt x="1624009" y="1549399"/>
                </a:lnTo>
                <a:lnTo>
                  <a:pt x="1625447" y="1562099"/>
                </a:lnTo>
                <a:lnTo>
                  <a:pt x="1639835" y="1549399"/>
                </a:lnTo>
                <a:close/>
              </a:path>
              <a:path w="2238375" h="1638300">
                <a:moveTo>
                  <a:pt x="588021" y="1536699"/>
                </a:moveTo>
                <a:lnTo>
                  <a:pt x="578425" y="1536699"/>
                </a:lnTo>
                <a:lnTo>
                  <a:pt x="585141" y="1549399"/>
                </a:lnTo>
                <a:lnTo>
                  <a:pt x="593775" y="1549399"/>
                </a:lnTo>
                <a:lnTo>
                  <a:pt x="588021" y="1536699"/>
                </a:lnTo>
                <a:close/>
              </a:path>
              <a:path w="2238375" h="1638300">
                <a:moveTo>
                  <a:pt x="1664296" y="1536699"/>
                </a:moveTo>
                <a:lnTo>
                  <a:pt x="1649909" y="1536699"/>
                </a:lnTo>
                <a:lnTo>
                  <a:pt x="1648950" y="1549399"/>
                </a:lnTo>
                <a:lnTo>
                  <a:pt x="1652786" y="1549399"/>
                </a:lnTo>
                <a:lnTo>
                  <a:pt x="1664296" y="1536699"/>
                </a:lnTo>
                <a:close/>
              </a:path>
              <a:path w="2238375" h="1638300">
                <a:moveTo>
                  <a:pt x="555404" y="1523999"/>
                </a:moveTo>
                <a:lnTo>
                  <a:pt x="553967" y="1536699"/>
                </a:lnTo>
                <a:lnTo>
                  <a:pt x="569314" y="1536699"/>
                </a:lnTo>
                <a:lnTo>
                  <a:pt x="555404" y="1523999"/>
                </a:lnTo>
                <a:close/>
              </a:path>
              <a:path w="2238375" h="1638300">
                <a:moveTo>
                  <a:pt x="1688758" y="1523999"/>
                </a:moveTo>
                <a:lnTo>
                  <a:pt x="1687320" y="1523999"/>
                </a:lnTo>
                <a:lnTo>
                  <a:pt x="1673407" y="1536699"/>
                </a:lnTo>
                <a:lnTo>
                  <a:pt x="1674849" y="1536699"/>
                </a:lnTo>
                <a:lnTo>
                  <a:pt x="1688758" y="1523999"/>
                </a:lnTo>
                <a:close/>
              </a:path>
              <a:path w="2238375" h="1638300">
                <a:moveTo>
                  <a:pt x="1697269" y="1523673"/>
                </a:moveTo>
                <a:lnTo>
                  <a:pt x="1696911" y="1523999"/>
                </a:lnTo>
                <a:lnTo>
                  <a:pt x="1697393" y="1523999"/>
                </a:lnTo>
                <a:lnTo>
                  <a:pt x="1697269" y="1523673"/>
                </a:lnTo>
                <a:close/>
              </a:path>
              <a:path w="2238375" h="1638300">
                <a:moveTo>
                  <a:pt x="1710820" y="1511299"/>
                </a:moveTo>
                <a:lnTo>
                  <a:pt x="1697269" y="1523673"/>
                </a:lnTo>
                <a:lnTo>
                  <a:pt x="1697393" y="1523999"/>
                </a:lnTo>
                <a:lnTo>
                  <a:pt x="1712741" y="1523999"/>
                </a:lnTo>
                <a:lnTo>
                  <a:pt x="1710820" y="1511299"/>
                </a:lnTo>
                <a:close/>
              </a:path>
              <a:path w="2238375" h="1638300">
                <a:moveTo>
                  <a:pt x="497371" y="1498599"/>
                </a:moveTo>
                <a:lnTo>
                  <a:pt x="493055" y="1498599"/>
                </a:lnTo>
                <a:lnTo>
                  <a:pt x="495451" y="1511299"/>
                </a:lnTo>
                <a:lnTo>
                  <a:pt x="497371" y="1498599"/>
                </a:lnTo>
                <a:close/>
              </a:path>
              <a:path w="2238375" h="1638300">
                <a:moveTo>
                  <a:pt x="474347" y="1485899"/>
                </a:moveTo>
                <a:lnTo>
                  <a:pt x="459000" y="1485899"/>
                </a:lnTo>
                <a:lnTo>
                  <a:pt x="472427" y="1498599"/>
                </a:lnTo>
                <a:lnTo>
                  <a:pt x="474347" y="1485899"/>
                </a:lnTo>
                <a:close/>
              </a:path>
              <a:path w="2238375" h="1638300">
                <a:moveTo>
                  <a:pt x="450844" y="1473199"/>
                </a:moveTo>
                <a:lnTo>
                  <a:pt x="435979" y="1473199"/>
                </a:lnTo>
                <a:lnTo>
                  <a:pt x="448928" y="1485899"/>
                </a:lnTo>
                <a:lnTo>
                  <a:pt x="450844" y="1473199"/>
                </a:lnTo>
                <a:close/>
              </a:path>
              <a:path w="2238375" h="1638300">
                <a:moveTo>
                  <a:pt x="428306" y="1460499"/>
                </a:moveTo>
                <a:lnTo>
                  <a:pt x="413435" y="1460499"/>
                </a:lnTo>
                <a:lnTo>
                  <a:pt x="426383" y="1473199"/>
                </a:lnTo>
                <a:lnTo>
                  <a:pt x="428306" y="1460499"/>
                </a:lnTo>
                <a:close/>
              </a:path>
              <a:path w="2238375" h="1638300">
                <a:moveTo>
                  <a:pt x="405762" y="1447799"/>
                </a:moveTo>
                <a:lnTo>
                  <a:pt x="391373" y="1447799"/>
                </a:lnTo>
                <a:lnTo>
                  <a:pt x="403842" y="1460499"/>
                </a:lnTo>
                <a:lnTo>
                  <a:pt x="405762" y="1447799"/>
                </a:lnTo>
                <a:close/>
              </a:path>
              <a:path w="2238375" h="1638300">
                <a:moveTo>
                  <a:pt x="1870536" y="1422399"/>
                </a:moveTo>
                <a:lnTo>
                  <a:pt x="1868618" y="1435099"/>
                </a:lnTo>
                <a:lnTo>
                  <a:pt x="1872931" y="1435099"/>
                </a:lnTo>
                <a:lnTo>
                  <a:pt x="1870536" y="1422399"/>
                </a:lnTo>
                <a:close/>
              </a:path>
              <a:path w="2238375" h="1638300">
                <a:moveTo>
                  <a:pt x="350125" y="1409699"/>
                </a:moveTo>
                <a:lnTo>
                  <a:pt x="347728" y="1422399"/>
                </a:lnTo>
                <a:lnTo>
                  <a:pt x="362116" y="1422399"/>
                </a:lnTo>
                <a:lnTo>
                  <a:pt x="350125" y="1409699"/>
                </a:lnTo>
                <a:close/>
              </a:path>
              <a:path w="2238375" h="1638300">
                <a:moveTo>
                  <a:pt x="1894038" y="1409699"/>
                </a:moveTo>
                <a:lnTo>
                  <a:pt x="1891639" y="1409699"/>
                </a:lnTo>
                <a:lnTo>
                  <a:pt x="1879649" y="1422399"/>
                </a:lnTo>
                <a:lnTo>
                  <a:pt x="1882046" y="1422399"/>
                </a:lnTo>
                <a:lnTo>
                  <a:pt x="1894038" y="1409699"/>
                </a:lnTo>
                <a:close/>
              </a:path>
              <a:path w="2238375" h="1638300">
                <a:moveTo>
                  <a:pt x="330937" y="1396999"/>
                </a:moveTo>
                <a:lnTo>
                  <a:pt x="326624" y="1396999"/>
                </a:lnTo>
                <a:lnTo>
                  <a:pt x="328062" y="1409699"/>
                </a:lnTo>
                <a:lnTo>
                  <a:pt x="341014" y="1409699"/>
                </a:lnTo>
                <a:lnTo>
                  <a:pt x="330937" y="1396999"/>
                </a:lnTo>
                <a:close/>
              </a:path>
              <a:path w="2238375" h="1638300">
                <a:moveTo>
                  <a:pt x="1915142" y="1396999"/>
                </a:moveTo>
                <a:lnTo>
                  <a:pt x="1907468" y="1396999"/>
                </a:lnTo>
                <a:lnTo>
                  <a:pt x="1900754" y="1409699"/>
                </a:lnTo>
                <a:lnTo>
                  <a:pt x="1910344" y="1409699"/>
                </a:lnTo>
                <a:lnTo>
                  <a:pt x="1915142" y="1396999"/>
                </a:lnTo>
                <a:close/>
              </a:path>
              <a:path w="2238375" h="1638300">
                <a:moveTo>
                  <a:pt x="308399" y="1384299"/>
                </a:moveTo>
                <a:lnTo>
                  <a:pt x="305997" y="1384299"/>
                </a:lnTo>
                <a:lnTo>
                  <a:pt x="317990" y="1396999"/>
                </a:lnTo>
                <a:lnTo>
                  <a:pt x="320385" y="1396999"/>
                </a:lnTo>
                <a:lnTo>
                  <a:pt x="308399" y="1384299"/>
                </a:lnTo>
                <a:close/>
              </a:path>
              <a:path w="2238375" h="1638300">
                <a:moveTo>
                  <a:pt x="1935763" y="1384299"/>
                </a:moveTo>
                <a:lnTo>
                  <a:pt x="1933367" y="1384299"/>
                </a:lnTo>
                <a:lnTo>
                  <a:pt x="1921375" y="1396999"/>
                </a:lnTo>
                <a:lnTo>
                  <a:pt x="1923774" y="1396999"/>
                </a:lnTo>
                <a:lnTo>
                  <a:pt x="1935763" y="1384299"/>
                </a:lnTo>
                <a:close/>
              </a:path>
              <a:path w="2238375" h="1638300">
                <a:moveTo>
                  <a:pt x="293528" y="1371599"/>
                </a:moveTo>
                <a:lnTo>
                  <a:pt x="290653" y="1371599"/>
                </a:lnTo>
                <a:lnTo>
                  <a:pt x="297367" y="1384299"/>
                </a:lnTo>
                <a:lnTo>
                  <a:pt x="299764" y="1384299"/>
                </a:lnTo>
                <a:lnTo>
                  <a:pt x="293528" y="1371599"/>
                </a:lnTo>
                <a:close/>
              </a:path>
              <a:path w="2238375" h="1638300">
                <a:moveTo>
                  <a:pt x="269071" y="1346199"/>
                </a:moveTo>
                <a:lnTo>
                  <a:pt x="266188" y="1358899"/>
                </a:lnTo>
                <a:lnTo>
                  <a:pt x="275785" y="1358899"/>
                </a:lnTo>
                <a:lnTo>
                  <a:pt x="269071" y="1346199"/>
                </a:lnTo>
                <a:close/>
              </a:path>
              <a:path w="2238375" h="1638300">
                <a:moveTo>
                  <a:pt x="1975575" y="1346199"/>
                </a:moveTo>
                <a:lnTo>
                  <a:pt x="1972697" y="1346199"/>
                </a:lnTo>
                <a:lnTo>
                  <a:pt x="1962144" y="1358899"/>
                </a:lnTo>
                <a:lnTo>
                  <a:pt x="1965022" y="1358899"/>
                </a:lnTo>
                <a:lnTo>
                  <a:pt x="1975575" y="1346199"/>
                </a:lnTo>
                <a:close/>
              </a:path>
              <a:path w="2238375" h="1638300">
                <a:moveTo>
                  <a:pt x="249883" y="1333499"/>
                </a:moveTo>
                <a:lnTo>
                  <a:pt x="247008" y="1333499"/>
                </a:lnTo>
                <a:lnTo>
                  <a:pt x="255637" y="1346199"/>
                </a:lnTo>
                <a:lnTo>
                  <a:pt x="258516" y="1346199"/>
                </a:lnTo>
                <a:lnTo>
                  <a:pt x="249883" y="1333499"/>
                </a:lnTo>
                <a:close/>
              </a:path>
              <a:path w="2238375" h="1638300">
                <a:moveTo>
                  <a:pt x="1994758" y="1333499"/>
                </a:moveTo>
                <a:lnTo>
                  <a:pt x="1991883" y="1333499"/>
                </a:lnTo>
                <a:lnTo>
                  <a:pt x="1980849" y="1346199"/>
                </a:lnTo>
                <a:lnTo>
                  <a:pt x="1983728" y="1346199"/>
                </a:lnTo>
                <a:lnTo>
                  <a:pt x="1994758" y="1333499"/>
                </a:lnTo>
                <a:close/>
              </a:path>
              <a:path w="2238375" h="1638300">
                <a:moveTo>
                  <a:pt x="231179" y="1320799"/>
                </a:moveTo>
                <a:lnTo>
                  <a:pt x="228301" y="1320799"/>
                </a:lnTo>
                <a:lnTo>
                  <a:pt x="238852" y="1333499"/>
                </a:lnTo>
                <a:lnTo>
                  <a:pt x="241731" y="1333499"/>
                </a:lnTo>
                <a:lnTo>
                  <a:pt x="231179" y="1320799"/>
                </a:lnTo>
                <a:close/>
              </a:path>
              <a:path w="2238375" h="1638300">
                <a:moveTo>
                  <a:pt x="2013466" y="1320799"/>
                </a:moveTo>
                <a:lnTo>
                  <a:pt x="2000032" y="1320799"/>
                </a:lnTo>
                <a:lnTo>
                  <a:pt x="2002914" y="1333499"/>
                </a:lnTo>
                <a:lnTo>
                  <a:pt x="2013466" y="1320799"/>
                </a:lnTo>
                <a:close/>
              </a:path>
              <a:path w="2238375" h="1638300">
                <a:moveTo>
                  <a:pt x="212953" y="1295399"/>
                </a:moveTo>
                <a:lnTo>
                  <a:pt x="210074" y="1308099"/>
                </a:lnTo>
                <a:lnTo>
                  <a:pt x="223023" y="1308099"/>
                </a:lnTo>
                <a:lnTo>
                  <a:pt x="212953" y="1295399"/>
                </a:lnTo>
                <a:close/>
              </a:path>
              <a:path w="2238375" h="1638300">
                <a:moveTo>
                  <a:pt x="2031212" y="1295399"/>
                </a:moveTo>
                <a:lnTo>
                  <a:pt x="2028333" y="1295399"/>
                </a:lnTo>
                <a:lnTo>
                  <a:pt x="2018258" y="1308099"/>
                </a:lnTo>
                <a:lnTo>
                  <a:pt x="2021140" y="1308099"/>
                </a:lnTo>
                <a:lnTo>
                  <a:pt x="2031212" y="1295399"/>
                </a:lnTo>
                <a:close/>
              </a:path>
              <a:path w="2238375" h="1638300">
                <a:moveTo>
                  <a:pt x="195207" y="1282699"/>
                </a:moveTo>
                <a:lnTo>
                  <a:pt x="192328" y="1282699"/>
                </a:lnTo>
                <a:lnTo>
                  <a:pt x="202402" y="1295399"/>
                </a:lnTo>
                <a:lnTo>
                  <a:pt x="205276" y="1295399"/>
                </a:lnTo>
                <a:lnTo>
                  <a:pt x="195207" y="1282699"/>
                </a:lnTo>
                <a:close/>
              </a:path>
              <a:path w="2238375" h="1638300">
                <a:moveTo>
                  <a:pt x="2046559" y="1282699"/>
                </a:moveTo>
                <a:lnTo>
                  <a:pt x="2036004" y="1282699"/>
                </a:lnTo>
                <a:lnTo>
                  <a:pt x="2038885" y="1295399"/>
                </a:lnTo>
                <a:lnTo>
                  <a:pt x="2046559" y="1282699"/>
                </a:lnTo>
                <a:close/>
              </a:path>
              <a:path w="2238375" h="1638300">
                <a:moveTo>
                  <a:pt x="178415" y="1257299"/>
                </a:moveTo>
                <a:lnTo>
                  <a:pt x="175541" y="1269999"/>
                </a:lnTo>
                <a:lnTo>
                  <a:pt x="179378" y="1269999"/>
                </a:lnTo>
                <a:lnTo>
                  <a:pt x="178415" y="1257299"/>
                </a:lnTo>
                <a:close/>
              </a:path>
              <a:path w="2238375" h="1638300">
                <a:moveTo>
                  <a:pt x="2065263" y="1257299"/>
                </a:moveTo>
                <a:lnTo>
                  <a:pt x="2062386" y="1257299"/>
                </a:lnTo>
                <a:lnTo>
                  <a:pt x="2058549" y="1269999"/>
                </a:lnTo>
                <a:lnTo>
                  <a:pt x="2061424" y="1269999"/>
                </a:lnTo>
                <a:lnTo>
                  <a:pt x="2065263" y="1257299"/>
                </a:lnTo>
                <a:close/>
              </a:path>
              <a:path w="2238375" h="1638300">
                <a:moveTo>
                  <a:pt x="165468" y="1244599"/>
                </a:moveTo>
                <a:lnTo>
                  <a:pt x="162590" y="1244599"/>
                </a:lnTo>
                <a:lnTo>
                  <a:pt x="168826" y="1257299"/>
                </a:lnTo>
                <a:lnTo>
                  <a:pt x="171704" y="1257299"/>
                </a:lnTo>
                <a:lnTo>
                  <a:pt x="165468" y="1244599"/>
                </a:lnTo>
                <a:close/>
              </a:path>
              <a:path w="2238375" h="1638300">
                <a:moveTo>
                  <a:pt x="2075812" y="1244599"/>
                </a:moveTo>
                <a:lnTo>
                  <a:pt x="2072937" y="1244599"/>
                </a:lnTo>
                <a:lnTo>
                  <a:pt x="2069580" y="1257299"/>
                </a:lnTo>
                <a:lnTo>
                  <a:pt x="2072458" y="1257299"/>
                </a:lnTo>
                <a:lnTo>
                  <a:pt x="2075812" y="1244599"/>
                </a:lnTo>
                <a:close/>
              </a:path>
              <a:path w="2238375" h="1638300">
                <a:moveTo>
                  <a:pt x="146763" y="1219199"/>
                </a:moveTo>
                <a:lnTo>
                  <a:pt x="143885" y="1231899"/>
                </a:lnTo>
                <a:lnTo>
                  <a:pt x="151559" y="1231899"/>
                </a:lnTo>
                <a:lnTo>
                  <a:pt x="146763" y="1219199"/>
                </a:lnTo>
                <a:close/>
              </a:path>
              <a:path w="2238375" h="1638300">
                <a:moveTo>
                  <a:pt x="2096919" y="1219199"/>
                </a:moveTo>
                <a:lnTo>
                  <a:pt x="2094044" y="1219199"/>
                </a:lnTo>
                <a:lnTo>
                  <a:pt x="2086850" y="1231899"/>
                </a:lnTo>
                <a:lnTo>
                  <a:pt x="2089725" y="1231899"/>
                </a:lnTo>
                <a:lnTo>
                  <a:pt x="2096919" y="1219199"/>
                </a:lnTo>
                <a:close/>
              </a:path>
              <a:path w="2238375" h="1638300">
                <a:moveTo>
                  <a:pt x="138132" y="1206499"/>
                </a:moveTo>
                <a:lnTo>
                  <a:pt x="128539" y="1206499"/>
                </a:lnTo>
                <a:lnTo>
                  <a:pt x="135251" y="1219199"/>
                </a:lnTo>
                <a:lnTo>
                  <a:pt x="140049" y="1219199"/>
                </a:lnTo>
                <a:lnTo>
                  <a:pt x="138132" y="1206499"/>
                </a:lnTo>
                <a:close/>
              </a:path>
              <a:path w="2238375" h="1638300">
                <a:moveTo>
                  <a:pt x="2111783" y="1206499"/>
                </a:moveTo>
                <a:lnTo>
                  <a:pt x="2100756" y="1206499"/>
                </a:lnTo>
                <a:lnTo>
                  <a:pt x="2103634" y="1219199"/>
                </a:lnTo>
                <a:lnTo>
                  <a:pt x="2111783" y="1206499"/>
                </a:lnTo>
                <a:close/>
              </a:path>
              <a:path w="2238375" h="1638300">
                <a:moveTo>
                  <a:pt x="117504" y="1181099"/>
                </a:moveTo>
                <a:lnTo>
                  <a:pt x="114630" y="1181099"/>
                </a:lnTo>
                <a:lnTo>
                  <a:pt x="122303" y="1193799"/>
                </a:lnTo>
                <a:lnTo>
                  <a:pt x="125181" y="1193799"/>
                </a:lnTo>
                <a:lnTo>
                  <a:pt x="117504" y="1181099"/>
                </a:lnTo>
                <a:close/>
              </a:path>
              <a:path w="2238375" h="1638300">
                <a:moveTo>
                  <a:pt x="2126175" y="1181099"/>
                </a:moveTo>
                <a:lnTo>
                  <a:pt x="2123297" y="1181099"/>
                </a:lnTo>
                <a:lnTo>
                  <a:pt x="2115144" y="1193799"/>
                </a:lnTo>
                <a:lnTo>
                  <a:pt x="2118023" y="1193799"/>
                </a:lnTo>
                <a:lnTo>
                  <a:pt x="2126175" y="1181099"/>
                </a:lnTo>
                <a:close/>
              </a:path>
              <a:path w="2238375" h="1638300">
                <a:moveTo>
                  <a:pt x="111751" y="1168399"/>
                </a:moveTo>
                <a:lnTo>
                  <a:pt x="100719" y="1168399"/>
                </a:lnTo>
                <a:lnTo>
                  <a:pt x="108393" y="1181099"/>
                </a:lnTo>
                <a:lnTo>
                  <a:pt x="111751" y="1168399"/>
                </a:lnTo>
                <a:close/>
              </a:path>
              <a:path w="2238375" h="1638300">
                <a:moveTo>
                  <a:pt x="2139127" y="1155699"/>
                </a:moveTo>
                <a:lnTo>
                  <a:pt x="2136247" y="1155699"/>
                </a:lnTo>
                <a:lnTo>
                  <a:pt x="2129054" y="1168399"/>
                </a:lnTo>
                <a:lnTo>
                  <a:pt x="2131932" y="1168399"/>
                </a:lnTo>
                <a:lnTo>
                  <a:pt x="2139127" y="1155699"/>
                </a:lnTo>
                <a:close/>
              </a:path>
              <a:path w="2238375" h="1638300">
                <a:moveTo>
                  <a:pt x="91130" y="1142999"/>
                </a:moveTo>
                <a:lnTo>
                  <a:pt x="88248" y="1142999"/>
                </a:lnTo>
                <a:lnTo>
                  <a:pt x="94966" y="1155699"/>
                </a:lnTo>
                <a:lnTo>
                  <a:pt x="98324" y="1155699"/>
                </a:lnTo>
                <a:lnTo>
                  <a:pt x="91130" y="1142999"/>
                </a:lnTo>
                <a:close/>
              </a:path>
              <a:path w="2238375" h="1638300">
                <a:moveTo>
                  <a:pt x="2149678" y="1142999"/>
                </a:moveTo>
                <a:lnTo>
                  <a:pt x="2142002" y="1142999"/>
                </a:lnTo>
                <a:lnTo>
                  <a:pt x="2144880" y="1155699"/>
                </a:lnTo>
                <a:lnTo>
                  <a:pt x="2149678" y="1142999"/>
                </a:lnTo>
                <a:close/>
              </a:path>
              <a:path w="2238375" h="1638300">
                <a:moveTo>
                  <a:pt x="81053" y="1117599"/>
                </a:moveTo>
                <a:lnTo>
                  <a:pt x="75779" y="1117599"/>
                </a:lnTo>
                <a:lnTo>
                  <a:pt x="78174" y="1130299"/>
                </a:lnTo>
                <a:lnTo>
                  <a:pt x="85851" y="1130299"/>
                </a:lnTo>
                <a:lnTo>
                  <a:pt x="81053" y="1117599"/>
                </a:lnTo>
                <a:close/>
              </a:path>
              <a:path w="2238375" h="1638300">
                <a:moveTo>
                  <a:pt x="2164067" y="1117599"/>
                </a:moveTo>
                <a:lnTo>
                  <a:pt x="2157352" y="1117599"/>
                </a:lnTo>
                <a:lnTo>
                  <a:pt x="2154473" y="1130299"/>
                </a:lnTo>
                <a:lnTo>
                  <a:pt x="2160226" y="1130299"/>
                </a:lnTo>
                <a:lnTo>
                  <a:pt x="2164067" y="1117599"/>
                </a:lnTo>
                <a:close/>
              </a:path>
              <a:path w="2238375" h="1638300">
                <a:moveTo>
                  <a:pt x="74339" y="1104899"/>
                </a:moveTo>
                <a:lnTo>
                  <a:pt x="68585" y="1104899"/>
                </a:lnTo>
                <a:lnTo>
                  <a:pt x="70981" y="1117599"/>
                </a:lnTo>
                <a:lnTo>
                  <a:pt x="74339" y="1104899"/>
                </a:lnTo>
                <a:close/>
              </a:path>
              <a:path w="2238375" h="1638300">
                <a:moveTo>
                  <a:pt x="68106" y="1092199"/>
                </a:moveTo>
                <a:lnTo>
                  <a:pt x="64749" y="1104899"/>
                </a:lnTo>
                <a:lnTo>
                  <a:pt x="71464" y="1104899"/>
                </a:lnTo>
                <a:lnTo>
                  <a:pt x="68106" y="1092199"/>
                </a:lnTo>
                <a:close/>
              </a:path>
              <a:path w="2238375" h="1638300">
                <a:moveTo>
                  <a:pt x="2175098" y="1092199"/>
                </a:moveTo>
                <a:lnTo>
                  <a:pt x="2171740" y="1092199"/>
                </a:lnTo>
                <a:lnTo>
                  <a:pt x="2166942" y="1104899"/>
                </a:lnTo>
                <a:lnTo>
                  <a:pt x="2169824" y="1104899"/>
                </a:lnTo>
                <a:lnTo>
                  <a:pt x="2175098" y="1092199"/>
                </a:lnTo>
                <a:close/>
              </a:path>
              <a:path w="2238375" h="1638300">
                <a:moveTo>
                  <a:pt x="62353" y="1079499"/>
                </a:moveTo>
                <a:lnTo>
                  <a:pt x="54197" y="1079499"/>
                </a:lnTo>
                <a:lnTo>
                  <a:pt x="58991" y="1092199"/>
                </a:lnTo>
                <a:lnTo>
                  <a:pt x="63308" y="1092199"/>
                </a:lnTo>
                <a:lnTo>
                  <a:pt x="62353" y="1079499"/>
                </a:lnTo>
                <a:close/>
              </a:path>
              <a:path w="2238375" h="1638300">
                <a:moveTo>
                  <a:pt x="2185650" y="1066799"/>
                </a:moveTo>
                <a:lnTo>
                  <a:pt x="2182293" y="1066799"/>
                </a:lnTo>
                <a:lnTo>
                  <a:pt x="2176539" y="1079499"/>
                </a:lnTo>
                <a:lnTo>
                  <a:pt x="2179894" y="1079499"/>
                </a:lnTo>
                <a:lnTo>
                  <a:pt x="2185650" y="1066799"/>
                </a:lnTo>
                <a:close/>
              </a:path>
              <a:path w="2238375" h="1638300">
                <a:moveTo>
                  <a:pt x="48440" y="1054099"/>
                </a:moveTo>
                <a:lnTo>
                  <a:pt x="45082" y="1054099"/>
                </a:lnTo>
                <a:lnTo>
                  <a:pt x="50360" y="1066799"/>
                </a:lnTo>
                <a:lnTo>
                  <a:pt x="53718" y="1066799"/>
                </a:lnTo>
                <a:lnTo>
                  <a:pt x="48440" y="1054099"/>
                </a:lnTo>
                <a:close/>
              </a:path>
              <a:path w="2238375" h="1638300">
                <a:moveTo>
                  <a:pt x="2194764" y="1054099"/>
                </a:moveTo>
                <a:lnTo>
                  <a:pt x="2191406" y="1054099"/>
                </a:lnTo>
                <a:lnTo>
                  <a:pt x="2186129" y="1066799"/>
                </a:lnTo>
                <a:lnTo>
                  <a:pt x="2189486" y="1066799"/>
                </a:lnTo>
                <a:lnTo>
                  <a:pt x="2194764" y="1054099"/>
                </a:lnTo>
                <a:close/>
              </a:path>
              <a:path w="2238375" h="1638300">
                <a:moveTo>
                  <a:pt x="39329" y="1028699"/>
                </a:moveTo>
                <a:lnTo>
                  <a:pt x="35971" y="1028699"/>
                </a:lnTo>
                <a:lnTo>
                  <a:pt x="41245" y="1041399"/>
                </a:lnTo>
                <a:lnTo>
                  <a:pt x="44603" y="1041399"/>
                </a:lnTo>
                <a:lnTo>
                  <a:pt x="39329" y="1028699"/>
                </a:lnTo>
                <a:close/>
              </a:path>
              <a:path w="2238375" h="1638300">
                <a:moveTo>
                  <a:pt x="2202914" y="1028699"/>
                </a:moveTo>
                <a:lnTo>
                  <a:pt x="2199081" y="1028699"/>
                </a:lnTo>
                <a:lnTo>
                  <a:pt x="2195243" y="1041399"/>
                </a:lnTo>
                <a:lnTo>
                  <a:pt x="2198601" y="1041399"/>
                </a:lnTo>
                <a:lnTo>
                  <a:pt x="2202914" y="1028699"/>
                </a:lnTo>
                <a:close/>
              </a:path>
              <a:path w="2238375" h="1638300">
                <a:moveTo>
                  <a:pt x="32613" y="1003299"/>
                </a:moveTo>
                <a:lnTo>
                  <a:pt x="28778" y="1003299"/>
                </a:lnTo>
                <a:lnTo>
                  <a:pt x="32613" y="1015999"/>
                </a:lnTo>
                <a:lnTo>
                  <a:pt x="35971" y="1015999"/>
                </a:lnTo>
                <a:lnTo>
                  <a:pt x="32613" y="1003299"/>
                </a:lnTo>
                <a:close/>
              </a:path>
              <a:path w="2238375" h="1638300">
                <a:moveTo>
                  <a:pt x="2209632" y="1003299"/>
                </a:moveTo>
                <a:lnTo>
                  <a:pt x="2205795" y="1003299"/>
                </a:lnTo>
                <a:lnTo>
                  <a:pt x="2203394" y="1015999"/>
                </a:lnTo>
                <a:lnTo>
                  <a:pt x="2206750" y="1015999"/>
                </a:lnTo>
                <a:lnTo>
                  <a:pt x="2209632" y="1003299"/>
                </a:lnTo>
                <a:close/>
              </a:path>
              <a:path w="2238375" h="1638300">
                <a:moveTo>
                  <a:pt x="24940" y="977899"/>
                </a:moveTo>
                <a:lnTo>
                  <a:pt x="21582" y="977899"/>
                </a:lnTo>
                <a:lnTo>
                  <a:pt x="23020" y="990599"/>
                </a:lnTo>
                <a:lnTo>
                  <a:pt x="25420" y="1003299"/>
                </a:lnTo>
                <a:lnTo>
                  <a:pt x="28778" y="990599"/>
                </a:lnTo>
                <a:lnTo>
                  <a:pt x="26857" y="990599"/>
                </a:lnTo>
                <a:lnTo>
                  <a:pt x="24940" y="977899"/>
                </a:lnTo>
                <a:close/>
              </a:path>
              <a:path w="2238375" h="1638300">
                <a:moveTo>
                  <a:pt x="2217784" y="977899"/>
                </a:moveTo>
                <a:lnTo>
                  <a:pt x="2214426" y="977899"/>
                </a:lnTo>
                <a:lnTo>
                  <a:pt x="2211548" y="990599"/>
                </a:lnTo>
                <a:lnTo>
                  <a:pt x="2215385" y="990599"/>
                </a:lnTo>
                <a:lnTo>
                  <a:pt x="2217784" y="977899"/>
                </a:lnTo>
                <a:close/>
              </a:path>
              <a:path w="2238375" h="1638300">
                <a:moveTo>
                  <a:pt x="21582" y="965199"/>
                </a:moveTo>
                <a:lnTo>
                  <a:pt x="15344" y="965199"/>
                </a:lnTo>
                <a:lnTo>
                  <a:pt x="19183" y="977899"/>
                </a:lnTo>
                <a:lnTo>
                  <a:pt x="22538" y="977899"/>
                </a:lnTo>
                <a:lnTo>
                  <a:pt x="21582" y="965199"/>
                </a:lnTo>
                <a:close/>
              </a:path>
              <a:path w="2238375" h="1638300">
                <a:moveTo>
                  <a:pt x="2223542" y="952499"/>
                </a:moveTo>
                <a:lnTo>
                  <a:pt x="2219704" y="952499"/>
                </a:lnTo>
                <a:lnTo>
                  <a:pt x="2216825" y="965199"/>
                </a:lnTo>
                <a:lnTo>
                  <a:pt x="2220663" y="965199"/>
                </a:lnTo>
                <a:lnTo>
                  <a:pt x="2223542" y="952499"/>
                </a:lnTo>
                <a:close/>
              </a:path>
              <a:path w="2238375" h="1638300">
                <a:moveTo>
                  <a:pt x="14389" y="939799"/>
                </a:moveTo>
                <a:lnTo>
                  <a:pt x="10551" y="939799"/>
                </a:lnTo>
                <a:lnTo>
                  <a:pt x="12947" y="952499"/>
                </a:lnTo>
                <a:lnTo>
                  <a:pt x="16784" y="952499"/>
                </a:lnTo>
                <a:lnTo>
                  <a:pt x="14389" y="939799"/>
                </a:lnTo>
                <a:close/>
              </a:path>
              <a:path w="2238375" h="1638300">
                <a:moveTo>
                  <a:pt x="2228333" y="927099"/>
                </a:moveTo>
                <a:lnTo>
                  <a:pt x="2224497" y="927099"/>
                </a:lnTo>
                <a:lnTo>
                  <a:pt x="2222101" y="939799"/>
                </a:lnTo>
                <a:lnTo>
                  <a:pt x="2225937" y="939799"/>
                </a:lnTo>
                <a:lnTo>
                  <a:pt x="2228333" y="927099"/>
                </a:lnTo>
                <a:close/>
              </a:path>
              <a:path w="2238375" h="1638300">
                <a:moveTo>
                  <a:pt x="10551" y="914399"/>
                </a:moveTo>
                <a:lnTo>
                  <a:pt x="6715" y="914399"/>
                </a:lnTo>
                <a:lnTo>
                  <a:pt x="8632" y="927099"/>
                </a:lnTo>
                <a:lnTo>
                  <a:pt x="12468" y="927099"/>
                </a:lnTo>
                <a:lnTo>
                  <a:pt x="10551" y="914399"/>
                </a:lnTo>
                <a:close/>
              </a:path>
              <a:path w="2238375" h="1638300">
                <a:moveTo>
                  <a:pt x="2232173" y="901699"/>
                </a:moveTo>
                <a:lnTo>
                  <a:pt x="2228333" y="901699"/>
                </a:lnTo>
                <a:lnTo>
                  <a:pt x="2226416" y="927099"/>
                </a:lnTo>
                <a:lnTo>
                  <a:pt x="2230254" y="927099"/>
                </a:lnTo>
                <a:lnTo>
                  <a:pt x="2232173" y="901699"/>
                </a:lnTo>
                <a:close/>
              </a:path>
              <a:path w="2238375" h="1638300">
                <a:moveTo>
                  <a:pt x="7194" y="888999"/>
                </a:moveTo>
                <a:lnTo>
                  <a:pt x="3357" y="888999"/>
                </a:lnTo>
                <a:lnTo>
                  <a:pt x="5274" y="901699"/>
                </a:lnTo>
                <a:lnTo>
                  <a:pt x="9110" y="901699"/>
                </a:lnTo>
                <a:lnTo>
                  <a:pt x="7194" y="888999"/>
                </a:lnTo>
                <a:close/>
              </a:path>
              <a:path w="2238375" h="1638300">
                <a:moveTo>
                  <a:pt x="2234572" y="888999"/>
                </a:moveTo>
                <a:lnTo>
                  <a:pt x="2230735" y="888999"/>
                </a:lnTo>
                <a:lnTo>
                  <a:pt x="2229774" y="901699"/>
                </a:lnTo>
                <a:lnTo>
                  <a:pt x="2233611" y="901699"/>
                </a:lnTo>
                <a:lnTo>
                  <a:pt x="2234572" y="888999"/>
                </a:lnTo>
                <a:close/>
              </a:path>
              <a:path w="2238375" h="1638300">
                <a:moveTo>
                  <a:pt x="5274" y="863599"/>
                </a:moveTo>
                <a:lnTo>
                  <a:pt x="1437" y="863599"/>
                </a:lnTo>
                <a:lnTo>
                  <a:pt x="2396" y="876299"/>
                </a:lnTo>
                <a:lnTo>
                  <a:pt x="6231" y="876299"/>
                </a:lnTo>
                <a:lnTo>
                  <a:pt x="5274" y="863599"/>
                </a:lnTo>
                <a:close/>
              </a:path>
              <a:path w="2238375" h="1638300">
                <a:moveTo>
                  <a:pt x="2236489" y="863599"/>
                </a:moveTo>
                <a:lnTo>
                  <a:pt x="2232652" y="863599"/>
                </a:lnTo>
                <a:lnTo>
                  <a:pt x="2232173" y="876299"/>
                </a:lnTo>
                <a:lnTo>
                  <a:pt x="2236010" y="876299"/>
                </a:lnTo>
                <a:lnTo>
                  <a:pt x="2236489" y="863599"/>
                </a:lnTo>
                <a:close/>
              </a:path>
              <a:path w="2238375" h="1638300">
                <a:moveTo>
                  <a:pt x="4312" y="838199"/>
                </a:moveTo>
                <a:lnTo>
                  <a:pt x="478" y="838199"/>
                </a:lnTo>
                <a:lnTo>
                  <a:pt x="478" y="850899"/>
                </a:lnTo>
                <a:lnTo>
                  <a:pt x="4312" y="850899"/>
                </a:lnTo>
                <a:lnTo>
                  <a:pt x="4312" y="838199"/>
                </a:lnTo>
                <a:close/>
              </a:path>
              <a:path w="2238375" h="1638300">
                <a:moveTo>
                  <a:pt x="2237930" y="838199"/>
                </a:moveTo>
                <a:lnTo>
                  <a:pt x="2234093" y="838199"/>
                </a:lnTo>
                <a:lnTo>
                  <a:pt x="2234093" y="850899"/>
                </a:lnTo>
                <a:lnTo>
                  <a:pt x="2237930" y="850899"/>
                </a:lnTo>
                <a:lnTo>
                  <a:pt x="2237930" y="838199"/>
                </a:lnTo>
                <a:close/>
              </a:path>
              <a:path w="2238375" h="1638300">
                <a:moveTo>
                  <a:pt x="4312" y="812799"/>
                </a:moveTo>
                <a:lnTo>
                  <a:pt x="478" y="812799"/>
                </a:lnTo>
                <a:lnTo>
                  <a:pt x="0" y="825499"/>
                </a:lnTo>
                <a:lnTo>
                  <a:pt x="3836" y="825499"/>
                </a:lnTo>
                <a:lnTo>
                  <a:pt x="4312" y="812799"/>
                </a:lnTo>
                <a:close/>
              </a:path>
              <a:path w="2238375" h="1638300">
                <a:moveTo>
                  <a:pt x="2237930" y="812799"/>
                </a:moveTo>
                <a:lnTo>
                  <a:pt x="2234093" y="812799"/>
                </a:lnTo>
                <a:lnTo>
                  <a:pt x="2234093" y="825499"/>
                </a:lnTo>
                <a:lnTo>
                  <a:pt x="2237930" y="825499"/>
                </a:lnTo>
                <a:lnTo>
                  <a:pt x="2237930" y="812799"/>
                </a:lnTo>
                <a:close/>
              </a:path>
              <a:path w="2238375" h="1638300">
                <a:moveTo>
                  <a:pt x="4795" y="787399"/>
                </a:moveTo>
                <a:lnTo>
                  <a:pt x="955" y="787399"/>
                </a:lnTo>
                <a:lnTo>
                  <a:pt x="478" y="800099"/>
                </a:lnTo>
                <a:lnTo>
                  <a:pt x="4312" y="800099"/>
                </a:lnTo>
                <a:lnTo>
                  <a:pt x="4795" y="787399"/>
                </a:lnTo>
                <a:close/>
              </a:path>
              <a:path w="2238375" h="1638300">
                <a:moveTo>
                  <a:pt x="2236967" y="787399"/>
                </a:moveTo>
                <a:lnTo>
                  <a:pt x="2233132" y="787399"/>
                </a:lnTo>
                <a:lnTo>
                  <a:pt x="2233611" y="800099"/>
                </a:lnTo>
                <a:lnTo>
                  <a:pt x="2237447" y="800099"/>
                </a:lnTo>
                <a:lnTo>
                  <a:pt x="2236967" y="787399"/>
                </a:lnTo>
                <a:close/>
              </a:path>
              <a:path w="2238375" h="1638300">
                <a:moveTo>
                  <a:pt x="12947" y="723899"/>
                </a:moveTo>
                <a:lnTo>
                  <a:pt x="9110" y="723899"/>
                </a:lnTo>
                <a:lnTo>
                  <a:pt x="7194" y="736599"/>
                </a:lnTo>
                <a:lnTo>
                  <a:pt x="5753" y="736599"/>
                </a:lnTo>
                <a:lnTo>
                  <a:pt x="3836" y="761999"/>
                </a:lnTo>
                <a:lnTo>
                  <a:pt x="2875" y="761999"/>
                </a:lnTo>
                <a:lnTo>
                  <a:pt x="1437" y="774699"/>
                </a:lnTo>
                <a:lnTo>
                  <a:pt x="5274" y="774699"/>
                </a:lnTo>
                <a:lnTo>
                  <a:pt x="6715" y="761999"/>
                </a:lnTo>
                <a:lnTo>
                  <a:pt x="7725" y="761308"/>
                </a:lnTo>
                <a:lnTo>
                  <a:pt x="9591" y="736599"/>
                </a:lnTo>
                <a:lnTo>
                  <a:pt x="11191" y="735537"/>
                </a:lnTo>
                <a:lnTo>
                  <a:pt x="12947" y="723899"/>
                </a:lnTo>
                <a:close/>
              </a:path>
              <a:path w="2238375" h="1638300">
                <a:moveTo>
                  <a:pt x="2235052" y="761999"/>
                </a:moveTo>
                <a:lnTo>
                  <a:pt x="2231214" y="761999"/>
                </a:lnTo>
                <a:lnTo>
                  <a:pt x="2232173" y="774699"/>
                </a:lnTo>
                <a:lnTo>
                  <a:pt x="2236010" y="774699"/>
                </a:lnTo>
                <a:lnTo>
                  <a:pt x="2235052" y="761999"/>
                </a:lnTo>
                <a:close/>
              </a:path>
              <a:path w="2238375" h="1638300">
                <a:moveTo>
                  <a:pt x="7725" y="761308"/>
                </a:moveTo>
                <a:lnTo>
                  <a:pt x="6715" y="761999"/>
                </a:lnTo>
                <a:lnTo>
                  <a:pt x="7673" y="761999"/>
                </a:lnTo>
                <a:lnTo>
                  <a:pt x="7725" y="761308"/>
                </a:lnTo>
                <a:close/>
              </a:path>
              <a:path w="2238375" h="1638300">
                <a:moveTo>
                  <a:pt x="2232173" y="736599"/>
                </a:moveTo>
                <a:lnTo>
                  <a:pt x="2228333" y="736599"/>
                </a:lnTo>
                <a:lnTo>
                  <a:pt x="2229774" y="749299"/>
                </a:lnTo>
                <a:lnTo>
                  <a:pt x="2233611" y="749299"/>
                </a:lnTo>
                <a:lnTo>
                  <a:pt x="2232173" y="736599"/>
                </a:lnTo>
                <a:close/>
              </a:path>
              <a:path w="2238375" h="1638300">
                <a:moveTo>
                  <a:pt x="11191" y="735537"/>
                </a:moveTo>
                <a:lnTo>
                  <a:pt x="9591" y="736599"/>
                </a:lnTo>
                <a:lnTo>
                  <a:pt x="11031" y="736599"/>
                </a:lnTo>
                <a:lnTo>
                  <a:pt x="11191" y="735537"/>
                </a:lnTo>
                <a:close/>
              </a:path>
              <a:path w="2238375" h="1638300">
                <a:moveTo>
                  <a:pt x="2225407" y="723240"/>
                </a:moveTo>
                <a:lnTo>
                  <a:pt x="2225457" y="723899"/>
                </a:lnTo>
                <a:lnTo>
                  <a:pt x="2226416" y="723899"/>
                </a:lnTo>
                <a:lnTo>
                  <a:pt x="2225407" y="723240"/>
                </a:lnTo>
                <a:close/>
              </a:path>
              <a:path w="2238375" h="1638300">
                <a:moveTo>
                  <a:pt x="2228333" y="711199"/>
                </a:moveTo>
                <a:lnTo>
                  <a:pt x="2224497" y="711199"/>
                </a:lnTo>
                <a:lnTo>
                  <a:pt x="2225407" y="723240"/>
                </a:lnTo>
                <a:lnTo>
                  <a:pt x="2226416" y="723899"/>
                </a:lnTo>
                <a:lnTo>
                  <a:pt x="2229295" y="723899"/>
                </a:lnTo>
                <a:lnTo>
                  <a:pt x="2228333" y="711199"/>
                </a:lnTo>
                <a:close/>
              </a:path>
              <a:path w="2238375" h="1638300">
                <a:moveTo>
                  <a:pt x="16784" y="698499"/>
                </a:moveTo>
                <a:lnTo>
                  <a:pt x="12947" y="698499"/>
                </a:lnTo>
                <a:lnTo>
                  <a:pt x="11031" y="711199"/>
                </a:lnTo>
                <a:lnTo>
                  <a:pt x="14867" y="711199"/>
                </a:lnTo>
                <a:lnTo>
                  <a:pt x="16784" y="698499"/>
                </a:lnTo>
                <a:close/>
              </a:path>
              <a:path w="2238375" h="1638300">
                <a:moveTo>
                  <a:pt x="2221036" y="697826"/>
                </a:moveTo>
                <a:lnTo>
                  <a:pt x="2221138" y="698499"/>
                </a:lnTo>
                <a:lnTo>
                  <a:pt x="2222101" y="698499"/>
                </a:lnTo>
                <a:lnTo>
                  <a:pt x="2221036" y="697826"/>
                </a:lnTo>
                <a:close/>
              </a:path>
              <a:path w="2238375" h="1638300">
                <a:moveTo>
                  <a:pt x="2223058" y="685799"/>
                </a:moveTo>
                <a:lnTo>
                  <a:pt x="2219223" y="685799"/>
                </a:lnTo>
                <a:lnTo>
                  <a:pt x="2221036" y="697826"/>
                </a:lnTo>
                <a:lnTo>
                  <a:pt x="2222101" y="698499"/>
                </a:lnTo>
                <a:lnTo>
                  <a:pt x="2224979" y="698499"/>
                </a:lnTo>
                <a:lnTo>
                  <a:pt x="2223058" y="685799"/>
                </a:lnTo>
                <a:close/>
              </a:path>
              <a:path w="2238375" h="1638300">
                <a:moveTo>
                  <a:pt x="21582" y="673099"/>
                </a:moveTo>
                <a:lnTo>
                  <a:pt x="17746" y="673099"/>
                </a:lnTo>
                <a:lnTo>
                  <a:pt x="16305" y="685799"/>
                </a:lnTo>
                <a:lnTo>
                  <a:pt x="20142" y="685799"/>
                </a:lnTo>
                <a:lnTo>
                  <a:pt x="21582" y="673099"/>
                </a:lnTo>
                <a:close/>
              </a:path>
              <a:path w="2238375" h="1638300">
                <a:moveTo>
                  <a:pt x="2217305" y="660399"/>
                </a:moveTo>
                <a:lnTo>
                  <a:pt x="2213945" y="673099"/>
                </a:lnTo>
                <a:lnTo>
                  <a:pt x="2216825" y="673099"/>
                </a:lnTo>
                <a:lnTo>
                  <a:pt x="2217305" y="685799"/>
                </a:lnTo>
                <a:lnTo>
                  <a:pt x="2221138" y="685799"/>
                </a:lnTo>
                <a:lnTo>
                  <a:pt x="2220663" y="673099"/>
                </a:lnTo>
                <a:lnTo>
                  <a:pt x="2217305" y="660399"/>
                </a:lnTo>
                <a:close/>
              </a:path>
              <a:path w="2238375" h="1638300">
                <a:moveTo>
                  <a:pt x="29733" y="647699"/>
                </a:moveTo>
                <a:lnTo>
                  <a:pt x="26377" y="647699"/>
                </a:lnTo>
                <a:lnTo>
                  <a:pt x="23020" y="660399"/>
                </a:lnTo>
                <a:lnTo>
                  <a:pt x="26857" y="660399"/>
                </a:lnTo>
                <a:lnTo>
                  <a:pt x="29733" y="647699"/>
                </a:lnTo>
                <a:close/>
              </a:path>
              <a:path w="2238375" h="1638300">
                <a:moveTo>
                  <a:pt x="2210587" y="647699"/>
                </a:moveTo>
                <a:lnTo>
                  <a:pt x="2207233" y="647699"/>
                </a:lnTo>
                <a:lnTo>
                  <a:pt x="2211070" y="660399"/>
                </a:lnTo>
                <a:lnTo>
                  <a:pt x="2214426" y="660399"/>
                </a:lnTo>
                <a:lnTo>
                  <a:pt x="2210587" y="647699"/>
                </a:lnTo>
                <a:close/>
              </a:path>
              <a:path w="2238375" h="1638300">
                <a:moveTo>
                  <a:pt x="36926" y="622299"/>
                </a:moveTo>
                <a:lnTo>
                  <a:pt x="33572" y="622299"/>
                </a:lnTo>
                <a:lnTo>
                  <a:pt x="29256" y="634999"/>
                </a:lnTo>
                <a:lnTo>
                  <a:pt x="32613" y="634999"/>
                </a:lnTo>
                <a:lnTo>
                  <a:pt x="36926" y="622299"/>
                </a:lnTo>
                <a:close/>
              </a:path>
              <a:path w="2238375" h="1638300">
                <a:moveTo>
                  <a:pt x="2202914" y="622299"/>
                </a:moveTo>
                <a:lnTo>
                  <a:pt x="2199556" y="622299"/>
                </a:lnTo>
                <a:lnTo>
                  <a:pt x="2203875" y="634999"/>
                </a:lnTo>
                <a:lnTo>
                  <a:pt x="2207233" y="634999"/>
                </a:lnTo>
                <a:lnTo>
                  <a:pt x="2202914" y="622299"/>
                </a:lnTo>
                <a:close/>
              </a:path>
              <a:path w="2238375" h="1638300">
                <a:moveTo>
                  <a:pt x="45561" y="596899"/>
                </a:moveTo>
                <a:lnTo>
                  <a:pt x="42203" y="596899"/>
                </a:lnTo>
                <a:lnTo>
                  <a:pt x="37409" y="609599"/>
                </a:lnTo>
                <a:lnTo>
                  <a:pt x="40767" y="609599"/>
                </a:lnTo>
                <a:lnTo>
                  <a:pt x="45561" y="596899"/>
                </a:lnTo>
                <a:close/>
              </a:path>
              <a:path w="2238375" h="1638300">
                <a:moveTo>
                  <a:pt x="2195719" y="596899"/>
                </a:moveTo>
                <a:lnTo>
                  <a:pt x="2191886" y="596899"/>
                </a:lnTo>
                <a:lnTo>
                  <a:pt x="2196198" y="609599"/>
                </a:lnTo>
                <a:lnTo>
                  <a:pt x="2199556" y="609599"/>
                </a:lnTo>
                <a:lnTo>
                  <a:pt x="2195719" y="596899"/>
                </a:lnTo>
                <a:close/>
              </a:path>
              <a:path w="2238375" h="1638300">
                <a:moveTo>
                  <a:pt x="50419" y="594198"/>
                </a:moveTo>
                <a:lnTo>
                  <a:pt x="48907" y="595039"/>
                </a:lnTo>
                <a:lnTo>
                  <a:pt x="49399" y="596899"/>
                </a:lnTo>
                <a:lnTo>
                  <a:pt x="50419" y="594198"/>
                </a:lnTo>
                <a:close/>
              </a:path>
              <a:path w="2238375" h="1638300">
                <a:moveTo>
                  <a:pt x="54197" y="584199"/>
                </a:moveTo>
                <a:lnTo>
                  <a:pt x="46043" y="584199"/>
                </a:lnTo>
                <a:lnTo>
                  <a:pt x="48907" y="595039"/>
                </a:lnTo>
                <a:lnTo>
                  <a:pt x="50419" y="594198"/>
                </a:lnTo>
                <a:lnTo>
                  <a:pt x="54197" y="584199"/>
                </a:lnTo>
                <a:close/>
              </a:path>
              <a:path w="2238375" h="1638300">
                <a:moveTo>
                  <a:pt x="51315" y="571499"/>
                </a:moveTo>
                <a:lnTo>
                  <a:pt x="50360" y="584199"/>
                </a:lnTo>
                <a:lnTo>
                  <a:pt x="54676" y="584199"/>
                </a:lnTo>
                <a:lnTo>
                  <a:pt x="51315" y="571499"/>
                </a:lnTo>
                <a:close/>
              </a:path>
              <a:path w="2238375" h="1638300">
                <a:moveTo>
                  <a:pt x="2183881" y="582446"/>
                </a:moveTo>
                <a:lnTo>
                  <a:pt x="2184213" y="584199"/>
                </a:lnTo>
                <a:lnTo>
                  <a:pt x="2187087" y="584199"/>
                </a:lnTo>
                <a:lnTo>
                  <a:pt x="2183881" y="582446"/>
                </a:lnTo>
                <a:close/>
              </a:path>
              <a:path w="2238375" h="1638300">
                <a:moveTo>
                  <a:pt x="2185167" y="571499"/>
                </a:moveTo>
                <a:lnTo>
                  <a:pt x="2181810" y="571499"/>
                </a:lnTo>
                <a:lnTo>
                  <a:pt x="2183881" y="582446"/>
                </a:lnTo>
                <a:lnTo>
                  <a:pt x="2187087" y="584199"/>
                </a:lnTo>
                <a:lnTo>
                  <a:pt x="2188049" y="584199"/>
                </a:lnTo>
                <a:lnTo>
                  <a:pt x="2185167" y="571499"/>
                </a:lnTo>
                <a:close/>
              </a:path>
              <a:path w="2238375" h="1638300">
                <a:moveTo>
                  <a:pt x="61870" y="558799"/>
                </a:moveTo>
                <a:lnTo>
                  <a:pt x="58991" y="558799"/>
                </a:lnTo>
                <a:lnTo>
                  <a:pt x="55633" y="571499"/>
                </a:lnTo>
                <a:lnTo>
                  <a:pt x="58991" y="571499"/>
                </a:lnTo>
                <a:lnTo>
                  <a:pt x="61870" y="558799"/>
                </a:lnTo>
                <a:close/>
              </a:path>
              <a:path w="2238375" h="1638300">
                <a:moveTo>
                  <a:pt x="2175697" y="557851"/>
                </a:moveTo>
                <a:lnTo>
                  <a:pt x="2176056" y="558799"/>
                </a:lnTo>
                <a:lnTo>
                  <a:pt x="2177495" y="558799"/>
                </a:lnTo>
                <a:lnTo>
                  <a:pt x="2175697" y="557851"/>
                </a:lnTo>
                <a:close/>
              </a:path>
              <a:path w="2238375" h="1638300">
                <a:moveTo>
                  <a:pt x="2174615" y="546099"/>
                </a:moveTo>
                <a:lnTo>
                  <a:pt x="2171261" y="546099"/>
                </a:lnTo>
                <a:lnTo>
                  <a:pt x="2175697" y="557851"/>
                </a:lnTo>
                <a:lnTo>
                  <a:pt x="2177495" y="558799"/>
                </a:lnTo>
                <a:lnTo>
                  <a:pt x="2178935" y="558799"/>
                </a:lnTo>
                <a:lnTo>
                  <a:pt x="2174615" y="546099"/>
                </a:lnTo>
                <a:close/>
              </a:path>
              <a:path w="2238375" h="1638300">
                <a:moveTo>
                  <a:pt x="75779" y="533399"/>
                </a:moveTo>
                <a:lnTo>
                  <a:pt x="72421" y="533399"/>
                </a:lnTo>
                <a:lnTo>
                  <a:pt x="68585" y="546099"/>
                </a:lnTo>
                <a:lnTo>
                  <a:pt x="71464" y="546099"/>
                </a:lnTo>
                <a:lnTo>
                  <a:pt x="75779" y="533399"/>
                </a:lnTo>
                <a:close/>
              </a:path>
              <a:path w="2238375" h="1638300">
                <a:moveTo>
                  <a:pt x="2163584" y="533399"/>
                </a:moveTo>
                <a:lnTo>
                  <a:pt x="2160226" y="533399"/>
                </a:lnTo>
                <a:lnTo>
                  <a:pt x="2166942" y="546099"/>
                </a:lnTo>
                <a:lnTo>
                  <a:pt x="2170300" y="546099"/>
                </a:lnTo>
                <a:lnTo>
                  <a:pt x="2163584" y="533399"/>
                </a:lnTo>
                <a:close/>
              </a:path>
              <a:path w="2238375" h="1638300">
                <a:moveTo>
                  <a:pt x="87772" y="507999"/>
                </a:moveTo>
                <a:lnTo>
                  <a:pt x="84411" y="507999"/>
                </a:lnTo>
                <a:lnTo>
                  <a:pt x="78174" y="520699"/>
                </a:lnTo>
                <a:lnTo>
                  <a:pt x="81053" y="520699"/>
                </a:lnTo>
                <a:lnTo>
                  <a:pt x="87772" y="507999"/>
                </a:lnTo>
                <a:close/>
              </a:path>
              <a:path w="2238375" h="1638300">
                <a:moveTo>
                  <a:pt x="2151598" y="507999"/>
                </a:moveTo>
                <a:lnTo>
                  <a:pt x="2148241" y="507999"/>
                </a:lnTo>
                <a:lnTo>
                  <a:pt x="2155435" y="520699"/>
                </a:lnTo>
                <a:lnTo>
                  <a:pt x="2158792" y="520699"/>
                </a:lnTo>
                <a:lnTo>
                  <a:pt x="2151598" y="507999"/>
                </a:lnTo>
                <a:close/>
              </a:path>
              <a:path w="2238375" h="1638300">
                <a:moveTo>
                  <a:pt x="94418" y="504725"/>
                </a:moveTo>
                <a:lnTo>
                  <a:pt x="92083" y="505876"/>
                </a:lnTo>
                <a:lnTo>
                  <a:pt x="92563" y="507999"/>
                </a:lnTo>
                <a:lnTo>
                  <a:pt x="94418" y="504725"/>
                </a:lnTo>
                <a:close/>
              </a:path>
              <a:path w="2238375" h="1638300">
                <a:moveTo>
                  <a:pt x="99758" y="495299"/>
                </a:moveTo>
                <a:lnTo>
                  <a:pt x="89689" y="495299"/>
                </a:lnTo>
                <a:lnTo>
                  <a:pt x="92083" y="505876"/>
                </a:lnTo>
                <a:lnTo>
                  <a:pt x="94418" y="504725"/>
                </a:lnTo>
                <a:lnTo>
                  <a:pt x="99758" y="495299"/>
                </a:lnTo>
                <a:close/>
              </a:path>
              <a:path w="2238375" h="1638300">
                <a:moveTo>
                  <a:pt x="2139127" y="482599"/>
                </a:moveTo>
                <a:lnTo>
                  <a:pt x="2135769" y="482599"/>
                </a:lnTo>
                <a:lnTo>
                  <a:pt x="2142963" y="495299"/>
                </a:lnTo>
                <a:lnTo>
                  <a:pt x="2146321" y="495299"/>
                </a:lnTo>
                <a:lnTo>
                  <a:pt x="2139127" y="482599"/>
                </a:lnTo>
                <a:close/>
              </a:path>
              <a:path w="2238375" h="1638300">
                <a:moveTo>
                  <a:pt x="113188" y="469899"/>
                </a:moveTo>
                <a:lnTo>
                  <a:pt x="110310" y="469899"/>
                </a:lnTo>
                <a:lnTo>
                  <a:pt x="102636" y="482599"/>
                </a:lnTo>
                <a:lnTo>
                  <a:pt x="105519" y="482599"/>
                </a:lnTo>
                <a:lnTo>
                  <a:pt x="113188" y="469899"/>
                </a:lnTo>
                <a:close/>
              </a:path>
              <a:path w="2238375" h="1638300">
                <a:moveTo>
                  <a:pt x="2133370" y="469899"/>
                </a:moveTo>
                <a:lnTo>
                  <a:pt x="2124737" y="469899"/>
                </a:lnTo>
                <a:lnTo>
                  <a:pt x="2130016" y="482599"/>
                </a:lnTo>
                <a:lnTo>
                  <a:pt x="2133370" y="469899"/>
                </a:lnTo>
                <a:close/>
              </a:path>
              <a:path w="2238375" h="1638300">
                <a:moveTo>
                  <a:pt x="127101" y="444499"/>
                </a:moveTo>
                <a:lnTo>
                  <a:pt x="122782" y="444499"/>
                </a:lnTo>
                <a:lnTo>
                  <a:pt x="116070" y="457199"/>
                </a:lnTo>
                <a:lnTo>
                  <a:pt x="125661" y="457199"/>
                </a:lnTo>
                <a:lnTo>
                  <a:pt x="127101" y="444499"/>
                </a:lnTo>
                <a:close/>
              </a:path>
              <a:path w="2238375" h="1638300">
                <a:moveTo>
                  <a:pt x="2111573" y="454904"/>
                </a:moveTo>
                <a:lnTo>
                  <a:pt x="2112266" y="457199"/>
                </a:lnTo>
                <a:lnTo>
                  <a:pt x="2116583" y="457199"/>
                </a:lnTo>
                <a:lnTo>
                  <a:pt x="2111573" y="454904"/>
                </a:lnTo>
                <a:close/>
              </a:path>
              <a:path w="2238375" h="1638300">
                <a:moveTo>
                  <a:pt x="2115144" y="444499"/>
                </a:moveTo>
                <a:lnTo>
                  <a:pt x="2108432" y="444499"/>
                </a:lnTo>
                <a:lnTo>
                  <a:pt x="2111573" y="454904"/>
                </a:lnTo>
                <a:lnTo>
                  <a:pt x="2116583" y="457199"/>
                </a:lnTo>
                <a:lnTo>
                  <a:pt x="2119463" y="457199"/>
                </a:lnTo>
                <a:lnTo>
                  <a:pt x="2115144" y="444499"/>
                </a:lnTo>
                <a:close/>
              </a:path>
              <a:path w="2238375" h="1638300">
                <a:moveTo>
                  <a:pt x="136064" y="440483"/>
                </a:moveTo>
                <a:lnTo>
                  <a:pt x="131142" y="442688"/>
                </a:lnTo>
                <a:lnTo>
                  <a:pt x="130459" y="444499"/>
                </a:lnTo>
                <a:lnTo>
                  <a:pt x="133333" y="444499"/>
                </a:lnTo>
                <a:lnTo>
                  <a:pt x="136064" y="440483"/>
                </a:lnTo>
                <a:close/>
              </a:path>
              <a:path w="2238375" h="1638300">
                <a:moveTo>
                  <a:pt x="141969" y="431799"/>
                </a:moveTo>
                <a:lnTo>
                  <a:pt x="135251" y="431799"/>
                </a:lnTo>
                <a:lnTo>
                  <a:pt x="131142" y="442688"/>
                </a:lnTo>
                <a:lnTo>
                  <a:pt x="136064" y="440483"/>
                </a:lnTo>
                <a:lnTo>
                  <a:pt x="141969" y="431799"/>
                </a:lnTo>
                <a:close/>
              </a:path>
              <a:path w="2238375" h="1638300">
                <a:moveTo>
                  <a:pt x="2094343" y="428352"/>
                </a:moveTo>
                <a:lnTo>
                  <a:pt x="2093561" y="431799"/>
                </a:lnTo>
                <a:lnTo>
                  <a:pt x="2102194" y="431799"/>
                </a:lnTo>
                <a:lnTo>
                  <a:pt x="2094343" y="428352"/>
                </a:lnTo>
                <a:close/>
              </a:path>
              <a:path w="2238375" h="1638300">
                <a:moveTo>
                  <a:pt x="2096441" y="419099"/>
                </a:moveTo>
                <a:lnTo>
                  <a:pt x="2094343" y="428352"/>
                </a:lnTo>
                <a:lnTo>
                  <a:pt x="2102194" y="431799"/>
                </a:lnTo>
                <a:lnTo>
                  <a:pt x="2102672" y="431799"/>
                </a:lnTo>
                <a:lnTo>
                  <a:pt x="2096441" y="419099"/>
                </a:lnTo>
                <a:close/>
              </a:path>
              <a:path w="2238375" h="1638300">
                <a:moveTo>
                  <a:pt x="157316" y="406399"/>
                </a:moveTo>
                <a:lnTo>
                  <a:pt x="154438" y="406399"/>
                </a:lnTo>
                <a:lnTo>
                  <a:pt x="148683" y="419099"/>
                </a:lnTo>
                <a:lnTo>
                  <a:pt x="151559" y="419099"/>
                </a:lnTo>
                <a:lnTo>
                  <a:pt x="157316" y="406399"/>
                </a:lnTo>
                <a:close/>
              </a:path>
              <a:path w="2238375" h="1638300">
                <a:moveTo>
                  <a:pt x="2080611" y="406399"/>
                </a:moveTo>
                <a:lnTo>
                  <a:pt x="2077732" y="406399"/>
                </a:lnTo>
                <a:lnTo>
                  <a:pt x="2086850" y="419099"/>
                </a:lnTo>
                <a:lnTo>
                  <a:pt x="2089725" y="419099"/>
                </a:lnTo>
                <a:lnTo>
                  <a:pt x="2080611" y="406399"/>
                </a:lnTo>
                <a:close/>
              </a:path>
              <a:path w="2238375" h="1638300">
                <a:moveTo>
                  <a:pt x="164365" y="403420"/>
                </a:moveTo>
                <a:lnTo>
                  <a:pt x="163442" y="403811"/>
                </a:lnTo>
                <a:lnTo>
                  <a:pt x="164028" y="406399"/>
                </a:lnTo>
                <a:lnTo>
                  <a:pt x="164365" y="403420"/>
                </a:lnTo>
                <a:close/>
              </a:path>
              <a:path w="2238375" h="1638300">
                <a:moveTo>
                  <a:pt x="165468" y="393699"/>
                </a:moveTo>
                <a:lnTo>
                  <a:pt x="161152" y="393699"/>
                </a:lnTo>
                <a:lnTo>
                  <a:pt x="163442" y="403811"/>
                </a:lnTo>
                <a:lnTo>
                  <a:pt x="164365" y="403420"/>
                </a:lnTo>
                <a:lnTo>
                  <a:pt x="165468" y="393699"/>
                </a:lnTo>
                <a:close/>
              </a:path>
              <a:path w="2238375" h="1638300">
                <a:moveTo>
                  <a:pt x="2064785" y="380999"/>
                </a:moveTo>
                <a:lnTo>
                  <a:pt x="2061905" y="380999"/>
                </a:lnTo>
                <a:lnTo>
                  <a:pt x="2071020" y="393699"/>
                </a:lnTo>
                <a:lnTo>
                  <a:pt x="2073896" y="393699"/>
                </a:lnTo>
                <a:lnTo>
                  <a:pt x="2064785" y="380999"/>
                </a:lnTo>
                <a:close/>
              </a:path>
              <a:path w="2238375" h="1638300">
                <a:moveTo>
                  <a:pt x="190409" y="368299"/>
                </a:moveTo>
                <a:lnTo>
                  <a:pt x="187530" y="368299"/>
                </a:lnTo>
                <a:lnTo>
                  <a:pt x="177940" y="380999"/>
                </a:lnTo>
                <a:lnTo>
                  <a:pt x="180818" y="380999"/>
                </a:lnTo>
                <a:lnTo>
                  <a:pt x="190409" y="368299"/>
                </a:lnTo>
                <a:close/>
              </a:path>
              <a:path w="2238375" h="1638300">
                <a:moveTo>
                  <a:pt x="2047996" y="368299"/>
                </a:moveTo>
                <a:lnTo>
                  <a:pt x="2045119" y="368299"/>
                </a:lnTo>
                <a:lnTo>
                  <a:pt x="2054712" y="380999"/>
                </a:lnTo>
                <a:lnTo>
                  <a:pt x="2057590" y="380999"/>
                </a:lnTo>
                <a:lnTo>
                  <a:pt x="2047996" y="368299"/>
                </a:lnTo>
                <a:close/>
              </a:path>
              <a:path w="2238375" h="1638300">
                <a:moveTo>
                  <a:pt x="200905" y="364136"/>
                </a:moveTo>
                <a:lnTo>
                  <a:pt x="197010" y="365681"/>
                </a:lnTo>
                <a:lnTo>
                  <a:pt x="197604" y="368299"/>
                </a:lnTo>
                <a:lnTo>
                  <a:pt x="200905" y="364136"/>
                </a:lnTo>
                <a:close/>
              </a:path>
              <a:path w="2238375" h="1638300">
                <a:moveTo>
                  <a:pt x="207675" y="355599"/>
                </a:moveTo>
                <a:lnTo>
                  <a:pt x="194725" y="355599"/>
                </a:lnTo>
                <a:lnTo>
                  <a:pt x="197010" y="365681"/>
                </a:lnTo>
                <a:lnTo>
                  <a:pt x="200905" y="364136"/>
                </a:lnTo>
                <a:lnTo>
                  <a:pt x="207675" y="355599"/>
                </a:lnTo>
                <a:close/>
              </a:path>
              <a:path w="2238375" h="1638300">
                <a:moveTo>
                  <a:pt x="2028414" y="352104"/>
                </a:moveTo>
                <a:lnTo>
                  <a:pt x="2028811" y="355599"/>
                </a:lnTo>
                <a:lnTo>
                  <a:pt x="2037444" y="355599"/>
                </a:lnTo>
                <a:lnTo>
                  <a:pt x="2028414" y="352104"/>
                </a:lnTo>
                <a:close/>
              </a:path>
              <a:path w="2238375" h="1638300">
                <a:moveTo>
                  <a:pt x="2031691" y="342899"/>
                </a:moveTo>
                <a:lnTo>
                  <a:pt x="2027372" y="342899"/>
                </a:lnTo>
                <a:lnTo>
                  <a:pt x="2028414" y="352104"/>
                </a:lnTo>
                <a:lnTo>
                  <a:pt x="2037444" y="355599"/>
                </a:lnTo>
                <a:lnTo>
                  <a:pt x="2040323" y="355599"/>
                </a:lnTo>
                <a:lnTo>
                  <a:pt x="2031691" y="342899"/>
                </a:lnTo>
                <a:close/>
              </a:path>
              <a:path w="2238375" h="1638300">
                <a:moveTo>
                  <a:pt x="225418" y="330199"/>
                </a:moveTo>
                <a:lnTo>
                  <a:pt x="222544" y="330199"/>
                </a:lnTo>
                <a:lnTo>
                  <a:pt x="212471" y="342899"/>
                </a:lnTo>
                <a:lnTo>
                  <a:pt x="215350" y="342899"/>
                </a:lnTo>
                <a:lnTo>
                  <a:pt x="225418" y="330199"/>
                </a:lnTo>
                <a:close/>
              </a:path>
              <a:path w="2238375" h="1638300">
                <a:moveTo>
                  <a:pt x="2015862" y="330199"/>
                </a:moveTo>
                <a:lnTo>
                  <a:pt x="2012983" y="330199"/>
                </a:lnTo>
                <a:lnTo>
                  <a:pt x="2019700" y="342899"/>
                </a:lnTo>
                <a:lnTo>
                  <a:pt x="2022577" y="342899"/>
                </a:lnTo>
                <a:lnTo>
                  <a:pt x="2015862" y="330199"/>
                </a:lnTo>
                <a:close/>
              </a:path>
              <a:path w="2238375" h="1638300">
                <a:moveTo>
                  <a:pt x="236112" y="326248"/>
                </a:moveTo>
                <a:lnTo>
                  <a:pt x="232339" y="327642"/>
                </a:lnTo>
                <a:lnTo>
                  <a:pt x="230696" y="330199"/>
                </a:lnTo>
                <a:lnTo>
                  <a:pt x="233574" y="330199"/>
                </a:lnTo>
                <a:lnTo>
                  <a:pt x="236112" y="326248"/>
                </a:lnTo>
                <a:close/>
              </a:path>
              <a:path w="2238375" h="1638300">
                <a:moveTo>
                  <a:pt x="241731" y="317499"/>
                </a:moveTo>
                <a:lnTo>
                  <a:pt x="238852" y="317499"/>
                </a:lnTo>
                <a:lnTo>
                  <a:pt x="232339" y="327642"/>
                </a:lnTo>
                <a:lnTo>
                  <a:pt x="236112" y="326248"/>
                </a:lnTo>
                <a:lnTo>
                  <a:pt x="241731" y="317499"/>
                </a:lnTo>
                <a:close/>
              </a:path>
              <a:path w="2238375" h="1638300">
                <a:moveTo>
                  <a:pt x="1991717" y="313990"/>
                </a:moveTo>
                <a:lnTo>
                  <a:pt x="1990921" y="317499"/>
                </a:lnTo>
                <a:lnTo>
                  <a:pt x="1999077" y="317499"/>
                </a:lnTo>
                <a:lnTo>
                  <a:pt x="1998656" y="316486"/>
                </a:lnTo>
                <a:lnTo>
                  <a:pt x="1991717" y="313990"/>
                </a:lnTo>
                <a:close/>
              </a:path>
              <a:path w="2238375" h="1638300">
                <a:moveTo>
                  <a:pt x="1993800" y="304799"/>
                </a:moveTo>
                <a:lnTo>
                  <a:pt x="1991717" y="313990"/>
                </a:lnTo>
                <a:lnTo>
                  <a:pt x="1998656" y="316486"/>
                </a:lnTo>
                <a:lnTo>
                  <a:pt x="1993800" y="304799"/>
                </a:lnTo>
                <a:close/>
              </a:path>
              <a:path w="2238375" h="1638300">
                <a:moveTo>
                  <a:pt x="259956" y="292099"/>
                </a:moveTo>
                <a:lnTo>
                  <a:pt x="249403" y="304799"/>
                </a:lnTo>
                <a:lnTo>
                  <a:pt x="262831" y="304799"/>
                </a:lnTo>
                <a:lnTo>
                  <a:pt x="259956" y="292099"/>
                </a:lnTo>
                <a:close/>
              </a:path>
              <a:path w="2238375" h="1638300">
                <a:moveTo>
                  <a:pt x="1978501" y="303293"/>
                </a:moveTo>
                <a:lnTo>
                  <a:pt x="1979411" y="304799"/>
                </a:lnTo>
                <a:lnTo>
                  <a:pt x="1982287" y="304799"/>
                </a:lnTo>
                <a:lnTo>
                  <a:pt x="1982156" y="304583"/>
                </a:lnTo>
                <a:lnTo>
                  <a:pt x="1978501" y="303293"/>
                </a:lnTo>
                <a:close/>
              </a:path>
              <a:path w="2238375" h="1638300">
                <a:moveTo>
                  <a:pt x="1974612" y="292099"/>
                </a:moveTo>
                <a:lnTo>
                  <a:pt x="1971734" y="292099"/>
                </a:lnTo>
                <a:lnTo>
                  <a:pt x="1978501" y="303293"/>
                </a:lnTo>
                <a:lnTo>
                  <a:pt x="1982156" y="304583"/>
                </a:lnTo>
                <a:lnTo>
                  <a:pt x="1974612" y="292099"/>
                </a:lnTo>
                <a:close/>
              </a:path>
              <a:path w="2238375" h="1638300">
                <a:moveTo>
                  <a:pt x="275423" y="287338"/>
                </a:moveTo>
                <a:lnTo>
                  <a:pt x="271466" y="292099"/>
                </a:lnTo>
                <a:lnTo>
                  <a:pt x="272903" y="292099"/>
                </a:lnTo>
                <a:lnTo>
                  <a:pt x="275423" y="287338"/>
                </a:lnTo>
                <a:close/>
              </a:path>
              <a:path w="2238375" h="1638300">
                <a:moveTo>
                  <a:pt x="1961636" y="291426"/>
                </a:moveTo>
                <a:lnTo>
                  <a:pt x="1962144" y="292099"/>
                </a:lnTo>
                <a:lnTo>
                  <a:pt x="1963582" y="292099"/>
                </a:lnTo>
                <a:lnTo>
                  <a:pt x="1961636" y="291426"/>
                </a:lnTo>
                <a:close/>
              </a:path>
              <a:path w="2238375" h="1638300">
                <a:moveTo>
                  <a:pt x="1954950" y="279399"/>
                </a:moveTo>
                <a:lnTo>
                  <a:pt x="1952551" y="279399"/>
                </a:lnTo>
                <a:lnTo>
                  <a:pt x="1961636" y="291426"/>
                </a:lnTo>
                <a:lnTo>
                  <a:pt x="1963582" y="292099"/>
                </a:lnTo>
                <a:lnTo>
                  <a:pt x="1965022" y="292099"/>
                </a:lnTo>
                <a:lnTo>
                  <a:pt x="1954950" y="279399"/>
                </a:lnTo>
                <a:close/>
              </a:path>
              <a:path w="2238375" h="1638300">
                <a:moveTo>
                  <a:pt x="282018" y="279399"/>
                </a:moveTo>
                <a:lnTo>
                  <a:pt x="279622" y="279399"/>
                </a:lnTo>
                <a:lnTo>
                  <a:pt x="275423" y="287338"/>
                </a:lnTo>
                <a:lnTo>
                  <a:pt x="282018" y="279399"/>
                </a:lnTo>
                <a:close/>
              </a:path>
              <a:path w="2238375" h="1638300">
                <a:moveTo>
                  <a:pt x="296906" y="274430"/>
                </a:moveTo>
                <a:lnTo>
                  <a:pt x="288670" y="277179"/>
                </a:lnTo>
                <a:lnTo>
                  <a:pt x="288250" y="279399"/>
                </a:lnTo>
                <a:lnTo>
                  <a:pt x="293528" y="279399"/>
                </a:lnTo>
                <a:lnTo>
                  <a:pt x="296906" y="274430"/>
                </a:lnTo>
                <a:close/>
              </a:path>
              <a:path w="2238375" h="1638300">
                <a:moveTo>
                  <a:pt x="302159" y="266699"/>
                </a:moveTo>
                <a:lnTo>
                  <a:pt x="290653" y="266699"/>
                </a:lnTo>
                <a:lnTo>
                  <a:pt x="288670" y="277179"/>
                </a:lnTo>
                <a:lnTo>
                  <a:pt x="296906" y="274430"/>
                </a:lnTo>
                <a:lnTo>
                  <a:pt x="302159" y="266699"/>
                </a:lnTo>
                <a:close/>
              </a:path>
              <a:path w="2238375" h="1638300">
                <a:moveTo>
                  <a:pt x="315108" y="262472"/>
                </a:moveTo>
                <a:lnTo>
                  <a:pt x="310746" y="263896"/>
                </a:lnTo>
                <a:lnTo>
                  <a:pt x="311275" y="266699"/>
                </a:lnTo>
                <a:lnTo>
                  <a:pt x="315108" y="262472"/>
                </a:lnTo>
                <a:close/>
              </a:path>
              <a:path w="2238375" h="1638300">
                <a:moveTo>
                  <a:pt x="322788" y="253999"/>
                </a:moveTo>
                <a:lnTo>
                  <a:pt x="308877" y="253999"/>
                </a:lnTo>
                <a:lnTo>
                  <a:pt x="310746" y="263896"/>
                </a:lnTo>
                <a:lnTo>
                  <a:pt x="315108" y="262472"/>
                </a:lnTo>
                <a:lnTo>
                  <a:pt x="322788" y="253999"/>
                </a:lnTo>
                <a:close/>
              </a:path>
              <a:path w="2238375" h="1638300">
                <a:moveTo>
                  <a:pt x="1912431" y="250570"/>
                </a:moveTo>
                <a:lnTo>
                  <a:pt x="1911784" y="253999"/>
                </a:lnTo>
                <a:lnTo>
                  <a:pt x="1923291" y="253999"/>
                </a:lnTo>
                <a:lnTo>
                  <a:pt x="1912431" y="250570"/>
                </a:lnTo>
                <a:close/>
              </a:path>
              <a:path w="2238375" h="1638300">
                <a:moveTo>
                  <a:pt x="1914180" y="241299"/>
                </a:moveTo>
                <a:lnTo>
                  <a:pt x="1912431" y="250570"/>
                </a:lnTo>
                <a:lnTo>
                  <a:pt x="1923291" y="253999"/>
                </a:lnTo>
                <a:lnTo>
                  <a:pt x="1925694" y="253999"/>
                </a:lnTo>
                <a:lnTo>
                  <a:pt x="1914180" y="241299"/>
                </a:lnTo>
                <a:close/>
              </a:path>
              <a:path w="2238375" h="1638300">
                <a:moveTo>
                  <a:pt x="341492" y="228599"/>
                </a:moveTo>
                <a:lnTo>
                  <a:pt x="329020" y="241299"/>
                </a:lnTo>
                <a:lnTo>
                  <a:pt x="343888" y="241299"/>
                </a:lnTo>
                <a:lnTo>
                  <a:pt x="341492" y="228599"/>
                </a:lnTo>
                <a:close/>
              </a:path>
              <a:path w="2238375" h="1638300">
                <a:moveTo>
                  <a:pt x="1893079" y="228599"/>
                </a:moveTo>
                <a:lnTo>
                  <a:pt x="1890678" y="228599"/>
                </a:lnTo>
                <a:lnTo>
                  <a:pt x="1902670" y="241299"/>
                </a:lnTo>
                <a:lnTo>
                  <a:pt x="1905069" y="241299"/>
                </a:lnTo>
                <a:lnTo>
                  <a:pt x="1893079" y="228599"/>
                </a:lnTo>
                <a:close/>
              </a:path>
              <a:path w="2238375" h="1638300">
                <a:moveTo>
                  <a:pt x="364991" y="215899"/>
                </a:moveTo>
                <a:lnTo>
                  <a:pt x="362596" y="215899"/>
                </a:lnTo>
                <a:lnTo>
                  <a:pt x="350603" y="228599"/>
                </a:lnTo>
                <a:lnTo>
                  <a:pt x="353002" y="228599"/>
                </a:lnTo>
                <a:lnTo>
                  <a:pt x="364991" y="215899"/>
                </a:lnTo>
                <a:close/>
              </a:path>
              <a:path w="2238375" h="1638300">
                <a:moveTo>
                  <a:pt x="1871976" y="215899"/>
                </a:moveTo>
                <a:lnTo>
                  <a:pt x="1869573" y="215899"/>
                </a:lnTo>
                <a:lnTo>
                  <a:pt x="1881567" y="228599"/>
                </a:lnTo>
                <a:lnTo>
                  <a:pt x="1883966" y="228599"/>
                </a:lnTo>
                <a:lnTo>
                  <a:pt x="1871976" y="215899"/>
                </a:lnTo>
                <a:close/>
              </a:path>
              <a:path w="2238375" h="1638300">
                <a:moveTo>
                  <a:pt x="377667" y="212270"/>
                </a:moveTo>
                <a:lnTo>
                  <a:pt x="375002" y="213033"/>
                </a:lnTo>
                <a:lnTo>
                  <a:pt x="372187" y="215899"/>
                </a:lnTo>
                <a:lnTo>
                  <a:pt x="374102" y="215899"/>
                </a:lnTo>
                <a:lnTo>
                  <a:pt x="377667" y="212270"/>
                </a:lnTo>
                <a:close/>
              </a:path>
              <a:path w="2238375" h="1638300">
                <a:moveTo>
                  <a:pt x="1849432" y="203199"/>
                </a:moveTo>
                <a:lnTo>
                  <a:pt x="1847512" y="203199"/>
                </a:lnTo>
                <a:lnTo>
                  <a:pt x="1860462" y="215899"/>
                </a:lnTo>
                <a:lnTo>
                  <a:pt x="1862380" y="215899"/>
                </a:lnTo>
                <a:lnTo>
                  <a:pt x="1849432" y="203199"/>
                </a:lnTo>
                <a:close/>
              </a:path>
              <a:path w="2238375" h="1638300">
                <a:moveTo>
                  <a:pt x="386575" y="203199"/>
                </a:moveTo>
                <a:lnTo>
                  <a:pt x="384657" y="203199"/>
                </a:lnTo>
                <a:lnTo>
                  <a:pt x="375002" y="213033"/>
                </a:lnTo>
                <a:lnTo>
                  <a:pt x="377667" y="212270"/>
                </a:lnTo>
                <a:lnTo>
                  <a:pt x="386575" y="203199"/>
                </a:lnTo>
                <a:close/>
              </a:path>
              <a:path w="2238375" h="1638300">
                <a:moveTo>
                  <a:pt x="399765" y="199540"/>
                </a:moveTo>
                <a:lnTo>
                  <a:pt x="397125" y="200272"/>
                </a:lnTo>
                <a:lnTo>
                  <a:pt x="394252" y="203199"/>
                </a:lnTo>
                <a:lnTo>
                  <a:pt x="396172" y="203199"/>
                </a:lnTo>
                <a:lnTo>
                  <a:pt x="399765" y="199540"/>
                </a:lnTo>
                <a:close/>
              </a:path>
              <a:path w="2238375" h="1638300">
                <a:moveTo>
                  <a:pt x="1840317" y="190499"/>
                </a:moveTo>
                <a:lnTo>
                  <a:pt x="1825453" y="190499"/>
                </a:lnTo>
                <a:lnTo>
                  <a:pt x="1838401" y="203199"/>
                </a:lnTo>
                <a:lnTo>
                  <a:pt x="1840317" y="190499"/>
                </a:lnTo>
                <a:close/>
              </a:path>
              <a:path w="2238375" h="1638300">
                <a:moveTo>
                  <a:pt x="408640" y="190499"/>
                </a:moveTo>
                <a:lnTo>
                  <a:pt x="406717" y="190499"/>
                </a:lnTo>
                <a:lnTo>
                  <a:pt x="397125" y="200272"/>
                </a:lnTo>
                <a:lnTo>
                  <a:pt x="399765" y="199540"/>
                </a:lnTo>
                <a:lnTo>
                  <a:pt x="408640" y="190499"/>
                </a:lnTo>
                <a:close/>
              </a:path>
              <a:path w="2238375" h="1638300">
                <a:moveTo>
                  <a:pt x="421840" y="186959"/>
                </a:moveTo>
                <a:lnTo>
                  <a:pt x="419201" y="187667"/>
                </a:lnTo>
                <a:lnTo>
                  <a:pt x="416313" y="190499"/>
                </a:lnTo>
                <a:lnTo>
                  <a:pt x="418230" y="190499"/>
                </a:lnTo>
                <a:lnTo>
                  <a:pt x="421840" y="186959"/>
                </a:lnTo>
                <a:close/>
              </a:path>
              <a:path w="2238375" h="1638300">
                <a:moveTo>
                  <a:pt x="1817780" y="177799"/>
                </a:moveTo>
                <a:lnTo>
                  <a:pt x="1802908" y="177799"/>
                </a:lnTo>
                <a:lnTo>
                  <a:pt x="1815859" y="190499"/>
                </a:lnTo>
                <a:lnTo>
                  <a:pt x="1817780" y="177799"/>
                </a:lnTo>
                <a:close/>
              </a:path>
              <a:path w="2238375" h="1638300">
                <a:moveTo>
                  <a:pt x="431181" y="177799"/>
                </a:moveTo>
                <a:lnTo>
                  <a:pt x="429261" y="177799"/>
                </a:lnTo>
                <a:lnTo>
                  <a:pt x="419201" y="187667"/>
                </a:lnTo>
                <a:lnTo>
                  <a:pt x="421840" y="186959"/>
                </a:lnTo>
                <a:lnTo>
                  <a:pt x="431181" y="177799"/>
                </a:lnTo>
                <a:close/>
              </a:path>
              <a:path w="2238375" h="1638300">
                <a:moveTo>
                  <a:pt x="443706" y="174562"/>
                </a:moveTo>
                <a:lnTo>
                  <a:pt x="440953" y="175273"/>
                </a:lnTo>
                <a:lnTo>
                  <a:pt x="438854" y="177799"/>
                </a:lnTo>
                <a:lnTo>
                  <a:pt x="440771" y="177799"/>
                </a:lnTo>
                <a:lnTo>
                  <a:pt x="443706" y="174562"/>
                </a:lnTo>
                <a:close/>
              </a:path>
              <a:path w="2238375" h="1638300">
                <a:moveTo>
                  <a:pt x="1795235" y="165099"/>
                </a:moveTo>
                <a:lnTo>
                  <a:pt x="1786120" y="165099"/>
                </a:lnTo>
                <a:lnTo>
                  <a:pt x="1793316" y="177799"/>
                </a:lnTo>
                <a:lnTo>
                  <a:pt x="1795235" y="165099"/>
                </a:lnTo>
                <a:close/>
              </a:path>
              <a:path w="2238375" h="1638300">
                <a:moveTo>
                  <a:pt x="452285" y="165099"/>
                </a:moveTo>
                <a:lnTo>
                  <a:pt x="449407" y="165099"/>
                </a:lnTo>
                <a:lnTo>
                  <a:pt x="440953" y="175273"/>
                </a:lnTo>
                <a:lnTo>
                  <a:pt x="443706" y="174562"/>
                </a:lnTo>
                <a:lnTo>
                  <a:pt x="452285" y="165099"/>
                </a:lnTo>
                <a:close/>
              </a:path>
              <a:path w="2238375" h="1638300">
                <a:moveTo>
                  <a:pt x="467378" y="161711"/>
                </a:moveTo>
                <a:lnTo>
                  <a:pt x="464776" y="162357"/>
                </a:lnTo>
                <a:lnTo>
                  <a:pt x="461876" y="165099"/>
                </a:lnTo>
                <a:lnTo>
                  <a:pt x="463795" y="165099"/>
                </a:lnTo>
                <a:lnTo>
                  <a:pt x="467378" y="161711"/>
                </a:lnTo>
                <a:close/>
              </a:path>
              <a:path w="2238375" h="1638300">
                <a:moveTo>
                  <a:pt x="1772211" y="152399"/>
                </a:moveTo>
                <a:lnTo>
                  <a:pt x="1756864" y="152399"/>
                </a:lnTo>
                <a:lnTo>
                  <a:pt x="1770294" y="165099"/>
                </a:lnTo>
                <a:lnTo>
                  <a:pt x="1772211" y="152399"/>
                </a:lnTo>
                <a:close/>
              </a:path>
              <a:path w="2238375" h="1638300">
                <a:moveTo>
                  <a:pt x="477226" y="152399"/>
                </a:moveTo>
                <a:lnTo>
                  <a:pt x="475308" y="152399"/>
                </a:lnTo>
                <a:lnTo>
                  <a:pt x="464776" y="162357"/>
                </a:lnTo>
                <a:lnTo>
                  <a:pt x="467378" y="161711"/>
                </a:lnTo>
                <a:lnTo>
                  <a:pt x="477226" y="152399"/>
                </a:lnTo>
                <a:close/>
              </a:path>
              <a:path w="2238375" h="1638300">
                <a:moveTo>
                  <a:pt x="489233" y="149548"/>
                </a:moveTo>
                <a:lnTo>
                  <a:pt x="486745" y="150139"/>
                </a:lnTo>
                <a:lnTo>
                  <a:pt x="485378" y="152399"/>
                </a:lnTo>
                <a:lnTo>
                  <a:pt x="487295" y="152399"/>
                </a:lnTo>
                <a:lnTo>
                  <a:pt x="489233" y="149548"/>
                </a:lnTo>
                <a:close/>
              </a:path>
              <a:path w="2238375" h="1638300">
                <a:moveTo>
                  <a:pt x="1748712" y="139699"/>
                </a:moveTo>
                <a:lnTo>
                  <a:pt x="1741994" y="139699"/>
                </a:lnTo>
                <a:lnTo>
                  <a:pt x="1746792" y="152399"/>
                </a:lnTo>
                <a:lnTo>
                  <a:pt x="1748712" y="139699"/>
                </a:lnTo>
                <a:close/>
              </a:path>
              <a:path w="2238375" h="1638300">
                <a:moveTo>
                  <a:pt x="495929" y="139699"/>
                </a:moveTo>
                <a:lnTo>
                  <a:pt x="493055" y="139699"/>
                </a:lnTo>
                <a:lnTo>
                  <a:pt x="486745" y="150139"/>
                </a:lnTo>
                <a:lnTo>
                  <a:pt x="489233" y="149548"/>
                </a:lnTo>
                <a:lnTo>
                  <a:pt x="495929" y="139699"/>
                </a:lnTo>
                <a:close/>
              </a:path>
              <a:path w="2238375" h="1638300">
                <a:moveTo>
                  <a:pt x="514106" y="136571"/>
                </a:moveTo>
                <a:lnTo>
                  <a:pt x="511586" y="137140"/>
                </a:lnTo>
                <a:lnTo>
                  <a:pt x="508878" y="139699"/>
                </a:lnTo>
                <a:lnTo>
                  <a:pt x="510797" y="139699"/>
                </a:lnTo>
                <a:lnTo>
                  <a:pt x="514106" y="136571"/>
                </a:lnTo>
                <a:close/>
              </a:path>
              <a:path w="2238375" h="1638300">
                <a:moveTo>
                  <a:pt x="1711782" y="126999"/>
                </a:moveTo>
                <a:lnTo>
                  <a:pt x="1709858" y="126999"/>
                </a:lnTo>
                <a:lnTo>
                  <a:pt x="1723292" y="139699"/>
                </a:lnTo>
                <a:lnTo>
                  <a:pt x="1725208" y="139699"/>
                </a:lnTo>
                <a:lnTo>
                  <a:pt x="1711782" y="126999"/>
                </a:lnTo>
                <a:close/>
              </a:path>
              <a:path w="2238375" h="1638300">
                <a:moveTo>
                  <a:pt x="524228" y="126999"/>
                </a:moveTo>
                <a:lnTo>
                  <a:pt x="522311" y="126999"/>
                </a:lnTo>
                <a:lnTo>
                  <a:pt x="511586" y="137140"/>
                </a:lnTo>
                <a:lnTo>
                  <a:pt x="514106" y="136571"/>
                </a:lnTo>
                <a:lnTo>
                  <a:pt x="524228" y="126999"/>
                </a:lnTo>
                <a:close/>
              </a:path>
              <a:path w="2238375" h="1638300">
                <a:moveTo>
                  <a:pt x="547644" y="121999"/>
                </a:moveTo>
                <a:lnTo>
                  <a:pt x="540904" y="123439"/>
                </a:lnTo>
                <a:lnTo>
                  <a:pt x="538617" y="126999"/>
                </a:lnTo>
                <a:lnTo>
                  <a:pt x="548210" y="126999"/>
                </a:lnTo>
                <a:lnTo>
                  <a:pt x="547644" y="121999"/>
                </a:lnTo>
                <a:close/>
              </a:path>
              <a:path w="2238375" h="1638300">
                <a:moveTo>
                  <a:pt x="1696348" y="126351"/>
                </a:moveTo>
                <a:lnTo>
                  <a:pt x="1696911" y="126999"/>
                </a:lnTo>
                <a:lnTo>
                  <a:pt x="1699310" y="126999"/>
                </a:lnTo>
                <a:lnTo>
                  <a:pt x="1696348" y="126351"/>
                </a:lnTo>
                <a:close/>
              </a:path>
              <a:path w="2238375" h="1638300">
                <a:moveTo>
                  <a:pt x="1687320" y="114299"/>
                </a:moveTo>
                <a:lnTo>
                  <a:pt x="1685880" y="114299"/>
                </a:lnTo>
                <a:lnTo>
                  <a:pt x="1696348" y="126351"/>
                </a:lnTo>
                <a:lnTo>
                  <a:pt x="1699310" y="126999"/>
                </a:lnTo>
                <a:lnTo>
                  <a:pt x="1699789" y="126999"/>
                </a:lnTo>
                <a:lnTo>
                  <a:pt x="1687320" y="114299"/>
                </a:lnTo>
                <a:close/>
              </a:path>
              <a:path w="2238375" h="1638300">
                <a:moveTo>
                  <a:pt x="546773" y="114299"/>
                </a:moveTo>
                <a:lnTo>
                  <a:pt x="540904" y="123439"/>
                </a:lnTo>
                <a:lnTo>
                  <a:pt x="547644" y="121999"/>
                </a:lnTo>
                <a:lnTo>
                  <a:pt x="546773" y="114299"/>
                </a:lnTo>
                <a:close/>
              </a:path>
              <a:path w="2238375" h="1638300">
                <a:moveTo>
                  <a:pt x="570751" y="101599"/>
                </a:moveTo>
                <a:lnTo>
                  <a:pt x="556842" y="114299"/>
                </a:lnTo>
                <a:lnTo>
                  <a:pt x="572192" y="114299"/>
                </a:lnTo>
                <a:lnTo>
                  <a:pt x="570751" y="101599"/>
                </a:lnTo>
                <a:close/>
              </a:path>
              <a:path w="2238375" h="1638300">
                <a:moveTo>
                  <a:pt x="1661737" y="111507"/>
                </a:moveTo>
                <a:lnTo>
                  <a:pt x="1661421" y="114299"/>
                </a:lnTo>
                <a:lnTo>
                  <a:pt x="1675328" y="114299"/>
                </a:lnTo>
                <a:lnTo>
                  <a:pt x="1661737" y="111507"/>
                </a:lnTo>
                <a:close/>
              </a:path>
              <a:path w="2238375" h="1638300">
                <a:moveTo>
                  <a:pt x="1662856" y="101599"/>
                </a:moveTo>
                <a:lnTo>
                  <a:pt x="1661737" y="111507"/>
                </a:lnTo>
                <a:lnTo>
                  <a:pt x="1675328" y="114299"/>
                </a:lnTo>
                <a:lnTo>
                  <a:pt x="1676765" y="114299"/>
                </a:lnTo>
                <a:lnTo>
                  <a:pt x="1662856" y="101599"/>
                </a:lnTo>
                <a:close/>
              </a:path>
              <a:path w="2238375" h="1638300">
                <a:moveTo>
                  <a:pt x="610668" y="98873"/>
                </a:moveTo>
                <a:lnTo>
                  <a:pt x="607445" y="99500"/>
                </a:lnTo>
                <a:lnTo>
                  <a:pt x="607682" y="101599"/>
                </a:lnTo>
                <a:lnTo>
                  <a:pt x="610668" y="98873"/>
                </a:lnTo>
                <a:close/>
              </a:path>
              <a:path w="2238375" h="1638300">
                <a:moveTo>
                  <a:pt x="1619648" y="95636"/>
                </a:moveTo>
                <a:lnTo>
                  <a:pt x="1626405" y="101599"/>
                </a:lnTo>
                <a:lnTo>
                  <a:pt x="1626924" y="97026"/>
                </a:lnTo>
                <a:lnTo>
                  <a:pt x="1619648" y="95636"/>
                </a:lnTo>
                <a:close/>
              </a:path>
              <a:path w="2238375" h="1638300">
                <a:moveTo>
                  <a:pt x="621591" y="88899"/>
                </a:moveTo>
                <a:lnTo>
                  <a:pt x="606247" y="88899"/>
                </a:lnTo>
                <a:lnTo>
                  <a:pt x="607445" y="99500"/>
                </a:lnTo>
                <a:lnTo>
                  <a:pt x="610668" y="98873"/>
                </a:lnTo>
                <a:lnTo>
                  <a:pt x="621591" y="88899"/>
                </a:lnTo>
                <a:close/>
              </a:path>
              <a:path w="2238375" h="1638300">
                <a:moveTo>
                  <a:pt x="1627846" y="88899"/>
                </a:moveTo>
                <a:lnTo>
                  <a:pt x="1612017" y="88899"/>
                </a:lnTo>
                <a:lnTo>
                  <a:pt x="1619648" y="95636"/>
                </a:lnTo>
                <a:lnTo>
                  <a:pt x="1626924" y="97026"/>
                </a:lnTo>
                <a:lnTo>
                  <a:pt x="1627846" y="88899"/>
                </a:lnTo>
                <a:close/>
              </a:path>
              <a:path w="2238375" h="1638300">
                <a:moveTo>
                  <a:pt x="646036" y="84530"/>
                </a:moveTo>
                <a:lnTo>
                  <a:pt x="637242" y="86102"/>
                </a:lnTo>
                <a:lnTo>
                  <a:pt x="635024" y="88899"/>
                </a:lnTo>
                <a:lnTo>
                  <a:pt x="646531" y="88899"/>
                </a:lnTo>
                <a:lnTo>
                  <a:pt x="646036" y="84530"/>
                </a:lnTo>
                <a:close/>
              </a:path>
              <a:path w="2238375" h="1638300">
                <a:moveTo>
                  <a:pt x="1588517" y="76199"/>
                </a:moveTo>
                <a:lnTo>
                  <a:pt x="1587075" y="76199"/>
                </a:lnTo>
                <a:lnTo>
                  <a:pt x="1601464" y="88899"/>
                </a:lnTo>
                <a:lnTo>
                  <a:pt x="1602906" y="88899"/>
                </a:lnTo>
                <a:lnTo>
                  <a:pt x="1588517" y="76199"/>
                </a:lnTo>
                <a:close/>
              </a:path>
              <a:path w="2238375" h="1638300">
                <a:moveTo>
                  <a:pt x="645093" y="76199"/>
                </a:moveTo>
                <a:lnTo>
                  <a:pt x="637242" y="86102"/>
                </a:lnTo>
                <a:lnTo>
                  <a:pt x="646036" y="84530"/>
                </a:lnTo>
                <a:lnTo>
                  <a:pt x="645093" y="76199"/>
                </a:lnTo>
                <a:close/>
              </a:path>
              <a:path w="2238375" h="1638300">
                <a:moveTo>
                  <a:pt x="687023" y="73552"/>
                </a:moveTo>
                <a:lnTo>
                  <a:pt x="682365" y="74345"/>
                </a:lnTo>
                <a:lnTo>
                  <a:pt x="682505" y="76199"/>
                </a:lnTo>
                <a:lnTo>
                  <a:pt x="684423" y="76199"/>
                </a:lnTo>
                <a:lnTo>
                  <a:pt x="687023" y="73552"/>
                </a:lnTo>
                <a:close/>
              </a:path>
              <a:path w="2238375" h="1638300">
                <a:moveTo>
                  <a:pt x="1562314" y="73833"/>
                </a:moveTo>
                <a:lnTo>
                  <a:pt x="1562135" y="76199"/>
                </a:lnTo>
                <a:lnTo>
                  <a:pt x="1576524" y="76199"/>
                </a:lnTo>
                <a:lnTo>
                  <a:pt x="1562314" y="73833"/>
                </a:lnTo>
                <a:close/>
              </a:path>
              <a:path w="2238375" h="1638300">
                <a:moveTo>
                  <a:pt x="1563098" y="63499"/>
                </a:moveTo>
                <a:lnTo>
                  <a:pt x="1562314" y="73833"/>
                </a:lnTo>
                <a:lnTo>
                  <a:pt x="1576524" y="76199"/>
                </a:lnTo>
                <a:lnTo>
                  <a:pt x="1577486" y="76199"/>
                </a:lnTo>
                <a:lnTo>
                  <a:pt x="1563098" y="63499"/>
                </a:lnTo>
                <a:close/>
              </a:path>
              <a:path w="2238375" h="1638300">
                <a:moveTo>
                  <a:pt x="696894" y="63499"/>
                </a:moveTo>
                <a:lnTo>
                  <a:pt x="681548" y="63499"/>
                </a:lnTo>
                <a:lnTo>
                  <a:pt x="682365" y="74345"/>
                </a:lnTo>
                <a:lnTo>
                  <a:pt x="687023" y="73552"/>
                </a:lnTo>
                <a:lnTo>
                  <a:pt x="696894" y="63499"/>
                </a:lnTo>
                <a:close/>
              </a:path>
              <a:path w="2238375" h="1638300">
                <a:moveTo>
                  <a:pt x="722502" y="59647"/>
                </a:moveTo>
                <a:lnTo>
                  <a:pt x="711525" y="61298"/>
                </a:lnTo>
                <a:lnTo>
                  <a:pt x="709363" y="63499"/>
                </a:lnTo>
                <a:lnTo>
                  <a:pt x="722793" y="63499"/>
                </a:lnTo>
                <a:lnTo>
                  <a:pt x="722502" y="59647"/>
                </a:lnTo>
                <a:close/>
              </a:path>
              <a:path w="2238375" h="1638300">
                <a:moveTo>
                  <a:pt x="1510991" y="61205"/>
                </a:moveTo>
                <a:lnTo>
                  <a:pt x="1510818" y="63499"/>
                </a:lnTo>
                <a:lnTo>
                  <a:pt x="1525685" y="63499"/>
                </a:lnTo>
                <a:lnTo>
                  <a:pt x="1510991" y="61205"/>
                </a:lnTo>
                <a:close/>
              </a:path>
              <a:path w="2238375" h="1638300">
                <a:moveTo>
                  <a:pt x="1511260" y="57645"/>
                </a:moveTo>
                <a:lnTo>
                  <a:pt x="1510991" y="61205"/>
                </a:lnTo>
                <a:lnTo>
                  <a:pt x="1525685" y="63499"/>
                </a:lnTo>
                <a:lnTo>
                  <a:pt x="1526644" y="63499"/>
                </a:lnTo>
                <a:lnTo>
                  <a:pt x="1521562" y="59158"/>
                </a:lnTo>
                <a:lnTo>
                  <a:pt x="1511260" y="57645"/>
                </a:lnTo>
                <a:close/>
              </a:path>
              <a:path w="2238375" h="1638300">
                <a:moveTo>
                  <a:pt x="721834" y="50799"/>
                </a:moveTo>
                <a:lnTo>
                  <a:pt x="711525" y="61298"/>
                </a:lnTo>
                <a:lnTo>
                  <a:pt x="722502" y="59647"/>
                </a:lnTo>
                <a:lnTo>
                  <a:pt x="721834" y="50799"/>
                </a:lnTo>
                <a:close/>
              </a:path>
              <a:path w="2238375" h="1638300">
                <a:moveTo>
                  <a:pt x="1511776" y="50799"/>
                </a:moveTo>
                <a:lnTo>
                  <a:pt x="1511260" y="57645"/>
                </a:lnTo>
                <a:lnTo>
                  <a:pt x="1521562" y="59158"/>
                </a:lnTo>
                <a:lnTo>
                  <a:pt x="1511776" y="50799"/>
                </a:lnTo>
                <a:close/>
              </a:path>
              <a:path w="2238375" h="1638300">
                <a:moveTo>
                  <a:pt x="773847" y="47287"/>
                </a:moveTo>
                <a:lnTo>
                  <a:pt x="762623" y="48825"/>
                </a:lnTo>
                <a:lnTo>
                  <a:pt x="760684" y="50799"/>
                </a:lnTo>
                <a:lnTo>
                  <a:pt x="774111" y="50799"/>
                </a:lnTo>
                <a:lnTo>
                  <a:pt x="773847" y="47287"/>
                </a:lnTo>
                <a:close/>
              </a:path>
              <a:path w="2238375" h="1638300">
                <a:moveTo>
                  <a:pt x="1459553" y="50047"/>
                </a:moveTo>
                <a:lnTo>
                  <a:pt x="1459496" y="50799"/>
                </a:lnTo>
                <a:lnTo>
                  <a:pt x="1464676" y="50799"/>
                </a:lnTo>
                <a:lnTo>
                  <a:pt x="1459553" y="50047"/>
                </a:lnTo>
                <a:close/>
              </a:path>
              <a:path w="2238375" h="1638300">
                <a:moveTo>
                  <a:pt x="1459655" y="48697"/>
                </a:moveTo>
                <a:lnTo>
                  <a:pt x="1459553" y="50047"/>
                </a:lnTo>
                <a:lnTo>
                  <a:pt x="1464676" y="50799"/>
                </a:lnTo>
                <a:lnTo>
                  <a:pt x="1474363" y="50799"/>
                </a:lnTo>
                <a:lnTo>
                  <a:pt x="1459655" y="48697"/>
                </a:lnTo>
                <a:close/>
              </a:path>
              <a:path w="2238375" h="1638300">
                <a:moveTo>
                  <a:pt x="1459903" y="45422"/>
                </a:moveTo>
                <a:lnTo>
                  <a:pt x="1459655" y="48697"/>
                </a:lnTo>
                <a:lnTo>
                  <a:pt x="1474363" y="50799"/>
                </a:lnTo>
                <a:lnTo>
                  <a:pt x="1475325" y="50799"/>
                </a:lnTo>
                <a:lnTo>
                  <a:pt x="1470717" y="46863"/>
                </a:lnTo>
                <a:lnTo>
                  <a:pt x="1459903" y="45422"/>
                </a:lnTo>
                <a:close/>
              </a:path>
              <a:path w="2238375" h="1638300">
                <a:moveTo>
                  <a:pt x="773156" y="38099"/>
                </a:moveTo>
                <a:lnTo>
                  <a:pt x="762623" y="48825"/>
                </a:lnTo>
                <a:lnTo>
                  <a:pt x="773847" y="47287"/>
                </a:lnTo>
                <a:lnTo>
                  <a:pt x="773156" y="38099"/>
                </a:lnTo>
                <a:close/>
              </a:path>
              <a:path w="2238375" h="1638300">
                <a:moveTo>
                  <a:pt x="1460458" y="38099"/>
                </a:moveTo>
                <a:lnTo>
                  <a:pt x="1459903" y="45422"/>
                </a:lnTo>
                <a:lnTo>
                  <a:pt x="1470717" y="46863"/>
                </a:lnTo>
                <a:lnTo>
                  <a:pt x="1460458" y="38099"/>
                </a:lnTo>
                <a:close/>
              </a:path>
              <a:path w="2238375" h="1638300">
                <a:moveTo>
                  <a:pt x="826273" y="34963"/>
                </a:moveTo>
                <a:lnTo>
                  <a:pt x="815224" y="36282"/>
                </a:lnTo>
                <a:lnTo>
                  <a:pt x="813440" y="38099"/>
                </a:lnTo>
                <a:lnTo>
                  <a:pt x="826391" y="38099"/>
                </a:lnTo>
                <a:lnTo>
                  <a:pt x="826273" y="34963"/>
                </a:lnTo>
                <a:close/>
              </a:path>
              <a:path w="2238375" h="1638300">
                <a:moveTo>
                  <a:pt x="839407" y="36404"/>
                </a:moveTo>
                <a:lnTo>
                  <a:pt x="837368" y="36670"/>
                </a:lnTo>
                <a:lnTo>
                  <a:pt x="837422" y="38099"/>
                </a:lnTo>
                <a:lnTo>
                  <a:pt x="839407" y="36404"/>
                </a:lnTo>
                <a:close/>
              </a:path>
              <a:path w="2238375" h="1638300">
                <a:moveTo>
                  <a:pt x="1407291" y="36183"/>
                </a:moveTo>
                <a:lnTo>
                  <a:pt x="1407219" y="38099"/>
                </a:lnTo>
                <a:lnTo>
                  <a:pt x="1422566" y="38099"/>
                </a:lnTo>
                <a:lnTo>
                  <a:pt x="1407291" y="36183"/>
                </a:lnTo>
                <a:close/>
              </a:path>
              <a:path w="2238375" h="1638300">
                <a:moveTo>
                  <a:pt x="1407396" y="33399"/>
                </a:moveTo>
                <a:lnTo>
                  <a:pt x="1407291" y="36183"/>
                </a:lnTo>
                <a:lnTo>
                  <a:pt x="1422566" y="38099"/>
                </a:lnTo>
                <a:lnTo>
                  <a:pt x="1423045" y="38099"/>
                </a:lnTo>
                <a:lnTo>
                  <a:pt x="1418986" y="34741"/>
                </a:lnTo>
                <a:lnTo>
                  <a:pt x="1407396" y="33399"/>
                </a:lnTo>
                <a:close/>
              </a:path>
              <a:path w="2238375" h="1638300">
                <a:moveTo>
                  <a:pt x="843506" y="32904"/>
                </a:moveTo>
                <a:lnTo>
                  <a:pt x="837255" y="33651"/>
                </a:lnTo>
                <a:lnTo>
                  <a:pt x="837368" y="36670"/>
                </a:lnTo>
                <a:lnTo>
                  <a:pt x="839407" y="36404"/>
                </a:lnTo>
                <a:lnTo>
                  <a:pt x="843506" y="32904"/>
                </a:lnTo>
                <a:close/>
              </a:path>
              <a:path w="2238375" h="1638300">
                <a:moveTo>
                  <a:pt x="825912" y="25399"/>
                </a:moveTo>
                <a:lnTo>
                  <a:pt x="815224" y="36282"/>
                </a:lnTo>
                <a:lnTo>
                  <a:pt x="826273" y="34963"/>
                </a:lnTo>
                <a:lnTo>
                  <a:pt x="825912" y="25399"/>
                </a:lnTo>
                <a:close/>
              </a:path>
              <a:path w="2238375" h="1638300">
                <a:moveTo>
                  <a:pt x="1407698" y="25399"/>
                </a:moveTo>
                <a:lnTo>
                  <a:pt x="1407396" y="33399"/>
                </a:lnTo>
                <a:lnTo>
                  <a:pt x="1418986" y="34741"/>
                </a:lnTo>
                <a:lnTo>
                  <a:pt x="1407698" y="25399"/>
                </a:lnTo>
                <a:close/>
              </a:path>
              <a:path w="2238375" h="1638300">
                <a:moveTo>
                  <a:pt x="852294" y="25399"/>
                </a:moveTo>
                <a:lnTo>
                  <a:pt x="836943" y="25399"/>
                </a:lnTo>
                <a:lnTo>
                  <a:pt x="837255" y="33651"/>
                </a:lnTo>
                <a:lnTo>
                  <a:pt x="843506" y="32904"/>
                </a:lnTo>
                <a:lnTo>
                  <a:pt x="852294" y="25399"/>
                </a:lnTo>
                <a:close/>
              </a:path>
              <a:path w="2238375" h="1638300">
                <a:moveTo>
                  <a:pt x="905422" y="22572"/>
                </a:moveTo>
                <a:lnTo>
                  <a:pt x="890114" y="24190"/>
                </a:lnTo>
                <a:lnTo>
                  <a:pt x="889703" y="25399"/>
                </a:lnTo>
                <a:lnTo>
                  <a:pt x="905529" y="25399"/>
                </a:lnTo>
                <a:lnTo>
                  <a:pt x="905422" y="22572"/>
                </a:lnTo>
                <a:close/>
              </a:path>
              <a:path w="2238375" h="1638300">
                <a:moveTo>
                  <a:pt x="1328126" y="24220"/>
                </a:moveTo>
                <a:lnTo>
                  <a:pt x="1328082" y="25399"/>
                </a:lnTo>
                <a:lnTo>
                  <a:pt x="1338313" y="25399"/>
                </a:lnTo>
                <a:lnTo>
                  <a:pt x="1328126" y="24220"/>
                </a:lnTo>
                <a:close/>
              </a:path>
              <a:path w="2238375" h="1638300">
                <a:moveTo>
                  <a:pt x="1328147" y="23671"/>
                </a:moveTo>
                <a:lnTo>
                  <a:pt x="1328126" y="24220"/>
                </a:lnTo>
                <a:lnTo>
                  <a:pt x="1338313" y="25399"/>
                </a:lnTo>
                <a:lnTo>
                  <a:pt x="1343426" y="25399"/>
                </a:lnTo>
                <a:lnTo>
                  <a:pt x="1328147" y="23671"/>
                </a:lnTo>
                <a:close/>
              </a:path>
              <a:path w="2238375" h="1638300">
                <a:moveTo>
                  <a:pt x="1328240" y="21190"/>
                </a:moveTo>
                <a:lnTo>
                  <a:pt x="1328147" y="23671"/>
                </a:lnTo>
                <a:lnTo>
                  <a:pt x="1343426" y="25399"/>
                </a:lnTo>
                <a:lnTo>
                  <a:pt x="1343527" y="22738"/>
                </a:lnTo>
                <a:lnTo>
                  <a:pt x="1328240" y="21190"/>
                </a:lnTo>
                <a:close/>
              </a:path>
              <a:path w="2238375" h="1638300">
                <a:moveTo>
                  <a:pt x="905338" y="20347"/>
                </a:moveTo>
                <a:lnTo>
                  <a:pt x="890954" y="21717"/>
                </a:lnTo>
                <a:lnTo>
                  <a:pt x="890114" y="24190"/>
                </a:lnTo>
                <a:lnTo>
                  <a:pt x="905422" y="22572"/>
                </a:lnTo>
                <a:lnTo>
                  <a:pt x="905338" y="20347"/>
                </a:lnTo>
                <a:close/>
              </a:path>
              <a:path w="2238375" h="1638300">
                <a:moveTo>
                  <a:pt x="1328315" y="19181"/>
                </a:moveTo>
                <a:lnTo>
                  <a:pt x="1328240" y="21190"/>
                </a:lnTo>
                <a:lnTo>
                  <a:pt x="1343527" y="22738"/>
                </a:lnTo>
                <a:lnTo>
                  <a:pt x="1343608" y="20582"/>
                </a:lnTo>
                <a:lnTo>
                  <a:pt x="1328315" y="19181"/>
                </a:lnTo>
                <a:close/>
              </a:path>
              <a:path w="2238375" h="1638300">
                <a:moveTo>
                  <a:pt x="905050" y="12699"/>
                </a:moveTo>
                <a:lnTo>
                  <a:pt x="894019" y="12699"/>
                </a:lnTo>
                <a:lnTo>
                  <a:pt x="890954" y="21717"/>
                </a:lnTo>
                <a:lnTo>
                  <a:pt x="905338" y="20347"/>
                </a:lnTo>
                <a:lnTo>
                  <a:pt x="905050" y="12699"/>
                </a:lnTo>
                <a:close/>
              </a:path>
              <a:path w="2238375" h="1638300">
                <a:moveTo>
                  <a:pt x="1343907" y="12699"/>
                </a:moveTo>
                <a:lnTo>
                  <a:pt x="1328558" y="12699"/>
                </a:lnTo>
                <a:lnTo>
                  <a:pt x="1328315" y="19181"/>
                </a:lnTo>
                <a:lnTo>
                  <a:pt x="1343608" y="20582"/>
                </a:lnTo>
                <a:lnTo>
                  <a:pt x="1343907" y="12699"/>
                </a:lnTo>
                <a:close/>
              </a:path>
              <a:path w="2238375" h="1638300">
                <a:moveTo>
                  <a:pt x="1011527" y="11356"/>
                </a:moveTo>
                <a:lnTo>
                  <a:pt x="1005170" y="12028"/>
                </a:lnTo>
                <a:lnTo>
                  <a:pt x="1004815" y="12699"/>
                </a:lnTo>
                <a:lnTo>
                  <a:pt x="1011527" y="12699"/>
                </a:lnTo>
                <a:lnTo>
                  <a:pt x="1011527" y="11356"/>
                </a:lnTo>
                <a:close/>
              </a:path>
              <a:path w="2238375" h="1638300">
                <a:moveTo>
                  <a:pt x="1038383" y="10493"/>
                </a:moveTo>
                <a:lnTo>
                  <a:pt x="1023039" y="12491"/>
                </a:lnTo>
                <a:lnTo>
                  <a:pt x="1023039" y="12699"/>
                </a:lnTo>
                <a:lnTo>
                  <a:pt x="1026275" y="12699"/>
                </a:lnTo>
                <a:lnTo>
                  <a:pt x="1038383" y="11040"/>
                </a:lnTo>
                <a:lnTo>
                  <a:pt x="1038383" y="10493"/>
                </a:lnTo>
                <a:close/>
              </a:path>
              <a:path w="2238375" h="1638300">
                <a:moveTo>
                  <a:pt x="1038383" y="11040"/>
                </a:moveTo>
                <a:lnTo>
                  <a:pt x="1026275" y="12699"/>
                </a:lnTo>
                <a:lnTo>
                  <a:pt x="1032750" y="12699"/>
                </a:lnTo>
                <a:lnTo>
                  <a:pt x="1038281" y="11885"/>
                </a:lnTo>
                <a:lnTo>
                  <a:pt x="1038383" y="11040"/>
                </a:lnTo>
                <a:close/>
              </a:path>
              <a:path w="2238375" h="1638300">
                <a:moveTo>
                  <a:pt x="1038383" y="11870"/>
                </a:moveTo>
                <a:lnTo>
                  <a:pt x="1032750" y="12699"/>
                </a:lnTo>
                <a:lnTo>
                  <a:pt x="1034549" y="12699"/>
                </a:lnTo>
                <a:lnTo>
                  <a:pt x="1038265" y="12140"/>
                </a:lnTo>
                <a:lnTo>
                  <a:pt x="1038383" y="11870"/>
                </a:lnTo>
                <a:close/>
              </a:path>
              <a:path w="2238375" h="1638300">
                <a:moveTo>
                  <a:pt x="1038383" y="12123"/>
                </a:moveTo>
                <a:lnTo>
                  <a:pt x="1034549" y="12699"/>
                </a:lnTo>
                <a:lnTo>
                  <a:pt x="1038383" y="12699"/>
                </a:lnTo>
                <a:lnTo>
                  <a:pt x="1038383" y="12123"/>
                </a:lnTo>
                <a:close/>
              </a:path>
              <a:path w="2238375" h="1638300">
                <a:moveTo>
                  <a:pt x="1065244" y="9601"/>
                </a:moveTo>
                <a:lnTo>
                  <a:pt x="1049897" y="12344"/>
                </a:lnTo>
                <a:lnTo>
                  <a:pt x="1049897" y="12699"/>
                </a:lnTo>
                <a:lnTo>
                  <a:pt x="1051472" y="12699"/>
                </a:lnTo>
                <a:lnTo>
                  <a:pt x="1065244" y="10108"/>
                </a:lnTo>
                <a:lnTo>
                  <a:pt x="1065244" y="9601"/>
                </a:lnTo>
                <a:close/>
              </a:path>
              <a:path w="2238375" h="1638300">
                <a:moveTo>
                  <a:pt x="1065244" y="10108"/>
                </a:moveTo>
                <a:lnTo>
                  <a:pt x="1051472" y="12699"/>
                </a:lnTo>
                <a:lnTo>
                  <a:pt x="1053673" y="12699"/>
                </a:lnTo>
                <a:lnTo>
                  <a:pt x="1065244" y="10449"/>
                </a:lnTo>
                <a:lnTo>
                  <a:pt x="1065244" y="10108"/>
                </a:lnTo>
                <a:close/>
              </a:path>
              <a:path w="2238375" h="1638300">
                <a:moveTo>
                  <a:pt x="1065244" y="10449"/>
                </a:moveTo>
                <a:lnTo>
                  <a:pt x="1053673" y="12699"/>
                </a:lnTo>
                <a:lnTo>
                  <a:pt x="1058210" y="12699"/>
                </a:lnTo>
                <a:lnTo>
                  <a:pt x="1065244" y="11229"/>
                </a:lnTo>
                <a:lnTo>
                  <a:pt x="1065244" y="10449"/>
                </a:lnTo>
                <a:close/>
              </a:path>
              <a:path w="2238375" h="1638300">
                <a:moveTo>
                  <a:pt x="1065244" y="11229"/>
                </a:moveTo>
                <a:lnTo>
                  <a:pt x="1058210" y="12699"/>
                </a:lnTo>
                <a:lnTo>
                  <a:pt x="1059489" y="12699"/>
                </a:lnTo>
                <a:lnTo>
                  <a:pt x="1065244" y="11471"/>
                </a:lnTo>
                <a:lnTo>
                  <a:pt x="1065244" y="11229"/>
                </a:lnTo>
                <a:close/>
              </a:path>
              <a:path w="2238375" h="1638300">
                <a:moveTo>
                  <a:pt x="1065244" y="11471"/>
                </a:moveTo>
                <a:lnTo>
                  <a:pt x="1059489" y="12699"/>
                </a:lnTo>
                <a:lnTo>
                  <a:pt x="1061887" y="12699"/>
                </a:lnTo>
                <a:lnTo>
                  <a:pt x="1065244" y="11953"/>
                </a:lnTo>
                <a:lnTo>
                  <a:pt x="1065244" y="11471"/>
                </a:lnTo>
                <a:close/>
              </a:path>
              <a:path w="2238375" h="1638300">
                <a:moveTo>
                  <a:pt x="1065244" y="11953"/>
                </a:moveTo>
                <a:lnTo>
                  <a:pt x="1061887" y="12699"/>
                </a:lnTo>
                <a:lnTo>
                  <a:pt x="1062716" y="12699"/>
                </a:lnTo>
                <a:lnTo>
                  <a:pt x="1065192" y="12140"/>
                </a:lnTo>
                <a:lnTo>
                  <a:pt x="1065244" y="11953"/>
                </a:lnTo>
                <a:close/>
              </a:path>
              <a:path w="2238375" h="1638300">
                <a:moveTo>
                  <a:pt x="1065244" y="12129"/>
                </a:moveTo>
                <a:lnTo>
                  <a:pt x="1062716" y="12699"/>
                </a:lnTo>
                <a:lnTo>
                  <a:pt x="1065244" y="12699"/>
                </a:lnTo>
                <a:lnTo>
                  <a:pt x="1065244" y="12129"/>
                </a:lnTo>
                <a:close/>
              </a:path>
              <a:path w="2238375" h="1638300">
                <a:moveTo>
                  <a:pt x="1077690" y="11818"/>
                </a:moveTo>
                <a:lnTo>
                  <a:pt x="1076758" y="12085"/>
                </a:lnTo>
                <a:lnTo>
                  <a:pt x="1076758" y="12699"/>
                </a:lnTo>
                <a:lnTo>
                  <a:pt x="1077690" y="11818"/>
                </a:lnTo>
                <a:close/>
              </a:path>
              <a:path w="2238375" h="1638300">
                <a:moveTo>
                  <a:pt x="1167888" y="12401"/>
                </a:moveTo>
                <a:lnTo>
                  <a:pt x="1167888" y="12699"/>
                </a:lnTo>
                <a:lnTo>
                  <a:pt x="1169065" y="12699"/>
                </a:lnTo>
                <a:lnTo>
                  <a:pt x="1167888" y="12401"/>
                </a:lnTo>
                <a:close/>
              </a:path>
              <a:path w="2238375" h="1638300">
                <a:moveTo>
                  <a:pt x="1167888" y="11876"/>
                </a:moveTo>
                <a:lnTo>
                  <a:pt x="1167888" y="12401"/>
                </a:lnTo>
                <a:lnTo>
                  <a:pt x="1169065" y="12699"/>
                </a:lnTo>
                <a:lnTo>
                  <a:pt x="1171281" y="12699"/>
                </a:lnTo>
                <a:lnTo>
                  <a:pt x="1167888" y="11876"/>
                </a:lnTo>
                <a:close/>
              </a:path>
              <a:path w="2238375" h="1638300">
                <a:moveTo>
                  <a:pt x="1167888" y="11309"/>
                </a:moveTo>
                <a:lnTo>
                  <a:pt x="1167925" y="11885"/>
                </a:lnTo>
                <a:lnTo>
                  <a:pt x="1171281" y="12699"/>
                </a:lnTo>
                <a:lnTo>
                  <a:pt x="1173901" y="12699"/>
                </a:lnTo>
                <a:lnTo>
                  <a:pt x="1167888" y="11309"/>
                </a:lnTo>
                <a:close/>
              </a:path>
              <a:path w="2238375" h="1638300">
                <a:moveTo>
                  <a:pt x="1167888" y="10706"/>
                </a:moveTo>
                <a:lnTo>
                  <a:pt x="1168014" y="11339"/>
                </a:lnTo>
                <a:lnTo>
                  <a:pt x="1173901" y="12699"/>
                </a:lnTo>
                <a:lnTo>
                  <a:pt x="1176997" y="12699"/>
                </a:lnTo>
                <a:lnTo>
                  <a:pt x="1167888" y="10706"/>
                </a:lnTo>
                <a:close/>
              </a:path>
              <a:path w="2238375" h="1638300">
                <a:moveTo>
                  <a:pt x="1167888" y="10051"/>
                </a:moveTo>
                <a:lnTo>
                  <a:pt x="1167888" y="10706"/>
                </a:lnTo>
                <a:lnTo>
                  <a:pt x="1176997" y="12699"/>
                </a:lnTo>
                <a:lnTo>
                  <a:pt x="1180781" y="12699"/>
                </a:lnTo>
                <a:lnTo>
                  <a:pt x="1167888" y="10051"/>
                </a:lnTo>
                <a:close/>
              </a:path>
              <a:path w="2238375" h="1638300">
                <a:moveTo>
                  <a:pt x="1167888" y="9795"/>
                </a:moveTo>
                <a:lnTo>
                  <a:pt x="1167888" y="10051"/>
                </a:lnTo>
                <a:lnTo>
                  <a:pt x="1180781" y="12699"/>
                </a:lnTo>
                <a:lnTo>
                  <a:pt x="1182393" y="12699"/>
                </a:lnTo>
                <a:lnTo>
                  <a:pt x="1167888" y="9795"/>
                </a:lnTo>
                <a:close/>
              </a:path>
              <a:path w="2238375" h="1638300">
                <a:moveTo>
                  <a:pt x="1167888" y="9667"/>
                </a:moveTo>
                <a:lnTo>
                  <a:pt x="1167967" y="9811"/>
                </a:lnTo>
                <a:lnTo>
                  <a:pt x="1182393" y="12699"/>
                </a:lnTo>
                <a:lnTo>
                  <a:pt x="1183234" y="12699"/>
                </a:lnTo>
                <a:lnTo>
                  <a:pt x="1167888" y="9667"/>
                </a:lnTo>
                <a:close/>
              </a:path>
              <a:path w="2238375" h="1638300">
                <a:moveTo>
                  <a:pt x="1167888" y="9345"/>
                </a:moveTo>
                <a:lnTo>
                  <a:pt x="1167965" y="9682"/>
                </a:lnTo>
                <a:lnTo>
                  <a:pt x="1183234" y="12699"/>
                </a:lnTo>
                <a:lnTo>
                  <a:pt x="1183234" y="12276"/>
                </a:lnTo>
                <a:lnTo>
                  <a:pt x="1167888" y="9345"/>
                </a:lnTo>
                <a:close/>
              </a:path>
              <a:path w="2238375" h="1638300">
                <a:moveTo>
                  <a:pt x="1194744" y="12620"/>
                </a:moveTo>
                <a:lnTo>
                  <a:pt x="1195223" y="12699"/>
                </a:lnTo>
                <a:lnTo>
                  <a:pt x="1194744" y="12620"/>
                </a:lnTo>
                <a:close/>
              </a:path>
              <a:path w="2238375" h="1638300">
                <a:moveTo>
                  <a:pt x="1194744" y="11831"/>
                </a:moveTo>
                <a:lnTo>
                  <a:pt x="1194744" y="12620"/>
                </a:lnTo>
                <a:lnTo>
                  <a:pt x="1195223" y="12699"/>
                </a:lnTo>
                <a:lnTo>
                  <a:pt x="1200307" y="12699"/>
                </a:lnTo>
                <a:lnTo>
                  <a:pt x="1194744" y="11831"/>
                </a:lnTo>
                <a:close/>
              </a:path>
              <a:path w="2238375" h="1638300">
                <a:moveTo>
                  <a:pt x="1194744" y="11135"/>
                </a:moveTo>
                <a:lnTo>
                  <a:pt x="1194811" y="11842"/>
                </a:lnTo>
                <a:lnTo>
                  <a:pt x="1200307" y="12699"/>
                </a:lnTo>
                <a:lnTo>
                  <a:pt x="1205391" y="12699"/>
                </a:lnTo>
                <a:lnTo>
                  <a:pt x="1194744" y="11135"/>
                </a:lnTo>
                <a:close/>
              </a:path>
              <a:path w="2238375" h="1638300">
                <a:moveTo>
                  <a:pt x="1194744" y="10832"/>
                </a:moveTo>
                <a:lnTo>
                  <a:pt x="1194744" y="11135"/>
                </a:lnTo>
                <a:lnTo>
                  <a:pt x="1205391" y="12699"/>
                </a:lnTo>
                <a:lnTo>
                  <a:pt x="1207812" y="12699"/>
                </a:lnTo>
                <a:lnTo>
                  <a:pt x="1194744" y="10832"/>
                </a:lnTo>
                <a:close/>
              </a:path>
              <a:path w="2238375" h="1638300">
                <a:moveTo>
                  <a:pt x="1194744" y="10561"/>
                </a:moveTo>
                <a:lnTo>
                  <a:pt x="1194744" y="10832"/>
                </a:lnTo>
                <a:lnTo>
                  <a:pt x="1207812" y="12699"/>
                </a:lnTo>
                <a:lnTo>
                  <a:pt x="1210091" y="12699"/>
                </a:lnTo>
                <a:lnTo>
                  <a:pt x="1194744" y="10561"/>
                </a:lnTo>
                <a:close/>
              </a:path>
              <a:path w="2238375" h="1638300">
                <a:moveTo>
                  <a:pt x="1194744" y="10096"/>
                </a:moveTo>
                <a:lnTo>
                  <a:pt x="1194744" y="10561"/>
                </a:lnTo>
                <a:lnTo>
                  <a:pt x="1210091" y="12699"/>
                </a:lnTo>
                <a:lnTo>
                  <a:pt x="1210003" y="12129"/>
                </a:lnTo>
                <a:lnTo>
                  <a:pt x="1194744" y="10096"/>
                </a:lnTo>
                <a:close/>
              </a:path>
              <a:path w="2238375" h="1638300">
                <a:moveTo>
                  <a:pt x="1221601" y="11885"/>
                </a:moveTo>
                <a:lnTo>
                  <a:pt x="1221601" y="12699"/>
                </a:lnTo>
                <a:lnTo>
                  <a:pt x="1228638" y="12699"/>
                </a:lnTo>
                <a:lnTo>
                  <a:pt x="1221601" y="11885"/>
                </a:lnTo>
                <a:close/>
              </a:path>
              <a:path w="2238375" h="1638300">
                <a:moveTo>
                  <a:pt x="1221601" y="11614"/>
                </a:moveTo>
                <a:lnTo>
                  <a:pt x="1221601" y="11885"/>
                </a:lnTo>
                <a:lnTo>
                  <a:pt x="1228638" y="12699"/>
                </a:lnTo>
                <a:lnTo>
                  <a:pt x="1231194" y="12699"/>
                </a:lnTo>
                <a:lnTo>
                  <a:pt x="1221601" y="11614"/>
                </a:lnTo>
                <a:close/>
              </a:path>
              <a:path w="2238375" h="1638300">
                <a:moveTo>
                  <a:pt x="1221601" y="11092"/>
                </a:moveTo>
                <a:lnTo>
                  <a:pt x="1221601" y="11614"/>
                </a:lnTo>
                <a:lnTo>
                  <a:pt x="1231194" y="12699"/>
                </a:lnTo>
                <a:lnTo>
                  <a:pt x="1233115" y="12699"/>
                </a:lnTo>
                <a:lnTo>
                  <a:pt x="1232750" y="12297"/>
                </a:lnTo>
                <a:lnTo>
                  <a:pt x="1221601" y="11092"/>
                </a:lnTo>
                <a:close/>
              </a:path>
              <a:path w="2238375" h="1638300">
                <a:moveTo>
                  <a:pt x="1038383" y="9625"/>
                </a:moveTo>
                <a:lnTo>
                  <a:pt x="1023165" y="11443"/>
                </a:lnTo>
                <a:lnTo>
                  <a:pt x="1023039" y="12491"/>
                </a:lnTo>
                <a:lnTo>
                  <a:pt x="1038383" y="10493"/>
                </a:lnTo>
                <a:lnTo>
                  <a:pt x="1038383" y="9625"/>
                </a:lnTo>
                <a:close/>
              </a:path>
              <a:path w="2238375" h="1638300">
                <a:moveTo>
                  <a:pt x="1065244" y="9147"/>
                </a:moveTo>
                <a:lnTo>
                  <a:pt x="1049897" y="11760"/>
                </a:lnTo>
                <a:lnTo>
                  <a:pt x="1049897" y="12344"/>
                </a:lnTo>
                <a:lnTo>
                  <a:pt x="1065244" y="9601"/>
                </a:lnTo>
                <a:lnTo>
                  <a:pt x="1065244" y="9147"/>
                </a:lnTo>
                <a:close/>
              </a:path>
              <a:path w="2238375" h="1638300">
                <a:moveTo>
                  <a:pt x="1221601" y="10392"/>
                </a:moveTo>
                <a:lnTo>
                  <a:pt x="1221601" y="11092"/>
                </a:lnTo>
                <a:lnTo>
                  <a:pt x="1232750" y="12297"/>
                </a:lnTo>
                <a:lnTo>
                  <a:pt x="1232001" y="11471"/>
                </a:lnTo>
                <a:lnTo>
                  <a:pt x="1221601" y="10392"/>
                </a:lnTo>
                <a:close/>
              </a:path>
              <a:path w="2238375" h="1638300">
                <a:moveTo>
                  <a:pt x="1167888" y="9014"/>
                </a:moveTo>
                <a:lnTo>
                  <a:pt x="1167888" y="9345"/>
                </a:lnTo>
                <a:lnTo>
                  <a:pt x="1183234" y="12276"/>
                </a:lnTo>
                <a:lnTo>
                  <a:pt x="1183178" y="11831"/>
                </a:lnTo>
                <a:lnTo>
                  <a:pt x="1167888" y="9014"/>
                </a:lnTo>
                <a:close/>
              </a:path>
              <a:path w="2238375" h="1638300">
                <a:moveTo>
                  <a:pt x="1194744" y="9510"/>
                </a:moveTo>
                <a:lnTo>
                  <a:pt x="1194836" y="10108"/>
                </a:lnTo>
                <a:lnTo>
                  <a:pt x="1210091" y="12140"/>
                </a:lnTo>
                <a:lnTo>
                  <a:pt x="1210091" y="11435"/>
                </a:lnTo>
                <a:lnTo>
                  <a:pt x="1194744" y="9510"/>
                </a:lnTo>
                <a:close/>
              </a:path>
              <a:path w="2238375" h="1638300">
                <a:moveTo>
                  <a:pt x="1078239" y="11298"/>
                </a:moveTo>
                <a:lnTo>
                  <a:pt x="1076758" y="11709"/>
                </a:lnTo>
                <a:lnTo>
                  <a:pt x="1076758" y="12085"/>
                </a:lnTo>
                <a:lnTo>
                  <a:pt x="1077690" y="11818"/>
                </a:lnTo>
                <a:lnTo>
                  <a:pt x="1078239" y="11298"/>
                </a:lnTo>
                <a:close/>
              </a:path>
              <a:path w="2238375" h="1638300">
                <a:moveTo>
                  <a:pt x="1011527" y="10233"/>
                </a:moveTo>
                <a:lnTo>
                  <a:pt x="1005868" y="10772"/>
                </a:lnTo>
                <a:lnTo>
                  <a:pt x="1005170" y="12028"/>
                </a:lnTo>
                <a:lnTo>
                  <a:pt x="1011527" y="11356"/>
                </a:lnTo>
                <a:lnTo>
                  <a:pt x="1011527" y="10233"/>
                </a:lnTo>
                <a:close/>
              </a:path>
              <a:path w="2238375" h="1638300">
                <a:moveTo>
                  <a:pt x="1167888" y="8147"/>
                </a:moveTo>
                <a:lnTo>
                  <a:pt x="1167968" y="9029"/>
                </a:lnTo>
                <a:lnTo>
                  <a:pt x="1183234" y="11842"/>
                </a:lnTo>
                <a:lnTo>
                  <a:pt x="1183234" y="10703"/>
                </a:lnTo>
                <a:lnTo>
                  <a:pt x="1167888" y="8147"/>
                </a:lnTo>
                <a:close/>
              </a:path>
              <a:path w="2238375" h="1638300">
                <a:moveTo>
                  <a:pt x="1065244" y="8610"/>
                </a:moveTo>
                <a:lnTo>
                  <a:pt x="1049897" y="11070"/>
                </a:lnTo>
                <a:lnTo>
                  <a:pt x="1049897" y="11760"/>
                </a:lnTo>
                <a:lnTo>
                  <a:pt x="1065244" y="9147"/>
                </a:lnTo>
                <a:lnTo>
                  <a:pt x="1065244" y="8610"/>
                </a:lnTo>
                <a:close/>
              </a:path>
              <a:path w="2238375" h="1638300">
                <a:moveTo>
                  <a:pt x="1078796" y="10772"/>
                </a:moveTo>
                <a:lnTo>
                  <a:pt x="1076833" y="11298"/>
                </a:lnTo>
                <a:lnTo>
                  <a:pt x="1076758" y="11709"/>
                </a:lnTo>
                <a:lnTo>
                  <a:pt x="1078198" y="11309"/>
                </a:lnTo>
                <a:lnTo>
                  <a:pt x="1078796" y="10772"/>
                </a:lnTo>
                <a:close/>
              </a:path>
              <a:path w="2238375" h="1638300">
                <a:moveTo>
                  <a:pt x="1038383" y="9589"/>
                </a:moveTo>
                <a:lnTo>
                  <a:pt x="1023039" y="11415"/>
                </a:lnTo>
                <a:lnTo>
                  <a:pt x="1038383" y="9625"/>
                </a:lnTo>
                <a:close/>
              </a:path>
              <a:path w="2238375" h="1638300">
                <a:moveTo>
                  <a:pt x="1221601" y="9403"/>
                </a:moveTo>
                <a:lnTo>
                  <a:pt x="1221601" y="10392"/>
                </a:lnTo>
                <a:lnTo>
                  <a:pt x="1231976" y="11443"/>
                </a:lnTo>
                <a:lnTo>
                  <a:pt x="1230899" y="10255"/>
                </a:lnTo>
                <a:lnTo>
                  <a:pt x="1221601" y="9403"/>
                </a:lnTo>
                <a:close/>
              </a:path>
              <a:path w="2238375" h="1638300">
                <a:moveTo>
                  <a:pt x="1194744" y="8775"/>
                </a:moveTo>
                <a:lnTo>
                  <a:pt x="1194865" y="9525"/>
                </a:lnTo>
                <a:lnTo>
                  <a:pt x="1210091" y="11435"/>
                </a:lnTo>
                <a:lnTo>
                  <a:pt x="1210091" y="10552"/>
                </a:lnTo>
                <a:lnTo>
                  <a:pt x="1194744" y="8775"/>
                </a:lnTo>
                <a:close/>
              </a:path>
              <a:path w="2238375" h="1638300">
                <a:moveTo>
                  <a:pt x="1038383" y="9525"/>
                </a:moveTo>
                <a:lnTo>
                  <a:pt x="1023039" y="11339"/>
                </a:lnTo>
                <a:lnTo>
                  <a:pt x="1038281" y="9601"/>
                </a:lnTo>
                <a:close/>
              </a:path>
              <a:path w="2238375" h="1638300">
                <a:moveTo>
                  <a:pt x="1038383" y="8517"/>
                </a:moveTo>
                <a:lnTo>
                  <a:pt x="1023039" y="10139"/>
                </a:lnTo>
                <a:lnTo>
                  <a:pt x="1023039" y="11339"/>
                </a:lnTo>
                <a:lnTo>
                  <a:pt x="1038348" y="9529"/>
                </a:lnTo>
                <a:lnTo>
                  <a:pt x="1038383" y="8517"/>
                </a:lnTo>
                <a:close/>
              </a:path>
              <a:path w="2238375" h="1638300">
                <a:moveTo>
                  <a:pt x="1079361" y="10237"/>
                </a:moveTo>
                <a:lnTo>
                  <a:pt x="1076855" y="10885"/>
                </a:lnTo>
                <a:lnTo>
                  <a:pt x="1076758" y="11318"/>
                </a:lnTo>
                <a:lnTo>
                  <a:pt x="1078783" y="10775"/>
                </a:lnTo>
                <a:lnTo>
                  <a:pt x="1079361" y="10237"/>
                </a:lnTo>
                <a:close/>
              </a:path>
              <a:path w="2238375" h="1638300">
                <a:moveTo>
                  <a:pt x="1065244" y="8466"/>
                </a:moveTo>
                <a:lnTo>
                  <a:pt x="1049897" y="10885"/>
                </a:lnTo>
                <a:lnTo>
                  <a:pt x="1049897" y="11070"/>
                </a:lnTo>
                <a:lnTo>
                  <a:pt x="1065244" y="8610"/>
                </a:lnTo>
                <a:lnTo>
                  <a:pt x="1065244" y="8466"/>
                </a:lnTo>
                <a:close/>
              </a:path>
              <a:path w="2238375" h="1638300">
                <a:moveTo>
                  <a:pt x="1079947" y="9682"/>
                </a:moveTo>
                <a:lnTo>
                  <a:pt x="1076859" y="10449"/>
                </a:lnTo>
                <a:lnTo>
                  <a:pt x="1076758" y="10910"/>
                </a:lnTo>
                <a:lnTo>
                  <a:pt x="1079290" y="10255"/>
                </a:lnTo>
                <a:lnTo>
                  <a:pt x="1079947" y="9682"/>
                </a:lnTo>
                <a:close/>
              </a:path>
              <a:path w="2238375" h="1638300">
                <a:moveTo>
                  <a:pt x="1065244" y="8081"/>
                </a:moveTo>
                <a:lnTo>
                  <a:pt x="1049897" y="10390"/>
                </a:lnTo>
                <a:lnTo>
                  <a:pt x="1049897" y="10885"/>
                </a:lnTo>
                <a:lnTo>
                  <a:pt x="1065244" y="8466"/>
                </a:lnTo>
                <a:lnTo>
                  <a:pt x="1065244" y="8081"/>
                </a:lnTo>
                <a:close/>
              </a:path>
              <a:path w="2238375" h="1638300">
                <a:moveTo>
                  <a:pt x="1011527" y="10196"/>
                </a:moveTo>
                <a:lnTo>
                  <a:pt x="1005853" y="10734"/>
                </a:lnTo>
                <a:lnTo>
                  <a:pt x="1011482" y="10237"/>
                </a:lnTo>
                <a:close/>
              </a:path>
              <a:path w="2238375" h="1638300">
                <a:moveTo>
                  <a:pt x="1011527" y="8517"/>
                </a:moveTo>
                <a:lnTo>
                  <a:pt x="1006828" y="8889"/>
                </a:lnTo>
                <a:lnTo>
                  <a:pt x="1005853" y="10734"/>
                </a:lnTo>
                <a:lnTo>
                  <a:pt x="1011527" y="10196"/>
                </a:lnTo>
                <a:lnTo>
                  <a:pt x="1011527" y="8517"/>
                </a:lnTo>
                <a:close/>
              </a:path>
              <a:path w="2238375" h="1638300">
                <a:moveTo>
                  <a:pt x="1167888" y="7638"/>
                </a:moveTo>
                <a:lnTo>
                  <a:pt x="1167986" y="8164"/>
                </a:lnTo>
                <a:lnTo>
                  <a:pt x="1183234" y="10703"/>
                </a:lnTo>
                <a:lnTo>
                  <a:pt x="1183159" y="10022"/>
                </a:lnTo>
                <a:lnTo>
                  <a:pt x="1167888" y="7638"/>
                </a:lnTo>
                <a:close/>
              </a:path>
              <a:path w="2238375" h="1638300">
                <a:moveTo>
                  <a:pt x="1194744" y="8575"/>
                </a:moveTo>
                <a:lnTo>
                  <a:pt x="1194744" y="8775"/>
                </a:lnTo>
                <a:lnTo>
                  <a:pt x="1210091" y="10552"/>
                </a:lnTo>
                <a:lnTo>
                  <a:pt x="1210091" y="10312"/>
                </a:lnTo>
                <a:lnTo>
                  <a:pt x="1194744" y="8575"/>
                </a:lnTo>
                <a:close/>
              </a:path>
              <a:path w="2238375" h="1638300">
                <a:moveTo>
                  <a:pt x="1080537" y="9125"/>
                </a:moveTo>
                <a:lnTo>
                  <a:pt x="1076758" y="10022"/>
                </a:lnTo>
                <a:lnTo>
                  <a:pt x="1076758" y="10474"/>
                </a:lnTo>
                <a:lnTo>
                  <a:pt x="1079947" y="9682"/>
                </a:lnTo>
                <a:lnTo>
                  <a:pt x="1080537" y="9125"/>
                </a:lnTo>
                <a:close/>
              </a:path>
              <a:path w="2238375" h="1638300">
                <a:moveTo>
                  <a:pt x="1065244" y="7913"/>
                </a:moveTo>
                <a:lnTo>
                  <a:pt x="1049897" y="10173"/>
                </a:lnTo>
                <a:lnTo>
                  <a:pt x="1049897" y="10390"/>
                </a:lnTo>
                <a:lnTo>
                  <a:pt x="1065244" y="8081"/>
                </a:lnTo>
                <a:lnTo>
                  <a:pt x="1065244" y="7913"/>
                </a:lnTo>
                <a:close/>
              </a:path>
              <a:path w="2238375" h="1638300">
                <a:moveTo>
                  <a:pt x="1194744" y="8190"/>
                </a:moveTo>
                <a:lnTo>
                  <a:pt x="1194744" y="8575"/>
                </a:lnTo>
                <a:lnTo>
                  <a:pt x="1210091" y="10312"/>
                </a:lnTo>
                <a:lnTo>
                  <a:pt x="1210091" y="9848"/>
                </a:lnTo>
                <a:lnTo>
                  <a:pt x="1194744" y="8190"/>
                </a:lnTo>
                <a:close/>
              </a:path>
              <a:path w="2238375" h="1638300">
                <a:moveTo>
                  <a:pt x="1221601" y="9029"/>
                </a:moveTo>
                <a:lnTo>
                  <a:pt x="1221601" y="9403"/>
                </a:lnTo>
                <a:lnTo>
                  <a:pt x="1230899" y="10255"/>
                </a:lnTo>
                <a:lnTo>
                  <a:pt x="1230496" y="9811"/>
                </a:lnTo>
                <a:lnTo>
                  <a:pt x="1221601" y="9029"/>
                </a:lnTo>
                <a:close/>
              </a:path>
              <a:path w="2238375" h="1638300">
                <a:moveTo>
                  <a:pt x="1065244" y="7360"/>
                </a:moveTo>
                <a:lnTo>
                  <a:pt x="1049897" y="9463"/>
                </a:lnTo>
                <a:lnTo>
                  <a:pt x="1049897" y="10173"/>
                </a:lnTo>
                <a:lnTo>
                  <a:pt x="1065244" y="7913"/>
                </a:lnTo>
                <a:lnTo>
                  <a:pt x="1065244" y="7360"/>
                </a:lnTo>
                <a:close/>
              </a:path>
              <a:path w="2238375" h="1638300">
                <a:moveTo>
                  <a:pt x="1038383" y="7675"/>
                </a:moveTo>
                <a:lnTo>
                  <a:pt x="1023158" y="9125"/>
                </a:lnTo>
                <a:lnTo>
                  <a:pt x="1023039" y="10139"/>
                </a:lnTo>
                <a:lnTo>
                  <a:pt x="1038383" y="8517"/>
                </a:lnTo>
                <a:lnTo>
                  <a:pt x="1038383" y="7675"/>
                </a:lnTo>
                <a:close/>
              </a:path>
              <a:path w="2238375" h="1638300">
                <a:moveTo>
                  <a:pt x="1167888" y="7189"/>
                </a:moveTo>
                <a:lnTo>
                  <a:pt x="1167946" y="7647"/>
                </a:lnTo>
                <a:lnTo>
                  <a:pt x="1183234" y="10034"/>
                </a:lnTo>
                <a:lnTo>
                  <a:pt x="1183234" y="9444"/>
                </a:lnTo>
                <a:lnTo>
                  <a:pt x="1167888" y="7189"/>
                </a:lnTo>
                <a:close/>
              </a:path>
              <a:path w="2238375" h="1638300">
                <a:moveTo>
                  <a:pt x="1080594" y="9070"/>
                </a:moveTo>
                <a:lnTo>
                  <a:pt x="1076758" y="9977"/>
                </a:lnTo>
                <a:lnTo>
                  <a:pt x="1080444" y="9147"/>
                </a:lnTo>
                <a:lnTo>
                  <a:pt x="1080594" y="9070"/>
                </a:lnTo>
                <a:close/>
              </a:path>
              <a:path w="2238375" h="1638300">
                <a:moveTo>
                  <a:pt x="1081161" y="8535"/>
                </a:moveTo>
                <a:lnTo>
                  <a:pt x="1076843" y="9510"/>
                </a:lnTo>
                <a:lnTo>
                  <a:pt x="1076758" y="9977"/>
                </a:lnTo>
                <a:lnTo>
                  <a:pt x="1080594" y="9070"/>
                </a:lnTo>
                <a:lnTo>
                  <a:pt x="1081161" y="8535"/>
                </a:lnTo>
                <a:close/>
              </a:path>
              <a:path w="2238375" h="1638300">
                <a:moveTo>
                  <a:pt x="1194744" y="7673"/>
                </a:moveTo>
                <a:lnTo>
                  <a:pt x="1194744" y="8190"/>
                </a:lnTo>
                <a:lnTo>
                  <a:pt x="1210091" y="9848"/>
                </a:lnTo>
                <a:lnTo>
                  <a:pt x="1210091" y="9227"/>
                </a:lnTo>
                <a:lnTo>
                  <a:pt x="1194744" y="7673"/>
                </a:lnTo>
                <a:close/>
              </a:path>
              <a:path w="2238375" h="1638300">
                <a:moveTo>
                  <a:pt x="1221601" y="7612"/>
                </a:moveTo>
                <a:lnTo>
                  <a:pt x="1221601" y="9029"/>
                </a:lnTo>
                <a:lnTo>
                  <a:pt x="1230496" y="9811"/>
                </a:lnTo>
                <a:lnTo>
                  <a:pt x="1229000" y="8161"/>
                </a:lnTo>
                <a:lnTo>
                  <a:pt x="1221601" y="7612"/>
                </a:lnTo>
                <a:close/>
              </a:path>
              <a:path w="2238375" h="1638300">
                <a:moveTo>
                  <a:pt x="1081332" y="8373"/>
                </a:moveTo>
                <a:lnTo>
                  <a:pt x="1076758" y="9391"/>
                </a:lnTo>
                <a:lnTo>
                  <a:pt x="1076758" y="9529"/>
                </a:lnTo>
                <a:lnTo>
                  <a:pt x="1081161" y="8535"/>
                </a:lnTo>
                <a:lnTo>
                  <a:pt x="1081332" y="8373"/>
                </a:lnTo>
                <a:close/>
              </a:path>
              <a:path w="2238375" h="1638300">
                <a:moveTo>
                  <a:pt x="1065244" y="6995"/>
                </a:moveTo>
                <a:lnTo>
                  <a:pt x="1049897" y="8993"/>
                </a:lnTo>
                <a:lnTo>
                  <a:pt x="1049897" y="9463"/>
                </a:lnTo>
                <a:lnTo>
                  <a:pt x="1065244" y="7360"/>
                </a:lnTo>
                <a:lnTo>
                  <a:pt x="1065244" y="6995"/>
                </a:lnTo>
                <a:close/>
              </a:path>
              <a:path w="2238375" h="1638300">
                <a:moveTo>
                  <a:pt x="1167888" y="6993"/>
                </a:moveTo>
                <a:lnTo>
                  <a:pt x="1167888" y="7189"/>
                </a:lnTo>
                <a:lnTo>
                  <a:pt x="1183234" y="9444"/>
                </a:lnTo>
                <a:lnTo>
                  <a:pt x="1183234" y="9186"/>
                </a:lnTo>
                <a:lnTo>
                  <a:pt x="1167888" y="6993"/>
                </a:lnTo>
                <a:close/>
              </a:path>
              <a:path w="2238375" h="1638300">
                <a:moveTo>
                  <a:pt x="1081793" y="7937"/>
                </a:moveTo>
                <a:lnTo>
                  <a:pt x="1076844" y="8993"/>
                </a:lnTo>
                <a:lnTo>
                  <a:pt x="1076758" y="9391"/>
                </a:lnTo>
                <a:lnTo>
                  <a:pt x="1081332" y="8373"/>
                </a:lnTo>
                <a:lnTo>
                  <a:pt x="1081793" y="7937"/>
                </a:lnTo>
                <a:close/>
              </a:path>
              <a:path w="2238375" h="1638300">
                <a:moveTo>
                  <a:pt x="1194744" y="6943"/>
                </a:moveTo>
                <a:lnTo>
                  <a:pt x="1194760" y="7675"/>
                </a:lnTo>
                <a:lnTo>
                  <a:pt x="1210091" y="9227"/>
                </a:lnTo>
                <a:lnTo>
                  <a:pt x="1210091" y="8349"/>
                </a:lnTo>
                <a:lnTo>
                  <a:pt x="1194744" y="6943"/>
                </a:lnTo>
                <a:close/>
              </a:path>
              <a:path w="2238375" h="1638300">
                <a:moveTo>
                  <a:pt x="1167888" y="6818"/>
                </a:moveTo>
                <a:lnTo>
                  <a:pt x="1167967" y="7004"/>
                </a:lnTo>
                <a:lnTo>
                  <a:pt x="1183234" y="9186"/>
                </a:lnTo>
                <a:lnTo>
                  <a:pt x="1183234" y="8957"/>
                </a:lnTo>
                <a:lnTo>
                  <a:pt x="1167888" y="6818"/>
                </a:lnTo>
                <a:close/>
              </a:path>
              <a:path w="2238375" h="1638300">
                <a:moveTo>
                  <a:pt x="1038383" y="7647"/>
                </a:moveTo>
                <a:lnTo>
                  <a:pt x="1023039" y="9103"/>
                </a:lnTo>
                <a:lnTo>
                  <a:pt x="1038383" y="7675"/>
                </a:lnTo>
                <a:close/>
              </a:path>
              <a:path w="2238375" h="1638300">
                <a:moveTo>
                  <a:pt x="1038383" y="6388"/>
                </a:moveTo>
                <a:lnTo>
                  <a:pt x="1023039" y="7604"/>
                </a:lnTo>
                <a:lnTo>
                  <a:pt x="1023039" y="9103"/>
                </a:lnTo>
                <a:lnTo>
                  <a:pt x="1038383" y="7647"/>
                </a:lnTo>
                <a:lnTo>
                  <a:pt x="1038383" y="6388"/>
                </a:lnTo>
                <a:close/>
              </a:path>
              <a:path w="2238375" h="1638300">
                <a:moveTo>
                  <a:pt x="1082020" y="7722"/>
                </a:moveTo>
                <a:lnTo>
                  <a:pt x="1076758" y="8822"/>
                </a:lnTo>
                <a:lnTo>
                  <a:pt x="1076758" y="9012"/>
                </a:lnTo>
                <a:lnTo>
                  <a:pt x="1081771" y="7941"/>
                </a:lnTo>
                <a:lnTo>
                  <a:pt x="1082020" y="7722"/>
                </a:lnTo>
                <a:close/>
              </a:path>
              <a:path w="2238375" h="1638300">
                <a:moveTo>
                  <a:pt x="1065244" y="6416"/>
                </a:moveTo>
                <a:lnTo>
                  <a:pt x="1049897" y="8250"/>
                </a:lnTo>
                <a:lnTo>
                  <a:pt x="1049897" y="8993"/>
                </a:lnTo>
                <a:lnTo>
                  <a:pt x="1065173" y="7004"/>
                </a:lnTo>
                <a:lnTo>
                  <a:pt x="1065244" y="6416"/>
                </a:lnTo>
                <a:close/>
              </a:path>
              <a:path w="2238375" h="1638300">
                <a:moveTo>
                  <a:pt x="1167888" y="6518"/>
                </a:moveTo>
                <a:lnTo>
                  <a:pt x="1167888" y="6818"/>
                </a:lnTo>
                <a:lnTo>
                  <a:pt x="1183234" y="8957"/>
                </a:lnTo>
                <a:lnTo>
                  <a:pt x="1183234" y="8562"/>
                </a:lnTo>
                <a:lnTo>
                  <a:pt x="1167888" y="6518"/>
                </a:lnTo>
                <a:close/>
              </a:path>
              <a:path w="2238375" h="1638300">
                <a:moveTo>
                  <a:pt x="1011527" y="7294"/>
                </a:moveTo>
                <a:lnTo>
                  <a:pt x="1007528" y="7565"/>
                </a:lnTo>
                <a:lnTo>
                  <a:pt x="1006828" y="8889"/>
                </a:lnTo>
                <a:lnTo>
                  <a:pt x="1011524" y="8517"/>
                </a:lnTo>
                <a:lnTo>
                  <a:pt x="1011527" y="7294"/>
                </a:lnTo>
                <a:close/>
              </a:path>
              <a:path w="2238375" h="1638300">
                <a:moveTo>
                  <a:pt x="1082734" y="7047"/>
                </a:moveTo>
                <a:lnTo>
                  <a:pt x="1076858" y="8190"/>
                </a:lnTo>
                <a:lnTo>
                  <a:pt x="1076758" y="8822"/>
                </a:lnTo>
                <a:lnTo>
                  <a:pt x="1082020" y="7722"/>
                </a:lnTo>
                <a:lnTo>
                  <a:pt x="1082734" y="7047"/>
                </a:lnTo>
                <a:close/>
              </a:path>
              <a:path w="2238375" h="1638300">
                <a:moveTo>
                  <a:pt x="1167888" y="6139"/>
                </a:moveTo>
                <a:lnTo>
                  <a:pt x="1167888" y="6518"/>
                </a:lnTo>
                <a:lnTo>
                  <a:pt x="1183234" y="8562"/>
                </a:lnTo>
                <a:lnTo>
                  <a:pt x="1183234" y="8065"/>
                </a:lnTo>
                <a:lnTo>
                  <a:pt x="1167888" y="6139"/>
                </a:lnTo>
                <a:close/>
              </a:path>
              <a:path w="2238375" h="1638300">
                <a:moveTo>
                  <a:pt x="1194744" y="6666"/>
                </a:moveTo>
                <a:lnTo>
                  <a:pt x="1194776" y="6946"/>
                </a:lnTo>
                <a:lnTo>
                  <a:pt x="1210091" y="8349"/>
                </a:lnTo>
                <a:lnTo>
                  <a:pt x="1210091" y="8016"/>
                </a:lnTo>
                <a:lnTo>
                  <a:pt x="1194744" y="6666"/>
                </a:lnTo>
                <a:close/>
              </a:path>
              <a:path w="2238375" h="1638300">
                <a:moveTo>
                  <a:pt x="1065244" y="6392"/>
                </a:moveTo>
                <a:lnTo>
                  <a:pt x="1049977" y="8209"/>
                </a:lnTo>
                <a:lnTo>
                  <a:pt x="1065244" y="6416"/>
                </a:lnTo>
                <a:close/>
              </a:path>
              <a:path w="2238375" h="1638300">
                <a:moveTo>
                  <a:pt x="1065244" y="6350"/>
                </a:moveTo>
                <a:lnTo>
                  <a:pt x="1049920" y="8161"/>
                </a:lnTo>
                <a:lnTo>
                  <a:pt x="1065244" y="6392"/>
                </a:lnTo>
                <a:close/>
              </a:path>
              <a:path w="2238375" h="1638300">
                <a:moveTo>
                  <a:pt x="1083037" y="6760"/>
                </a:moveTo>
                <a:lnTo>
                  <a:pt x="1076783" y="7937"/>
                </a:lnTo>
                <a:lnTo>
                  <a:pt x="1076758" y="8209"/>
                </a:lnTo>
                <a:lnTo>
                  <a:pt x="1082734" y="7047"/>
                </a:lnTo>
                <a:lnTo>
                  <a:pt x="1083037" y="6760"/>
                </a:lnTo>
                <a:close/>
              </a:path>
              <a:path w="2238375" h="1638300">
                <a:moveTo>
                  <a:pt x="1065244" y="5678"/>
                </a:moveTo>
                <a:lnTo>
                  <a:pt x="1049955" y="7294"/>
                </a:lnTo>
                <a:lnTo>
                  <a:pt x="1049897" y="8164"/>
                </a:lnTo>
                <a:lnTo>
                  <a:pt x="1065244" y="6350"/>
                </a:lnTo>
                <a:lnTo>
                  <a:pt x="1065244" y="5678"/>
                </a:lnTo>
                <a:close/>
              </a:path>
              <a:path w="2238375" h="1638300">
                <a:moveTo>
                  <a:pt x="1221601" y="6596"/>
                </a:moveTo>
                <a:lnTo>
                  <a:pt x="1221601" y="7612"/>
                </a:lnTo>
                <a:lnTo>
                  <a:pt x="1229000" y="8161"/>
                </a:lnTo>
                <a:lnTo>
                  <a:pt x="1227952" y="7004"/>
                </a:lnTo>
                <a:lnTo>
                  <a:pt x="1221601" y="6596"/>
                </a:lnTo>
                <a:close/>
              </a:path>
              <a:path w="2238375" h="1638300">
                <a:moveTo>
                  <a:pt x="1167888" y="5665"/>
                </a:moveTo>
                <a:lnTo>
                  <a:pt x="1167888" y="6139"/>
                </a:lnTo>
                <a:lnTo>
                  <a:pt x="1183234" y="8065"/>
                </a:lnTo>
                <a:lnTo>
                  <a:pt x="1183234" y="7442"/>
                </a:lnTo>
                <a:lnTo>
                  <a:pt x="1167888" y="5665"/>
                </a:lnTo>
                <a:close/>
              </a:path>
              <a:path w="2238375" h="1638300">
                <a:moveTo>
                  <a:pt x="1194744" y="5620"/>
                </a:moveTo>
                <a:lnTo>
                  <a:pt x="1194744" y="6666"/>
                </a:lnTo>
                <a:lnTo>
                  <a:pt x="1210091" y="8016"/>
                </a:lnTo>
                <a:lnTo>
                  <a:pt x="1210091" y="6759"/>
                </a:lnTo>
                <a:lnTo>
                  <a:pt x="1194744" y="5620"/>
                </a:lnTo>
                <a:close/>
              </a:path>
              <a:path w="2238375" h="1638300">
                <a:moveTo>
                  <a:pt x="1083479" y="6342"/>
                </a:moveTo>
                <a:lnTo>
                  <a:pt x="1076758" y="7543"/>
                </a:lnTo>
                <a:lnTo>
                  <a:pt x="1076758" y="7941"/>
                </a:lnTo>
                <a:lnTo>
                  <a:pt x="1083013" y="6764"/>
                </a:lnTo>
                <a:lnTo>
                  <a:pt x="1083479" y="6342"/>
                </a:lnTo>
                <a:close/>
              </a:path>
              <a:path w="2238375" h="1638300">
                <a:moveTo>
                  <a:pt x="1038383" y="5470"/>
                </a:moveTo>
                <a:lnTo>
                  <a:pt x="1023108" y="6508"/>
                </a:lnTo>
                <a:lnTo>
                  <a:pt x="1023039" y="7604"/>
                </a:lnTo>
                <a:lnTo>
                  <a:pt x="1038324" y="6392"/>
                </a:lnTo>
                <a:lnTo>
                  <a:pt x="1038383" y="5470"/>
                </a:lnTo>
                <a:close/>
              </a:path>
              <a:path w="2238375" h="1638300">
                <a:moveTo>
                  <a:pt x="1011527" y="0"/>
                </a:moveTo>
                <a:lnTo>
                  <a:pt x="1007528" y="7565"/>
                </a:lnTo>
                <a:lnTo>
                  <a:pt x="1011437" y="7300"/>
                </a:lnTo>
                <a:lnTo>
                  <a:pt x="1011527" y="0"/>
                </a:lnTo>
                <a:close/>
              </a:path>
              <a:path w="2238375" h="1638300">
                <a:moveTo>
                  <a:pt x="1083866" y="5976"/>
                </a:moveTo>
                <a:lnTo>
                  <a:pt x="1076758" y="7186"/>
                </a:lnTo>
                <a:lnTo>
                  <a:pt x="1076758" y="7543"/>
                </a:lnTo>
                <a:lnTo>
                  <a:pt x="1083479" y="6342"/>
                </a:lnTo>
                <a:lnTo>
                  <a:pt x="1083866" y="5976"/>
                </a:lnTo>
                <a:close/>
              </a:path>
              <a:path w="2238375" h="1638300">
                <a:moveTo>
                  <a:pt x="1167888" y="5536"/>
                </a:moveTo>
                <a:lnTo>
                  <a:pt x="1167999" y="5678"/>
                </a:lnTo>
                <a:lnTo>
                  <a:pt x="1183234" y="7442"/>
                </a:lnTo>
                <a:lnTo>
                  <a:pt x="1183234" y="7272"/>
                </a:lnTo>
                <a:lnTo>
                  <a:pt x="1167888" y="5536"/>
                </a:lnTo>
                <a:close/>
              </a:path>
              <a:path w="2238375" h="1638300">
                <a:moveTo>
                  <a:pt x="1065244" y="5116"/>
                </a:moveTo>
                <a:lnTo>
                  <a:pt x="1049897" y="6578"/>
                </a:lnTo>
                <a:lnTo>
                  <a:pt x="1049897" y="7300"/>
                </a:lnTo>
                <a:lnTo>
                  <a:pt x="1065244" y="5678"/>
                </a:lnTo>
                <a:lnTo>
                  <a:pt x="1065244" y="5116"/>
                </a:lnTo>
                <a:close/>
              </a:path>
              <a:path w="2238375" h="1638300">
                <a:moveTo>
                  <a:pt x="1167888" y="5287"/>
                </a:moveTo>
                <a:lnTo>
                  <a:pt x="1167888" y="5536"/>
                </a:lnTo>
                <a:lnTo>
                  <a:pt x="1183234" y="7272"/>
                </a:lnTo>
                <a:lnTo>
                  <a:pt x="1183207" y="6943"/>
                </a:lnTo>
                <a:lnTo>
                  <a:pt x="1167888" y="5287"/>
                </a:lnTo>
                <a:close/>
              </a:path>
              <a:path w="2238375" h="1638300">
                <a:moveTo>
                  <a:pt x="1084312" y="5553"/>
                </a:moveTo>
                <a:lnTo>
                  <a:pt x="1076793" y="6759"/>
                </a:lnTo>
                <a:lnTo>
                  <a:pt x="1076758" y="7186"/>
                </a:lnTo>
                <a:lnTo>
                  <a:pt x="1083866" y="5976"/>
                </a:lnTo>
                <a:lnTo>
                  <a:pt x="1084312" y="5553"/>
                </a:lnTo>
                <a:close/>
              </a:path>
              <a:path w="2238375" h="1638300">
                <a:moveTo>
                  <a:pt x="1221601" y="0"/>
                </a:moveTo>
                <a:lnTo>
                  <a:pt x="1221601" y="6596"/>
                </a:lnTo>
                <a:lnTo>
                  <a:pt x="1227952" y="7004"/>
                </a:lnTo>
                <a:lnTo>
                  <a:pt x="1221601" y="0"/>
                </a:lnTo>
                <a:close/>
              </a:path>
              <a:path w="2238375" h="1638300">
                <a:moveTo>
                  <a:pt x="1167888" y="4954"/>
                </a:moveTo>
                <a:lnTo>
                  <a:pt x="1167888" y="5287"/>
                </a:lnTo>
                <a:lnTo>
                  <a:pt x="1183234" y="6946"/>
                </a:lnTo>
                <a:lnTo>
                  <a:pt x="1183234" y="6508"/>
                </a:lnTo>
                <a:lnTo>
                  <a:pt x="1167888" y="4954"/>
                </a:lnTo>
                <a:close/>
              </a:path>
              <a:path w="2238375" h="1638300">
                <a:moveTo>
                  <a:pt x="1084430" y="5442"/>
                </a:moveTo>
                <a:lnTo>
                  <a:pt x="1076758" y="6651"/>
                </a:lnTo>
                <a:lnTo>
                  <a:pt x="1084312" y="5553"/>
                </a:lnTo>
                <a:close/>
              </a:path>
              <a:path w="2238375" h="1638300">
                <a:moveTo>
                  <a:pt x="1194744" y="4870"/>
                </a:moveTo>
                <a:lnTo>
                  <a:pt x="1194744" y="5620"/>
                </a:lnTo>
                <a:lnTo>
                  <a:pt x="1210091" y="6759"/>
                </a:lnTo>
                <a:lnTo>
                  <a:pt x="1210091" y="5856"/>
                </a:lnTo>
                <a:lnTo>
                  <a:pt x="1194744" y="4870"/>
                </a:lnTo>
                <a:close/>
              </a:path>
              <a:path w="2238375" h="1638300">
                <a:moveTo>
                  <a:pt x="1084741" y="5148"/>
                </a:moveTo>
                <a:lnTo>
                  <a:pt x="1076807" y="6342"/>
                </a:lnTo>
                <a:lnTo>
                  <a:pt x="1076758" y="6651"/>
                </a:lnTo>
                <a:lnTo>
                  <a:pt x="1084430" y="5442"/>
                </a:lnTo>
                <a:lnTo>
                  <a:pt x="1084741" y="5148"/>
                </a:lnTo>
                <a:close/>
              </a:path>
              <a:path w="2238375" h="1638300">
                <a:moveTo>
                  <a:pt x="1065244" y="5098"/>
                </a:moveTo>
                <a:lnTo>
                  <a:pt x="1049897" y="6554"/>
                </a:lnTo>
                <a:lnTo>
                  <a:pt x="1065244" y="5116"/>
                </a:lnTo>
                <a:close/>
              </a:path>
              <a:path w="2238375" h="1638300">
                <a:moveTo>
                  <a:pt x="1065244" y="4258"/>
                </a:moveTo>
                <a:lnTo>
                  <a:pt x="1049953" y="5470"/>
                </a:lnTo>
                <a:lnTo>
                  <a:pt x="1049897" y="6554"/>
                </a:lnTo>
                <a:lnTo>
                  <a:pt x="1065244" y="5098"/>
                </a:lnTo>
                <a:lnTo>
                  <a:pt x="1065244" y="4258"/>
                </a:lnTo>
                <a:close/>
              </a:path>
              <a:path w="2238375" h="1638300">
                <a:moveTo>
                  <a:pt x="1038383" y="0"/>
                </a:moveTo>
                <a:lnTo>
                  <a:pt x="1023039" y="0"/>
                </a:lnTo>
                <a:lnTo>
                  <a:pt x="1023039" y="6512"/>
                </a:lnTo>
                <a:lnTo>
                  <a:pt x="1038318" y="5475"/>
                </a:lnTo>
                <a:lnTo>
                  <a:pt x="1038383" y="0"/>
                </a:lnTo>
                <a:close/>
              </a:path>
              <a:path w="2238375" h="1638300">
                <a:moveTo>
                  <a:pt x="1167888" y="4482"/>
                </a:moveTo>
                <a:lnTo>
                  <a:pt x="1167888" y="4954"/>
                </a:lnTo>
                <a:lnTo>
                  <a:pt x="1183234" y="6508"/>
                </a:lnTo>
                <a:lnTo>
                  <a:pt x="1183234" y="5888"/>
                </a:lnTo>
                <a:lnTo>
                  <a:pt x="1167888" y="4482"/>
                </a:lnTo>
                <a:close/>
              </a:path>
              <a:path w="2238375" h="1638300">
                <a:moveTo>
                  <a:pt x="1084875" y="5021"/>
                </a:moveTo>
                <a:lnTo>
                  <a:pt x="1076758" y="6217"/>
                </a:lnTo>
                <a:lnTo>
                  <a:pt x="1076758" y="6349"/>
                </a:lnTo>
                <a:lnTo>
                  <a:pt x="1084741" y="5148"/>
                </a:lnTo>
                <a:lnTo>
                  <a:pt x="1084875" y="5021"/>
                </a:lnTo>
                <a:close/>
              </a:path>
              <a:path w="2238375" h="1638300">
                <a:moveTo>
                  <a:pt x="1085309" y="4611"/>
                </a:moveTo>
                <a:lnTo>
                  <a:pt x="1076758" y="5782"/>
                </a:lnTo>
                <a:lnTo>
                  <a:pt x="1076758" y="6217"/>
                </a:lnTo>
                <a:lnTo>
                  <a:pt x="1084867" y="5022"/>
                </a:lnTo>
                <a:lnTo>
                  <a:pt x="1085309" y="4611"/>
                </a:lnTo>
                <a:close/>
              </a:path>
              <a:path w="2238375" h="1638300">
                <a:moveTo>
                  <a:pt x="1167888" y="4303"/>
                </a:moveTo>
                <a:lnTo>
                  <a:pt x="1167888" y="4482"/>
                </a:lnTo>
                <a:lnTo>
                  <a:pt x="1183234" y="5888"/>
                </a:lnTo>
                <a:lnTo>
                  <a:pt x="1183234" y="5654"/>
                </a:lnTo>
                <a:lnTo>
                  <a:pt x="1167888" y="4303"/>
                </a:lnTo>
                <a:close/>
              </a:path>
              <a:path w="2238375" h="1638300">
                <a:moveTo>
                  <a:pt x="1210091" y="0"/>
                </a:moveTo>
                <a:lnTo>
                  <a:pt x="1194744" y="0"/>
                </a:lnTo>
                <a:lnTo>
                  <a:pt x="1194744" y="4870"/>
                </a:lnTo>
                <a:lnTo>
                  <a:pt x="1210091" y="5856"/>
                </a:lnTo>
                <a:lnTo>
                  <a:pt x="1210091" y="0"/>
                </a:lnTo>
                <a:close/>
              </a:path>
              <a:path w="2238375" h="1638300">
                <a:moveTo>
                  <a:pt x="1085589" y="4345"/>
                </a:moveTo>
                <a:lnTo>
                  <a:pt x="1076758" y="5496"/>
                </a:lnTo>
                <a:lnTo>
                  <a:pt x="1076758" y="5782"/>
                </a:lnTo>
                <a:lnTo>
                  <a:pt x="1085309" y="4611"/>
                </a:lnTo>
                <a:lnTo>
                  <a:pt x="1085589" y="4345"/>
                </a:lnTo>
                <a:close/>
              </a:path>
              <a:path w="2238375" h="1638300">
                <a:moveTo>
                  <a:pt x="1167888" y="3628"/>
                </a:moveTo>
                <a:lnTo>
                  <a:pt x="1167888" y="4303"/>
                </a:lnTo>
                <a:lnTo>
                  <a:pt x="1183234" y="5654"/>
                </a:lnTo>
                <a:lnTo>
                  <a:pt x="1183234" y="4767"/>
                </a:lnTo>
                <a:lnTo>
                  <a:pt x="1167888" y="3628"/>
                </a:lnTo>
                <a:close/>
              </a:path>
              <a:path w="2238375" h="1638300">
                <a:moveTo>
                  <a:pt x="1086024" y="3934"/>
                </a:moveTo>
                <a:lnTo>
                  <a:pt x="1076758" y="5041"/>
                </a:lnTo>
                <a:lnTo>
                  <a:pt x="1076758" y="5496"/>
                </a:lnTo>
                <a:lnTo>
                  <a:pt x="1085589" y="4345"/>
                </a:lnTo>
                <a:lnTo>
                  <a:pt x="1086024" y="3934"/>
                </a:lnTo>
                <a:close/>
              </a:path>
              <a:path w="2238375" h="1638300">
                <a:moveTo>
                  <a:pt x="1065244" y="3647"/>
                </a:moveTo>
                <a:lnTo>
                  <a:pt x="1049897" y="4689"/>
                </a:lnTo>
                <a:lnTo>
                  <a:pt x="1049897" y="5475"/>
                </a:lnTo>
                <a:lnTo>
                  <a:pt x="1065244" y="4258"/>
                </a:lnTo>
                <a:lnTo>
                  <a:pt x="1065244" y="3647"/>
                </a:lnTo>
                <a:close/>
              </a:path>
              <a:path w="2238375" h="1638300">
                <a:moveTo>
                  <a:pt x="1086042" y="3917"/>
                </a:moveTo>
                <a:lnTo>
                  <a:pt x="1076769" y="5021"/>
                </a:lnTo>
                <a:lnTo>
                  <a:pt x="1086024" y="3934"/>
                </a:lnTo>
                <a:close/>
              </a:path>
              <a:path w="2238375" h="1638300">
                <a:moveTo>
                  <a:pt x="1086074" y="3887"/>
                </a:moveTo>
                <a:lnTo>
                  <a:pt x="1076758" y="4989"/>
                </a:lnTo>
                <a:lnTo>
                  <a:pt x="1086042" y="3917"/>
                </a:lnTo>
                <a:close/>
              </a:path>
              <a:path w="2238375" h="1638300">
                <a:moveTo>
                  <a:pt x="1086563" y="3424"/>
                </a:moveTo>
                <a:lnTo>
                  <a:pt x="1076758" y="4461"/>
                </a:lnTo>
                <a:lnTo>
                  <a:pt x="1076758" y="4989"/>
                </a:lnTo>
                <a:lnTo>
                  <a:pt x="1086074" y="3887"/>
                </a:lnTo>
                <a:lnTo>
                  <a:pt x="1086563" y="3424"/>
                </a:lnTo>
                <a:close/>
              </a:path>
              <a:path w="2238375" h="1638300">
                <a:moveTo>
                  <a:pt x="1167888" y="3144"/>
                </a:moveTo>
                <a:lnTo>
                  <a:pt x="1167888" y="3628"/>
                </a:lnTo>
                <a:lnTo>
                  <a:pt x="1183234" y="4767"/>
                </a:lnTo>
                <a:lnTo>
                  <a:pt x="1183234" y="4130"/>
                </a:lnTo>
                <a:lnTo>
                  <a:pt x="1167888" y="3144"/>
                </a:lnTo>
                <a:close/>
              </a:path>
              <a:path w="2238375" h="1638300">
                <a:moveTo>
                  <a:pt x="1065244" y="0"/>
                </a:moveTo>
                <a:lnTo>
                  <a:pt x="1049897" y="0"/>
                </a:lnTo>
                <a:lnTo>
                  <a:pt x="1049897" y="4689"/>
                </a:lnTo>
                <a:lnTo>
                  <a:pt x="1065244" y="3647"/>
                </a:lnTo>
                <a:lnTo>
                  <a:pt x="1065244" y="0"/>
                </a:lnTo>
                <a:close/>
              </a:path>
              <a:path w="2238375" h="1638300">
                <a:moveTo>
                  <a:pt x="1086962" y="3048"/>
                </a:moveTo>
                <a:lnTo>
                  <a:pt x="1076758" y="4019"/>
                </a:lnTo>
                <a:lnTo>
                  <a:pt x="1076758" y="4461"/>
                </a:lnTo>
                <a:lnTo>
                  <a:pt x="1086563" y="3424"/>
                </a:lnTo>
                <a:lnTo>
                  <a:pt x="1086962" y="3048"/>
                </a:lnTo>
                <a:close/>
              </a:path>
              <a:path w="2238375" h="1638300">
                <a:moveTo>
                  <a:pt x="1183234" y="0"/>
                </a:moveTo>
                <a:lnTo>
                  <a:pt x="1167888" y="0"/>
                </a:lnTo>
                <a:lnTo>
                  <a:pt x="1167888" y="3144"/>
                </a:lnTo>
                <a:lnTo>
                  <a:pt x="1183234" y="4130"/>
                </a:lnTo>
                <a:lnTo>
                  <a:pt x="1183234" y="0"/>
                </a:lnTo>
                <a:close/>
              </a:path>
              <a:path w="2238375" h="1638300">
                <a:moveTo>
                  <a:pt x="1086974" y="3035"/>
                </a:moveTo>
                <a:lnTo>
                  <a:pt x="1076758" y="4005"/>
                </a:lnTo>
                <a:lnTo>
                  <a:pt x="1086974" y="3035"/>
                </a:lnTo>
                <a:close/>
              </a:path>
              <a:path w="2238375" h="1638300">
                <a:moveTo>
                  <a:pt x="1087551" y="2490"/>
                </a:moveTo>
                <a:lnTo>
                  <a:pt x="1076758" y="3345"/>
                </a:lnTo>
                <a:lnTo>
                  <a:pt x="1076758" y="4005"/>
                </a:lnTo>
                <a:lnTo>
                  <a:pt x="1086974" y="3035"/>
                </a:lnTo>
                <a:lnTo>
                  <a:pt x="1087551" y="2490"/>
                </a:lnTo>
                <a:close/>
              </a:path>
              <a:path w="2238375" h="1638300">
                <a:moveTo>
                  <a:pt x="1087959" y="2104"/>
                </a:moveTo>
                <a:lnTo>
                  <a:pt x="1076758" y="2865"/>
                </a:lnTo>
                <a:lnTo>
                  <a:pt x="1076758" y="3345"/>
                </a:lnTo>
                <a:lnTo>
                  <a:pt x="1087551" y="2490"/>
                </a:lnTo>
                <a:lnTo>
                  <a:pt x="1087959" y="2104"/>
                </a:lnTo>
                <a:close/>
              </a:path>
              <a:path w="2238375" h="1638300">
                <a:moveTo>
                  <a:pt x="1090184" y="0"/>
                </a:moveTo>
                <a:lnTo>
                  <a:pt x="1076758" y="0"/>
                </a:lnTo>
                <a:lnTo>
                  <a:pt x="1076758" y="2865"/>
                </a:lnTo>
                <a:lnTo>
                  <a:pt x="1087959" y="2104"/>
                </a:lnTo>
                <a:lnTo>
                  <a:pt x="109018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1996" name="object 17"/>
          <p:cNvSpPr>
            <a:spLocks/>
          </p:cNvSpPr>
          <p:nvPr/>
        </p:nvSpPr>
        <p:spPr bwMode="auto">
          <a:xfrm>
            <a:off x="6799263" y="5726113"/>
            <a:ext cx="327025" cy="141287"/>
          </a:xfrm>
          <a:custGeom>
            <a:avLst/>
            <a:gdLst>
              <a:gd name="T0" fmla="*/ 0 w 360679"/>
              <a:gd name="T1" fmla="*/ 0 h 160654"/>
              <a:gd name="T2" fmla="*/ 326588 w 360679"/>
              <a:gd name="T3" fmla="*/ 0 h 160654"/>
              <a:gd name="T4" fmla="*/ 326588 w 360679"/>
              <a:gd name="T5" fmla="*/ 141024 h 160654"/>
              <a:gd name="T6" fmla="*/ 0 w 360679"/>
              <a:gd name="T7" fmla="*/ 141024 h 160654"/>
              <a:gd name="T8" fmla="*/ 0 w 360679"/>
              <a:gd name="T9" fmla="*/ 0 h 160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0679"/>
              <a:gd name="T16" fmla="*/ 0 h 160654"/>
              <a:gd name="T17" fmla="*/ 360679 w 360679"/>
              <a:gd name="T18" fmla="*/ 160654 h 160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0679" h="160654">
                <a:moveTo>
                  <a:pt x="0" y="0"/>
                </a:moveTo>
                <a:lnTo>
                  <a:pt x="360197" y="0"/>
                </a:lnTo>
                <a:lnTo>
                  <a:pt x="360197" y="160355"/>
                </a:lnTo>
                <a:lnTo>
                  <a:pt x="0" y="16035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1997" name="object 18"/>
          <p:cNvSpPr txBox="1">
            <a:spLocks noChangeArrowheads="1"/>
          </p:cNvSpPr>
          <p:nvPr/>
        </p:nvSpPr>
        <p:spPr bwMode="auto">
          <a:xfrm>
            <a:off x="6811963" y="5788025"/>
            <a:ext cx="50165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Department  </a:t>
            </a:r>
            <a:r>
              <a:rPr lang="en-US" sz="600" b="1" baseline="17000">
                <a:latin typeface="Comic Sans MS" pitchFamily="66" charset="0"/>
              </a:rPr>
              <a:t>Tier2</a:t>
            </a:r>
            <a:endParaRPr lang="en-US" sz="600" baseline="17000">
              <a:latin typeface="Comic Sans MS" pitchFamily="66" charset="0"/>
            </a:endParaRPr>
          </a:p>
        </p:txBody>
      </p:sp>
      <p:sp>
        <p:nvSpPr>
          <p:cNvPr id="41998" name="object 19"/>
          <p:cNvSpPr>
            <a:spLocks noChangeArrowheads="1"/>
          </p:cNvSpPr>
          <p:nvPr/>
        </p:nvSpPr>
        <p:spPr bwMode="auto">
          <a:xfrm>
            <a:off x="7215188" y="6292850"/>
            <a:ext cx="300037" cy="32067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1999" name="object 20"/>
          <p:cNvSpPr>
            <a:spLocks/>
          </p:cNvSpPr>
          <p:nvPr/>
        </p:nvSpPr>
        <p:spPr bwMode="auto">
          <a:xfrm>
            <a:off x="7167563" y="6208713"/>
            <a:ext cx="96837" cy="93662"/>
          </a:xfrm>
          <a:custGeom>
            <a:avLst/>
            <a:gdLst>
              <a:gd name="T0" fmla="*/ 0 w 105409"/>
              <a:gd name="T1" fmla="*/ 0 h 104140"/>
              <a:gd name="T2" fmla="*/ 96495 w 105409"/>
              <a:gd name="T3" fmla="*/ 0 h 104140"/>
              <a:gd name="T4" fmla="*/ 96495 w 105409"/>
              <a:gd name="T5" fmla="*/ 93159 h 104140"/>
              <a:gd name="T6" fmla="*/ 0 w 105409"/>
              <a:gd name="T7" fmla="*/ 93159 h 104140"/>
              <a:gd name="T8" fmla="*/ 0 w 105409"/>
              <a:gd name="T9" fmla="*/ 0 h 104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409"/>
              <a:gd name="T16" fmla="*/ 0 h 104140"/>
              <a:gd name="T17" fmla="*/ 105409 w 105409"/>
              <a:gd name="T18" fmla="*/ 104140 h 1041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409" h="104140">
                <a:moveTo>
                  <a:pt x="0" y="0"/>
                </a:moveTo>
                <a:lnTo>
                  <a:pt x="105037" y="0"/>
                </a:lnTo>
                <a:lnTo>
                  <a:pt x="105037" y="103581"/>
                </a:lnTo>
                <a:lnTo>
                  <a:pt x="0" y="103581"/>
                </a:lnTo>
                <a:lnTo>
                  <a:pt x="0" y="0"/>
                </a:lnTo>
                <a:close/>
              </a:path>
            </a:pathLst>
          </a:custGeom>
          <a:solidFill>
            <a:srgbClr val="FFD7D5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00" name="object 21"/>
          <p:cNvSpPr>
            <a:spLocks/>
          </p:cNvSpPr>
          <p:nvPr/>
        </p:nvSpPr>
        <p:spPr bwMode="auto">
          <a:xfrm>
            <a:off x="7167563" y="6208713"/>
            <a:ext cx="98425" cy="95250"/>
          </a:xfrm>
          <a:custGeom>
            <a:avLst/>
            <a:gdLst>
              <a:gd name="T0" fmla="*/ 0 w 109220"/>
              <a:gd name="T1" fmla="*/ 0 h 107315"/>
              <a:gd name="T2" fmla="*/ 98113 w 109220"/>
              <a:gd name="T3" fmla="*/ 0 h 107315"/>
              <a:gd name="T4" fmla="*/ 98113 w 109220"/>
              <a:gd name="T5" fmla="*/ 95013 h 107315"/>
              <a:gd name="T6" fmla="*/ 0 w 109220"/>
              <a:gd name="T7" fmla="*/ 95013 h 107315"/>
              <a:gd name="T8" fmla="*/ 0 w 109220"/>
              <a:gd name="T9" fmla="*/ 0 h 1073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9220"/>
              <a:gd name="T16" fmla="*/ 0 h 107315"/>
              <a:gd name="T17" fmla="*/ 109220 w 109220"/>
              <a:gd name="T18" fmla="*/ 107315 h 1073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9220" h="107315">
                <a:moveTo>
                  <a:pt x="0" y="0"/>
                </a:moveTo>
                <a:lnTo>
                  <a:pt x="108874" y="0"/>
                </a:lnTo>
                <a:lnTo>
                  <a:pt x="108874" y="107048"/>
                </a:lnTo>
                <a:lnTo>
                  <a:pt x="0" y="107048"/>
                </a:lnTo>
                <a:lnTo>
                  <a:pt x="0" y="0"/>
                </a:lnTo>
                <a:close/>
              </a:path>
            </a:pathLst>
          </a:custGeom>
          <a:noFill/>
          <a:ln w="3648">
            <a:solidFill>
              <a:srgbClr val="FF6962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01" name="object 22"/>
          <p:cNvSpPr>
            <a:spLocks noChangeArrowheads="1"/>
          </p:cNvSpPr>
          <p:nvPr/>
        </p:nvSpPr>
        <p:spPr bwMode="auto">
          <a:xfrm>
            <a:off x="6742113" y="5991225"/>
            <a:ext cx="409575" cy="5746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02" name="object 23"/>
          <p:cNvSpPr>
            <a:spLocks/>
          </p:cNvSpPr>
          <p:nvPr/>
        </p:nvSpPr>
        <p:spPr bwMode="auto">
          <a:xfrm>
            <a:off x="6719888" y="5940425"/>
            <a:ext cx="239712" cy="82550"/>
          </a:xfrm>
          <a:custGeom>
            <a:avLst/>
            <a:gdLst>
              <a:gd name="T0" fmla="*/ 0 w 262890"/>
              <a:gd name="T1" fmla="*/ 0 h 93345"/>
              <a:gd name="T2" fmla="*/ 239223 w 262890"/>
              <a:gd name="T3" fmla="*/ 0 h 93345"/>
              <a:gd name="T4" fmla="*/ 239223 w 262890"/>
              <a:gd name="T5" fmla="*/ 82020 h 93345"/>
              <a:gd name="T6" fmla="*/ 0 w 262890"/>
              <a:gd name="T7" fmla="*/ 82020 h 93345"/>
              <a:gd name="T8" fmla="*/ 0 w 262890"/>
              <a:gd name="T9" fmla="*/ 0 h 933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2890"/>
              <a:gd name="T16" fmla="*/ 0 h 93345"/>
              <a:gd name="T17" fmla="*/ 262890 w 262890"/>
              <a:gd name="T18" fmla="*/ 93345 h 933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2890" h="93345">
                <a:moveTo>
                  <a:pt x="0" y="0"/>
                </a:moveTo>
                <a:lnTo>
                  <a:pt x="262354" y="0"/>
                </a:lnTo>
                <a:lnTo>
                  <a:pt x="262354" y="92746"/>
                </a:lnTo>
                <a:lnTo>
                  <a:pt x="0" y="9274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03" name="object 24"/>
          <p:cNvSpPr>
            <a:spLocks noChangeArrowheads="1"/>
          </p:cNvSpPr>
          <p:nvPr/>
        </p:nvSpPr>
        <p:spPr bwMode="auto">
          <a:xfrm>
            <a:off x="7500938" y="5394325"/>
            <a:ext cx="1077912" cy="7429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04" name="object 25"/>
          <p:cNvSpPr>
            <a:spLocks noChangeArrowheads="1"/>
          </p:cNvSpPr>
          <p:nvPr/>
        </p:nvSpPr>
        <p:spPr bwMode="auto">
          <a:xfrm>
            <a:off x="7974013" y="5840413"/>
            <a:ext cx="273050" cy="14922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05" name="object 26"/>
          <p:cNvSpPr>
            <a:spLocks noChangeArrowheads="1"/>
          </p:cNvSpPr>
          <p:nvPr/>
        </p:nvSpPr>
        <p:spPr bwMode="auto">
          <a:xfrm>
            <a:off x="7535863" y="5181600"/>
            <a:ext cx="533400" cy="3778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06" name="object 27"/>
          <p:cNvSpPr>
            <a:spLocks/>
          </p:cNvSpPr>
          <p:nvPr/>
        </p:nvSpPr>
        <p:spPr bwMode="auto">
          <a:xfrm>
            <a:off x="7548563" y="5518150"/>
            <a:ext cx="365125" cy="176213"/>
          </a:xfrm>
          <a:custGeom>
            <a:avLst/>
            <a:gdLst>
              <a:gd name="T0" fmla="*/ 181332 w 403859"/>
              <a:gd name="T1" fmla="*/ 0 h 200660"/>
              <a:gd name="T2" fmla="*/ 138243 w 403859"/>
              <a:gd name="T3" fmla="*/ 3028 h 200660"/>
              <a:gd name="T4" fmla="*/ 96163 w 403859"/>
              <a:gd name="T5" fmla="*/ 11127 h 200660"/>
              <a:gd name="T6" fmla="*/ 56704 w 403859"/>
              <a:gd name="T7" fmla="*/ 24393 h 200660"/>
              <a:gd name="T8" fmla="*/ 24142 w 403859"/>
              <a:gd name="T9" fmla="*/ 43774 h 200660"/>
              <a:gd name="T10" fmla="*/ 1936 w 403859"/>
              <a:gd name="T11" fmla="*/ 74642 h 200660"/>
              <a:gd name="T12" fmla="*/ 0 w 403859"/>
              <a:gd name="T13" fmla="*/ 90834 h 200660"/>
              <a:gd name="T14" fmla="*/ 1323 w 403859"/>
              <a:gd name="T15" fmla="*/ 98927 h 200660"/>
              <a:gd name="T16" fmla="*/ 21894 w 403859"/>
              <a:gd name="T17" fmla="*/ 130001 h 200660"/>
              <a:gd name="T18" fmla="*/ 53364 w 403859"/>
              <a:gd name="T19" fmla="*/ 150402 h 200660"/>
              <a:gd name="T20" fmla="*/ 88167 w 403859"/>
              <a:gd name="T21" fmla="*/ 163597 h 200660"/>
              <a:gd name="T22" fmla="*/ 127337 w 403859"/>
              <a:gd name="T23" fmla="*/ 172036 h 200660"/>
              <a:gd name="T24" fmla="*/ 169261 w 403859"/>
              <a:gd name="T25" fmla="*/ 175623 h 200660"/>
              <a:gd name="T26" fmla="*/ 183569 w 403859"/>
              <a:gd name="T27" fmla="*/ 175724 h 200660"/>
              <a:gd name="T28" fmla="*/ 197944 w 403859"/>
              <a:gd name="T29" fmla="*/ 175272 h 200660"/>
              <a:gd name="T30" fmla="*/ 240876 w 403859"/>
              <a:gd name="T31" fmla="*/ 170565 h 200660"/>
              <a:gd name="T32" fmla="*/ 282262 w 403859"/>
              <a:gd name="T33" fmla="*/ 160755 h 200660"/>
              <a:gd name="T34" fmla="*/ 320488 w 403859"/>
              <a:gd name="T35" fmla="*/ 145748 h 200660"/>
              <a:gd name="T36" fmla="*/ 348601 w 403859"/>
              <a:gd name="T37" fmla="*/ 124561 h 200660"/>
              <a:gd name="T38" fmla="*/ 364696 w 403859"/>
              <a:gd name="T39" fmla="*/ 93004 h 200660"/>
              <a:gd name="T40" fmla="*/ 364902 w 403859"/>
              <a:gd name="T41" fmla="*/ 84890 h 200660"/>
              <a:gd name="T42" fmla="*/ 363578 w 403859"/>
              <a:gd name="T43" fmla="*/ 76797 h 200660"/>
              <a:gd name="T44" fmla="*/ 343007 w 403859"/>
              <a:gd name="T45" fmla="*/ 45723 h 200660"/>
              <a:gd name="T46" fmla="*/ 311538 w 403859"/>
              <a:gd name="T47" fmla="*/ 25324 h 200660"/>
              <a:gd name="T48" fmla="*/ 276734 w 403859"/>
              <a:gd name="T49" fmla="*/ 12127 h 200660"/>
              <a:gd name="T50" fmla="*/ 237564 w 403859"/>
              <a:gd name="T51" fmla="*/ 3688 h 200660"/>
              <a:gd name="T52" fmla="*/ 195640 w 403859"/>
              <a:gd name="T53" fmla="*/ 101 h 200660"/>
              <a:gd name="T54" fmla="*/ 181332 w 403859"/>
              <a:gd name="T55" fmla="*/ 0 h 20066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403859"/>
              <a:gd name="T85" fmla="*/ 0 h 200660"/>
              <a:gd name="T86" fmla="*/ 403859 w 403859"/>
              <a:gd name="T87" fmla="*/ 200660 h 20066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403859" h="200660">
                <a:moveTo>
                  <a:pt x="200568" y="0"/>
                </a:moveTo>
                <a:lnTo>
                  <a:pt x="152908" y="3448"/>
                </a:lnTo>
                <a:lnTo>
                  <a:pt x="106364" y="12671"/>
                </a:lnTo>
                <a:lnTo>
                  <a:pt x="62719" y="27777"/>
                </a:lnTo>
                <a:lnTo>
                  <a:pt x="26703" y="49847"/>
                </a:lnTo>
                <a:lnTo>
                  <a:pt x="2141" y="84997"/>
                </a:lnTo>
                <a:lnTo>
                  <a:pt x="0" y="103436"/>
                </a:lnTo>
                <a:lnTo>
                  <a:pt x="1463" y="112652"/>
                </a:lnTo>
                <a:lnTo>
                  <a:pt x="24217" y="148037"/>
                </a:lnTo>
                <a:lnTo>
                  <a:pt x="59025" y="171268"/>
                </a:lnTo>
                <a:lnTo>
                  <a:pt x="97520" y="186294"/>
                </a:lnTo>
                <a:lnTo>
                  <a:pt x="140845" y="195903"/>
                </a:lnTo>
                <a:lnTo>
                  <a:pt x="187217" y="199988"/>
                </a:lnTo>
                <a:lnTo>
                  <a:pt x="203043" y="200103"/>
                </a:lnTo>
                <a:lnTo>
                  <a:pt x="218943" y="199589"/>
                </a:lnTo>
                <a:lnTo>
                  <a:pt x="266429" y="194228"/>
                </a:lnTo>
                <a:lnTo>
                  <a:pt x="312205" y="183057"/>
                </a:lnTo>
                <a:lnTo>
                  <a:pt x="354487" y="165968"/>
                </a:lnTo>
                <a:lnTo>
                  <a:pt x="385582" y="141842"/>
                </a:lnTo>
                <a:lnTo>
                  <a:pt x="403385" y="105907"/>
                </a:lnTo>
                <a:lnTo>
                  <a:pt x="403612" y="96667"/>
                </a:lnTo>
                <a:lnTo>
                  <a:pt x="402148" y="87451"/>
                </a:lnTo>
                <a:lnTo>
                  <a:pt x="379395" y="52066"/>
                </a:lnTo>
                <a:lnTo>
                  <a:pt x="344587" y="28837"/>
                </a:lnTo>
                <a:lnTo>
                  <a:pt x="306091" y="13810"/>
                </a:lnTo>
                <a:lnTo>
                  <a:pt x="262766" y="4200"/>
                </a:lnTo>
                <a:lnTo>
                  <a:pt x="216394" y="115"/>
                </a:lnTo>
                <a:lnTo>
                  <a:pt x="200568" y="0"/>
                </a:lnTo>
                <a:close/>
              </a:path>
            </a:pathLst>
          </a:custGeom>
          <a:solidFill>
            <a:srgbClr val="E8FCFD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07" name="object 28"/>
          <p:cNvSpPr>
            <a:spLocks/>
          </p:cNvSpPr>
          <p:nvPr/>
        </p:nvSpPr>
        <p:spPr bwMode="auto">
          <a:xfrm>
            <a:off x="7791450" y="5399088"/>
            <a:ext cx="368300" cy="177800"/>
          </a:xfrm>
          <a:custGeom>
            <a:avLst/>
            <a:gdLst>
              <a:gd name="T0" fmla="*/ 182908 w 403859"/>
              <a:gd name="T1" fmla="*/ 0 h 200660"/>
              <a:gd name="T2" fmla="*/ 139446 w 403859"/>
              <a:gd name="T3" fmla="*/ 3055 h 200660"/>
              <a:gd name="T4" fmla="*/ 96999 w 403859"/>
              <a:gd name="T5" fmla="*/ 11228 h 200660"/>
              <a:gd name="T6" fmla="*/ 57196 w 403859"/>
              <a:gd name="T7" fmla="*/ 24614 h 200660"/>
              <a:gd name="T8" fmla="*/ 24351 w 403859"/>
              <a:gd name="T9" fmla="*/ 44170 h 200660"/>
              <a:gd name="T10" fmla="*/ 1952 w 403859"/>
              <a:gd name="T11" fmla="*/ 75316 h 200660"/>
              <a:gd name="T12" fmla="*/ 0 w 403859"/>
              <a:gd name="T13" fmla="*/ 91654 h 200660"/>
              <a:gd name="T14" fmla="*/ 1335 w 403859"/>
              <a:gd name="T15" fmla="*/ 99821 h 200660"/>
              <a:gd name="T16" fmla="*/ 22086 w 403859"/>
              <a:gd name="T17" fmla="*/ 131174 h 200660"/>
              <a:gd name="T18" fmla="*/ 53830 w 403859"/>
              <a:gd name="T19" fmla="*/ 151756 h 200660"/>
              <a:gd name="T20" fmla="*/ 88935 w 403859"/>
              <a:gd name="T21" fmla="*/ 165071 h 200660"/>
              <a:gd name="T22" fmla="*/ 128446 w 403859"/>
              <a:gd name="T23" fmla="*/ 173585 h 200660"/>
              <a:gd name="T24" fmla="*/ 170735 w 403859"/>
              <a:gd name="T25" fmla="*/ 177204 h 200660"/>
              <a:gd name="T26" fmla="*/ 185167 w 403859"/>
              <a:gd name="T27" fmla="*/ 177306 h 200660"/>
              <a:gd name="T28" fmla="*/ 199667 w 403859"/>
              <a:gd name="T29" fmla="*/ 176850 h 200660"/>
              <a:gd name="T30" fmla="*/ 242972 w 403859"/>
              <a:gd name="T31" fmla="*/ 172100 h 200660"/>
              <a:gd name="T32" fmla="*/ 284719 w 403859"/>
              <a:gd name="T33" fmla="*/ 162201 h 200660"/>
              <a:gd name="T34" fmla="*/ 323280 w 403859"/>
              <a:gd name="T35" fmla="*/ 147058 h 200660"/>
              <a:gd name="T36" fmla="*/ 351636 w 403859"/>
              <a:gd name="T37" fmla="*/ 125682 h 200660"/>
              <a:gd name="T38" fmla="*/ 367870 w 403859"/>
              <a:gd name="T39" fmla="*/ 93841 h 200660"/>
              <a:gd name="T40" fmla="*/ 368077 w 403859"/>
              <a:gd name="T41" fmla="*/ 85654 h 200660"/>
              <a:gd name="T42" fmla="*/ 366741 w 403859"/>
              <a:gd name="T43" fmla="*/ 77487 h 200660"/>
              <a:gd name="T44" fmla="*/ 345990 w 403859"/>
              <a:gd name="T45" fmla="*/ 46134 h 200660"/>
              <a:gd name="T46" fmla="*/ 314246 w 403859"/>
              <a:gd name="T47" fmla="*/ 25551 h 200660"/>
              <a:gd name="T48" fmla="*/ 279140 w 403859"/>
              <a:gd name="T49" fmla="*/ 12236 h 200660"/>
              <a:gd name="T50" fmla="*/ 239630 w 403859"/>
              <a:gd name="T51" fmla="*/ 3722 h 200660"/>
              <a:gd name="T52" fmla="*/ 197341 w 403859"/>
              <a:gd name="T53" fmla="*/ 102 h 200660"/>
              <a:gd name="T54" fmla="*/ 182908 w 403859"/>
              <a:gd name="T55" fmla="*/ 0 h 20066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403859"/>
              <a:gd name="T85" fmla="*/ 0 h 200660"/>
              <a:gd name="T86" fmla="*/ 403859 w 403859"/>
              <a:gd name="T87" fmla="*/ 200660 h 20066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403859" h="200660">
                <a:moveTo>
                  <a:pt x="200568" y="0"/>
                </a:moveTo>
                <a:lnTo>
                  <a:pt x="152909" y="3448"/>
                </a:lnTo>
                <a:lnTo>
                  <a:pt x="106364" y="12672"/>
                </a:lnTo>
                <a:lnTo>
                  <a:pt x="62718" y="27779"/>
                </a:lnTo>
                <a:lnTo>
                  <a:pt x="26702" y="49849"/>
                </a:lnTo>
                <a:lnTo>
                  <a:pt x="2141" y="84999"/>
                </a:lnTo>
                <a:lnTo>
                  <a:pt x="0" y="103438"/>
                </a:lnTo>
                <a:lnTo>
                  <a:pt x="1464" y="112655"/>
                </a:lnTo>
                <a:lnTo>
                  <a:pt x="24218" y="148039"/>
                </a:lnTo>
                <a:lnTo>
                  <a:pt x="59027" y="171268"/>
                </a:lnTo>
                <a:lnTo>
                  <a:pt x="97522" y="186294"/>
                </a:lnTo>
                <a:lnTo>
                  <a:pt x="140847" y="195903"/>
                </a:lnTo>
                <a:lnTo>
                  <a:pt x="187219" y="199987"/>
                </a:lnTo>
                <a:lnTo>
                  <a:pt x="203045" y="200102"/>
                </a:lnTo>
                <a:lnTo>
                  <a:pt x="218945" y="199588"/>
                </a:lnTo>
                <a:lnTo>
                  <a:pt x="266431" y="194227"/>
                </a:lnTo>
                <a:lnTo>
                  <a:pt x="312208" y="183055"/>
                </a:lnTo>
                <a:lnTo>
                  <a:pt x="354492" y="165965"/>
                </a:lnTo>
                <a:lnTo>
                  <a:pt x="385586" y="141841"/>
                </a:lnTo>
                <a:lnTo>
                  <a:pt x="403388" y="105906"/>
                </a:lnTo>
                <a:lnTo>
                  <a:pt x="403614" y="96667"/>
                </a:lnTo>
                <a:lnTo>
                  <a:pt x="402150" y="87450"/>
                </a:lnTo>
                <a:lnTo>
                  <a:pt x="379395" y="52066"/>
                </a:lnTo>
                <a:lnTo>
                  <a:pt x="344586" y="28836"/>
                </a:lnTo>
                <a:lnTo>
                  <a:pt x="306091" y="13809"/>
                </a:lnTo>
                <a:lnTo>
                  <a:pt x="262766" y="4200"/>
                </a:lnTo>
                <a:lnTo>
                  <a:pt x="216394" y="115"/>
                </a:lnTo>
                <a:lnTo>
                  <a:pt x="200568" y="0"/>
                </a:lnTo>
                <a:close/>
              </a:path>
            </a:pathLst>
          </a:custGeom>
          <a:solidFill>
            <a:srgbClr val="E8FCFD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08" name="object 29"/>
          <p:cNvSpPr>
            <a:spLocks/>
          </p:cNvSpPr>
          <p:nvPr/>
        </p:nvSpPr>
        <p:spPr bwMode="auto">
          <a:xfrm>
            <a:off x="7567613" y="5197475"/>
            <a:ext cx="401637" cy="334963"/>
          </a:xfrm>
          <a:custGeom>
            <a:avLst/>
            <a:gdLst>
              <a:gd name="T0" fmla="*/ 178400 w 441325"/>
              <a:gd name="T1" fmla="*/ 299049 h 379095"/>
              <a:gd name="T2" fmla="*/ 216826 w 441325"/>
              <a:gd name="T3" fmla="*/ 330268 h 379095"/>
              <a:gd name="T4" fmla="*/ 268308 w 441325"/>
              <a:gd name="T5" fmla="*/ 333894 h 379095"/>
              <a:gd name="T6" fmla="*/ 336998 w 441325"/>
              <a:gd name="T7" fmla="*/ 305206 h 379095"/>
              <a:gd name="T8" fmla="*/ 88912 w 441325"/>
              <a:gd name="T9" fmla="*/ 33408 h 379095"/>
              <a:gd name="T10" fmla="*/ 17163 w 441325"/>
              <a:gd name="T11" fmla="*/ 71944 h 379095"/>
              <a:gd name="T12" fmla="*/ 0 w 441325"/>
              <a:gd name="T13" fmla="*/ 129086 h 379095"/>
              <a:gd name="T14" fmla="*/ 23230 w 441325"/>
              <a:gd name="T15" fmla="*/ 176568 h 379095"/>
              <a:gd name="T16" fmla="*/ 29049 w 441325"/>
              <a:gd name="T17" fmla="*/ 198184 h 379095"/>
              <a:gd name="T18" fmla="*/ 10409 w 441325"/>
              <a:gd name="T19" fmla="*/ 222436 h 379095"/>
              <a:gd name="T20" fmla="*/ 5406 w 441325"/>
              <a:gd name="T21" fmla="*/ 245868 h 379095"/>
              <a:gd name="T22" fmla="*/ 27425 w 441325"/>
              <a:gd name="T23" fmla="*/ 286455 h 379095"/>
              <a:gd name="T24" fmla="*/ 107213 w 441325"/>
              <a:gd name="T25" fmla="*/ 317300 h 379095"/>
              <a:gd name="T26" fmla="*/ 137396 w 441325"/>
              <a:gd name="T27" fmla="*/ 315750 h 379095"/>
              <a:gd name="T28" fmla="*/ 165672 w 441325"/>
              <a:gd name="T29" fmla="*/ 306692 h 379095"/>
              <a:gd name="T30" fmla="*/ 339195 w 441325"/>
              <a:gd name="T31" fmla="*/ 299049 h 379095"/>
              <a:gd name="T32" fmla="*/ 377198 w 441325"/>
              <a:gd name="T33" fmla="*/ 298297 h 379095"/>
              <a:gd name="T34" fmla="*/ 420759 w 441325"/>
              <a:gd name="T35" fmla="*/ 273514 h 379095"/>
              <a:gd name="T36" fmla="*/ 459619 w 441325"/>
              <a:gd name="T37" fmla="*/ 208694 h 379095"/>
              <a:gd name="T38" fmla="*/ 459832 w 441325"/>
              <a:gd name="T39" fmla="*/ 186890 h 379095"/>
              <a:gd name="T40" fmla="*/ 420329 w 441325"/>
              <a:gd name="T41" fmla="*/ 148520 h 379095"/>
              <a:gd name="T42" fmla="*/ 438774 w 441325"/>
              <a:gd name="T43" fmla="*/ 130171 h 379095"/>
              <a:gd name="T44" fmla="*/ 446492 w 441325"/>
              <a:gd name="T45" fmla="*/ 109768 h 379095"/>
              <a:gd name="T46" fmla="*/ 444839 w 441325"/>
              <a:gd name="T47" fmla="*/ 88617 h 379095"/>
              <a:gd name="T48" fmla="*/ 401237 w 441325"/>
              <a:gd name="T49" fmla="*/ 36270 h 379095"/>
              <a:gd name="T50" fmla="*/ 106122 w 441325"/>
              <a:gd name="T51" fmla="*/ 33574 h 379095"/>
              <a:gd name="T52" fmla="*/ 377198 w 441325"/>
              <a:gd name="T53" fmla="*/ 298297 h 379095"/>
              <a:gd name="T54" fmla="*/ 351522 w 441325"/>
              <a:gd name="T55" fmla="*/ 300730 h 379095"/>
              <a:gd name="T56" fmla="*/ 375837 w 441325"/>
              <a:gd name="T57" fmla="*/ 298750 h 379095"/>
              <a:gd name="T58" fmla="*/ 203778 w 441325"/>
              <a:gd name="T59" fmla="*/ 0 h 379095"/>
              <a:gd name="T60" fmla="*/ 128310 w 441325"/>
              <a:gd name="T61" fmla="*/ 27609 h 379095"/>
              <a:gd name="T62" fmla="*/ 401237 w 441325"/>
              <a:gd name="T63" fmla="*/ 36270 h 379095"/>
              <a:gd name="T64" fmla="*/ 388115 w 441325"/>
              <a:gd name="T65" fmla="*/ 29135 h 379095"/>
              <a:gd name="T66" fmla="*/ 281002 w 441325"/>
              <a:gd name="T67" fmla="*/ 22467 h 379095"/>
              <a:gd name="T68" fmla="*/ 217554 w 441325"/>
              <a:gd name="T69" fmla="*/ 395 h 379095"/>
              <a:gd name="T70" fmla="*/ 328982 w 441325"/>
              <a:gd name="T71" fmla="*/ 17176 h 379095"/>
              <a:gd name="T72" fmla="*/ 299544 w 441325"/>
              <a:gd name="T73" fmla="*/ 22945 h 379095"/>
              <a:gd name="T74" fmla="*/ 388115 w 441325"/>
              <a:gd name="T75" fmla="*/ 29135 h 379095"/>
              <a:gd name="T76" fmla="*/ 328982 w 441325"/>
              <a:gd name="T77" fmla="*/ 17176 h 37909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41325"/>
              <a:gd name="T118" fmla="*/ 0 h 379095"/>
              <a:gd name="T119" fmla="*/ 441325 w 441325"/>
              <a:gd name="T120" fmla="*/ 379095 h 37909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41325" h="379095">
                <a:moveTo>
                  <a:pt x="372713" y="338449"/>
                </a:moveTo>
                <a:lnTo>
                  <a:pt x="196029" y="338449"/>
                </a:lnTo>
                <a:lnTo>
                  <a:pt x="200064" y="348513"/>
                </a:lnTo>
                <a:lnTo>
                  <a:pt x="238252" y="373781"/>
                </a:lnTo>
                <a:lnTo>
                  <a:pt x="280187" y="378638"/>
                </a:lnTo>
                <a:lnTo>
                  <a:pt x="294821" y="377885"/>
                </a:lnTo>
                <a:lnTo>
                  <a:pt x="335761" y="369329"/>
                </a:lnTo>
                <a:lnTo>
                  <a:pt x="370299" y="345418"/>
                </a:lnTo>
                <a:lnTo>
                  <a:pt x="372713" y="338449"/>
                </a:lnTo>
                <a:close/>
              </a:path>
              <a:path w="441325" h="379095">
                <a:moveTo>
                  <a:pt x="97698" y="37810"/>
                </a:moveTo>
                <a:lnTo>
                  <a:pt x="50776" y="51680"/>
                </a:lnTo>
                <a:lnTo>
                  <a:pt x="18859" y="81423"/>
                </a:lnTo>
                <a:lnTo>
                  <a:pt x="2312" y="119611"/>
                </a:lnTo>
                <a:lnTo>
                  <a:pt x="0" y="146093"/>
                </a:lnTo>
                <a:lnTo>
                  <a:pt x="1500" y="158816"/>
                </a:lnTo>
                <a:lnTo>
                  <a:pt x="25525" y="199831"/>
                </a:lnTo>
                <a:lnTo>
                  <a:pt x="48541" y="210562"/>
                </a:lnTo>
                <a:lnTo>
                  <a:pt x="31919" y="224295"/>
                </a:lnTo>
                <a:lnTo>
                  <a:pt x="19653" y="238067"/>
                </a:lnTo>
                <a:lnTo>
                  <a:pt x="11438" y="251742"/>
                </a:lnTo>
                <a:lnTo>
                  <a:pt x="6968" y="265186"/>
                </a:lnTo>
                <a:lnTo>
                  <a:pt x="5940" y="278262"/>
                </a:lnTo>
                <a:lnTo>
                  <a:pt x="8047" y="290837"/>
                </a:lnTo>
                <a:lnTo>
                  <a:pt x="30135" y="324196"/>
                </a:lnTo>
                <a:lnTo>
                  <a:pt x="69467" y="348169"/>
                </a:lnTo>
                <a:lnTo>
                  <a:pt x="117807" y="359105"/>
                </a:lnTo>
                <a:lnTo>
                  <a:pt x="134500" y="359223"/>
                </a:lnTo>
                <a:lnTo>
                  <a:pt x="150973" y="357351"/>
                </a:lnTo>
                <a:lnTo>
                  <a:pt x="166922" y="353355"/>
                </a:lnTo>
                <a:lnTo>
                  <a:pt x="182043" y="347099"/>
                </a:lnTo>
                <a:lnTo>
                  <a:pt x="196029" y="338449"/>
                </a:lnTo>
                <a:lnTo>
                  <a:pt x="372713" y="338449"/>
                </a:lnTo>
                <a:lnTo>
                  <a:pt x="373007" y="337598"/>
                </a:lnTo>
                <a:lnTo>
                  <a:pt x="414471" y="337598"/>
                </a:lnTo>
                <a:lnTo>
                  <a:pt x="426090" y="333609"/>
                </a:lnTo>
                <a:lnTo>
                  <a:pt x="462337" y="309550"/>
                </a:lnTo>
                <a:lnTo>
                  <a:pt x="490239" y="274850"/>
                </a:lnTo>
                <a:lnTo>
                  <a:pt x="505037" y="236190"/>
                </a:lnTo>
                <a:lnTo>
                  <a:pt x="506235" y="223577"/>
                </a:lnTo>
                <a:lnTo>
                  <a:pt x="505271" y="211513"/>
                </a:lnTo>
                <a:lnTo>
                  <a:pt x="476279" y="173696"/>
                </a:lnTo>
                <a:lnTo>
                  <a:pt x="461864" y="168088"/>
                </a:lnTo>
                <a:lnTo>
                  <a:pt x="473565" y="158087"/>
                </a:lnTo>
                <a:lnTo>
                  <a:pt x="482132" y="147321"/>
                </a:lnTo>
                <a:lnTo>
                  <a:pt x="487752" y="135974"/>
                </a:lnTo>
                <a:lnTo>
                  <a:pt x="490612" y="124230"/>
                </a:lnTo>
                <a:lnTo>
                  <a:pt x="490897" y="112275"/>
                </a:lnTo>
                <a:lnTo>
                  <a:pt x="488796" y="100292"/>
                </a:lnTo>
                <a:lnTo>
                  <a:pt x="470034" y="66024"/>
                </a:lnTo>
                <a:lnTo>
                  <a:pt x="440885" y="41049"/>
                </a:lnTo>
                <a:lnTo>
                  <a:pt x="137134" y="41049"/>
                </a:lnTo>
                <a:lnTo>
                  <a:pt x="116609" y="37997"/>
                </a:lnTo>
                <a:lnTo>
                  <a:pt x="97698" y="37810"/>
                </a:lnTo>
                <a:close/>
              </a:path>
              <a:path w="441325" h="379095">
                <a:moveTo>
                  <a:pt x="414471" y="337598"/>
                </a:moveTo>
                <a:lnTo>
                  <a:pt x="373007" y="337598"/>
                </a:lnTo>
                <a:lnTo>
                  <a:pt x="386258" y="340352"/>
                </a:lnTo>
                <a:lnTo>
                  <a:pt x="399640" y="340441"/>
                </a:lnTo>
                <a:lnTo>
                  <a:pt x="412976" y="338111"/>
                </a:lnTo>
                <a:lnTo>
                  <a:pt x="414471" y="337598"/>
                </a:lnTo>
                <a:close/>
              </a:path>
              <a:path w="441325" h="379095">
                <a:moveTo>
                  <a:pt x="223914" y="0"/>
                </a:moveTo>
                <a:lnTo>
                  <a:pt x="180304" y="5739"/>
                </a:lnTo>
                <a:lnTo>
                  <a:pt x="140989" y="31247"/>
                </a:lnTo>
                <a:lnTo>
                  <a:pt x="137134" y="41049"/>
                </a:lnTo>
                <a:lnTo>
                  <a:pt x="440885" y="41049"/>
                </a:lnTo>
                <a:lnTo>
                  <a:pt x="436505" y="38151"/>
                </a:lnTo>
                <a:lnTo>
                  <a:pt x="426467" y="32974"/>
                </a:lnTo>
                <a:lnTo>
                  <a:pt x="313215" y="32974"/>
                </a:lnTo>
                <a:lnTo>
                  <a:pt x="308769" y="25427"/>
                </a:lnTo>
                <a:lnTo>
                  <a:pt x="267879" y="4669"/>
                </a:lnTo>
                <a:lnTo>
                  <a:pt x="239052" y="447"/>
                </a:lnTo>
                <a:lnTo>
                  <a:pt x="223914" y="0"/>
                </a:lnTo>
                <a:close/>
              </a:path>
              <a:path w="441325" h="379095">
                <a:moveTo>
                  <a:pt x="361491" y="19439"/>
                </a:moveTo>
                <a:lnTo>
                  <a:pt x="345298" y="21518"/>
                </a:lnTo>
                <a:lnTo>
                  <a:pt x="329144" y="25968"/>
                </a:lnTo>
                <a:lnTo>
                  <a:pt x="313215" y="32974"/>
                </a:lnTo>
                <a:lnTo>
                  <a:pt x="426467" y="32974"/>
                </a:lnTo>
                <a:lnTo>
                  <a:pt x="377536" y="19546"/>
                </a:lnTo>
                <a:lnTo>
                  <a:pt x="361491" y="1943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09" name="object 30"/>
          <p:cNvSpPr>
            <a:spLocks/>
          </p:cNvSpPr>
          <p:nvPr/>
        </p:nvSpPr>
        <p:spPr bwMode="auto">
          <a:xfrm>
            <a:off x="7567613" y="5197475"/>
            <a:ext cx="460375" cy="334963"/>
          </a:xfrm>
          <a:custGeom>
            <a:avLst/>
            <a:gdLst>
              <a:gd name="T0" fmla="*/ 44102 w 506729"/>
              <a:gd name="T1" fmla="*/ 186048 h 379095"/>
              <a:gd name="T2" fmla="*/ 8976 w 506729"/>
              <a:gd name="T3" fmla="*/ 160678 h 379095"/>
              <a:gd name="T4" fmla="*/ 0 w 506729"/>
              <a:gd name="T5" fmla="*/ 129086 h 379095"/>
              <a:gd name="T6" fmla="*/ 250 w 506729"/>
              <a:gd name="T7" fmla="*/ 117458 h 379095"/>
              <a:gd name="T8" fmla="*/ 10554 w 506729"/>
              <a:gd name="T9" fmla="*/ 82687 h 379095"/>
              <a:gd name="T10" fmla="*/ 34934 w 506729"/>
              <a:gd name="T11" fmla="*/ 53190 h 379095"/>
              <a:gd name="T12" fmla="*/ 73055 w 506729"/>
              <a:gd name="T13" fmla="*/ 35531 h 379095"/>
              <a:gd name="T14" fmla="*/ 88759 w 506729"/>
              <a:gd name="T15" fmla="*/ 33409 h 379095"/>
              <a:gd name="T16" fmla="*/ 105941 w 506729"/>
              <a:gd name="T17" fmla="*/ 33575 h 379095"/>
              <a:gd name="T18" fmla="*/ 124588 w 506729"/>
              <a:gd name="T19" fmla="*/ 36271 h 379095"/>
              <a:gd name="T20" fmla="*/ 128090 w 506729"/>
              <a:gd name="T21" fmla="*/ 27610 h 379095"/>
              <a:gd name="T22" fmla="*/ 163808 w 506729"/>
              <a:gd name="T23" fmla="*/ 5072 h 379095"/>
              <a:gd name="T24" fmla="*/ 203428 w 506729"/>
              <a:gd name="T25" fmla="*/ 0 h 379095"/>
              <a:gd name="T26" fmla="*/ 217182 w 506729"/>
              <a:gd name="T27" fmla="*/ 395 h 379095"/>
              <a:gd name="T28" fmla="*/ 255096 w 506729"/>
              <a:gd name="T29" fmla="*/ 7397 h 379095"/>
              <a:gd name="T30" fmla="*/ 284561 w 506729"/>
              <a:gd name="T31" fmla="*/ 29134 h 379095"/>
              <a:gd name="T32" fmla="*/ 299033 w 506729"/>
              <a:gd name="T33" fmla="*/ 22945 h 379095"/>
              <a:gd name="T34" fmla="*/ 313710 w 506729"/>
              <a:gd name="T35" fmla="*/ 19012 h 379095"/>
              <a:gd name="T36" fmla="*/ 328422 w 506729"/>
              <a:gd name="T37" fmla="*/ 17175 h 379095"/>
              <a:gd name="T38" fmla="*/ 342999 w 506729"/>
              <a:gd name="T39" fmla="*/ 17271 h 379095"/>
              <a:gd name="T40" fmla="*/ 384230 w 506729"/>
              <a:gd name="T41" fmla="*/ 27517 h 379095"/>
              <a:gd name="T42" fmla="*/ 418147 w 506729"/>
              <a:gd name="T43" fmla="*/ 49284 h 379095"/>
              <a:gd name="T44" fmla="*/ 440173 w 506729"/>
              <a:gd name="T45" fmla="*/ 78168 h 379095"/>
              <a:gd name="T46" fmla="*/ 445991 w 506729"/>
              <a:gd name="T47" fmla="*/ 99205 h 379095"/>
              <a:gd name="T48" fmla="*/ 445732 w 506729"/>
              <a:gd name="T49" fmla="*/ 109769 h 379095"/>
              <a:gd name="T50" fmla="*/ 443134 w 506729"/>
              <a:gd name="T51" fmla="*/ 120145 h 379095"/>
              <a:gd name="T52" fmla="*/ 438029 w 506729"/>
              <a:gd name="T53" fmla="*/ 130172 h 379095"/>
              <a:gd name="T54" fmla="*/ 430246 w 506729"/>
              <a:gd name="T55" fmla="*/ 139684 h 379095"/>
              <a:gd name="T56" fmla="*/ 419615 w 506729"/>
              <a:gd name="T57" fmla="*/ 148521 h 379095"/>
              <a:gd name="T58" fmla="*/ 432710 w 506729"/>
              <a:gd name="T59" fmla="*/ 153476 h 379095"/>
              <a:gd name="T60" fmla="*/ 459050 w 506729"/>
              <a:gd name="T61" fmla="*/ 186891 h 379095"/>
              <a:gd name="T62" fmla="*/ 459926 w 506729"/>
              <a:gd name="T63" fmla="*/ 197550 h 379095"/>
              <a:gd name="T64" fmla="*/ 458838 w 506729"/>
              <a:gd name="T65" fmla="*/ 208694 h 379095"/>
              <a:gd name="T66" fmla="*/ 445393 w 506729"/>
              <a:gd name="T67" fmla="*/ 242855 h 379095"/>
              <a:gd name="T68" fmla="*/ 420044 w 506729"/>
              <a:gd name="T69" fmla="*/ 273514 h 379095"/>
              <a:gd name="T70" fmla="*/ 387113 w 506729"/>
              <a:gd name="T71" fmla="*/ 294772 h 379095"/>
              <a:gd name="T72" fmla="*/ 363083 w 506729"/>
              <a:gd name="T73" fmla="*/ 300809 h 379095"/>
              <a:gd name="T74" fmla="*/ 350925 w 506729"/>
              <a:gd name="T75" fmla="*/ 300730 h 379095"/>
              <a:gd name="T76" fmla="*/ 338887 w 506729"/>
              <a:gd name="T77" fmla="*/ 298297 h 379095"/>
              <a:gd name="T78" fmla="*/ 336426 w 506729"/>
              <a:gd name="T79" fmla="*/ 305206 h 379095"/>
              <a:gd name="T80" fmla="*/ 305047 w 506729"/>
              <a:gd name="T81" fmla="*/ 326334 h 379095"/>
              <a:gd name="T82" fmla="*/ 267853 w 506729"/>
              <a:gd name="T83" fmla="*/ 333894 h 379095"/>
              <a:gd name="T84" fmla="*/ 254557 w 506729"/>
              <a:gd name="T85" fmla="*/ 334560 h 379095"/>
              <a:gd name="T86" fmla="*/ 241347 w 506729"/>
              <a:gd name="T87" fmla="*/ 334212 h 379095"/>
              <a:gd name="T88" fmla="*/ 205420 w 506729"/>
              <a:gd name="T89" fmla="*/ 326570 h 379095"/>
              <a:gd name="T90" fmla="*/ 178096 w 506729"/>
              <a:gd name="T91" fmla="*/ 299051 h 379095"/>
              <a:gd name="T92" fmla="*/ 165389 w 506729"/>
              <a:gd name="T93" fmla="*/ 306694 h 379095"/>
              <a:gd name="T94" fmla="*/ 151653 w 506729"/>
              <a:gd name="T95" fmla="*/ 312221 h 379095"/>
              <a:gd name="T96" fmla="*/ 137162 w 506729"/>
              <a:gd name="T97" fmla="*/ 315752 h 379095"/>
              <a:gd name="T98" fmla="*/ 122195 w 506729"/>
              <a:gd name="T99" fmla="*/ 317405 h 379095"/>
              <a:gd name="T100" fmla="*/ 107030 w 506729"/>
              <a:gd name="T101" fmla="*/ 317301 h 379095"/>
              <a:gd name="T102" fmla="*/ 63111 w 506729"/>
              <a:gd name="T103" fmla="*/ 307637 h 379095"/>
              <a:gd name="T104" fmla="*/ 27378 w 506729"/>
              <a:gd name="T105" fmla="*/ 286454 h 379095"/>
              <a:gd name="T106" fmla="*/ 7311 w 506729"/>
              <a:gd name="T107" fmla="*/ 256979 h 379095"/>
              <a:gd name="T108" fmla="*/ 5396 w 506729"/>
              <a:gd name="T109" fmla="*/ 245868 h 379095"/>
              <a:gd name="T110" fmla="*/ 6331 w 506729"/>
              <a:gd name="T111" fmla="*/ 234314 h 379095"/>
              <a:gd name="T112" fmla="*/ 10391 w 506729"/>
              <a:gd name="T113" fmla="*/ 222435 h 379095"/>
              <a:gd name="T114" fmla="*/ 17855 w 506729"/>
              <a:gd name="T115" fmla="*/ 210351 h 379095"/>
              <a:gd name="T116" fmla="*/ 28999 w 506729"/>
              <a:gd name="T117" fmla="*/ 198182 h 379095"/>
              <a:gd name="T118" fmla="*/ 44102 w 506729"/>
              <a:gd name="T119" fmla="*/ 186048 h 3790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06729"/>
              <a:gd name="T181" fmla="*/ 0 h 379095"/>
              <a:gd name="T182" fmla="*/ 506729 w 506729"/>
              <a:gd name="T183" fmla="*/ 379095 h 3790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06729" h="379095">
                <a:moveTo>
                  <a:pt x="48542" y="210560"/>
                </a:moveTo>
                <a:lnTo>
                  <a:pt x="9880" y="181848"/>
                </a:lnTo>
                <a:lnTo>
                  <a:pt x="0" y="146093"/>
                </a:lnTo>
                <a:lnTo>
                  <a:pt x="275" y="132933"/>
                </a:lnTo>
                <a:lnTo>
                  <a:pt x="11617" y="93581"/>
                </a:lnTo>
                <a:lnTo>
                  <a:pt x="38451" y="60198"/>
                </a:lnTo>
                <a:lnTo>
                  <a:pt x="80411" y="40212"/>
                </a:lnTo>
                <a:lnTo>
                  <a:pt x="97696" y="37811"/>
                </a:lnTo>
                <a:lnTo>
                  <a:pt x="116608" y="37998"/>
                </a:lnTo>
                <a:lnTo>
                  <a:pt x="137132" y="41050"/>
                </a:lnTo>
                <a:lnTo>
                  <a:pt x="140987" y="31248"/>
                </a:lnTo>
                <a:lnTo>
                  <a:pt x="180301" y="5740"/>
                </a:lnTo>
                <a:lnTo>
                  <a:pt x="223911" y="0"/>
                </a:lnTo>
                <a:lnTo>
                  <a:pt x="239049" y="447"/>
                </a:lnTo>
                <a:lnTo>
                  <a:pt x="280781" y="8372"/>
                </a:lnTo>
                <a:lnTo>
                  <a:pt x="313213" y="32973"/>
                </a:lnTo>
                <a:lnTo>
                  <a:pt x="329142" y="25968"/>
                </a:lnTo>
                <a:lnTo>
                  <a:pt x="345297" y="21517"/>
                </a:lnTo>
                <a:lnTo>
                  <a:pt x="361490" y="19438"/>
                </a:lnTo>
                <a:lnTo>
                  <a:pt x="377535" y="19546"/>
                </a:lnTo>
                <a:lnTo>
                  <a:pt x="422917" y="31142"/>
                </a:lnTo>
                <a:lnTo>
                  <a:pt x="460249" y="55777"/>
                </a:lnTo>
                <a:lnTo>
                  <a:pt x="484493" y="88467"/>
                </a:lnTo>
                <a:lnTo>
                  <a:pt x="490897" y="112275"/>
                </a:lnTo>
                <a:lnTo>
                  <a:pt x="490612" y="124231"/>
                </a:lnTo>
                <a:lnTo>
                  <a:pt x="487752" y="135974"/>
                </a:lnTo>
                <a:lnTo>
                  <a:pt x="482133" y="147322"/>
                </a:lnTo>
                <a:lnTo>
                  <a:pt x="473566" y="158088"/>
                </a:lnTo>
                <a:lnTo>
                  <a:pt x="461865" y="168089"/>
                </a:lnTo>
                <a:lnTo>
                  <a:pt x="476279" y="173697"/>
                </a:lnTo>
                <a:lnTo>
                  <a:pt x="505271" y="211514"/>
                </a:lnTo>
                <a:lnTo>
                  <a:pt x="506235" y="223578"/>
                </a:lnTo>
                <a:lnTo>
                  <a:pt x="505037" y="236190"/>
                </a:lnTo>
                <a:lnTo>
                  <a:pt x="490239" y="274851"/>
                </a:lnTo>
                <a:lnTo>
                  <a:pt x="462337" y="309550"/>
                </a:lnTo>
                <a:lnTo>
                  <a:pt x="426090" y="333609"/>
                </a:lnTo>
                <a:lnTo>
                  <a:pt x="399641" y="340441"/>
                </a:lnTo>
                <a:lnTo>
                  <a:pt x="386259" y="340352"/>
                </a:lnTo>
                <a:lnTo>
                  <a:pt x="373009" y="337598"/>
                </a:lnTo>
                <a:lnTo>
                  <a:pt x="370300" y="345418"/>
                </a:lnTo>
                <a:lnTo>
                  <a:pt x="335761" y="369329"/>
                </a:lnTo>
                <a:lnTo>
                  <a:pt x="294822" y="377885"/>
                </a:lnTo>
                <a:lnTo>
                  <a:pt x="280188" y="378639"/>
                </a:lnTo>
                <a:lnTo>
                  <a:pt x="265648" y="378245"/>
                </a:lnTo>
                <a:lnTo>
                  <a:pt x="226103" y="369596"/>
                </a:lnTo>
                <a:lnTo>
                  <a:pt x="196028" y="338452"/>
                </a:lnTo>
                <a:lnTo>
                  <a:pt x="182042" y="347102"/>
                </a:lnTo>
                <a:lnTo>
                  <a:pt x="166922" y="353357"/>
                </a:lnTo>
                <a:lnTo>
                  <a:pt x="150973" y="357353"/>
                </a:lnTo>
                <a:lnTo>
                  <a:pt x="134499" y="359224"/>
                </a:lnTo>
                <a:lnTo>
                  <a:pt x="117807" y="359106"/>
                </a:lnTo>
                <a:lnTo>
                  <a:pt x="69466" y="348169"/>
                </a:lnTo>
                <a:lnTo>
                  <a:pt x="30135" y="324195"/>
                </a:lnTo>
                <a:lnTo>
                  <a:pt x="8047" y="290836"/>
                </a:lnTo>
                <a:lnTo>
                  <a:pt x="5939" y="278262"/>
                </a:lnTo>
                <a:lnTo>
                  <a:pt x="6968" y="265185"/>
                </a:lnTo>
                <a:lnTo>
                  <a:pt x="11437" y="251741"/>
                </a:lnTo>
                <a:lnTo>
                  <a:pt x="19653" y="238065"/>
                </a:lnTo>
                <a:lnTo>
                  <a:pt x="31919" y="224293"/>
                </a:lnTo>
                <a:lnTo>
                  <a:pt x="48542" y="210560"/>
                </a:lnTo>
                <a:close/>
              </a:path>
            </a:pathLst>
          </a:custGeom>
          <a:noFill/>
          <a:ln w="3733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10" name="object 31"/>
          <p:cNvSpPr>
            <a:spLocks noChangeArrowheads="1"/>
          </p:cNvSpPr>
          <p:nvPr/>
        </p:nvSpPr>
        <p:spPr bwMode="auto">
          <a:xfrm>
            <a:off x="7654925" y="5265738"/>
            <a:ext cx="103188" cy="101600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11" name="object 32"/>
          <p:cNvSpPr>
            <a:spLocks noChangeArrowheads="1"/>
          </p:cNvSpPr>
          <p:nvPr/>
        </p:nvSpPr>
        <p:spPr bwMode="auto">
          <a:xfrm>
            <a:off x="7612063" y="5387975"/>
            <a:ext cx="122237" cy="90488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12" name="object 33"/>
          <p:cNvSpPr>
            <a:spLocks noChangeArrowheads="1"/>
          </p:cNvSpPr>
          <p:nvPr/>
        </p:nvSpPr>
        <p:spPr bwMode="auto">
          <a:xfrm>
            <a:off x="7793038" y="5249863"/>
            <a:ext cx="163512" cy="182562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13" name="object 34"/>
          <p:cNvSpPr>
            <a:spLocks noChangeArrowheads="1"/>
          </p:cNvSpPr>
          <p:nvPr/>
        </p:nvSpPr>
        <p:spPr bwMode="auto">
          <a:xfrm>
            <a:off x="7731125" y="5419725"/>
            <a:ext cx="222250" cy="73025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14" name="object 35"/>
          <p:cNvSpPr>
            <a:spLocks noChangeArrowheads="1"/>
          </p:cNvSpPr>
          <p:nvPr/>
        </p:nvSpPr>
        <p:spPr bwMode="auto">
          <a:xfrm>
            <a:off x="6864350" y="4795838"/>
            <a:ext cx="1376363" cy="908050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15" name="object 36"/>
          <p:cNvSpPr>
            <a:spLocks noChangeArrowheads="1"/>
          </p:cNvSpPr>
          <p:nvPr/>
        </p:nvSpPr>
        <p:spPr bwMode="auto">
          <a:xfrm>
            <a:off x="7199313" y="4957763"/>
            <a:ext cx="633412" cy="611187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16" name="object 37"/>
          <p:cNvSpPr>
            <a:spLocks noChangeArrowheads="1"/>
          </p:cNvSpPr>
          <p:nvPr/>
        </p:nvSpPr>
        <p:spPr bwMode="auto">
          <a:xfrm>
            <a:off x="7691438" y="5092700"/>
            <a:ext cx="528637" cy="377825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17" name="object 38"/>
          <p:cNvSpPr>
            <a:spLocks noChangeArrowheads="1"/>
          </p:cNvSpPr>
          <p:nvPr/>
        </p:nvSpPr>
        <p:spPr bwMode="auto">
          <a:xfrm>
            <a:off x="7358063" y="5081588"/>
            <a:ext cx="377825" cy="365125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18" name="object 39"/>
          <p:cNvSpPr>
            <a:spLocks noChangeArrowheads="1"/>
          </p:cNvSpPr>
          <p:nvPr/>
        </p:nvSpPr>
        <p:spPr bwMode="auto">
          <a:xfrm>
            <a:off x="7477125" y="5329238"/>
            <a:ext cx="530225" cy="377825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19" name="object 40"/>
          <p:cNvSpPr>
            <a:spLocks noChangeArrowheads="1"/>
          </p:cNvSpPr>
          <p:nvPr/>
        </p:nvSpPr>
        <p:spPr bwMode="auto">
          <a:xfrm>
            <a:off x="7108825" y="5387975"/>
            <a:ext cx="365125" cy="20637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20" name="object 41"/>
          <p:cNvSpPr>
            <a:spLocks noChangeArrowheads="1"/>
          </p:cNvSpPr>
          <p:nvPr/>
        </p:nvSpPr>
        <p:spPr bwMode="auto">
          <a:xfrm>
            <a:off x="7018338" y="5181600"/>
            <a:ext cx="365125" cy="20637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21" name="object 42"/>
          <p:cNvSpPr>
            <a:spLocks noChangeArrowheads="1"/>
          </p:cNvSpPr>
          <p:nvPr/>
        </p:nvSpPr>
        <p:spPr bwMode="auto">
          <a:xfrm>
            <a:off x="7108825" y="4914900"/>
            <a:ext cx="365125" cy="20637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22" name="object 43"/>
          <p:cNvSpPr>
            <a:spLocks noChangeArrowheads="1"/>
          </p:cNvSpPr>
          <p:nvPr/>
        </p:nvSpPr>
        <p:spPr bwMode="auto">
          <a:xfrm>
            <a:off x="6740525" y="4854575"/>
            <a:ext cx="246063" cy="149225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23" name="object 44"/>
          <p:cNvSpPr>
            <a:spLocks noChangeArrowheads="1"/>
          </p:cNvSpPr>
          <p:nvPr/>
        </p:nvSpPr>
        <p:spPr bwMode="auto">
          <a:xfrm>
            <a:off x="6650038" y="5062538"/>
            <a:ext cx="244475" cy="147637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24" name="object 45"/>
          <p:cNvSpPr>
            <a:spLocks noChangeArrowheads="1"/>
          </p:cNvSpPr>
          <p:nvPr/>
        </p:nvSpPr>
        <p:spPr bwMode="auto">
          <a:xfrm>
            <a:off x="6650038" y="5299075"/>
            <a:ext cx="244475" cy="147638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25" name="object 46"/>
          <p:cNvSpPr>
            <a:spLocks noChangeArrowheads="1"/>
          </p:cNvSpPr>
          <p:nvPr/>
        </p:nvSpPr>
        <p:spPr bwMode="auto">
          <a:xfrm>
            <a:off x="7942263" y="5461000"/>
            <a:ext cx="257175" cy="249238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26" name="object 47"/>
          <p:cNvSpPr>
            <a:spLocks/>
          </p:cNvSpPr>
          <p:nvPr/>
        </p:nvSpPr>
        <p:spPr bwMode="auto">
          <a:xfrm>
            <a:off x="6902450" y="4840288"/>
            <a:ext cx="1289050" cy="808037"/>
          </a:xfrm>
          <a:custGeom>
            <a:avLst/>
            <a:gdLst>
              <a:gd name="T0" fmla="*/ 341942 w 1417954"/>
              <a:gd name="T1" fmla="*/ 27775 h 913764"/>
              <a:gd name="T2" fmla="*/ 263601 w 1417954"/>
              <a:gd name="T3" fmla="*/ 44641 h 913764"/>
              <a:gd name="T4" fmla="*/ 193084 w 1417954"/>
              <a:gd name="T5" fmla="*/ 73121 h 913764"/>
              <a:gd name="T6" fmla="*/ 113332 w 1417954"/>
              <a:gd name="T7" fmla="*/ 132379 h 913764"/>
              <a:gd name="T8" fmla="*/ 80378 w 1417954"/>
              <a:gd name="T9" fmla="*/ 204292 h 913764"/>
              <a:gd name="T10" fmla="*/ 93058 w 1417954"/>
              <a:gd name="T11" fmla="*/ 255273 h 913764"/>
              <a:gd name="T12" fmla="*/ 139512 w 1417954"/>
              <a:gd name="T13" fmla="*/ 305891 h 913764"/>
              <a:gd name="T14" fmla="*/ 72760 w 1417954"/>
              <a:gd name="T15" fmla="*/ 321326 h 913764"/>
              <a:gd name="T16" fmla="*/ 15920 w 1417954"/>
              <a:gd name="T17" fmla="*/ 379888 h 913764"/>
              <a:gd name="T18" fmla="*/ 0 w 1417954"/>
              <a:gd name="T19" fmla="*/ 438949 h 913764"/>
              <a:gd name="T20" fmla="*/ 9192 w 1417954"/>
              <a:gd name="T21" fmla="*/ 499548 h 913764"/>
              <a:gd name="T22" fmla="*/ 63962 w 1417954"/>
              <a:gd name="T23" fmla="*/ 564943 h 913764"/>
              <a:gd name="T24" fmla="*/ 139512 w 1417954"/>
              <a:gd name="T25" fmla="*/ 589093 h 913764"/>
              <a:gd name="T26" fmla="*/ 136656 w 1417954"/>
              <a:gd name="T27" fmla="*/ 679618 h 913764"/>
              <a:gd name="T28" fmla="*/ 204701 w 1417954"/>
              <a:gd name="T29" fmla="*/ 746586 h 913764"/>
              <a:gd name="T30" fmla="*/ 276963 w 1417954"/>
              <a:gd name="T31" fmla="*/ 777855 h 913764"/>
              <a:gd name="T32" fmla="*/ 362004 w 1417954"/>
              <a:gd name="T33" fmla="*/ 798222 h 913764"/>
              <a:gd name="T34" fmla="*/ 452328 w 1417954"/>
              <a:gd name="T35" fmla="*/ 807515 h 913764"/>
              <a:gd name="T36" fmla="*/ 540445 w 1417954"/>
              <a:gd name="T37" fmla="*/ 805560 h 913764"/>
              <a:gd name="T38" fmla="*/ 618860 w 1417954"/>
              <a:gd name="T39" fmla="*/ 792185 h 913764"/>
              <a:gd name="T40" fmla="*/ 701900 w 1417954"/>
              <a:gd name="T41" fmla="*/ 750331 h 913764"/>
              <a:gd name="T42" fmla="*/ 1148583 w 1417954"/>
              <a:gd name="T43" fmla="*/ 730483 h 913764"/>
              <a:gd name="T44" fmla="*/ 1214625 w 1417954"/>
              <a:gd name="T45" fmla="*/ 646548 h 913764"/>
              <a:gd name="T46" fmla="*/ 1214582 w 1417954"/>
              <a:gd name="T47" fmla="*/ 567197 h 913764"/>
              <a:gd name="T48" fmla="*/ 1178977 w 1417954"/>
              <a:gd name="T49" fmla="*/ 517686 h 913764"/>
              <a:gd name="T50" fmla="*/ 1179067 w 1417954"/>
              <a:gd name="T51" fmla="*/ 490471 h 913764"/>
              <a:gd name="T52" fmla="*/ 1261140 w 1417954"/>
              <a:gd name="T53" fmla="*/ 443551 h 913764"/>
              <a:gd name="T54" fmla="*/ 1288790 w 1417954"/>
              <a:gd name="T55" fmla="*/ 369942 h 913764"/>
              <a:gd name="T56" fmla="*/ 1278595 w 1417954"/>
              <a:gd name="T57" fmla="*/ 310686 h 913764"/>
              <a:gd name="T58" fmla="*/ 1230135 w 1417954"/>
              <a:gd name="T59" fmla="*/ 244227 h 913764"/>
              <a:gd name="T60" fmla="*/ 1149114 w 1417954"/>
              <a:gd name="T61" fmla="*/ 212630 h 913764"/>
              <a:gd name="T62" fmla="*/ 1150860 w 1417954"/>
              <a:gd name="T63" fmla="*/ 148841 h 913764"/>
              <a:gd name="T64" fmla="*/ 1054966 w 1417954"/>
              <a:gd name="T65" fmla="*/ 70814 h 913764"/>
              <a:gd name="T66" fmla="*/ 537968 w 1417954"/>
              <a:gd name="T67" fmla="*/ 52140 h 913764"/>
              <a:gd name="T68" fmla="*/ 462771 w 1417954"/>
              <a:gd name="T69" fmla="*/ 29491 h 913764"/>
              <a:gd name="T70" fmla="*/ 382425 w 1417954"/>
              <a:gd name="T71" fmla="*/ 24445 h 913764"/>
              <a:gd name="T72" fmla="*/ 716611 w 1417954"/>
              <a:gd name="T73" fmla="*/ 730483 h 913764"/>
              <a:gd name="T74" fmla="*/ 810252 w 1417954"/>
              <a:gd name="T75" fmla="*/ 776591 h 913764"/>
              <a:gd name="T76" fmla="*/ 902560 w 1417954"/>
              <a:gd name="T77" fmla="*/ 796839 h 913764"/>
              <a:gd name="T78" fmla="*/ 989834 w 1417954"/>
              <a:gd name="T79" fmla="*/ 795124 h 913764"/>
              <a:gd name="T80" fmla="*/ 1068378 w 1417954"/>
              <a:gd name="T81" fmla="*/ 775340 h 913764"/>
              <a:gd name="T82" fmla="*/ 1134491 w 1417954"/>
              <a:gd name="T83" fmla="*/ 741386 h 913764"/>
              <a:gd name="T84" fmla="*/ 760930 w 1417954"/>
              <a:gd name="T85" fmla="*/ 0 h 913764"/>
              <a:gd name="T86" fmla="*/ 681498 w 1417954"/>
              <a:gd name="T87" fmla="*/ 6806 h 913764"/>
              <a:gd name="T88" fmla="*/ 591106 w 1417954"/>
              <a:gd name="T89" fmla="*/ 47809 h 913764"/>
              <a:gd name="T90" fmla="*/ 1054966 w 1417954"/>
              <a:gd name="T91" fmla="*/ 70814 h 913764"/>
              <a:gd name="T92" fmla="*/ 977489 w 1417954"/>
              <a:gd name="T93" fmla="*/ 38424 h 913764"/>
              <a:gd name="T94" fmla="*/ 891992 w 1417954"/>
              <a:gd name="T95" fmla="*/ 14957 h 913764"/>
              <a:gd name="T96" fmla="*/ 803871 w 1417954"/>
              <a:gd name="T97" fmla="*/ 1911 h 91376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417954"/>
              <a:gd name="T148" fmla="*/ 0 h 913764"/>
              <a:gd name="T149" fmla="*/ 1417954 w 1417954"/>
              <a:gd name="T150" fmla="*/ 913764 h 91376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417954" h="913764">
                <a:moveTo>
                  <a:pt x="420667" y="27644"/>
                </a:moveTo>
                <a:lnTo>
                  <a:pt x="376136" y="31409"/>
                </a:lnTo>
                <a:lnTo>
                  <a:pt x="332329" y="39134"/>
                </a:lnTo>
                <a:lnTo>
                  <a:pt x="289961" y="50482"/>
                </a:lnTo>
                <a:lnTo>
                  <a:pt x="249744" y="65113"/>
                </a:lnTo>
                <a:lnTo>
                  <a:pt x="212392" y="82689"/>
                </a:lnTo>
                <a:lnTo>
                  <a:pt x="178619" y="102872"/>
                </a:lnTo>
                <a:lnTo>
                  <a:pt x="124665" y="149700"/>
                </a:lnTo>
                <a:lnTo>
                  <a:pt x="93590" y="202889"/>
                </a:lnTo>
                <a:lnTo>
                  <a:pt x="88416" y="231023"/>
                </a:lnTo>
                <a:lnTo>
                  <a:pt x="91103" y="259731"/>
                </a:lnTo>
                <a:lnTo>
                  <a:pt x="102364" y="288674"/>
                </a:lnTo>
                <a:lnTo>
                  <a:pt x="122913" y="317515"/>
                </a:lnTo>
                <a:lnTo>
                  <a:pt x="153463" y="345915"/>
                </a:lnTo>
                <a:lnTo>
                  <a:pt x="126623" y="347803"/>
                </a:lnTo>
                <a:lnTo>
                  <a:pt x="80036" y="363370"/>
                </a:lnTo>
                <a:lnTo>
                  <a:pt x="43448" y="391784"/>
                </a:lnTo>
                <a:lnTo>
                  <a:pt x="17512" y="429594"/>
                </a:lnTo>
                <a:lnTo>
                  <a:pt x="2876" y="473352"/>
                </a:lnTo>
                <a:lnTo>
                  <a:pt x="0" y="496383"/>
                </a:lnTo>
                <a:lnTo>
                  <a:pt x="192" y="519607"/>
                </a:lnTo>
                <a:lnTo>
                  <a:pt x="10111" y="564911"/>
                </a:lnTo>
                <a:lnTo>
                  <a:pt x="33282" y="605812"/>
                </a:lnTo>
                <a:lnTo>
                  <a:pt x="70358" y="638863"/>
                </a:lnTo>
                <a:lnTo>
                  <a:pt x="121987" y="660613"/>
                </a:lnTo>
                <a:lnTo>
                  <a:pt x="153463" y="666172"/>
                </a:lnTo>
                <a:lnTo>
                  <a:pt x="142033" y="703215"/>
                </a:lnTo>
                <a:lnTo>
                  <a:pt x="150322" y="768542"/>
                </a:lnTo>
                <a:lnTo>
                  <a:pt x="193273" y="822030"/>
                </a:lnTo>
                <a:lnTo>
                  <a:pt x="225171" y="844272"/>
                </a:lnTo>
                <a:lnTo>
                  <a:pt x="262643" y="863482"/>
                </a:lnTo>
                <a:lnTo>
                  <a:pt x="304659" y="879633"/>
                </a:lnTo>
                <a:lnTo>
                  <a:pt x="350190" y="892702"/>
                </a:lnTo>
                <a:lnTo>
                  <a:pt x="398204" y="902665"/>
                </a:lnTo>
                <a:lnTo>
                  <a:pt x="447671" y="909497"/>
                </a:lnTo>
                <a:lnTo>
                  <a:pt x="497561" y="913174"/>
                </a:lnTo>
                <a:lnTo>
                  <a:pt x="546844" y="913670"/>
                </a:lnTo>
                <a:lnTo>
                  <a:pt x="594489" y="910963"/>
                </a:lnTo>
                <a:lnTo>
                  <a:pt x="639467" y="905027"/>
                </a:lnTo>
                <a:lnTo>
                  <a:pt x="680746" y="895838"/>
                </a:lnTo>
                <a:lnTo>
                  <a:pt x="717296" y="883371"/>
                </a:lnTo>
                <a:lnTo>
                  <a:pt x="772090" y="848508"/>
                </a:lnTo>
                <a:lnTo>
                  <a:pt x="788272" y="826062"/>
                </a:lnTo>
                <a:lnTo>
                  <a:pt x="1263440" y="826062"/>
                </a:lnTo>
                <a:lnTo>
                  <a:pt x="1302919" y="788375"/>
                </a:lnTo>
                <a:lnTo>
                  <a:pt x="1336087" y="731145"/>
                </a:lnTo>
                <a:lnTo>
                  <a:pt x="1343374" y="671106"/>
                </a:lnTo>
                <a:lnTo>
                  <a:pt x="1336039" y="641411"/>
                </a:lnTo>
                <a:lnTo>
                  <a:pt x="1320709" y="612666"/>
                </a:lnTo>
                <a:lnTo>
                  <a:pt x="1296874" y="585422"/>
                </a:lnTo>
                <a:lnTo>
                  <a:pt x="1264025" y="560230"/>
                </a:lnTo>
                <a:lnTo>
                  <a:pt x="1296973" y="554646"/>
                </a:lnTo>
                <a:lnTo>
                  <a:pt x="1350143" y="533471"/>
                </a:lnTo>
                <a:lnTo>
                  <a:pt x="1387253" y="501587"/>
                </a:lnTo>
                <a:lnTo>
                  <a:pt x="1409397" y="462157"/>
                </a:lnTo>
                <a:lnTo>
                  <a:pt x="1417668" y="418347"/>
                </a:lnTo>
                <a:lnTo>
                  <a:pt x="1416943" y="395787"/>
                </a:lnTo>
                <a:lnTo>
                  <a:pt x="1406454" y="351337"/>
                </a:lnTo>
                <a:lnTo>
                  <a:pt x="1384825" y="310414"/>
                </a:lnTo>
                <a:lnTo>
                  <a:pt x="1353148" y="276183"/>
                </a:lnTo>
                <a:lnTo>
                  <a:pt x="1312517" y="251808"/>
                </a:lnTo>
                <a:lnTo>
                  <a:pt x="1264025" y="240451"/>
                </a:lnTo>
                <a:lnTo>
                  <a:pt x="1274340" y="216536"/>
                </a:lnTo>
                <a:lnTo>
                  <a:pt x="1265945" y="168316"/>
                </a:lnTo>
                <a:lnTo>
                  <a:pt x="1225023" y="121698"/>
                </a:lnTo>
                <a:lnTo>
                  <a:pt x="1160462" y="80080"/>
                </a:lnTo>
                <a:lnTo>
                  <a:pt x="629213" y="80080"/>
                </a:lnTo>
                <a:lnTo>
                  <a:pt x="591764" y="58962"/>
                </a:lnTo>
                <a:lnTo>
                  <a:pt x="551471" y="43498"/>
                </a:lnTo>
                <a:lnTo>
                  <a:pt x="509048" y="33350"/>
                </a:lnTo>
                <a:lnTo>
                  <a:pt x="465209" y="28178"/>
                </a:lnTo>
                <a:lnTo>
                  <a:pt x="420667" y="27644"/>
                </a:lnTo>
                <a:close/>
              </a:path>
              <a:path w="1417954" h="913764">
                <a:moveTo>
                  <a:pt x="1263440" y="826062"/>
                </a:moveTo>
                <a:lnTo>
                  <a:pt x="788272" y="826062"/>
                </a:lnTo>
                <a:lnTo>
                  <a:pt x="839704" y="856064"/>
                </a:lnTo>
                <a:lnTo>
                  <a:pt x="891277" y="878203"/>
                </a:lnTo>
                <a:lnTo>
                  <a:pt x="942483" y="893032"/>
                </a:lnTo>
                <a:lnTo>
                  <a:pt x="992815" y="901101"/>
                </a:lnTo>
                <a:lnTo>
                  <a:pt x="1041762" y="902960"/>
                </a:lnTo>
                <a:lnTo>
                  <a:pt x="1088817" y="899161"/>
                </a:lnTo>
                <a:lnTo>
                  <a:pt x="1133471" y="890253"/>
                </a:lnTo>
                <a:lnTo>
                  <a:pt x="1175215" y="876789"/>
                </a:lnTo>
                <a:lnTo>
                  <a:pt x="1213540" y="859318"/>
                </a:lnTo>
                <a:lnTo>
                  <a:pt x="1247939" y="838392"/>
                </a:lnTo>
                <a:lnTo>
                  <a:pt x="1263440" y="826062"/>
                </a:lnTo>
                <a:close/>
              </a:path>
              <a:path w="1417954" h="913764">
                <a:moveTo>
                  <a:pt x="837022" y="0"/>
                </a:moveTo>
                <a:lnTo>
                  <a:pt x="791843" y="1738"/>
                </a:lnTo>
                <a:lnTo>
                  <a:pt x="749647" y="7696"/>
                </a:lnTo>
                <a:lnTo>
                  <a:pt x="711360" y="18191"/>
                </a:lnTo>
                <a:lnTo>
                  <a:pt x="650216" y="54064"/>
                </a:lnTo>
                <a:lnTo>
                  <a:pt x="629213" y="80080"/>
                </a:lnTo>
                <a:lnTo>
                  <a:pt x="1160462" y="80080"/>
                </a:lnTo>
                <a:lnTo>
                  <a:pt x="1118861" y="60344"/>
                </a:lnTo>
                <a:lnTo>
                  <a:pt x="1075237" y="43452"/>
                </a:lnTo>
                <a:lnTo>
                  <a:pt x="1029038" y="28869"/>
                </a:lnTo>
                <a:lnTo>
                  <a:pt x="981191" y="16914"/>
                </a:lnTo>
                <a:lnTo>
                  <a:pt x="932622" y="7906"/>
                </a:lnTo>
                <a:lnTo>
                  <a:pt x="884257" y="2161"/>
                </a:lnTo>
                <a:lnTo>
                  <a:pt x="837022" y="0"/>
                </a:lnTo>
                <a:close/>
              </a:path>
            </a:pathLst>
          </a:custGeom>
          <a:solidFill>
            <a:srgbClr val="E8FCFD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27" name="object 48"/>
          <p:cNvSpPr>
            <a:spLocks/>
          </p:cNvSpPr>
          <p:nvPr/>
        </p:nvSpPr>
        <p:spPr bwMode="auto">
          <a:xfrm>
            <a:off x="6902450" y="4840288"/>
            <a:ext cx="1289050" cy="808037"/>
          </a:xfrm>
          <a:custGeom>
            <a:avLst/>
            <a:gdLst>
              <a:gd name="T0" fmla="*/ 680081 w 1417954"/>
              <a:gd name="T1" fmla="*/ 767218 h 913764"/>
              <a:gd name="T2" fmla="*/ 581335 w 1417954"/>
              <a:gd name="T3" fmla="*/ 800312 h 913764"/>
              <a:gd name="T4" fmla="*/ 497132 w 1417954"/>
              <a:gd name="T5" fmla="*/ 807956 h 913764"/>
              <a:gd name="T6" fmla="*/ 406975 w 1417954"/>
              <a:gd name="T7" fmla="*/ 804265 h 913764"/>
              <a:gd name="T8" fmla="*/ 318356 w 1417954"/>
              <a:gd name="T9" fmla="*/ 789413 h 913764"/>
              <a:gd name="T10" fmla="*/ 238767 w 1417954"/>
              <a:gd name="T11" fmla="*/ 763573 h 913764"/>
              <a:gd name="T12" fmla="*/ 175703 w 1417954"/>
              <a:gd name="T13" fmla="*/ 726917 h 913764"/>
              <a:gd name="T14" fmla="*/ 128482 w 1417954"/>
              <a:gd name="T15" fmla="*/ 652031 h 913764"/>
              <a:gd name="T16" fmla="*/ 139511 w 1417954"/>
              <a:gd name="T17" fmla="*/ 589092 h 913764"/>
              <a:gd name="T18" fmla="*/ 63961 w 1417954"/>
              <a:gd name="T19" fmla="*/ 564943 h 913764"/>
              <a:gd name="T20" fmla="*/ 9192 w 1417954"/>
              <a:gd name="T21" fmla="*/ 499547 h 913764"/>
              <a:gd name="T22" fmla="*/ 0 w 1417954"/>
              <a:gd name="T23" fmla="*/ 438949 h 913764"/>
              <a:gd name="T24" fmla="*/ 15919 w 1417954"/>
              <a:gd name="T25" fmla="*/ 379888 h 913764"/>
              <a:gd name="T26" fmla="*/ 72759 w 1417954"/>
              <a:gd name="T27" fmla="*/ 321326 h 913764"/>
              <a:gd name="T28" fmla="*/ 139511 w 1417954"/>
              <a:gd name="T29" fmla="*/ 305890 h 913764"/>
              <a:gd name="T30" fmla="*/ 93057 w 1417954"/>
              <a:gd name="T31" fmla="*/ 255273 h 913764"/>
              <a:gd name="T32" fmla="*/ 80377 w 1417954"/>
              <a:gd name="T33" fmla="*/ 204292 h 913764"/>
              <a:gd name="T34" fmla="*/ 113332 w 1417954"/>
              <a:gd name="T35" fmla="*/ 132379 h 913764"/>
              <a:gd name="T36" fmla="*/ 193084 w 1417954"/>
              <a:gd name="T37" fmla="*/ 73122 h 913764"/>
              <a:gd name="T38" fmla="*/ 263601 w 1417954"/>
              <a:gd name="T39" fmla="*/ 44642 h 913764"/>
              <a:gd name="T40" fmla="*/ 341942 w 1417954"/>
              <a:gd name="T41" fmla="*/ 27776 h 913764"/>
              <a:gd name="T42" fmla="*/ 422918 w 1417954"/>
              <a:gd name="T43" fmla="*/ 24919 h 913764"/>
              <a:gd name="T44" fmla="*/ 501338 w 1417954"/>
              <a:gd name="T45" fmla="*/ 38467 h 913764"/>
              <a:gd name="T46" fmla="*/ 572012 w 1417954"/>
              <a:gd name="T47" fmla="*/ 70815 h 913764"/>
              <a:gd name="T48" fmla="*/ 646691 w 1417954"/>
              <a:gd name="T49" fmla="*/ 16086 h 913764"/>
              <a:gd name="T50" fmla="*/ 719858 w 1417954"/>
              <a:gd name="T51" fmla="*/ 1537 h 913764"/>
              <a:gd name="T52" fmla="*/ 803870 w 1417954"/>
              <a:gd name="T53" fmla="*/ 1911 h 913764"/>
              <a:gd name="T54" fmla="*/ 891992 w 1417954"/>
              <a:gd name="T55" fmla="*/ 14957 h 913764"/>
              <a:gd name="T56" fmla="*/ 977489 w 1417954"/>
              <a:gd name="T57" fmla="*/ 38424 h 913764"/>
              <a:gd name="T58" fmla="*/ 1053623 w 1417954"/>
              <a:gd name="T59" fmla="*/ 70062 h 913764"/>
              <a:gd name="T60" fmla="*/ 1135534 w 1417954"/>
              <a:gd name="T61" fmla="*/ 127912 h 913764"/>
              <a:gd name="T62" fmla="*/ 1158492 w 1417954"/>
              <a:gd name="T63" fmla="*/ 191483 h 913764"/>
              <a:gd name="T64" fmla="*/ 1171986 w 1417954"/>
              <a:gd name="T65" fmla="*/ 216039 h 913764"/>
              <a:gd name="T66" fmla="*/ 1245613 w 1417954"/>
              <a:gd name="T67" fmla="*/ 258449 h 913764"/>
              <a:gd name="T68" fmla="*/ 1284691 w 1417954"/>
              <a:gd name="T69" fmla="*/ 330125 h 913764"/>
              <a:gd name="T70" fmla="*/ 1286545 w 1417954"/>
              <a:gd name="T71" fmla="*/ 389623 h 913764"/>
              <a:gd name="T72" fmla="*/ 1246034 w 1417954"/>
              <a:gd name="T73" fmla="*/ 458657 h 913764"/>
              <a:gd name="T74" fmla="*/ 1149114 w 1417954"/>
              <a:gd name="T75" fmla="*/ 495409 h 913764"/>
              <a:gd name="T76" fmla="*/ 1200645 w 1417954"/>
              <a:gd name="T77" fmla="*/ 541778 h 913764"/>
              <a:gd name="T78" fmla="*/ 1221249 w 1417954"/>
              <a:gd name="T79" fmla="*/ 593457 h 913764"/>
              <a:gd name="T80" fmla="*/ 1202259 w 1417954"/>
              <a:gd name="T81" fmla="*/ 672407 h 913764"/>
              <a:gd name="T82" fmla="*/ 1134491 w 1417954"/>
              <a:gd name="T83" fmla="*/ 741386 h 913764"/>
              <a:gd name="T84" fmla="*/ 1068378 w 1417954"/>
              <a:gd name="T85" fmla="*/ 775340 h 913764"/>
              <a:gd name="T86" fmla="*/ 989834 w 1417954"/>
              <a:gd name="T87" fmla="*/ 795124 h 913764"/>
              <a:gd name="T88" fmla="*/ 902560 w 1417954"/>
              <a:gd name="T89" fmla="*/ 796839 h 913764"/>
              <a:gd name="T90" fmla="*/ 810253 w 1417954"/>
              <a:gd name="T91" fmla="*/ 776591 h 913764"/>
              <a:gd name="T92" fmla="*/ 716613 w 1417954"/>
              <a:gd name="T93" fmla="*/ 730484 h 91376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17954"/>
              <a:gd name="T142" fmla="*/ 0 h 913764"/>
              <a:gd name="T143" fmla="*/ 1417954 w 1417954"/>
              <a:gd name="T144" fmla="*/ 913764 h 91376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17954" h="913764">
                <a:moveTo>
                  <a:pt x="788274" y="826064"/>
                </a:moveTo>
                <a:lnTo>
                  <a:pt x="748089" y="867604"/>
                </a:lnTo>
                <a:lnTo>
                  <a:pt x="680747" y="895839"/>
                </a:lnTo>
                <a:lnTo>
                  <a:pt x="639468" y="905028"/>
                </a:lnTo>
                <a:lnTo>
                  <a:pt x="594491" y="910964"/>
                </a:lnTo>
                <a:lnTo>
                  <a:pt x="546845" y="913672"/>
                </a:lnTo>
                <a:lnTo>
                  <a:pt x="497562" y="913175"/>
                </a:lnTo>
                <a:lnTo>
                  <a:pt x="447672" y="909498"/>
                </a:lnTo>
                <a:lnTo>
                  <a:pt x="398205" y="902666"/>
                </a:lnTo>
                <a:lnTo>
                  <a:pt x="350191" y="892703"/>
                </a:lnTo>
                <a:lnTo>
                  <a:pt x="304660" y="879634"/>
                </a:lnTo>
                <a:lnTo>
                  <a:pt x="262644" y="863482"/>
                </a:lnTo>
                <a:lnTo>
                  <a:pt x="225171" y="844273"/>
                </a:lnTo>
                <a:lnTo>
                  <a:pt x="193273" y="822030"/>
                </a:lnTo>
                <a:lnTo>
                  <a:pt x="150322" y="768542"/>
                </a:lnTo>
                <a:lnTo>
                  <a:pt x="141330" y="737346"/>
                </a:lnTo>
                <a:lnTo>
                  <a:pt x="142033" y="703214"/>
                </a:lnTo>
                <a:lnTo>
                  <a:pt x="153462" y="666171"/>
                </a:lnTo>
                <a:lnTo>
                  <a:pt x="121986" y="660612"/>
                </a:lnTo>
                <a:lnTo>
                  <a:pt x="70357" y="638862"/>
                </a:lnTo>
                <a:lnTo>
                  <a:pt x="33282" y="605812"/>
                </a:lnTo>
                <a:lnTo>
                  <a:pt x="10111" y="564910"/>
                </a:lnTo>
                <a:lnTo>
                  <a:pt x="192" y="519607"/>
                </a:lnTo>
                <a:lnTo>
                  <a:pt x="0" y="496383"/>
                </a:lnTo>
                <a:lnTo>
                  <a:pt x="2876" y="473352"/>
                </a:lnTo>
                <a:lnTo>
                  <a:pt x="17511" y="429594"/>
                </a:lnTo>
                <a:lnTo>
                  <a:pt x="43448" y="391783"/>
                </a:lnTo>
                <a:lnTo>
                  <a:pt x="80035" y="363370"/>
                </a:lnTo>
                <a:lnTo>
                  <a:pt x="126622" y="347803"/>
                </a:lnTo>
                <a:lnTo>
                  <a:pt x="153462" y="345914"/>
                </a:lnTo>
                <a:lnTo>
                  <a:pt x="122912" y="317515"/>
                </a:lnTo>
                <a:lnTo>
                  <a:pt x="102363" y="288674"/>
                </a:lnTo>
                <a:lnTo>
                  <a:pt x="91102" y="259730"/>
                </a:lnTo>
                <a:lnTo>
                  <a:pt x="88415" y="231023"/>
                </a:lnTo>
                <a:lnTo>
                  <a:pt x="93589" y="202889"/>
                </a:lnTo>
                <a:lnTo>
                  <a:pt x="124665" y="149700"/>
                </a:lnTo>
                <a:lnTo>
                  <a:pt x="178619" y="102872"/>
                </a:lnTo>
                <a:lnTo>
                  <a:pt x="212392" y="82690"/>
                </a:lnTo>
                <a:lnTo>
                  <a:pt x="249744" y="65114"/>
                </a:lnTo>
                <a:lnTo>
                  <a:pt x="289961" y="50483"/>
                </a:lnTo>
                <a:lnTo>
                  <a:pt x="332329" y="39135"/>
                </a:lnTo>
                <a:lnTo>
                  <a:pt x="376136" y="31410"/>
                </a:lnTo>
                <a:lnTo>
                  <a:pt x="420667" y="27645"/>
                </a:lnTo>
                <a:lnTo>
                  <a:pt x="465209" y="28179"/>
                </a:lnTo>
                <a:lnTo>
                  <a:pt x="509049" y="33351"/>
                </a:lnTo>
                <a:lnTo>
                  <a:pt x="551471" y="43500"/>
                </a:lnTo>
                <a:lnTo>
                  <a:pt x="591764" y="58963"/>
                </a:lnTo>
                <a:lnTo>
                  <a:pt x="629213" y="80081"/>
                </a:lnTo>
                <a:lnTo>
                  <a:pt x="650217" y="54065"/>
                </a:lnTo>
                <a:lnTo>
                  <a:pt x="711360" y="18191"/>
                </a:lnTo>
                <a:lnTo>
                  <a:pt x="749647" y="7696"/>
                </a:lnTo>
                <a:lnTo>
                  <a:pt x="791843" y="1738"/>
                </a:lnTo>
                <a:lnTo>
                  <a:pt x="837021" y="0"/>
                </a:lnTo>
                <a:lnTo>
                  <a:pt x="884256" y="2161"/>
                </a:lnTo>
                <a:lnTo>
                  <a:pt x="932622" y="7906"/>
                </a:lnTo>
                <a:lnTo>
                  <a:pt x="981191" y="16914"/>
                </a:lnTo>
                <a:lnTo>
                  <a:pt x="1029038" y="28869"/>
                </a:lnTo>
                <a:lnTo>
                  <a:pt x="1075237" y="43452"/>
                </a:lnTo>
                <a:lnTo>
                  <a:pt x="1118861" y="60345"/>
                </a:lnTo>
                <a:lnTo>
                  <a:pt x="1158984" y="79229"/>
                </a:lnTo>
                <a:lnTo>
                  <a:pt x="1194680" y="99786"/>
                </a:lnTo>
                <a:lnTo>
                  <a:pt x="1249087" y="144649"/>
                </a:lnTo>
                <a:lnTo>
                  <a:pt x="1274672" y="192386"/>
                </a:lnTo>
                <a:lnTo>
                  <a:pt x="1274340" y="216538"/>
                </a:lnTo>
                <a:lnTo>
                  <a:pt x="1264024" y="240453"/>
                </a:lnTo>
                <a:lnTo>
                  <a:pt x="1289184" y="244306"/>
                </a:lnTo>
                <a:lnTo>
                  <a:pt x="1333882" y="262567"/>
                </a:lnTo>
                <a:lnTo>
                  <a:pt x="1370173" y="292266"/>
                </a:lnTo>
                <a:lnTo>
                  <a:pt x="1396963" y="330238"/>
                </a:lnTo>
                <a:lnTo>
                  <a:pt x="1413159" y="373320"/>
                </a:lnTo>
                <a:lnTo>
                  <a:pt x="1417667" y="418348"/>
                </a:lnTo>
                <a:lnTo>
                  <a:pt x="1415198" y="440603"/>
                </a:lnTo>
                <a:lnTo>
                  <a:pt x="1400127" y="482618"/>
                </a:lnTo>
                <a:lnTo>
                  <a:pt x="1370636" y="518670"/>
                </a:lnTo>
                <a:lnTo>
                  <a:pt x="1325633" y="545596"/>
                </a:lnTo>
                <a:lnTo>
                  <a:pt x="1264024" y="560230"/>
                </a:lnTo>
                <a:lnTo>
                  <a:pt x="1296873" y="585423"/>
                </a:lnTo>
                <a:lnTo>
                  <a:pt x="1320709" y="612667"/>
                </a:lnTo>
                <a:lnTo>
                  <a:pt x="1336039" y="641412"/>
                </a:lnTo>
                <a:lnTo>
                  <a:pt x="1343373" y="671107"/>
                </a:lnTo>
                <a:lnTo>
                  <a:pt x="1343220" y="701202"/>
                </a:lnTo>
                <a:lnTo>
                  <a:pt x="1322484" y="760387"/>
                </a:lnTo>
                <a:lnTo>
                  <a:pt x="1277901" y="814561"/>
                </a:lnTo>
                <a:lnTo>
                  <a:pt x="1247939" y="838392"/>
                </a:lnTo>
                <a:lnTo>
                  <a:pt x="1213540" y="859319"/>
                </a:lnTo>
                <a:lnTo>
                  <a:pt x="1175215" y="876789"/>
                </a:lnTo>
                <a:lnTo>
                  <a:pt x="1133471" y="890254"/>
                </a:lnTo>
                <a:lnTo>
                  <a:pt x="1088817" y="899161"/>
                </a:lnTo>
                <a:lnTo>
                  <a:pt x="1041762" y="902960"/>
                </a:lnTo>
                <a:lnTo>
                  <a:pt x="992815" y="901101"/>
                </a:lnTo>
                <a:lnTo>
                  <a:pt x="942484" y="893033"/>
                </a:lnTo>
                <a:lnTo>
                  <a:pt x="891278" y="878204"/>
                </a:lnTo>
                <a:lnTo>
                  <a:pt x="839705" y="856065"/>
                </a:lnTo>
                <a:lnTo>
                  <a:pt x="788274" y="826064"/>
                </a:lnTo>
                <a:close/>
              </a:path>
            </a:pathLst>
          </a:custGeom>
          <a:noFill/>
          <a:ln w="3732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28" name="object 49"/>
          <p:cNvSpPr>
            <a:spLocks/>
          </p:cNvSpPr>
          <p:nvPr/>
        </p:nvSpPr>
        <p:spPr bwMode="auto">
          <a:xfrm>
            <a:off x="7242175" y="4983163"/>
            <a:ext cx="549275" cy="534987"/>
          </a:xfrm>
          <a:custGeom>
            <a:avLst/>
            <a:gdLst>
              <a:gd name="T0" fmla="*/ 468814 w 605790"/>
              <a:gd name="T1" fmla="*/ 78316 h 604520"/>
              <a:gd name="T2" fmla="*/ 497770 w 605790"/>
              <a:gd name="T3" fmla="*/ 111459 h 604520"/>
              <a:gd name="T4" fmla="*/ 520292 w 605790"/>
              <a:gd name="T5" fmla="*/ 147717 h 604520"/>
              <a:gd name="T6" fmla="*/ 536379 w 605790"/>
              <a:gd name="T7" fmla="*/ 186310 h 604520"/>
              <a:gd name="T8" fmla="*/ 546031 w 605790"/>
              <a:gd name="T9" fmla="*/ 226461 h 604520"/>
              <a:gd name="T10" fmla="*/ 549249 w 605790"/>
              <a:gd name="T11" fmla="*/ 267389 h 604520"/>
              <a:gd name="T12" fmla="*/ 548444 w 605790"/>
              <a:gd name="T13" fmla="*/ 287903 h 604520"/>
              <a:gd name="T14" fmla="*/ 542010 w 605790"/>
              <a:gd name="T15" fmla="*/ 328539 h 604520"/>
              <a:gd name="T16" fmla="*/ 529140 w 605790"/>
              <a:gd name="T17" fmla="*/ 368008 h 604520"/>
              <a:gd name="T18" fmla="*/ 509836 w 605790"/>
              <a:gd name="T19" fmla="*/ 405531 h 604520"/>
              <a:gd name="T20" fmla="*/ 484096 w 605790"/>
              <a:gd name="T21" fmla="*/ 440330 h 604520"/>
              <a:gd name="T22" fmla="*/ 452244 w 605790"/>
              <a:gd name="T23" fmla="*/ 471344 h 604520"/>
              <a:gd name="T24" fmla="*/ 416504 w 605790"/>
              <a:gd name="T25" fmla="*/ 496405 h 604520"/>
              <a:gd name="T26" fmla="*/ 377966 w 605790"/>
              <a:gd name="T27" fmla="*/ 515200 h 604520"/>
              <a:gd name="T28" fmla="*/ 337429 w 605790"/>
              <a:gd name="T29" fmla="*/ 527731 h 604520"/>
              <a:gd name="T30" fmla="*/ 295692 w 605790"/>
              <a:gd name="T31" fmla="*/ 533996 h 604520"/>
              <a:gd name="T32" fmla="*/ 274624 w 605790"/>
              <a:gd name="T33" fmla="*/ 534779 h 604520"/>
              <a:gd name="T34" fmla="*/ 253556 w 605790"/>
              <a:gd name="T35" fmla="*/ 533996 h 604520"/>
              <a:gd name="T36" fmla="*/ 211820 w 605790"/>
              <a:gd name="T37" fmla="*/ 527731 h 604520"/>
              <a:gd name="T38" fmla="*/ 171283 w 605790"/>
              <a:gd name="T39" fmla="*/ 515200 h 604520"/>
              <a:gd name="T40" fmla="*/ 132744 w 605790"/>
              <a:gd name="T41" fmla="*/ 496405 h 604520"/>
              <a:gd name="T42" fmla="*/ 97004 w 605790"/>
              <a:gd name="T43" fmla="*/ 471344 h 604520"/>
              <a:gd name="T44" fmla="*/ 65152 w 605790"/>
              <a:gd name="T45" fmla="*/ 440330 h 604520"/>
              <a:gd name="T46" fmla="*/ 39413 w 605790"/>
              <a:gd name="T47" fmla="*/ 405531 h 604520"/>
              <a:gd name="T48" fmla="*/ 20108 w 605790"/>
              <a:gd name="T49" fmla="*/ 368008 h 604520"/>
              <a:gd name="T50" fmla="*/ 7238 w 605790"/>
              <a:gd name="T51" fmla="*/ 328539 h 604520"/>
              <a:gd name="T52" fmla="*/ 804 w 605790"/>
              <a:gd name="T53" fmla="*/ 287903 h 604520"/>
              <a:gd name="T54" fmla="*/ 0 w 605790"/>
              <a:gd name="T55" fmla="*/ 267389 h 604520"/>
              <a:gd name="T56" fmla="*/ 804 w 605790"/>
              <a:gd name="T57" fmla="*/ 246876 h 604520"/>
              <a:gd name="T58" fmla="*/ 7238 w 605790"/>
              <a:gd name="T59" fmla="*/ 206240 h 604520"/>
              <a:gd name="T60" fmla="*/ 20108 w 605790"/>
              <a:gd name="T61" fmla="*/ 166771 h 604520"/>
              <a:gd name="T62" fmla="*/ 39413 w 605790"/>
              <a:gd name="T63" fmla="*/ 129248 h 604520"/>
              <a:gd name="T64" fmla="*/ 65152 w 605790"/>
              <a:gd name="T65" fmla="*/ 94450 h 604520"/>
              <a:gd name="T66" fmla="*/ 97004 w 605790"/>
              <a:gd name="T67" fmla="*/ 63436 h 604520"/>
              <a:gd name="T68" fmla="*/ 132744 w 605790"/>
              <a:gd name="T69" fmla="*/ 38374 h 604520"/>
              <a:gd name="T70" fmla="*/ 171283 w 605790"/>
              <a:gd name="T71" fmla="*/ 19578 h 604520"/>
              <a:gd name="T72" fmla="*/ 211820 w 605790"/>
              <a:gd name="T73" fmla="*/ 7048 h 604520"/>
              <a:gd name="T74" fmla="*/ 253556 w 605790"/>
              <a:gd name="T75" fmla="*/ 782 h 604520"/>
              <a:gd name="T76" fmla="*/ 274624 w 605790"/>
              <a:gd name="T77" fmla="*/ 0 h 604520"/>
              <a:gd name="T78" fmla="*/ 295692 w 605790"/>
              <a:gd name="T79" fmla="*/ 782 h 604520"/>
              <a:gd name="T80" fmla="*/ 337429 w 605790"/>
              <a:gd name="T81" fmla="*/ 7048 h 604520"/>
              <a:gd name="T82" fmla="*/ 377966 w 605790"/>
              <a:gd name="T83" fmla="*/ 19578 h 604520"/>
              <a:gd name="T84" fmla="*/ 416504 w 605790"/>
              <a:gd name="T85" fmla="*/ 38374 h 604520"/>
              <a:gd name="T86" fmla="*/ 452244 w 605790"/>
              <a:gd name="T87" fmla="*/ 63436 h 604520"/>
              <a:gd name="T88" fmla="*/ 468814 w 605790"/>
              <a:gd name="T89" fmla="*/ 78316 h 60452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605790"/>
              <a:gd name="T136" fmla="*/ 0 h 604520"/>
              <a:gd name="T137" fmla="*/ 605790 w 605790"/>
              <a:gd name="T138" fmla="*/ 604520 h 60452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605790" h="604520">
                <a:moveTo>
                  <a:pt x="517050" y="88495"/>
                </a:moveTo>
                <a:lnTo>
                  <a:pt x="548986" y="125946"/>
                </a:lnTo>
                <a:lnTo>
                  <a:pt x="573825" y="166916"/>
                </a:lnTo>
                <a:lnTo>
                  <a:pt x="591567" y="210525"/>
                </a:lnTo>
                <a:lnTo>
                  <a:pt x="602212" y="255894"/>
                </a:lnTo>
                <a:lnTo>
                  <a:pt x="605761" y="302142"/>
                </a:lnTo>
                <a:lnTo>
                  <a:pt x="604873" y="325322"/>
                </a:lnTo>
                <a:lnTo>
                  <a:pt x="597777" y="371240"/>
                </a:lnTo>
                <a:lnTo>
                  <a:pt x="583583" y="415839"/>
                </a:lnTo>
                <a:lnTo>
                  <a:pt x="562293" y="458239"/>
                </a:lnTo>
                <a:lnTo>
                  <a:pt x="533905" y="497560"/>
                </a:lnTo>
                <a:lnTo>
                  <a:pt x="498775" y="532605"/>
                </a:lnTo>
                <a:lnTo>
                  <a:pt x="459358" y="560923"/>
                </a:lnTo>
                <a:lnTo>
                  <a:pt x="416855" y="582161"/>
                </a:lnTo>
                <a:lnTo>
                  <a:pt x="372147" y="596321"/>
                </a:lnTo>
                <a:lnTo>
                  <a:pt x="326116" y="603400"/>
                </a:lnTo>
                <a:lnTo>
                  <a:pt x="302880" y="604285"/>
                </a:lnTo>
                <a:lnTo>
                  <a:pt x="279644" y="603400"/>
                </a:lnTo>
                <a:lnTo>
                  <a:pt x="233614" y="596321"/>
                </a:lnTo>
                <a:lnTo>
                  <a:pt x="188906" y="582161"/>
                </a:lnTo>
                <a:lnTo>
                  <a:pt x="146402" y="560923"/>
                </a:lnTo>
                <a:lnTo>
                  <a:pt x="106985" y="532605"/>
                </a:lnTo>
                <a:lnTo>
                  <a:pt x="71855" y="497560"/>
                </a:lnTo>
                <a:lnTo>
                  <a:pt x="43468" y="458239"/>
                </a:lnTo>
                <a:lnTo>
                  <a:pt x="22177" y="415839"/>
                </a:lnTo>
                <a:lnTo>
                  <a:pt x="7983" y="371240"/>
                </a:lnTo>
                <a:lnTo>
                  <a:pt x="887" y="325322"/>
                </a:lnTo>
                <a:lnTo>
                  <a:pt x="0" y="302142"/>
                </a:lnTo>
                <a:lnTo>
                  <a:pt x="887" y="278963"/>
                </a:lnTo>
                <a:lnTo>
                  <a:pt x="7983" y="233045"/>
                </a:lnTo>
                <a:lnTo>
                  <a:pt x="22177" y="188446"/>
                </a:lnTo>
                <a:lnTo>
                  <a:pt x="43468" y="146046"/>
                </a:lnTo>
                <a:lnTo>
                  <a:pt x="71855" y="106726"/>
                </a:lnTo>
                <a:lnTo>
                  <a:pt x="106985" y="71681"/>
                </a:lnTo>
                <a:lnTo>
                  <a:pt x="146402" y="43362"/>
                </a:lnTo>
                <a:lnTo>
                  <a:pt x="188906" y="22123"/>
                </a:lnTo>
                <a:lnTo>
                  <a:pt x="233614" y="7964"/>
                </a:lnTo>
                <a:lnTo>
                  <a:pt x="279644" y="884"/>
                </a:lnTo>
                <a:lnTo>
                  <a:pt x="302880" y="0"/>
                </a:lnTo>
                <a:lnTo>
                  <a:pt x="326116" y="884"/>
                </a:lnTo>
                <a:lnTo>
                  <a:pt x="372147" y="7964"/>
                </a:lnTo>
                <a:lnTo>
                  <a:pt x="416855" y="22123"/>
                </a:lnTo>
                <a:lnTo>
                  <a:pt x="459358" y="43362"/>
                </a:lnTo>
                <a:lnTo>
                  <a:pt x="498775" y="71681"/>
                </a:lnTo>
                <a:lnTo>
                  <a:pt x="517050" y="88495"/>
                </a:lnTo>
              </a:path>
            </a:pathLst>
          </a:custGeom>
          <a:noFill/>
          <a:ln w="14938">
            <a:solidFill>
              <a:srgbClr val="0A31FF"/>
            </a:solidFill>
            <a:prstDash val="lgDash"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29" name="object 50"/>
          <p:cNvSpPr>
            <a:spLocks/>
          </p:cNvSpPr>
          <p:nvPr/>
        </p:nvSpPr>
        <p:spPr bwMode="auto">
          <a:xfrm>
            <a:off x="7721600" y="5110163"/>
            <a:ext cx="400050" cy="334962"/>
          </a:xfrm>
          <a:custGeom>
            <a:avLst/>
            <a:gdLst>
              <a:gd name="T0" fmla="*/ 177695 w 441325"/>
              <a:gd name="T1" fmla="*/ 299050 h 379095"/>
              <a:gd name="T2" fmla="*/ 215969 w 441325"/>
              <a:gd name="T3" fmla="*/ 330269 h 379095"/>
              <a:gd name="T4" fmla="*/ 267247 w 441325"/>
              <a:gd name="T5" fmla="*/ 333895 h 379095"/>
              <a:gd name="T6" fmla="*/ 335667 w 441325"/>
              <a:gd name="T7" fmla="*/ 305207 h 379095"/>
              <a:gd name="T8" fmla="*/ 88560 w 441325"/>
              <a:gd name="T9" fmla="*/ 33409 h 379095"/>
              <a:gd name="T10" fmla="*/ 17095 w 441325"/>
              <a:gd name="T11" fmla="*/ 71945 h 379095"/>
              <a:gd name="T12" fmla="*/ 0 w 441325"/>
              <a:gd name="T13" fmla="*/ 129086 h 379095"/>
              <a:gd name="T14" fmla="*/ 23138 w 441325"/>
              <a:gd name="T15" fmla="*/ 176567 h 379095"/>
              <a:gd name="T16" fmla="*/ 28935 w 441325"/>
              <a:gd name="T17" fmla="*/ 198182 h 379095"/>
              <a:gd name="T18" fmla="*/ 10368 w 441325"/>
              <a:gd name="T19" fmla="*/ 222434 h 379095"/>
              <a:gd name="T20" fmla="*/ 5384 w 441325"/>
              <a:gd name="T21" fmla="*/ 245868 h 379095"/>
              <a:gd name="T22" fmla="*/ 27317 w 441325"/>
              <a:gd name="T23" fmla="*/ 286453 h 379095"/>
              <a:gd name="T24" fmla="*/ 106789 w 441325"/>
              <a:gd name="T25" fmla="*/ 317299 h 379095"/>
              <a:gd name="T26" fmla="*/ 136853 w 441325"/>
              <a:gd name="T27" fmla="*/ 315750 h 379095"/>
              <a:gd name="T28" fmla="*/ 165017 w 441325"/>
              <a:gd name="T29" fmla="*/ 306693 h 379095"/>
              <a:gd name="T30" fmla="*/ 337855 w 441325"/>
              <a:gd name="T31" fmla="*/ 299050 h 379095"/>
              <a:gd name="T32" fmla="*/ 375706 w 441325"/>
              <a:gd name="T33" fmla="*/ 298298 h 379095"/>
              <a:gd name="T34" fmla="*/ 419097 w 441325"/>
              <a:gd name="T35" fmla="*/ 273514 h 379095"/>
              <a:gd name="T36" fmla="*/ 457804 w 441325"/>
              <a:gd name="T37" fmla="*/ 208695 h 379095"/>
              <a:gd name="T38" fmla="*/ 458016 w 441325"/>
              <a:gd name="T39" fmla="*/ 186891 h 379095"/>
              <a:gd name="T40" fmla="*/ 418669 w 441325"/>
              <a:gd name="T41" fmla="*/ 148522 h 379095"/>
              <a:gd name="T42" fmla="*/ 437041 w 441325"/>
              <a:gd name="T43" fmla="*/ 130172 h 379095"/>
              <a:gd name="T44" fmla="*/ 444727 w 441325"/>
              <a:gd name="T45" fmla="*/ 109769 h 379095"/>
              <a:gd name="T46" fmla="*/ 443081 w 441325"/>
              <a:gd name="T47" fmla="*/ 88618 h 379095"/>
              <a:gd name="T48" fmla="*/ 399653 w 441325"/>
              <a:gd name="T49" fmla="*/ 36272 h 379095"/>
              <a:gd name="T50" fmla="*/ 105703 w 441325"/>
              <a:gd name="T51" fmla="*/ 33575 h 379095"/>
              <a:gd name="T52" fmla="*/ 375706 w 441325"/>
              <a:gd name="T53" fmla="*/ 298298 h 379095"/>
              <a:gd name="T54" fmla="*/ 350134 w 441325"/>
              <a:gd name="T55" fmla="*/ 300731 h 379095"/>
              <a:gd name="T56" fmla="*/ 374352 w 441325"/>
              <a:gd name="T57" fmla="*/ 298751 h 379095"/>
              <a:gd name="T58" fmla="*/ 202970 w 441325"/>
              <a:gd name="T59" fmla="*/ 0 h 379095"/>
              <a:gd name="T60" fmla="*/ 127802 w 441325"/>
              <a:gd name="T61" fmla="*/ 27611 h 379095"/>
              <a:gd name="T62" fmla="*/ 399653 w 441325"/>
              <a:gd name="T63" fmla="*/ 36272 h 379095"/>
              <a:gd name="T64" fmla="*/ 386579 w 441325"/>
              <a:gd name="T65" fmla="*/ 29134 h 379095"/>
              <a:gd name="T66" fmla="*/ 279890 w 441325"/>
              <a:gd name="T67" fmla="*/ 22466 h 379095"/>
              <a:gd name="T68" fmla="*/ 216692 w 441325"/>
              <a:gd name="T69" fmla="*/ 395 h 379095"/>
              <a:gd name="T70" fmla="*/ 327682 w 441325"/>
              <a:gd name="T71" fmla="*/ 17176 h 379095"/>
              <a:gd name="T72" fmla="*/ 298359 w 441325"/>
              <a:gd name="T73" fmla="*/ 22945 h 379095"/>
              <a:gd name="T74" fmla="*/ 386579 w 441325"/>
              <a:gd name="T75" fmla="*/ 29134 h 379095"/>
              <a:gd name="T76" fmla="*/ 327682 w 441325"/>
              <a:gd name="T77" fmla="*/ 17176 h 37909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41325"/>
              <a:gd name="T118" fmla="*/ 0 h 379095"/>
              <a:gd name="T119" fmla="*/ 441325 w 441325"/>
              <a:gd name="T120" fmla="*/ 379095 h 37909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41325" h="379095">
                <a:moveTo>
                  <a:pt x="372713" y="338451"/>
                </a:moveTo>
                <a:lnTo>
                  <a:pt x="196029" y="338451"/>
                </a:lnTo>
                <a:lnTo>
                  <a:pt x="200064" y="348515"/>
                </a:lnTo>
                <a:lnTo>
                  <a:pt x="238251" y="373784"/>
                </a:lnTo>
                <a:lnTo>
                  <a:pt x="280186" y="378641"/>
                </a:lnTo>
                <a:lnTo>
                  <a:pt x="294820" y="377887"/>
                </a:lnTo>
                <a:lnTo>
                  <a:pt x="335760" y="369332"/>
                </a:lnTo>
                <a:lnTo>
                  <a:pt x="370299" y="345420"/>
                </a:lnTo>
                <a:lnTo>
                  <a:pt x="372713" y="338451"/>
                </a:lnTo>
                <a:close/>
              </a:path>
              <a:path w="441325" h="379095">
                <a:moveTo>
                  <a:pt x="97697" y="37811"/>
                </a:moveTo>
                <a:lnTo>
                  <a:pt x="50776" y="51681"/>
                </a:lnTo>
                <a:lnTo>
                  <a:pt x="18859" y="81424"/>
                </a:lnTo>
                <a:lnTo>
                  <a:pt x="2312" y="119612"/>
                </a:lnTo>
                <a:lnTo>
                  <a:pt x="0" y="146094"/>
                </a:lnTo>
                <a:lnTo>
                  <a:pt x="1500" y="158817"/>
                </a:lnTo>
                <a:lnTo>
                  <a:pt x="25525" y="199831"/>
                </a:lnTo>
                <a:lnTo>
                  <a:pt x="48542" y="210561"/>
                </a:lnTo>
                <a:lnTo>
                  <a:pt x="31920" y="224294"/>
                </a:lnTo>
                <a:lnTo>
                  <a:pt x="19653" y="238066"/>
                </a:lnTo>
                <a:lnTo>
                  <a:pt x="11438" y="251741"/>
                </a:lnTo>
                <a:lnTo>
                  <a:pt x="6968" y="265185"/>
                </a:lnTo>
                <a:lnTo>
                  <a:pt x="5940" y="278262"/>
                </a:lnTo>
                <a:lnTo>
                  <a:pt x="8047" y="290836"/>
                </a:lnTo>
                <a:lnTo>
                  <a:pt x="30135" y="324195"/>
                </a:lnTo>
                <a:lnTo>
                  <a:pt x="69466" y="348168"/>
                </a:lnTo>
                <a:lnTo>
                  <a:pt x="117807" y="359105"/>
                </a:lnTo>
                <a:lnTo>
                  <a:pt x="134499" y="359223"/>
                </a:lnTo>
                <a:lnTo>
                  <a:pt x="150973" y="357352"/>
                </a:lnTo>
                <a:lnTo>
                  <a:pt x="166922" y="353356"/>
                </a:lnTo>
                <a:lnTo>
                  <a:pt x="182043" y="347101"/>
                </a:lnTo>
                <a:lnTo>
                  <a:pt x="196029" y="338451"/>
                </a:lnTo>
                <a:lnTo>
                  <a:pt x="372713" y="338451"/>
                </a:lnTo>
                <a:lnTo>
                  <a:pt x="373008" y="337600"/>
                </a:lnTo>
                <a:lnTo>
                  <a:pt x="414469" y="337600"/>
                </a:lnTo>
                <a:lnTo>
                  <a:pt x="426090" y="333611"/>
                </a:lnTo>
                <a:lnTo>
                  <a:pt x="462337" y="309551"/>
                </a:lnTo>
                <a:lnTo>
                  <a:pt x="490240" y="274852"/>
                </a:lnTo>
                <a:lnTo>
                  <a:pt x="505038" y="236192"/>
                </a:lnTo>
                <a:lnTo>
                  <a:pt x="506235" y="223579"/>
                </a:lnTo>
                <a:lnTo>
                  <a:pt x="505272" y="211515"/>
                </a:lnTo>
                <a:lnTo>
                  <a:pt x="476279" y="173699"/>
                </a:lnTo>
                <a:lnTo>
                  <a:pt x="461865" y="168091"/>
                </a:lnTo>
                <a:lnTo>
                  <a:pt x="473565" y="158090"/>
                </a:lnTo>
                <a:lnTo>
                  <a:pt x="482132" y="147323"/>
                </a:lnTo>
                <a:lnTo>
                  <a:pt x="487752" y="135976"/>
                </a:lnTo>
                <a:lnTo>
                  <a:pt x="490612" y="124232"/>
                </a:lnTo>
                <a:lnTo>
                  <a:pt x="490898" y="112277"/>
                </a:lnTo>
                <a:lnTo>
                  <a:pt x="488796" y="100294"/>
                </a:lnTo>
                <a:lnTo>
                  <a:pt x="470034" y="66025"/>
                </a:lnTo>
                <a:lnTo>
                  <a:pt x="440887" y="41051"/>
                </a:lnTo>
                <a:lnTo>
                  <a:pt x="137133" y="41051"/>
                </a:lnTo>
                <a:lnTo>
                  <a:pt x="116609" y="37999"/>
                </a:lnTo>
                <a:lnTo>
                  <a:pt x="97697" y="37811"/>
                </a:lnTo>
                <a:close/>
              </a:path>
              <a:path w="441325" h="379095">
                <a:moveTo>
                  <a:pt x="414469" y="337600"/>
                </a:moveTo>
                <a:lnTo>
                  <a:pt x="373008" y="337600"/>
                </a:lnTo>
                <a:lnTo>
                  <a:pt x="386259" y="340354"/>
                </a:lnTo>
                <a:lnTo>
                  <a:pt x="399640" y="340443"/>
                </a:lnTo>
                <a:lnTo>
                  <a:pt x="412976" y="338113"/>
                </a:lnTo>
                <a:lnTo>
                  <a:pt x="414469" y="337600"/>
                </a:lnTo>
                <a:close/>
              </a:path>
              <a:path w="441325" h="379095">
                <a:moveTo>
                  <a:pt x="223911" y="0"/>
                </a:moveTo>
                <a:lnTo>
                  <a:pt x="180302" y="5740"/>
                </a:lnTo>
                <a:lnTo>
                  <a:pt x="140988" y="31249"/>
                </a:lnTo>
                <a:lnTo>
                  <a:pt x="137133" y="41051"/>
                </a:lnTo>
                <a:lnTo>
                  <a:pt x="440887" y="41051"/>
                </a:lnTo>
                <a:lnTo>
                  <a:pt x="436504" y="38152"/>
                </a:lnTo>
                <a:lnTo>
                  <a:pt x="426464" y="32973"/>
                </a:lnTo>
                <a:lnTo>
                  <a:pt x="313213" y="32973"/>
                </a:lnTo>
                <a:lnTo>
                  <a:pt x="308767" y="25426"/>
                </a:lnTo>
                <a:lnTo>
                  <a:pt x="267875" y="4669"/>
                </a:lnTo>
                <a:lnTo>
                  <a:pt x="239049" y="447"/>
                </a:lnTo>
                <a:lnTo>
                  <a:pt x="223911" y="0"/>
                </a:lnTo>
                <a:close/>
              </a:path>
              <a:path w="441325" h="379095">
                <a:moveTo>
                  <a:pt x="361490" y="19439"/>
                </a:moveTo>
                <a:lnTo>
                  <a:pt x="345297" y="21518"/>
                </a:lnTo>
                <a:lnTo>
                  <a:pt x="329142" y="25968"/>
                </a:lnTo>
                <a:lnTo>
                  <a:pt x="313213" y="32973"/>
                </a:lnTo>
                <a:lnTo>
                  <a:pt x="426464" y="32973"/>
                </a:lnTo>
                <a:lnTo>
                  <a:pt x="377535" y="19546"/>
                </a:lnTo>
                <a:lnTo>
                  <a:pt x="361490" y="1943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30" name="object 51"/>
          <p:cNvSpPr>
            <a:spLocks/>
          </p:cNvSpPr>
          <p:nvPr/>
        </p:nvSpPr>
        <p:spPr bwMode="auto">
          <a:xfrm>
            <a:off x="7721600" y="5110163"/>
            <a:ext cx="460375" cy="334962"/>
          </a:xfrm>
          <a:custGeom>
            <a:avLst/>
            <a:gdLst>
              <a:gd name="T0" fmla="*/ 44102 w 506729"/>
              <a:gd name="T1" fmla="*/ 186047 h 379095"/>
              <a:gd name="T2" fmla="*/ 8977 w 506729"/>
              <a:gd name="T3" fmla="*/ 160678 h 379095"/>
              <a:gd name="T4" fmla="*/ 0 w 506729"/>
              <a:gd name="T5" fmla="*/ 129085 h 379095"/>
              <a:gd name="T6" fmla="*/ 250 w 506729"/>
              <a:gd name="T7" fmla="*/ 117457 h 379095"/>
              <a:gd name="T8" fmla="*/ 10554 w 506729"/>
              <a:gd name="T9" fmla="*/ 82687 h 379095"/>
              <a:gd name="T10" fmla="*/ 34934 w 506729"/>
              <a:gd name="T11" fmla="*/ 53190 h 379095"/>
              <a:gd name="T12" fmla="*/ 73055 w 506729"/>
              <a:gd name="T13" fmla="*/ 35531 h 379095"/>
              <a:gd name="T14" fmla="*/ 88759 w 506729"/>
              <a:gd name="T15" fmla="*/ 33409 h 379095"/>
              <a:gd name="T16" fmla="*/ 105940 w 506729"/>
              <a:gd name="T17" fmla="*/ 33575 h 379095"/>
              <a:gd name="T18" fmla="*/ 124588 w 506729"/>
              <a:gd name="T19" fmla="*/ 36272 h 379095"/>
              <a:gd name="T20" fmla="*/ 128089 w 506729"/>
              <a:gd name="T21" fmla="*/ 27610 h 379095"/>
              <a:gd name="T22" fmla="*/ 163808 w 506729"/>
              <a:gd name="T23" fmla="*/ 5072 h 379095"/>
              <a:gd name="T24" fmla="*/ 203427 w 506729"/>
              <a:gd name="T25" fmla="*/ 0 h 379095"/>
              <a:gd name="T26" fmla="*/ 217181 w 506729"/>
              <a:gd name="T27" fmla="*/ 395 h 379095"/>
              <a:gd name="T28" fmla="*/ 255095 w 506729"/>
              <a:gd name="T29" fmla="*/ 7397 h 379095"/>
              <a:gd name="T30" fmla="*/ 284561 w 506729"/>
              <a:gd name="T31" fmla="*/ 29134 h 379095"/>
              <a:gd name="T32" fmla="*/ 299033 w 506729"/>
              <a:gd name="T33" fmla="*/ 22944 h 379095"/>
              <a:gd name="T34" fmla="*/ 313710 w 506729"/>
              <a:gd name="T35" fmla="*/ 19012 h 379095"/>
              <a:gd name="T36" fmla="*/ 328422 w 506729"/>
              <a:gd name="T37" fmla="*/ 17175 h 379095"/>
              <a:gd name="T38" fmla="*/ 342999 w 506729"/>
              <a:gd name="T39" fmla="*/ 17271 h 379095"/>
              <a:gd name="T40" fmla="*/ 384230 w 506729"/>
              <a:gd name="T41" fmla="*/ 27517 h 379095"/>
              <a:gd name="T42" fmla="*/ 418147 w 506729"/>
              <a:gd name="T43" fmla="*/ 49284 h 379095"/>
              <a:gd name="T44" fmla="*/ 440173 w 506729"/>
              <a:gd name="T45" fmla="*/ 78168 h 379095"/>
              <a:gd name="T46" fmla="*/ 445991 w 506729"/>
              <a:gd name="T47" fmla="*/ 99205 h 379095"/>
              <a:gd name="T48" fmla="*/ 445731 w 506729"/>
              <a:gd name="T49" fmla="*/ 109768 h 379095"/>
              <a:gd name="T50" fmla="*/ 443134 w 506729"/>
              <a:gd name="T51" fmla="*/ 120145 h 379095"/>
              <a:gd name="T52" fmla="*/ 438028 w 506729"/>
              <a:gd name="T53" fmla="*/ 130171 h 379095"/>
              <a:gd name="T54" fmla="*/ 430245 w 506729"/>
              <a:gd name="T55" fmla="*/ 139684 h 379095"/>
              <a:gd name="T56" fmla="*/ 419615 w 506729"/>
              <a:gd name="T57" fmla="*/ 148521 h 379095"/>
              <a:gd name="T58" fmla="*/ 432710 w 506729"/>
              <a:gd name="T59" fmla="*/ 153476 h 379095"/>
              <a:gd name="T60" fmla="*/ 459050 w 506729"/>
              <a:gd name="T61" fmla="*/ 186890 h 379095"/>
              <a:gd name="T62" fmla="*/ 459926 w 506729"/>
              <a:gd name="T63" fmla="*/ 197550 h 379095"/>
              <a:gd name="T64" fmla="*/ 458838 w 506729"/>
              <a:gd name="T65" fmla="*/ 208694 h 379095"/>
              <a:gd name="T66" fmla="*/ 445393 w 506729"/>
              <a:gd name="T67" fmla="*/ 242854 h 379095"/>
              <a:gd name="T68" fmla="*/ 420044 w 506729"/>
              <a:gd name="T69" fmla="*/ 273513 h 379095"/>
              <a:gd name="T70" fmla="*/ 387113 w 506729"/>
              <a:gd name="T71" fmla="*/ 294771 h 379095"/>
              <a:gd name="T72" fmla="*/ 363083 w 506729"/>
              <a:gd name="T73" fmla="*/ 300808 h 379095"/>
              <a:gd name="T74" fmla="*/ 350926 w 506729"/>
              <a:gd name="T75" fmla="*/ 300730 h 379095"/>
              <a:gd name="T76" fmla="*/ 338887 w 506729"/>
              <a:gd name="T77" fmla="*/ 298296 h 379095"/>
              <a:gd name="T78" fmla="*/ 336426 w 506729"/>
              <a:gd name="T79" fmla="*/ 305206 h 379095"/>
              <a:gd name="T80" fmla="*/ 305047 w 506729"/>
              <a:gd name="T81" fmla="*/ 326333 h 379095"/>
              <a:gd name="T82" fmla="*/ 267852 w 506729"/>
              <a:gd name="T83" fmla="*/ 333893 h 379095"/>
              <a:gd name="T84" fmla="*/ 254557 w 506729"/>
              <a:gd name="T85" fmla="*/ 334559 h 379095"/>
              <a:gd name="T86" fmla="*/ 241346 w 506729"/>
              <a:gd name="T87" fmla="*/ 334211 h 379095"/>
              <a:gd name="T88" fmla="*/ 205420 w 506729"/>
              <a:gd name="T89" fmla="*/ 326569 h 379095"/>
              <a:gd name="T90" fmla="*/ 178097 w 506729"/>
              <a:gd name="T91" fmla="*/ 299051 h 379095"/>
              <a:gd name="T92" fmla="*/ 165390 w 506729"/>
              <a:gd name="T93" fmla="*/ 306694 h 379095"/>
              <a:gd name="T94" fmla="*/ 151653 w 506729"/>
              <a:gd name="T95" fmla="*/ 312220 h 379095"/>
              <a:gd name="T96" fmla="*/ 137162 w 506729"/>
              <a:gd name="T97" fmla="*/ 315751 h 379095"/>
              <a:gd name="T98" fmla="*/ 122196 w 506729"/>
              <a:gd name="T99" fmla="*/ 317404 h 379095"/>
              <a:gd name="T100" fmla="*/ 107031 w 506729"/>
              <a:gd name="T101" fmla="*/ 317300 h 379095"/>
              <a:gd name="T102" fmla="*/ 63112 w 506729"/>
              <a:gd name="T103" fmla="*/ 307636 h 379095"/>
              <a:gd name="T104" fmla="*/ 27378 w 506729"/>
              <a:gd name="T105" fmla="*/ 286454 h 379095"/>
              <a:gd name="T106" fmla="*/ 7311 w 506729"/>
              <a:gd name="T107" fmla="*/ 256978 h 379095"/>
              <a:gd name="T108" fmla="*/ 5397 w 506729"/>
              <a:gd name="T109" fmla="*/ 245868 h 379095"/>
              <a:gd name="T110" fmla="*/ 6331 w 506729"/>
              <a:gd name="T111" fmla="*/ 234313 h 379095"/>
              <a:gd name="T112" fmla="*/ 10392 w 506729"/>
              <a:gd name="T113" fmla="*/ 222434 h 379095"/>
              <a:gd name="T114" fmla="*/ 17855 w 506729"/>
              <a:gd name="T115" fmla="*/ 210351 h 379095"/>
              <a:gd name="T116" fmla="*/ 29000 w 506729"/>
              <a:gd name="T117" fmla="*/ 198182 h 379095"/>
              <a:gd name="T118" fmla="*/ 44102 w 506729"/>
              <a:gd name="T119" fmla="*/ 186047 h 3790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06729"/>
              <a:gd name="T181" fmla="*/ 0 h 379095"/>
              <a:gd name="T182" fmla="*/ 506729 w 506729"/>
              <a:gd name="T183" fmla="*/ 379095 h 3790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06729" h="379095">
                <a:moveTo>
                  <a:pt x="48542" y="210560"/>
                </a:moveTo>
                <a:lnTo>
                  <a:pt x="9881" y="181848"/>
                </a:lnTo>
                <a:lnTo>
                  <a:pt x="0" y="146093"/>
                </a:lnTo>
                <a:lnTo>
                  <a:pt x="275" y="132933"/>
                </a:lnTo>
                <a:lnTo>
                  <a:pt x="11617" y="93582"/>
                </a:lnTo>
                <a:lnTo>
                  <a:pt x="38451" y="60198"/>
                </a:lnTo>
                <a:lnTo>
                  <a:pt x="80411" y="40212"/>
                </a:lnTo>
                <a:lnTo>
                  <a:pt x="97696" y="37811"/>
                </a:lnTo>
                <a:lnTo>
                  <a:pt x="116607" y="37999"/>
                </a:lnTo>
                <a:lnTo>
                  <a:pt x="137132" y="41051"/>
                </a:lnTo>
                <a:lnTo>
                  <a:pt x="140986" y="31248"/>
                </a:lnTo>
                <a:lnTo>
                  <a:pt x="180301" y="5740"/>
                </a:lnTo>
                <a:lnTo>
                  <a:pt x="223910" y="0"/>
                </a:lnTo>
                <a:lnTo>
                  <a:pt x="239048" y="447"/>
                </a:lnTo>
                <a:lnTo>
                  <a:pt x="280780" y="8372"/>
                </a:lnTo>
                <a:lnTo>
                  <a:pt x="313213" y="32973"/>
                </a:lnTo>
                <a:lnTo>
                  <a:pt x="329142" y="25967"/>
                </a:lnTo>
                <a:lnTo>
                  <a:pt x="345297" y="21517"/>
                </a:lnTo>
                <a:lnTo>
                  <a:pt x="361490" y="19438"/>
                </a:lnTo>
                <a:lnTo>
                  <a:pt x="377535" y="19546"/>
                </a:lnTo>
                <a:lnTo>
                  <a:pt x="422917" y="31143"/>
                </a:lnTo>
                <a:lnTo>
                  <a:pt x="460249" y="55777"/>
                </a:lnTo>
                <a:lnTo>
                  <a:pt x="484493" y="88467"/>
                </a:lnTo>
                <a:lnTo>
                  <a:pt x="490897" y="112276"/>
                </a:lnTo>
                <a:lnTo>
                  <a:pt x="490611" y="124231"/>
                </a:lnTo>
                <a:lnTo>
                  <a:pt x="487752" y="135975"/>
                </a:lnTo>
                <a:lnTo>
                  <a:pt x="482132" y="147322"/>
                </a:lnTo>
                <a:lnTo>
                  <a:pt x="473565" y="158088"/>
                </a:lnTo>
                <a:lnTo>
                  <a:pt x="461865" y="168089"/>
                </a:lnTo>
                <a:lnTo>
                  <a:pt x="476279" y="173697"/>
                </a:lnTo>
                <a:lnTo>
                  <a:pt x="505271" y="211514"/>
                </a:lnTo>
                <a:lnTo>
                  <a:pt x="506235" y="223578"/>
                </a:lnTo>
                <a:lnTo>
                  <a:pt x="505037" y="236191"/>
                </a:lnTo>
                <a:lnTo>
                  <a:pt x="490239" y="274851"/>
                </a:lnTo>
                <a:lnTo>
                  <a:pt x="462337" y="309550"/>
                </a:lnTo>
                <a:lnTo>
                  <a:pt x="426090" y="333609"/>
                </a:lnTo>
                <a:lnTo>
                  <a:pt x="399641" y="340441"/>
                </a:lnTo>
                <a:lnTo>
                  <a:pt x="386260" y="340353"/>
                </a:lnTo>
                <a:lnTo>
                  <a:pt x="373009" y="337598"/>
                </a:lnTo>
                <a:lnTo>
                  <a:pt x="370300" y="345418"/>
                </a:lnTo>
                <a:lnTo>
                  <a:pt x="335761" y="369329"/>
                </a:lnTo>
                <a:lnTo>
                  <a:pt x="294821" y="377885"/>
                </a:lnTo>
                <a:lnTo>
                  <a:pt x="280188" y="378639"/>
                </a:lnTo>
                <a:lnTo>
                  <a:pt x="265647" y="378245"/>
                </a:lnTo>
                <a:lnTo>
                  <a:pt x="226103" y="369596"/>
                </a:lnTo>
                <a:lnTo>
                  <a:pt x="196029" y="338452"/>
                </a:lnTo>
                <a:lnTo>
                  <a:pt x="182043" y="347102"/>
                </a:lnTo>
                <a:lnTo>
                  <a:pt x="166922" y="353357"/>
                </a:lnTo>
                <a:lnTo>
                  <a:pt x="150973" y="357353"/>
                </a:lnTo>
                <a:lnTo>
                  <a:pt x="134500" y="359224"/>
                </a:lnTo>
                <a:lnTo>
                  <a:pt x="117808" y="359106"/>
                </a:lnTo>
                <a:lnTo>
                  <a:pt x="69467" y="348169"/>
                </a:lnTo>
                <a:lnTo>
                  <a:pt x="30135" y="324196"/>
                </a:lnTo>
                <a:lnTo>
                  <a:pt x="8047" y="290836"/>
                </a:lnTo>
                <a:lnTo>
                  <a:pt x="5940" y="278262"/>
                </a:lnTo>
                <a:lnTo>
                  <a:pt x="6968" y="265185"/>
                </a:lnTo>
                <a:lnTo>
                  <a:pt x="11438" y="251741"/>
                </a:lnTo>
                <a:lnTo>
                  <a:pt x="19653" y="238066"/>
                </a:lnTo>
                <a:lnTo>
                  <a:pt x="31920" y="224294"/>
                </a:lnTo>
                <a:lnTo>
                  <a:pt x="48542" y="21056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31" name="object 52"/>
          <p:cNvSpPr>
            <a:spLocks noChangeArrowheads="1"/>
          </p:cNvSpPr>
          <p:nvPr/>
        </p:nvSpPr>
        <p:spPr bwMode="auto">
          <a:xfrm>
            <a:off x="7764463" y="5297488"/>
            <a:ext cx="122237" cy="90487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32" name="object 53"/>
          <p:cNvSpPr>
            <a:spLocks noChangeArrowheads="1"/>
          </p:cNvSpPr>
          <p:nvPr/>
        </p:nvSpPr>
        <p:spPr bwMode="auto">
          <a:xfrm>
            <a:off x="7739063" y="5183188"/>
            <a:ext cx="236537" cy="92075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33" name="object 54"/>
          <p:cNvSpPr>
            <a:spLocks noChangeArrowheads="1"/>
          </p:cNvSpPr>
          <p:nvPr/>
        </p:nvSpPr>
        <p:spPr bwMode="auto">
          <a:xfrm>
            <a:off x="7945438" y="5160963"/>
            <a:ext cx="163512" cy="182562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34" name="object 55"/>
          <p:cNvSpPr>
            <a:spLocks noChangeArrowheads="1"/>
          </p:cNvSpPr>
          <p:nvPr/>
        </p:nvSpPr>
        <p:spPr bwMode="auto">
          <a:xfrm>
            <a:off x="7883525" y="5329238"/>
            <a:ext cx="222250" cy="74612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35" name="object 56"/>
          <p:cNvSpPr>
            <a:spLocks/>
          </p:cNvSpPr>
          <p:nvPr/>
        </p:nvSpPr>
        <p:spPr bwMode="auto">
          <a:xfrm>
            <a:off x="7394575" y="5102225"/>
            <a:ext cx="306388" cy="296863"/>
          </a:xfrm>
          <a:custGeom>
            <a:avLst/>
            <a:gdLst>
              <a:gd name="T0" fmla="*/ 214463 w 336550"/>
              <a:gd name="T1" fmla="*/ 0 h 335914"/>
              <a:gd name="T2" fmla="*/ 91913 w 336550"/>
              <a:gd name="T3" fmla="*/ 0 h 335914"/>
              <a:gd name="T4" fmla="*/ 0 w 336550"/>
              <a:gd name="T5" fmla="*/ 89007 h 335914"/>
              <a:gd name="T6" fmla="*/ 0 w 336550"/>
              <a:gd name="T7" fmla="*/ 207682 h 335914"/>
              <a:gd name="T8" fmla="*/ 91913 w 336550"/>
              <a:gd name="T9" fmla="*/ 296686 h 335914"/>
              <a:gd name="T10" fmla="*/ 214463 w 336550"/>
              <a:gd name="T11" fmla="*/ 296686 h 335914"/>
              <a:gd name="T12" fmla="*/ 306373 w 336550"/>
              <a:gd name="T13" fmla="*/ 207682 h 335914"/>
              <a:gd name="T14" fmla="*/ 306373 w 336550"/>
              <a:gd name="T15" fmla="*/ 89007 h 335914"/>
              <a:gd name="T16" fmla="*/ 214463 w 336550"/>
              <a:gd name="T17" fmla="*/ 0 h 3359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6550"/>
              <a:gd name="T28" fmla="*/ 0 h 335914"/>
              <a:gd name="T29" fmla="*/ 336550 w 336550"/>
              <a:gd name="T30" fmla="*/ 335914 h 3359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6550" h="335914">
                <a:moveTo>
                  <a:pt x="235576" y="0"/>
                </a:moveTo>
                <a:lnTo>
                  <a:pt x="100961" y="0"/>
                </a:lnTo>
                <a:lnTo>
                  <a:pt x="0" y="100716"/>
                </a:lnTo>
                <a:lnTo>
                  <a:pt x="0" y="235002"/>
                </a:lnTo>
                <a:lnTo>
                  <a:pt x="100961" y="335714"/>
                </a:lnTo>
                <a:lnTo>
                  <a:pt x="235576" y="335714"/>
                </a:lnTo>
                <a:lnTo>
                  <a:pt x="336533" y="235002"/>
                </a:lnTo>
                <a:lnTo>
                  <a:pt x="336533" y="100716"/>
                </a:lnTo>
                <a:lnTo>
                  <a:pt x="235576" y="0"/>
                </a:lnTo>
                <a:close/>
              </a:path>
            </a:pathLst>
          </a:custGeom>
          <a:solidFill>
            <a:srgbClr val="D5F0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36" name="object 57"/>
          <p:cNvSpPr>
            <a:spLocks/>
          </p:cNvSpPr>
          <p:nvPr/>
        </p:nvSpPr>
        <p:spPr bwMode="auto">
          <a:xfrm>
            <a:off x="7394575" y="5102225"/>
            <a:ext cx="306388" cy="296863"/>
          </a:xfrm>
          <a:custGeom>
            <a:avLst/>
            <a:gdLst>
              <a:gd name="T0" fmla="*/ 91912 w 336550"/>
              <a:gd name="T1" fmla="*/ 0 h 335914"/>
              <a:gd name="T2" fmla="*/ 214461 w 336550"/>
              <a:gd name="T3" fmla="*/ 0 h 335914"/>
              <a:gd name="T4" fmla="*/ 306373 w 336550"/>
              <a:gd name="T5" fmla="*/ 89006 h 335914"/>
              <a:gd name="T6" fmla="*/ 306373 w 336550"/>
              <a:gd name="T7" fmla="*/ 207680 h 335914"/>
              <a:gd name="T8" fmla="*/ 214461 w 336550"/>
              <a:gd name="T9" fmla="*/ 296686 h 335914"/>
              <a:gd name="T10" fmla="*/ 91912 w 336550"/>
              <a:gd name="T11" fmla="*/ 296686 h 335914"/>
              <a:gd name="T12" fmla="*/ 0 w 336550"/>
              <a:gd name="T13" fmla="*/ 207680 h 335914"/>
              <a:gd name="T14" fmla="*/ 0 w 336550"/>
              <a:gd name="T15" fmla="*/ 89006 h 335914"/>
              <a:gd name="T16" fmla="*/ 91912 w 336550"/>
              <a:gd name="T17" fmla="*/ 0 h 3359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6550"/>
              <a:gd name="T28" fmla="*/ 0 h 335914"/>
              <a:gd name="T29" fmla="*/ 336550 w 336550"/>
              <a:gd name="T30" fmla="*/ 335914 h 3359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6550" h="335914">
                <a:moveTo>
                  <a:pt x="100960" y="0"/>
                </a:moveTo>
                <a:lnTo>
                  <a:pt x="235573" y="0"/>
                </a:lnTo>
                <a:lnTo>
                  <a:pt x="336533" y="100714"/>
                </a:lnTo>
                <a:lnTo>
                  <a:pt x="336533" y="234999"/>
                </a:lnTo>
                <a:lnTo>
                  <a:pt x="235573" y="335714"/>
                </a:lnTo>
                <a:lnTo>
                  <a:pt x="100960" y="335714"/>
                </a:lnTo>
                <a:lnTo>
                  <a:pt x="0" y="234999"/>
                </a:lnTo>
                <a:lnTo>
                  <a:pt x="0" y="100714"/>
                </a:lnTo>
                <a:lnTo>
                  <a:pt x="10096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37" name="object 58"/>
          <p:cNvSpPr>
            <a:spLocks/>
          </p:cNvSpPr>
          <p:nvPr/>
        </p:nvSpPr>
        <p:spPr bwMode="auto">
          <a:xfrm>
            <a:off x="7507288" y="5346700"/>
            <a:ext cx="401637" cy="334963"/>
          </a:xfrm>
          <a:custGeom>
            <a:avLst/>
            <a:gdLst>
              <a:gd name="T0" fmla="*/ 178401 w 441325"/>
              <a:gd name="T1" fmla="*/ 299053 h 379095"/>
              <a:gd name="T2" fmla="*/ 216830 w 441325"/>
              <a:gd name="T3" fmla="*/ 330270 h 379095"/>
              <a:gd name="T4" fmla="*/ 268311 w 441325"/>
              <a:gd name="T5" fmla="*/ 333895 h 379095"/>
              <a:gd name="T6" fmla="*/ 336999 w 441325"/>
              <a:gd name="T7" fmla="*/ 305206 h 379095"/>
              <a:gd name="T8" fmla="*/ 88910 w 441325"/>
              <a:gd name="T9" fmla="*/ 33408 h 379095"/>
              <a:gd name="T10" fmla="*/ 17162 w 441325"/>
              <a:gd name="T11" fmla="*/ 71944 h 379095"/>
              <a:gd name="T12" fmla="*/ 0 w 441325"/>
              <a:gd name="T13" fmla="*/ 129086 h 379095"/>
              <a:gd name="T14" fmla="*/ 23230 w 441325"/>
              <a:gd name="T15" fmla="*/ 176567 h 379095"/>
              <a:gd name="T16" fmla="*/ 29049 w 441325"/>
              <a:gd name="T17" fmla="*/ 198184 h 379095"/>
              <a:gd name="T18" fmla="*/ 10409 w 441325"/>
              <a:gd name="T19" fmla="*/ 222436 h 379095"/>
              <a:gd name="T20" fmla="*/ 5406 w 441325"/>
              <a:gd name="T21" fmla="*/ 245868 h 379095"/>
              <a:gd name="T22" fmla="*/ 27425 w 441325"/>
              <a:gd name="T23" fmla="*/ 286455 h 379095"/>
              <a:gd name="T24" fmla="*/ 107214 w 441325"/>
              <a:gd name="T25" fmla="*/ 317302 h 379095"/>
              <a:gd name="T26" fmla="*/ 137397 w 441325"/>
              <a:gd name="T27" fmla="*/ 315753 h 379095"/>
              <a:gd name="T28" fmla="*/ 165672 w 441325"/>
              <a:gd name="T29" fmla="*/ 306695 h 379095"/>
              <a:gd name="T30" fmla="*/ 339194 w 441325"/>
              <a:gd name="T31" fmla="*/ 299053 h 379095"/>
              <a:gd name="T32" fmla="*/ 377200 w 441325"/>
              <a:gd name="T33" fmla="*/ 298296 h 379095"/>
              <a:gd name="T34" fmla="*/ 420759 w 441325"/>
              <a:gd name="T35" fmla="*/ 273514 h 379095"/>
              <a:gd name="T36" fmla="*/ 459619 w 441325"/>
              <a:gd name="T37" fmla="*/ 208694 h 379095"/>
              <a:gd name="T38" fmla="*/ 459832 w 441325"/>
              <a:gd name="T39" fmla="*/ 186891 h 379095"/>
              <a:gd name="T40" fmla="*/ 420330 w 441325"/>
              <a:gd name="T41" fmla="*/ 148521 h 379095"/>
              <a:gd name="T42" fmla="*/ 438774 w 441325"/>
              <a:gd name="T43" fmla="*/ 130171 h 379095"/>
              <a:gd name="T44" fmla="*/ 446491 w 441325"/>
              <a:gd name="T45" fmla="*/ 109769 h 379095"/>
              <a:gd name="T46" fmla="*/ 444838 w 441325"/>
              <a:gd name="T47" fmla="*/ 88617 h 379095"/>
              <a:gd name="T48" fmla="*/ 401237 w 441325"/>
              <a:gd name="T49" fmla="*/ 36270 h 379095"/>
              <a:gd name="T50" fmla="*/ 106121 w 441325"/>
              <a:gd name="T51" fmla="*/ 33574 h 379095"/>
              <a:gd name="T52" fmla="*/ 377200 w 441325"/>
              <a:gd name="T53" fmla="*/ 298296 h 379095"/>
              <a:gd name="T54" fmla="*/ 351524 w 441325"/>
              <a:gd name="T55" fmla="*/ 300730 h 379095"/>
              <a:gd name="T56" fmla="*/ 375837 w 441325"/>
              <a:gd name="T57" fmla="*/ 298750 h 379095"/>
              <a:gd name="T58" fmla="*/ 203775 w 441325"/>
              <a:gd name="T59" fmla="*/ 0 h 379095"/>
              <a:gd name="T60" fmla="*/ 128308 w 441325"/>
              <a:gd name="T61" fmla="*/ 27609 h 379095"/>
              <a:gd name="T62" fmla="*/ 401237 w 441325"/>
              <a:gd name="T63" fmla="*/ 36270 h 379095"/>
              <a:gd name="T64" fmla="*/ 388112 w 441325"/>
              <a:gd name="T65" fmla="*/ 29134 h 379095"/>
              <a:gd name="T66" fmla="*/ 281002 w 441325"/>
              <a:gd name="T67" fmla="*/ 22465 h 379095"/>
              <a:gd name="T68" fmla="*/ 217552 w 441325"/>
              <a:gd name="T69" fmla="*/ 395 h 379095"/>
              <a:gd name="T70" fmla="*/ 328982 w 441325"/>
              <a:gd name="T71" fmla="*/ 17175 h 379095"/>
              <a:gd name="T72" fmla="*/ 299544 w 441325"/>
              <a:gd name="T73" fmla="*/ 22943 h 379095"/>
              <a:gd name="T74" fmla="*/ 388112 w 441325"/>
              <a:gd name="T75" fmla="*/ 29134 h 379095"/>
              <a:gd name="T76" fmla="*/ 328982 w 441325"/>
              <a:gd name="T77" fmla="*/ 17175 h 37909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41325"/>
              <a:gd name="T118" fmla="*/ 0 h 379095"/>
              <a:gd name="T119" fmla="*/ 441325 w 441325"/>
              <a:gd name="T120" fmla="*/ 379095 h 37909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41325" h="379095">
                <a:moveTo>
                  <a:pt x="372712" y="338454"/>
                </a:moveTo>
                <a:lnTo>
                  <a:pt x="196030" y="338454"/>
                </a:lnTo>
                <a:lnTo>
                  <a:pt x="200066" y="348517"/>
                </a:lnTo>
                <a:lnTo>
                  <a:pt x="238256" y="373784"/>
                </a:lnTo>
                <a:lnTo>
                  <a:pt x="280191" y="378639"/>
                </a:lnTo>
                <a:lnTo>
                  <a:pt x="294824" y="377886"/>
                </a:lnTo>
                <a:lnTo>
                  <a:pt x="335763" y="369329"/>
                </a:lnTo>
                <a:lnTo>
                  <a:pt x="370300" y="345417"/>
                </a:lnTo>
                <a:lnTo>
                  <a:pt x="372712" y="338454"/>
                </a:lnTo>
                <a:close/>
              </a:path>
              <a:path w="441325" h="379095">
                <a:moveTo>
                  <a:pt x="97696" y="37810"/>
                </a:moveTo>
                <a:lnTo>
                  <a:pt x="50774" y="51680"/>
                </a:lnTo>
                <a:lnTo>
                  <a:pt x="18858" y="81423"/>
                </a:lnTo>
                <a:lnTo>
                  <a:pt x="2311" y="119611"/>
                </a:lnTo>
                <a:lnTo>
                  <a:pt x="0" y="146093"/>
                </a:lnTo>
                <a:lnTo>
                  <a:pt x="1500" y="158815"/>
                </a:lnTo>
                <a:lnTo>
                  <a:pt x="25525" y="199830"/>
                </a:lnTo>
                <a:lnTo>
                  <a:pt x="48542" y="210561"/>
                </a:lnTo>
                <a:lnTo>
                  <a:pt x="31920" y="224295"/>
                </a:lnTo>
                <a:lnTo>
                  <a:pt x="19653" y="238067"/>
                </a:lnTo>
                <a:lnTo>
                  <a:pt x="11438" y="251742"/>
                </a:lnTo>
                <a:lnTo>
                  <a:pt x="6968" y="265186"/>
                </a:lnTo>
                <a:lnTo>
                  <a:pt x="5940" y="278262"/>
                </a:lnTo>
                <a:lnTo>
                  <a:pt x="8047" y="290837"/>
                </a:lnTo>
                <a:lnTo>
                  <a:pt x="30135" y="324196"/>
                </a:lnTo>
                <a:lnTo>
                  <a:pt x="69467" y="348169"/>
                </a:lnTo>
                <a:lnTo>
                  <a:pt x="117808" y="359107"/>
                </a:lnTo>
                <a:lnTo>
                  <a:pt x="134500" y="359225"/>
                </a:lnTo>
                <a:lnTo>
                  <a:pt x="150974" y="357354"/>
                </a:lnTo>
                <a:lnTo>
                  <a:pt x="166923" y="353358"/>
                </a:lnTo>
                <a:lnTo>
                  <a:pt x="182043" y="347103"/>
                </a:lnTo>
                <a:lnTo>
                  <a:pt x="196030" y="338454"/>
                </a:lnTo>
                <a:lnTo>
                  <a:pt x="372712" y="338454"/>
                </a:lnTo>
                <a:lnTo>
                  <a:pt x="373009" y="337597"/>
                </a:lnTo>
                <a:lnTo>
                  <a:pt x="414473" y="337597"/>
                </a:lnTo>
                <a:lnTo>
                  <a:pt x="426090" y="333609"/>
                </a:lnTo>
                <a:lnTo>
                  <a:pt x="462337" y="309550"/>
                </a:lnTo>
                <a:lnTo>
                  <a:pt x="490239" y="274851"/>
                </a:lnTo>
                <a:lnTo>
                  <a:pt x="505037" y="236190"/>
                </a:lnTo>
                <a:lnTo>
                  <a:pt x="506235" y="223578"/>
                </a:lnTo>
                <a:lnTo>
                  <a:pt x="505271" y="211514"/>
                </a:lnTo>
                <a:lnTo>
                  <a:pt x="476279" y="173697"/>
                </a:lnTo>
                <a:lnTo>
                  <a:pt x="461865" y="168089"/>
                </a:lnTo>
                <a:lnTo>
                  <a:pt x="473565" y="158088"/>
                </a:lnTo>
                <a:lnTo>
                  <a:pt x="482132" y="147321"/>
                </a:lnTo>
                <a:lnTo>
                  <a:pt x="487752" y="135974"/>
                </a:lnTo>
                <a:lnTo>
                  <a:pt x="490611" y="124231"/>
                </a:lnTo>
                <a:lnTo>
                  <a:pt x="490897" y="112275"/>
                </a:lnTo>
                <a:lnTo>
                  <a:pt x="488795" y="100292"/>
                </a:lnTo>
                <a:lnTo>
                  <a:pt x="470033" y="66024"/>
                </a:lnTo>
                <a:lnTo>
                  <a:pt x="440885" y="41049"/>
                </a:lnTo>
                <a:lnTo>
                  <a:pt x="137132" y="41049"/>
                </a:lnTo>
                <a:lnTo>
                  <a:pt x="116607" y="37997"/>
                </a:lnTo>
                <a:lnTo>
                  <a:pt x="97696" y="37810"/>
                </a:lnTo>
                <a:close/>
              </a:path>
              <a:path w="441325" h="379095">
                <a:moveTo>
                  <a:pt x="414473" y="337597"/>
                </a:moveTo>
                <a:lnTo>
                  <a:pt x="373009" y="337597"/>
                </a:lnTo>
                <a:lnTo>
                  <a:pt x="386260" y="340352"/>
                </a:lnTo>
                <a:lnTo>
                  <a:pt x="399641" y="340441"/>
                </a:lnTo>
                <a:lnTo>
                  <a:pt x="412976" y="338111"/>
                </a:lnTo>
                <a:lnTo>
                  <a:pt x="414473" y="337597"/>
                </a:lnTo>
                <a:close/>
              </a:path>
              <a:path w="441325" h="379095">
                <a:moveTo>
                  <a:pt x="223911" y="0"/>
                </a:moveTo>
                <a:lnTo>
                  <a:pt x="180301" y="5740"/>
                </a:lnTo>
                <a:lnTo>
                  <a:pt x="140987" y="31247"/>
                </a:lnTo>
                <a:lnTo>
                  <a:pt x="137132" y="41049"/>
                </a:lnTo>
                <a:lnTo>
                  <a:pt x="440885" y="41049"/>
                </a:lnTo>
                <a:lnTo>
                  <a:pt x="436504" y="38151"/>
                </a:lnTo>
                <a:lnTo>
                  <a:pt x="426463" y="32972"/>
                </a:lnTo>
                <a:lnTo>
                  <a:pt x="313216" y="32972"/>
                </a:lnTo>
                <a:lnTo>
                  <a:pt x="308769" y="25425"/>
                </a:lnTo>
                <a:lnTo>
                  <a:pt x="267876" y="4669"/>
                </a:lnTo>
                <a:lnTo>
                  <a:pt x="239049" y="447"/>
                </a:lnTo>
                <a:lnTo>
                  <a:pt x="223911" y="0"/>
                </a:lnTo>
                <a:close/>
              </a:path>
              <a:path w="441325" h="379095">
                <a:moveTo>
                  <a:pt x="361491" y="19438"/>
                </a:moveTo>
                <a:lnTo>
                  <a:pt x="345299" y="21516"/>
                </a:lnTo>
                <a:lnTo>
                  <a:pt x="329144" y="25966"/>
                </a:lnTo>
                <a:lnTo>
                  <a:pt x="313216" y="32972"/>
                </a:lnTo>
                <a:lnTo>
                  <a:pt x="426463" y="32972"/>
                </a:lnTo>
                <a:lnTo>
                  <a:pt x="377536" y="19545"/>
                </a:lnTo>
                <a:lnTo>
                  <a:pt x="361491" y="1943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38" name="object 59"/>
          <p:cNvSpPr>
            <a:spLocks/>
          </p:cNvSpPr>
          <p:nvPr/>
        </p:nvSpPr>
        <p:spPr bwMode="auto">
          <a:xfrm>
            <a:off x="7507288" y="5346700"/>
            <a:ext cx="460375" cy="334963"/>
          </a:xfrm>
          <a:custGeom>
            <a:avLst/>
            <a:gdLst>
              <a:gd name="T0" fmla="*/ 44102 w 506729"/>
              <a:gd name="T1" fmla="*/ 186048 h 379095"/>
              <a:gd name="T2" fmla="*/ 8976 w 506729"/>
              <a:gd name="T3" fmla="*/ 160678 h 379095"/>
              <a:gd name="T4" fmla="*/ 0 w 506729"/>
              <a:gd name="T5" fmla="*/ 129086 h 379095"/>
              <a:gd name="T6" fmla="*/ 250 w 506729"/>
              <a:gd name="T7" fmla="*/ 117458 h 379095"/>
              <a:gd name="T8" fmla="*/ 10554 w 506729"/>
              <a:gd name="T9" fmla="*/ 82687 h 379095"/>
              <a:gd name="T10" fmla="*/ 34934 w 506729"/>
              <a:gd name="T11" fmla="*/ 53190 h 379095"/>
              <a:gd name="T12" fmla="*/ 73055 w 506729"/>
              <a:gd name="T13" fmla="*/ 35531 h 379095"/>
              <a:gd name="T14" fmla="*/ 88759 w 506729"/>
              <a:gd name="T15" fmla="*/ 33409 h 379095"/>
              <a:gd name="T16" fmla="*/ 105941 w 506729"/>
              <a:gd name="T17" fmla="*/ 33575 h 379095"/>
              <a:gd name="T18" fmla="*/ 124588 w 506729"/>
              <a:gd name="T19" fmla="*/ 36271 h 379095"/>
              <a:gd name="T20" fmla="*/ 128090 w 506729"/>
              <a:gd name="T21" fmla="*/ 27610 h 379095"/>
              <a:gd name="T22" fmla="*/ 163808 w 506729"/>
              <a:gd name="T23" fmla="*/ 5072 h 379095"/>
              <a:gd name="T24" fmla="*/ 203428 w 506729"/>
              <a:gd name="T25" fmla="*/ 0 h 379095"/>
              <a:gd name="T26" fmla="*/ 217182 w 506729"/>
              <a:gd name="T27" fmla="*/ 395 h 379095"/>
              <a:gd name="T28" fmla="*/ 255096 w 506729"/>
              <a:gd name="T29" fmla="*/ 7397 h 379095"/>
              <a:gd name="T30" fmla="*/ 284561 w 506729"/>
              <a:gd name="T31" fmla="*/ 29134 h 379095"/>
              <a:gd name="T32" fmla="*/ 299033 w 506729"/>
              <a:gd name="T33" fmla="*/ 22945 h 379095"/>
              <a:gd name="T34" fmla="*/ 313710 w 506729"/>
              <a:gd name="T35" fmla="*/ 19012 h 379095"/>
              <a:gd name="T36" fmla="*/ 328422 w 506729"/>
              <a:gd name="T37" fmla="*/ 17175 h 379095"/>
              <a:gd name="T38" fmla="*/ 342999 w 506729"/>
              <a:gd name="T39" fmla="*/ 17271 h 379095"/>
              <a:gd name="T40" fmla="*/ 384230 w 506729"/>
              <a:gd name="T41" fmla="*/ 27517 h 379095"/>
              <a:gd name="T42" fmla="*/ 418147 w 506729"/>
              <a:gd name="T43" fmla="*/ 49283 h 379095"/>
              <a:gd name="T44" fmla="*/ 440173 w 506729"/>
              <a:gd name="T45" fmla="*/ 78167 h 379095"/>
              <a:gd name="T46" fmla="*/ 445991 w 506729"/>
              <a:gd name="T47" fmla="*/ 99205 h 379095"/>
              <a:gd name="T48" fmla="*/ 445732 w 506729"/>
              <a:gd name="T49" fmla="*/ 109768 h 379095"/>
              <a:gd name="T50" fmla="*/ 443134 w 506729"/>
              <a:gd name="T51" fmla="*/ 120145 h 379095"/>
              <a:gd name="T52" fmla="*/ 438029 w 506729"/>
              <a:gd name="T53" fmla="*/ 130171 h 379095"/>
              <a:gd name="T54" fmla="*/ 430246 w 506729"/>
              <a:gd name="T55" fmla="*/ 139683 h 379095"/>
              <a:gd name="T56" fmla="*/ 419615 w 506729"/>
              <a:gd name="T57" fmla="*/ 148520 h 379095"/>
              <a:gd name="T58" fmla="*/ 432710 w 506729"/>
              <a:gd name="T59" fmla="*/ 153475 h 379095"/>
              <a:gd name="T60" fmla="*/ 459050 w 506729"/>
              <a:gd name="T61" fmla="*/ 186891 h 379095"/>
              <a:gd name="T62" fmla="*/ 459926 w 506729"/>
              <a:gd name="T63" fmla="*/ 197549 h 379095"/>
              <a:gd name="T64" fmla="*/ 458838 w 506729"/>
              <a:gd name="T65" fmla="*/ 208694 h 379095"/>
              <a:gd name="T66" fmla="*/ 445393 w 506729"/>
              <a:gd name="T67" fmla="*/ 242854 h 379095"/>
              <a:gd name="T68" fmla="*/ 420044 w 506729"/>
              <a:gd name="T69" fmla="*/ 273513 h 379095"/>
              <a:gd name="T70" fmla="*/ 387113 w 506729"/>
              <a:gd name="T71" fmla="*/ 294772 h 379095"/>
              <a:gd name="T72" fmla="*/ 363083 w 506729"/>
              <a:gd name="T73" fmla="*/ 300809 h 379095"/>
              <a:gd name="T74" fmla="*/ 350925 w 506729"/>
              <a:gd name="T75" fmla="*/ 300730 h 379095"/>
              <a:gd name="T76" fmla="*/ 338887 w 506729"/>
              <a:gd name="T77" fmla="*/ 298297 h 379095"/>
              <a:gd name="T78" fmla="*/ 336426 w 506729"/>
              <a:gd name="T79" fmla="*/ 305206 h 379095"/>
              <a:gd name="T80" fmla="*/ 305047 w 506729"/>
              <a:gd name="T81" fmla="*/ 326334 h 379095"/>
              <a:gd name="T82" fmla="*/ 267853 w 506729"/>
              <a:gd name="T83" fmla="*/ 333894 h 379095"/>
              <a:gd name="T84" fmla="*/ 254557 w 506729"/>
              <a:gd name="T85" fmla="*/ 334560 h 379095"/>
              <a:gd name="T86" fmla="*/ 241347 w 506729"/>
              <a:gd name="T87" fmla="*/ 334212 h 379095"/>
              <a:gd name="T88" fmla="*/ 205420 w 506729"/>
              <a:gd name="T89" fmla="*/ 326570 h 379095"/>
              <a:gd name="T90" fmla="*/ 178096 w 506729"/>
              <a:gd name="T91" fmla="*/ 299051 h 379095"/>
              <a:gd name="T92" fmla="*/ 165389 w 506729"/>
              <a:gd name="T93" fmla="*/ 306694 h 379095"/>
              <a:gd name="T94" fmla="*/ 151653 w 506729"/>
              <a:gd name="T95" fmla="*/ 312221 h 379095"/>
              <a:gd name="T96" fmla="*/ 137162 w 506729"/>
              <a:gd name="T97" fmla="*/ 315752 h 379095"/>
              <a:gd name="T98" fmla="*/ 122195 w 506729"/>
              <a:gd name="T99" fmla="*/ 317405 h 379095"/>
              <a:gd name="T100" fmla="*/ 107030 w 506729"/>
              <a:gd name="T101" fmla="*/ 317301 h 379095"/>
              <a:gd name="T102" fmla="*/ 63111 w 506729"/>
              <a:gd name="T103" fmla="*/ 307637 h 379095"/>
              <a:gd name="T104" fmla="*/ 27378 w 506729"/>
              <a:gd name="T105" fmla="*/ 286455 h 379095"/>
              <a:gd name="T106" fmla="*/ 7311 w 506729"/>
              <a:gd name="T107" fmla="*/ 256979 h 379095"/>
              <a:gd name="T108" fmla="*/ 5396 w 506729"/>
              <a:gd name="T109" fmla="*/ 245868 h 379095"/>
              <a:gd name="T110" fmla="*/ 6331 w 506729"/>
              <a:gd name="T111" fmla="*/ 234314 h 379095"/>
              <a:gd name="T112" fmla="*/ 10391 w 506729"/>
              <a:gd name="T113" fmla="*/ 222435 h 379095"/>
              <a:gd name="T114" fmla="*/ 17855 w 506729"/>
              <a:gd name="T115" fmla="*/ 210352 h 379095"/>
              <a:gd name="T116" fmla="*/ 28999 w 506729"/>
              <a:gd name="T117" fmla="*/ 198182 h 379095"/>
              <a:gd name="T118" fmla="*/ 44102 w 506729"/>
              <a:gd name="T119" fmla="*/ 186048 h 3790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06729"/>
              <a:gd name="T181" fmla="*/ 0 h 379095"/>
              <a:gd name="T182" fmla="*/ 506729 w 506729"/>
              <a:gd name="T183" fmla="*/ 379095 h 3790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06729" h="379095">
                <a:moveTo>
                  <a:pt x="48542" y="210560"/>
                </a:moveTo>
                <a:lnTo>
                  <a:pt x="9880" y="181848"/>
                </a:lnTo>
                <a:lnTo>
                  <a:pt x="0" y="146093"/>
                </a:lnTo>
                <a:lnTo>
                  <a:pt x="275" y="132933"/>
                </a:lnTo>
                <a:lnTo>
                  <a:pt x="11617" y="93581"/>
                </a:lnTo>
                <a:lnTo>
                  <a:pt x="38451" y="60198"/>
                </a:lnTo>
                <a:lnTo>
                  <a:pt x="80411" y="40212"/>
                </a:lnTo>
                <a:lnTo>
                  <a:pt x="97696" y="37811"/>
                </a:lnTo>
                <a:lnTo>
                  <a:pt x="116608" y="37998"/>
                </a:lnTo>
                <a:lnTo>
                  <a:pt x="137132" y="41050"/>
                </a:lnTo>
                <a:lnTo>
                  <a:pt x="140987" y="31248"/>
                </a:lnTo>
                <a:lnTo>
                  <a:pt x="180301" y="5740"/>
                </a:lnTo>
                <a:lnTo>
                  <a:pt x="223911" y="0"/>
                </a:lnTo>
                <a:lnTo>
                  <a:pt x="239049" y="447"/>
                </a:lnTo>
                <a:lnTo>
                  <a:pt x="280781" y="8372"/>
                </a:lnTo>
                <a:lnTo>
                  <a:pt x="313213" y="32973"/>
                </a:lnTo>
                <a:lnTo>
                  <a:pt x="329142" y="25968"/>
                </a:lnTo>
                <a:lnTo>
                  <a:pt x="345297" y="21517"/>
                </a:lnTo>
                <a:lnTo>
                  <a:pt x="361490" y="19438"/>
                </a:lnTo>
                <a:lnTo>
                  <a:pt x="377535" y="19546"/>
                </a:lnTo>
                <a:lnTo>
                  <a:pt x="422917" y="31142"/>
                </a:lnTo>
                <a:lnTo>
                  <a:pt x="460249" y="55776"/>
                </a:lnTo>
                <a:lnTo>
                  <a:pt x="484493" y="88466"/>
                </a:lnTo>
                <a:lnTo>
                  <a:pt x="490897" y="112275"/>
                </a:lnTo>
                <a:lnTo>
                  <a:pt x="490612" y="124230"/>
                </a:lnTo>
                <a:lnTo>
                  <a:pt x="487752" y="135974"/>
                </a:lnTo>
                <a:lnTo>
                  <a:pt x="482133" y="147321"/>
                </a:lnTo>
                <a:lnTo>
                  <a:pt x="473566" y="158087"/>
                </a:lnTo>
                <a:lnTo>
                  <a:pt x="461865" y="168088"/>
                </a:lnTo>
                <a:lnTo>
                  <a:pt x="476279" y="173696"/>
                </a:lnTo>
                <a:lnTo>
                  <a:pt x="505271" y="211514"/>
                </a:lnTo>
                <a:lnTo>
                  <a:pt x="506235" y="223577"/>
                </a:lnTo>
                <a:lnTo>
                  <a:pt x="505037" y="236190"/>
                </a:lnTo>
                <a:lnTo>
                  <a:pt x="490239" y="274850"/>
                </a:lnTo>
                <a:lnTo>
                  <a:pt x="462337" y="309549"/>
                </a:lnTo>
                <a:lnTo>
                  <a:pt x="426090" y="333609"/>
                </a:lnTo>
                <a:lnTo>
                  <a:pt x="399641" y="340441"/>
                </a:lnTo>
                <a:lnTo>
                  <a:pt x="386259" y="340352"/>
                </a:lnTo>
                <a:lnTo>
                  <a:pt x="373009" y="337598"/>
                </a:lnTo>
                <a:lnTo>
                  <a:pt x="370300" y="345418"/>
                </a:lnTo>
                <a:lnTo>
                  <a:pt x="335761" y="369329"/>
                </a:lnTo>
                <a:lnTo>
                  <a:pt x="294822" y="377885"/>
                </a:lnTo>
                <a:lnTo>
                  <a:pt x="280188" y="378639"/>
                </a:lnTo>
                <a:lnTo>
                  <a:pt x="265648" y="378245"/>
                </a:lnTo>
                <a:lnTo>
                  <a:pt x="226103" y="369596"/>
                </a:lnTo>
                <a:lnTo>
                  <a:pt x="196028" y="338452"/>
                </a:lnTo>
                <a:lnTo>
                  <a:pt x="182042" y="347102"/>
                </a:lnTo>
                <a:lnTo>
                  <a:pt x="166922" y="353357"/>
                </a:lnTo>
                <a:lnTo>
                  <a:pt x="150973" y="357353"/>
                </a:lnTo>
                <a:lnTo>
                  <a:pt x="134499" y="359224"/>
                </a:lnTo>
                <a:lnTo>
                  <a:pt x="117807" y="359106"/>
                </a:lnTo>
                <a:lnTo>
                  <a:pt x="69466" y="348169"/>
                </a:lnTo>
                <a:lnTo>
                  <a:pt x="30135" y="324196"/>
                </a:lnTo>
                <a:lnTo>
                  <a:pt x="8047" y="290836"/>
                </a:lnTo>
                <a:lnTo>
                  <a:pt x="5939" y="278262"/>
                </a:lnTo>
                <a:lnTo>
                  <a:pt x="6968" y="265185"/>
                </a:lnTo>
                <a:lnTo>
                  <a:pt x="11437" y="251741"/>
                </a:lnTo>
                <a:lnTo>
                  <a:pt x="19653" y="238066"/>
                </a:lnTo>
                <a:lnTo>
                  <a:pt x="31919" y="224293"/>
                </a:lnTo>
                <a:lnTo>
                  <a:pt x="48542" y="21056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39" name="object 60"/>
          <p:cNvSpPr>
            <a:spLocks noChangeArrowheads="1"/>
          </p:cNvSpPr>
          <p:nvPr/>
        </p:nvSpPr>
        <p:spPr bwMode="auto">
          <a:xfrm>
            <a:off x="7594600" y="5413375"/>
            <a:ext cx="103188" cy="103188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40" name="object 61"/>
          <p:cNvSpPr>
            <a:spLocks noChangeArrowheads="1"/>
          </p:cNvSpPr>
          <p:nvPr/>
        </p:nvSpPr>
        <p:spPr bwMode="auto">
          <a:xfrm>
            <a:off x="7550150" y="5534025"/>
            <a:ext cx="122238" cy="92075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41" name="object 62"/>
          <p:cNvSpPr>
            <a:spLocks noChangeArrowheads="1"/>
          </p:cNvSpPr>
          <p:nvPr/>
        </p:nvSpPr>
        <p:spPr bwMode="auto">
          <a:xfrm>
            <a:off x="7731125" y="5399088"/>
            <a:ext cx="165100" cy="18097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42" name="object 63"/>
          <p:cNvSpPr>
            <a:spLocks noChangeArrowheads="1"/>
          </p:cNvSpPr>
          <p:nvPr/>
        </p:nvSpPr>
        <p:spPr bwMode="auto">
          <a:xfrm>
            <a:off x="7669213" y="5565775"/>
            <a:ext cx="222250" cy="74613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43" name="object 64"/>
          <p:cNvSpPr>
            <a:spLocks/>
          </p:cNvSpPr>
          <p:nvPr/>
        </p:nvSpPr>
        <p:spPr bwMode="auto">
          <a:xfrm>
            <a:off x="7119938" y="5399088"/>
            <a:ext cx="334962" cy="177800"/>
          </a:xfrm>
          <a:custGeom>
            <a:avLst/>
            <a:gdLst>
              <a:gd name="T0" fmla="*/ 166062 w 370204"/>
              <a:gd name="T1" fmla="*/ 0 h 200025"/>
              <a:gd name="T2" fmla="*/ 126073 w 370204"/>
              <a:gd name="T3" fmla="*/ 3357 h 200025"/>
              <a:gd name="T4" fmla="*/ 86681 w 370204"/>
              <a:gd name="T5" fmla="*/ 12037 h 200025"/>
              <a:gd name="T6" fmla="*/ 49473 w 370204"/>
              <a:gd name="T7" fmla="*/ 26122 h 200025"/>
              <a:gd name="T8" fmla="*/ 19286 w 370204"/>
              <a:gd name="T9" fmla="*/ 46932 h 200025"/>
              <a:gd name="T10" fmla="*/ 784 w 370204"/>
              <a:gd name="T11" fmla="*/ 80013 h 200025"/>
              <a:gd name="T12" fmla="*/ 0 w 370204"/>
              <a:gd name="T13" fmla="*/ 88605 h 200025"/>
              <a:gd name="T14" fmla="*/ 753 w 370204"/>
              <a:gd name="T15" fmla="*/ 97197 h 200025"/>
              <a:gd name="T16" fmla="*/ 19132 w 370204"/>
              <a:gd name="T17" fmla="*/ 130295 h 200025"/>
              <a:gd name="T18" fmla="*/ 49052 w 370204"/>
              <a:gd name="T19" fmla="*/ 151995 h 200025"/>
              <a:gd name="T20" fmla="*/ 81051 w 370204"/>
              <a:gd name="T21" fmla="*/ 165362 h 200025"/>
              <a:gd name="T22" fmla="*/ 116997 w 370204"/>
              <a:gd name="T23" fmla="*/ 173839 h 200025"/>
              <a:gd name="T24" fmla="*/ 155655 w 370204"/>
              <a:gd name="T25" fmla="*/ 177344 h 200025"/>
              <a:gd name="T26" fmla="*/ 168886 w 370204"/>
              <a:gd name="T27" fmla="*/ 177380 h 200025"/>
              <a:gd name="T28" fmla="*/ 182201 w 370204"/>
              <a:gd name="T29" fmla="*/ 176843 h 200025"/>
              <a:gd name="T30" fmla="*/ 222131 w 370204"/>
              <a:gd name="T31" fmla="*/ 171732 h 200025"/>
              <a:gd name="T32" fmla="*/ 260934 w 370204"/>
              <a:gd name="T33" fmla="*/ 161272 h 200025"/>
              <a:gd name="T34" fmla="*/ 297192 w 370204"/>
              <a:gd name="T35" fmla="*/ 145327 h 200025"/>
              <a:gd name="T36" fmla="*/ 327988 w 370204"/>
              <a:gd name="T37" fmla="*/ 114295 h 200025"/>
              <a:gd name="T38" fmla="*/ 334949 w 370204"/>
              <a:gd name="T39" fmla="*/ 88778 h 200025"/>
              <a:gd name="T40" fmla="*/ 334197 w 370204"/>
              <a:gd name="T41" fmla="*/ 80185 h 200025"/>
              <a:gd name="T42" fmla="*/ 315816 w 370204"/>
              <a:gd name="T43" fmla="*/ 47087 h 200025"/>
              <a:gd name="T44" fmla="*/ 285896 w 370204"/>
              <a:gd name="T45" fmla="*/ 25388 h 200025"/>
              <a:gd name="T46" fmla="*/ 253897 w 370204"/>
              <a:gd name="T47" fmla="*/ 12020 h 200025"/>
              <a:gd name="T48" fmla="*/ 217952 w 370204"/>
              <a:gd name="T49" fmla="*/ 3541 h 200025"/>
              <a:gd name="T50" fmla="*/ 179293 w 370204"/>
              <a:gd name="T51" fmla="*/ 36 h 200025"/>
              <a:gd name="T52" fmla="*/ 166062 w 370204"/>
              <a:gd name="T53" fmla="*/ 0 h 2000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0204"/>
              <a:gd name="T82" fmla="*/ 0 h 200025"/>
              <a:gd name="T83" fmla="*/ 370204 w 370204"/>
              <a:gd name="T84" fmla="*/ 200025 h 20002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0204" h="200025">
                <a:moveTo>
                  <a:pt x="183534" y="0"/>
                </a:moveTo>
                <a:lnTo>
                  <a:pt x="139337" y="3777"/>
                </a:lnTo>
                <a:lnTo>
                  <a:pt x="95801" y="13542"/>
                </a:lnTo>
                <a:lnTo>
                  <a:pt x="54678" y="29387"/>
                </a:lnTo>
                <a:lnTo>
                  <a:pt x="21315" y="52798"/>
                </a:lnTo>
                <a:lnTo>
                  <a:pt x="866" y="90015"/>
                </a:lnTo>
                <a:lnTo>
                  <a:pt x="0" y="99681"/>
                </a:lnTo>
                <a:lnTo>
                  <a:pt x="832" y="109347"/>
                </a:lnTo>
                <a:lnTo>
                  <a:pt x="21145" y="146582"/>
                </a:lnTo>
                <a:lnTo>
                  <a:pt x="54213" y="170994"/>
                </a:lnTo>
                <a:lnTo>
                  <a:pt x="89578" y="186032"/>
                </a:lnTo>
                <a:lnTo>
                  <a:pt x="129306" y="195569"/>
                </a:lnTo>
                <a:lnTo>
                  <a:pt x="172032" y="199512"/>
                </a:lnTo>
                <a:lnTo>
                  <a:pt x="186655" y="199553"/>
                </a:lnTo>
                <a:lnTo>
                  <a:pt x="201371" y="198948"/>
                </a:lnTo>
                <a:lnTo>
                  <a:pt x="245502" y="193199"/>
                </a:lnTo>
                <a:lnTo>
                  <a:pt x="288387" y="181431"/>
                </a:lnTo>
                <a:lnTo>
                  <a:pt x="328460" y="163493"/>
                </a:lnTo>
                <a:lnTo>
                  <a:pt x="362496" y="128582"/>
                </a:lnTo>
                <a:lnTo>
                  <a:pt x="370190" y="99875"/>
                </a:lnTo>
                <a:lnTo>
                  <a:pt x="369358" y="90208"/>
                </a:lnTo>
                <a:lnTo>
                  <a:pt x="349044" y="52973"/>
                </a:lnTo>
                <a:lnTo>
                  <a:pt x="315976" y="28562"/>
                </a:lnTo>
                <a:lnTo>
                  <a:pt x="280610" y="13522"/>
                </a:lnTo>
                <a:lnTo>
                  <a:pt x="240883" y="3984"/>
                </a:lnTo>
                <a:lnTo>
                  <a:pt x="198157" y="40"/>
                </a:lnTo>
                <a:lnTo>
                  <a:pt x="183534" y="0"/>
                </a:lnTo>
                <a:close/>
              </a:path>
            </a:pathLst>
          </a:custGeom>
          <a:solidFill>
            <a:srgbClr val="FFFDA9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44" name="object 65"/>
          <p:cNvSpPr>
            <a:spLocks/>
          </p:cNvSpPr>
          <p:nvPr/>
        </p:nvSpPr>
        <p:spPr bwMode="auto">
          <a:xfrm>
            <a:off x="7119938" y="5399088"/>
            <a:ext cx="334962" cy="177800"/>
          </a:xfrm>
          <a:custGeom>
            <a:avLst/>
            <a:gdLst>
              <a:gd name="T0" fmla="*/ 285895 w 370204"/>
              <a:gd name="T1" fmla="*/ 25387 h 200025"/>
              <a:gd name="T2" fmla="*/ 315815 w 370204"/>
              <a:gd name="T3" fmla="*/ 47086 h 200025"/>
              <a:gd name="T4" fmla="*/ 334195 w 370204"/>
              <a:gd name="T5" fmla="*/ 80184 h 200025"/>
              <a:gd name="T6" fmla="*/ 334948 w 370204"/>
              <a:gd name="T7" fmla="*/ 88776 h 200025"/>
              <a:gd name="T8" fmla="*/ 334164 w 370204"/>
              <a:gd name="T9" fmla="*/ 97368 h 200025"/>
              <a:gd name="T10" fmla="*/ 315662 w 370204"/>
              <a:gd name="T11" fmla="*/ 130450 h 200025"/>
              <a:gd name="T12" fmla="*/ 285475 w 370204"/>
              <a:gd name="T13" fmla="*/ 151259 h 200025"/>
              <a:gd name="T14" fmla="*/ 248211 w 370204"/>
              <a:gd name="T15" fmla="*/ 165361 h 200025"/>
              <a:gd name="T16" fmla="*/ 208876 w 370204"/>
              <a:gd name="T17" fmla="*/ 174023 h 200025"/>
              <a:gd name="T18" fmla="*/ 168885 w 370204"/>
              <a:gd name="T19" fmla="*/ 177380 h 200025"/>
              <a:gd name="T20" fmla="*/ 155654 w 370204"/>
              <a:gd name="T21" fmla="*/ 177344 h 200025"/>
              <a:gd name="T22" fmla="*/ 116996 w 370204"/>
              <a:gd name="T23" fmla="*/ 173838 h 200025"/>
              <a:gd name="T24" fmla="*/ 80989 w 370204"/>
              <a:gd name="T25" fmla="*/ 165343 h 200025"/>
              <a:gd name="T26" fmla="*/ 49051 w 370204"/>
              <a:gd name="T27" fmla="*/ 151994 h 200025"/>
              <a:gd name="T28" fmla="*/ 19132 w 370204"/>
              <a:gd name="T29" fmla="*/ 130293 h 200025"/>
              <a:gd name="T30" fmla="*/ 753 w 370204"/>
              <a:gd name="T31" fmla="*/ 97196 h 200025"/>
              <a:gd name="T32" fmla="*/ 0 w 370204"/>
              <a:gd name="T33" fmla="*/ 88604 h 200025"/>
              <a:gd name="T34" fmla="*/ 784 w 370204"/>
              <a:gd name="T35" fmla="*/ 80012 h 200025"/>
              <a:gd name="T36" fmla="*/ 19286 w 370204"/>
              <a:gd name="T37" fmla="*/ 46930 h 200025"/>
              <a:gd name="T38" fmla="*/ 49473 w 370204"/>
              <a:gd name="T39" fmla="*/ 26121 h 200025"/>
              <a:gd name="T40" fmla="*/ 86736 w 370204"/>
              <a:gd name="T41" fmla="*/ 12019 h 200025"/>
              <a:gd name="T42" fmla="*/ 126072 w 370204"/>
              <a:gd name="T43" fmla="*/ 3357 h 200025"/>
              <a:gd name="T44" fmla="*/ 166061 w 370204"/>
              <a:gd name="T45" fmla="*/ 0 h 200025"/>
              <a:gd name="T46" fmla="*/ 179292 w 370204"/>
              <a:gd name="T47" fmla="*/ 36 h 200025"/>
              <a:gd name="T48" fmla="*/ 217951 w 370204"/>
              <a:gd name="T49" fmla="*/ 3541 h 200025"/>
              <a:gd name="T50" fmla="*/ 253958 w 370204"/>
              <a:gd name="T51" fmla="*/ 12036 h 200025"/>
              <a:gd name="T52" fmla="*/ 285895 w 370204"/>
              <a:gd name="T53" fmla="*/ 25387 h 2000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0204"/>
              <a:gd name="T82" fmla="*/ 0 h 200025"/>
              <a:gd name="T83" fmla="*/ 370204 w 370204"/>
              <a:gd name="T84" fmla="*/ 200025 h 20002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0204" h="200025">
                <a:moveTo>
                  <a:pt x="315975" y="28560"/>
                </a:moveTo>
                <a:lnTo>
                  <a:pt x="349043" y="52972"/>
                </a:lnTo>
                <a:lnTo>
                  <a:pt x="369356" y="90207"/>
                </a:lnTo>
                <a:lnTo>
                  <a:pt x="370188" y="99873"/>
                </a:lnTo>
                <a:lnTo>
                  <a:pt x="369322" y="109539"/>
                </a:lnTo>
                <a:lnTo>
                  <a:pt x="348873" y="146756"/>
                </a:lnTo>
                <a:lnTo>
                  <a:pt x="315510" y="170166"/>
                </a:lnTo>
                <a:lnTo>
                  <a:pt x="274326" y="186031"/>
                </a:lnTo>
                <a:lnTo>
                  <a:pt x="230852" y="195776"/>
                </a:lnTo>
                <a:lnTo>
                  <a:pt x="186654" y="199553"/>
                </a:lnTo>
                <a:lnTo>
                  <a:pt x="172031" y="199512"/>
                </a:lnTo>
                <a:lnTo>
                  <a:pt x="129305" y="195568"/>
                </a:lnTo>
                <a:lnTo>
                  <a:pt x="89510" y="186011"/>
                </a:lnTo>
                <a:lnTo>
                  <a:pt x="54212" y="170993"/>
                </a:lnTo>
                <a:lnTo>
                  <a:pt x="21145" y="146580"/>
                </a:lnTo>
                <a:lnTo>
                  <a:pt x="832" y="109346"/>
                </a:lnTo>
                <a:lnTo>
                  <a:pt x="0" y="99679"/>
                </a:lnTo>
                <a:lnTo>
                  <a:pt x="866" y="90014"/>
                </a:lnTo>
                <a:lnTo>
                  <a:pt x="21315" y="52796"/>
                </a:lnTo>
                <a:lnTo>
                  <a:pt x="54678" y="29386"/>
                </a:lnTo>
                <a:lnTo>
                  <a:pt x="95862" y="13521"/>
                </a:lnTo>
                <a:lnTo>
                  <a:pt x="139336" y="3777"/>
                </a:lnTo>
                <a:lnTo>
                  <a:pt x="183533" y="0"/>
                </a:lnTo>
                <a:lnTo>
                  <a:pt x="198156" y="40"/>
                </a:lnTo>
                <a:lnTo>
                  <a:pt x="240882" y="3984"/>
                </a:lnTo>
                <a:lnTo>
                  <a:pt x="280677" y="13541"/>
                </a:lnTo>
                <a:lnTo>
                  <a:pt x="315975" y="28560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45" name="object 66"/>
          <p:cNvSpPr txBox="1">
            <a:spLocks noChangeArrowheads="1"/>
          </p:cNvSpPr>
          <p:nvPr/>
        </p:nvSpPr>
        <p:spPr bwMode="auto">
          <a:xfrm>
            <a:off x="7197725" y="5456238"/>
            <a:ext cx="207963" cy="11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ts val="375"/>
              </a:lnSpc>
            </a:pPr>
            <a:r>
              <a:rPr lang="en-US" sz="400" b="1">
                <a:latin typeface="Comic Sans MS" pitchFamily="66" charset="0"/>
              </a:rPr>
              <a:t>Tier-2</a:t>
            </a:r>
            <a:endParaRPr lang="en-US" sz="400">
              <a:latin typeface="Comic Sans MS" pitchFamily="66" charset="0"/>
            </a:endParaRPr>
          </a:p>
          <a:p>
            <a:pPr marL="11113" defTabSz="820738">
              <a:lnSpc>
                <a:spcPts val="475"/>
              </a:lnSpc>
            </a:pPr>
            <a:r>
              <a:rPr lang="en-US" sz="400" b="1">
                <a:latin typeface="Comic Sans MS" pitchFamily="66" charset="0"/>
              </a:rPr>
              <a:t>Lab a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46" name="object 67"/>
          <p:cNvSpPr txBox="1">
            <a:spLocks noChangeArrowheads="1"/>
          </p:cNvSpPr>
          <p:nvPr/>
        </p:nvSpPr>
        <p:spPr bwMode="auto">
          <a:xfrm>
            <a:off x="8540750" y="5391150"/>
            <a:ext cx="182563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Uni a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47" name="object 68"/>
          <p:cNvSpPr txBox="1">
            <a:spLocks noChangeArrowheads="1"/>
          </p:cNvSpPr>
          <p:nvPr/>
        </p:nvSpPr>
        <p:spPr bwMode="auto">
          <a:xfrm>
            <a:off x="8501063" y="6103938"/>
            <a:ext cx="188912" cy="8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Lab c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48" name="object 69"/>
          <p:cNvSpPr txBox="1">
            <a:spLocks noChangeArrowheads="1"/>
          </p:cNvSpPr>
          <p:nvPr/>
        </p:nvSpPr>
        <p:spPr bwMode="auto">
          <a:xfrm>
            <a:off x="8643938" y="5751513"/>
            <a:ext cx="1778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Uni n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49" name="object 70"/>
          <p:cNvSpPr txBox="1">
            <a:spLocks noChangeArrowheads="1"/>
          </p:cNvSpPr>
          <p:nvPr/>
        </p:nvSpPr>
        <p:spPr bwMode="auto">
          <a:xfrm>
            <a:off x="8124825" y="5208588"/>
            <a:ext cx="138113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b m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50" name="object 71"/>
          <p:cNvSpPr txBox="1">
            <a:spLocks noChangeArrowheads="1"/>
          </p:cNvSpPr>
          <p:nvPr/>
        </p:nvSpPr>
        <p:spPr bwMode="auto">
          <a:xfrm>
            <a:off x="8026400" y="5208588"/>
            <a:ext cx="111125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9688" defTabSz="820738"/>
            <a:r>
              <a:rPr lang="en-US" sz="400" b="1">
                <a:latin typeface="Comic Sans MS" pitchFamily="66" charset="0"/>
              </a:rPr>
              <a:t>La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51" name="object 72"/>
          <p:cNvSpPr txBox="1">
            <a:spLocks noChangeArrowheads="1"/>
          </p:cNvSpPr>
          <p:nvPr/>
        </p:nvSpPr>
        <p:spPr bwMode="auto">
          <a:xfrm>
            <a:off x="7245350" y="6072188"/>
            <a:ext cx="192088" cy="7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Lab b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52" name="object 73"/>
          <p:cNvSpPr txBox="1">
            <a:spLocks noChangeArrowheads="1"/>
          </p:cNvSpPr>
          <p:nvPr/>
        </p:nvSpPr>
        <p:spPr bwMode="auto">
          <a:xfrm>
            <a:off x="7421563" y="5219700"/>
            <a:ext cx="296862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600" b="1" baseline="6000">
                <a:latin typeface="Comic Sans MS" pitchFamily="66" charset="0"/>
              </a:rPr>
              <a:t>Scie</a:t>
            </a:r>
            <a:r>
              <a:rPr lang="en-US" sz="400" b="1">
                <a:latin typeface="Comic Sans MS" pitchFamily="66" charset="0"/>
              </a:rPr>
              <a:t>U</a:t>
            </a:r>
            <a:r>
              <a:rPr lang="en-US" sz="600" b="1" baseline="6000">
                <a:latin typeface="Comic Sans MS" pitchFamily="66" charset="0"/>
              </a:rPr>
              <a:t>nc</a:t>
            </a:r>
            <a:r>
              <a:rPr lang="en-US" sz="400" b="1">
                <a:latin typeface="Comic Sans MS" pitchFamily="66" charset="0"/>
              </a:rPr>
              <a:t>n</a:t>
            </a:r>
            <a:r>
              <a:rPr lang="en-US" sz="600" b="1" baseline="6000">
                <a:latin typeface="Comic Sans MS" pitchFamily="66" charset="0"/>
              </a:rPr>
              <a:t>e</a:t>
            </a:r>
            <a:r>
              <a:rPr lang="en-US" sz="400" b="1">
                <a:latin typeface="Comic Sans MS" pitchFamily="66" charset="0"/>
              </a:rPr>
              <a:t>i x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53" name="object 74"/>
          <p:cNvSpPr txBox="1">
            <a:spLocks noChangeArrowheads="1"/>
          </p:cNvSpPr>
          <p:nvPr/>
        </p:nvSpPr>
        <p:spPr bwMode="auto">
          <a:xfrm>
            <a:off x="6865938" y="5745163"/>
            <a:ext cx="192087" cy="5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Physics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54" name="object 75"/>
          <p:cNvSpPr txBox="1">
            <a:spLocks noChangeArrowheads="1"/>
          </p:cNvSpPr>
          <p:nvPr/>
        </p:nvSpPr>
        <p:spPr bwMode="auto">
          <a:xfrm>
            <a:off x="7058025" y="6013450"/>
            <a:ext cx="49213" cy="8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Symbol" pitchFamily="18" charset="2"/>
              </a:rPr>
              <a:t></a:t>
            </a:r>
            <a:endParaRPr lang="en-US" sz="400">
              <a:latin typeface="Symbol" pitchFamily="18" charset="2"/>
            </a:endParaRPr>
          </a:p>
        </p:txBody>
      </p:sp>
      <p:sp>
        <p:nvSpPr>
          <p:cNvPr id="42055" name="object 76"/>
          <p:cNvSpPr txBox="1">
            <a:spLocks noChangeArrowheads="1"/>
          </p:cNvSpPr>
          <p:nvPr/>
        </p:nvSpPr>
        <p:spPr bwMode="auto">
          <a:xfrm>
            <a:off x="6732588" y="5959475"/>
            <a:ext cx="212725" cy="5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Desktop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56" name="object 77"/>
          <p:cNvSpPr txBox="1">
            <a:spLocks noChangeArrowheads="1"/>
          </p:cNvSpPr>
          <p:nvPr/>
        </p:nvSpPr>
        <p:spPr bwMode="auto">
          <a:xfrm>
            <a:off x="8151813" y="6026150"/>
            <a:ext cx="225425" cy="5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Germany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57" name="object 78"/>
          <p:cNvSpPr txBox="1">
            <a:spLocks noChangeArrowheads="1"/>
          </p:cNvSpPr>
          <p:nvPr/>
        </p:nvSpPr>
        <p:spPr bwMode="auto">
          <a:xfrm>
            <a:off x="7526338" y="5711825"/>
            <a:ext cx="2159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Tier 1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58" name="object 79"/>
          <p:cNvSpPr txBox="1">
            <a:spLocks noChangeArrowheads="1"/>
          </p:cNvSpPr>
          <p:nvPr/>
        </p:nvSpPr>
        <p:spPr bwMode="auto">
          <a:xfrm>
            <a:off x="7724775" y="5548313"/>
            <a:ext cx="88900" cy="4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r>
              <a:rPr lang="en-US" sz="300" b="1">
                <a:latin typeface="Comic Sans MS" pitchFamily="66" charset="0"/>
              </a:rPr>
              <a:t>SA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59" name="object 80"/>
          <p:cNvSpPr txBox="1">
            <a:spLocks noChangeArrowheads="1"/>
          </p:cNvSpPr>
          <p:nvPr/>
        </p:nvSpPr>
        <p:spPr bwMode="auto">
          <a:xfrm>
            <a:off x="7634288" y="5548313"/>
            <a:ext cx="258762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52388" defTabSz="820738"/>
            <a:r>
              <a:rPr lang="en-US" sz="300" b="1">
                <a:latin typeface="Comic Sans MS" pitchFamily="66" charset="0"/>
              </a:rPr>
              <a:t>U</a:t>
            </a:r>
            <a:endParaRPr lang="en-US" sz="300">
              <a:latin typeface="Comic Sans MS" pitchFamily="66" charset="0"/>
            </a:endParaRPr>
          </a:p>
          <a:p>
            <a:pPr marL="52388" defTabSz="820738">
              <a:spcBef>
                <a:spcPts val="100"/>
              </a:spcBef>
            </a:pPr>
            <a:r>
              <a:rPr lang="en-US" sz="300" b="1">
                <a:latin typeface="Comic Sans MS" pitchFamily="66" charset="0"/>
              </a:rPr>
              <a:t>FermiLab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0" name="object 81"/>
          <p:cNvSpPr txBox="1">
            <a:spLocks noChangeArrowheads="1"/>
          </p:cNvSpPr>
          <p:nvPr/>
        </p:nvSpPr>
        <p:spPr bwMode="auto">
          <a:xfrm>
            <a:off x="8262938" y="5513388"/>
            <a:ext cx="90487" cy="6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UK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1" name="object 82"/>
          <p:cNvSpPr txBox="1">
            <a:spLocks noChangeArrowheads="1"/>
          </p:cNvSpPr>
          <p:nvPr/>
        </p:nvSpPr>
        <p:spPr bwMode="auto">
          <a:xfrm>
            <a:off x="8313738" y="5681663"/>
            <a:ext cx="182562" cy="6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France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2" name="object 83"/>
          <p:cNvSpPr txBox="1">
            <a:spLocks noChangeArrowheads="1"/>
          </p:cNvSpPr>
          <p:nvPr/>
        </p:nvSpPr>
        <p:spPr bwMode="auto">
          <a:xfrm>
            <a:off x="7629525" y="5875338"/>
            <a:ext cx="141288" cy="6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Italy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3" name="object 84"/>
          <p:cNvSpPr txBox="1">
            <a:spLocks noChangeArrowheads="1"/>
          </p:cNvSpPr>
          <p:nvPr/>
        </p:nvSpPr>
        <p:spPr bwMode="auto">
          <a:xfrm>
            <a:off x="7864475" y="6030913"/>
            <a:ext cx="88900" cy="5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NL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4" name="object 85"/>
          <p:cNvSpPr txBox="1">
            <a:spLocks noChangeArrowheads="1"/>
          </p:cNvSpPr>
          <p:nvPr/>
        </p:nvSpPr>
        <p:spPr bwMode="auto">
          <a:xfrm>
            <a:off x="7731125" y="5426075"/>
            <a:ext cx="295275" cy="6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87325" defTabSz="820738"/>
            <a:r>
              <a:rPr lang="en-US" sz="300" b="1">
                <a:latin typeface="Comic Sans MS" pitchFamily="66" charset="0"/>
              </a:rPr>
              <a:t>USA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5" name="object 86"/>
          <p:cNvSpPr txBox="1">
            <a:spLocks noChangeArrowheads="1"/>
          </p:cNvSpPr>
          <p:nvPr/>
        </p:nvSpPr>
        <p:spPr bwMode="auto">
          <a:xfrm>
            <a:off x="7910513" y="5486400"/>
            <a:ext cx="49212" cy="5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o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6" name="object 87"/>
          <p:cNvSpPr txBox="1">
            <a:spLocks noChangeArrowheads="1"/>
          </p:cNvSpPr>
          <p:nvPr/>
        </p:nvSpPr>
        <p:spPr bwMode="auto">
          <a:xfrm>
            <a:off x="7813675" y="5486400"/>
            <a:ext cx="107950" cy="9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6988" defTabSz="820738"/>
            <a:r>
              <a:rPr lang="en-US" sz="300" b="1">
                <a:latin typeface="Comic Sans MS" pitchFamily="66" charset="0"/>
              </a:rPr>
              <a:t>Bro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7" name="object 88"/>
          <p:cNvSpPr txBox="1">
            <a:spLocks noChangeArrowheads="1"/>
          </p:cNvSpPr>
          <p:nvPr/>
        </p:nvSpPr>
        <p:spPr bwMode="auto">
          <a:xfrm>
            <a:off x="7947025" y="5486400"/>
            <a:ext cx="217488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r>
              <a:rPr lang="en-US" sz="300" b="1">
                <a:latin typeface="Comic Sans MS" pitchFamily="66" charset="0"/>
              </a:rPr>
              <a:t>khaven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8" name="object 89"/>
          <p:cNvSpPr txBox="1">
            <a:spLocks noChangeArrowheads="1"/>
          </p:cNvSpPr>
          <p:nvPr/>
        </p:nvSpPr>
        <p:spPr bwMode="auto">
          <a:xfrm>
            <a:off x="8305800" y="5864225"/>
            <a:ext cx="144463" cy="5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300" b="1">
                <a:latin typeface="Comic Sans MS" pitchFamily="66" charset="0"/>
              </a:rPr>
              <a:t>……….</a:t>
            </a:r>
            <a:endParaRPr lang="en-US" sz="300">
              <a:latin typeface="Comic Sans MS" pitchFamily="66" charset="0"/>
            </a:endParaRPr>
          </a:p>
        </p:txBody>
      </p:sp>
      <p:sp>
        <p:nvSpPr>
          <p:cNvPr id="42069" name="object 90"/>
          <p:cNvSpPr txBox="1">
            <a:spLocks noChangeArrowheads="1"/>
          </p:cNvSpPr>
          <p:nvPr/>
        </p:nvSpPr>
        <p:spPr bwMode="auto">
          <a:xfrm>
            <a:off x="7459663" y="5133975"/>
            <a:ext cx="17145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Open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70" name="object 91"/>
          <p:cNvSpPr txBox="1">
            <a:spLocks noChangeArrowheads="1"/>
          </p:cNvSpPr>
          <p:nvPr/>
        </p:nvSpPr>
        <p:spPr bwMode="auto">
          <a:xfrm>
            <a:off x="7470775" y="5297488"/>
            <a:ext cx="149225" cy="8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Grid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71" name="object 92"/>
          <p:cNvSpPr>
            <a:spLocks/>
          </p:cNvSpPr>
          <p:nvPr/>
        </p:nvSpPr>
        <p:spPr bwMode="auto">
          <a:xfrm>
            <a:off x="7026275" y="5192713"/>
            <a:ext cx="336550" cy="176212"/>
          </a:xfrm>
          <a:custGeom>
            <a:avLst/>
            <a:gdLst>
              <a:gd name="T0" fmla="*/ 166850 w 370204"/>
              <a:gd name="T1" fmla="*/ 0 h 200025"/>
              <a:gd name="T2" fmla="*/ 126669 w 370204"/>
              <a:gd name="T3" fmla="*/ 3327 h 200025"/>
              <a:gd name="T4" fmla="*/ 87094 w 370204"/>
              <a:gd name="T5" fmla="*/ 11929 h 200025"/>
              <a:gd name="T6" fmla="*/ 49706 w 370204"/>
              <a:gd name="T7" fmla="*/ 25888 h 200025"/>
              <a:gd name="T8" fmla="*/ 19376 w 370204"/>
              <a:gd name="T9" fmla="*/ 46512 h 200025"/>
              <a:gd name="T10" fmla="*/ 787 w 370204"/>
              <a:gd name="T11" fmla="*/ 79299 h 200025"/>
              <a:gd name="T12" fmla="*/ 0 w 370204"/>
              <a:gd name="T13" fmla="*/ 87813 h 200025"/>
              <a:gd name="T14" fmla="*/ 756 w 370204"/>
              <a:gd name="T15" fmla="*/ 96329 h 200025"/>
              <a:gd name="T16" fmla="*/ 19223 w 370204"/>
              <a:gd name="T17" fmla="*/ 129131 h 200025"/>
              <a:gd name="T18" fmla="*/ 49285 w 370204"/>
              <a:gd name="T19" fmla="*/ 150637 h 200025"/>
              <a:gd name="T20" fmla="*/ 81432 w 370204"/>
              <a:gd name="T21" fmla="*/ 163884 h 200025"/>
              <a:gd name="T22" fmla="*/ 117551 w 370204"/>
              <a:gd name="T23" fmla="*/ 172286 h 200025"/>
              <a:gd name="T24" fmla="*/ 156394 w 370204"/>
              <a:gd name="T25" fmla="*/ 175760 h 200025"/>
              <a:gd name="T26" fmla="*/ 169687 w 370204"/>
              <a:gd name="T27" fmla="*/ 175796 h 200025"/>
              <a:gd name="T28" fmla="*/ 183066 w 370204"/>
              <a:gd name="T29" fmla="*/ 175263 h 200025"/>
              <a:gd name="T30" fmla="*/ 223184 w 370204"/>
              <a:gd name="T31" fmla="*/ 170198 h 200025"/>
              <a:gd name="T32" fmla="*/ 262172 w 370204"/>
              <a:gd name="T33" fmla="*/ 159831 h 200025"/>
              <a:gd name="T34" fmla="*/ 298602 w 370204"/>
              <a:gd name="T35" fmla="*/ 144028 h 200025"/>
              <a:gd name="T36" fmla="*/ 329543 w 370204"/>
              <a:gd name="T37" fmla="*/ 113272 h 200025"/>
              <a:gd name="T38" fmla="*/ 336537 w 370204"/>
              <a:gd name="T39" fmla="*/ 87983 h 200025"/>
              <a:gd name="T40" fmla="*/ 335780 w 370204"/>
              <a:gd name="T41" fmla="*/ 79467 h 200025"/>
              <a:gd name="T42" fmla="*/ 317314 w 370204"/>
              <a:gd name="T43" fmla="*/ 46666 h 200025"/>
              <a:gd name="T44" fmla="*/ 287252 w 370204"/>
              <a:gd name="T45" fmla="*/ 25160 h 200025"/>
              <a:gd name="T46" fmla="*/ 255103 w 370204"/>
              <a:gd name="T47" fmla="*/ 11912 h 200025"/>
              <a:gd name="T48" fmla="*/ 218985 w 370204"/>
              <a:gd name="T49" fmla="*/ 3510 h 200025"/>
              <a:gd name="T50" fmla="*/ 180143 w 370204"/>
              <a:gd name="T51" fmla="*/ 35 h 200025"/>
              <a:gd name="T52" fmla="*/ 166850 w 370204"/>
              <a:gd name="T53" fmla="*/ 0 h 2000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0204"/>
              <a:gd name="T82" fmla="*/ 0 h 200025"/>
              <a:gd name="T83" fmla="*/ 370204 w 370204"/>
              <a:gd name="T84" fmla="*/ 200025 h 20002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0204" h="200025">
                <a:moveTo>
                  <a:pt x="183534" y="0"/>
                </a:moveTo>
                <a:lnTo>
                  <a:pt x="139336" y="3777"/>
                </a:lnTo>
                <a:lnTo>
                  <a:pt x="95803" y="13541"/>
                </a:lnTo>
                <a:lnTo>
                  <a:pt x="54677" y="29387"/>
                </a:lnTo>
                <a:lnTo>
                  <a:pt x="21314" y="52797"/>
                </a:lnTo>
                <a:lnTo>
                  <a:pt x="866" y="90015"/>
                </a:lnTo>
                <a:lnTo>
                  <a:pt x="0" y="99680"/>
                </a:lnTo>
                <a:lnTo>
                  <a:pt x="832" y="109347"/>
                </a:lnTo>
                <a:lnTo>
                  <a:pt x="21145" y="146581"/>
                </a:lnTo>
                <a:lnTo>
                  <a:pt x="54213" y="170994"/>
                </a:lnTo>
                <a:lnTo>
                  <a:pt x="89575" y="186031"/>
                </a:lnTo>
                <a:lnTo>
                  <a:pt x="129306" y="195569"/>
                </a:lnTo>
                <a:lnTo>
                  <a:pt x="172033" y="199512"/>
                </a:lnTo>
                <a:lnTo>
                  <a:pt x="186655" y="199553"/>
                </a:lnTo>
                <a:lnTo>
                  <a:pt x="201372" y="198948"/>
                </a:lnTo>
                <a:lnTo>
                  <a:pt x="245502" y="193198"/>
                </a:lnTo>
                <a:lnTo>
                  <a:pt x="288388" y="181430"/>
                </a:lnTo>
                <a:lnTo>
                  <a:pt x="328461" y="163492"/>
                </a:lnTo>
                <a:lnTo>
                  <a:pt x="362496" y="128579"/>
                </a:lnTo>
                <a:lnTo>
                  <a:pt x="370190" y="99873"/>
                </a:lnTo>
                <a:lnTo>
                  <a:pt x="369357" y="90206"/>
                </a:lnTo>
                <a:lnTo>
                  <a:pt x="349044" y="52972"/>
                </a:lnTo>
                <a:lnTo>
                  <a:pt x="315976" y="28560"/>
                </a:lnTo>
                <a:lnTo>
                  <a:pt x="280613" y="13522"/>
                </a:lnTo>
                <a:lnTo>
                  <a:pt x="240883" y="3984"/>
                </a:lnTo>
                <a:lnTo>
                  <a:pt x="198157" y="40"/>
                </a:lnTo>
                <a:lnTo>
                  <a:pt x="183534" y="0"/>
                </a:lnTo>
                <a:close/>
              </a:path>
            </a:pathLst>
          </a:custGeom>
          <a:solidFill>
            <a:srgbClr val="FFFDA9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72" name="object 93"/>
          <p:cNvSpPr>
            <a:spLocks/>
          </p:cNvSpPr>
          <p:nvPr/>
        </p:nvSpPr>
        <p:spPr bwMode="auto">
          <a:xfrm>
            <a:off x="7026275" y="5192713"/>
            <a:ext cx="336550" cy="176212"/>
          </a:xfrm>
          <a:custGeom>
            <a:avLst/>
            <a:gdLst>
              <a:gd name="T0" fmla="*/ 287251 w 370204"/>
              <a:gd name="T1" fmla="*/ 25160 h 200025"/>
              <a:gd name="T2" fmla="*/ 317313 w 370204"/>
              <a:gd name="T3" fmla="*/ 46666 h 200025"/>
              <a:gd name="T4" fmla="*/ 335779 w 370204"/>
              <a:gd name="T5" fmla="*/ 79468 h 200025"/>
              <a:gd name="T6" fmla="*/ 336535 w 370204"/>
              <a:gd name="T7" fmla="*/ 87983 h 200025"/>
              <a:gd name="T8" fmla="*/ 335748 w 370204"/>
              <a:gd name="T9" fmla="*/ 96498 h 200025"/>
              <a:gd name="T10" fmla="*/ 317158 w 370204"/>
              <a:gd name="T11" fmla="*/ 129285 h 200025"/>
              <a:gd name="T12" fmla="*/ 286828 w 370204"/>
              <a:gd name="T13" fmla="*/ 149908 h 200025"/>
              <a:gd name="T14" fmla="*/ 249388 w 370204"/>
              <a:gd name="T15" fmla="*/ 163884 h 200025"/>
              <a:gd name="T16" fmla="*/ 209866 w 370204"/>
              <a:gd name="T17" fmla="*/ 172469 h 200025"/>
              <a:gd name="T18" fmla="*/ 169686 w 370204"/>
              <a:gd name="T19" fmla="*/ 175796 h 200025"/>
              <a:gd name="T20" fmla="*/ 156393 w 370204"/>
              <a:gd name="T21" fmla="*/ 175760 h 200025"/>
              <a:gd name="T22" fmla="*/ 117551 w 370204"/>
              <a:gd name="T23" fmla="*/ 172286 h 200025"/>
              <a:gd name="T24" fmla="*/ 81374 w 370204"/>
              <a:gd name="T25" fmla="*/ 163866 h 200025"/>
              <a:gd name="T26" fmla="*/ 49284 w 370204"/>
              <a:gd name="T27" fmla="*/ 150635 h 200025"/>
              <a:gd name="T28" fmla="*/ 19223 w 370204"/>
              <a:gd name="T29" fmla="*/ 129130 h 200025"/>
              <a:gd name="T30" fmla="*/ 756 w 370204"/>
              <a:gd name="T31" fmla="*/ 96327 h 200025"/>
              <a:gd name="T32" fmla="*/ 0 w 370204"/>
              <a:gd name="T33" fmla="*/ 87812 h 200025"/>
              <a:gd name="T34" fmla="*/ 787 w 370204"/>
              <a:gd name="T35" fmla="*/ 79298 h 200025"/>
              <a:gd name="T36" fmla="*/ 19377 w 370204"/>
              <a:gd name="T37" fmla="*/ 46511 h 200025"/>
              <a:gd name="T38" fmla="*/ 49707 w 370204"/>
              <a:gd name="T39" fmla="*/ 25888 h 200025"/>
              <a:gd name="T40" fmla="*/ 87148 w 370204"/>
              <a:gd name="T41" fmla="*/ 11911 h 200025"/>
              <a:gd name="T42" fmla="*/ 126669 w 370204"/>
              <a:gd name="T43" fmla="*/ 3327 h 200025"/>
              <a:gd name="T44" fmla="*/ 166850 w 370204"/>
              <a:gd name="T45" fmla="*/ 0 h 200025"/>
              <a:gd name="T46" fmla="*/ 180142 w 370204"/>
              <a:gd name="T47" fmla="*/ 35 h 200025"/>
              <a:gd name="T48" fmla="*/ 218984 w 370204"/>
              <a:gd name="T49" fmla="*/ 3510 h 200025"/>
              <a:gd name="T50" fmla="*/ 255162 w 370204"/>
              <a:gd name="T51" fmla="*/ 11929 h 200025"/>
              <a:gd name="T52" fmla="*/ 287251 w 370204"/>
              <a:gd name="T53" fmla="*/ 25160 h 2000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0204"/>
              <a:gd name="T82" fmla="*/ 0 h 200025"/>
              <a:gd name="T83" fmla="*/ 370204 w 370204"/>
              <a:gd name="T84" fmla="*/ 200025 h 20002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0204" h="200025">
                <a:moveTo>
                  <a:pt x="315975" y="28560"/>
                </a:moveTo>
                <a:lnTo>
                  <a:pt x="349043" y="52972"/>
                </a:lnTo>
                <a:lnTo>
                  <a:pt x="369356" y="90207"/>
                </a:lnTo>
                <a:lnTo>
                  <a:pt x="370188" y="99873"/>
                </a:lnTo>
                <a:lnTo>
                  <a:pt x="369322" y="109539"/>
                </a:lnTo>
                <a:lnTo>
                  <a:pt x="348873" y="146756"/>
                </a:lnTo>
                <a:lnTo>
                  <a:pt x="315510" y="170166"/>
                </a:lnTo>
                <a:lnTo>
                  <a:pt x="274326" y="186031"/>
                </a:lnTo>
                <a:lnTo>
                  <a:pt x="230852" y="195776"/>
                </a:lnTo>
                <a:lnTo>
                  <a:pt x="186654" y="199553"/>
                </a:lnTo>
                <a:lnTo>
                  <a:pt x="172032" y="199512"/>
                </a:lnTo>
                <a:lnTo>
                  <a:pt x="129306" y="195568"/>
                </a:lnTo>
                <a:lnTo>
                  <a:pt x="89511" y="186011"/>
                </a:lnTo>
                <a:lnTo>
                  <a:pt x="54212" y="170992"/>
                </a:lnTo>
                <a:lnTo>
                  <a:pt x="21145" y="146580"/>
                </a:lnTo>
                <a:lnTo>
                  <a:pt x="832" y="109345"/>
                </a:lnTo>
                <a:lnTo>
                  <a:pt x="0" y="99679"/>
                </a:lnTo>
                <a:lnTo>
                  <a:pt x="866" y="90014"/>
                </a:lnTo>
                <a:lnTo>
                  <a:pt x="21315" y="52796"/>
                </a:lnTo>
                <a:lnTo>
                  <a:pt x="54678" y="29386"/>
                </a:lnTo>
                <a:lnTo>
                  <a:pt x="95862" y="13521"/>
                </a:lnTo>
                <a:lnTo>
                  <a:pt x="139336" y="3777"/>
                </a:lnTo>
                <a:lnTo>
                  <a:pt x="183534" y="0"/>
                </a:lnTo>
                <a:lnTo>
                  <a:pt x="198156" y="40"/>
                </a:lnTo>
                <a:lnTo>
                  <a:pt x="240882" y="3984"/>
                </a:lnTo>
                <a:lnTo>
                  <a:pt x="280677" y="13541"/>
                </a:lnTo>
                <a:lnTo>
                  <a:pt x="315975" y="28560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73" name="object 94"/>
          <p:cNvSpPr txBox="1">
            <a:spLocks noChangeArrowheads="1"/>
          </p:cNvSpPr>
          <p:nvPr/>
        </p:nvSpPr>
        <p:spPr bwMode="auto">
          <a:xfrm>
            <a:off x="7104063" y="5248275"/>
            <a:ext cx="177800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Tier-2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74" name="object 95"/>
          <p:cNvSpPr>
            <a:spLocks/>
          </p:cNvSpPr>
          <p:nvPr/>
        </p:nvSpPr>
        <p:spPr bwMode="auto">
          <a:xfrm>
            <a:off x="7119938" y="4924425"/>
            <a:ext cx="334962" cy="177800"/>
          </a:xfrm>
          <a:custGeom>
            <a:avLst/>
            <a:gdLst>
              <a:gd name="T0" fmla="*/ 166062 w 370204"/>
              <a:gd name="T1" fmla="*/ 0 h 200025"/>
              <a:gd name="T2" fmla="*/ 126072 w 370204"/>
              <a:gd name="T3" fmla="*/ 3357 h 200025"/>
              <a:gd name="T4" fmla="*/ 86683 w 370204"/>
              <a:gd name="T5" fmla="*/ 12036 h 200025"/>
              <a:gd name="T6" fmla="*/ 49472 w 370204"/>
              <a:gd name="T7" fmla="*/ 26121 h 200025"/>
              <a:gd name="T8" fmla="*/ 19285 w 370204"/>
              <a:gd name="T9" fmla="*/ 46931 h 200025"/>
              <a:gd name="T10" fmla="*/ 784 w 370204"/>
              <a:gd name="T11" fmla="*/ 80012 h 200025"/>
              <a:gd name="T12" fmla="*/ 0 w 370204"/>
              <a:gd name="T13" fmla="*/ 88604 h 200025"/>
              <a:gd name="T14" fmla="*/ 753 w 370204"/>
              <a:gd name="T15" fmla="*/ 97196 h 200025"/>
              <a:gd name="T16" fmla="*/ 19132 w 370204"/>
              <a:gd name="T17" fmla="*/ 130293 h 200025"/>
              <a:gd name="T18" fmla="*/ 49052 w 370204"/>
              <a:gd name="T19" fmla="*/ 151994 h 200025"/>
              <a:gd name="T20" fmla="*/ 81048 w 370204"/>
              <a:gd name="T21" fmla="*/ 165360 h 200025"/>
              <a:gd name="T22" fmla="*/ 116997 w 370204"/>
              <a:gd name="T23" fmla="*/ 173838 h 200025"/>
              <a:gd name="T24" fmla="*/ 155656 w 370204"/>
              <a:gd name="T25" fmla="*/ 177344 h 200025"/>
              <a:gd name="T26" fmla="*/ 168886 w 370204"/>
              <a:gd name="T27" fmla="*/ 177380 h 200025"/>
              <a:gd name="T28" fmla="*/ 182202 w 370204"/>
              <a:gd name="T29" fmla="*/ 176842 h 200025"/>
              <a:gd name="T30" fmla="*/ 222131 w 370204"/>
              <a:gd name="T31" fmla="*/ 171731 h 200025"/>
              <a:gd name="T32" fmla="*/ 260935 w 370204"/>
              <a:gd name="T33" fmla="*/ 161270 h 200025"/>
              <a:gd name="T34" fmla="*/ 297193 w 370204"/>
              <a:gd name="T35" fmla="*/ 145325 h 200025"/>
              <a:gd name="T36" fmla="*/ 327988 w 370204"/>
              <a:gd name="T37" fmla="*/ 114292 h 200025"/>
              <a:gd name="T38" fmla="*/ 334949 w 370204"/>
              <a:gd name="T39" fmla="*/ 88775 h 200025"/>
              <a:gd name="T40" fmla="*/ 334196 w 370204"/>
              <a:gd name="T41" fmla="*/ 80182 h 200025"/>
              <a:gd name="T42" fmla="*/ 315816 w 370204"/>
              <a:gd name="T43" fmla="*/ 47085 h 200025"/>
              <a:gd name="T44" fmla="*/ 285896 w 370204"/>
              <a:gd name="T45" fmla="*/ 25386 h 200025"/>
              <a:gd name="T46" fmla="*/ 253901 w 370204"/>
              <a:gd name="T47" fmla="*/ 12020 h 200025"/>
              <a:gd name="T48" fmla="*/ 217952 w 370204"/>
              <a:gd name="T49" fmla="*/ 3541 h 200025"/>
              <a:gd name="T50" fmla="*/ 179293 w 370204"/>
              <a:gd name="T51" fmla="*/ 36 h 200025"/>
              <a:gd name="T52" fmla="*/ 166062 w 370204"/>
              <a:gd name="T53" fmla="*/ 0 h 2000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0204"/>
              <a:gd name="T82" fmla="*/ 0 h 200025"/>
              <a:gd name="T83" fmla="*/ 370204 w 370204"/>
              <a:gd name="T84" fmla="*/ 200025 h 20002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0204" h="200025">
                <a:moveTo>
                  <a:pt x="183534" y="0"/>
                </a:moveTo>
                <a:lnTo>
                  <a:pt x="139336" y="3777"/>
                </a:lnTo>
                <a:lnTo>
                  <a:pt x="95803" y="13541"/>
                </a:lnTo>
                <a:lnTo>
                  <a:pt x="54677" y="29386"/>
                </a:lnTo>
                <a:lnTo>
                  <a:pt x="21314" y="52797"/>
                </a:lnTo>
                <a:lnTo>
                  <a:pt x="866" y="90014"/>
                </a:lnTo>
                <a:lnTo>
                  <a:pt x="0" y="99679"/>
                </a:lnTo>
                <a:lnTo>
                  <a:pt x="832" y="109346"/>
                </a:lnTo>
                <a:lnTo>
                  <a:pt x="21145" y="146580"/>
                </a:lnTo>
                <a:lnTo>
                  <a:pt x="54213" y="170993"/>
                </a:lnTo>
                <a:lnTo>
                  <a:pt x="89575" y="186030"/>
                </a:lnTo>
                <a:lnTo>
                  <a:pt x="129306" y="195568"/>
                </a:lnTo>
                <a:lnTo>
                  <a:pt x="172033" y="199512"/>
                </a:lnTo>
                <a:lnTo>
                  <a:pt x="186655" y="199552"/>
                </a:lnTo>
                <a:lnTo>
                  <a:pt x="201372" y="198947"/>
                </a:lnTo>
                <a:lnTo>
                  <a:pt x="245502" y="193197"/>
                </a:lnTo>
                <a:lnTo>
                  <a:pt x="288388" y="181429"/>
                </a:lnTo>
                <a:lnTo>
                  <a:pt x="328461" y="163491"/>
                </a:lnTo>
                <a:lnTo>
                  <a:pt x="362496" y="128578"/>
                </a:lnTo>
                <a:lnTo>
                  <a:pt x="370190" y="99872"/>
                </a:lnTo>
                <a:lnTo>
                  <a:pt x="369357" y="90205"/>
                </a:lnTo>
                <a:lnTo>
                  <a:pt x="349044" y="52971"/>
                </a:lnTo>
                <a:lnTo>
                  <a:pt x="315976" y="28559"/>
                </a:lnTo>
                <a:lnTo>
                  <a:pt x="280614" y="13522"/>
                </a:lnTo>
                <a:lnTo>
                  <a:pt x="240883" y="3984"/>
                </a:lnTo>
                <a:lnTo>
                  <a:pt x="198157" y="40"/>
                </a:lnTo>
                <a:lnTo>
                  <a:pt x="183534" y="0"/>
                </a:lnTo>
                <a:close/>
              </a:path>
            </a:pathLst>
          </a:custGeom>
          <a:solidFill>
            <a:srgbClr val="FFFDA9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75" name="object 96"/>
          <p:cNvSpPr>
            <a:spLocks/>
          </p:cNvSpPr>
          <p:nvPr/>
        </p:nvSpPr>
        <p:spPr bwMode="auto">
          <a:xfrm>
            <a:off x="7119938" y="4924425"/>
            <a:ext cx="334962" cy="177800"/>
          </a:xfrm>
          <a:custGeom>
            <a:avLst/>
            <a:gdLst>
              <a:gd name="T0" fmla="*/ 285895 w 370204"/>
              <a:gd name="T1" fmla="*/ 25387 h 200025"/>
              <a:gd name="T2" fmla="*/ 315816 w 370204"/>
              <a:gd name="T3" fmla="*/ 47087 h 200025"/>
              <a:gd name="T4" fmla="*/ 334195 w 370204"/>
              <a:gd name="T5" fmla="*/ 80184 h 200025"/>
              <a:gd name="T6" fmla="*/ 334948 w 370204"/>
              <a:gd name="T7" fmla="*/ 88776 h 200025"/>
              <a:gd name="T8" fmla="*/ 334164 w 370204"/>
              <a:gd name="T9" fmla="*/ 97368 h 200025"/>
              <a:gd name="T10" fmla="*/ 315662 w 370204"/>
              <a:gd name="T11" fmla="*/ 130450 h 200025"/>
              <a:gd name="T12" fmla="*/ 285474 w 370204"/>
              <a:gd name="T13" fmla="*/ 151259 h 200025"/>
              <a:gd name="T14" fmla="*/ 248210 w 370204"/>
              <a:gd name="T15" fmla="*/ 165361 h 200025"/>
              <a:gd name="T16" fmla="*/ 208875 w 370204"/>
              <a:gd name="T17" fmla="*/ 174023 h 200025"/>
              <a:gd name="T18" fmla="*/ 168885 w 370204"/>
              <a:gd name="T19" fmla="*/ 177380 h 200025"/>
              <a:gd name="T20" fmla="*/ 155654 w 370204"/>
              <a:gd name="T21" fmla="*/ 177344 h 200025"/>
              <a:gd name="T22" fmla="*/ 116996 w 370204"/>
              <a:gd name="T23" fmla="*/ 173838 h 200025"/>
              <a:gd name="T24" fmla="*/ 80989 w 370204"/>
              <a:gd name="T25" fmla="*/ 165343 h 200025"/>
              <a:gd name="T26" fmla="*/ 49051 w 370204"/>
              <a:gd name="T27" fmla="*/ 151993 h 200025"/>
              <a:gd name="T28" fmla="*/ 19131 w 370204"/>
              <a:gd name="T29" fmla="*/ 130293 h 200025"/>
              <a:gd name="T30" fmla="*/ 753 w 370204"/>
              <a:gd name="T31" fmla="*/ 97196 h 200025"/>
              <a:gd name="T32" fmla="*/ 0 w 370204"/>
              <a:gd name="T33" fmla="*/ 88604 h 200025"/>
              <a:gd name="T34" fmla="*/ 784 w 370204"/>
              <a:gd name="T35" fmla="*/ 80012 h 200025"/>
              <a:gd name="T36" fmla="*/ 19286 w 370204"/>
              <a:gd name="T37" fmla="*/ 46930 h 200025"/>
              <a:gd name="T38" fmla="*/ 49474 w 370204"/>
              <a:gd name="T39" fmla="*/ 26121 h 200025"/>
              <a:gd name="T40" fmla="*/ 86736 w 370204"/>
              <a:gd name="T41" fmla="*/ 12019 h 200025"/>
              <a:gd name="T42" fmla="*/ 126072 w 370204"/>
              <a:gd name="T43" fmla="*/ 3357 h 200025"/>
              <a:gd name="T44" fmla="*/ 166061 w 370204"/>
              <a:gd name="T45" fmla="*/ 0 h 200025"/>
              <a:gd name="T46" fmla="*/ 179292 w 370204"/>
              <a:gd name="T47" fmla="*/ 36 h 200025"/>
              <a:gd name="T48" fmla="*/ 217951 w 370204"/>
              <a:gd name="T49" fmla="*/ 3541 h 200025"/>
              <a:gd name="T50" fmla="*/ 253958 w 370204"/>
              <a:gd name="T51" fmla="*/ 12036 h 200025"/>
              <a:gd name="T52" fmla="*/ 285895 w 370204"/>
              <a:gd name="T53" fmla="*/ 25387 h 2000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0204"/>
              <a:gd name="T82" fmla="*/ 0 h 200025"/>
              <a:gd name="T83" fmla="*/ 370204 w 370204"/>
              <a:gd name="T84" fmla="*/ 200025 h 20002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0204" h="200025">
                <a:moveTo>
                  <a:pt x="315975" y="28560"/>
                </a:moveTo>
                <a:lnTo>
                  <a:pt x="349044" y="52973"/>
                </a:lnTo>
                <a:lnTo>
                  <a:pt x="369356" y="90207"/>
                </a:lnTo>
                <a:lnTo>
                  <a:pt x="370188" y="99873"/>
                </a:lnTo>
                <a:lnTo>
                  <a:pt x="369322" y="109539"/>
                </a:lnTo>
                <a:lnTo>
                  <a:pt x="348873" y="146756"/>
                </a:lnTo>
                <a:lnTo>
                  <a:pt x="315509" y="170166"/>
                </a:lnTo>
                <a:lnTo>
                  <a:pt x="274325" y="186031"/>
                </a:lnTo>
                <a:lnTo>
                  <a:pt x="230851" y="195776"/>
                </a:lnTo>
                <a:lnTo>
                  <a:pt x="186654" y="199553"/>
                </a:lnTo>
                <a:lnTo>
                  <a:pt x="172031" y="199512"/>
                </a:lnTo>
                <a:lnTo>
                  <a:pt x="129305" y="195568"/>
                </a:lnTo>
                <a:lnTo>
                  <a:pt x="89510" y="186011"/>
                </a:lnTo>
                <a:lnTo>
                  <a:pt x="54212" y="170992"/>
                </a:lnTo>
                <a:lnTo>
                  <a:pt x="21144" y="146580"/>
                </a:lnTo>
                <a:lnTo>
                  <a:pt x="832" y="109345"/>
                </a:lnTo>
                <a:lnTo>
                  <a:pt x="0" y="99679"/>
                </a:lnTo>
                <a:lnTo>
                  <a:pt x="866" y="90013"/>
                </a:lnTo>
                <a:lnTo>
                  <a:pt x="21315" y="52796"/>
                </a:lnTo>
                <a:lnTo>
                  <a:pt x="54679" y="29386"/>
                </a:lnTo>
                <a:lnTo>
                  <a:pt x="95862" y="13521"/>
                </a:lnTo>
                <a:lnTo>
                  <a:pt x="139336" y="3777"/>
                </a:lnTo>
                <a:lnTo>
                  <a:pt x="183533" y="0"/>
                </a:lnTo>
                <a:lnTo>
                  <a:pt x="198156" y="40"/>
                </a:lnTo>
                <a:lnTo>
                  <a:pt x="240882" y="3984"/>
                </a:lnTo>
                <a:lnTo>
                  <a:pt x="280677" y="13541"/>
                </a:lnTo>
                <a:lnTo>
                  <a:pt x="315975" y="28560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76" name="object 97"/>
          <p:cNvSpPr txBox="1">
            <a:spLocks noChangeArrowheads="1"/>
          </p:cNvSpPr>
          <p:nvPr/>
        </p:nvSpPr>
        <p:spPr bwMode="auto">
          <a:xfrm>
            <a:off x="7197725" y="4983163"/>
            <a:ext cx="176213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Tier-2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77" name="object 98"/>
          <p:cNvSpPr>
            <a:spLocks/>
          </p:cNvSpPr>
          <p:nvPr/>
        </p:nvSpPr>
        <p:spPr bwMode="auto">
          <a:xfrm>
            <a:off x="6753225" y="4864100"/>
            <a:ext cx="211138" cy="119063"/>
          </a:xfrm>
          <a:custGeom>
            <a:avLst/>
            <a:gdLst>
              <a:gd name="T0" fmla="*/ 179829 w 233679"/>
              <a:gd name="T1" fmla="*/ 0 h 134620"/>
              <a:gd name="T2" fmla="*/ 30835 w 233679"/>
              <a:gd name="T3" fmla="*/ 0 h 134620"/>
              <a:gd name="T4" fmla="*/ 28970 w 233679"/>
              <a:gd name="T5" fmla="*/ 100 h 134620"/>
              <a:gd name="T6" fmla="*/ 5683 w 233679"/>
              <a:gd name="T7" fmla="*/ 26464 h 134620"/>
              <a:gd name="T8" fmla="*/ 0 w 233679"/>
              <a:gd name="T9" fmla="*/ 74839 h 134620"/>
              <a:gd name="T10" fmla="*/ 3196 w 233679"/>
              <a:gd name="T11" fmla="*/ 89120 h 134620"/>
              <a:gd name="T12" fmla="*/ 8187 w 233679"/>
              <a:gd name="T13" fmla="*/ 101228 h 134620"/>
              <a:gd name="T14" fmla="*/ 14663 w 233679"/>
              <a:gd name="T15" fmla="*/ 110589 h 134620"/>
              <a:gd name="T16" fmla="*/ 22316 w 233679"/>
              <a:gd name="T17" fmla="*/ 116626 h 134620"/>
              <a:gd name="T18" fmla="*/ 30835 w 233679"/>
              <a:gd name="T19" fmla="*/ 118767 h 134620"/>
              <a:gd name="T20" fmla="*/ 181693 w 233679"/>
              <a:gd name="T21" fmla="*/ 118667 h 134620"/>
              <a:gd name="T22" fmla="*/ 204979 w 233679"/>
              <a:gd name="T23" fmla="*/ 92303 h 134620"/>
              <a:gd name="T24" fmla="*/ 210662 w 233679"/>
              <a:gd name="T25" fmla="*/ 43926 h 134620"/>
              <a:gd name="T26" fmla="*/ 207466 w 233679"/>
              <a:gd name="T27" fmla="*/ 29645 h 134620"/>
              <a:gd name="T28" fmla="*/ 202476 w 233679"/>
              <a:gd name="T29" fmla="*/ 17538 h 134620"/>
              <a:gd name="T30" fmla="*/ 196000 w 233679"/>
              <a:gd name="T31" fmla="*/ 8178 h 134620"/>
              <a:gd name="T32" fmla="*/ 188348 w 233679"/>
              <a:gd name="T33" fmla="*/ 2139 h 134620"/>
              <a:gd name="T34" fmla="*/ 179829 w 233679"/>
              <a:gd name="T35" fmla="*/ 0 h 1346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3679"/>
              <a:gd name="T55" fmla="*/ 0 h 134620"/>
              <a:gd name="T56" fmla="*/ 233679 w 233679"/>
              <a:gd name="T57" fmla="*/ 134620 h 1346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3679" h="134620">
                <a:moveTo>
                  <a:pt x="199028" y="0"/>
                </a:moveTo>
                <a:lnTo>
                  <a:pt x="34127" y="0"/>
                </a:lnTo>
                <a:lnTo>
                  <a:pt x="32063" y="113"/>
                </a:lnTo>
                <a:lnTo>
                  <a:pt x="6290" y="29922"/>
                </a:lnTo>
                <a:lnTo>
                  <a:pt x="0" y="84618"/>
                </a:lnTo>
                <a:lnTo>
                  <a:pt x="3537" y="100765"/>
                </a:lnTo>
                <a:lnTo>
                  <a:pt x="9061" y="114455"/>
                </a:lnTo>
                <a:lnTo>
                  <a:pt x="16228" y="125039"/>
                </a:lnTo>
                <a:lnTo>
                  <a:pt x="24698" y="131865"/>
                </a:lnTo>
                <a:lnTo>
                  <a:pt x="34127" y="134285"/>
                </a:lnTo>
                <a:lnTo>
                  <a:pt x="201091" y="134172"/>
                </a:lnTo>
                <a:lnTo>
                  <a:pt x="226863" y="104364"/>
                </a:lnTo>
                <a:lnTo>
                  <a:pt x="233152" y="49666"/>
                </a:lnTo>
                <a:lnTo>
                  <a:pt x="229615" y="33519"/>
                </a:lnTo>
                <a:lnTo>
                  <a:pt x="224092" y="19829"/>
                </a:lnTo>
                <a:lnTo>
                  <a:pt x="216925" y="9246"/>
                </a:lnTo>
                <a:lnTo>
                  <a:pt x="208456" y="2419"/>
                </a:lnTo>
                <a:lnTo>
                  <a:pt x="199028" y="0"/>
                </a:lnTo>
                <a:close/>
              </a:path>
            </a:pathLst>
          </a:custGeom>
          <a:solidFill>
            <a:srgbClr val="D4FCA9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78" name="object 99"/>
          <p:cNvSpPr>
            <a:spLocks/>
          </p:cNvSpPr>
          <p:nvPr/>
        </p:nvSpPr>
        <p:spPr bwMode="auto">
          <a:xfrm>
            <a:off x="6753225" y="4864100"/>
            <a:ext cx="211138" cy="119063"/>
          </a:xfrm>
          <a:custGeom>
            <a:avLst/>
            <a:gdLst>
              <a:gd name="T0" fmla="*/ 30833 w 233679"/>
              <a:gd name="T1" fmla="*/ 0 h 134620"/>
              <a:gd name="T2" fmla="*/ 179828 w 233679"/>
              <a:gd name="T3" fmla="*/ 0 h 134620"/>
              <a:gd name="T4" fmla="*/ 188347 w 233679"/>
              <a:gd name="T5" fmla="*/ 2139 h 134620"/>
              <a:gd name="T6" fmla="*/ 195999 w 233679"/>
              <a:gd name="T7" fmla="*/ 8178 h 134620"/>
              <a:gd name="T8" fmla="*/ 202475 w 233679"/>
              <a:gd name="T9" fmla="*/ 17538 h 134620"/>
              <a:gd name="T10" fmla="*/ 207466 w 233679"/>
              <a:gd name="T11" fmla="*/ 29646 h 134620"/>
              <a:gd name="T12" fmla="*/ 210662 w 233679"/>
              <a:gd name="T13" fmla="*/ 43927 h 134620"/>
              <a:gd name="T14" fmla="*/ 210269 w 233679"/>
              <a:gd name="T15" fmla="*/ 62621 h 134620"/>
              <a:gd name="T16" fmla="*/ 200461 w 233679"/>
              <a:gd name="T17" fmla="*/ 103136 h 134620"/>
              <a:gd name="T18" fmla="*/ 30833 w 233679"/>
              <a:gd name="T19" fmla="*/ 118767 h 134620"/>
              <a:gd name="T20" fmla="*/ 22314 w 233679"/>
              <a:gd name="T21" fmla="*/ 116626 h 134620"/>
              <a:gd name="T22" fmla="*/ 14662 w 233679"/>
              <a:gd name="T23" fmla="*/ 110589 h 134620"/>
              <a:gd name="T24" fmla="*/ 8186 w 233679"/>
              <a:gd name="T25" fmla="*/ 101228 h 134620"/>
              <a:gd name="T26" fmla="*/ 3196 w 233679"/>
              <a:gd name="T27" fmla="*/ 89120 h 134620"/>
              <a:gd name="T28" fmla="*/ 0 w 233679"/>
              <a:gd name="T29" fmla="*/ 74839 h 134620"/>
              <a:gd name="T30" fmla="*/ 393 w 233679"/>
              <a:gd name="T31" fmla="*/ 56146 h 134620"/>
              <a:gd name="T32" fmla="*/ 10200 w 233679"/>
              <a:gd name="T33" fmla="*/ 15630 h 134620"/>
              <a:gd name="T34" fmla="*/ 28969 w 233679"/>
              <a:gd name="T35" fmla="*/ 100 h 1346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3679"/>
              <a:gd name="T55" fmla="*/ 0 h 134620"/>
              <a:gd name="T56" fmla="*/ 233679 w 233679"/>
              <a:gd name="T57" fmla="*/ 134620 h 1346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3679" h="134620">
                <a:moveTo>
                  <a:pt x="34125" y="0"/>
                </a:moveTo>
                <a:lnTo>
                  <a:pt x="199026" y="0"/>
                </a:lnTo>
                <a:lnTo>
                  <a:pt x="208455" y="2419"/>
                </a:lnTo>
                <a:lnTo>
                  <a:pt x="216924" y="9246"/>
                </a:lnTo>
                <a:lnTo>
                  <a:pt x="224091" y="19830"/>
                </a:lnTo>
                <a:lnTo>
                  <a:pt x="229615" y="33520"/>
                </a:lnTo>
                <a:lnTo>
                  <a:pt x="233152" y="49667"/>
                </a:lnTo>
                <a:lnTo>
                  <a:pt x="232717" y="70803"/>
                </a:lnTo>
                <a:lnTo>
                  <a:pt x="221862" y="116612"/>
                </a:lnTo>
                <a:lnTo>
                  <a:pt x="34125" y="134285"/>
                </a:lnTo>
                <a:lnTo>
                  <a:pt x="24696" y="131865"/>
                </a:lnTo>
                <a:lnTo>
                  <a:pt x="16227" y="125039"/>
                </a:lnTo>
                <a:lnTo>
                  <a:pt x="9060" y="114455"/>
                </a:lnTo>
                <a:lnTo>
                  <a:pt x="3537" y="100765"/>
                </a:lnTo>
                <a:lnTo>
                  <a:pt x="0" y="84618"/>
                </a:lnTo>
                <a:lnTo>
                  <a:pt x="435" y="63482"/>
                </a:lnTo>
                <a:lnTo>
                  <a:pt x="11289" y="17672"/>
                </a:lnTo>
                <a:lnTo>
                  <a:pt x="32062" y="113"/>
                </a:lnTo>
              </a:path>
            </a:pathLst>
          </a:custGeom>
          <a:noFill/>
          <a:ln w="3732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79" name="object 100"/>
          <p:cNvSpPr txBox="1">
            <a:spLocks noChangeArrowheads="1"/>
          </p:cNvSpPr>
          <p:nvPr/>
        </p:nvSpPr>
        <p:spPr bwMode="auto">
          <a:xfrm>
            <a:off x="6784975" y="4892675"/>
            <a:ext cx="144463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Uni x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80" name="object 101"/>
          <p:cNvSpPr>
            <a:spLocks/>
          </p:cNvSpPr>
          <p:nvPr/>
        </p:nvSpPr>
        <p:spPr bwMode="auto">
          <a:xfrm>
            <a:off x="6661150" y="5072063"/>
            <a:ext cx="212725" cy="119062"/>
          </a:xfrm>
          <a:custGeom>
            <a:avLst/>
            <a:gdLst>
              <a:gd name="T0" fmla="*/ 181179 w 233679"/>
              <a:gd name="T1" fmla="*/ 0 h 134620"/>
              <a:gd name="T2" fmla="*/ 31064 w 233679"/>
              <a:gd name="T3" fmla="*/ 0 h 134620"/>
              <a:gd name="T4" fmla="*/ 29185 w 233679"/>
              <a:gd name="T5" fmla="*/ 100 h 134620"/>
              <a:gd name="T6" fmla="*/ 5725 w 233679"/>
              <a:gd name="T7" fmla="*/ 26463 h 134620"/>
              <a:gd name="T8" fmla="*/ 0 w 233679"/>
              <a:gd name="T9" fmla="*/ 74840 h 134620"/>
              <a:gd name="T10" fmla="*/ 3220 w 233679"/>
              <a:gd name="T11" fmla="*/ 89120 h 134620"/>
              <a:gd name="T12" fmla="*/ 8248 w 233679"/>
              <a:gd name="T13" fmla="*/ 101228 h 134620"/>
              <a:gd name="T14" fmla="*/ 14772 w 233679"/>
              <a:gd name="T15" fmla="*/ 110588 h 134620"/>
              <a:gd name="T16" fmla="*/ 22482 w 233679"/>
              <a:gd name="T17" fmla="*/ 116626 h 134620"/>
              <a:gd name="T18" fmla="*/ 31064 w 233679"/>
              <a:gd name="T19" fmla="*/ 118766 h 134620"/>
              <a:gd name="T20" fmla="*/ 183057 w 233679"/>
              <a:gd name="T21" fmla="*/ 118666 h 134620"/>
              <a:gd name="T22" fmla="*/ 206518 w 233679"/>
              <a:gd name="T23" fmla="*/ 92304 h 134620"/>
              <a:gd name="T24" fmla="*/ 212244 w 233679"/>
              <a:gd name="T25" fmla="*/ 43928 h 134620"/>
              <a:gd name="T26" fmla="*/ 209025 w 233679"/>
              <a:gd name="T27" fmla="*/ 29647 h 134620"/>
              <a:gd name="T28" fmla="*/ 203997 w 233679"/>
              <a:gd name="T29" fmla="*/ 17538 h 134620"/>
              <a:gd name="T30" fmla="*/ 197472 w 233679"/>
              <a:gd name="T31" fmla="*/ 8177 h 134620"/>
              <a:gd name="T32" fmla="*/ 189763 w 233679"/>
              <a:gd name="T33" fmla="*/ 2140 h 134620"/>
              <a:gd name="T34" fmla="*/ 181179 w 233679"/>
              <a:gd name="T35" fmla="*/ 0 h 1346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3679"/>
              <a:gd name="T55" fmla="*/ 0 h 134620"/>
              <a:gd name="T56" fmla="*/ 233679 w 233679"/>
              <a:gd name="T57" fmla="*/ 134620 h 1346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3679" h="134620">
                <a:moveTo>
                  <a:pt x="199026" y="0"/>
                </a:moveTo>
                <a:lnTo>
                  <a:pt x="34124" y="0"/>
                </a:lnTo>
                <a:lnTo>
                  <a:pt x="32060" y="113"/>
                </a:lnTo>
                <a:lnTo>
                  <a:pt x="6289" y="29921"/>
                </a:lnTo>
                <a:lnTo>
                  <a:pt x="0" y="84619"/>
                </a:lnTo>
                <a:lnTo>
                  <a:pt x="3537" y="100766"/>
                </a:lnTo>
                <a:lnTo>
                  <a:pt x="9060" y="114456"/>
                </a:lnTo>
                <a:lnTo>
                  <a:pt x="16227" y="125039"/>
                </a:lnTo>
                <a:lnTo>
                  <a:pt x="24696" y="131866"/>
                </a:lnTo>
                <a:lnTo>
                  <a:pt x="34124" y="134285"/>
                </a:lnTo>
                <a:lnTo>
                  <a:pt x="201089" y="134172"/>
                </a:lnTo>
                <a:lnTo>
                  <a:pt x="226861" y="104365"/>
                </a:lnTo>
                <a:lnTo>
                  <a:pt x="233151" y="49668"/>
                </a:lnTo>
                <a:lnTo>
                  <a:pt x="229614" y="33521"/>
                </a:lnTo>
                <a:lnTo>
                  <a:pt x="224091" y="19830"/>
                </a:lnTo>
                <a:lnTo>
                  <a:pt x="216924" y="9246"/>
                </a:lnTo>
                <a:lnTo>
                  <a:pt x="208455" y="2420"/>
                </a:lnTo>
                <a:lnTo>
                  <a:pt x="199026" y="0"/>
                </a:lnTo>
                <a:close/>
              </a:path>
            </a:pathLst>
          </a:custGeom>
          <a:solidFill>
            <a:srgbClr val="D4FCA9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81" name="object 102"/>
          <p:cNvSpPr>
            <a:spLocks/>
          </p:cNvSpPr>
          <p:nvPr/>
        </p:nvSpPr>
        <p:spPr bwMode="auto">
          <a:xfrm>
            <a:off x="6661150" y="5072063"/>
            <a:ext cx="212725" cy="119062"/>
          </a:xfrm>
          <a:custGeom>
            <a:avLst/>
            <a:gdLst>
              <a:gd name="T0" fmla="*/ 31066 w 233679"/>
              <a:gd name="T1" fmla="*/ 0 h 134620"/>
              <a:gd name="T2" fmla="*/ 181180 w 233679"/>
              <a:gd name="T3" fmla="*/ 0 h 134620"/>
              <a:gd name="T4" fmla="*/ 189764 w 233679"/>
              <a:gd name="T5" fmla="*/ 2139 h 134620"/>
              <a:gd name="T6" fmla="*/ 197473 w 233679"/>
              <a:gd name="T7" fmla="*/ 8177 h 134620"/>
              <a:gd name="T8" fmla="*/ 203998 w 233679"/>
              <a:gd name="T9" fmla="*/ 17538 h 134620"/>
              <a:gd name="T10" fmla="*/ 209025 w 233679"/>
              <a:gd name="T11" fmla="*/ 29646 h 134620"/>
              <a:gd name="T12" fmla="*/ 212246 w 233679"/>
              <a:gd name="T13" fmla="*/ 43927 h 134620"/>
              <a:gd name="T14" fmla="*/ 211849 w 233679"/>
              <a:gd name="T15" fmla="*/ 62620 h 134620"/>
              <a:gd name="T16" fmla="*/ 201969 w 233679"/>
              <a:gd name="T17" fmla="*/ 103135 h 134620"/>
              <a:gd name="T18" fmla="*/ 31066 w 233679"/>
              <a:gd name="T19" fmla="*/ 118766 h 134620"/>
              <a:gd name="T20" fmla="*/ 22482 w 233679"/>
              <a:gd name="T21" fmla="*/ 116625 h 134620"/>
              <a:gd name="T22" fmla="*/ 14773 w 233679"/>
              <a:gd name="T23" fmla="*/ 110587 h 134620"/>
              <a:gd name="T24" fmla="*/ 8248 w 233679"/>
              <a:gd name="T25" fmla="*/ 101227 h 134620"/>
              <a:gd name="T26" fmla="*/ 3220 w 233679"/>
              <a:gd name="T27" fmla="*/ 89120 h 134620"/>
              <a:gd name="T28" fmla="*/ 0 w 233679"/>
              <a:gd name="T29" fmla="*/ 74839 h 134620"/>
              <a:gd name="T30" fmla="*/ 396 w 233679"/>
              <a:gd name="T31" fmla="*/ 56145 h 134620"/>
              <a:gd name="T32" fmla="*/ 10277 w 233679"/>
              <a:gd name="T33" fmla="*/ 15631 h 134620"/>
              <a:gd name="T34" fmla="*/ 29187 w 233679"/>
              <a:gd name="T35" fmla="*/ 100 h 1346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3679"/>
              <a:gd name="T55" fmla="*/ 0 h 134620"/>
              <a:gd name="T56" fmla="*/ 233679 w 233679"/>
              <a:gd name="T57" fmla="*/ 134620 h 1346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3679" h="134620">
                <a:moveTo>
                  <a:pt x="34126" y="0"/>
                </a:moveTo>
                <a:lnTo>
                  <a:pt x="199027" y="0"/>
                </a:lnTo>
                <a:lnTo>
                  <a:pt x="208456" y="2419"/>
                </a:lnTo>
                <a:lnTo>
                  <a:pt x="216925" y="9246"/>
                </a:lnTo>
                <a:lnTo>
                  <a:pt x="224092" y="19830"/>
                </a:lnTo>
                <a:lnTo>
                  <a:pt x="229615" y="33520"/>
                </a:lnTo>
                <a:lnTo>
                  <a:pt x="233153" y="49667"/>
                </a:lnTo>
                <a:lnTo>
                  <a:pt x="232717" y="70803"/>
                </a:lnTo>
                <a:lnTo>
                  <a:pt x="221863" y="116612"/>
                </a:lnTo>
                <a:lnTo>
                  <a:pt x="34126" y="134285"/>
                </a:lnTo>
                <a:lnTo>
                  <a:pt x="24697" y="131865"/>
                </a:lnTo>
                <a:lnTo>
                  <a:pt x="16228" y="125038"/>
                </a:lnTo>
                <a:lnTo>
                  <a:pt x="9060" y="114455"/>
                </a:lnTo>
                <a:lnTo>
                  <a:pt x="3537" y="100765"/>
                </a:lnTo>
                <a:lnTo>
                  <a:pt x="0" y="84618"/>
                </a:lnTo>
                <a:lnTo>
                  <a:pt x="435" y="63482"/>
                </a:lnTo>
                <a:lnTo>
                  <a:pt x="11289" y="17673"/>
                </a:lnTo>
                <a:lnTo>
                  <a:pt x="32062" y="113"/>
                </a:lnTo>
              </a:path>
            </a:pathLst>
          </a:custGeom>
          <a:noFill/>
          <a:ln w="3732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82" name="object 103"/>
          <p:cNvSpPr txBox="1">
            <a:spLocks noChangeArrowheads="1"/>
          </p:cNvSpPr>
          <p:nvPr/>
        </p:nvSpPr>
        <p:spPr bwMode="auto">
          <a:xfrm>
            <a:off x="6694488" y="5100638"/>
            <a:ext cx="141287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Uni u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83" name="object 104"/>
          <p:cNvSpPr>
            <a:spLocks/>
          </p:cNvSpPr>
          <p:nvPr/>
        </p:nvSpPr>
        <p:spPr bwMode="auto">
          <a:xfrm>
            <a:off x="6661150" y="5310188"/>
            <a:ext cx="212725" cy="117475"/>
          </a:xfrm>
          <a:custGeom>
            <a:avLst/>
            <a:gdLst>
              <a:gd name="T0" fmla="*/ 181179 w 233679"/>
              <a:gd name="T1" fmla="*/ 0 h 134620"/>
              <a:gd name="T2" fmla="*/ 31065 w 233679"/>
              <a:gd name="T3" fmla="*/ 0 h 134620"/>
              <a:gd name="T4" fmla="*/ 29187 w 233679"/>
              <a:gd name="T5" fmla="*/ 99 h 134620"/>
              <a:gd name="T6" fmla="*/ 5726 w 233679"/>
              <a:gd name="T7" fmla="*/ 26109 h 134620"/>
              <a:gd name="T8" fmla="*/ 0 w 233679"/>
              <a:gd name="T9" fmla="*/ 73839 h 134620"/>
              <a:gd name="T10" fmla="*/ 3220 w 233679"/>
              <a:gd name="T11" fmla="*/ 87930 h 134620"/>
              <a:gd name="T12" fmla="*/ 8248 w 233679"/>
              <a:gd name="T13" fmla="*/ 99877 h 134620"/>
              <a:gd name="T14" fmla="*/ 14772 w 233679"/>
              <a:gd name="T15" fmla="*/ 109112 h 134620"/>
              <a:gd name="T16" fmla="*/ 22482 w 233679"/>
              <a:gd name="T17" fmla="*/ 115069 h 134620"/>
              <a:gd name="T18" fmla="*/ 31065 w 233679"/>
              <a:gd name="T19" fmla="*/ 117181 h 134620"/>
              <a:gd name="T20" fmla="*/ 183056 w 233679"/>
              <a:gd name="T21" fmla="*/ 117082 h 134620"/>
              <a:gd name="T22" fmla="*/ 206518 w 233679"/>
              <a:gd name="T23" fmla="*/ 91073 h 134620"/>
              <a:gd name="T24" fmla="*/ 212245 w 233679"/>
              <a:gd name="T25" fmla="*/ 43342 h 134620"/>
              <a:gd name="T26" fmla="*/ 209025 w 233679"/>
              <a:gd name="T27" fmla="*/ 29252 h 134620"/>
              <a:gd name="T28" fmla="*/ 203998 w 233679"/>
              <a:gd name="T29" fmla="*/ 17304 h 134620"/>
              <a:gd name="T30" fmla="*/ 197473 w 233679"/>
              <a:gd name="T31" fmla="*/ 8068 h 134620"/>
              <a:gd name="T32" fmla="*/ 189764 w 233679"/>
              <a:gd name="T33" fmla="*/ 2112 h 134620"/>
              <a:gd name="T34" fmla="*/ 181179 w 233679"/>
              <a:gd name="T35" fmla="*/ 0 h 1346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3679"/>
              <a:gd name="T55" fmla="*/ 0 h 134620"/>
              <a:gd name="T56" fmla="*/ 233679 w 233679"/>
              <a:gd name="T57" fmla="*/ 134620 h 1346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3679" h="134620">
                <a:moveTo>
                  <a:pt x="199026" y="0"/>
                </a:moveTo>
                <a:lnTo>
                  <a:pt x="34125" y="0"/>
                </a:lnTo>
                <a:lnTo>
                  <a:pt x="32062" y="113"/>
                </a:lnTo>
                <a:lnTo>
                  <a:pt x="6290" y="29920"/>
                </a:lnTo>
                <a:lnTo>
                  <a:pt x="0" y="84616"/>
                </a:lnTo>
                <a:lnTo>
                  <a:pt x="3537" y="100763"/>
                </a:lnTo>
                <a:lnTo>
                  <a:pt x="9060" y="114454"/>
                </a:lnTo>
                <a:lnTo>
                  <a:pt x="16227" y="125037"/>
                </a:lnTo>
                <a:lnTo>
                  <a:pt x="24696" y="131863"/>
                </a:lnTo>
                <a:lnTo>
                  <a:pt x="34125" y="134283"/>
                </a:lnTo>
                <a:lnTo>
                  <a:pt x="201088" y="134170"/>
                </a:lnTo>
                <a:lnTo>
                  <a:pt x="226861" y="104365"/>
                </a:lnTo>
                <a:lnTo>
                  <a:pt x="233152" y="49668"/>
                </a:lnTo>
                <a:lnTo>
                  <a:pt x="229615" y="33521"/>
                </a:lnTo>
                <a:lnTo>
                  <a:pt x="224092" y="19830"/>
                </a:lnTo>
                <a:lnTo>
                  <a:pt x="216925" y="9246"/>
                </a:lnTo>
                <a:lnTo>
                  <a:pt x="208456" y="2420"/>
                </a:lnTo>
                <a:lnTo>
                  <a:pt x="199026" y="0"/>
                </a:lnTo>
                <a:close/>
              </a:path>
            </a:pathLst>
          </a:custGeom>
          <a:solidFill>
            <a:srgbClr val="D4FCA9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84" name="object 105"/>
          <p:cNvSpPr>
            <a:spLocks/>
          </p:cNvSpPr>
          <p:nvPr/>
        </p:nvSpPr>
        <p:spPr bwMode="auto">
          <a:xfrm>
            <a:off x="6661150" y="5310188"/>
            <a:ext cx="212725" cy="117475"/>
          </a:xfrm>
          <a:custGeom>
            <a:avLst/>
            <a:gdLst>
              <a:gd name="T0" fmla="*/ 31066 w 233679"/>
              <a:gd name="T1" fmla="*/ 0 h 134620"/>
              <a:gd name="T2" fmla="*/ 181180 w 233679"/>
              <a:gd name="T3" fmla="*/ 0 h 134620"/>
              <a:gd name="T4" fmla="*/ 189764 w 233679"/>
              <a:gd name="T5" fmla="*/ 2111 h 134620"/>
              <a:gd name="T6" fmla="*/ 197473 w 233679"/>
              <a:gd name="T7" fmla="*/ 8068 h 134620"/>
              <a:gd name="T8" fmla="*/ 203998 w 233679"/>
              <a:gd name="T9" fmla="*/ 17304 h 134620"/>
              <a:gd name="T10" fmla="*/ 209025 w 233679"/>
              <a:gd name="T11" fmla="*/ 29251 h 134620"/>
              <a:gd name="T12" fmla="*/ 212246 w 233679"/>
              <a:gd name="T13" fmla="*/ 43341 h 134620"/>
              <a:gd name="T14" fmla="*/ 211849 w 233679"/>
              <a:gd name="T15" fmla="*/ 61786 h 134620"/>
              <a:gd name="T16" fmla="*/ 201969 w 233679"/>
              <a:gd name="T17" fmla="*/ 101760 h 134620"/>
              <a:gd name="T18" fmla="*/ 31066 w 233679"/>
              <a:gd name="T19" fmla="*/ 117183 h 134620"/>
              <a:gd name="T20" fmla="*/ 22482 w 233679"/>
              <a:gd name="T21" fmla="*/ 115071 h 134620"/>
              <a:gd name="T22" fmla="*/ 14773 w 233679"/>
              <a:gd name="T23" fmla="*/ 109114 h 134620"/>
              <a:gd name="T24" fmla="*/ 8248 w 233679"/>
              <a:gd name="T25" fmla="*/ 99878 h 134620"/>
              <a:gd name="T26" fmla="*/ 3220 w 233679"/>
              <a:gd name="T27" fmla="*/ 87932 h 134620"/>
              <a:gd name="T28" fmla="*/ 0 w 233679"/>
              <a:gd name="T29" fmla="*/ 73841 h 134620"/>
              <a:gd name="T30" fmla="*/ 396 w 233679"/>
              <a:gd name="T31" fmla="*/ 55397 h 134620"/>
              <a:gd name="T32" fmla="*/ 10277 w 233679"/>
              <a:gd name="T33" fmla="*/ 15422 h 134620"/>
              <a:gd name="T34" fmla="*/ 29187 w 233679"/>
              <a:gd name="T35" fmla="*/ 99 h 1346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3679"/>
              <a:gd name="T55" fmla="*/ 0 h 134620"/>
              <a:gd name="T56" fmla="*/ 233679 w 233679"/>
              <a:gd name="T57" fmla="*/ 134620 h 1346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3679" h="134620">
                <a:moveTo>
                  <a:pt x="34126" y="0"/>
                </a:moveTo>
                <a:lnTo>
                  <a:pt x="199027" y="0"/>
                </a:lnTo>
                <a:lnTo>
                  <a:pt x="208456" y="2419"/>
                </a:lnTo>
                <a:lnTo>
                  <a:pt x="216925" y="9246"/>
                </a:lnTo>
                <a:lnTo>
                  <a:pt x="224092" y="19829"/>
                </a:lnTo>
                <a:lnTo>
                  <a:pt x="229615" y="33520"/>
                </a:lnTo>
                <a:lnTo>
                  <a:pt x="233153" y="49667"/>
                </a:lnTo>
                <a:lnTo>
                  <a:pt x="232717" y="70803"/>
                </a:lnTo>
                <a:lnTo>
                  <a:pt x="221863" y="116612"/>
                </a:lnTo>
                <a:lnTo>
                  <a:pt x="34126" y="134285"/>
                </a:lnTo>
                <a:lnTo>
                  <a:pt x="24697" y="131865"/>
                </a:lnTo>
                <a:lnTo>
                  <a:pt x="16228" y="125039"/>
                </a:lnTo>
                <a:lnTo>
                  <a:pt x="9060" y="114455"/>
                </a:lnTo>
                <a:lnTo>
                  <a:pt x="3537" y="100765"/>
                </a:lnTo>
                <a:lnTo>
                  <a:pt x="0" y="84618"/>
                </a:lnTo>
                <a:lnTo>
                  <a:pt x="435" y="63482"/>
                </a:lnTo>
                <a:lnTo>
                  <a:pt x="11289" y="17673"/>
                </a:lnTo>
                <a:lnTo>
                  <a:pt x="32062" y="113"/>
                </a:lnTo>
              </a:path>
            </a:pathLst>
          </a:custGeom>
          <a:noFill/>
          <a:ln w="3732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85" name="object 106"/>
          <p:cNvSpPr txBox="1">
            <a:spLocks noChangeArrowheads="1"/>
          </p:cNvSpPr>
          <p:nvPr/>
        </p:nvSpPr>
        <p:spPr bwMode="auto">
          <a:xfrm>
            <a:off x="6692900" y="5337175"/>
            <a:ext cx="144463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Uni z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86" name="object 107"/>
          <p:cNvSpPr>
            <a:spLocks noChangeArrowheads="1"/>
          </p:cNvSpPr>
          <p:nvPr/>
        </p:nvSpPr>
        <p:spPr bwMode="auto">
          <a:xfrm>
            <a:off x="7974013" y="5480050"/>
            <a:ext cx="190500" cy="182563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87" name="object 108"/>
          <p:cNvSpPr>
            <a:spLocks noChangeArrowheads="1"/>
          </p:cNvSpPr>
          <p:nvPr/>
        </p:nvSpPr>
        <p:spPr bwMode="auto">
          <a:xfrm>
            <a:off x="7507288" y="4914900"/>
            <a:ext cx="365125" cy="20637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2088" name="object 109"/>
          <p:cNvSpPr>
            <a:spLocks/>
          </p:cNvSpPr>
          <p:nvPr/>
        </p:nvSpPr>
        <p:spPr bwMode="auto">
          <a:xfrm>
            <a:off x="7516813" y="4924425"/>
            <a:ext cx="336550" cy="177800"/>
          </a:xfrm>
          <a:custGeom>
            <a:avLst/>
            <a:gdLst>
              <a:gd name="T0" fmla="*/ 166850 w 370204"/>
              <a:gd name="T1" fmla="*/ 0 h 200025"/>
              <a:gd name="T2" fmla="*/ 126669 w 370204"/>
              <a:gd name="T3" fmla="*/ 3357 h 200025"/>
              <a:gd name="T4" fmla="*/ 87093 w 370204"/>
              <a:gd name="T5" fmla="*/ 12036 h 200025"/>
              <a:gd name="T6" fmla="*/ 49707 w 370204"/>
              <a:gd name="T7" fmla="*/ 26120 h 200025"/>
              <a:gd name="T8" fmla="*/ 19376 w 370204"/>
              <a:gd name="T9" fmla="*/ 46930 h 200025"/>
              <a:gd name="T10" fmla="*/ 787 w 370204"/>
              <a:gd name="T11" fmla="*/ 80012 h 200025"/>
              <a:gd name="T12" fmla="*/ 0 w 370204"/>
              <a:gd name="T13" fmla="*/ 88604 h 200025"/>
              <a:gd name="T14" fmla="*/ 756 w 370204"/>
              <a:gd name="T15" fmla="*/ 97196 h 200025"/>
              <a:gd name="T16" fmla="*/ 19222 w 370204"/>
              <a:gd name="T17" fmla="*/ 130293 h 200025"/>
              <a:gd name="T18" fmla="*/ 49284 w 370204"/>
              <a:gd name="T19" fmla="*/ 151994 h 200025"/>
              <a:gd name="T20" fmla="*/ 81433 w 370204"/>
              <a:gd name="T21" fmla="*/ 165361 h 200025"/>
              <a:gd name="T22" fmla="*/ 117551 w 370204"/>
              <a:gd name="T23" fmla="*/ 173838 h 200025"/>
              <a:gd name="T24" fmla="*/ 156393 w 370204"/>
              <a:gd name="T25" fmla="*/ 177344 h 200025"/>
              <a:gd name="T26" fmla="*/ 169687 w 370204"/>
              <a:gd name="T27" fmla="*/ 177380 h 200025"/>
              <a:gd name="T28" fmla="*/ 183065 w 370204"/>
              <a:gd name="T29" fmla="*/ 176842 h 200025"/>
              <a:gd name="T30" fmla="*/ 223183 w 370204"/>
              <a:gd name="T31" fmla="*/ 171732 h 200025"/>
              <a:gd name="T32" fmla="*/ 262170 w 370204"/>
              <a:gd name="T33" fmla="*/ 161271 h 200025"/>
              <a:gd name="T34" fmla="*/ 298599 w 370204"/>
              <a:gd name="T35" fmla="*/ 145326 h 200025"/>
              <a:gd name="T36" fmla="*/ 329541 w 370204"/>
              <a:gd name="T37" fmla="*/ 114293 h 200025"/>
              <a:gd name="T38" fmla="*/ 336535 w 370204"/>
              <a:gd name="T39" fmla="*/ 88775 h 200025"/>
              <a:gd name="T40" fmla="*/ 335779 w 370204"/>
              <a:gd name="T41" fmla="*/ 80183 h 200025"/>
              <a:gd name="T42" fmla="*/ 317313 w 370204"/>
              <a:gd name="T43" fmla="*/ 47085 h 200025"/>
              <a:gd name="T44" fmla="*/ 287251 w 370204"/>
              <a:gd name="T45" fmla="*/ 25386 h 200025"/>
              <a:gd name="T46" fmla="*/ 255102 w 370204"/>
              <a:gd name="T47" fmla="*/ 12019 h 200025"/>
              <a:gd name="T48" fmla="*/ 218984 w 370204"/>
              <a:gd name="T49" fmla="*/ 3541 h 200025"/>
              <a:gd name="T50" fmla="*/ 180142 w 370204"/>
              <a:gd name="T51" fmla="*/ 36 h 200025"/>
              <a:gd name="T52" fmla="*/ 166850 w 370204"/>
              <a:gd name="T53" fmla="*/ 0 h 2000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0204"/>
              <a:gd name="T82" fmla="*/ 0 h 200025"/>
              <a:gd name="T83" fmla="*/ 370204 w 370204"/>
              <a:gd name="T84" fmla="*/ 200025 h 20002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0204" h="200025">
                <a:moveTo>
                  <a:pt x="183534" y="0"/>
                </a:moveTo>
                <a:lnTo>
                  <a:pt x="139336" y="3777"/>
                </a:lnTo>
                <a:lnTo>
                  <a:pt x="95802" y="13541"/>
                </a:lnTo>
                <a:lnTo>
                  <a:pt x="54678" y="29385"/>
                </a:lnTo>
                <a:lnTo>
                  <a:pt x="21314" y="52796"/>
                </a:lnTo>
                <a:lnTo>
                  <a:pt x="866" y="90013"/>
                </a:lnTo>
                <a:lnTo>
                  <a:pt x="0" y="99679"/>
                </a:lnTo>
                <a:lnTo>
                  <a:pt x="832" y="109345"/>
                </a:lnTo>
                <a:lnTo>
                  <a:pt x="21144" y="146580"/>
                </a:lnTo>
                <a:lnTo>
                  <a:pt x="54212" y="170993"/>
                </a:lnTo>
                <a:lnTo>
                  <a:pt x="89576" y="186031"/>
                </a:lnTo>
                <a:lnTo>
                  <a:pt x="129306" y="195568"/>
                </a:lnTo>
                <a:lnTo>
                  <a:pt x="172032" y="199512"/>
                </a:lnTo>
                <a:lnTo>
                  <a:pt x="186655" y="199553"/>
                </a:lnTo>
                <a:lnTo>
                  <a:pt x="201371" y="198947"/>
                </a:lnTo>
                <a:lnTo>
                  <a:pt x="245501" y="193198"/>
                </a:lnTo>
                <a:lnTo>
                  <a:pt x="288386" y="181430"/>
                </a:lnTo>
                <a:lnTo>
                  <a:pt x="328458" y="163492"/>
                </a:lnTo>
                <a:lnTo>
                  <a:pt x="362494" y="128580"/>
                </a:lnTo>
                <a:lnTo>
                  <a:pt x="370188" y="99872"/>
                </a:lnTo>
                <a:lnTo>
                  <a:pt x="369356" y="90206"/>
                </a:lnTo>
                <a:lnTo>
                  <a:pt x="349043" y="52971"/>
                </a:lnTo>
                <a:lnTo>
                  <a:pt x="315975" y="28559"/>
                </a:lnTo>
                <a:lnTo>
                  <a:pt x="280611" y="13521"/>
                </a:lnTo>
                <a:lnTo>
                  <a:pt x="240882" y="3984"/>
                </a:lnTo>
                <a:lnTo>
                  <a:pt x="198156" y="40"/>
                </a:lnTo>
                <a:lnTo>
                  <a:pt x="183534" y="0"/>
                </a:lnTo>
                <a:close/>
              </a:path>
            </a:pathLst>
          </a:custGeom>
          <a:solidFill>
            <a:srgbClr val="FFFDA9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89" name="object 110"/>
          <p:cNvSpPr>
            <a:spLocks/>
          </p:cNvSpPr>
          <p:nvPr/>
        </p:nvSpPr>
        <p:spPr bwMode="auto">
          <a:xfrm>
            <a:off x="7516813" y="4924425"/>
            <a:ext cx="336550" cy="177800"/>
          </a:xfrm>
          <a:custGeom>
            <a:avLst/>
            <a:gdLst>
              <a:gd name="T0" fmla="*/ 287251 w 370204"/>
              <a:gd name="T1" fmla="*/ 25387 h 200025"/>
              <a:gd name="T2" fmla="*/ 317313 w 370204"/>
              <a:gd name="T3" fmla="*/ 47087 h 200025"/>
              <a:gd name="T4" fmla="*/ 335779 w 370204"/>
              <a:gd name="T5" fmla="*/ 80184 h 200025"/>
              <a:gd name="T6" fmla="*/ 336535 w 370204"/>
              <a:gd name="T7" fmla="*/ 88776 h 200025"/>
              <a:gd name="T8" fmla="*/ 335748 w 370204"/>
              <a:gd name="T9" fmla="*/ 97368 h 200025"/>
              <a:gd name="T10" fmla="*/ 317157 w 370204"/>
              <a:gd name="T11" fmla="*/ 130450 h 200025"/>
              <a:gd name="T12" fmla="*/ 286827 w 370204"/>
              <a:gd name="T13" fmla="*/ 151259 h 200025"/>
              <a:gd name="T14" fmla="*/ 249387 w 370204"/>
              <a:gd name="T15" fmla="*/ 165361 h 200025"/>
              <a:gd name="T16" fmla="*/ 209866 w 370204"/>
              <a:gd name="T17" fmla="*/ 174023 h 200025"/>
              <a:gd name="T18" fmla="*/ 169686 w 370204"/>
              <a:gd name="T19" fmla="*/ 177380 h 200025"/>
              <a:gd name="T20" fmla="*/ 156393 w 370204"/>
              <a:gd name="T21" fmla="*/ 177344 h 200025"/>
              <a:gd name="T22" fmla="*/ 117551 w 370204"/>
              <a:gd name="T23" fmla="*/ 173838 h 200025"/>
              <a:gd name="T24" fmla="*/ 81374 w 370204"/>
              <a:gd name="T25" fmla="*/ 165343 h 200025"/>
              <a:gd name="T26" fmla="*/ 49284 w 370204"/>
              <a:gd name="T27" fmla="*/ 151993 h 200025"/>
              <a:gd name="T28" fmla="*/ 19222 w 370204"/>
              <a:gd name="T29" fmla="*/ 130293 h 200025"/>
              <a:gd name="T30" fmla="*/ 756 w 370204"/>
              <a:gd name="T31" fmla="*/ 97196 h 200025"/>
              <a:gd name="T32" fmla="*/ 0 w 370204"/>
              <a:gd name="T33" fmla="*/ 88604 h 200025"/>
              <a:gd name="T34" fmla="*/ 787 w 370204"/>
              <a:gd name="T35" fmla="*/ 80012 h 200025"/>
              <a:gd name="T36" fmla="*/ 19377 w 370204"/>
              <a:gd name="T37" fmla="*/ 46930 h 200025"/>
              <a:gd name="T38" fmla="*/ 49708 w 370204"/>
              <a:gd name="T39" fmla="*/ 26121 h 200025"/>
              <a:gd name="T40" fmla="*/ 87148 w 370204"/>
              <a:gd name="T41" fmla="*/ 12019 h 200025"/>
              <a:gd name="T42" fmla="*/ 126669 w 370204"/>
              <a:gd name="T43" fmla="*/ 3357 h 200025"/>
              <a:gd name="T44" fmla="*/ 166850 w 370204"/>
              <a:gd name="T45" fmla="*/ 0 h 200025"/>
              <a:gd name="T46" fmla="*/ 180142 w 370204"/>
              <a:gd name="T47" fmla="*/ 36 h 200025"/>
              <a:gd name="T48" fmla="*/ 218984 w 370204"/>
              <a:gd name="T49" fmla="*/ 3541 h 200025"/>
              <a:gd name="T50" fmla="*/ 255162 w 370204"/>
              <a:gd name="T51" fmla="*/ 12036 h 200025"/>
              <a:gd name="T52" fmla="*/ 287251 w 370204"/>
              <a:gd name="T53" fmla="*/ 25387 h 20002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0204"/>
              <a:gd name="T82" fmla="*/ 0 h 200025"/>
              <a:gd name="T83" fmla="*/ 370204 w 370204"/>
              <a:gd name="T84" fmla="*/ 200025 h 20002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0204" h="200025">
                <a:moveTo>
                  <a:pt x="315975" y="28560"/>
                </a:moveTo>
                <a:lnTo>
                  <a:pt x="349043" y="52973"/>
                </a:lnTo>
                <a:lnTo>
                  <a:pt x="369356" y="90207"/>
                </a:lnTo>
                <a:lnTo>
                  <a:pt x="370188" y="99873"/>
                </a:lnTo>
                <a:lnTo>
                  <a:pt x="369322" y="109539"/>
                </a:lnTo>
                <a:lnTo>
                  <a:pt x="348872" y="146756"/>
                </a:lnTo>
                <a:lnTo>
                  <a:pt x="315509" y="170166"/>
                </a:lnTo>
                <a:lnTo>
                  <a:pt x="274325" y="186031"/>
                </a:lnTo>
                <a:lnTo>
                  <a:pt x="230852" y="195776"/>
                </a:lnTo>
                <a:lnTo>
                  <a:pt x="186654" y="199553"/>
                </a:lnTo>
                <a:lnTo>
                  <a:pt x="172032" y="199512"/>
                </a:lnTo>
                <a:lnTo>
                  <a:pt x="129306" y="195568"/>
                </a:lnTo>
                <a:lnTo>
                  <a:pt x="89511" y="186011"/>
                </a:lnTo>
                <a:lnTo>
                  <a:pt x="54212" y="170992"/>
                </a:lnTo>
                <a:lnTo>
                  <a:pt x="21144" y="146580"/>
                </a:lnTo>
                <a:lnTo>
                  <a:pt x="832" y="109345"/>
                </a:lnTo>
                <a:lnTo>
                  <a:pt x="0" y="99679"/>
                </a:lnTo>
                <a:lnTo>
                  <a:pt x="866" y="90013"/>
                </a:lnTo>
                <a:lnTo>
                  <a:pt x="21315" y="52796"/>
                </a:lnTo>
                <a:lnTo>
                  <a:pt x="54679" y="29386"/>
                </a:lnTo>
                <a:lnTo>
                  <a:pt x="95863" y="13521"/>
                </a:lnTo>
                <a:lnTo>
                  <a:pt x="139336" y="3777"/>
                </a:lnTo>
                <a:lnTo>
                  <a:pt x="183534" y="0"/>
                </a:lnTo>
                <a:lnTo>
                  <a:pt x="198156" y="40"/>
                </a:lnTo>
                <a:lnTo>
                  <a:pt x="240882" y="3984"/>
                </a:lnTo>
                <a:lnTo>
                  <a:pt x="280677" y="13541"/>
                </a:lnTo>
                <a:lnTo>
                  <a:pt x="315975" y="28560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2090" name="object 111"/>
          <p:cNvSpPr txBox="1">
            <a:spLocks noChangeArrowheads="1"/>
          </p:cNvSpPr>
          <p:nvPr/>
        </p:nvSpPr>
        <p:spPr bwMode="auto">
          <a:xfrm>
            <a:off x="7594600" y="4983163"/>
            <a:ext cx="176213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Tier-2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91" name="object 112"/>
          <p:cNvSpPr txBox="1">
            <a:spLocks noChangeArrowheads="1"/>
          </p:cNvSpPr>
          <p:nvPr/>
        </p:nvSpPr>
        <p:spPr bwMode="auto">
          <a:xfrm>
            <a:off x="176213" y="6146800"/>
            <a:ext cx="635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1100">
                <a:solidFill>
                  <a:srgbClr val="FFFFFF"/>
                </a:solidFill>
                <a:cs typeface="Arial" charset="0"/>
              </a:rPr>
              <a:t>FNAL/CD</a:t>
            </a:r>
            <a:endParaRPr lang="en-US" sz="1100">
              <a:cs typeface="Arial" charset="0"/>
            </a:endParaRPr>
          </a:p>
        </p:txBody>
      </p:sp>
      <p:sp>
        <p:nvSpPr>
          <p:cNvPr id="42092" name="object 113"/>
          <p:cNvSpPr txBox="1">
            <a:spLocks noChangeArrowheads="1"/>
          </p:cNvSpPr>
          <p:nvPr/>
        </p:nvSpPr>
        <p:spPr bwMode="auto">
          <a:xfrm>
            <a:off x="7186613" y="6211888"/>
            <a:ext cx="58737" cy="8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Symbol" pitchFamily="18" charset="2"/>
              </a:rPr>
              <a:t></a:t>
            </a:r>
            <a:endParaRPr lang="en-US" sz="400">
              <a:latin typeface="Symbol" pitchFamily="18" charset="2"/>
            </a:endParaRPr>
          </a:p>
        </p:txBody>
      </p:sp>
      <p:sp>
        <p:nvSpPr>
          <p:cNvPr id="42093" name="object 114"/>
          <p:cNvSpPr txBox="1">
            <a:spLocks noChangeArrowheads="1"/>
          </p:cNvSpPr>
          <p:nvPr/>
        </p:nvSpPr>
        <p:spPr bwMode="auto">
          <a:xfrm>
            <a:off x="7572375" y="6280150"/>
            <a:ext cx="182563" cy="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Uni y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94" name="object 115"/>
          <p:cNvSpPr txBox="1">
            <a:spLocks noChangeArrowheads="1"/>
          </p:cNvSpPr>
          <p:nvPr/>
        </p:nvSpPr>
        <p:spPr bwMode="auto">
          <a:xfrm>
            <a:off x="8129588" y="6311900"/>
            <a:ext cx="182562" cy="7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Comic Sans MS" pitchFamily="66" charset="0"/>
              </a:rPr>
              <a:t>Uni b</a:t>
            </a:r>
            <a:endParaRPr lang="en-US" sz="400">
              <a:latin typeface="Comic Sans MS" pitchFamily="66" charset="0"/>
            </a:endParaRPr>
          </a:p>
        </p:txBody>
      </p:sp>
      <p:sp>
        <p:nvSpPr>
          <p:cNvPr id="42095" name="object 116"/>
          <p:cNvSpPr txBox="1">
            <a:spLocks noChangeArrowheads="1"/>
          </p:cNvSpPr>
          <p:nvPr/>
        </p:nvSpPr>
        <p:spPr bwMode="auto">
          <a:xfrm>
            <a:off x="7400925" y="6329363"/>
            <a:ext cx="63500" cy="8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400" b="1">
                <a:latin typeface="Symbol" pitchFamily="18" charset="2"/>
              </a:rPr>
              <a:t></a:t>
            </a:r>
            <a:endParaRPr lang="en-US" sz="400">
              <a:latin typeface="Symbol" pitchFamily="18" charset="2"/>
            </a:endParaRPr>
          </a:p>
        </p:txBody>
      </p:sp>
      <p:sp>
        <p:nvSpPr>
          <p:cNvPr id="42096" name="object 117"/>
          <p:cNvSpPr txBox="1">
            <a:spLocks noGrp="1"/>
          </p:cNvSpPr>
          <p:nvPr/>
        </p:nvSpPr>
        <p:spPr bwMode="auto">
          <a:xfrm>
            <a:off x="8707438" y="6477000"/>
            <a:ext cx="20478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225" defTabSz="820738"/>
            <a:fld id="{87015121-48FF-40B7-9C99-A6C166BBC443}" type="slidenum">
              <a:rPr lang="en-US" sz="900">
                <a:solidFill>
                  <a:srgbClr val="9A9A9A"/>
                </a:solidFill>
                <a:cs typeface="Arial" charset="0"/>
              </a:rPr>
              <a:pPr marL="22225" defTabSz="820738"/>
              <a:t>14</a:t>
            </a:fld>
            <a:endParaRPr lang="en-US" sz="9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object 5"/>
          <p:cNvSpPr>
            <a:spLocks noGrp="1"/>
          </p:cNvSpPr>
          <p:nvPr>
            <p:ph type="title" idx="4294967295"/>
          </p:nvPr>
        </p:nvSpPr>
        <p:spPr>
          <a:xfrm>
            <a:off x="457200" y="101600"/>
            <a:ext cx="8229600" cy="852488"/>
          </a:xfrm>
        </p:spPr>
        <p:txBody>
          <a:bodyPr lIns="0" tIns="121092" rIns="0" bIns="0" anchor="t">
            <a:spAutoFit/>
          </a:bodyPr>
          <a:lstStyle/>
          <a:p>
            <a:pPr marL="688975" defTabSz="914400" eaLnBrk="1" hangingPunct="1"/>
            <a:r>
              <a:rPr lang="en-US" sz="4800" smtClean="0">
                <a:latin typeface="Arial" charset="0"/>
                <a:cs typeface="Arial" charset="0"/>
              </a:rPr>
              <a:t>Changing the Services</a:t>
            </a:r>
          </a:p>
        </p:txBody>
      </p:sp>
      <p:sp>
        <p:nvSpPr>
          <p:cNvPr id="44034" name="object 6"/>
          <p:cNvSpPr txBox="1">
            <a:spLocks noChangeArrowheads="1"/>
          </p:cNvSpPr>
          <p:nvPr/>
        </p:nvSpPr>
        <p:spPr bwMode="auto">
          <a:xfrm>
            <a:off x="457200" y="1230313"/>
            <a:ext cx="7478713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indent="-236538" defTabSz="820738">
              <a:lnSpc>
                <a:spcPts val="2913"/>
              </a:lnSpc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The OSG/WLCG service architecture has been reasonably stable for over a decade</a:t>
            </a:r>
          </a:p>
          <a:p>
            <a:pPr marL="525463" lvl="1" indent="-198438" defTabSz="820738">
              <a:lnSpc>
                <a:spcPts val="2350"/>
              </a:lnSpc>
              <a:spcBef>
                <a:spcPts val="588"/>
              </a:spcBef>
              <a:buClr>
                <a:srgbClr val="EBEBEB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>
                <a:cs typeface="Arial" charset="0"/>
              </a:rPr>
              <a:t>This is beginning to change with new Middleware for resource provisioning</a:t>
            </a:r>
          </a:p>
          <a:p>
            <a:pPr marL="247650" indent="-236538" defTabSz="820738">
              <a:lnSpc>
                <a:spcPts val="2913"/>
              </a:lnSpc>
              <a:spcBef>
                <a:spcPts val="663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A variety of places are opening their resources to “Cloud” type of provisioning</a:t>
            </a:r>
          </a:p>
          <a:p>
            <a:pPr marL="525463" lvl="1" indent="-198438" defTabSz="820738">
              <a:lnSpc>
                <a:spcPts val="2350"/>
              </a:lnSpc>
              <a:spcBef>
                <a:spcPts val="588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>
                <a:cs typeface="Arial" charset="0"/>
              </a:rPr>
              <a:t>From a site perspective this is often chosen for cluster management and flexibility reasons</a:t>
            </a:r>
          </a:p>
          <a:p>
            <a:pPr marL="525463" lvl="1" indent="-198438" defTabSz="820738">
              <a:spcBef>
                <a:spcPts val="388"/>
              </a:spcBef>
              <a:buClr>
                <a:srgbClr val="EBEBEB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>
                <a:cs typeface="Arial" charset="0"/>
              </a:rPr>
              <a:t>Everything is virtualized and services are put on top</a:t>
            </a:r>
          </a:p>
          <a:p>
            <a:pPr marL="247650" indent="-236538" defTabSz="820738">
              <a:lnSpc>
                <a:spcPts val="2913"/>
              </a:lnSpc>
              <a:spcBef>
                <a:spcPts val="713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There is nothing that prevents a site from bringing up exactly the same environment currently deployed for the WLCG, but maybe it’s not needed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object 7"/>
          <p:cNvSpPr txBox="1">
            <a:spLocks noChangeArrowheads="1"/>
          </p:cNvSpPr>
          <p:nvPr/>
        </p:nvSpPr>
        <p:spPr bwMode="auto">
          <a:xfrm>
            <a:off x="762000" y="268288"/>
            <a:ext cx="3232150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ts val="5875"/>
              </a:lnSpc>
            </a:pPr>
            <a:r>
              <a:rPr lang="en-US" sz="4900">
                <a:solidFill>
                  <a:srgbClr val="FFFFFF"/>
                </a:solidFill>
                <a:cs typeface="Arial" charset="0"/>
              </a:rPr>
              <a:t>Flexibility</a:t>
            </a:r>
            <a:endParaRPr lang="en-US" sz="4900">
              <a:cs typeface="Arial" charset="0"/>
            </a:endParaRPr>
          </a:p>
        </p:txBody>
      </p:sp>
      <p:sp>
        <p:nvSpPr>
          <p:cNvPr id="46082" name="object 28"/>
          <p:cNvSpPr txBox="1">
            <a:spLocks noChangeArrowheads="1"/>
          </p:cNvSpPr>
          <p:nvPr/>
        </p:nvSpPr>
        <p:spPr bwMode="auto">
          <a:xfrm>
            <a:off x="576263" y="1003300"/>
            <a:ext cx="7623175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ct val="103000"/>
              </a:lnSpc>
              <a:buFontTx/>
              <a:buChar char="•"/>
            </a:pPr>
            <a:r>
              <a:rPr lang="en-US" sz="2400">
                <a:cs typeface="Arial" charset="0"/>
              </a:rPr>
              <a:t>We have ways of packaging the local environment and deploying it even in user space (cvmfs local mounts).</a:t>
            </a:r>
          </a:p>
          <a:p>
            <a:pPr marL="11113" defTabSz="820738">
              <a:lnSpc>
                <a:spcPct val="103000"/>
              </a:lnSpc>
              <a:buFontTx/>
              <a:buChar char="•"/>
            </a:pPr>
            <a:r>
              <a:rPr lang="en-US" sz="2400">
                <a:cs typeface="Arial" charset="0"/>
              </a:rPr>
              <a:t>We can make virtual machines if we have to. We can take very diverse systems and make them look the same to our application</a:t>
            </a:r>
          </a:p>
          <a:p>
            <a:pPr marL="11113" algn="just" defTabSz="820738">
              <a:lnSpc>
                <a:spcPct val="103000"/>
              </a:lnSpc>
              <a:spcBef>
                <a:spcPts val="1663"/>
              </a:spcBef>
              <a:buFontTx/>
              <a:buChar char="•"/>
            </a:pPr>
            <a:r>
              <a:rPr lang="en-US" sz="2400">
                <a:cs typeface="Arial" charset="0"/>
              </a:rPr>
              <a:t>Sending data over the wide areas means not having to care about data location and combined with controlling the environment it is a transformative change</a:t>
            </a:r>
          </a:p>
          <a:p>
            <a:pPr marL="666750" lvl="1" indent="-257175" defTabSz="820738">
              <a:lnSpc>
                <a:spcPct val="103000"/>
              </a:lnSpc>
              <a:spcBef>
                <a:spcPts val="1663"/>
              </a:spcBef>
              <a:buFontTx/>
              <a:buChar char="•"/>
            </a:pPr>
            <a:r>
              <a:rPr lang="en-US" sz="2400">
                <a:cs typeface="Arial" charset="0"/>
              </a:rPr>
              <a:t>Anything you bring to the table can make a contribution</a:t>
            </a:r>
          </a:p>
          <a:p>
            <a:pPr marL="666750" lvl="1" indent="-257175" defTabSz="820738">
              <a:lnSpc>
                <a:spcPct val="103000"/>
              </a:lnSpc>
              <a:spcBef>
                <a:spcPts val="1663"/>
              </a:spcBef>
              <a:buFontTx/>
              <a:buChar char="•"/>
            </a:pPr>
            <a:r>
              <a:rPr lang="en-US" sz="2400">
                <a:cs typeface="Arial" charset="0"/>
              </a:rPr>
              <a:t>Local, opportunistic, and temporarily allocated contributions can be a huge increase in capacity</a:t>
            </a:r>
          </a:p>
        </p:txBody>
      </p:sp>
      <p:sp>
        <p:nvSpPr>
          <p:cNvPr id="46083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Flexibility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object 4"/>
          <p:cNvSpPr txBox="1">
            <a:spLocks noChangeArrowheads="1"/>
          </p:cNvSpPr>
          <p:nvPr/>
        </p:nvSpPr>
        <p:spPr bwMode="auto">
          <a:xfrm>
            <a:off x="176213" y="5999163"/>
            <a:ext cx="6350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ts val="1250"/>
              </a:lnSpc>
            </a:pPr>
            <a:r>
              <a:rPr lang="en-US" sz="1100">
                <a:solidFill>
                  <a:srgbClr val="FFFFFF"/>
                </a:solidFill>
                <a:cs typeface="Arial" charset="0"/>
              </a:rPr>
              <a:t>Ian Fisk FNAL/CD</a:t>
            </a:r>
            <a:endParaRPr lang="en-US" sz="1100">
              <a:cs typeface="Arial" charset="0"/>
            </a:endParaRPr>
          </a:p>
        </p:txBody>
      </p:sp>
      <p:sp>
        <p:nvSpPr>
          <p:cNvPr id="48130" name="object 5"/>
          <p:cNvSpPr>
            <a:spLocks noGrp="1"/>
          </p:cNvSpPr>
          <p:nvPr>
            <p:ph type="title" idx="4294967295"/>
          </p:nvPr>
        </p:nvSpPr>
        <p:spPr>
          <a:xfrm>
            <a:off x="457200" y="158750"/>
            <a:ext cx="8229600" cy="730250"/>
          </a:xfrm>
        </p:spPr>
        <p:txBody>
          <a:bodyPr lIns="0" tIns="121092" rIns="0" bIns="0" anchor="t">
            <a:spAutoFit/>
          </a:bodyPr>
          <a:lstStyle/>
          <a:p>
            <a:pPr marL="688975" defTabSz="914400" eaLnBrk="1" hangingPunct="1"/>
            <a:r>
              <a:rPr lang="en-US" sz="4000" smtClean="0">
                <a:latin typeface="Arial" charset="0"/>
                <a:cs typeface="Arial" charset="0"/>
              </a:rPr>
              <a:t>Evolving the Infrastructure</a:t>
            </a:r>
          </a:p>
        </p:txBody>
      </p:sp>
      <p:sp>
        <p:nvSpPr>
          <p:cNvPr id="48131" name="object 6"/>
          <p:cNvSpPr txBox="1">
            <a:spLocks noChangeArrowheads="1"/>
          </p:cNvSpPr>
          <p:nvPr/>
        </p:nvSpPr>
        <p:spPr bwMode="auto">
          <a:xfrm>
            <a:off x="1543050" y="4879975"/>
            <a:ext cx="7072313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indent="-236538" defTabSz="820738">
              <a:lnSpc>
                <a:spcPts val="2913"/>
              </a:lnSpc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In the new resource provisioning model the pilot infrastructure communicates with the resource provisioning tools directly</a:t>
            </a:r>
          </a:p>
          <a:p>
            <a:pPr marL="247650" indent="-236538" defTabSz="820738">
              <a:spcBef>
                <a:spcPts val="400"/>
              </a:spcBef>
              <a:tabLst>
                <a:tab pos="249238" algn="l"/>
              </a:tabLst>
            </a:pPr>
            <a:r>
              <a:rPr lang="en-US" sz="2100">
                <a:solidFill>
                  <a:srgbClr val="EBEBEB"/>
                </a:solidFill>
                <a:cs typeface="Arial" charset="0"/>
              </a:rPr>
              <a:t>– Requesting groups of machines for periods of time</a:t>
            </a:r>
            <a:endParaRPr lang="en-US" sz="2100">
              <a:cs typeface="Arial" charset="0"/>
            </a:endParaRPr>
          </a:p>
        </p:txBody>
      </p:sp>
      <p:sp>
        <p:nvSpPr>
          <p:cNvPr id="48132" name="object 7"/>
          <p:cNvSpPr txBox="1">
            <a:spLocks noChangeArrowheads="1"/>
          </p:cNvSpPr>
          <p:nvPr/>
        </p:nvSpPr>
        <p:spPr bwMode="auto">
          <a:xfrm>
            <a:off x="8739188" y="6494463"/>
            <a:ext cx="16033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900">
                <a:solidFill>
                  <a:srgbClr val="9A9A9A"/>
                </a:solidFill>
                <a:cs typeface="Arial" charset="0"/>
              </a:rPr>
              <a:t>16</a:t>
            </a:r>
            <a:endParaRPr lang="en-US" sz="900">
              <a:cs typeface="Arial" charset="0"/>
            </a:endParaRPr>
          </a:p>
        </p:txBody>
      </p:sp>
      <p:sp>
        <p:nvSpPr>
          <p:cNvPr id="48133" name="object 8"/>
          <p:cNvSpPr>
            <a:spLocks/>
          </p:cNvSpPr>
          <p:nvPr/>
        </p:nvSpPr>
        <p:spPr bwMode="auto">
          <a:xfrm>
            <a:off x="1509713" y="2041525"/>
            <a:ext cx="1411287" cy="677863"/>
          </a:xfrm>
          <a:custGeom>
            <a:avLst/>
            <a:gdLst>
              <a:gd name="T0" fmla="*/ 1276814 w 1552575"/>
              <a:gd name="T1" fmla="*/ 0 h 766444"/>
              <a:gd name="T2" fmla="*/ 128451 w 1552575"/>
              <a:gd name="T3" fmla="*/ 107 h 766444"/>
              <a:gd name="T4" fmla="*/ 90073 w 1552575"/>
              <a:gd name="T5" fmla="*/ 7147 h 766444"/>
              <a:gd name="T6" fmla="*/ 56420 w 1552575"/>
              <a:gd name="T7" fmla="*/ 24028 h 766444"/>
              <a:gd name="T8" fmla="*/ 29175 w 1552575"/>
              <a:gd name="T9" fmla="*/ 49110 h 766444"/>
              <a:gd name="T10" fmla="*/ 10025 w 1552575"/>
              <a:gd name="T11" fmla="*/ 80752 h 766444"/>
              <a:gd name="T12" fmla="*/ 657 w 1552575"/>
              <a:gd name="T13" fmla="*/ 117314 h 766444"/>
              <a:gd name="T14" fmla="*/ 0 w 1552575"/>
              <a:gd name="T15" fmla="*/ 130311 h 766444"/>
              <a:gd name="T16" fmla="*/ 110 w 1552575"/>
              <a:gd name="T17" fmla="*/ 552638 h 766444"/>
              <a:gd name="T18" fmla="*/ 7346 w 1552575"/>
              <a:gd name="T19" fmla="*/ 589979 h 766444"/>
              <a:gd name="T20" fmla="*/ 24695 w 1552575"/>
              <a:gd name="T21" fmla="*/ 622723 h 766444"/>
              <a:gd name="T22" fmla="*/ 50474 w 1552575"/>
              <a:gd name="T23" fmla="*/ 649231 h 766444"/>
              <a:gd name="T24" fmla="*/ 82995 w 1552575"/>
              <a:gd name="T25" fmla="*/ 667862 h 766444"/>
              <a:gd name="T26" fmla="*/ 120573 w 1552575"/>
              <a:gd name="T27" fmla="*/ 676978 h 766444"/>
              <a:gd name="T28" fmla="*/ 133932 w 1552575"/>
              <a:gd name="T29" fmla="*/ 677617 h 766444"/>
              <a:gd name="T30" fmla="*/ 1282293 w 1552575"/>
              <a:gd name="T31" fmla="*/ 677510 h 766444"/>
              <a:gd name="T32" fmla="*/ 1320672 w 1552575"/>
              <a:gd name="T33" fmla="*/ 670470 h 766444"/>
              <a:gd name="T34" fmla="*/ 1354326 w 1552575"/>
              <a:gd name="T35" fmla="*/ 653590 h 766444"/>
              <a:gd name="T36" fmla="*/ 1381571 w 1552575"/>
              <a:gd name="T37" fmla="*/ 628509 h 766444"/>
              <a:gd name="T38" fmla="*/ 1400720 w 1552575"/>
              <a:gd name="T39" fmla="*/ 596866 h 766444"/>
              <a:gd name="T40" fmla="*/ 1410088 w 1552575"/>
              <a:gd name="T41" fmla="*/ 560304 h 766444"/>
              <a:gd name="T42" fmla="*/ 1410746 w 1552575"/>
              <a:gd name="T43" fmla="*/ 547307 h 766444"/>
              <a:gd name="T44" fmla="*/ 1410636 w 1552575"/>
              <a:gd name="T45" fmla="*/ 124979 h 766444"/>
              <a:gd name="T46" fmla="*/ 1403401 w 1552575"/>
              <a:gd name="T47" fmla="*/ 87639 h 766444"/>
              <a:gd name="T48" fmla="*/ 1386051 w 1552575"/>
              <a:gd name="T49" fmla="*/ 54895 h 766444"/>
              <a:gd name="T50" fmla="*/ 1360272 w 1552575"/>
              <a:gd name="T51" fmla="*/ 28387 h 766444"/>
              <a:gd name="T52" fmla="*/ 1327751 w 1552575"/>
              <a:gd name="T53" fmla="*/ 9754 h 766444"/>
              <a:gd name="T54" fmla="*/ 1290173 w 1552575"/>
              <a:gd name="T55" fmla="*/ 639 h 766444"/>
              <a:gd name="T56" fmla="*/ 1276814 w 1552575"/>
              <a:gd name="T57" fmla="*/ 0 h 76644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552575"/>
              <a:gd name="T88" fmla="*/ 0 h 766444"/>
              <a:gd name="T89" fmla="*/ 1552575 w 1552575"/>
              <a:gd name="T90" fmla="*/ 766444 h 766444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552575" h="766444">
                <a:moveTo>
                  <a:pt x="1404640" y="0"/>
                </a:moveTo>
                <a:lnTo>
                  <a:pt x="141311" y="121"/>
                </a:lnTo>
                <a:lnTo>
                  <a:pt x="99091" y="8081"/>
                </a:lnTo>
                <a:lnTo>
                  <a:pt x="62068" y="27168"/>
                </a:lnTo>
                <a:lnTo>
                  <a:pt x="32096" y="55527"/>
                </a:lnTo>
                <a:lnTo>
                  <a:pt x="11029" y="91304"/>
                </a:lnTo>
                <a:lnTo>
                  <a:pt x="723" y="132644"/>
                </a:lnTo>
                <a:lnTo>
                  <a:pt x="0" y="147340"/>
                </a:lnTo>
                <a:lnTo>
                  <a:pt x="121" y="624855"/>
                </a:lnTo>
                <a:lnTo>
                  <a:pt x="8081" y="667075"/>
                </a:lnTo>
                <a:lnTo>
                  <a:pt x="27167" y="704098"/>
                </a:lnTo>
                <a:lnTo>
                  <a:pt x="55527" y="734070"/>
                </a:lnTo>
                <a:lnTo>
                  <a:pt x="91304" y="755136"/>
                </a:lnTo>
                <a:lnTo>
                  <a:pt x="132644" y="765443"/>
                </a:lnTo>
                <a:lnTo>
                  <a:pt x="147340" y="766166"/>
                </a:lnTo>
                <a:lnTo>
                  <a:pt x="1410667" y="766045"/>
                </a:lnTo>
                <a:lnTo>
                  <a:pt x="1452888" y="758085"/>
                </a:lnTo>
                <a:lnTo>
                  <a:pt x="1489911" y="738999"/>
                </a:lnTo>
                <a:lnTo>
                  <a:pt x="1519884" y="710640"/>
                </a:lnTo>
                <a:lnTo>
                  <a:pt x="1540950" y="674863"/>
                </a:lnTo>
                <a:lnTo>
                  <a:pt x="1551256" y="633523"/>
                </a:lnTo>
                <a:lnTo>
                  <a:pt x="1551980" y="618827"/>
                </a:lnTo>
                <a:lnTo>
                  <a:pt x="1551859" y="141311"/>
                </a:lnTo>
                <a:lnTo>
                  <a:pt x="1543899" y="99091"/>
                </a:lnTo>
                <a:lnTo>
                  <a:pt x="1524812" y="62068"/>
                </a:lnTo>
                <a:lnTo>
                  <a:pt x="1496453" y="32096"/>
                </a:lnTo>
                <a:lnTo>
                  <a:pt x="1460676" y="11029"/>
                </a:lnTo>
                <a:lnTo>
                  <a:pt x="1419336" y="723"/>
                </a:lnTo>
                <a:lnTo>
                  <a:pt x="1404640" y="0"/>
                </a:lnTo>
                <a:close/>
              </a:path>
            </a:pathLst>
          </a:custGeom>
          <a:solidFill>
            <a:srgbClr val="FF2600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34" name="object 9"/>
          <p:cNvSpPr>
            <a:spLocks/>
          </p:cNvSpPr>
          <p:nvPr/>
        </p:nvSpPr>
        <p:spPr bwMode="auto">
          <a:xfrm>
            <a:off x="1509713" y="2041525"/>
            <a:ext cx="1411287" cy="677863"/>
          </a:xfrm>
          <a:custGeom>
            <a:avLst/>
            <a:gdLst>
              <a:gd name="T0" fmla="*/ 0 w 1552575"/>
              <a:gd name="T1" fmla="*/ 547307 h 766444"/>
              <a:gd name="T2" fmla="*/ 0 w 1552575"/>
              <a:gd name="T3" fmla="*/ 130310 h 766444"/>
              <a:gd name="T4" fmla="*/ 657 w 1552575"/>
              <a:gd name="T5" fmla="*/ 117313 h 766444"/>
              <a:gd name="T6" fmla="*/ 10025 w 1552575"/>
              <a:gd name="T7" fmla="*/ 80751 h 766444"/>
              <a:gd name="T8" fmla="*/ 29175 w 1552575"/>
              <a:gd name="T9" fmla="*/ 49109 h 766444"/>
              <a:gd name="T10" fmla="*/ 56420 w 1552575"/>
              <a:gd name="T11" fmla="*/ 24027 h 766444"/>
              <a:gd name="T12" fmla="*/ 90073 w 1552575"/>
              <a:gd name="T13" fmla="*/ 7147 h 766444"/>
              <a:gd name="T14" fmla="*/ 128452 w 1552575"/>
              <a:gd name="T15" fmla="*/ 107 h 766444"/>
              <a:gd name="T16" fmla="*/ 1276814 w 1552575"/>
              <a:gd name="T17" fmla="*/ 0 h 766444"/>
              <a:gd name="T18" fmla="*/ 1290172 w 1552575"/>
              <a:gd name="T19" fmla="*/ 639 h 766444"/>
              <a:gd name="T20" fmla="*/ 1327750 w 1552575"/>
              <a:gd name="T21" fmla="*/ 9754 h 766444"/>
              <a:gd name="T22" fmla="*/ 1360271 w 1552575"/>
              <a:gd name="T23" fmla="*/ 28387 h 766444"/>
              <a:gd name="T24" fmla="*/ 1386050 w 1552575"/>
              <a:gd name="T25" fmla="*/ 54895 h 766444"/>
              <a:gd name="T26" fmla="*/ 1403400 w 1552575"/>
              <a:gd name="T27" fmla="*/ 87639 h 766444"/>
              <a:gd name="T28" fmla="*/ 1410635 w 1552575"/>
              <a:gd name="T29" fmla="*/ 124980 h 766444"/>
              <a:gd name="T30" fmla="*/ 1410745 w 1552575"/>
              <a:gd name="T31" fmla="*/ 547307 h 766444"/>
              <a:gd name="T32" fmla="*/ 1410087 w 1552575"/>
              <a:gd name="T33" fmla="*/ 560304 h 766444"/>
              <a:gd name="T34" fmla="*/ 1400719 w 1552575"/>
              <a:gd name="T35" fmla="*/ 596866 h 766444"/>
              <a:gd name="T36" fmla="*/ 1381570 w 1552575"/>
              <a:gd name="T37" fmla="*/ 628509 h 766444"/>
              <a:gd name="T38" fmla="*/ 1354326 w 1552575"/>
              <a:gd name="T39" fmla="*/ 653590 h 766444"/>
              <a:gd name="T40" fmla="*/ 1320671 w 1552575"/>
              <a:gd name="T41" fmla="*/ 670471 h 766444"/>
              <a:gd name="T42" fmla="*/ 1282293 w 1552575"/>
              <a:gd name="T43" fmla="*/ 677511 h 766444"/>
              <a:gd name="T44" fmla="*/ 133931 w 1552575"/>
              <a:gd name="T45" fmla="*/ 677618 h 766444"/>
              <a:gd name="T46" fmla="*/ 120572 w 1552575"/>
              <a:gd name="T47" fmla="*/ 676978 h 766444"/>
              <a:gd name="T48" fmla="*/ 82994 w 1552575"/>
              <a:gd name="T49" fmla="*/ 667863 h 766444"/>
              <a:gd name="T50" fmla="*/ 50473 w 1552575"/>
              <a:gd name="T51" fmla="*/ 649231 h 766444"/>
              <a:gd name="T52" fmla="*/ 24695 w 1552575"/>
              <a:gd name="T53" fmla="*/ 622723 h 766444"/>
              <a:gd name="T54" fmla="*/ 7346 w 1552575"/>
              <a:gd name="T55" fmla="*/ 589979 h 766444"/>
              <a:gd name="T56" fmla="*/ 110 w 1552575"/>
              <a:gd name="T57" fmla="*/ 552638 h 766444"/>
              <a:gd name="T58" fmla="*/ 0 w 1552575"/>
              <a:gd name="T59" fmla="*/ 547307 h 76644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552575"/>
              <a:gd name="T91" fmla="*/ 0 h 766444"/>
              <a:gd name="T92" fmla="*/ 1552575 w 1552575"/>
              <a:gd name="T93" fmla="*/ 766444 h 766444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552575" h="766444">
                <a:moveTo>
                  <a:pt x="0" y="618827"/>
                </a:moveTo>
                <a:lnTo>
                  <a:pt x="0" y="147339"/>
                </a:lnTo>
                <a:lnTo>
                  <a:pt x="723" y="132643"/>
                </a:lnTo>
                <a:lnTo>
                  <a:pt x="11029" y="91303"/>
                </a:lnTo>
                <a:lnTo>
                  <a:pt x="32096" y="55526"/>
                </a:lnTo>
                <a:lnTo>
                  <a:pt x="62068" y="27167"/>
                </a:lnTo>
                <a:lnTo>
                  <a:pt x="99091" y="8081"/>
                </a:lnTo>
                <a:lnTo>
                  <a:pt x="141312" y="121"/>
                </a:lnTo>
                <a:lnTo>
                  <a:pt x="1404639" y="0"/>
                </a:lnTo>
                <a:lnTo>
                  <a:pt x="1419335" y="723"/>
                </a:lnTo>
                <a:lnTo>
                  <a:pt x="1460675" y="11029"/>
                </a:lnTo>
                <a:lnTo>
                  <a:pt x="1496452" y="32096"/>
                </a:lnTo>
                <a:lnTo>
                  <a:pt x="1524811" y="62068"/>
                </a:lnTo>
                <a:lnTo>
                  <a:pt x="1543898" y="99091"/>
                </a:lnTo>
                <a:lnTo>
                  <a:pt x="1551858" y="141312"/>
                </a:lnTo>
                <a:lnTo>
                  <a:pt x="1551979" y="618827"/>
                </a:lnTo>
                <a:lnTo>
                  <a:pt x="1551255" y="633523"/>
                </a:lnTo>
                <a:lnTo>
                  <a:pt x="1540949" y="674863"/>
                </a:lnTo>
                <a:lnTo>
                  <a:pt x="1519883" y="710640"/>
                </a:lnTo>
                <a:lnTo>
                  <a:pt x="1489911" y="738999"/>
                </a:lnTo>
                <a:lnTo>
                  <a:pt x="1452887" y="758086"/>
                </a:lnTo>
                <a:lnTo>
                  <a:pt x="1410667" y="766046"/>
                </a:lnTo>
                <a:lnTo>
                  <a:pt x="147339" y="766167"/>
                </a:lnTo>
                <a:lnTo>
                  <a:pt x="132643" y="765443"/>
                </a:lnTo>
                <a:lnTo>
                  <a:pt x="91303" y="755137"/>
                </a:lnTo>
                <a:lnTo>
                  <a:pt x="55526" y="734070"/>
                </a:lnTo>
                <a:lnTo>
                  <a:pt x="27167" y="704098"/>
                </a:lnTo>
                <a:lnTo>
                  <a:pt x="8081" y="667075"/>
                </a:lnTo>
                <a:lnTo>
                  <a:pt x="121" y="624855"/>
                </a:lnTo>
                <a:lnTo>
                  <a:pt x="0" y="618827"/>
                </a:lnTo>
                <a:close/>
              </a:path>
            </a:pathLst>
          </a:custGeom>
          <a:noFill/>
          <a:ln w="1964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35" name="object 10"/>
          <p:cNvSpPr txBox="1">
            <a:spLocks noChangeArrowheads="1"/>
          </p:cNvSpPr>
          <p:nvPr/>
        </p:nvSpPr>
        <p:spPr bwMode="auto">
          <a:xfrm>
            <a:off x="1531938" y="2070100"/>
            <a:ext cx="109537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indent="100013" defTabSz="820738">
              <a:lnSpc>
                <a:spcPts val="1800"/>
              </a:lnSpc>
            </a:pPr>
            <a:r>
              <a:rPr lang="en-US" sz="1500">
                <a:cs typeface="Arial" charset="0"/>
              </a:rPr>
              <a:t>Resource Provisioning</a:t>
            </a:r>
          </a:p>
        </p:txBody>
      </p:sp>
      <p:grpSp>
        <p:nvGrpSpPr>
          <p:cNvPr id="48136" name="Group 48"/>
          <p:cNvGrpSpPr>
            <a:grpSpLocks/>
          </p:cNvGrpSpPr>
          <p:nvPr/>
        </p:nvGrpSpPr>
        <p:grpSpPr bwMode="auto">
          <a:xfrm>
            <a:off x="1509713" y="3722688"/>
            <a:ext cx="1411287" cy="676275"/>
            <a:chOff x="951" y="2345"/>
            <a:chExt cx="889" cy="426"/>
          </a:xfrm>
        </p:grpSpPr>
        <p:sp>
          <p:nvSpPr>
            <p:cNvPr id="48173" name="object 11"/>
            <p:cNvSpPr>
              <a:spLocks/>
            </p:cNvSpPr>
            <p:nvPr/>
          </p:nvSpPr>
          <p:spPr bwMode="auto">
            <a:xfrm>
              <a:off x="951" y="2345"/>
              <a:ext cx="889" cy="426"/>
            </a:xfrm>
            <a:custGeom>
              <a:avLst/>
              <a:gdLst>
                <a:gd name="T0" fmla="*/ 804 w 1552575"/>
                <a:gd name="T1" fmla="*/ 0 h 766445"/>
                <a:gd name="T2" fmla="*/ 81 w 1552575"/>
                <a:gd name="T3" fmla="*/ 0 h 766445"/>
                <a:gd name="T4" fmla="*/ 57 w 1552575"/>
                <a:gd name="T5" fmla="*/ 4 h 766445"/>
                <a:gd name="T6" fmla="*/ 36 w 1552575"/>
                <a:gd name="T7" fmla="*/ 15 h 766445"/>
                <a:gd name="T8" fmla="*/ 18 w 1552575"/>
                <a:gd name="T9" fmla="*/ 31 h 766445"/>
                <a:gd name="T10" fmla="*/ 6 w 1552575"/>
                <a:gd name="T11" fmla="*/ 51 h 766445"/>
                <a:gd name="T12" fmla="*/ 0 w 1552575"/>
                <a:gd name="T13" fmla="*/ 74 h 766445"/>
                <a:gd name="T14" fmla="*/ 0 w 1552575"/>
                <a:gd name="T15" fmla="*/ 82 h 766445"/>
                <a:gd name="T16" fmla="*/ 0 w 1552575"/>
                <a:gd name="T17" fmla="*/ 347 h 766445"/>
                <a:gd name="T18" fmla="*/ 5 w 1552575"/>
                <a:gd name="T19" fmla="*/ 371 h 766445"/>
                <a:gd name="T20" fmla="*/ 16 w 1552575"/>
                <a:gd name="T21" fmla="*/ 391 h 766445"/>
                <a:gd name="T22" fmla="*/ 32 w 1552575"/>
                <a:gd name="T23" fmla="*/ 408 h 766445"/>
                <a:gd name="T24" fmla="*/ 52 w 1552575"/>
                <a:gd name="T25" fmla="*/ 420 h 766445"/>
                <a:gd name="T26" fmla="*/ 76 w 1552575"/>
                <a:gd name="T27" fmla="*/ 425 h 766445"/>
                <a:gd name="T28" fmla="*/ 84 w 1552575"/>
                <a:gd name="T29" fmla="*/ 426 h 766445"/>
                <a:gd name="T30" fmla="*/ 808 w 1552575"/>
                <a:gd name="T31" fmla="*/ 426 h 766445"/>
                <a:gd name="T32" fmla="*/ 832 w 1552575"/>
                <a:gd name="T33" fmla="*/ 421 h 766445"/>
                <a:gd name="T34" fmla="*/ 853 w 1552575"/>
                <a:gd name="T35" fmla="*/ 411 h 766445"/>
                <a:gd name="T36" fmla="*/ 870 w 1552575"/>
                <a:gd name="T37" fmla="*/ 395 h 766445"/>
                <a:gd name="T38" fmla="*/ 882 w 1552575"/>
                <a:gd name="T39" fmla="*/ 375 h 766445"/>
                <a:gd name="T40" fmla="*/ 888 w 1552575"/>
                <a:gd name="T41" fmla="*/ 352 h 766445"/>
                <a:gd name="T42" fmla="*/ 889 w 1552575"/>
                <a:gd name="T43" fmla="*/ 344 h 766445"/>
                <a:gd name="T44" fmla="*/ 889 w 1552575"/>
                <a:gd name="T45" fmla="*/ 79 h 766445"/>
                <a:gd name="T46" fmla="*/ 884 w 1552575"/>
                <a:gd name="T47" fmla="*/ 55 h 766445"/>
                <a:gd name="T48" fmla="*/ 873 w 1552575"/>
                <a:gd name="T49" fmla="*/ 34 h 766445"/>
                <a:gd name="T50" fmla="*/ 857 w 1552575"/>
                <a:gd name="T51" fmla="*/ 18 h 766445"/>
                <a:gd name="T52" fmla="*/ 836 w 1552575"/>
                <a:gd name="T53" fmla="*/ 6 h 766445"/>
                <a:gd name="T54" fmla="*/ 813 w 1552575"/>
                <a:gd name="T55" fmla="*/ 0 h 766445"/>
                <a:gd name="T56" fmla="*/ 804 w 1552575"/>
                <a:gd name="T57" fmla="*/ 0 h 76644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52575"/>
                <a:gd name="T88" fmla="*/ 0 h 766445"/>
                <a:gd name="T89" fmla="*/ 1552575 w 1552575"/>
                <a:gd name="T90" fmla="*/ 766445 h 76644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52575" h="766445">
                  <a:moveTo>
                    <a:pt x="1404640" y="0"/>
                  </a:moveTo>
                  <a:lnTo>
                    <a:pt x="141312" y="121"/>
                  </a:lnTo>
                  <a:lnTo>
                    <a:pt x="99092" y="8081"/>
                  </a:lnTo>
                  <a:lnTo>
                    <a:pt x="62068" y="27167"/>
                  </a:lnTo>
                  <a:lnTo>
                    <a:pt x="32096" y="55526"/>
                  </a:lnTo>
                  <a:lnTo>
                    <a:pt x="11029" y="91303"/>
                  </a:lnTo>
                  <a:lnTo>
                    <a:pt x="723" y="132643"/>
                  </a:lnTo>
                  <a:lnTo>
                    <a:pt x="0" y="147339"/>
                  </a:lnTo>
                  <a:lnTo>
                    <a:pt x="121" y="624855"/>
                  </a:lnTo>
                  <a:lnTo>
                    <a:pt x="8081" y="667075"/>
                  </a:lnTo>
                  <a:lnTo>
                    <a:pt x="27168" y="704098"/>
                  </a:lnTo>
                  <a:lnTo>
                    <a:pt x="55527" y="734070"/>
                  </a:lnTo>
                  <a:lnTo>
                    <a:pt x="91304" y="755137"/>
                  </a:lnTo>
                  <a:lnTo>
                    <a:pt x="132644" y="765443"/>
                  </a:lnTo>
                  <a:lnTo>
                    <a:pt x="147340" y="766166"/>
                  </a:lnTo>
                  <a:lnTo>
                    <a:pt x="1410668" y="766045"/>
                  </a:lnTo>
                  <a:lnTo>
                    <a:pt x="1452889" y="758085"/>
                  </a:lnTo>
                  <a:lnTo>
                    <a:pt x="1489912" y="738998"/>
                  </a:lnTo>
                  <a:lnTo>
                    <a:pt x="1519884" y="710639"/>
                  </a:lnTo>
                  <a:lnTo>
                    <a:pt x="1540950" y="674862"/>
                  </a:lnTo>
                  <a:lnTo>
                    <a:pt x="1551256" y="633522"/>
                  </a:lnTo>
                  <a:lnTo>
                    <a:pt x="1551980" y="618826"/>
                  </a:lnTo>
                  <a:lnTo>
                    <a:pt x="1551859" y="141311"/>
                  </a:lnTo>
                  <a:lnTo>
                    <a:pt x="1543899" y="99091"/>
                  </a:lnTo>
                  <a:lnTo>
                    <a:pt x="1524812" y="62068"/>
                  </a:lnTo>
                  <a:lnTo>
                    <a:pt x="1496453" y="32096"/>
                  </a:lnTo>
                  <a:lnTo>
                    <a:pt x="1460676" y="11029"/>
                  </a:lnTo>
                  <a:lnTo>
                    <a:pt x="1419336" y="723"/>
                  </a:lnTo>
                  <a:lnTo>
                    <a:pt x="1404640" y="0"/>
                  </a:lnTo>
                  <a:close/>
                </a:path>
              </a:pathLst>
            </a:custGeom>
            <a:solidFill>
              <a:srgbClr val="FF2600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74" name="object 12"/>
            <p:cNvSpPr>
              <a:spLocks/>
            </p:cNvSpPr>
            <p:nvPr/>
          </p:nvSpPr>
          <p:spPr bwMode="auto">
            <a:xfrm>
              <a:off x="951" y="2345"/>
              <a:ext cx="889" cy="426"/>
            </a:xfrm>
            <a:custGeom>
              <a:avLst/>
              <a:gdLst>
                <a:gd name="T0" fmla="*/ 0 w 1552575"/>
                <a:gd name="T1" fmla="*/ 344 h 766445"/>
                <a:gd name="T2" fmla="*/ 0 w 1552575"/>
                <a:gd name="T3" fmla="*/ 82 h 766445"/>
                <a:gd name="T4" fmla="*/ 0 w 1552575"/>
                <a:gd name="T5" fmla="*/ 74 h 766445"/>
                <a:gd name="T6" fmla="*/ 6 w 1552575"/>
                <a:gd name="T7" fmla="*/ 51 h 766445"/>
                <a:gd name="T8" fmla="*/ 18 w 1552575"/>
                <a:gd name="T9" fmla="*/ 31 h 766445"/>
                <a:gd name="T10" fmla="*/ 36 w 1552575"/>
                <a:gd name="T11" fmla="*/ 15 h 766445"/>
                <a:gd name="T12" fmla="*/ 57 w 1552575"/>
                <a:gd name="T13" fmla="*/ 4 h 766445"/>
                <a:gd name="T14" fmla="*/ 81 w 1552575"/>
                <a:gd name="T15" fmla="*/ 0 h 766445"/>
                <a:gd name="T16" fmla="*/ 804 w 1552575"/>
                <a:gd name="T17" fmla="*/ 0 h 766445"/>
                <a:gd name="T18" fmla="*/ 813 w 1552575"/>
                <a:gd name="T19" fmla="*/ 0 h 766445"/>
                <a:gd name="T20" fmla="*/ 836 w 1552575"/>
                <a:gd name="T21" fmla="*/ 6 h 766445"/>
                <a:gd name="T22" fmla="*/ 857 w 1552575"/>
                <a:gd name="T23" fmla="*/ 18 h 766445"/>
                <a:gd name="T24" fmla="*/ 873 w 1552575"/>
                <a:gd name="T25" fmla="*/ 34 h 766445"/>
                <a:gd name="T26" fmla="*/ 884 w 1552575"/>
                <a:gd name="T27" fmla="*/ 55 h 766445"/>
                <a:gd name="T28" fmla="*/ 889 w 1552575"/>
                <a:gd name="T29" fmla="*/ 79 h 766445"/>
                <a:gd name="T30" fmla="*/ 889 w 1552575"/>
                <a:gd name="T31" fmla="*/ 344 h 766445"/>
                <a:gd name="T32" fmla="*/ 888 w 1552575"/>
                <a:gd name="T33" fmla="*/ 352 h 766445"/>
                <a:gd name="T34" fmla="*/ 882 w 1552575"/>
                <a:gd name="T35" fmla="*/ 375 h 766445"/>
                <a:gd name="T36" fmla="*/ 870 w 1552575"/>
                <a:gd name="T37" fmla="*/ 395 h 766445"/>
                <a:gd name="T38" fmla="*/ 853 w 1552575"/>
                <a:gd name="T39" fmla="*/ 411 h 766445"/>
                <a:gd name="T40" fmla="*/ 832 w 1552575"/>
                <a:gd name="T41" fmla="*/ 421 h 766445"/>
                <a:gd name="T42" fmla="*/ 808 w 1552575"/>
                <a:gd name="T43" fmla="*/ 426 h 766445"/>
                <a:gd name="T44" fmla="*/ 84 w 1552575"/>
                <a:gd name="T45" fmla="*/ 426 h 766445"/>
                <a:gd name="T46" fmla="*/ 76 w 1552575"/>
                <a:gd name="T47" fmla="*/ 425 h 766445"/>
                <a:gd name="T48" fmla="*/ 52 w 1552575"/>
                <a:gd name="T49" fmla="*/ 420 h 766445"/>
                <a:gd name="T50" fmla="*/ 32 w 1552575"/>
                <a:gd name="T51" fmla="*/ 408 h 766445"/>
                <a:gd name="T52" fmla="*/ 16 w 1552575"/>
                <a:gd name="T53" fmla="*/ 391 h 766445"/>
                <a:gd name="T54" fmla="*/ 5 w 1552575"/>
                <a:gd name="T55" fmla="*/ 371 h 766445"/>
                <a:gd name="T56" fmla="*/ 0 w 1552575"/>
                <a:gd name="T57" fmla="*/ 347 h 766445"/>
                <a:gd name="T58" fmla="*/ 0 w 1552575"/>
                <a:gd name="T59" fmla="*/ 344 h 7664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552575"/>
                <a:gd name="T91" fmla="*/ 0 h 766445"/>
                <a:gd name="T92" fmla="*/ 1552575 w 1552575"/>
                <a:gd name="T93" fmla="*/ 766445 h 76644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552575" h="766445">
                  <a:moveTo>
                    <a:pt x="0" y="618827"/>
                  </a:moveTo>
                  <a:lnTo>
                    <a:pt x="0" y="147339"/>
                  </a:lnTo>
                  <a:lnTo>
                    <a:pt x="723" y="132643"/>
                  </a:lnTo>
                  <a:lnTo>
                    <a:pt x="11029" y="91303"/>
                  </a:lnTo>
                  <a:lnTo>
                    <a:pt x="32096" y="55526"/>
                  </a:lnTo>
                  <a:lnTo>
                    <a:pt x="62068" y="27167"/>
                  </a:lnTo>
                  <a:lnTo>
                    <a:pt x="99091" y="8081"/>
                  </a:lnTo>
                  <a:lnTo>
                    <a:pt x="141312" y="121"/>
                  </a:lnTo>
                  <a:lnTo>
                    <a:pt x="1404639" y="0"/>
                  </a:lnTo>
                  <a:lnTo>
                    <a:pt x="1419335" y="723"/>
                  </a:lnTo>
                  <a:lnTo>
                    <a:pt x="1460675" y="11029"/>
                  </a:lnTo>
                  <a:lnTo>
                    <a:pt x="1496452" y="32096"/>
                  </a:lnTo>
                  <a:lnTo>
                    <a:pt x="1524811" y="62068"/>
                  </a:lnTo>
                  <a:lnTo>
                    <a:pt x="1543898" y="99091"/>
                  </a:lnTo>
                  <a:lnTo>
                    <a:pt x="1551858" y="141312"/>
                  </a:lnTo>
                  <a:lnTo>
                    <a:pt x="1551979" y="618827"/>
                  </a:lnTo>
                  <a:lnTo>
                    <a:pt x="1551255" y="633523"/>
                  </a:lnTo>
                  <a:lnTo>
                    <a:pt x="1540949" y="674863"/>
                  </a:lnTo>
                  <a:lnTo>
                    <a:pt x="1519883" y="710640"/>
                  </a:lnTo>
                  <a:lnTo>
                    <a:pt x="1489911" y="738999"/>
                  </a:lnTo>
                  <a:lnTo>
                    <a:pt x="1452887" y="758086"/>
                  </a:lnTo>
                  <a:lnTo>
                    <a:pt x="1410667" y="766046"/>
                  </a:lnTo>
                  <a:lnTo>
                    <a:pt x="147339" y="766167"/>
                  </a:lnTo>
                  <a:lnTo>
                    <a:pt x="132643" y="765443"/>
                  </a:lnTo>
                  <a:lnTo>
                    <a:pt x="91303" y="755137"/>
                  </a:lnTo>
                  <a:lnTo>
                    <a:pt x="55526" y="734070"/>
                  </a:lnTo>
                  <a:lnTo>
                    <a:pt x="27167" y="704098"/>
                  </a:lnTo>
                  <a:lnTo>
                    <a:pt x="8081" y="667075"/>
                  </a:lnTo>
                  <a:lnTo>
                    <a:pt x="121" y="624855"/>
                  </a:lnTo>
                  <a:lnTo>
                    <a:pt x="0" y="618827"/>
                  </a:lnTo>
                  <a:close/>
                </a:path>
              </a:pathLst>
            </a:custGeom>
            <a:noFill/>
            <a:ln w="1964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75" name="object 13"/>
            <p:cNvSpPr txBox="1">
              <a:spLocks noChangeArrowheads="1"/>
            </p:cNvSpPr>
            <p:nvPr/>
          </p:nvSpPr>
          <p:spPr bwMode="auto">
            <a:xfrm>
              <a:off x="965" y="2363"/>
              <a:ext cx="690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11113" indent="100013" defTabSz="820738">
                <a:lnSpc>
                  <a:spcPts val="1800"/>
                </a:lnSpc>
              </a:pPr>
              <a:r>
                <a:rPr lang="en-US" sz="1500">
                  <a:cs typeface="Arial" charset="0"/>
                </a:rPr>
                <a:t>Resource Provisioning</a:t>
              </a:r>
            </a:p>
          </p:txBody>
        </p:sp>
      </p:grpSp>
      <p:grpSp>
        <p:nvGrpSpPr>
          <p:cNvPr id="48137" name="Group 49"/>
          <p:cNvGrpSpPr>
            <a:grpSpLocks/>
          </p:cNvGrpSpPr>
          <p:nvPr/>
        </p:nvGrpSpPr>
        <p:grpSpPr bwMode="auto">
          <a:xfrm>
            <a:off x="2940050" y="3692525"/>
            <a:ext cx="1382713" cy="604838"/>
            <a:chOff x="1851" y="2378"/>
            <a:chExt cx="871" cy="381"/>
          </a:xfrm>
        </p:grpSpPr>
        <p:sp>
          <p:nvSpPr>
            <p:cNvPr id="48163" name="object 14"/>
            <p:cNvSpPr>
              <a:spLocks/>
            </p:cNvSpPr>
            <p:nvPr/>
          </p:nvSpPr>
          <p:spPr bwMode="auto">
            <a:xfrm>
              <a:off x="1852" y="2415"/>
              <a:ext cx="823" cy="0"/>
            </a:xfrm>
            <a:custGeom>
              <a:avLst/>
              <a:gdLst>
                <a:gd name="T0" fmla="*/ 0 w 1436370"/>
                <a:gd name="T1" fmla="*/ 823 w 1436370"/>
                <a:gd name="T2" fmla="*/ 0 60000 65536"/>
                <a:gd name="T3" fmla="*/ 0 60000 65536"/>
                <a:gd name="T4" fmla="*/ 0 w 1436370"/>
                <a:gd name="T5" fmla="*/ 1436370 w 1436370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1436370">
                  <a:moveTo>
                    <a:pt x="0" y="0"/>
                  </a:moveTo>
                  <a:lnTo>
                    <a:pt x="1436329" y="0"/>
                  </a:lnTo>
                </a:path>
              </a:pathLst>
            </a:custGeom>
            <a:noFill/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64" name="object 15"/>
            <p:cNvSpPr>
              <a:spLocks/>
            </p:cNvSpPr>
            <p:nvPr/>
          </p:nvSpPr>
          <p:spPr bwMode="auto">
            <a:xfrm>
              <a:off x="2647" y="2378"/>
              <a:ext cx="75" cy="72"/>
            </a:xfrm>
            <a:custGeom>
              <a:avLst/>
              <a:gdLst>
                <a:gd name="T0" fmla="*/ 0 w 130175"/>
                <a:gd name="T1" fmla="*/ 0 h 130175"/>
                <a:gd name="T2" fmla="*/ 19 w 130175"/>
                <a:gd name="T3" fmla="*/ 36 h 130175"/>
                <a:gd name="T4" fmla="*/ 0 w 130175"/>
                <a:gd name="T5" fmla="*/ 72 h 130175"/>
                <a:gd name="T6" fmla="*/ 75 w 130175"/>
                <a:gd name="T7" fmla="*/ 36 h 130175"/>
                <a:gd name="T8" fmla="*/ 0 w 130175"/>
                <a:gd name="T9" fmla="*/ 0 h 130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175"/>
                <a:gd name="T16" fmla="*/ 0 h 130175"/>
                <a:gd name="T17" fmla="*/ 130175 w 130175"/>
                <a:gd name="T18" fmla="*/ 130175 h 130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175" h="130175">
                  <a:moveTo>
                    <a:pt x="0" y="0"/>
                  </a:moveTo>
                  <a:lnTo>
                    <a:pt x="32543" y="64764"/>
                  </a:lnTo>
                  <a:lnTo>
                    <a:pt x="256" y="129659"/>
                  </a:lnTo>
                  <a:lnTo>
                    <a:pt x="129787" y="645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65" name="object 16"/>
            <p:cNvSpPr>
              <a:spLocks/>
            </p:cNvSpPr>
            <p:nvPr/>
          </p:nvSpPr>
          <p:spPr bwMode="auto">
            <a:xfrm>
              <a:off x="1851" y="2494"/>
              <a:ext cx="822" cy="0"/>
            </a:xfrm>
            <a:custGeom>
              <a:avLst/>
              <a:gdLst>
                <a:gd name="T0" fmla="*/ 0 w 1436370"/>
                <a:gd name="T1" fmla="*/ 822 w 1436370"/>
                <a:gd name="T2" fmla="*/ 0 60000 65536"/>
                <a:gd name="T3" fmla="*/ 0 60000 65536"/>
                <a:gd name="T4" fmla="*/ 0 w 1436370"/>
                <a:gd name="T5" fmla="*/ 1436370 w 1436370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1436370">
                  <a:moveTo>
                    <a:pt x="0" y="0"/>
                  </a:moveTo>
                  <a:lnTo>
                    <a:pt x="1436329" y="0"/>
                  </a:ln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66" name="object 17"/>
            <p:cNvSpPr>
              <a:spLocks/>
            </p:cNvSpPr>
            <p:nvPr/>
          </p:nvSpPr>
          <p:spPr bwMode="auto">
            <a:xfrm>
              <a:off x="2646" y="2457"/>
              <a:ext cx="75" cy="73"/>
            </a:xfrm>
            <a:custGeom>
              <a:avLst/>
              <a:gdLst>
                <a:gd name="T0" fmla="*/ 0 w 130175"/>
                <a:gd name="T1" fmla="*/ 0 h 130175"/>
                <a:gd name="T2" fmla="*/ 19 w 130175"/>
                <a:gd name="T3" fmla="*/ 36 h 130175"/>
                <a:gd name="T4" fmla="*/ 0 w 130175"/>
                <a:gd name="T5" fmla="*/ 73 h 130175"/>
                <a:gd name="T6" fmla="*/ 75 w 130175"/>
                <a:gd name="T7" fmla="*/ 36 h 130175"/>
                <a:gd name="T8" fmla="*/ 0 w 130175"/>
                <a:gd name="T9" fmla="*/ 0 h 130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175"/>
                <a:gd name="T16" fmla="*/ 0 h 130175"/>
                <a:gd name="T17" fmla="*/ 130175 w 130175"/>
                <a:gd name="T18" fmla="*/ 130175 h 130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175" h="130175">
                  <a:moveTo>
                    <a:pt x="0" y="0"/>
                  </a:moveTo>
                  <a:lnTo>
                    <a:pt x="32543" y="64766"/>
                  </a:lnTo>
                  <a:lnTo>
                    <a:pt x="256" y="129659"/>
                  </a:lnTo>
                  <a:lnTo>
                    <a:pt x="129787" y="645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67" name="object 18"/>
            <p:cNvSpPr>
              <a:spLocks/>
            </p:cNvSpPr>
            <p:nvPr/>
          </p:nvSpPr>
          <p:spPr bwMode="auto">
            <a:xfrm>
              <a:off x="1851" y="2560"/>
              <a:ext cx="822" cy="0"/>
            </a:xfrm>
            <a:custGeom>
              <a:avLst/>
              <a:gdLst>
                <a:gd name="T0" fmla="*/ 0 w 1436370"/>
                <a:gd name="T1" fmla="*/ 822 w 1436370"/>
                <a:gd name="T2" fmla="*/ 0 60000 65536"/>
                <a:gd name="T3" fmla="*/ 0 60000 65536"/>
                <a:gd name="T4" fmla="*/ 0 w 1436370"/>
                <a:gd name="T5" fmla="*/ 1436370 w 1436370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1436370">
                  <a:moveTo>
                    <a:pt x="0" y="0"/>
                  </a:moveTo>
                  <a:lnTo>
                    <a:pt x="1436329" y="0"/>
                  </a:ln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68" name="object 19"/>
            <p:cNvSpPr>
              <a:spLocks/>
            </p:cNvSpPr>
            <p:nvPr/>
          </p:nvSpPr>
          <p:spPr bwMode="auto">
            <a:xfrm>
              <a:off x="2646" y="2523"/>
              <a:ext cx="75" cy="72"/>
            </a:xfrm>
            <a:custGeom>
              <a:avLst/>
              <a:gdLst>
                <a:gd name="T0" fmla="*/ 0 w 130175"/>
                <a:gd name="T1" fmla="*/ 0 h 130175"/>
                <a:gd name="T2" fmla="*/ 19 w 130175"/>
                <a:gd name="T3" fmla="*/ 36 h 130175"/>
                <a:gd name="T4" fmla="*/ 0 w 130175"/>
                <a:gd name="T5" fmla="*/ 72 h 130175"/>
                <a:gd name="T6" fmla="*/ 75 w 130175"/>
                <a:gd name="T7" fmla="*/ 36 h 130175"/>
                <a:gd name="T8" fmla="*/ 0 w 130175"/>
                <a:gd name="T9" fmla="*/ 0 h 130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175"/>
                <a:gd name="T16" fmla="*/ 0 h 130175"/>
                <a:gd name="T17" fmla="*/ 130175 w 130175"/>
                <a:gd name="T18" fmla="*/ 130175 h 130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175" h="130175">
                  <a:moveTo>
                    <a:pt x="0" y="0"/>
                  </a:moveTo>
                  <a:lnTo>
                    <a:pt x="32543" y="64766"/>
                  </a:lnTo>
                  <a:lnTo>
                    <a:pt x="256" y="129659"/>
                  </a:lnTo>
                  <a:lnTo>
                    <a:pt x="129787" y="645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69" name="object 20"/>
            <p:cNvSpPr>
              <a:spLocks/>
            </p:cNvSpPr>
            <p:nvPr/>
          </p:nvSpPr>
          <p:spPr bwMode="auto">
            <a:xfrm>
              <a:off x="1851" y="2641"/>
              <a:ext cx="822" cy="0"/>
            </a:xfrm>
            <a:custGeom>
              <a:avLst/>
              <a:gdLst>
                <a:gd name="T0" fmla="*/ 0 w 1436370"/>
                <a:gd name="T1" fmla="*/ 822 w 1436370"/>
                <a:gd name="T2" fmla="*/ 0 60000 65536"/>
                <a:gd name="T3" fmla="*/ 0 60000 65536"/>
                <a:gd name="T4" fmla="*/ 0 w 1436370"/>
                <a:gd name="T5" fmla="*/ 1436370 w 1436370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1436370">
                  <a:moveTo>
                    <a:pt x="0" y="0"/>
                  </a:moveTo>
                  <a:lnTo>
                    <a:pt x="1436329" y="0"/>
                  </a:ln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70" name="object 21"/>
            <p:cNvSpPr>
              <a:spLocks/>
            </p:cNvSpPr>
            <p:nvPr/>
          </p:nvSpPr>
          <p:spPr bwMode="auto">
            <a:xfrm>
              <a:off x="2646" y="2605"/>
              <a:ext cx="75" cy="72"/>
            </a:xfrm>
            <a:custGeom>
              <a:avLst/>
              <a:gdLst>
                <a:gd name="T0" fmla="*/ 0 w 130175"/>
                <a:gd name="T1" fmla="*/ 0 h 130175"/>
                <a:gd name="T2" fmla="*/ 19 w 130175"/>
                <a:gd name="T3" fmla="*/ 36 h 130175"/>
                <a:gd name="T4" fmla="*/ 0 w 130175"/>
                <a:gd name="T5" fmla="*/ 72 h 130175"/>
                <a:gd name="T6" fmla="*/ 75 w 130175"/>
                <a:gd name="T7" fmla="*/ 36 h 130175"/>
                <a:gd name="T8" fmla="*/ 0 w 130175"/>
                <a:gd name="T9" fmla="*/ 0 h 130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175"/>
                <a:gd name="T16" fmla="*/ 0 h 130175"/>
                <a:gd name="T17" fmla="*/ 130175 w 130175"/>
                <a:gd name="T18" fmla="*/ 130175 h 130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175" h="130175">
                  <a:moveTo>
                    <a:pt x="0" y="0"/>
                  </a:moveTo>
                  <a:lnTo>
                    <a:pt x="32543" y="64766"/>
                  </a:lnTo>
                  <a:lnTo>
                    <a:pt x="256" y="129659"/>
                  </a:lnTo>
                  <a:lnTo>
                    <a:pt x="129787" y="645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71" name="object 22"/>
            <p:cNvSpPr>
              <a:spLocks/>
            </p:cNvSpPr>
            <p:nvPr/>
          </p:nvSpPr>
          <p:spPr bwMode="auto">
            <a:xfrm>
              <a:off x="1851" y="2723"/>
              <a:ext cx="822" cy="0"/>
            </a:xfrm>
            <a:custGeom>
              <a:avLst/>
              <a:gdLst>
                <a:gd name="T0" fmla="*/ 0 w 1436370"/>
                <a:gd name="T1" fmla="*/ 822 w 1436370"/>
                <a:gd name="T2" fmla="*/ 0 60000 65536"/>
                <a:gd name="T3" fmla="*/ 0 60000 65536"/>
                <a:gd name="T4" fmla="*/ 0 w 1436370"/>
                <a:gd name="T5" fmla="*/ 1436370 w 1436370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1436370">
                  <a:moveTo>
                    <a:pt x="0" y="0"/>
                  </a:moveTo>
                  <a:lnTo>
                    <a:pt x="1436329" y="0"/>
                  </a:ln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8172" name="object 23"/>
            <p:cNvSpPr>
              <a:spLocks/>
            </p:cNvSpPr>
            <p:nvPr/>
          </p:nvSpPr>
          <p:spPr bwMode="auto">
            <a:xfrm>
              <a:off x="2646" y="2687"/>
              <a:ext cx="75" cy="72"/>
            </a:xfrm>
            <a:custGeom>
              <a:avLst/>
              <a:gdLst>
                <a:gd name="T0" fmla="*/ 0 w 130175"/>
                <a:gd name="T1" fmla="*/ 0 h 130175"/>
                <a:gd name="T2" fmla="*/ 19 w 130175"/>
                <a:gd name="T3" fmla="*/ 36 h 130175"/>
                <a:gd name="T4" fmla="*/ 0 w 130175"/>
                <a:gd name="T5" fmla="*/ 72 h 130175"/>
                <a:gd name="T6" fmla="*/ 75 w 130175"/>
                <a:gd name="T7" fmla="*/ 36 h 130175"/>
                <a:gd name="T8" fmla="*/ 0 w 130175"/>
                <a:gd name="T9" fmla="*/ 0 h 130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175"/>
                <a:gd name="T16" fmla="*/ 0 h 130175"/>
                <a:gd name="T17" fmla="*/ 130175 w 130175"/>
                <a:gd name="T18" fmla="*/ 130175 h 130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175" h="130175">
                  <a:moveTo>
                    <a:pt x="0" y="0"/>
                  </a:moveTo>
                  <a:lnTo>
                    <a:pt x="32543" y="64764"/>
                  </a:lnTo>
                  <a:lnTo>
                    <a:pt x="256" y="129658"/>
                  </a:lnTo>
                  <a:lnTo>
                    <a:pt x="129787" y="645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</p:grpSp>
      <p:sp>
        <p:nvSpPr>
          <p:cNvPr id="48138" name="object 24"/>
          <p:cNvSpPr>
            <a:spLocks/>
          </p:cNvSpPr>
          <p:nvPr/>
        </p:nvSpPr>
        <p:spPr bwMode="auto">
          <a:xfrm>
            <a:off x="2938463" y="2328863"/>
            <a:ext cx="1304925" cy="0"/>
          </a:xfrm>
          <a:custGeom>
            <a:avLst/>
            <a:gdLst>
              <a:gd name="T0" fmla="*/ 0 w 1436370"/>
              <a:gd name="T1" fmla="*/ 1304888 w 1436370"/>
              <a:gd name="T2" fmla="*/ 0 60000 65536"/>
              <a:gd name="T3" fmla="*/ 0 60000 65536"/>
              <a:gd name="T4" fmla="*/ 0 w 1436370"/>
              <a:gd name="T5" fmla="*/ 1436370 w 1436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436370">
                <a:moveTo>
                  <a:pt x="0" y="0"/>
                </a:moveTo>
                <a:lnTo>
                  <a:pt x="1436329" y="0"/>
                </a:lnTo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39" name="object 25"/>
          <p:cNvSpPr>
            <a:spLocks/>
          </p:cNvSpPr>
          <p:nvPr/>
        </p:nvSpPr>
        <p:spPr bwMode="auto">
          <a:xfrm>
            <a:off x="4200525" y="2271713"/>
            <a:ext cx="119063" cy="115887"/>
          </a:xfrm>
          <a:custGeom>
            <a:avLst/>
            <a:gdLst>
              <a:gd name="T0" fmla="*/ 0 w 130175"/>
              <a:gd name="T1" fmla="*/ 0 h 130175"/>
              <a:gd name="T2" fmla="*/ 29765 w 130175"/>
              <a:gd name="T3" fmla="*/ 57656 h 130175"/>
              <a:gd name="T4" fmla="*/ 234 w 130175"/>
              <a:gd name="T5" fmla="*/ 115427 h 130175"/>
              <a:gd name="T6" fmla="*/ 118708 w 130175"/>
              <a:gd name="T7" fmla="*/ 57484 h 130175"/>
              <a:gd name="T8" fmla="*/ 0 w 130175"/>
              <a:gd name="T9" fmla="*/ 0 h 130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175"/>
              <a:gd name="T16" fmla="*/ 0 h 130175"/>
              <a:gd name="T17" fmla="*/ 130175 w 130175"/>
              <a:gd name="T18" fmla="*/ 130175 h 1301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175" h="130175">
                <a:moveTo>
                  <a:pt x="0" y="0"/>
                </a:moveTo>
                <a:lnTo>
                  <a:pt x="32543" y="64764"/>
                </a:lnTo>
                <a:lnTo>
                  <a:pt x="256" y="129658"/>
                </a:lnTo>
                <a:lnTo>
                  <a:pt x="129787" y="6457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40" name="object 26"/>
          <p:cNvSpPr txBox="1">
            <a:spLocks noChangeArrowheads="1"/>
          </p:cNvSpPr>
          <p:nvPr/>
        </p:nvSpPr>
        <p:spPr bwMode="auto">
          <a:xfrm>
            <a:off x="3373438" y="4530725"/>
            <a:ext cx="5032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1500">
                <a:cs typeface="Arial" charset="0"/>
              </a:rPr>
              <a:t>Pilots</a:t>
            </a:r>
          </a:p>
        </p:txBody>
      </p:sp>
      <p:sp>
        <p:nvSpPr>
          <p:cNvPr id="48141" name="object 27"/>
          <p:cNvSpPr txBox="1">
            <a:spLocks noChangeArrowheads="1"/>
          </p:cNvSpPr>
          <p:nvPr/>
        </p:nvSpPr>
        <p:spPr bwMode="auto">
          <a:xfrm>
            <a:off x="3373438" y="239871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ts val="1800"/>
              </a:lnSpc>
            </a:pPr>
            <a:r>
              <a:rPr lang="en-US" sz="1500">
                <a:cs typeface="Arial" charset="0"/>
              </a:rPr>
              <a:t>Resource Requests</a:t>
            </a:r>
          </a:p>
        </p:txBody>
      </p:sp>
      <p:sp>
        <p:nvSpPr>
          <p:cNvPr id="48142" name="object 28"/>
          <p:cNvSpPr>
            <a:spLocks noChangeArrowheads="1"/>
          </p:cNvSpPr>
          <p:nvPr/>
        </p:nvSpPr>
        <p:spPr bwMode="auto">
          <a:xfrm>
            <a:off x="4403725" y="1449388"/>
            <a:ext cx="3689350" cy="12858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8143" name="object 29"/>
          <p:cNvSpPr txBox="1">
            <a:spLocks noChangeArrowheads="1"/>
          </p:cNvSpPr>
          <p:nvPr/>
        </p:nvSpPr>
        <p:spPr bwMode="auto">
          <a:xfrm>
            <a:off x="4445000" y="2070100"/>
            <a:ext cx="7874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indent="100013" defTabSz="820738">
              <a:lnSpc>
                <a:spcPts val="1800"/>
              </a:lnSpc>
            </a:pPr>
            <a:r>
              <a:rPr lang="en-US" sz="1500">
                <a:cs typeface="Arial" charset="0"/>
              </a:rPr>
              <a:t>Cloud Interface</a:t>
            </a:r>
          </a:p>
        </p:txBody>
      </p:sp>
      <p:sp>
        <p:nvSpPr>
          <p:cNvPr id="48144" name="object 30"/>
          <p:cNvSpPr>
            <a:spLocks/>
          </p:cNvSpPr>
          <p:nvPr/>
        </p:nvSpPr>
        <p:spPr bwMode="auto">
          <a:xfrm>
            <a:off x="4340225" y="3722688"/>
            <a:ext cx="1411288" cy="676275"/>
          </a:xfrm>
          <a:custGeom>
            <a:avLst/>
            <a:gdLst>
              <a:gd name="T0" fmla="*/ 1276815 w 1552575"/>
              <a:gd name="T1" fmla="*/ 0 h 766445"/>
              <a:gd name="T2" fmla="*/ 128452 w 1552575"/>
              <a:gd name="T3" fmla="*/ 107 h 766445"/>
              <a:gd name="T4" fmla="*/ 90074 w 1552575"/>
              <a:gd name="T5" fmla="*/ 7130 h 766445"/>
              <a:gd name="T6" fmla="*/ 56420 w 1552575"/>
              <a:gd name="T7" fmla="*/ 23971 h 766445"/>
              <a:gd name="T8" fmla="*/ 29175 w 1552575"/>
              <a:gd name="T9" fmla="*/ 48994 h 766445"/>
              <a:gd name="T10" fmla="*/ 10025 w 1552575"/>
              <a:gd name="T11" fmla="*/ 80561 h 766445"/>
              <a:gd name="T12" fmla="*/ 657 w 1552575"/>
              <a:gd name="T13" fmla="*/ 117038 h 766445"/>
              <a:gd name="T14" fmla="*/ 0 w 1552575"/>
              <a:gd name="T15" fmla="*/ 130005 h 766445"/>
              <a:gd name="T16" fmla="*/ 110 w 1552575"/>
              <a:gd name="T17" fmla="*/ 551343 h 766445"/>
              <a:gd name="T18" fmla="*/ 7346 w 1552575"/>
              <a:gd name="T19" fmla="*/ 588596 h 766445"/>
              <a:gd name="T20" fmla="*/ 24696 w 1552575"/>
              <a:gd name="T21" fmla="*/ 621263 h 766445"/>
              <a:gd name="T22" fmla="*/ 50474 w 1552575"/>
              <a:gd name="T23" fmla="*/ 647709 h 766445"/>
              <a:gd name="T24" fmla="*/ 82995 w 1552575"/>
              <a:gd name="T25" fmla="*/ 666297 h 766445"/>
              <a:gd name="T26" fmla="*/ 120573 w 1552575"/>
              <a:gd name="T27" fmla="*/ 675391 h 766445"/>
              <a:gd name="T28" fmla="*/ 133932 w 1552575"/>
              <a:gd name="T29" fmla="*/ 676029 h 766445"/>
              <a:gd name="T30" fmla="*/ 1282295 w 1552575"/>
              <a:gd name="T31" fmla="*/ 675922 h 766445"/>
              <a:gd name="T32" fmla="*/ 1320674 w 1552575"/>
              <a:gd name="T33" fmla="*/ 668899 h 766445"/>
              <a:gd name="T34" fmla="*/ 1354327 w 1552575"/>
              <a:gd name="T35" fmla="*/ 652057 h 766445"/>
              <a:gd name="T36" fmla="*/ 1381572 w 1552575"/>
              <a:gd name="T37" fmla="*/ 627034 h 766445"/>
              <a:gd name="T38" fmla="*/ 1400721 w 1552575"/>
              <a:gd name="T39" fmla="*/ 595466 h 766445"/>
              <a:gd name="T40" fmla="*/ 1410089 w 1552575"/>
              <a:gd name="T41" fmla="*/ 558990 h 766445"/>
              <a:gd name="T42" fmla="*/ 1410747 w 1552575"/>
              <a:gd name="T43" fmla="*/ 546023 h 766445"/>
              <a:gd name="T44" fmla="*/ 1410637 w 1552575"/>
              <a:gd name="T45" fmla="*/ 124686 h 766445"/>
              <a:gd name="T46" fmla="*/ 1403402 w 1552575"/>
              <a:gd name="T47" fmla="*/ 87433 h 766445"/>
              <a:gd name="T48" fmla="*/ 1386051 w 1552575"/>
              <a:gd name="T49" fmla="*/ 54766 h 766445"/>
              <a:gd name="T50" fmla="*/ 1360273 w 1552575"/>
              <a:gd name="T51" fmla="*/ 28320 h 766445"/>
              <a:gd name="T52" fmla="*/ 1327752 w 1552575"/>
              <a:gd name="T53" fmla="*/ 9731 h 766445"/>
              <a:gd name="T54" fmla="*/ 1290174 w 1552575"/>
              <a:gd name="T55" fmla="*/ 638 h 766445"/>
              <a:gd name="T56" fmla="*/ 1276815 w 1552575"/>
              <a:gd name="T57" fmla="*/ 0 h 76644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552575"/>
              <a:gd name="T88" fmla="*/ 0 h 766445"/>
              <a:gd name="T89" fmla="*/ 1552575 w 1552575"/>
              <a:gd name="T90" fmla="*/ 766445 h 766445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552575" h="766445">
                <a:moveTo>
                  <a:pt x="1404640" y="0"/>
                </a:moveTo>
                <a:lnTo>
                  <a:pt x="141312" y="121"/>
                </a:lnTo>
                <a:lnTo>
                  <a:pt x="99092" y="8081"/>
                </a:lnTo>
                <a:lnTo>
                  <a:pt x="62068" y="27167"/>
                </a:lnTo>
                <a:lnTo>
                  <a:pt x="32096" y="55526"/>
                </a:lnTo>
                <a:lnTo>
                  <a:pt x="11029" y="91303"/>
                </a:lnTo>
                <a:lnTo>
                  <a:pt x="723" y="132643"/>
                </a:lnTo>
                <a:lnTo>
                  <a:pt x="0" y="147339"/>
                </a:lnTo>
                <a:lnTo>
                  <a:pt x="121" y="624855"/>
                </a:lnTo>
                <a:lnTo>
                  <a:pt x="8081" y="667075"/>
                </a:lnTo>
                <a:lnTo>
                  <a:pt x="27168" y="704098"/>
                </a:lnTo>
                <a:lnTo>
                  <a:pt x="55527" y="734070"/>
                </a:lnTo>
                <a:lnTo>
                  <a:pt x="91304" y="755137"/>
                </a:lnTo>
                <a:lnTo>
                  <a:pt x="132644" y="765443"/>
                </a:lnTo>
                <a:lnTo>
                  <a:pt x="147340" y="766166"/>
                </a:lnTo>
                <a:lnTo>
                  <a:pt x="1410668" y="766045"/>
                </a:lnTo>
                <a:lnTo>
                  <a:pt x="1452889" y="758085"/>
                </a:lnTo>
                <a:lnTo>
                  <a:pt x="1489912" y="738998"/>
                </a:lnTo>
                <a:lnTo>
                  <a:pt x="1519884" y="710639"/>
                </a:lnTo>
                <a:lnTo>
                  <a:pt x="1540950" y="674862"/>
                </a:lnTo>
                <a:lnTo>
                  <a:pt x="1551256" y="633522"/>
                </a:lnTo>
                <a:lnTo>
                  <a:pt x="1551980" y="618826"/>
                </a:lnTo>
                <a:lnTo>
                  <a:pt x="1551859" y="141311"/>
                </a:lnTo>
                <a:lnTo>
                  <a:pt x="1543899" y="99091"/>
                </a:lnTo>
                <a:lnTo>
                  <a:pt x="1524812" y="62068"/>
                </a:lnTo>
                <a:lnTo>
                  <a:pt x="1496453" y="32096"/>
                </a:lnTo>
                <a:lnTo>
                  <a:pt x="1460676" y="11029"/>
                </a:lnTo>
                <a:lnTo>
                  <a:pt x="1419336" y="723"/>
                </a:lnTo>
                <a:lnTo>
                  <a:pt x="1404640" y="0"/>
                </a:lnTo>
                <a:close/>
              </a:path>
            </a:pathLst>
          </a:custGeom>
          <a:solidFill>
            <a:srgbClr val="00FA92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45" name="object 31"/>
          <p:cNvSpPr>
            <a:spLocks/>
          </p:cNvSpPr>
          <p:nvPr/>
        </p:nvSpPr>
        <p:spPr bwMode="auto">
          <a:xfrm>
            <a:off x="4340225" y="3722688"/>
            <a:ext cx="1411288" cy="676275"/>
          </a:xfrm>
          <a:custGeom>
            <a:avLst/>
            <a:gdLst>
              <a:gd name="T0" fmla="*/ 0 w 1552575"/>
              <a:gd name="T1" fmla="*/ 546024 h 766445"/>
              <a:gd name="T2" fmla="*/ 0 w 1552575"/>
              <a:gd name="T3" fmla="*/ 130005 h 766445"/>
              <a:gd name="T4" fmla="*/ 657 w 1552575"/>
              <a:gd name="T5" fmla="*/ 117038 h 766445"/>
              <a:gd name="T6" fmla="*/ 10025 w 1552575"/>
              <a:gd name="T7" fmla="*/ 80561 h 766445"/>
              <a:gd name="T8" fmla="*/ 29175 w 1552575"/>
              <a:gd name="T9" fmla="*/ 48994 h 766445"/>
              <a:gd name="T10" fmla="*/ 56420 w 1552575"/>
              <a:gd name="T11" fmla="*/ 23971 h 766445"/>
              <a:gd name="T12" fmla="*/ 90074 w 1552575"/>
              <a:gd name="T13" fmla="*/ 7130 h 766445"/>
              <a:gd name="T14" fmla="*/ 128452 w 1552575"/>
              <a:gd name="T15" fmla="*/ 107 h 766445"/>
              <a:gd name="T16" fmla="*/ 1276814 w 1552575"/>
              <a:gd name="T17" fmla="*/ 0 h 766445"/>
              <a:gd name="T18" fmla="*/ 1290173 w 1552575"/>
              <a:gd name="T19" fmla="*/ 638 h 766445"/>
              <a:gd name="T20" fmla="*/ 1327751 w 1552575"/>
              <a:gd name="T21" fmla="*/ 9731 h 766445"/>
              <a:gd name="T22" fmla="*/ 1360272 w 1552575"/>
              <a:gd name="T23" fmla="*/ 28320 h 766445"/>
              <a:gd name="T24" fmla="*/ 1386051 w 1552575"/>
              <a:gd name="T25" fmla="*/ 54766 h 766445"/>
              <a:gd name="T26" fmla="*/ 1403401 w 1552575"/>
              <a:gd name="T27" fmla="*/ 87433 h 766445"/>
              <a:gd name="T28" fmla="*/ 1410636 w 1552575"/>
              <a:gd name="T29" fmla="*/ 124687 h 766445"/>
              <a:gd name="T30" fmla="*/ 1410746 w 1552575"/>
              <a:gd name="T31" fmla="*/ 546024 h 766445"/>
              <a:gd name="T32" fmla="*/ 1410088 w 1552575"/>
              <a:gd name="T33" fmla="*/ 558991 h 766445"/>
              <a:gd name="T34" fmla="*/ 1400720 w 1552575"/>
              <a:gd name="T35" fmla="*/ 595467 h 766445"/>
              <a:gd name="T36" fmla="*/ 1381571 w 1552575"/>
              <a:gd name="T37" fmla="*/ 627035 h 766445"/>
              <a:gd name="T38" fmla="*/ 1354327 w 1552575"/>
              <a:gd name="T39" fmla="*/ 652058 h 766445"/>
              <a:gd name="T40" fmla="*/ 1320672 w 1552575"/>
              <a:gd name="T41" fmla="*/ 668899 h 766445"/>
              <a:gd name="T42" fmla="*/ 1282294 w 1552575"/>
              <a:gd name="T43" fmla="*/ 675923 h 766445"/>
              <a:gd name="T44" fmla="*/ 133931 w 1552575"/>
              <a:gd name="T45" fmla="*/ 676030 h 766445"/>
              <a:gd name="T46" fmla="*/ 120572 w 1552575"/>
              <a:gd name="T47" fmla="*/ 675391 h 766445"/>
              <a:gd name="T48" fmla="*/ 82994 w 1552575"/>
              <a:gd name="T49" fmla="*/ 666297 h 766445"/>
              <a:gd name="T50" fmla="*/ 50473 w 1552575"/>
              <a:gd name="T51" fmla="*/ 647709 h 766445"/>
              <a:gd name="T52" fmla="*/ 24695 w 1552575"/>
              <a:gd name="T53" fmla="*/ 621263 h 766445"/>
              <a:gd name="T54" fmla="*/ 7346 w 1552575"/>
              <a:gd name="T55" fmla="*/ 588596 h 766445"/>
              <a:gd name="T56" fmla="*/ 110 w 1552575"/>
              <a:gd name="T57" fmla="*/ 551343 h 766445"/>
              <a:gd name="T58" fmla="*/ 0 w 1552575"/>
              <a:gd name="T59" fmla="*/ 546024 h 76644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552575"/>
              <a:gd name="T91" fmla="*/ 0 h 766445"/>
              <a:gd name="T92" fmla="*/ 1552575 w 1552575"/>
              <a:gd name="T93" fmla="*/ 766445 h 76644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552575" h="766445">
                <a:moveTo>
                  <a:pt x="0" y="618827"/>
                </a:moveTo>
                <a:lnTo>
                  <a:pt x="0" y="147339"/>
                </a:lnTo>
                <a:lnTo>
                  <a:pt x="723" y="132643"/>
                </a:lnTo>
                <a:lnTo>
                  <a:pt x="11029" y="91303"/>
                </a:lnTo>
                <a:lnTo>
                  <a:pt x="32096" y="55526"/>
                </a:lnTo>
                <a:lnTo>
                  <a:pt x="62068" y="27167"/>
                </a:lnTo>
                <a:lnTo>
                  <a:pt x="99091" y="8081"/>
                </a:lnTo>
                <a:lnTo>
                  <a:pt x="141312" y="121"/>
                </a:lnTo>
                <a:lnTo>
                  <a:pt x="1404639" y="0"/>
                </a:lnTo>
                <a:lnTo>
                  <a:pt x="1419335" y="723"/>
                </a:lnTo>
                <a:lnTo>
                  <a:pt x="1460675" y="11029"/>
                </a:lnTo>
                <a:lnTo>
                  <a:pt x="1496452" y="32096"/>
                </a:lnTo>
                <a:lnTo>
                  <a:pt x="1524811" y="62068"/>
                </a:lnTo>
                <a:lnTo>
                  <a:pt x="1543898" y="99091"/>
                </a:lnTo>
                <a:lnTo>
                  <a:pt x="1551858" y="141312"/>
                </a:lnTo>
                <a:lnTo>
                  <a:pt x="1551979" y="618827"/>
                </a:lnTo>
                <a:lnTo>
                  <a:pt x="1551255" y="633523"/>
                </a:lnTo>
                <a:lnTo>
                  <a:pt x="1540949" y="674863"/>
                </a:lnTo>
                <a:lnTo>
                  <a:pt x="1519883" y="710640"/>
                </a:lnTo>
                <a:lnTo>
                  <a:pt x="1489911" y="738999"/>
                </a:lnTo>
                <a:lnTo>
                  <a:pt x="1452887" y="758086"/>
                </a:lnTo>
                <a:lnTo>
                  <a:pt x="1410667" y="766046"/>
                </a:lnTo>
                <a:lnTo>
                  <a:pt x="147339" y="766167"/>
                </a:lnTo>
                <a:lnTo>
                  <a:pt x="132643" y="765443"/>
                </a:lnTo>
                <a:lnTo>
                  <a:pt x="91303" y="755137"/>
                </a:lnTo>
                <a:lnTo>
                  <a:pt x="55526" y="734070"/>
                </a:lnTo>
                <a:lnTo>
                  <a:pt x="27167" y="704098"/>
                </a:lnTo>
                <a:lnTo>
                  <a:pt x="8081" y="667075"/>
                </a:lnTo>
                <a:lnTo>
                  <a:pt x="121" y="624855"/>
                </a:lnTo>
                <a:lnTo>
                  <a:pt x="0" y="618827"/>
                </a:lnTo>
                <a:close/>
              </a:path>
            </a:pathLst>
          </a:custGeom>
          <a:noFill/>
          <a:ln w="1964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46" name="object 32"/>
          <p:cNvSpPr txBox="1">
            <a:spLocks noChangeArrowheads="1"/>
          </p:cNvSpPr>
          <p:nvPr/>
        </p:nvSpPr>
        <p:spPr bwMode="auto">
          <a:xfrm>
            <a:off x="4465638" y="3741738"/>
            <a:ext cx="296862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1500">
                <a:cs typeface="Arial" charset="0"/>
              </a:rPr>
              <a:t>CE</a:t>
            </a:r>
          </a:p>
        </p:txBody>
      </p:sp>
      <p:sp>
        <p:nvSpPr>
          <p:cNvPr id="48147" name="object 41"/>
          <p:cNvSpPr>
            <a:spLocks/>
          </p:cNvSpPr>
          <p:nvPr/>
        </p:nvSpPr>
        <p:spPr bwMode="auto">
          <a:xfrm>
            <a:off x="5722938" y="3811588"/>
            <a:ext cx="1306512" cy="0"/>
          </a:xfrm>
          <a:custGeom>
            <a:avLst/>
            <a:gdLst>
              <a:gd name="T0" fmla="*/ 0 w 1436370"/>
              <a:gd name="T1" fmla="*/ 1306475 w 1436370"/>
              <a:gd name="T2" fmla="*/ 0 60000 65536"/>
              <a:gd name="T3" fmla="*/ 0 60000 65536"/>
              <a:gd name="T4" fmla="*/ 0 w 1436370"/>
              <a:gd name="T5" fmla="*/ 1436370 w 1436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436370">
                <a:moveTo>
                  <a:pt x="0" y="0"/>
                </a:moveTo>
                <a:lnTo>
                  <a:pt x="1436329" y="0"/>
                </a:lnTo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48" name="object 42"/>
          <p:cNvSpPr>
            <a:spLocks/>
          </p:cNvSpPr>
          <p:nvPr/>
        </p:nvSpPr>
        <p:spPr bwMode="auto">
          <a:xfrm>
            <a:off x="6986588" y="3754438"/>
            <a:ext cx="117475" cy="114300"/>
          </a:xfrm>
          <a:custGeom>
            <a:avLst/>
            <a:gdLst>
              <a:gd name="T0" fmla="*/ 0 w 130175"/>
              <a:gd name="T1" fmla="*/ 0 h 130175"/>
              <a:gd name="T2" fmla="*/ 29368 w 130175"/>
              <a:gd name="T3" fmla="*/ 56866 h 130175"/>
              <a:gd name="T4" fmla="*/ 231 w 130175"/>
              <a:gd name="T5" fmla="*/ 113846 h 130175"/>
              <a:gd name="T6" fmla="*/ 117125 w 130175"/>
              <a:gd name="T7" fmla="*/ 56696 h 130175"/>
              <a:gd name="T8" fmla="*/ 0 w 130175"/>
              <a:gd name="T9" fmla="*/ 0 h 130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175"/>
              <a:gd name="T16" fmla="*/ 0 h 130175"/>
              <a:gd name="T17" fmla="*/ 130175 w 130175"/>
              <a:gd name="T18" fmla="*/ 130175 h 1301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175" h="130175">
                <a:moveTo>
                  <a:pt x="0" y="0"/>
                </a:moveTo>
                <a:lnTo>
                  <a:pt x="32543" y="64764"/>
                </a:lnTo>
                <a:lnTo>
                  <a:pt x="256" y="129658"/>
                </a:lnTo>
                <a:lnTo>
                  <a:pt x="129787" y="6457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49" name="object 43"/>
          <p:cNvSpPr>
            <a:spLocks/>
          </p:cNvSpPr>
          <p:nvPr/>
        </p:nvSpPr>
        <p:spPr bwMode="auto">
          <a:xfrm>
            <a:off x="5722938" y="3933825"/>
            <a:ext cx="1306512" cy="0"/>
          </a:xfrm>
          <a:custGeom>
            <a:avLst/>
            <a:gdLst>
              <a:gd name="T0" fmla="*/ 0 w 1436370"/>
              <a:gd name="T1" fmla="*/ 1306475 w 1436370"/>
              <a:gd name="T2" fmla="*/ 0 60000 65536"/>
              <a:gd name="T3" fmla="*/ 0 60000 65536"/>
              <a:gd name="T4" fmla="*/ 0 w 1436370"/>
              <a:gd name="T5" fmla="*/ 1436370 w 1436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436370">
                <a:moveTo>
                  <a:pt x="0" y="0"/>
                </a:moveTo>
                <a:lnTo>
                  <a:pt x="1436329" y="0"/>
                </a:lnTo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50" name="object 44"/>
          <p:cNvSpPr>
            <a:spLocks/>
          </p:cNvSpPr>
          <p:nvPr/>
        </p:nvSpPr>
        <p:spPr bwMode="auto">
          <a:xfrm>
            <a:off x="6986588" y="3875088"/>
            <a:ext cx="117475" cy="114300"/>
          </a:xfrm>
          <a:custGeom>
            <a:avLst/>
            <a:gdLst>
              <a:gd name="T0" fmla="*/ 0 w 130175"/>
              <a:gd name="T1" fmla="*/ 0 h 130175"/>
              <a:gd name="T2" fmla="*/ 29368 w 130175"/>
              <a:gd name="T3" fmla="*/ 56866 h 130175"/>
              <a:gd name="T4" fmla="*/ 231 w 130175"/>
              <a:gd name="T5" fmla="*/ 113847 h 130175"/>
              <a:gd name="T6" fmla="*/ 117125 w 130175"/>
              <a:gd name="T7" fmla="*/ 56698 h 130175"/>
              <a:gd name="T8" fmla="*/ 0 w 130175"/>
              <a:gd name="T9" fmla="*/ 0 h 130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175"/>
              <a:gd name="T16" fmla="*/ 0 h 130175"/>
              <a:gd name="T17" fmla="*/ 130175 w 130175"/>
              <a:gd name="T18" fmla="*/ 130175 h 1301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175" h="130175">
                <a:moveTo>
                  <a:pt x="0" y="0"/>
                </a:moveTo>
                <a:lnTo>
                  <a:pt x="32543" y="64764"/>
                </a:lnTo>
                <a:lnTo>
                  <a:pt x="256" y="129659"/>
                </a:lnTo>
                <a:lnTo>
                  <a:pt x="129787" y="6457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51" name="object 45"/>
          <p:cNvSpPr>
            <a:spLocks/>
          </p:cNvSpPr>
          <p:nvPr/>
        </p:nvSpPr>
        <p:spPr bwMode="auto">
          <a:xfrm>
            <a:off x="5722938" y="4037013"/>
            <a:ext cx="1306512" cy="0"/>
          </a:xfrm>
          <a:custGeom>
            <a:avLst/>
            <a:gdLst>
              <a:gd name="T0" fmla="*/ 0 w 1436370"/>
              <a:gd name="T1" fmla="*/ 1306475 w 1436370"/>
              <a:gd name="T2" fmla="*/ 0 60000 65536"/>
              <a:gd name="T3" fmla="*/ 0 60000 65536"/>
              <a:gd name="T4" fmla="*/ 0 w 1436370"/>
              <a:gd name="T5" fmla="*/ 1436370 w 1436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436370">
                <a:moveTo>
                  <a:pt x="0" y="0"/>
                </a:moveTo>
                <a:lnTo>
                  <a:pt x="1436329" y="0"/>
                </a:lnTo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52" name="object 46"/>
          <p:cNvSpPr>
            <a:spLocks/>
          </p:cNvSpPr>
          <p:nvPr/>
        </p:nvSpPr>
        <p:spPr bwMode="auto">
          <a:xfrm>
            <a:off x="6986588" y="3978275"/>
            <a:ext cx="117475" cy="114300"/>
          </a:xfrm>
          <a:custGeom>
            <a:avLst/>
            <a:gdLst>
              <a:gd name="T0" fmla="*/ 0 w 130175"/>
              <a:gd name="T1" fmla="*/ 0 h 130175"/>
              <a:gd name="T2" fmla="*/ 29368 w 130175"/>
              <a:gd name="T3" fmla="*/ 56866 h 130175"/>
              <a:gd name="T4" fmla="*/ 231 w 130175"/>
              <a:gd name="T5" fmla="*/ 113846 h 130175"/>
              <a:gd name="T6" fmla="*/ 117125 w 130175"/>
              <a:gd name="T7" fmla="*/ 56696 h 130175"/>
              <a:gd name="T8" fmla="*/ 0 w 130175"/>
              <a:gd name="T9" fmla="*/ 0 h 130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175"/>
              <a:gd name="T16" fmla="*/ 0 h 130175"/>
              <a:gd name="T17" fmla="*/ 130175 w 130175"/>
              <a:gd name="T18" fmla="*/ 130175 h 1301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175" h="130175">
                <a:moveTo>
                  <a:pt x="0" y="0"/>
                </a:moveTo>
                <a:lnTo>
                  <a:pt x="32543" y="64764"/>
                </a:lnTo>
                <a:lnTo>
                  <a:pt x="256" y="129658"/>
                </a:lnTo>
                <a:lnTo>
                  <a:pt x="129787" y="6457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53" name="object 47"/>
          <p:cNvSpPr>
            <a:spLocks/>
          </p:cNvSpPr>
          <p:nvPr/>
        </p:nvSpPr>
        <p:spPr bwMode="auto">
          <a:xfrm>
            <a:off x="5722938" y="4167188"/>
            <a:ext cx="1306512" cy="0"/>
          </a:xfrm>
          <a:custGeom>
            <a:avLst/>
            <a:gdLst>
              <a:gd name="T0" fmla="*/ 0 w 1436370"/>
              <a:gd name="T1" fmla="*/ 1306475 w 1436370"/>
              <a:gd name="T2" fmla="*/ 0 60000 65536"/>
              <a:gd name="T3" fmla="*/ 0 60000 65536"/>
              <a:gd name="T4" fmla="*/ 0 w 1436370"/>
              <a:gd name="T5" fmla="*/ 1436370 w 1436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436370">
                <a:moveTo>
                  <a:pt x="0" y="0"/>
                </a:moveTo>
                <a:lnTo>
                  <a:pt x="1436329" y="0"/>
                </a:lnTo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54" name="object 48"/>
          <p:cNvSpPr>
            <a:spLocks/>
          </p:cNvSpPr>
          <p:nvPr/>
        </p:nvSpPr>
        <p:spPr bwMode="auto">
          <a:xfrm>
            <a:off x="6986588" y="4108450"/>
            <a:ext cx="117475" cy="114300"/>
          </a:xfrm>
          <a:custGeom>
            <a:avLst/>
            <a:gdLst>
              <a:gd name="T0" fmla="*/ 0 w 130175"/>
              <a:gd name="T1" fmla="*/ 0 h 130175"/>
              <a:gd name="T2" fmla="*/ 29368 w 130175"/>
              <a:gd name="T3" fmla="*/ 56866 h 130175"/>
              <a:gd name="T4" fmla="*/ 231 w 130175"/>
              <a:gd name="T5" fmla="*/ 113847 h 130175"/>
              <a:gd name="T6" fmla="*/ 117125 w 130175"/>
              <a:gd name="T7" fmla="*/ 56698 h 130175"/>
              <a:gd name="T8" fmla="*/ 0 w 130175"/>
              <a:gd name="T9" fmla="*/ 0 h 130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175"/>
              <a:gd name="T16" fmla="*/ 0 h 130175"/>
              <a:gd name="T17" fmla="*/ 130175 w 130175"/>
              <a:gd name="T18" fmla="*/ 130175 h 1301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175" h="130175">
                <a:moveTo>
                  <a:pt x="0" y="0"/>
                </a:moveTo>
                <a:lnTo>
                  <a:pt x="32543" y="64764"/>
                </a:lnTo>
                <a:lnTo>
                  <a:pt x="256" y="129659"/>
                </a:lnTo>
                <a:lnTo>
                  <a:pt x="129787" y="6457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55" name="object 49"/>
          <p:cNvSpPr>
            <a:spLocks/>
          </p:cNvSpPr>
          <p:nvPr/>
        </p:nvSpPr>
        <p:spPr bwMode="auto">
          <a:xfrm>
            <a:off x="5722938" y="4297363"/>
            <a:ext cx="1306512" cy="0"/>
          </a:xfrm>
          <a:custGeom>
            <a:avLst/>
            <a:gdLst>
              <a:gd name="T0" fmla="*/ 0 w 1436370"/>
              <a:gd name="T1" fmla="*/ 1306475 w 1436370"/>
              <a:gd name="T2" fmla="*/ 0 60000 65536"/>
              <a:gd name="T3" fmla="*/ 0 60000 65536"/>
              <a:gd name="T4" fmla="*/ 0 w 1436370"/>
              <a:gd name="T5" fmla="*/ 1436370 w 1436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436370">
                <a:moveTo>
                  <a:pt x="0" y="0"/>
                </a:moveTo>
                <a:lnTo>
                  <a:pt x="1436329" y="0"/>
                </a:lnTo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56" name="object 50"/>
          <p:cNvSpPr>
            <a:spLocks/>
          </p:cNvSpPr>
          <p:nvPr/>
        </p:nvSpPr>
        <p:spPr bwMode="auto">
          <a:xfrm>
            <a:off x="6986588" y="4238625"/>
            <a:ext cx="117475" cy="114300"/>
          </a:xfrm>
          <a:custGeom>
            <a:avLst/>
            <a:gdLst>
              <a:gd name="T0" fmla="*/ 0 w 130175"/>
              <a:gd name="T1" fmla="*/ 0 h 130175"/>
              <a:gd name="T2" fmla="*/ 29368 w 130175"/>
              <a:gd name="T3" fmla="*/ 56866 h 130175"/>
              <a:gd name="T4" fmla="*/ 231 w 130175"/>
              <a:gd name="T5" fmla="*/ 113846 h 130175"/>
              <a:gd name="T6" fmla="*/ 117125 w 130175"/>
              <a:gd name="T7" fmla="*/ 56698 h 130175"/>
              <a:gd name="T8" fmla="*/ 0 w 130175"/>
              <a:gd name="T9" fmla="*/ 0 h 130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175"/>
              <a:gd name="T16" fmla="*/ 0 h 130175"/>
              <a:gd name="T17" fmla="*/ 130175 w 130175"/>
              <a:gd name="T18" fmla="*/ 130175 h 1301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175" h="130175">
                <a:moveTo>
                  <a:pt x="0" y="0"/>
                </a:moveTo>
                <a:lnTo>
                  <a:pt x="32543" y="64764"/>
                </a:lnTo>
                <a:lnTo>
                  <a:pt x="256" y="129658"/>
                </a:lnTo>
                <a:lnTo>
                  <a:pt x="129787" y="6457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8157" name="object 51"/>
          <p:cNvSpPr txBox="1">
            <a:spLocks noChangeArrowheads="1"/>
          </p:cNvSpPr>
          <p:nvPr/>
        </p:nvSpPr>
        <p:spPr bwMode="auto">
          <a:xfrm>
            <a:off x="5721350" y="4391025"/>
            <a:ext cx="116998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1500">
                <a:solidFill>
                  <a:srgbClr val="FFFFFF"/>
                </a:solidFill>
                <a:cs typeface="Arial" charset="0"/>
              </a:rPr>
              <a:t>Batch Queue</a:t>
            </a:r>
            <a:endParaRPr lang="en-US" sz="1500">
              <a:cs typeface="Arial" charset="0"/>
            </a:endParaRPr>
          </a:p>
        </p:txBody>
      </p:sp>
      <p:sp>
        <p:nvSpPr>
          <p:cNvPr id="48158" name="object 52"/>
          <p:cNvSpPr>
            <a:spLocks noChangeArrowheads="1"/>
          </p:cNvSpPr>
          <p:nvPr/>
        </p:nvSpPr>
        <p:spPr bwMode="auto">
          <a:xfrm>
            <a:off x="7232650" y="3455988"/>
            <a:ext cx="1922463" cy="1223962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48159" name="object 56"/>
          <p:cNvSpPr txBox="1">
            <a:spLocks noChangeArrowheads="1"/>
          </p:cNvSpPr>
          <p:nvPr/>
        </p:nvSpPr>
        <p:spPr bwMode="auto">
          <a:xfrm>
            <a:off x="8312150" y="3967163"/>
            <a:ext cx="11255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endParaRPr lang="en-US" sz="2200" baseline="-10000">
              <a:cs typeface="Arial" charset="0"/>
            </a:endParaRPr>
          </a:p>
        </p:txBody>
      </p:sp>
      <p:sp>
        <p:nvSpPr>
          <p:cNvPr id="48160" name="Text Box 62"/>
          <p:cNvSpPr txBox="1">
            <a:spLocks noChangeArrowheads="1"/>
          </p:cNvSpPr>
          <p:nvPr/>
        </p:nvSpPr>
        <p:spPr bwMode="auto">
          <a:xfrm>
            <a:off x="6927850" y="2017713"/>
            <a:ext cx="9064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058" tIns="41029" rIns="82058" bIns="41029">
            <a:spAutoFit/>
          </a:bodyPr>
          <a:lstStyle/>
          <a:p>
            <a:pPr algn="ctr" defTabSz="820738"/>
            <a:r>
              <a:rPr lang="en-US" sz="1600"/>
              <a:t>VM with</a:t>
            </a:r>
          </a:p>
          <a:p>
            <a:pPr algn="ctr" defTabSz="820738"/>
            <a:r>
              <a:rPr lang="en-US" sz="1600"/>
              <a:t>Pilots</a:t>
            </a:r>
          </a:p>
        </p:txBody>
      </p:sp>
      <p:sp>
        <p:nvSpPr>
          <p:cNvPr id="48161" name="Text Box 63"/>
          <p:cNvSpPr txBox="1">
            <a:spLocks noChangeArrowheads="1"/>
          </p:cNvSpPr>
          <p:nvPr/>
        </p:nvSpPr>
        <p:spPr bwMode="auto">
          <a:xfrm>
            <a:off x="7933412" y="4033838"/>
            <a:ext cx="1111490" cy="57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058" tIns="41029" rIns="82058" bIns="41029">
            <a:spAutoFit/>
          </a:bodyPr>
          <a:lstStyle/>
          <a:p>
            <a:pPr algn="ctr" defTabSz="820738"/>
            <a:r>
              <a:rPr lang="en-US" sz="1600" dirty="0" smtClean="0"/>
              <a:t>Batch</a:t>
            </a:r>
            <a:r>
              <a:rPr lang="en-US" sz="1600" dirty="0" smtClean="0"/>
              <a:t> </a:t>
            </a:r>
            <a:r>
              <a:rPr lang="en-US" sz="1600" dirty="0"/>
              <a:t>with</a:t>
            </a:r>
          </a:p>
          <a:p>
            <a:pPr algn="ctr" defTabSz="820738"/>
            <a:r>
              <a:rPr lang="en-US" sz="1600" dirty="0"/>
              <a:t>Pilots</a:t>
            </a:r>
          </a:p>
        </p:txBody>
      </p:sp>
      <p:sp>
        <p:nvSpPr>
          <p:cNvPr id="48162" name="Line 50"/>
          <p:cNvSpPr>
            <a:spLocks noChangeShapeType="1"/>
          </p:cNvSpPr>
          <p:nvPr/>
        </p:nvSpPr>
        <p:spPr bwMode="auto">
          <a:xfrm>
            <a:off x="5751513" y="2328863"/>
            <a:ext cx="9286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object 4"/>
          <p:cNvSpPr>
            <a:spLocks noGrp="1"/>
          </p:cNvSpPr>
          <p:nvPr>
            <p:ph type="title" idx="4294967295"/>
          </p:nvPr>
        </p:nvSpPr>
        <p:spPr>
          <a:xfrm>
            <a:off x="120650" y="0"/>
            <a:ext cx="8229600" cy="730250"/>
          </a:xfrm>
        </p:spPr>
        <p:txBody>
          <a:bodyPr lIns="0" tIns="121092" rIns="0" bIns="0" anchor="t">
            <a:spAutoFit/>
          </a:bodyPr>
          <a:lstStyle/>
          <a:p>
            <a:pPr marL="688975" defTabSz="914400" eaLnBrk="1" hangingPunct="1"/>
            <a:r>
              <a:rPr lang="en-US" sz="4000" smtClean="0">
                <a:latin typeface="Arial" charset="0"/>
                <a:cs typeface="Arial" charset="0"/>
              </a:rPr>
              <a:t>Impact of Resource Provisioning</a:t>
            </a:r>
          </a:p>
        </p:txBody>
      </p:sp>
      <p:sp>
        <p:nvSpPr>
          <p:cNvPr id="50178" name="object 5"/>
          <p:cNvSpPr>
            <a:spLocks noChangeArrowheads="1"/>
          </p:cNvSpPr>
          <p:nvPr/>
        </p:nvSpPr>
        <p:spPr bwMode="auto">
          <a:xfrm>
            <a:off x="1096963" y="4179888"/>
            <a:ext cx="8012112" cy="25765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50179" name="object 6"/>
          <p:cNvSpPr>
            <a:spLocks noChangeArrowheads="1"/>
          </p:cNvSpPr>
          <p:nvPr/>
        </p:nvSpPr>
        <p:spPr bwMode="auto">
          <a:xfrm>
            <a:off x="1187450" y="4268788"/>
            <a:ext cx="7831138" cy="2487612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50180" name="object 8"/>
          <p:cNvSpPr>
            <a:spLocks noChangeArrowheads="1"/>
          </p:cNvSpPr>
          <p:nvPr/>
        </p:nvSpPr>
        <p:spPr bwMode="auto">
          <a:xfrm>
            <a:off x="2909888" y="5872163"/>
            <a:ext cx="1281112" cy="88423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50181" name="object 9"/>
          <p:cNvSpPr>
            <a:spLocks noChangeArrowheads="1"/>
          </p:cNvSpPr>
          <p:nvPr/>
        </p:nvSpPr>
        <p:spPr bwMode="auto">
          <a:xfrm>
            <a:off x="1674813" y="4975225"/>
            <a:ext cx="1176337" cy="163671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50182" name="object 10"/>
          <p:cNvSpPr>
            <a:spLocks noChangeArrowheads="1"/>
          </p:cNvSpPr>
          <p:nvPr/>
        </p:nvSpPr>
        <p:spPr bwMode="auto">
          <a:xfrm>
            <a:off x="6950075" y="4751388"/>
            <a:ext cx="1004888" cy="538162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50183" name="object 11"/>
          <p:cNvSpPr>
            <a:spLocks noChangeArrowheads="1"/>
          </p:cNvSpPr>
          <p:nvPr/>
        </p:nvSpPr>
        <p:spPr bwMode="auto">
          <a:xfrm>
            <a:off x="4697413" y="4745038"/>
            <a:ext cx="1350962" cy="538162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50184" name="object 12"/>
          <p:cNvSpPr>
            <a:spLocks noChangeArrowheads="1"/>
          </p:cNvSpPr>
          <p:nvPr/>
        </p:nvSpPr>
        <p:spPr bwMode="auto">
          <a:xfrm>
            <a:off x="5654675" y="5934075"/>
            <a:ext cx="2695575" cy="6143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0738"/>
            <a:endParaRPr lang="en-US" sz="1600">
              <a:latin typeface="Calibri" pitchFamily="34" charset="0"/>
            </a:endParaRPr>
          </a:p>
        </p:txBody>
      </p:sp>
      <p:sp>
        <p:nvSpPr>
          <p:cNvPr id="50185" name="object 13"/>
          <p:cNvSpPr>
            <a:spLocks/>
          </p:cNvSpPr>
          <p:nvPr/>
        </p:nvSpPr>
        <p:spPr bwMode="auto">
          <a:xfrm>
            <a:off x="4660900" y="2684463"/>
            <a:ext cx="893763" cy="866775"/>
          </a:xfrm>
          <a:custGeom>
            <a:avLst/>
            <a:gdLst>
              <a:gd name="T0" fmla="*/ 378448 w 982345"/>
              <a:gd name="T1" fmla="*/ 5076 h 982345"/>
              <a:gd name="T2" fmla="*/ 278696 w 982345"/>
              <a:gd name="T3" fmla="*/ 31731 h 982345"/>
              <a:gd name="T4" fmla="*/ 215991 w 982345"/>
              <a:gd name="T5" fmla="*/ 62194 h 982345"/>
              <a:gd name="T6" fmla="*/ 157839 w 982345"/>
              <a:gd name="T7" fmla="*/ 102810 h 982345"/>
              <a:gd name="T8" fmla="*/ 106011 w 982345"/>
              <a:gd name="T9" fmla="*/ 153073 h 982345"/>
              <a:gd name="T10" fmla="*/ 64130 w 982345"/>
              <a:gd name="T11" fmla="*/ 209469 h 982345"/>
              <a:gd name="T12" fmla="*/ 32719 w 982345"/>
              <a:gd name="T13" fmla="*/ 270281 h 982345"/>
              <a:gd name="T14" fmla="*/ 5234 w 982345"/>
              <a:gd name="T15" fmla="*/ 367020 h 982345"/>
              <a:gd name="T16" fmla="*/ 1308 w 982345"/>
              <a:gd name="T17" fmla="*/ 466597 h 982345"/>
              <a:gd name="T18" fmla="*/ 32719 w 982345"/>
              <a:gd name="T19" fmla="*/ 596423 h 982345"/>
              <a:gd name="T20" fmla="*/ 64130 w 982345"/>
              <a:gd name="T21" fmla="*/ 657236 h 982345"/>
              <a:gd name="T22" fmla="*/ 106011 w 982345"/>
              <a:gd name="T23" fmla="*/ 713631 h 982345"/>
              <a:gd name="T24" fmla="*/ 157839 w 982345"/>
              <a:gd name="T25" fmla="*/ 763894 h 982345"/>
              <a:gd name="T26" fmla="*/ 215991 w 982345"/>
              <a:gd name="T27" fmla="*/ 804511 h 982345"/>
              <a:gd name="T28" fmla="*/ 278696 w 982345"/>
              <a:gd name="T29" fmla="*/ 834973 h 982345"/>
              <a:gd name="T30" fmla="*/ 378448 w 982345"/>
              <a:gd name="T31" fmla="*/ 861627 h 982345"/>
              <a:gd name="T32" fmla="*/ 481125 w 982345"/>
              <a:gd name="T33" fmla="*/ 865436 h 982345"/>
              <a:gd name="T34" fmla="*/ 614993 w 982345"/>
              <a:gd name="T35" fmla="*/ 834973 h 982345"/>
              <a:gd name="T36" fmla="*/ 677699 w 982345"/>
              <a:gd name="T37" fmla="*/ 804511 h 982345"/>
              <a:gd name="T38" fmla="*/ 735851 w 982345"/>
              <a:gd name="T39" fmla="*/ 763894 h 982345"/>
              <a:gd name="T40" fmla="*/ 787679 w 982345"/>
              <a:gd name="T41" fmla="*/ 713631 h 982345"/>
              <a:gd name="T42" fmla="*/ 829560 w 982345"/>
              <a:gd name="T43" fmla="*/ 657236 h 982345"/>
              <a:gd name="T44" fmla="*/ 860971 w 982345"/>
              <a:gd name="T45" fmla="*/ 596423 h 982345"/>
              <a:gd name="T46" fmla="*/ 888455 w 982345"/>
              <a:gd name="T47" fmla="*/ 499685 h 982345"/>
              <a:gd name="T48" fmla="*/ 892382 w 982345"/>
              <a:gd name="T49" fmla="*/ 400107 h 982345"/>
              <a:gd name="T50" fmla="*/ 860971 w 982345"/>
              <a:gd name="T51" fmla="*/ 270281 h 982345"/>
              <a:gd name="T52" fmla="*/ 829560 w 982345"/>
              <a:gd name="T53" fmla="*/ 209469 h 982345"/>
              <a:gd name="T54" fmla="*/ 787679 w 982345"/>
              <a:gd name="T55" fmla="*/ 153073 h 982345"/>
              <a:gd name="T56" fmla="*/ 735851 w 982345"/>
              <a:gd name="T57" fmla="*/ 102810 h 982345"/>
              <a:gd name="T58" fmla="*/ 677699 w 982345"/>
              <a:gd name="T59" fmla="*/ 62194 h 982345"/>
              <a:gd name="T60" fmla="*/ 614993 w 982345"/>
              <a:gd name="T61" fmla="*/ 31731 h 982345"/>
              <a:gd name="T62" fmla="*/ 515243 w 982345"/>
              <a:gd name="T63" fmla="*/ 5076 h 98234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82345"/>
              <a:gd name="T97" fmla="*/ 0 h 982345"/>
              <a:gd name="T98" fmla="*/ 982345 w 982345"/>
              <a:gd name="T99" fmla="*/ 982345 h 98234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82345" h="982345">
                <a:moveTo>
                  <a:pt x="491132" y="0"/>
                </a:moveTo>
                <a:lnTo>
                  <a:pt x="415956" y="5753"/>
                </a:lnTo>
                <a:lnTo>
                  <a:pt x="342209" y="23015"/>
                </a:lnTo>
                <a:lnTo>
                  <a:pt x="306318" y="35962"/>
                </a:lnTo>
                <a:lnTo>
                  <a:pt x="271322" y="51785"/>
                </a:lnTo>
                <a:lnTo>
                  <a:pt x="237398" y="70486"/>
                </a:lnTo>
                <a:lnTo>
                  <a:pt x="204725" y="92063"/>
                </a:lnTo>
                <a:lnTo>
                  <a:pt x="173483" y="116518"/>
                </a:lnTo>
                <a:lnTo>
                  <a:pt x="143849" y="143849"/>
                </a:lnTo>
                <a:lnTo>
                  <a:pt x="116518" y="173483"/>
                </a:lnTo>
                <a:lnTo>
                  <a:pt x="92063" y="204725"/>
                </a:lnTo>
                <a:lnTo>
                  <a:pt x="70486" y="237398"/>
                </a:lnTo>
                <a:lnTo>
                  <a:pt x="51785" y="271322"/>
                </a:lnTo>
                <a:lnTo>
                  <a:pt x="35962" y="306318"/>
                </a:lnTo>
                <a:lnTo>
                  <a:pt x="23015" y="342209"/>
                </a:lnTo>
                <a:lnTo>
                  <a:pt x="5753" y="415956"/>
                </a:lnTo>
                <a:lnTo>
                  <a:pt x="0" y="491132"/>
                </a:lnTo>
                <a:lnTo>
                  <a:pt x="1438" y="528810"/>
                </a:lnTo>
                <a:lnTo>
                  <a:pt x="12946" y="603451"/>
                </a:lnTo>
                <a:lnTo>
                  <a:pt x="35962" y="675946"/>
                </a:lnTo>
                <a:lnTo>
                  <a:pt x="51785" y="710943"/>
                </a:lnTo>
                <a:lnTo>
                  <a:pt x="70486" y="744867"/>
                </a:lnTo>
                <a:lnTo>
                  <a:pt x="92063" y="777539"/>
                </a:lnTo>
                <a:lnTo>
                  <a:pt x="116518" y="808782"/>
                </a:lnTo>
                <a:lnTo>
                  <a:pt x="143849" y="838416"/>
                </a:lnTo>
                <a:lnTo>
                  <a:pt x="173483" y="865747"/>
                </a:lnTo>
                <a:lnTo>
                  <a:pt x="204725" y="890202"/>
                </a:lnTo>
                <a:lnTo>
                  <a:pt x="237398" y="911779"/>
                </a:lnTo>
                <a:lnTo>
                  <a:pt x="271322" y="930479"/>
                </a:lnTo>
                <a:lnTo>
                  <a:pt x="306318" y="946303"/>
                </a:lnTo>
                <a:lnTo>
                  <a:pt x="342209" y="959249"/>
                </a:lnTo>
                <a:lnTo>
                  <a:pt x="415956" y="976511"/>
                </a:lnTo>
                <a:lnTo>
                  <a:pt x="491132" y="982265"/>
                </a:lnTo>
                <a:lnTo>
                  <a:pt x="528810" y="980827"/>
                </a:lnTo>
                <a:lnTo>
                  <a:pt x="603451" y="969319"/>
                </a:lnTo>
                <a:lnTo>
                  <a:pt x="675946" y="946303"/>
                </a:lnTo>
                <a:lnTo>
                  <a:pt x="710943" y="930479"/>
                </a:lnTo>
                <a:lnTo>
                  <a:pt x="744867" y="911779"/>
                </a:lnTo>
                <a:lnTo>
                  <a:pt x="777539" y="890202"/>
                </a:lnTo>
                <a:lnTo>
                  <a:pt x="808782" y="865747"/>
                </a:lnTo>
                <a:lnTo>
                  <a:pt x="838416" y="838416"/>
                </a:lnTo>
                <a:lnTo>
                  <a:pt x="865747" y="808782"/>
                </a:lnTo>
                <a:lnTo>
                  <a:pt x="890202" y="777539"/>
                </a:lnTo>
                <a:lnTo>
                  <a:pt x="911779" y="744867"/>
                </a:lnTo>
                <a:lnTo>
                  <a:pt x="930479" y="710943"/>
                </a:lnTo>
                <a:lnTo>
                  <a:pt x="946303" y="675946"/>
                </a:lnTo>
                <a:lnTo>
                  <a:pt x="959249" y="640056"/>
                </a:lnTo>
                <a:lnTo>
                  <a:pt x="976511" y="566309"/>
                </a:lnTo>
                <a:lnTo>
                  <a:pt x="982265" y="491132"/>
                </a:lnTo>
                <a:lnTo>
                  <a:pt x="980827" y="453455"/>
                </a:lnTo>
                <a:lnTo>
                  <a:pt x="969319" y="378814"/>
                </a:lnTo>
                <a:lnTo>
                  <a:pt x="946303" y="306318"/>
                </a:lnTo>
                <a:lnTo>
                  <a:pt x="930479" y="271322"/>
                </a:lnTo>
                <a:lnTo>
                  <a:pt x="911779" y="237398"/>
                </a:lnTo>
                <a:lnTo>
                  <a:pt x="890202" y="204725"/>
                </a:lnTo>
                <a:lnTo>
                  <a:pt x="865747" y="173483"/>
                </a:lnTo>
                <a:lnTo>
                  <a:pt x="838416" y="143849"/>
                </a:lnTo>
                <a:lnTo>
                  <a:pt x="808782" y="116518"/>
                </a:lnTo>
                <a:lnTo>
                  <a:pt x="777539" y="92063"/>
                </a:lnTo>
                <a:lnTo>
                  <a:pt x="744867" y="70486"/>
                </a:lnTo>
                <a:lnTo>
                  <a:pt x="710943" y="51785"/>
                </a:lnTo>
                <a:lnTo>
                  <a:pt x="675946" y="35962"/>
                </a:lnTo>
                <a:lnTo>
                  <a:pt x="640056" y="23015"/>
                </a:lnTo>
                <a:lnTo>
                  <a:pt x="566309" y="5753"/>
                </a:lnTo>
                <a:lnTo>
                  <a:pt x="491132" y="0"/>
                </a:lnTo>
                <a:close/>
              </a:path>
            </a:pathLst>
          </a:custGeom>
          <a:solidFill>
            <a:srgbClr val="0097EB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0186" name="object 14"/>
          <p:cNvSpPr>
            <a:spLocks/>
          </p:cNvSpPr>
          <p:nvPr/>
        </p:nvSpPr>
        <p:spPr bwMode="auto">
          <a:xfrm>
            <a:off x="4660900" y="2684463"/>
            <a:ext cx="893763" cy="866775"/>
          </a:xfrm>
          <a:custGeom>
            <a:avLst/>
            <a:gdLst>
              <a:gd name="T0" fmla="*/ 787678 w 982345"/>
              <a:gd name="T1" fmla="*/ 153073 h 982345"/>
              <a:gd name="T2" fmla="*/ 829559 w 982345"/>
              <a:gd name="T3" fmla="*/ 209469 h 982345"/>
              <a:gd name="T4" fmla="*/ 860970 w 982345"/>
              <a:gd name="T5" fmla="*/ 270282 h 982345"/>
              <a:gd name="T6" fmla="*/ 888454 w 982345"/>
              <a:gd name="T7" fmla="*/ 367019 h 982345"/>
              <a:gd name="T8" fmla="*/ 892381 w 982345"/>
              <a:gd name="T9" fmla="*/ 466597 h 982345"/>
              <a:gd name="T10" fmla="*/ 860970 w 982345"/>
              <a:gd name="T11" fmla="*/ 596423 h 982345"/>
              <a:gd name="T12" fmla="*/ 829559 w 982345"/>
              <a:gd name="T13" fmla="*/ 657235 h 982345"/>
              <a:gd name="T14" fmla="*/ 787678 w 982345"/>
              <a:gd name="T15" fmla="*/ 713631 h 982345"/>
              <a:gd name="T16" fmla="*/ 735850 w 982345"/>
              <a:gd name="T17" fmla="*/ 763894 h 982345"/>
              <a:gd name="T18" fmla="*/ 677698 w 982345"/>
              <a:gd name="T19" fmla="*/ 804511 h 982345"/>
              <a:gd name="T20" fmla="*/ 614992 w 982345"/>
              <a:gd name="T21" fmla="*/ 834973 h 982345"/>
              <a:gd name="T22" fmla="*/ 515242 w 982345"/>
              <a:gd name="T23" fmla="*/ 861627 h 982345"/>
              <a:gd name="T24" fmla="*/ 412564 w 982345"/>
              <a:gd name="T25" fmla="*/ 865435 h 982345"/>
              <a:gd name="T26" fmla="*/ 278696 w 982345"/>
              <a:gd name="T27" fmla="*/ 834973 h 982345"/>
              <a:gd name="T28" fmla="*/ 215991 w 982345"/>
              <a:gd name="T29" fmla="*/ 804511 h 982345"/>
              <a:gd name="T30" fmla="*/ 157839 w 982345"/>
              <a:gd name="T31" fmla="*/ 763894 h 982345"/>
              <a:gd name="T32" fmla="*/ 106010 w 982345"/>
              <a:gd name="T33" fmla="*/ 713631 h 982345"/>
              <a:gd name="T34" fmla="*/ 64130 w 982345"/>
              <a:gd name="T35" fmla="*/ 657235 h 982345"/>
              <a:gd name="T36" fmla="*/ 32719 w 982345"/>
              <a:gd name="T37" fmla="*/ 596423 h 982345"/>
              <a:gd name="T38" fmla="*/ 5234 w 982345"/>
              <a:gd name="T39" fmla="*/ 499685 h 982345"/>
              <a:gd name="T40" fmla="*/ 1308 w 982345"/>
              <a:gd name="T41" fmla="*/ 400106 h 982345"/>
              <a:gd name="T42" fmla="*/ 32719 w 982345"/>
              <a:gd name="T43" fmla="*/ 270282 h 982345"/>
              <a:gd name="T44" fmla="*/ 64130 w 982345"/>
              <a:gd name="T45" fmla="*/ 209469 h 982345"/>
              <a:gd name="T46" fmla="*/ 106010 w 982345"/>
              <a:gd name="T47" fmla="*/ 153073 h 982345"/>
              <a:gd name="T48" fmla="*/ 157839 w 982345"/>
              <a:gd name="T49" fmla="*/ 102810 h 982345"/>
              <a:gd name="T50" fmla="*/ 215991 w 982345"/>
              <a:gd name="T51" fmla="*/ 62194 h 982345"/>
              <a:gd name="T52" fmla="*/ 278696 w 982345"/>
              <a:gd name="T53" fmla="*/ 31731 h 982345"/>
              <a:gd name="T54" fmla="*/ 378447 w 982345"/>
              <a:gd name="T55" fmla="*/ 5077 h 982345"/>
              <a:gd name="T56" fmla="*/ 481125 w 982345"/>
              <a:gd name="T57" fmla="*/ 1269 h 982345"/>
              <a:gd name="T58" fmla="*/ 614992 w 982345"/>
              <a:gd name="T59" fmla="*/ 31731 h 982345"/>
              <a:gd name="T60" fmla="*/ 677698 w 982345"/>
              <a:gd name="T61" fmla="*/ 62194 h 982345"/>
              <a:gd name="T62" fmla="*/ 735850 w 982345"/>
              <a:gd name="T63" fmla="*/ 102810 h 98234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82345"/>
              <a:gd name="T97" fmla="*/ 0 h 982345"/>
              <a:gd name="T98" fmla="*/ 982345 w 982345"/>
              <a:gd name="T99" fmla="*/ 982345 h 98234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82345" h="982345">
                <a:moveTo>
                  <a:pt x="838415" y="143850"/>
                </a:moveTo>
                <a:lnTo>
                  <a:pt x="865746" y="173483"/>
                </a:lnTo>
                <a:lnTo>
                  <a:pt x="890201" y="204726"/>
                </a:lnTo>
                <a:lnTo>
                  <a:pt x="911778" y="237398"/>
                </a:lnTo>
                <a:lnTo>
                  <a:pt x="930478" y="271322"/>
                </a:lnTo>
                <a:lnTo>
                  <a:pt x="946302" y="306319"/>
                </a:lnTo>
                <a:lnTo>
                  <a:pt x="959248" y="342209"/>
                </a:lnTo>
                <a:lnTo>
                  <a:pt x="976510" y="415955"/>
                </a:lnTo>
                <a:lnTo>
                  <a:pt x="982264" y="491132"/>
                </a:lnTo>
                <a:lnTo>
                  <a:pt x="980826" y="528810"/>
                </a:lnTo>
                <a:lnTo>
                  <a:pt x="969318" y="603450"/>
                </a:lnTo>
                <a:lnTo>
                  <a:pt x="946302" y="675946"/>
                </a:lnTo>
                <a:lnTo>
                  <a:pt x="930478" y="710942"/>
                </a:lnTo>
                <a:lnTo>
                  <a:pt x="911778" y="744866"/>
                </a:lnTo>
                <a:lnTo>
                  <a:pt x="890201" y="777539"/>
                </a:lnTo>
                <a:lnTo>
                  <a:pt x="865746" y="808782"/>
                </a:lnTo>
                <a:lnTo>
                  <a:pt x="838415" y="838416"/>
                </a:lnTo>
                <a:lnTo>
                  <a:pt x="808781" y="865747"/>
                </a:lnTo>
                <a:lnTo>
                  <a:pt x="777538" y="890201"/>
                </a:lnTo>
                <a:lnTo>
                  <a:pt x="744866" y="911779"/>
                </a:lnTo>
                <a:lnTo>
                  <a:pt x="710942" y="930479"/>
                </a:lnTo>
                <a:lnTo>
                  <a:pt x="675945" y="946303"/>
                </a:lnTo>
                <a:lnTo>
                  <a:pt x="640055" y="959249"/>
                </a:lnTo>
                <a:lnTo>
                  <a:pt x="566308" y="976511"/>
                </a:lnTo>
                <a:lnTo>
                  <a:pt x="491132" y="982265"/>
                </a:lnTo>
                <a:lnTo>
                  <a:pt x="453454" y="980826"/>
                </a:lnTo>
                <a:lnTo>
                  <a:pt x="378814" y="969318"/>
                </a:lnTo>
                <a:lnTo>
                  <a:pt x="306318" y="946303"/>
                </a:lnTo>
                <a:lnTo>
                  <a:pt x="271322" y="930479"/>
                </a:lnTo>
                <a:lnTo>
                  <a:pt x="237398" y="911779"/>
                </a:lnTo>
                <a:lnTo>
                  <a:pt x="204725" y="890201"/>
                </a:lnTo>
                <a:lnTo>
                  <a:pt x="173483" y="865747"/>
                </a:lnTo>
                <a:lnTo>
                  <a:pt x="143849" y="838416"/>
                </a:lnTo>
                <a:lnTo>
                  <a:pt x="116517" y="808782"/>
                </a:lnTo>
                <a:lnTo>
                  <a:pt x="92063" y="777539"/>
                </a:lnTo>
                <a:lnTo>
                  <a:pt x="70486" y="744866"/>
                </a:lnTo>
                <a:lnTo>
                  <a:pt x="51785" y="710942"/>
                </a:lnTo>
                <a:lnTo>
                  <a:pt x="35962" y="675946"/>
                </a:lnTo>
                <a:lnTo>
                  <a:pt x="23015" y="640056"/>
                </a:lnTo>
                <a:lnTo>
                  <a:pt x="5753" y="566309"/>
                </a:lnTo>
                <a:lnTo>
                  <a:pt x="0" y="491132"/>
                </a:lnTo>
                <a:lnTo>
                  <a:pt x="1438" y="453454"/>
                </a:lnTo>
                <a:lnTo>
                  <a:pt x="12946" y="378814"/>
                </a:lnTo>
                <a:lnTo>
                  <a:pt x="35962" y="306319"/>
                </a:lnTo>
                <a:lnTo>
                  <a:pt x="51785" y="271322"/>
                </a:lnTo>
                <a:lnTo>
                  <a:pt x="70486" y="237398"/>
                </a:lnTo>
                <a:lnTo>
                  <a:pt x="92063" y="204726"/>
                </a:lnTo>
                <a:lnTo>
                  <a:pt x="116517" y="173483"/>
                </a:lnTo>
                <a:lnTo>
                  <a:pt x="143849" y="143850"/>
                </a:lnTo>
                <a:lnTo>
                  <a:pt x="173483" y="116518"/>
                </a:lnTo>
                <a:lnTo>
                  <a:pt x="204725" y="92064"/>
                </a:lnTo>
                <a:lnTo>
                  <a:pt x="237398" y="70486"/>
                </a:lnTo>
                <a:lnTo>
                  <a:pt x="271322" y="51786"/>
                </a:lnTo>
                <a:lnTo>
                  <a:pt x="306318" y="35962"/>
                </a:lnTo>
                <a:lnTo>
                  <a:pt x="342208" y="23016"/>
                </a:lnTo>
                <a:lnTo>
                  <a:pt x="415955" y="5754"/>
                </a:lnTo>
                <a:lnTo>
                  <a:pt x="491132" y="0"/>
                </a:lnTo>
                <a:lnTo>
                  <a:pt x="528810" y="1438"/>
                </a:lnTo>
                <a:lnTo>
                  <a:pt x="603450" y="12946"/>
                </a:lnTo>
                <a:lnTo>
                  <a:pt x="675945" y="35962"/>
                </a:lnTo>
                <a:lnTo>
                  <a:pt x="710942" y="51786"/>
                </a:lnTo>
                <a:lnTo>
                  <a:pt x="744866" y="70486"/>
                </a:lnTo>
                <a:lnTo>
                  <a:pt x="777538" y="92064"/>
                </a:lnTo>
                <a:lnTo>
                  <a:pt x="808781" y="116518"/>
                </a:lnTo>
                <a:lnTo>
                  <a:pt x="838415" y="143850"/>
                </a:lnTo>
              </a:path>
            </a:pathLst>
          </a:custGeom>
          <a:noFill/>
          <a:ln w="1964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0187" name="object 15"/>
          <p:cNvSpPr txBox="1">
            <a:spLocks noChangeArrowheads="1"/>
          </p:cNvSpPr>
          <p:nvPr/>
        </p:nvSpPr>
        <p:spPr bwMode="auto">
          <a:xfrm>
            <a:off x="1344613" y="969963"/>
            <a:ext cx="6796087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indent="-236538" defTabSz="820738">
              <a:lnSpc>
                <a:spcPts val="2913"/>
              </a:lnSpc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>
                <a:cs typeface="Arial" charset="0"/>
              </a:rPr>
              <a:t>The resource provisioning layer becomes a potentially common, but complicated interface</a:t>
            </a:r>
          </a:p>
          <a:p>
            <a:pPr marL="525463" lvl="1" indent="-198438" defTabSz="820738">
              <a:spcBef>
                <a:spcPts val="400"/>
              </a:spcBef>
              <a:buClr>
                <a:srgbClr val="EBEBEB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>
                <a:cs typeface="Arial" charset="0"/>
              </a:rPr>
              <a:t>Goal is to get pilots into a diverse set of computers</a:t>
            </a:r>
          </a:p>
          <a:p>
            <a:pPr marL="803275" lvl="2" indent="-157163" defTabSz="820738">
              <a:lnSpc>
                <a:spcPts val="1950"/>
              </a:lnSpc>
              <a:spcBef>
                <a:spcPts val="525"/>
              </a:spcBef>
              <a:buClr>
                <a:schemeClr val="tx1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1600">
                <a:cs typeface="Arial" charset="0"/>
              </a:rPr>
              <a:t>Dedicated resources, opportunistic computing, local resources, clouds, super computer allocations, etc.</a:t>
            </a:r>
          </a:p>
          <a:p>
            <a:pPr marL="247650" indent="-236538" defTabSz="820738">
              <a:lnSpc>
                <a:spcPts val="1800"/>
              </a:lnSpc>
              <a:spcBef>
                <a:spcPts val="1363"/>
              </a:spcBef>
              <a:tabLst>
                <a:tab pos="249238" algn="l"/>
              </a:tabLst>
            </a:pPr>
            <a:r>
              <a:rPr lang="en-US" sz="1500">
                <a:cs typeface="Arial" charset="0"/>
              </a:rPr>
              <a:t>                                                                  Queue</a:t>
            </a:r>
          </a:p>
        </p:txBody>
      </p:sp>
      <p:sp>
        <p:nvSpPr>
          <p:cNvPr id="50188" name="object 16"/>
          <p:cNvSpPr txBox="1">
            <a:spLocks noChangeArrowheads="1"/>
          </p:cNvSpPr>
          <p:nvPr/>
        </p:nvSpPr>
        <p:spPr bwMode="auto">
          <a:xfrm>
            <a:off x="3559175" y="5378450"/>
            <a:ext cx="3852863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2400">
                <a:solidFill>
                  <a:srgbClr val="FFFFFF"/>
                </a:solidFill>
                <a:cs typeface="Arial" charset="0"/>
              </a:rPr>
              <a:t>Resource Provisioning</a:t>
            </a:r>
            <a:endParaRPr lang="en-US" sz="2400">
              <a:cs typeface="Arial" charset="0"/>
            </a:endParaRPr>
          </a:p>
        </p:txBody>
      </p:sp>
      <p:sp>
        <p:nvSpPr>
          <p:cNvPr id="50189" name="object 17"/>
          <p:cNvSpPr>
            <a:spLocks/>
          </p:cNvSpPr>
          <p:nvPr/>
        </p:nvSpPr>
        <p:spPr bwMode="auto">
          <a:xfrm>
            <a:off x="5102225" y="3619500"/>
            <a:ext cx="0" cy="723900"/>
          </a:xfrm>
          <a:custGeom>
            <a:avLst/>
            <a:gdLst>
              <a:gd name="T0" fmla="*/ 0 h 820420"/>
              <a:gd name="T1" fmla="*/ 723472 h 820420"/>
              <a:gd name="T2" fmla="*/ 0 60000 65536"/>
              <a:gd name="T3" fmla="*/ 0 60000 65536"/>
              <a:gd name="T4" fmla="*/ 0 h 820420"/>
              <a:gd name="T5" fmla="*/ 820420 h 82042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20420">
                <a:moveTo>
                  <a:pt x="0" y="0"/>
                </a:moveTo>
                <a:lnTo>
                  <a:pt x="0" y="819935"/>
                </a:lnTo>
              </a:path>
            </a:pathLst>
          </a:cu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0190" name="object 18"/>
          <p:cNvSpPr>
            <a:spLocks/>
          </p:cNvSpPr>
          <p:nvPr/>
        </p:nvSpPr>
        <p:spPr bwMode="auto">
          <a:xfrm>
            <a:off x="5041900" y="4302125"/>
            <a:ext cx="119063" cy="114300"/>
          </a:xfrm>
          <a:custGeom>
            <a:avLst/>
            <a:gdLst>
              <a:gd name="T0" fmla="*/ 0 w 130175"/>
              <a:gd name="T1" fmla="*/ 70 h 130175"/>
              <a:gd name="T2" fmla="*/ 59367 w 130175"/>
              <a:gd name="T3" fmla="*/ 113881 h 130175"/>
              <a:gd name="T4" fmla="*/ 103771 w 130175"/>
              <a:gd name="T5" fmla="*/ 28496 h 130175"/>
              <a:gd name="T6" fmla="*/ 59312 w 130175"/>
              <a:gd name="T7" fmla="*/ 28496 h 130175"/>
              <a:gd name="T8" fmla="*/ 0 w 130175"/>
              <a:gd name="T9" fmla="*/ 70 h 130175"/>
              <a:gd name="T10" fmla="*/ 118591 w 130175"/>
              <a:gd name="T11" fmla="*/ 0 h 130175"/>
              <a:gd name="T12" fmla="*/ 59312 w 130175"/>
              <a:gd name="T13" fmla="*/ 28496 h 130175"/>
              <a:gd name="T14" fmla="*/ 103771 w 130175"/>
              <a:gd name="T15" fmla="*/ 28496 h 130175"/>
              <a:gd name="T16" fmla="*/ 118591 w 130175"/>
              <a:gd name="T17" fmla="*/ 0 h 130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0175"/>
              <a:gd name="T28" fmla="*/ 0 h 130175"/>
              <a:gd name="T29" fmla="*/ 130175 w 130175"/>
              <a:gd name="T30" fmla="*/ 130175 h 13017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0175" h="130175">
                <a:moveTo>
                  <a:pt x="0" y="80"/>
                </a:moveTo>
                <a:lnTo>
                  <a:pt x="64908" y="129698"/>
                </a:lnTo>
                <a:lnTo>
                  <a:pt x="113456" y="32454"/>
                </a:lnTo>
                <a:lnTo>
                  <a:pt x="64848" y="32454"/>
                </a:lnTo>
                <a:lnTo>
                  <a:pt x="0" y="80"/>
                </a:lnTo>
                <a:close/>
              </a:path>
              <a:path w="130175" h="130175">
                <a:moveTo>
                  <a:pt x="129659" y="0"/>
                </a:moveTo>
                <a:lnTo>
                  <a:pt x="64848" y="32454"/>
                </a:lnTo>
                <a:lnTo>
                  <a:pt x="113456" y="32454"/>
                </a:lnTo>
                <a:lnTo>
                  <a:pt x="129659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0191" name="object 19"/>
          <p:cNvSpPr>
            <a:spLocks/>
          </p:cNvSpPr>
          <p:nvPr/>
        </p:nvSpPr>
        <p:spPr bwMode="auto">
          <a:xfrm>
            <a:off x="5224463" y="4295775"/>
            <a:ext cx="488950" cy="217488"/>
          </a:xfrm>
          <a:custGeom>
            <a:avLst/>
            <a:gdLst>
              <a:gd name="T0" fmla="*/ 0 w 538479"/>
              <a:gd name="T1" fmla="*/ 0 h 245745"/>
              <a:gd name="T2" fmla="*/ 488743 w 538479"/>
              <a:gd name="T3" fmla="*/ 0 h 245745"/>
              <a:gd name="T4" fmla="*/ 488743 w 538479"/>
              <a:gd name="T5" fmla="*/ 217329 h 245745"/>
              <a:gd name="T6" fmla="*/ 0 w 538479"/>
              <a:gd name="T7" fmla="*/ 217329 h 245745"/>
              <a:gd name="T8" fmla="*/ 0 w 538479"/>
              <a:gd name="T9" fmla="*/ 0 h 2457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8479"/>
              <a:gd name="T16" fmla="*/ 0 h 245745"/>
              <a:gd name="T17" fmla="*/ 538479 w 538479"/>
              <a:gd name="T18" fmla="*/ 245745 h 2457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8479" h="245745">
                <a:moveTo>
                  <a:pt x="0" y="0"/>
                </a:moveTo>
                <a:lnTo>
                  <a:pt x="538251" y="0"/>
                </a:lnTo>
                <a:lnTo>
                  <a:pt x="538251" y="245565"/>
                </a:lnTo>
                <a:lnTo>
                  <a:pt x="0" y="24556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0192" name="object 20"/>
          <p:cNvSpPr txBox="1">
            <a:spLocks noChangeArrowheads="1"/>
          </p:cNvSpPr>
          <p:nvPr/>
        </p:nvSpPr>
        <p:spPr bwMode="auto">
          <a:xfrm>
            <a:off x="5213350" y="4278313"/>
            <a:ext cx="5032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1500">
                <a:cs typeface="Arial" charset="0"/>
              </a:rPr>
              <a:t>Pilots</a:t>
            </a:r>
          </a:p>
        </p:txBody>
      </p:sp>
      <p:sp>
        <p:nvSpPr>
          <p:cNvPr id="50193" name="object 21"/>
          <p:cNvSpPr txBox="1">
            <a:spLocks noChangeArrowheads="1"/>
          </p:cNvSpPr>
          <p:nvPr/>
        </p:nvSpPr>
        <p:spPr bwMode="auto">
          <a:xfrm>
            <a:off x="176213" y="5995988"/>
            <a:ext cx="711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ts val="1463"/>
              </a:lnSpc>
            </a:pPr>
            <a:r>
              <a:rPr lang="en-US" sz="1300">
                <a:solidFill>
                  <a:srgbClr val="FFFFFF"/>
                </a:solidFill>
                <a:cs typeface="Arial" charset="0"/>
              </a:rPr>
              <a:t>Ian Fisk FNAL/CD</a:t>
            </a:r>
            <a:endParaRPr lang="en-US" sz="1300">
              <a:cs typeface="Arial" charset="0"/>
            </a:endParaRPr>
          </a:p>
        </p:txBody>
      </p:sp>
      <p:sp>
        <p:nvSpPr>
          <p:cNvPr id="50194" name="object 22"/>
          <p:cNvSpPr txBox="1">
            <a:spLocks noGrp="1"/>
          </p:cNvSpPr>
          <p:nvPr/>
        </p:nvSpPr>
        <p:spPr bwMode="auto">
          <a:xfrm>
            <a:off x="8707438" y="6477000"/>
            <a:ext cx="2047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225" defTabSz="820738"/>
            <a:fld id="{91614C52-33B5-4378-8670-98E93CA42176}" type="slidenum">
              <a:rPr lang="en-US" sz="1100">
                <a:solidFill>
                  <a:srgbClr val="9A9A9A"/>
                </a:solidFill>
                <a:cs typeface="Arial" charset="0"/>
              </a:rPr>
              <a:pPr marL="22225" defTabSz="820738"/>
              <a:t>18</a:t>
            </a:fld>
            <a:endParaRPr lang="en-US" sz="11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object 4"/>
          <p:cNvSpPr>
            <a:spLocks noGrp="1"/>
          </p:cNvSpPr>
          <p:nvPr>
            <p:ph type="title" idx="4294967295"/>
          </p:nvPr>
        </p:nvSpPr>
        <p:spPr>
          <a:xfrm>
            <a:off x="682625" y="0"/>
            <a:ext cx="8229600" cy="792163"/>
          </a:xfrm>
        </p:spPr>
        <p:txBody>
          <a:bodyPr lIns="0" tIns="121626" rIns="0" bIns="0" anchor="t">
            <a:spAutoFit/>
          </a:bodyPr>
          <a:lstStyle/>
          <a:p>
            <a:pPr marL="688975" defTabSz="914400" eaLnBrk="1" hangingPunct="1"/>
            <a:r>
              <a:rPr lang="en-US" smtClean="0">
                <a:latin typeface="Arial" charset="0"/>
                <a:cs typeface="Arial" charset="0"/>
              </a:rPr>
              <a:t>Evolution</a:t>
            </a:r>
          </a:p>
        </p:txBody>
      </p:sp>
      <p:sp>
        <p:nvSpPr>
          <p:cNvPr id="52226" name="object 6"/>
          <p:cNvSpPr txBox="1">
            <a:spLocks noChangeArrowheads="1"/>
          </p:cNvSpPr>
          <p:nvPr/>
        </p:nvSpPr>
        <p:spPr bwMode="auto">
          <a:xfrm>
            <a:off x="176213" y="5995988"/>
            <a:ext cx="711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ts val="1463"/>
              </a:lnSpc>
            </a:pPr>
            <a:r>
              <a:rPr lang="en-US" sz="1300">
                <a:solidFill>
                  <a:srgbClr val="FFFFFF"/>
                </a:solidFill>
                <a:cs typeface="Arial" charset="0"/>
              </a:rPr>
              <a:t>Ian Fisk FNAL/CD</a:t>
            </a:r>
            <a:endParaRPr lang="en-US" sz="1300">
              <a:cs typeface="Arial" charset="0"/>
            </a:endParaRPr>
          </a:p>
        </p:txBody>
      </p:sp>
      <p:sp>
        <p:nvSpPr>
          <p:cNvPr id="52227" name="object 7"/>
          <p:cNvSpPr txBox="1">
            <a:spLocks noGrp="1"/>
          </p:cNvSpPr>
          <p:nvPr/>
        </p:nvSpPr>
        <p:spPr bwMode="auto">
          <a:xfrm>
            <a:off x="8707438" y="6477000"/>
            <a:ext cx="2047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225" defTabSz="820738"/>
            <a:fld id="{789FEBBA-BCC8-497D-947D-3D49E0CB78D7}" type="slidenum">
              <a:rPr lang="en-US" sz="1100">
                <a:solidFill>
                  <a:srgbClr val="9A9A9A"/>
                </a:solidFill>
                <a:cs typeface="Arial" charset="0"/>
              </a:rPr>
              <a:pPr marL="22225" defTabSz="820738"/>
              <a:t>19</a:t>
            </a:fld>
            <a:endParaRPr lang="en-US" sz="1100">
              <a:cs typeface="Arial" charset="0"/>
            </a:endParaRPr>
          </a:p>
        </p:txBody>
      </p:sp>
      <p:sp>
        <p:nvSpPr>
          <p:cNvPr id="52228" name="object 5"/>
          <p:cNvSpPr txBox="1">
            <a:spLocks noChangeArrowheads="1"/>
          </p:cNvSpPr>
          <p:nvPr/>
        </p:nvSpPr>
        <p:spPr bwMode="auto">
          <a:xfrm>
            <a:off x="1344613" y="971550"/>
            <a:ext cx="7410450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indent="-236538" defTabSz="820738">
              <a:lnSpc>
                <a:spcPts val="2988"/>
              </a:lnSpc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600">
                <a:cs typeface="Arial" charset="0"/>
              </a:rPr>
              <a:t>After many years of operations our system is evolving</a:t>
            </a:r>
          </a:p>
          <a:p>
            <a:pPr marL="247650" indent="-236538" defTabSz="820738">
              <a:lnSpc>
                <a:spcPts val="2713"/>
              </a:lnSpc>
              <a:spcBef>
                <a:spcPts val="563"/>
              </a:spcBef>
              <a:tabLst>
                <a:tab pos="249238" algn="l"/>
              </a:tabLst>
            </a:pPr>
            <a:r>
              <a:rPr lang="en-US" sz="2300">
                <a:cs typeface="Arial" charset="0"/>
              </a:rPr>
              <a:t>– We are reducing how strictly we define the functionality in each tier</a:t>
            </a:r>
          </a:p>
          <a:p>
            <a:pPr marL="803275" lvl="1" indent="-157163" defTabSz="820738">
              <a:spcBef>
                <a:spcPts val="300"/>
              </a:spcBef>
              <a:buClr>
                <a:schemeClr val="tx1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1900">
                <a:cs typeface="Arial" charset="0"/>
              </a:rPr>
              <a:t>Lines and capabilities are blurring together</a:t>
            </a:r>
          </a:p>
          <a:p>
            <a:pPr marL="247650" indent="-236538" defTabSz="820738">
              <a:spcBef>
                <a:spcPts val="475"/>
              </a:spcBef>
              <a:tabLst>
                <a:tab pos="249238" algn="l"/>
              </a:tabLst>
            </a:pPr>
            <a:r>
              <a:rPr lang="en-US" sz="2300">
                <a:cs typeface="Arial" charset="0"/>
              </a:rPr>
              <a:t>– We have much better access to data</a:t>
            </a:r>
          </a:p>
          <a:p>
            <a:pPr marL="803275" lvl="1" indent="-157163" defTabSz="820738">
              <a:lnSpc>
                <a:spcPts val="2225"/>
              </a:lnSpc>
              <a:spcBef>
                <a:spcPts val="525"/>
              </a:spcBef>
              <a:buClr>
                <a:schemeClr val="tx1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1900">
                <a:cs typeface="Arial" charset="0"/>
              </a:rPr>
              <a:t>With it we begin to eliminate the boundaries between sites</a:t>
            </a:r>
          </a:p>
          <a:p>
            <a:pPr marL="247650" indent="-236538" defTabSz="820738">
              <a:spcBef>
                <a:spcPts val="413"/>
              </a:spcBef>
              <a:tabLst>
                <a:tab pos="249238" algn="l"/>
              </a:tabLst>
            </a:pPr>
            <a:r>
              <a:rPr lang="en-US" sz="2300">
                <a:cs typeface="Arial" charset="0"/>
              </a:rPr>
              <a:t>– We will have a much more diverse set of resources</a:t>
            </a:r>
          </a:p>
          <a:p>
            <a:pPr marL="803275" lvl="1" indent="-157163" defTabSz="820738">
              <a:spcBef>
                <a:spcPts val="388"/>
              </a:spcBef>
              <a:buClr>
                <a:schemeClr val="tx1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1900">
                <a:cs typeface="Arial" charset="0"/>
              </a:rPr>
              <a:t>Cloud and opportunistic access will be big areas of growth</a:t>
            </a:r>
          </a:p>
          <a:p>
            <a:pPr marL="247650" indent="-236538" defTabSz="820738">
              <a:lnSpc>
                <a:spcPts val="2713"/>
              </a:lnSpc>
              <a:spcBef>
                <a:spcPts val="638"/>
              </a:spcBef>
              <a:tabLst>
                <a:tab pos="249238" algn="l"/>
              </a:tabLst>
            </a:pPr>
            <a:r>
              <a:rPr lang="en-US" sz="2300">
                <a:cs typeface="Arial" charset="0"/>
              </a:rPr>
              <a:t>– The availability of capability computing is likely to change the landscape</a:t>
            </a:r>
            <a:endParaRPr lang="en-US" sz="19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LHC Long Shutdown 1 (LS1)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AAB83-389C-48E3-9C42-A713A4F60C76}" type="slidenum">
              <a:rPr lang="en-US"/>
              <a:pPr>
                <a:defRPr/>
              </a:pPr>
              <a:t>2</a:t>
            </a:fld>
            <a:endParaRPr lang="en-US"/>
          </a:p>
        </p:txBody>
      </p:sp>
      <p:grpSp>
        <p:nvGrpSpPr>
          <p:cNvPr id="17413" name="Group 6"/>
          <p:cNvGrpSpPr>
            <a:grpSpLocks/>
          </p:cNvGrpSpPr>
          <p:nvPr/>
        </p:nvGrpSpPr>
        <p:grpSpPr bwMode="auto">
          <a:xfrm>
            <a:off x="2052638" y="5380038"/>
            <a:ext cx="5300662" cy="652462"/>
            <a:chOff x="1318327" y="5316725"/>
            <a:chExt cx="5301449" cy="652003"/>
          </a:xfrm>
        </p:grpSpPr>
        <p:grpSp>
          <p:nvGrpSpPr>
            <p:cNvPr id="17493" name="Group 7"/>
            <p:cNvGrpSpPr>
              <a:grpSpLocks/>
            </p:cNvGrpSpPr>
            <p:nvPr/>
          </p:nvGrpSpPr>
          <p:grpSpPr bwMode="auto">
            <a:xfrm>
              <a:off x="1318327" y="5316725"/>
              <a:ext cx="3325681" cy="646331"/>
              <a:chOff x="251520" y="188640"/>
              <a:chExt cx="3325681" cy="646331"/>
            </a:xfrm>
          </p:grpSpPr>
          <p:sp>
            <p:nvSpPr>
              <p:cNvPr id="17495" name="TextBox 9"/>
              <p:cNvSpPr txBox="1">
                <a:spLocks noChangeArrowheads="1"/>
              </p:cNvSpPr>
              <p:nvPr/>
            </p:nvSpPr>
            <p:spPr bwMode="auto">
              <a:xfrm>
                <a:off x="467544" y="188640"/>
                <a:ext cx="2172069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Calibri" pitchFamily="34" charset="0"/>
                  </a:rPr>
                  <a:t>Physics</a:t>
                </a:r>
              </a:p>
              <a:p>
                <a:r>
                  <a:rPr lang="en-US">
                    <a:latin typeface="Calibri" pitchFamily="34" charset="0"/>
                  </a:rPr>
                  <a:t>Beam commissioning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51520" y="310791"/>
                <a:ext cx="144483" cy="144361"/>
              </a:xfrm>
              <a:prstGeom prst="rect">
                <a:avLst/>
              </a:prstGeom>
              <a:solidFill>
                <a:srgbClr val="4BB33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433343" y="580476"/>
                <a:ext cx="144483" cy="14277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433343" y="310791"/>
                <a:ext cx="144483" cy="144361"/>
              </a:xfrm>
              <a:prstGeom prst="rect">
                <a:avLst/>
              </a:prstGeom>
              <a:solidFill>
                <a:srgbClr val="0A2F6C">
                  <a:alpha val="96863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51520" y="580476"/>
                <a:ext cx="144483" cy="142774"/>
              </a:xfrm>
              <a:prstGeom prst="rect">
                <a:avLst/>
              </a:prstGeom>
              <a:solidFill>
                <a:srgbClr val="4BB331">
                  <a:alpha val="52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sp>
          <p:nvSpPr>
            <p:cNvPr id="17494" name="Rectangle 8"/>
            <p:cNvSpPr>
              <a:spLocks noChangeArrowheads="1"/>
            </p:cNvSpPr>
            <p:nvPr/>
          </p:nvSpPr>
          <p:spPr bwMode="auto">
            <a:xfrm>
              <a:off x="4644008" y="5322397"/>
              <a:ext cx="197576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Shutdown</a:t>
              </a:r>
            </a:p>
            <a:p>
              <a:r>
                <a:rPr lang="en-US">
                  <a:latin typeface="Calibri" pitchFamily="34" charset="0"/>
                </a:rPr>
                <a:t>Powering tests </a:t>
              </a:r>
            </a:p>
          </p:txBody>
        </p:sp>
      </p:grpSp>
      <p:grpSp>
        <p:nvGrpSpPr>
          <p:cNvPr id="17414" name="Group 14"/>
          <p:cNvGrpSpPr>
            <a:grpSpLocks/>
          </p:cNvGrpSpPr>
          <p:nvPr/>
        </p:nvGrpSpPr>
        <p:grpSpPr bwMode="auto">
          <a:xfrm>
            <a:off x="34925" y="1279525"/>
            <a:ext cx="8920163" cy="3752850"/>
            <a:chOff x="35496" y="1124744"/>
            <a:chExt cx="8919484" cy="3753708"/>
          </a:xfrm>
        </p:grpSpPr>
        <p:sp>
          <p:nvSpPr>
            <p:cNvPr id="16" name="Rectangle 15"/>
            <p:cNvSpPr/>
            <p:nvPr/>
          </p:nvSpPr>
          <p:spPr>
            <a:xfrm>
              <a:off x="494249" y="2133037"/>
              <a:ext cx="4941511" cy="287403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2812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F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45050" y="1556643"/>
              <a:ext cx="287316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65700" y="1556643"/>
              <a:ext cx="287316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A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86351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07001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929240" y="1556643"/>
              <a:ext cx="287315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249890" y="1556643"/>
              <a:ext cx="287315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A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570541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891192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O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13429" y="1556643"/>
              <a:ext cx="287316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N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34080" y="1556643"/>
              <a:ext cx="287316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854730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75381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F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707300" y="1556643"/>
              <a:ext cx="287315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27951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F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497619" y="1556643"/>
              <a:ext cx="287315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18270" y="1556643"/>
              <a:ext cx="287315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A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138920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459571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781809" y="1556643"/>
              <a:ext cx="287316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102459" y="1556643"/>
              <a:ext cx="287316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A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423110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S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743760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O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065999" y="1556643"/>
              <a:ext cx="287315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N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386649" y="1556643"/>
              <a:ext cx="287315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D</a:t>
              </a:r>
            </a:p>
          </p:txBody>
        </p:sp>
        <p:sp>
          <p:nvSpPr>
            <p:cNvPr id="17444" name="TextBox 41"/>
            <p:cNvSpPr txBox="1">
              <a:spLocks noChangeArrowheads="1"/>
            </p:cNvSpPr>
            <p:nvPr/>
          </p:nvSpPr>
          <p:spPr bwMode="auto">
            <a:xfrm>
              <a:off x="35496" y="1124744"/>
              <a:ext cx="6527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82554"/>
                  </a:solidFill>
                  <a:latin typeface="Calibri" pitchFamily="34" charset="0"/>
                </a:rPr>
                <a:t>2013</a:t>
              </a:r>
            </a:p>
          </p:txBody>
        </p:sp>
        <p:sp>
          <p:nvSpPr>
            <p:cNvPr id="17445" name="TextBox 42"/>
            <p:cNvSpPr txBox="1">
              <a:spLocks noChangeArrowheads="1"/>
            </p:cNvSpPr>
            <p:nvPr/>
          </p:nvSpPr>
          <p:spPr bwMode="auto">
            <a:xfrm>
              <a:off x="3851920" y="1196752"/>
              <a:ext cx="6527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82554"/>
                  </a:solidFill>
                  <a:latin typeface="Calibri" pitchFamily="34" charset="0"/>
                </a:rPr>
                <a:t>2014</a:t>
              </a:r>
            </a:p>
          </p:txBody>
        </p:sp>
        <p:sp>
          <p:nvSpPr>
            <p:cNvPr id="17446" name="TextBox 43"/>
            <p:cNvSpPr txBox="1">
              <a:spLocks noChangeArrowheads="1"/>
            </p:cNvSpPr>
            <p:nvPr/>
          </p:nvSpPr>
          <p:spPr bwMode="auto">
            <a:xfrm>
              <a:off x="7668344" y="1196752"/>
              <a:ext cx="6527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82554"/>
                  </a:solidFill>
                  <a:latin typeface="Calibri" pitchFamily="34" charset="0"/>
                </a:rPr>
                <a:t>2015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3851556" y="1196198"/>
              <a:ext cx="0" cy="288991"/>
            </a:xfrm>
            <a:prstGeom prst="line">
              <a:avLst/>
            </a:prstGeom>
            <a:ln w="19050">
              <a:solidFill>
                <a:srgbClr val="0A2F6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7667615" y="1196198"/>
              <a:ext cx="0" cy="288991"/>
            </a:xfrm>
            <a:prstGeom prst="line">
              <a:avLst/>
            </a:prstGeom>
            <a:ln w="19050">
              <a:solidFill>
                <a:srgbClr val="0A2F6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8345426" y="1556643"/>
              <a:ext cx="288903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667664" y="1556643"/>
              <a:ext cx="287316" cy="360445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82554"/>
                  </a:solidFill>
                </a:rPr>
                <a:t>A</a:t>
              </a:r>
            </a:p>
          </p:txBody>
        </p:sp>
        <p:sp>
          <p:nvSpPr>
            <p:cNvPr id="49" name="Right Triangle 48"/>
            <p:cNvSpPr/>
            <p:nvPr/>
          </p:nvSpPr>
          <p:spPr>
            <a:xfrm>
              <a:off x="494249" y="2133037"/>
              <a:ext cx="117466" cy="287403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435760" y="2133037"/>
              <a:ext cx="1655637" cy="287403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091397" y="2133037"/>
              <a:ext cx="603204" cy="28740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2" name="Right Triangle 51"/>
            <p:cNvSpPr/>
            <p:nvPr/>
          </p:nvSpPr>
          <p:spPr>
            <a:xfrm flipH="1" flipV="1">
              <a:off x="5435760" y="2133037"/>
              <a:ext cx="1655637" cy="287403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694601" y="2133037"/>
              <a:ext cx="936554" cy="287403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631155" y="2133037"/>
              <a:ext cx="323825" cy="287403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78366" y="2133037"/>
              <a:ext cx="173024" cy="287403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22817" y="2636390"/>
              <a:ext cx="360336" cy="28899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83152" y="2636390"/>
              <a:ext cx="4824045" cy="288991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607197" y="2636390"/>
              <a:ext cx="792103" cy="28899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399300" y="2636390"/>
              <a:ext cx="503199" cy="288991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6902498" y="2636390"/>
              <a:ext cx="2052482" cy="288991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78366" y="2636390"/>
              <a:ext cx="173024" cy="288991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22817" y="3141330"/>
              <a:ext cx="287316" cy="2874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10133" y="3141330"/>
              <a:ext cx="4462122" cy="287404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172255" y="3141330"/>
              <a:ext cx="287316" cy="2874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459571" y="3141330"/>
              <a:ext cx="504787" cy="287404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964358" y="3141330"/>
              <a:ext cx="2990622" cy="287404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78366" y="3141330"/>
              <a:ext cx="173024" cy="287404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22817" y="3644683"/>
              <a:ext cx="142864" cy="28899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65681" y="3644683"/>
              <a:ext cx="4247827" cy="288991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808746" y="3644683"/>
              <a:ext cx="438117" cy="28899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245274" y="3644683"/>
              <a:ext cx="361922" cy="288991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607197" y="3644683"/>
              <a:ext cx="3347783" cy="288991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78366" y="3644683"/>
              <a:ext cx="173024" cy="288991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292243" y="2097376"/>
              <a:ext cx="659067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</a:rPr>
                <a:t>LHC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292243" y="2601432"/>
              <a:ext cx="64655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</a:rPr>
                <a:t>SPS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292243" y="3105488"/>
              <a:ext cx="492593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</a:rPr>
                <a:t>PS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292243" y="3609544"/>
              <a:ext cx="1428884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</a:rPr>
                <a:t>PS Booster</a:t>
              </a:r>
            </a:p>
          </p:txBody>
        </p:sp>
        <p:grpSp>
          <p:nvGrpSpPr>
            <p:cNvPr id="17480" name="Group 77"/>
            <p:cNvGrpSpPr>
              <a:grpSpLocks/>
            </p:cNvGrpSpPr>
            <p:nvPr/>
          </p:nvGrpSpPr>
          <p:grpSpPr bwMode="auto">
            <a:xfrm>
              <a:off x="422540" y="4005064"/>
              <a:ext cx="7272806" cy="369332"/>
              <a:chOff x="611560" y="4653136"/>
              <a:chExt cx="7272806" cy="369332"/>
            </a:xfrm>
          </p:grpSpPr>
          <p:sp>
            <p:nvSpPr>
              <p:cNvPr id="83" name="Left Bracket 82"/>
              <p:cNvSpPr/>
              <p:nvPr/>
            </p:nvSpPr>
            <p:spPr>
              <a:xfrm rot="16200000">
                <a:off x="4175955" y="1304765"/>
                <a:ext cx="144016" cy="7272806"/>
              </a:xfrm>
              <a:prstGeom prst="leftBracket">
                <a:avLst/>
              </a:prstGeom>
              <a:ln w="57150" cmpd="sng">
                <a:solidFill>
                  <a:srgbClr val="0A2F6C"/>
                </a:solidFill>
                <a:prstDash val="solid"/>
              </a:ln>
              <a:effectLst>
                <a:glow rad="63500">
                  <a:schemeClr val="dk1">
                    <a:tint val="30000"/>
                    <a:shade val="95000"/>
                    <a:satMod val="300000"/>
                    <a:alpha val="50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7492" name="TextBox 83"/>
              <p:cNvSpPr txBox="1">
                <a:spLocks noChangeArrowheads="1"/>
              </p:cNvSpPr>
              <p:nvPr/>
            </p:nvSpPr>
            <p:spPr bwMode="auto">
              <a:xfrm>
                <a:off x="611560" y="4653136"/>
                <a:ext cx="15513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082554"/>
                    </a:solidFill>
                    <a:latin typeface="Calibri" pitchFamily="34" charset="0"/>
                  </a:rPr>
                  <a:t>beam to beam</a:t>
                </a:r>
              </a:p>
            </p:txBody>
          </p:sp>
        </p:grpSp>
        <p:sp>
          <p:nvSpPr>
            <p:cNvPr id="79" name="Left Bracket 78"/>
            <p:cNvSpPr/>
            <p:nvPr/>
          </p:nvSpPr>
          <p:spPr>
            <a:xfrm rot="16200000">
              <a:off x="5858115" y="3682057"/>
              <a:ext cx="144016" cy="2230190"/>
            </a:xfrm>
            <a:prstGeom prst="leftBracket">
              <a:avLst/>
            </a:prstGeom>
            <a:ln w="57150" cmpd="sng">
              <a:solidFill>
                <a:srgbClr val="0A2F6C"/>
              </a:solidFill>
              <a:prstDash val="sysDot"/>
            </a:ln>
            <a:effectLst>
              <a:glow rad="63500">
                <a:schemeClr val="dk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0" name="Left Bracket 79"/>
            <p:cNvSpPr/>
            <p:nvPr/>
          </p:nvSpPr>
          <p:spPr>
            <a:xfrm rot="16200000">
              <a:off x="2654788" y="2708920"/>
              <a:ext cx="144016" cy="4176464"/>
            </a:xfrm>
            <a:prstGeom prst="leftBracket">
              <a:avLst/>
            </a:prstGeom>
            <a:ln w="57150" cmpd="sng">
              <a:solidFill>
                <a:srgbClr val="0A2F6C"/>
              </a:solidFill>
              <a:prstDash val="solid"/>
            </a:ln>
            <a:effectLst>
              <a:glow rad="63500">
                <a:schemeClr val="dk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487" name="TextBox 80"/>
            <p:cNvSpPr txBox="1">
              <a:spLocks noChangeArrowheads="1"/>
            </p:cNvSpPr>
            <p:nvPr/>
          </p:nvSpPr>
          <p:spPr bwMode="auto">
            <a:xfrm>
              <a:off x="638564" y="4509120"/>
              <a:ext cx="19396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82554"/>
                  </a:solidFill>
                  <a:latin typeface="Calibri" pitchFamily="34" charset="0"/>
                </a:rPr>
                <a:t>available for works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451389" y="2133037"/>
              <a:ext cx="46034" cy="28740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cxnSp>
        <p:nvCxnSpPr>
          <p:cNvPr id="85" name="Straight Arrow Connector 84"/>
          <p:cNvCxnSpPr/>
          <p:nvPr/>
        </p:nvCxnSpPr>
        <p:spPr>
          <a:xfrm flipH="1">
            <a:off x="3690938" y="1543050"/>
            <a:ext cx="33337" cy="3843338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6" name="TextBox 85"/>
          <p:cNvSpPr txBox="1">
            <a:spLocks noChangeArrowheads="1"/>
          </p:cNvSpPr>
          <p:nvPr/>
        </p:nvSpPr>
        <p:spPr bwMode="auto">
          <a:xfrm>
            <a:off x="120650" y="842963"/>
            <a:ext cx="4641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We’re about halfway through LS1…</a:t>
            </a:r>
          </a:p>
        </p:txBody>
      </p:sp>
      <p:sp>
        <p:nvSpPr>
          <p:cNvPr id="17417" name="TextBox 86"/>
          <p:cNvSpPr txBox="1">
            <a:spLocks noChangeArrowheads="1"/>
          </p:cNvSpPr>
          <p:nvPr/>
        </p:nvSpPr>
        <p:spPr bwMode="auto">
          <a:xfrm>
            <a:off x="1285875" y="6032500"/>
            <a:ext cx="7507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400" b="1">
                <a:latin typeface="Calibri" pitchFamily="34" charset="0"/>
              </a:rPr>
              <a:t>… beam still foreseen for January 2015 (physics in ~April)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object 4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854075"/>
          </a:xfrm>
        </p:spPr>
        <p:txBody>
          <a:bodyPr lIns="0" tIns="121626" rIns="0" bIns="0" anchor="t">
            <a:spAutoFit/>
          </a:bodyPr>
          <a:lstStyle/>
          <a:p>
            <a:pPr marL="688975" defTabSz="914400" eaLnBrk="1" hangingPunct="1"/>
            <a:r>
              <a:rPr lang="en-US" sz="4800" smtClean="0">
                <a:latin typeface="Arial" charset="0"/>
                <a:cs typeface="Arial" charset="0"/>
              </a:rPr>
              <a:t>Testing Interfaces</a:t>
            </a:r>
          </a:p>
        </p:txBody>
      </p:sp>
      <p:sp>
        <p:nvSpPr>
          <p:cNvPr id="54274" name="object 6"/>
          <p:cNvSpPr txBox="1">
            <a:spLocks noChangeArrowheads="1"/>
          </p:cNvSpPr>
          <p:nvPr/>
        </p:nvSpPr>
        <p:spPr bwMode="auto">
          <a:xfrm>
            <a:off x="176213" y="5995988"/>
            <a:ext cx="711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ts val="1463"/>
              </a:lnSpc>
            </a:pPr>
            <a:r>
              <a:rPr lang="en-US" sz="1300">
                <a:solidFill>
                  <a:srgbClr val="FFFFFF"/>
                </a:solidFill>
                <a:cs typeface="Arial" charset="0"/>
              </a:rPr>
              <a:t>Ian Fisk FNAL/CD</a:t>
            </a:r>
            <a:endParaRPr lang="en-US" sz="1300">
              <a:cs typeface="Arial" charset="0"/>
            </a:endParaRPr>
          </a:p>
        </p:txBody>
      </p:sp>
      <p:sp>
        <p:nvSpPr>
          <p:cNvPr id="54275" name="object 7"/>
          <p:cNvSpPr txBox="1">
            <a:spLocks noGrp="1"/>
          </p:cNvSpPr>
          <p:nvPr/>
        </p:nvSpPr>
        <p:spPr bwMode="auto">
          <a:xfrm>
            <a:off x="8707438" y="6477000"/>
            <a:ext cx="2047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225" defTabSz="820738"/>
            <a:fld id="{CEDEDAE0-912A-40DF-B697-03772E76385E}" type="slidenum">
              <a:rPr lang="en-US" sz="1100">
                <a:solidFill>
                  <a:srgbClr val="9A9A9A"/>
                </a:solidFill>
                <a:cs typeface="Arial" charset="0"/>
              </a:rPr>
              <a:pPr marL="22225" defTabSz="820738"/>
              <a:t>20</a:t>
            </a:fld>
            <a:endParaRPr lang="en-US" sz="1100">
              <a:cs typeface="Arial" charset="0"/>
            </a:endParaRPr>
          </a:p>
        </p:txBody>
      </p:sp>
      <p:sp>
        <p:nvSpPr>
          <p:cNvPr id="54276" name="object 5"/>
          <p:cNvSpPr txBox="1">
            <a:spLocks noChangeArrowheads="1"/>
          </p:cNvSpPr>
          <p:nvPr/>
        </p:nvSpPr>
        <p:spPr bwMode="auto">
          <a:xfrm>
            <a:off x="606425" y="1181100"/>
            <a:ext cx="7996238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indent="-236538" defTabSz="820738">
              <a:lnSpc>
                <a:spcPts val="2988"/>
              </a:lnSpc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600">
                <a:cs typeface="Arial" charset="0"/>
              </a:rPr>
              <a:t>At the T1 we are bringing up a new agile infrastructure of services that will be configurable through a cloud interface</a:t>
            </a:r>
          </a:p>
          <a:p>
            <a:pPr marL="247650" indent="-236538" defTabSz="820738">
              <a:lnSpc>
                <a:spcPts val="2713"/>
              </a:lnSpc>
              <a:spcBef>
                <a:spcPts val="563"/>
              </a:spcBef>
              <a:tabLst>
                <a:tab pos="249238" algn="l"/>
              </a:tabLst>
            </a:pPr>
            <a:r>
              <a:rPr lang="en-US" sz="2300">
                <a:cs typeface="Arial" charset="0"/>
              </a:rPr>
              <a:t>	– Similar to how we interacts with the HLT</a:t>
            </a:r>
          </a:p>
          <a:p>
            <a:pPr marL="247650" indent="-236538" defTabSz="820738">
              <a:lnSpc>
                <a:spcPts val="2713"/>
              </a:lnSpc>
              <a:spcBef>
                <a:spcPts val="550"/>
              </a:spcBef>
              <a:tabLst>
                <a:tab pos="249238" algn="l"/>
              </a:tabLst>
            </a:pPr>
            <a:r>
              <a:rPr lang="en-US" sz="2300">
                <a:cs typeface="Arial" charset="0"/>
              </a:rPr>
              <a:t>	– We should consider using similar resources at more sites.</a:t>
            </a:r>
          </a:p>
          <a:p>
            <a:pPr marL="247650" indent="-236538" defTabSz="820738">
              <a:lnSpc>
                <a:spcPts val="2988"/>
              </a:lnSpc>
              <a:spcBef>
                <a:spcPts val="675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600">
                <a:cs typeface="Arial" charset="0"/>
              </a:rPr>
              <a:t>It is potentially a big change in how we handle prioritization and release of resources</a:t>
            </a:r>
          </a:p>
          <a:p>
            <a:pPr marL="247650" indent="-236538" defTabSz="820738">
              <a:lnSpc>
                <a:spcPts val="2713"/>
              </a:lnSpc>
              <a:spcBef>
                <a:spcPts val="563"/>
              </a:spcBef>
              <a:tabLst>
                <a:tab pos="249238" algn="l"/>
              </a:tabLst>
            </a:pPr>
            <a:r>
              <a:rPr lang="en-US" sz="2300">
                <a:cs typeface="Arial" charset="0"/>
              </a:rPr>
              <a:t>	– Needs to be tested, but could be more efficient for us and the experiment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Footer Placeholder 3"/>
          <p:cNvSpPr txBox="1">
            <a:spLocks noGrp="1"/>
          </p:cNvSpPr>
          <p:nvPr/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4400">
              <a:buFont typeface="Arial" charset="0"/>
              <a:buNone/>
            </a:pPr>
            <a:r>
              <a:rPr lang="en-US" sz="1600" b="1" i="1">
                <a:solidFill>
                  <a:srgbClr val="3861AA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Agile Infrastructure - IaaS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49338"/>
            <a:ext cx="8229600" cy="16383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Rationale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Need to manage </a:t>
            </a:r>
            <a:r>
              <a:rPr lang="en-US" sz="2000" dirty="0" smtClean="0"/>
              <a:t>a lot of servers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GB" sz="2000" dirty="0" smtClean="0"/>
              <a:t>No increase in staff effort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dirty="0" smtClean="0">
                <a:solidFill>
                  <a:schemeClr val="accent2"/>
                </a:solidFill>
              </a:rPr>
              <a:t>…we have to manage the infrastructure efficiently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Infrastructure as a Service (</a:t>
            </a:r>
            <a:r>
              <a:rPr lang="en-US" sz="2400" dirty="0" err="1" smtClean="0"/>
              <a:t>IaaS</a:t>
            </a:r>
            <a:r>
              <a:rPr lang="en-US" sz="2400" dirty="0" smtClean="0"/>
              <a:t>)</a:t>
            </a:r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0450" y="2659063"/>
            <a:ext cx="7023100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U.S. ATLAS Facilities as a Cloud Service Provider ?</a:t>
            </a:r>
          </a:p>
        </p:txBody>
      </p:sp>
      <p:sp>
        <p:nvSpPr>
          <p:cNvPr id="58370" name="Footer Placeholder 3"/>
          <p:cNvSpPr txBox="1">
            <a:spLocks noGrp="1"/>
          </p:cNvSpPr>
          <p:nvPr/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4400">
              <a:buFont typeface="Arial" charset="0"/>
              <a:buNone/>
            </a:pPr>
            <a:r>
              <a:rPr lang="en-US" sz="1600" b="1" i="1">
                <a:solidFill>
                  <a:srgbClr val="3861AA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4294967295"/>
          </p:nvPr>
        </p:nvSpPr>
        <p:spPr>
          <a:xfrm>
            <a:off x="673100" y="1198563"/>
            <a:ext cx="7797800" cy="2606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3000" dirty="0" smtClean="0"/>
              <a:t>Following industry reference structure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600" dirty="0" smtClean="0"/>
              <a:t>Infrastructure, Platform and Applications</a:t>
            </a:r>
          </a:p>
          <a:p>
            <a:pPr eaLnBrk="1" hangingPunct="1">
              <a:lnSpc>
                <a:spcPct val="80000"/>
              </a:lnSpc>
            </a:pPr>
            <a:r>
              <a:rPr lang="en-GB" sz="3000" dirty="0" smtClean="0"/>
              <a:t>Start first with Infrastructure-as-a-Service at scale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600" dirty="0" smtClean="0"/>
              <a:t>Just provide Amazon functionality</a:t>
            </a:r>
          </a:p>
          <a:p>
            <a:pPr eaLnBrk="1" hangingPunct="1">
              <a:lnSpc>
                <a:spcPct val="80000"/>
              </a:lnSpc>
            </a:pPr>
            <a:r>
              <a:rPr lang="en-GB" sz="3000" dirty="0" smtClean="0"/>
              <a:t>Value </a:t>
            </a:r>
            <a:r>
              <a:rPr lang="en-GB" sz="3000" dirty="0" smtClean="0"/>
              <a:t>increases up the chain so we need a vibrant ecosystem for </a:t>
            </a:r>
            <a:r>
              <a:rPr lang="en-GB" sz="3000" dirty="0" err="1" smtClean="0"/>
              <a:t>PaaS</a:t>
            </a:r>
            <a:r>
              <a:rPr lang="en-GB" sz="3000" dirty="0" smtClean="0"/>
              <a:t> and SaaS</a:t>
            </a:r>
          </a:p>
          <a:p>
            <a:pPr lvl="1" eaLnBrk="1" hangingPunct="1"/>
            <a:endParaRPr lang="en-GB" sz="260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71588" y="4105275"/>
          <a:ext cx="6096000" cy="2377596"/>
        </p:xfrm>
        <a:graphic>
          <a:graphicData uri="http://schemas.openxmlformats.org/drawingml/2006/table">
            <a:tbl>
              <a:tblPr/>
              <a:tblGrid>
                <a:gridCol w="576262"/>
                <a:gridCol w="720725"/>
                <a:gridCol w="935038"/>
                <a:gridCol w="2644775"/>
                <a:gridCol w="1219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Software as a Service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Platform as a Service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33" marB="45733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Infrastructure as a Service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Facilities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own Arrow 7"/>
          <p:cNvSpPr/>
          <p:nvPr/>
        </p:nvSpPr>
        <p:spPr>
          <a:xfrm>
            <a:off x="1385888" y="4224338"/>
            <a:ext cx="287337" cy="1557337"/>
          </a:xfrm>
          <a:prstGeom prst="downArrow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2106613" y="4224338"/>
            <a:ext cx="287337" cy="1198562"/>
          </a:xfrm>
          <a:prstGeom prst="downArrow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898775" y="4224338"/>
            <a:ext cx="287338" cy="809625"/>
          </a:xfrm>
          <a:prstGeom prst="downArrow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762375" y="4224338"/>
            <a:ext cx="288925" cy="539750"/>
          </a:xfrm>
          <a:prstGeom prst="downArrow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Goals</a:t>
            </a:r>
          </a:p>
        </p:txBody>
      </p:sp>
      <p:sp>
        <p:nvSpPr>
          <p:cNvPr id="6041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/>
              <a:t>Objectives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90% of hardware virtualized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~3-5k hypervisors needed over next two years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Following industry reference structure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Infrastructure, Platform and Applications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Deploy multi-site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Extend to Tier-2 sites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Enable remote management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More efficient use of our hardware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Better tracking of usage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Consolidate support to a single device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Support potential new use cases (PaaS)</a:t>
            </a:r>
          </a:p>
        </p:txBody>
      </p:sp>
      <p:sp>
        <p:nvSpPr>
          <p:cNvPr id="60419" name="Footer Placeholder 3"/>
          <p:cNvSpPr txBox="1">
            <a:spLocks noGrp="1"/>
          </p:cNvSpPr>
          <p:nvPr/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4400">
              <a:buFont typeface="Arial" charset="0"/>
              <a:buNone/>
            </a:pPr>
            <a:r>
              <a:rPr lang="en-US" sz="1600" b="1" i="1">
                <a:solidFill>
                  <a:srgbClr val="3861AA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Timeline</a:t>
            </a:r>
          </a:p>
        </p:txBody>
      </p:sp>
      <p:sp>
        <p:nvSpPr>
          <p:cNvPr id="62466" name="Content Placeholder 2"/>
          <p:cNvSpPr>
            <a:spLocks noGrp="1"/>
          </p:cNvSpPr>
          <p:nvPr>
            <p:ph idx="4294967295"/>
          </p:nvPr>
        </p:nvSpPr>
        <p:spPr>
          <a:xfrm>
            <a:off x="228600" y="2792413"/>
            <a:ext cx="8686800" cy="28654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smtClean="0"/>
              <a:t>Maintain the project linked to upstream releases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Deployment delay: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/>
              <a:t>Time to understand (challenging learning curve) and for testing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/>
              <a:t>Checking suitability of new features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We have been</a:t>
            </a:r>
            <a:r>
              <a:rPr lang="en-US" sz="2600" smtClean="0">
                <a:solidFill>
                  <a:srgbClr val="004F9E"/>
                </a:solidFill>
              </a:rPr>
              <a:t> </a:t>
            </a:r>
            <a:r>
              <a:rPr lang="en-US" sz="2600" smtClean="0"/>
              <a:t>delivering a series of pre-production services…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/>
              <a:t>Adding functionality…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/>
              <a:t>Scaling out…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/>
              <a:t>Integrating into infrastructure at the T1 …</a:t>
            </a:r>
          </a:p>
        </p:txBody>
      </p:sp>
      <p:sp>
        <p:nvSpPr>
          <p:cNvPr id="62467" name="Footer Placeholder 3"/>
          <p:cNvSpPr txBox="1">
            <a:spLocks noGrp="1"/>
          </p:cNvSpPr>
          <p:nvPr/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4400">
              <a:buFont typeface="Arial" charset="0"/>
              <a:buNone/>
            </a:pPr>
            <a:r>
              <a:rPr lang="en-US" sz="1600" b="1" i="1">
                <a:solidFill>
                  <a:srgbClr val="3861AA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2468" name="milestoneshape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512050" y="920750"/>
            <a:ext cx="19685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lnSpc>
                <a:spcPct val="80000"/>
              </a:lnSpc>
              <a:buFont typeface="Arial" charset="0"/>
              <a:buNone/>
            </a:pPr>
            <a:r>
              <a:rPr lang="en-US" sz="1200" b="1">
                <a:solidFill>
                  <a:srgbClr val="000000"/>
                </a:solidFill>
                <a:latin typeface="Calibri" pitchFamily="34" charset="0"/>
              </a:rPr>
              <a:t>Grizzly Service</a:t>
            </a:r>
          </a:p>
        </p:txBody>
      </p:sp>
      <p:sp>
        <p:nvSpPr>
          <p:cNvPr id="62469" name="milestoneshap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63800" y="2192338"/>
            <a:ext cx="1397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 anchorCtr="1"/>
          <a:lstStyle/>
          <a:p>
            <a:pPr defTabSz="914400">
              <a:lnSpc>
                <a:spcPct val="80000"/>
              </a:lnSpc>
              <a:buFont typeface="Arial" charset="0"/>
              <a:buNone/>
            </a:pPr>
            <a:r>
              <a:rPr lang="en-US" sz="1200" b="1">
                <a:solidFill>
                  <a:srgbClr val="000000"/>
                </a:solidFill>
                <a:latin typeface="Calibri" pitchFamily="34" charset="0"/>
              </a:rPr>
              <a:t>Grizzly</a:t>
            </a:r>
          </a:p>
        </p:txBody>
      </p:sp>
      <p:grpSp>
        <p:nvGrpSpPr>
          <p:cNvPr id="62470" name="Group 61"/>
          <p:cNvGrpSpPr>
            <a:grpSpLocks/>
          </p:cNvGrpSpPr>
          <p:nvPr/>
        </p:nvGrpSpPr>
        <p:grpSpPr bwMode="auto">
          <a:xfrm>
            <a:off x="7291388" y="960438"/>
            <a:ext cx="347662" cy="588962"/>
            <a:chOff x="4343" y="948"/>
            <a:chExt cx="219" cy="371"/>
          </a:xfrm>
        </p:grpSpPr>
        <p:grpSp>
          <p:nvGrpSpPr>
            <p:cNvPr id="62509" name="milestoneshape"/>
            <p:cNvGrpSpPr>
              <a:grpSpLocks/>
            </p:cNvGrpSpPr>
            <p:nvPr/>
          </p:nvGrpSpPr>
          <p:grpSpPr bwMode="auto">
            <a:xfrm>
              <a:off x="4343" y="948"/>
              <a:ext cx="219" cy="219"/>
              <a:chOff x="6894576" y="1505712"/>
              <a:chExt cx="347472" cy="347472"/>
            </a:xfrm>
          </p:grpSpPr>
          <p:pic>
            <p:nvPicPr>
              <p:cNvPr id="62511" name="milestoneshape"/>
              <p:cNvPicPr>
                <a:picLocks noChangeArrowheads="1"/>
              </p:cNvPicPr>
              <p:nvPr/>
            </p:nvPicPr>
            <p:blipFill>
              <a:blip r:embed="rId24"/>
              <a:srcRect/>
              <a:stretch>
                <a:fillRect/>
              </a:stretch>
            </p:blipFill>
            <p:spPr bwMode="auto">
              <a:xfrm>
                <a:off x="6894576" y="1505712"/>
                <a:ext cx="347472" cy="347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512" name="Text Box 13"/>
              <p:cNvSpPr txBox="1">
                <a:spLocks noChangeArrowheads="1"/>
              </p:cNvSpPr>
              <p:nvPr/>
            </p:nvSpPr>
            <p:spPr bwMode="auto">
              <a:xfrm rot="-5400000">
                <a:off x="6972300" y="1632903"/>
                <a:ext cx="95250" cy="95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defTabSz="914400" eaLnBrk="0" hangingPunct="0"/>
                <a:endParaRPr lang="en-US">
                  <a:solidFill>
                    <a:srgbClr val="FFFFFF"/>
                  </a:solidFill>
                  <a:ea typeface="MS PGothic" pitchFamily="34" charset="-128"/>
                </a:endParaRPr>
              </a:p>
            </p:txBody>
          </p:sp>
        </p:grpSp>
        <p:cxnSp>
          <p:nvCxnSpPr>
            <p:cNvPr id="11" name="milestoneshape"/>
            <p:cNvCxnSpPr/>
            <p:nvPr/>
          </p:nvCxnSpPr>
          <p:spPr>
            <a:xfrm>
              <a:off x="4392" y="999"/>
              <a:ext cx="0" cy="320"/>
            </a:xfrm>
            <a:prstGeom prst="line">
              <a:avLst/>
            </a:prstGeom>
            <a:ln w="15875">
              <a:solidFill>
                <a:schemeClr val="dk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pgshape"/>
          <p:cNvSpPr/>
          <p:nvPr/>
        </p:nvSpPr>
        <p:spPr>
          <a:xfrm>
            <a:off x="1142559" y="1530607"/>
            <a:ext cx="6757283" cy="508087"/>
          </a:xfrm>
          <a:prstGeom prst="roundRect">
            <a:avLst>
              <a:gd name="adj" fmla="val 10000000"/>
            </a:avLst>
          </a:prstGeom>
          <a:gradFill flip="none" rotWithShape="1">
            <a:gsLst>
              <a:gs pos="0">
                <a:srgbClr val="737373"/>
              </a:gs>
              <a:gs pos="100000">
                <a:srgbClr val="7F7F7F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endParaRPr lang="en-US"/>
          </a:p>
        </p:txBody>
      </p:sp>
      <p:sp>
        <p:nvSpPr>
          <p:cNvPr id="62472" name="pgshape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08000" y="1531938"/>
            <a:ext cx="63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buFont typeface="Arial" charset="0"/>
              <a:buNone/>
            </a:pPr>
            <a:r>
              <a:rPr lang="en-US" sz="2800" b="1">
                <a:solidFill>
                  <a:srgbClr val="808080"/>
                </a:solidFill>
                <a:latin typeface="Calibri" pitchFamily="34" charset="0"/>
              </a:rPr>
              <a:t>' 12</a:t>
            </a:r>
          </a:p>
        </p:txBody>
      </p:sp>
      <p:sp>
        <p:nvSpPr>
          <p:cNvPr id="62473" name="pgshape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43000" y="1531938"/>
            <a:ext cx="965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914400">
              <a:buFont typeface="Arial" charset="0"/>
              <a:buNone/>
            </a:pPr>
            <a:r>
              <a:rPr lang="en-US" sz="1600">
                <a:solidFill>
                  <a:srgbClr val="FFFFFF"/>
                </a:solidFill>
                <a:latin typeface="Calibri" pitchFamily="34" charset="0"/>
              </a:rPr>
              <a:t>Jan</a:t>
            </a:r>
            <a:br>
              <a:rPr lang="en-US" sz="1600">
                <a:solidFill>
                  <a:srgbClr val="FFFFFF"/>
                </a:solidFill>
                <a:latin typeface="Calibri" pitchFamily="34" charset="0"/>
              </a:rPr>
            </a:br>
            <a:r>
              <a:rPr lang="en-US" sz="1600">
                <a:solidFill>
                  <a:srgbClr val="FFFFFF"/>
                </a:solidFill>
                <a:latin typeface="Calibri" pitchFamily="34" charset="0"/>
              </a:rPr>
              <a:t>2013</a:t>
            </a:r>
          </a:p>
        </p:txBody>
      </p:sp>
      <p:cxnSp>
        <p:nvCxnSpPr>
          <p:cNvPr id="15" name="pgshape"/>
          <p:cNvCxnSpPr/>
          <p:nvPr/>
        </p:nvCxnSpPr>
        <p:spPr>
          <a:xfrm>
            <a:off x="2112963" y="1684338"/>
            <a:ext cx="0" cy="203200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75" name="pgshape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12963" y="1531938"/>
            <a:ext cx="965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defTabSz="914400">
              <a:buFont typeface="Arial" charset="0"/>
              <a:buNone/>
            </a:pPr>
            <a:r>
              <a:rPr lang="en-US" sz="1600">
                <a:solidFill>
                  <a:srgbClr val="FFFFFF"/>
                </a:solidFill>
                <a:latin typeface="Calibri" pitchFamily="34" charset="0"/>
              </a:rPr>
              <a:t>Feb</a:t>
            </a:r>
          </a:p>
        </p:txBody>
      </p:sp>
      <p:cxnSp>
        <p:nvCxnSpPr>
          <p:cNvPr id="17" name="pgshape"/>
          <p:cNvCxnSpPr/>
          <p:nvPr/>
        </p:nvCxnSpPr>
        <p:spPr>
          <a:xfrm>
            <a:off x="3082925" y="1684338"/>
            <a:ext cx="0" cy="203200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77" name="pgshape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082925" y="1531938"/>
            <a:ext cx="965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defTabSz="914400">
              <a:buFont typeface="Arial" charset="0"/>
              <a:buNone/>
            </a:pPr>
            <a:r>
              <a:rPr lang="en-US" sz="1600">
                <a:solidFill>
                  <a:srgbClr val="FFFFFF"/>
                </a:solidFill>
                <a:latin typeface="Calibri" pitchFamily="34" charset="0"/>
              </a:rPr>
              <a:t>Apr</a:t>
            </a:r>
          </a:p>
        </p:txBody>
      </p:sp>
      <p:cxnSp>
        <p:nvCxnSpPr>
          <p:cNvPr id="19" name="pgshape"/>
          <p:cNvCxnSpPr/>
          <p:nvPr/>
        </p:nvCxnSpPr>
        <p:spPr>
          <a:xfrm>
            <a:off x="4052888" y="1684338"/>
            <a:ext cx="0" cy="203200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79" name="pgshape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052888" y="1531938"/>
            <a:ext cx="965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defTabSz="914400">
              <a:buFont typeface="Arial" charset="0"/>
              <a:buNone/>
            </a:pPr>
            <a:r>
              <a:rPr lang="en-US" sz="1600">
                <a:solidFill>
                  <a:srgbClr val="FFFFFF"/>
                </a:solidFill>
                <a:latin typeface="Calibri" pitchFamily="34" charset="0"/>
              </a:rPr>
              <a:t>May</a:t>
            </a:r>
          </a:p>
        </p:txBody>
      </p:sp>
      <p:cxnSp>
        <p:nvCxnSpPr>
          <p:cNvPr id="21" name="pgshape"/>
          <p:cNvCxnSpPr/>
          <p:nvPr/>
        </p:nvCxnSpPr>
        <p:spPr>
          <a:xfrm>
            <a:off x="5021263" y="1684338"/>
            <a:ext cx="0" cy="203200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81" name="pgshape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021263" y="1531938"/>
            <a:ext cx="965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defTabSz="914400">
              <a:buFont typeface="Arial" charset="0"/>
              <a:buNone/>
            </a:pPr>
            <a:r>
              <a:rPr lang="en-US" sz="1600">
                <a:solidFill>
                  <a:srgbClr val="FFFFFF"/>
                </a:solidFill>
                <a:latin typeface="Calibri" pitchFamily="34" charset="0"/>
              </a:rPr>
              <a:t>…</a:t>
            </a:r>
          </a:p>
        </p:txBody>
      </p:sp>
      <p:cxnSp>
        <p:nvCxnSpPr>
          <p:cNvPr id="23" name="pgshape"/>
          <p:cNvCxnSpPr/>
          <p:nvPr/>
        </p:nvCxnSpPr>
        <p:spPr>
          <a:xfrm>
            <a:off x="6007100" y="1684338"/>
            <a:ext cx="0" cy="203200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83" name="pgshape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007100" y="1531938"/>
            <a:ext cx="965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defTabSz="914400">
              <a:buFont typeface="Arial" charset="0"/>
              <a:buNone/>
            </a:pPr>
            <a:r>
              <a:rPr lang="en-US" sz="1600">
                <a:solidFill>
                  <a:srgbClr val="FFFFFF"/>
                </a:solidFill>
                <a:latin typeface="Calibri" pitchFamily="34" charset="0"/>
              </a:rPr>
              <a:t>Oct</a:t>
            </a:r>
          </a:p>
        </p:txBody>
      </p:sp>
      <p:cxnSp>
        <p:nvCxnSpPr>
          <p:cNvPr id="25" name="pgshape"/>
          <p:cNvCxnSpPr/>
          <p:nvPr/>
        </p:nvCxnSpPr>
        <p:spPr>
          <a:xfrm>
            <a:off x="6945313" y="1684338"/>
            <a:ext cx="0" cy="203200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85" name="pgshape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945313" y="1531938"/>
            <a:ext cx="965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defTabSz="914400">
              <a:buFont typeface="Arial" charset="0"/>
              <a:buNone/>
            </a:pPr>
            <a:r>
              <a:rPr lang="en-US" sz="1600">
                <a:solidFill>
                  <a:srgbClr val="FFFFFF"/>
                </a:solidFill>
                <a:latin typeface="Calibri" pitchFamily="34" charset="0"/>
              </a:rPr>
              <a:t>Dec</a:t>
            </a:r>
          </a:p>
        </p:txBody>
      </p:sp>
      <p:sp>
        <p:nvSpPr>
          <p:cNvPr id="62486" name="pgshape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962900" y="1531938"/>
            <a:ext cx="63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buFont typeface="Arial" charset="0"/>
              <a:buNone/>
            </a:pPr>
            <a:r>
              <a:rPr lang="en-US" sz="2800" b="1">
                <a:solidFill>
                  <a:srgbClr val="808080"/>
                </a:solidFill>
                <a:latin typeface="Calibri" pitchFamily="34" charset="0"/>
              </a:rPr>
              <a:t>' 13</a:t>
            </a:r>
          </a:p>
        </p:txBody>
      </p:sp>
      <p:sp>
        <p:nvSpPr>
          <p:cNvPr id="28" name="pgshape"/>
          <p:cNvSpPr/>
          <p:nvPr>
            <p:custDataLst>
              <p:tags r:id="rId12"/>
            </p:custDataLst>
          </p:nvPr>
        </p:nvSpPr>
        <p:spPr>
          <a:xfrm>
            <a:off x="1167797" y="1530608"/>
            <a:ext cx="6261826" cy="508122"/>
          </a:xfrm>
          <a:prstGeom prst="roundRect">
            <a:avLst>
              <a:gd name="adj" fmla="val 10000000"/>
            </a:avLst>
          </a:prstGeom>
          <a:solidFill>
            <a:srgbClr val="FF0000">
              <a:alpha val="30000"/>
            </a:srgbClr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12700" h="1397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endParaRPr lang="en-US"/>
          </a:p>
        </p:txBody>
      </p:sp>
      <p:sp>
        <p:nvSpPr>
          <p:cNvPr id="29" name="pgshape"/>
          <p:cNvSpPr/>
          <p:nvPr/>
        </p:nvSpPr>
        <p:spPr>
          <a:xfrm>
            <a:off x="7512050" y="2090738"/>
            <a:ext cx="127000" cy="1397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endParaRPr lang="en-US"/>
          </a:p>
        </p:txBody>
      </p:sp>
      <p:sp>
        <p:nvSpPr>
          <p:cNvPr id="62491" name="pgshape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275513" y="2230438"/>
            <a:ext cx="635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pAutoFit/>
          </a:bodyPr>
          <a:lstStyle/>
          <a:p>
            <a:pPr defTabSz="914400">
              <a:buFont typeface="Arial" charset="0"/>
              <a:buNone/>
            </a:pPr>
            <a:r>
              <a:rPr lang="en-US" sz="1300">
                <a:latin typeface="Calibri" pitchFamily="34" charset="0"/>
              </a:rPr>
              <a:t>Today</a:t>
            </a:r>
          </a:p>
        </p:txBody>
      </p:sp>
      <p:grpSp>
        <p:nvGrpSpPr>
          <p:cNvPr id="62492" name="milestoneshape"/>
          <p:cNvGrpSpPr>
            <a:grpSpLocks/>
          </p:cNvGrpSpPr>
          <p:nvPr/>
        </p:nvGrpSpPr>
        <p:grpSpPr bwMode="auto">
          <a:xfrm>
            <a:off x="5905500" y="1870075"/>
            <a:ext cx="407988" cy="439738"/>
            <a:chOff x="5955792" y="2432304"/>
            <a:chExt cx="408432" cy="438912"/>
          </a:xfrm>
        </p:grpSpPr>
        <p:pic>
          <p:nvPicPr>
            <p:cNvPr id="62507" name="milestoneshape"/>
            <p:cNvPicPr>
              <a:picLocks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5955792" y="2432304"/>
              <a:ext cx="408432" cy="43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508" name="Text Box 38"/>
            <p:cNvSpPr txBox="1">
              <a:spLocks noChangeArrowheads="1"/>
            </p:cNvSpPr>
            <p:nvPr/>
          </p:nvSpPr>
          <p:spPr bwMode="auto">
            <a:xfrm rot="10800000">
              <a:off x="6096000" y="2652078"/>
              <a:ext cx="127000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defTabSz="914400" eaLnBrk="0" hangingPunct="0"/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sp>
        <p:nvSpPr>
          <p:cNvPr id="62493" name="milestoneshape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410200" y="2192338"/>
            <a:ext cx="1397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 anchorCtr="1"/>
          <a:lstStyle/>
          <a:p>
            <a:pPr defTabSz="914400">
              <a:lnSpc>
                <a:spcPct val="80000"/>
              </a:lnSpc>
              <a:buFont typeface="Arial" charset="0"/>
              <a:buNone/>
            </a:pPr>
            <a:r>
              <a:rPr lang="en-US" sz="1200" b="1">
                <a:solidFill>
                  <a:srgbClr val="000000"/>
                </a:solidFill>
                <a:latin typeface="Calibri" pitchFamily="34" charset="0"/>
              </a:rPr>
              <a:t>Havana</a:t>
            </a:r>
          </a:p>
        </p:txBody>
      </p:sp>
      <p:sp>
        <p:nvSpPr>
          <p:cNvPr id="62494" name="milestoneshape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410200" y="2392363"/>
            <a:ext cx="1397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1270" anchorCtr="1"/>
          <a:lstStyle/>
          <a:p>
            <a:pPr defTabSz="914400">
              <a:buFont typeface="Arial" charset="0"/>
              <a:buNone/>
            </a:pPr>
            <a:r>
              <a:rPr lang="en-US" sz="1200">
                <a:solidFill>
                  <a:schemeClr val="accent2"/>
                </a:solidFill>
                <a:latin typeface="Calibri" pitchFamily="34" charset="0"/>
              </a:rPr>
              <a:t>Oct, 2013</a:t>
            </a:r>
          </a:p>
        </p:txBody>
      </p:sp>
      <p:sp>
        <p:nvSpPr>
          <p:cNvPr id="62495" name="milestoneshape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369175" y="1166813"/>
            <a:ext cx="1397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1270"/>
          <a:lstStyle/>
          <a:p>
            <a:pPr defTabSz="914400">
              <a:buFont typeface="Arial" charset="0"/>
              <a:buNone/>
            </a:pPr>
            <a:r>
              <a:rPr lang="en-US" sz="1200">
                <a:solidFill>
                  <a:schemeClr val="accent2"/>
                </a:solidFill>
                <a:latin typeface="Calibri" pitchFamily="34" charset="0"/>
              </a:rPr>
              <a:t>Dec, 2013</a:t>
            </a:r>
          </a:p>
        </p:txBody>
      </p:sp>
      <p:grpSp>
        <p:nvGrpSpPr>
          <p:cNvPr id="62496" name="milestoneshape"/>
          <p:cNvGrpSpPr>
            <a:grpSpLocks/>
          </p:cNvGrpSpPr>
          <p:nvPr/>
        </p:nvGrpSpPr>
        <p:grpSpPr bwMode="auto">
          <a:xfrm>
            <a:off x="2954338" y="1870075"/>
            <a:ext cx="414337" cy="439738"/>
            <a:chOff x="3005328" y="2432304"/>
            <a:chExt cx="414528" cy="438912"/>
          </a:xfrm>
        </p:grpSpPr>
        <p:pic>
          <p:nvPicPr>
            <p:cNvPr id="62505" name="milestoneshape"/>
            <p:cNvPicPr>
              <a:picLocks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3005328" y="2432304"/>
              <a:ext cx="414528" cy="43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506" name="Text Box 45"/>
            <p:cNvSpPr txBox="1">
              <a:spLocks noChangeArrowheads="1"/>
            </p:cNvSpPr>
            <p:nvPr/>
          </p:nvSpPr>
          <p:spPr bwMode="auto">
            <a:xfrm rot="10800000">
              <a:off x="3149600" y="2652078"/>
              <a:ext cx="127000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defTabSz="914400" eaLnBrk="0" hangingPunct="0"/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sp>
        <p:nvSpPr>
          <p:cNvPr id="62497" name="milestoneshape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463800" y="2392363"/>
            <a:ext cx="1397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1270" anchorCtr="1"/>
          <a:lstStyle/>
          <a:p>
            <a:pPr defTabSz="914400">
              <a:buFont typeface="Arial" charset="0"/>
              <a:buNone/>
            </a:pPr>
            <a:r>
              <a:rPr lang="en-US" sz="1200">
                <a:solidFill>
                  <a:schemeClr val="accent2"/>
                </a:solidFill>
                <a:latin typeface="Calibri" pitchFamily="34" charset="0"/>
              </a:rPr>
              <a:t>Apr 4, 2013</a:t>
            </a:r>
          </a:p>
        </p:txBody>
      </p:sp>
      <p:sp>
        <p:nvSpPr>
          <p:cNvPr id="62498" name="milestoneshape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203700" y="936625"/>
            <a:ext cx="19685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>
              <a:lnSpc>
                <a:spcPct val="80000"/>
              </a:lnSpc>
              <a:buFont typeface="Arial" charset="0"/>
              <a:buNone/>
            </a:pPr>
            <a:endParaRPr lang="en-US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2499" name="milestoneshape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978400" y="1127125"/>
            <a:ext cx="1397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1270"/>
          <a:lstStyle/>
          <a:p>
            <a:pPr defTabSz="914400">
              <a:buFont typeface="Arial" charset="0"/>
              <a:buNone/>
            </a:pPr>
            <a:endParaRPr lang="en-US" sz="1200">
              <a:solidFill>
                <a:schemeClr val="accent2"/>
              </a:solidFill>
              <a:latin typeface="Calibri" pitchFamily="34" charset="0"/>
            </a:endParaRPr>
          </a:p>
        </p:txBody>
      </p:sp>
      <p:grpSp>
        <p:nvGrpSpPr>
          <p:cNvPr id="62500" name="milestoneshape"/>
          <p:cNvGrpSpPr>
            <a:grpSpLocks/>
          </p:cNvGrpSpPr>
          <p:nvPr/>
        </p:nvGrpSpPr>
        <p:grpSpPr bwMode="auto">
          <a:xfrm>
            <a:off x="949325" y="1870075"/>
            <a:ext cx="414338" cy="439738"/>
            <a:chOff x="999744" y="2432304"/>
            <a:chExt cx="414528" cy="438912"/>
          </a:xfrm>
        </p:grpSpPr>
        <p:pic>
          <p:nvPicPr>
            <p:cNvPr id="62503" name="milestoneshape"/>
            <p:cNvPicPr>
              <a:picLocks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999744" y="2432304"/>
              <a:ext cx="414528" cy="43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504" name="Text Box 58"/>
            <p:cNvSpPr txBox="1">
              <a:spLocks noChangeArrowheads="1"/>
            </p:cNvSpPr>
            <p:nvPr/>
          </p:nvSpPr>
          <p:spPr bwMode="auto">
            <a:xfrm rot="10800000">
              <a:off x="1143000" y="2652078"/>
              <a:ext cx="127000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defTabSz="914400" eaLnBrk="0" hangingPunct="0"/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sp>
        <p:nvSpPr>
          <p:cNvPr id="62501" name="milestoneshape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57200" y="2192338"/>
            <a:ext cx="1397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 anchorCtr="1"/>
          <a:lstStyle/>
          <a:p>
            <a:pPr defTabSz="914400">
              <a:lnSpc>
                <a:spcPct val="80000"/>
              </a:lnSpc>
              <a:buFont typeface="Arial" charset="0"/>
              <a:buNone/>
            </a:pPr>
            <a:r>
              <a:rPr lang="en-US" sz="1200" b="1">
                <a:solidFill>
                  <a:srgbClr val="000000"/>
                </a:solidFill>
                <a:latin typeface="Calibri" pitchFamily="34" charset="0"/>
              </a:rPr>
              <a:t>Folsom</a:t>
            </a:r>
          </a:p>
        </p:txBody>
      </p:sp>
      <p:sp>
        <p:nvSpPr>
          <p:cNvPr id="62502" name="milestoneshape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57200" y="2392363"/>
            <a:ext cx="1397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1270" anchorCtr="1"/>
          <a:lstStyle/>
          <a:p>
            <a:pPr defTabSz="914400">
              <a:buFont typeface="Arial" charset="0"/>
              <a:buNone/>
            </a:pPr>
            <a:r>
              <a:rPr lang="en-US" sz="1200">
                <a:solidFill>
                  <a:schemeClr val="accent2"/>
                </a:solidFill>
                <a:latin typeface="Calibri" pitchFamily="34" charset="0"/>
              </a:rPr>
              <a:t>Sep 27,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Interfaces</a:t>
            </a:r>
          </a:p>
        </p:txBody>
      </p:sp>
      <p:sp>
        <p:nvSpPr>
          <p:cNvPr id="645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Multiple interfaces available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Supported OpenStack APIs for python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REST APIs for many public domain libraries available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Same API for SIM@P1 cloud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We have demonstrated that PanDA can use cloud resources transparently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Foreman GUI/CLI to create a server with Puppet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Create me a new (e.g.) analysis server instance with 1 command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Agile Infrastructure - Outlook (I)</a:t>
            </a:r>
          </a:p>
        </p:txBody>
      </p:sp>
      <p:sp>
        <p:nvSpPr>
          <p:cNvPr id="665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Going to </a:t>
            </a:r>
            <a:r>
              <a:rPr lang="en-US" dirty="0" smtClean="0">
                <a:solidFill>
                  <a:schemeClr val="accent2"/>
                </a:solidFill>
              </a:rPr>
              <a:t>production</a:t>
            </a:r>
            <a:r>
              <a:rPr lang="en-US" dirty="0" smtClean="0"/>
              <a:t> for managed servers</a:t>
            </a:r>
          </a:p>
          <a:p>
            <a:pPr lvl="1" eaLnBrk="1" hangingPunct="1"/>
            <a:r>
              <a:rPr lang="en-US" dirty="0" smtClean="0"/>
              <a:t>End of Jan/Feb, 2014</a:t>
            </a:r>
          </a:p>
          <a:p>
            <a:pPr lvl="1" eaLnBrk="1" hangingPunct="1"/>
            <a:r>
              <a:rPr lang="en-US" dirty="0" smtClean="0"/>
              <a:t>Based on </a:t>
            </a:r>
            <a:r>
              <a:rPr lang="en-US" dirty="0" err="1" smtClean="0"/>
              <a:t>OpenStack</a:t>
            </a:r>
            <a:r>
              <a:rPr lang="en-US" dirty="0" smtClean="0"/>
              <a:t> Grizzly release</a:t>
            </a:r>
          </a:p>
          <a:p>
            <a:pPr lvl="1" eaLnBrk="1" hangingPunct="1"/>
            <a:r>
              <a:rPr lang="en-US" dirty="0" smtClean="0"/>
              <a:t>~200 </a:t>
            </a:r>
            <a:r>
              <a:rPr lang="en-US" dirty="0" smtClean="0"/>
              <a:t>Hypervisors</a:t>
            </a:r>
            <a:endParaRPr lang="en-US" dirty="0" smtClean="0"/>
          </a:p>
        </p:txBody>
      </p:sp>
      <p:sp>
        <p:nvSpPr>
          <p:cNvPr id="66563" name="Footer Placeholder 3"/>
          <p:cNvSpPr txBox="1">
            <a:spLocks noGrp="1"/>
          </p:cNvSpPr>
          <p:nvPr/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4400">
              <a:buFont typeface="Arial" charset="0"/>
              <a:buNone/>
            </a:pPr>
            <a:r>
              <a:rPr lang="en-US" sz="1600" b="1" i="1">
                <a:solidFill>
                  <a:srgbClr val="3861AA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Agile Infrastructure - Outlook (II)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Non-managed machines, missing requirements: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Shared storage for volume service and live-migration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Investigating alternatives for block storage: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Ceph, others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Special attention to cells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Exploit cells functionality for scalability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Multi-site operations (T2s willing to join?)</a:t>
            </a:r>
          </a:p>
          <a:p>
            <a:pPr eaLnBrk="1" hangingPunct="1">
              <a:lnSpc>
                <a:spcPct val="90000"/>
              </a:lnSpc>
            </a:pPr>
            <a:r>
              <a:rPr lang="es-ES" smtClean="0"/>
              <a:t>And more:</a:t>
            </a:r>
          </a:p>
          <a:p>
            <a:pPr lvl="1" eaLnBrk="1" hangingPunct="1">
              <a:lnSpc>
                <a:spcPct val="90000"/>
              </a:lnSpc>
            </a:pPr>
            <a:r>
              <a:rPr lang="es-ES" smtClean="0"/>
              <a:t>Kiosk to create VMs on demand (user-initiated)</a:t>
            </a:r>
            <a:endParaRPr lang="en-US" smtClean="0"/>
          </a:p>
        </p:txBody>
      </p:sp>
      <p:sp>
        <p:nvSpPr>
          <p:cNvPr id="68611" name="Footer Placeholder 3"/>
          <p:cNvSpPr txBox="1">
            <a:spLocks noGrp="1"/>
          </p:cNvSpPr>
          <p:nvPr/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4400">
              <a:buFont typeface="Arial" charset="0"/>
              <a:buNone/>
            </a:pPr>
            <a:r>
              <a:rPr lang="en-US" sz="1600" b="1" i="1">
                <a:solidFill>
                  <a:srgbClr val="3861AA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Planning the Challenges</a:t>
            </a:r>
          </a:p>
        </p:txBody>
      </p:sp>
      <p:sp>
        <p:nvSpPr>
          <p:cNvPr id="706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smtClean="0"/>
              <a:t>This meeting is the opportunity to start understanding and defining the goals and timelines for near/mid-term computing aspects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Understanding and mitigating performance issues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Agree on areas where R&amp;D is needed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Planning, in collaboration with others (e.g. T3 implementation TF), can then proceed in the weeks &amp; months to come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Integrating services currently under development and participating in new activities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I.e. making our beyond-pledge resources available to a broad user community in the U.S.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This is a huge and hugely important topic we will spend a lot of time on at this meeting 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Tracking critical path deliverables and taking remedial actions, launching backup plans where needed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2C248-70D2-4223-8C1A-A13D45ACED09}" type="slidenum">
              <a:rPr lang="en-US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Completing a table like this may be useful for</a:t>
            </a:r>
            <a:br>
              <a:rPr lang="en-US" sz="2800" smtClean="0"/>
            </a:br>
            <a:r>
              <a:rPr lang="en-US" sz="2800" smtClean="0"/>
              <a:t> initial DC14 / Late LS1 / Run-2 planning…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C7BB75-50B1-4DC8-96F5-22448580B2A1}" type="slidenum">
              <a:rPr lang="en-US"/>
              <a:pPr>
                <a:defRPr/>
              </a:pPr>
              <a:t>29</a:t>
            </a:fld>
            <a:endParaRPr lang="en-US"/>
          </a:p>
        </p:txBody>
      </p:sp>
      <p:pic>
        <p:nvPicPr>
          <p:cNvPr id="72709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65213"/>
            <a:ext cx="9144000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0" name="AutoShape 7"/>
          <p:cNvSpPr>
            <a:spLocks noChangeArrowheads="1"/>
          </p:cNvSpPr>
          <p:nvPr/>
        </p:nvSpPr>
        <p:spPr bwMode="auto">
          <a:xfrm>
            <a:off x="3722688" y="3870325"/>
            <a:ext cx="392112" cy="290513"/>
          </a:xfrm>
          <a:prstGeom prst="leftArrow">
            <a:avLst>
              <a:gd name="adj1" fmla="val 50000"/>
              <a:gd name="adj2" fmla="val 337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1" name="AutoShape 8"/>
          <p:cNvSpPr>
            <a:spLocks noChangeArrowheads="1"/>
          </p:cNvSpPr>
          <p:nvPr/>
        </p:nvSpPr>
        <p:spPr bwMode="auto">
          <a:xfrm>
            <a:off x="4818063" y="4022725"/>
            <a:ext cx="392112" cy="290513"/>
          </a:xfrm>
          <a:prstGeom prst="leftArrow">
            <a:avLst>
              <a:gd name="adj1" fmla="val 50000"/>
              <a:gd name="adj2" fmla="val 337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2" name="AutoShape 9"/>
          <p:cNvSpPr>
            <a:spLocks noChangeArrowheads="1"/>
          </p:cNvSpPr>
          <p:nvPr/>
        </p:nvSpPr>
        <p:spPr bwMode="auto">
          <a:xfrm>
            <a:off x="2393950" y="4313238"/>
            <a:ext cx="392113" cy="290512"/>
          </a:xfrm>
          <a:prstGeom prst="leftArrow">
            <a:avLst>
              <a:gd name="adj1" fmla="val 50000"/>
              <a:gd name="adj2" fmla="val 337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3" name="AutoShape 10"/>
          <p:cNvSpPr>
            <a:spLocks noChangeArrowheads="1"/>
          </p:cNvSpPr>
          <p:nvPr/>
        </p:nvSpPr>
        <p:spPr bwMode="auto">
          <a:xfrm>
            <a:off x="609600" y="3182938"/>
            <a:ext cx="392113" cy="290512"/>
          </a:xfrm>
          <a:prstGeom prst="leftArrow">
            <a:avLst>
              <a:gd name="adj1" fmla="val 50000"/>
              <a:gd name="adj2" fmla="val 337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4" name="AutoShape 11"/>
          <p:cNvSpPr>
            <a:spLocks noChangeArrowheads="1"/>
          </p:cNvSpPr>
          <p:nvPr/>
        </p:nvSpPr>
        <p:spPr bwMode="auto">
          <a:xfrm>
            <a:off x="1001713" y="3036888"/>
            <a:ext cx="392112" cy="290512"/>
          </a:xfrm>
          <a:prstGeom prst="leftArrow">
            <a:avLst>
              <a:gd name="adj1" fmla="val 50000"/>
              <a:gd name="adj2" fmla="val 337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5" name="Text Box 12"/>
          <p:cNvSpPr txBox="1">
            <a:spLocks noChangeArrowheads="1"/>
          </p:cNvSpPr>
          <p:nvPr/>
        </p:nvSpPr>
        <p:spPr bwMode="auto">
          <a:xfrm>
            <a:off x="5664200" y="5937250"/>
            <a:ext cx="253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/>
              <a:t>Torre at Oct S&amp;C week</a:t>
            </a:r>
          </a:p>
        </p:txBody>
      </p:sp>
      <p:sp>
        <p:nvSpPr>
          <p:cNvPr id="72716" name="AutoShape 13"/>
          <p:cNvSpPr>
            <a:spLocks noChangeArrowheads="1"/>
          </p:cNvSpPr>
          <p:nvPr/>
        </p:nvSpPr>
        <p:spPr bwMode="auto">
          <a:xfrm>
            <a:off x="217488" y="6013450"/>
            <a:ext cx="392112" cy="290513"/>
          </a:xfrm>
          <a:prstGeom prst="leftArrow">
            <a:avLst>
              <a:gd name="adj1" fmla="val 50000"/>
              <a:gd name="adj2" fmla="val 337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7" name="Text Box 14"/>
          <p:cNvSpPr txBox="1">
            <a:spLocks noChangeArrowheads="1"/>
          </p:cNvSpPr>
          <p:nvPr/>
        </p:nvSpPr>
        <p:spPr bwMode="auto">
          <a:xfrm>
            <a:off x="701675" y="6035675"/>
            <a:ext cx="229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/>
              <a:t>Relevant to Facilities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9458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86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 of First Block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ECBB6-1189-4328-BAC6-4A2B878FF841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74757" name="Rectangle 9"/>
          <p:cNvSpPr>
            <a:spLocks noChangeArrowheads="1"/>
          </p:cNvSpPr>
          <p:nvPr/>
        </p:nvSpPr>
        <p:spPr bwMode="auto">
          <a:xfrm>
            <a:off x="1025525" y="1504950"/>
            <a:ext cx="429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latin typeface="Calibri" pitchFamily="34" charset="0"/>
              </a:rPr>
              <a:t>09:00 - 10:30 Introduction, Overview, Goals </a:t>
            </a:r>
          </a:p>
        </p:txBody>
      </p:sp>
      <p:graphicFrame>
        <p:nvGraphicFramePr>
          <p:cNvPr id="29716" name="Group 20"/>
          <p:cNvGraphicFramePr>
            <a:graphicFrameLocks noGrp="1"/>
          </p:cNvGraphicFramePr>
          <p:nvPr/>
        </p:nvGraphicFramePr>
        <p:xfrm>
          <a:off x="1025525" y="1871663"/>
          <a:ext cx="3735388" cy="366713"/>
        </p:xfrm>
        <a:graphic>
          <a:graphicData uri="http://schemas.openxmlformats.org/drawingml/2006/table">
            <a:tbl>
              <a:tblPr/>
              <a:tblGrid>
                <a:gridCol w="1141413"/>
                <a:gridCol w="2593975"/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Convener: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Michael Ernst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61" name="Rectangle 21"/>
          <p:cNvSpPr>
            <a:spLocks noChangeArrowheads="1"/>
          </p:cNvSpPr>
          <p:nvPr/>
        </p:nvSpPr>
        <p:spPr bwMode="auto">
          <a:xfrm>
            <a:off x="1025525" y="2238375"/>
            <a:ext cx="6573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>
                <a:latin typeface="Calibri" pitchFamily="34" charset="0"/>
              </a:rPr>
              <a:t>09:00 The US ATLAS Computing Facility and Agile Infrastructure </a:t>
            </a:r>
            <a:r>
              <a:rPr lang="en-US" i="1">
                <a:latin typeface="Calibri" pitchFamily="34" charset="0"/>
              </a:rPr>
              <a:t>30'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graphicFrame>
        <p:nvGraphicFramePr>
          <p:cNvPr id="29728" name="Group 32"/>
          <p:cNvGraphicFramePr>
            <a:graphicFrameLocks noGrp="1"/>
          </p:cNvGraphicFramePr>
          <p:nvPr/>
        </p:nvGraphicFramePr>
        <p:xfrm>
          <a:off x="1025525" y="2879725"/>
          <a:ext cx="2498725" cy="366713"/>
        </p:xfrm>
        <a:graphic>
          <a:graphicData uri="http://schemas.openxmlformats.org/drawingml/2006/table">
            <a:tbl>
              <a:tblPr/>
              <a:tblGrid>
                <a:gridCol w="992188"/>
                <a:gridCol w="1506537"/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Speaker: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Michael Ernst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65" name="Rectangle 33"/>
          <p:cNvSpPr>
            <a:spLocks noChangeArrowheads="1"/>
          </p:cNvSpPr>
          <p:nvPr/>
        </p:nvSpPr>
        <p:spPr bwMode="auto">
          <a:xfrm>
            <a:off x="1025525" y="3246438"/>
            <a:ext cx="709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en-US">
                <a:latin typeface="Calibri" pitchFamily="34" charset="0"/>
              </a:rPr>
              <a:t>09:30 US ATLAS Facilities Projects: AtlasConnect, FAXbox, T3 Flocking </a:t>
            </a:r>
            <a:r>
              <a:rPr lang="en-US" i="1">
                <a:latin typeface="Calibri" pitchFamily="34" charset="0"/>
              </a:rPr>
              <a:t>30'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graphicFrame>
        <p:nvGraphicFramePr>
          <p:cNvPr id="29740" name="Group 44"/>
          <p:cNvGraphicFramePr>
            <a:graphicFrameLocks noGrp="1"/>
          </p:cNvGraphicFramePr>
          <p:nvPr/>
        </p:nvGraphicFramePr>
        <p:xfrm>
          <a:off x="1025525" y="3613150"/>
          <a:ext cx="6243638" cy="366713"/>
        </p:xfrm>
        <a:graphic>
          <a:graphicData uri="http://schemas.openxmlformats.org/drawingml/2006/table">
            <a:tbl>
              <a:tblPr/>
              <a:tblGrid>
                <a:gridCol w="992188"/>
                <a:gridCol w="5251450"/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Speaker: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Robert William Gardner Jr (University of Chicago (US))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69" name="Rectangle 45"/>
          <p:cNvSpPr>
            <a:spLocks noChangeArrowheads="1"/>
          </p:cNvSpPr>
          <p:nvPr/>
        </p:nvSpPr>
        <p:spPr bwMode="auto">
          <a:xfrm>
            <a:off x="1025525" y="3979863"/>
            <a:ext cx="6980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en-US">
                <a:latin typeface="Calibri" pitchFamily="34" charset="0"/>
              </a:rPr>
              <a:t>10:00 Overview of the Analysis Support group activities in US ATLAS </a:t>
            </a:r>
            <a:r>
              <a:rPr lang="en-US" i="1">
                <a:latin typeface="Calibri" pitchFamily="34" charset="0"/>
              </a:rPr>
              <a:t>30'</a:t>
            </a:r>
            <a:r>
              <a:rPr lang="en-US">
                <a:latin typeface="Calibri" pitchFamily="34" charset="0"/>
              </a:rPr>
              <a:t> </a:t>
            </a:r>
          </a:p>
        </p:txBody>
      </p:sp>
      <p:graphicFrame>
        <p:nvGraphicFramePr>
          <p:cNvPr id="29752" name="Group 56"/>
          <p:cNvGraphicFramePr>
            <a:graphicFrameLocks noGrp="1"/>
          </p:cNvGraphicFramePr>
          <p:nvPr/>
        </p:nvGraphicFramePr>
        <p:xfrm>
          <a:off x="1025525" y="4346575"/>
          <a:ext cx="5468938" cy="366713"/>
        </p:xfrm>
        <a:graphic>
          <a:graphicData uri="http://schemas.openxmlformats.org/drawingml/2006/table">
            <a:tbl>
              <a:tblPr/>
              <a:tblGrid>
                <a:gridCol w="992188"/>
                <a:gridCol w="4476750"/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Speaker: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Erich Ward Varnes (University of Arizona (US))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73" name="Rectangle 57"/>
          <p:cNvSpPr>
            <a:spLocks noChangeArrowheads="1"/>
          </p:cNvSpPr>
          <p:nvPr/>
        </p:nvSpPr>
        <p:spPr bwMode="auto">
          <a:xfrm>
            <a:off x="1025525" y="471328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pPr eaLnBrk="0" hangingPunct="0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Offline Schedule in LS1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6B4F8F-4915-42EB-8D1C-1836D03D6EDA}" type="slidenum">
              <a:rPr lang="en-US"/>
              <a:pPr>
                <a:defRPr/>
              </a:pPr>
              <a:t>31</a:t>
            </a:fld>
            <a:endParaRPr lang="en-US"/>
          </a:p>
        </p:txBody>
      </p:sp>
      <p:pic>
        <p:nvPicPr>
          <p:cNvPr id="76805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063625"/>
            <a:ext cx="8339137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6" name="TextBox 7"/>
          <p:cNvSpPr txBox="1">
            <a:spLocks noChangeArrowheads="1"/>
          </p:cNvSpPr>
          <p:nvPr/>
        </p:nvSpPr>
        <p:spPr bwMode="auto">
          <a:xfrm>
            <a:off x="3462338" y="5997575"/>
            <a:ext cx="5481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>
                <a:latin typeface="Calibri" pitchFamily="34" charset="0"/>
              </a:rPr>
              <a:t>Beate Heinemann, June 2013 ATLAS Week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DC14 Processing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24,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Torre Wenaus, BNL           ATLAS S&amp;C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082F1-14FD-4381-8097-3B69BDEE7086}" type="slidenum">
              <a:rPr lang="en-US"/>
              <a:pPr>
                <a:defRPr/>
              </a:pPr>
              <a:t>32</a:t>
            </a:fld>
            <a:endParaRPr lang="en-US"/>
          </a:p>
        </p:txBody>
      </p:sp>
      <p:pic>
        <p:nvPicPr>
          <p:cNvPr id="78853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052513"/>
            <a:ext cx="7874000" cy="488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TextBox 7"/>
          <p:cNvSpPr txBox="1">
            <a:spLocks noChangeArrowheads="1"/>
          </p:cNvSpPr>
          <p:nvPr/>
        </p:nvSpPr>
        <p:spPr bwMode="auto">
          <a:xfrm>
            <a:off x="3462338" y="5997575"/>
            <a:ext cx="5481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>
                <a:latin typeface="Calibri" pitchFamily="34" charset="0"/>
              </a:rPr>
              <a:t>Beate Heinemann, June 2013 ATLAS Week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OpenStack?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049338"/>
            <a:ext cx="8085138" cy="1751012"/>
          </a:xfrm>
        </p:spPr>
        <p:txBody>
          <a:bodyPr/>
          <a:lstStyle/>
          <a:p>
            <a:pPr marL="0" indent="0" algn="just" defTabSz="91440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/>
              <a:t>“OpenStack is a cloud operating system that controls large pools of compute, storage, and networking resources throughout a datacenter, all managed through a dashboard that gives administrators control while empowering their users to provision resources through a web interface”</a:t>
            </a:r>
          </a:p>
        </p:txBody>
      </p:sp>
      <p:sp>
        <p:nvSpPr>
          <p:cNvPr id="80899" name="Footer Placeholder 3"/>
          <p:cNvSpPr txBox="1">
            <a:spLocks noGrp="1"/>
          </p:cNvSpPr>
          <p:nvPr/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4400">
              <a:buFont typeface="Arial" charset="0"/>
              <a:buNone/>
            </a:pPr>
            <a:r>
              <a:rPr lang="en-US" sz="1600" b="1" i="1">
                <a:solidFill>
                  <a:srgbClr val="3861AA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563" y="2801938"/>
            <a:ext cx="5927725" cy="2684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381750" y="3306763"/>
            <a:ext cx="1120775" cy="4762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/>
          </a:bodyPr>
          <a:lstStyle/>
          <a:p>
            <a:pPr algn="ctr" defTabSz="91440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3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Nova</a:t>
            </a:r>
            <a:endParaRPr lang="en-US" sz="3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80902" name="Content Placeholder 2"/>
          <p:cNvSpPr txBox="1">
            <a:spLocks/>
          </p:cNvSpPr>
          <p:nvPr/>
        </p:nvSpPr>
        <p:spPr bwMode="auto">
          <a:xfrm>
            <a:off x="7359650" y="3049588"/>
            <a:ext cx="8810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000">
                <a:solidFill>
                  <a:schemeClr val="accent2"/>
                </a:solidFill>
                <a:latin typeface="Calibri" pitchFamily="34" charset="0"/>
              </a:rPr>
              <a:t>Swift</a:t>
            </a:r>
            <a:endParaRPr lang="en-US" sz="320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80903" name="Content Placeholder 2"/>
          <p:cNvSpPr txBox="1">
            <a:spLocks/>
          </p:cNvSpPr>
          <p:nvPr/>
        </p:nvSpPr>
        <p:spPr bwMode="auto">
          <a:xfrm>
            <a:off x="6757988" y="4518025"/>
            <a:ext cx="12096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en-US" sz="2800" b="1" i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80904" name="Content Placeholder 2"/>
          <p:cNvSpPr txBox="1">
            <a:spLocks/>
          </p:cNvSpPr>
          <p:nvPr/>
        </p:nvSpPr>
        <p:spPr bwMode="auto">
          <a:xfrm>
            <a:off x="7459663" y="3732213"/>
            <a:ext cx="14557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4400">
              <a:spcBef>
                <a:spcPct val="20000"/>
              </a:spcBef>
              <a:buFont typeface="Arial" charset="0"/>
              <a:buNone/>
            </a:pPr>
            <a:r>
              <a:rPr lang="en-US" sz="2000">
                <a:solidFill>
                  <a:schemeClr val="accent2"/>
                </a:solidFill>
                <a:latin typeface="Calibri" pitchFamily="34" charset="0"/>
              </a:rPr>
              <a:t>Quantum</a:t>
            </a:r>
            <a:endParaRPr lang="en-US" sz="320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80905" name="Content Placeholder 2"/>
          <p:cNvSpPr txBox="1">
            <a:spLocks/>
          </p:cNvSpPr>
          <p:nvPr/>
        </p:nvSpPr>
        <p:spPr bwMode="auto">
          <a:xfrm>
            <a:off x="6381750" y="4092575"/>
            <a:ext cx="1192213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en-US" sz="340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7073900" y="3756025"/>
            <a:ext cx="1293813" cy="406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ctr" defTabSz="914400">
              <a:spcBef>
                <a:spcPct val="20000"/>
              </a:spcBef>
              <a:buFont typeface="Arial" charset="0"/>
              <a:buNone/>
              <a:defRPr/>
            </a:pPr>
            <a:endParaRPr lang="en-US" sz="36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80907" name="Content Placeholder 2"/>
          <p:cNvSpPr txBox="1">
            <a:spLocks/>
          </p:cNvSpPr>
          <p:nvPr/>
        </p:nvSpPr>
        <p:spPr bwMode="auto">
          <a:xfrm>
            <a:off x="7799388" y="4202113"/>
            <a:ext cx="120015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4400">
              <a:spcBef>
                <a:spcPct val="20000"/>
              </a:spcBef>
              <a:buFont typeface="Arial" charset="0"/>
              <a:buNone/>
            </a:pPr>
            <a:endParaRPr lang="en-US" sz="4000" b="1">
              <a:solidFill>
                <a:schemeClr val="accent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2325" y="914400"/>
            <a:ext cx="4303713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235450" y="88900"/>
            <a:ext cx="4567238" cy="825500"/>
          </a:xfrm>
        </p:spPr>
        <p:txBody>
          <a:bodyPr/>
          <a:lstStyle/>
          <a:p>
            <a:pPr eaLnBrk="1" hangingPunct="1"/>
            <a:r>
              <a:rPr lang="en-US" smtClean="0"/>
              <a:t>LHC Run 2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4138" y="3105150"/>
            <a:ext cx="4773612" cy="3181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700" smtClean="0"/>
              <a:t>2015 is a whole new energy domain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Every measurement is new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Every search has a new chance</a:t>
            </a:r>
          </a:p>
          <a:p>
            <a:pPr eaLnBrk="1" hangingPunct="1">
              <a:lnSpc>
                <a:spcPct val="80000"/>
              </a:lnSpc>
            </a:pPr>
            <a:r>
              <a:rPr lang="en-US" sz="1700" b="1" smtClean="0"/>
              <a:t>Early Run-2 data has discovery potential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With a few fb</a:t>
            </a:r>
            <a:r>
              <a:rPr lang="en-US" sz="1700" baseline="30000" smtClean="0"/>
              <a:t>-1 </a:t>
            </a:r>
            <a:r>
              <a:rPr lang="en-US" sz="1700" smtClean="0"/>
              <a:t>many searches reach or surpass current sensitivity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Discovery of TeV scale particles possible</a:t>
            </a:r>
          </a:p>
          <a:p>
            <a:pPr eaLnBrk="1" hangingPunct="1">
              <a:lnSpc>
                <a:spcPct val="80000"/>
              </a:lnSpc>
            </a:pPr>
            <a:r>
              <a:rPr lang="en-US" sz="1700" smtClean="0"/>
              <a:t>Center of mass energy ~2x</a:t>
            </a:r>
          </a:p>
          <a:p>
            <a:pPr eaLnBrk="1" hangingPunct="1">
              <a:lnSpc>
                <a:spcPct val="80000"/>
              </a:lnSpc>
            </a:pPr>
            <a:r>
              <a:rPr lang="en-US" sz="1700" smtClean="0"/>
              <a:t>Event rate to storage ~2x, pile-up above 30, 25 ns bunch spacing</a:t>
            </a:r>
          </a:p>
          <a:p>
            <a:pPr eaLnBrk="1" hangingPunct="1">
              <a:lnSpc>
                <a:spcPct val="80000"/>
              </a:lnSpc>
            </a:pPr>
            <a:r>
              <a:rPr lang="en-US" sz="1700" smtClean="0"/>
              <a:t>Foreseen computing capacity increment much less than extrapolation from 2013 practice would suggest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6DD640-8192-441B-8495-1CD4430E1EB5}" type="slidenum">
              <a:rPr lang="en-US"/>
              <a:pPr>
                <a:defRPr/>
              </a:pPr>
              <a:t>4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7880350" y="1387475"/>
            <a:ext cx="0" cy="4684713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>
            <a:off x="7577138" y="5281613"/>
            <a:ext cx="303212" cy="2857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1513" name="Picture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8" y="165100"/>
            <a:ext cx="4233862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LS1 S&amp;C Upgrades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en-US" sz="2500" smtClean="0"/>
              <a:t>ATLAS S&amp;C following an evolutionary plan towards Run-2</a:t>
            </a:r>
          </a:p>
          <a:p>
            <a:pPr eaLnBrk="1" hangingPunct="1">
              <a:lnSpc>
                <a:spcPct val="70000"/>
              </a:lnSpc>
            </a:pPr>
            <a:r>
              <a:rPr lang="en-US" sz="2500" smtClean="0"/>
              <a:t>A sizable, complex and challenging task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200" smtClean="0"/>
              <a:t>Tight budgets – maximize event throughput per unit cost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200" smtClean="0"/>
              <a:t>Computing requirements grow substantially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200" smtClean="0"/>
              <a:t>Computing model evolution leveraging powerful networks will continue, putting new demands on facilities and fabric, e.g.</a:t>
            </a:r>
          </a:p>
          <a:p>
            <a:pPr lvl="2" eaLnBrk="1" hangingPunct="1">
              <a:lnSpc>
                <a:spcPct val="70000"/>
              </a:lnSpc>
            </a:pPr>
            <a:r>
              <a:rPr lang="en-US" sz="2000" smtClean="0"/>
              <a:t>Federated Data Stores w/ direct access across the WAN</a:t>
            </a:r>
          </a:p>
          <a:p>
            <a:pPr lvl="2" eaLnBrk="1" hangingPunct="1">
              <a:lnSpc>
                <a:spcPct val="70000"/>
              </a:lnSpc>
            </a:pPr>
            <a:r>
              <a:rPr lang="en-US" sz="2000" smtClean="0"/>
              <a:t>Potential to (transparently) integrate user analysis stations with resources &amp; capabilities at Tier2s and the Tier-1 (e.g. ATLAS Connect) 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200" smtClean="0"/>
              <a:t>Technology evolution presents opportunities but also challenges</a:t>
            </a:r>
          </a:p>
          <a:p>
            <a:pPr lvl="2" eaLnBrk="1" hangingPunct="1">
              <a:lnSpc>
                <a:spcPct val="70000"/>
              </a:lnSpc>
            </a:pPr>
            <a:r>
              <a:rPr lang="en-US" sz="2000" smtClean="0"/>
              <a:t>New processors =&gt; Sequential to Parallel processing  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200" smtClean="0"/>
              <a:t>We learned much in Run-1 all along the processing &amp; analysis chain, we want to incorporate the lessons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200" smtClean="0"/>
              <a:t>Facilities delivered stable ops and high availability in Run-1, LS1 is an opportunity for major upgrades</a:t>
            </a:r>
          </a:p>
          <a:p>
            <a:pPr eaLnBrk="1" hangingPunct="1">
              <a:lnSpc>
                <a:spcPct val="70000"/>
              </a:lnSpc>
            </a:pPr>
            <a:r>
              <a:rPr lang="en-US" sz="2500" smtClean="0"/>
              <a:t>Hence a broad range of upgrades planned and now well underway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200" smtClean="0"/>
              <a:t>While sustaining full scale steady state operations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EC9986-DC11-4838-8B89-79DAC7C199E5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object 4"/>
          <p:cNvSpPr>
            <a:spLocks noGrp="1"/>
          </p:cNvSpPr>
          <p:nvPr>
            <p:ph type="title" idx="4294967295"/>
          </p:nvPr>
        </p:nvSpPr>
        <p:spPr>
          <a:xfrm>
            <a:off x="457200" y="158750"/>
            <a:ext cx="8229600" cy="852488"/>
          </a:xfrm>
        </p:spPr>
        <p:txBody>
          <a:bodyPr lIns="0" tIns="121092" rIns="0" bIns="0" anchor="t">
            <a:spAutoFit/>
          </a:bodyPr>
          <a:lstStyle/>
          <a:p>
            <a:pPr marL="688975" defTabSz="914400" eaLnBrk="1" hangingPunct="1"/>
            <a:r>
              <a:rPr lang="en-US" sz="4800" smtClean="0">
                <a:latin typeface="Arial" charset="0"/>
                <a:cs typeface="Arial" charset="0"/>
              </a:rPr>
              <a:t>Multi-Core</a:t>
            </a:r>
          </a:p>
        </p:txBody>
      </p:sp>
      <p:sp>
        <p:nvSpPr>
          <p:cNvPr id="25602" name="object 7"/>
          <p:cNvSpPr txBox="1">
            <a:spLocks noGrp="1"/>
          </p:cNvSpPr>
          <p:nvPr/>
        </p:nvSpPr>
        <p:spPr bwMode="auto">
          <a:xfrm>
            <a:off x="8707438" y="6477000"/>
            <a:ext cx="2047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225" defTabSz="820738"/>
            <a:fld id="{C0583E36-E7CA-46D6-AB89-8634997B01CB}" type="slidenum">
              <a:rPr lang="en-US" sz="1100">
                <a:solidFill>
                  <a:srgbClr val="9A9A9A"/>
                </a:solidFill>
                <a:cs typeface="Arial" charset="0"/>
              </a:rPr>
              <a:pPr marL="22225" defTabSz="820738"/>
              <a:t>6</a:t>
            </a:fld>
            <a:endParaRPr lang="en-US" sz="1100">
              <a:cs typeface="Arial" charset="0"/>
            </a:endParaRPr>
          </a:p>
        </p:txBody>
      </p:sp>
      <p:sp>
        <p:nvSpPr>
          <p:cNvPr id="25603" name="object 5"/>
          <p:cNvSpPr txBox="1">
            <a:spLocks noChangeArrowheads="1"/>
          </p:cNvSpPr>
          <p:nvPr/>
        </p:nvSpPr>
        <p:spPr bwMode="auto">
          <a:xfrm>
            <a:off x="617538" y="1370013"/>
            <a:ext cx="7323137" cy="5173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indent="-236538" defTabSz="820738">
              <a:lnSpc>
                <a:spcPts val="2913"/>
              </a:lnSpc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 dirty="0">
                <a:cs typeface="Arial" charset="0"/>
              </a:rPr>
              <a:t>GEANT 4.10 has the capability for event level parallelism to run on multiple cores</a:t>
            </a:r>
          </a:p>
          <a:p>
            <a:pPr marL="525463" lvl="1" indent="-198438" defTabSz="820738">
              <a:lnSpc>
                <a:spcPts val="2350"/>
              </a:lnSpc>
              <a:spcBef>
                <a:spcPts val="588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 dirty="0">
                <a:cs typeface="Arial" charset="0"/>
              </a:rPr>
              <a:t>Saving memory by sharing common elements like </a:t>
            </a:r>
            <a:r>
              <a:rPr lang="en-US" sz="2100" dirty="0" smtClean="0">
                <a:cs typeface="Arial" charset="0"/>
              </a:rPr>
              <a:t>geometry</a:t>
            </a:r>
          </a:p>
          <a:p>
            <a:pPr marL="525463" lvl="1" indent="-198438" defTabSz="820738">
              <a:lnSpc>
                <a:spcPts val="2350"/>
              </a:lnSpc>
              <a:spcBef>
                <a:spcPts val="588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 dirty="0" smtClean="0">
                <a:cs typeface="Arial" charset="0"/>
              </a:rPr>
              <a:t>Allows to utilize highly parallel machines efficiently</a:t>
            </a:r>
            <a:endParaRPr lang="en-US" sz="2100" dirty="0">
              <a:cs typeface="Arial" charset="0"/>
            </a:endParaRPr>
          </a:p>
          <a:p>
            <a:pPr marL="247650" indent="-236538" defTabSz="820738">
              <a:lnSpc>
                <a:spcPts val="2913"/>
              </a:lnSpc>
              <a:spcBef>
                <a:spcPts val="663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 dirty="0">
                <a:cs typeface="Arial" charset="0"/>
              </a:rPr>
              <a:t>ATLAS is looking into threaded frameworks</a:t>
            </a:r>
          </a:p>
          <a:p>
            <a:pPr marL="525463" lvl="1" indent="-198438" defTabSz="820738">
              <a:lnSpc>
                <a:spcPts val="2350"/>
              </a:lnSpc>
              <a:spcBef>
                <a:spcPts val="588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 dirty="0">
                <a:cs typeface="Arial" charset="0"/>
              </a:rPr>
              <a:t>Event level parallelism as a start with multi-threaded reconstruction to follow</a:t>
            </a:r>
          </a:p>
          <a:p>
            <a:pPr marL="247650" indent="-236538" defTabSz="820738">
              <a:lnSpc>
                <a:spcPts val="2913"/>
              </a:lnSpc>
              <a:spcBef>
                <a:spcPts val="663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400" dirty="0">
                <a:cs typeface="Arial" charset="0"/>
              </a:rPr>
              <a:t>I think a good transition system would be through the pilot systems</a:t>
            </a:r>
          </a:p>
          <a:p>
            <a:pPr marL="525463" lvl="1" indent="-198438" defTabSz="820738">
              <a:lnSpc>
                <a:spcPts val="2350"/>
              </a:lnSpc>
              <a:spcBef>
                <a:spcPts val="513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 dirty="0">
                <a:cs typeface="Arial" charset="0"/>
              </a:rPr>
              <a:t>A pilot job would be assigned multiple cores and assign a mix of single and multiple core workflows</a:t>
            </a:r>
          </a:p>
          <a:p>
            <a:pPr marL="525463" lvl="1" indent="-198438" defTabSz="820738">
              <a:spcBef>
                <a:spcPts val="450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100" dirty="0">
                <a:cs typeface="Arial" charset="0"/>
              </a:rPr>
              <a:t>Production applications will move to multi-core first</a:t>
            </a:r>
          </a:p>
          <a:p>
            <a:pPr marL="803275" lvl="2" indent="-157163" defTabSz="820738">
              <a:spcBef>
                <a:spcPts val="425"/>
              </a:spcBef>
              <a:buClr>
                <a:schemeClr val="tx1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1600" dirty="0">
                <a:cs typeface="Arial" charset="0"/>
              </a:rPr>
              <a:t>Analysis may be single core for quite some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bject 4"/>
          <p:cNvSpPr>
            <a:spLocks noGrp="1"/>
          </p:cNvSpPr>
          <p:nvPr>
            <p:ph type="title" idx="4294967295"/>
          </p:nvPr>
        </p:nvSpPr>
        <p:spPr>
          <a:xfrm>
            <a:off x="682625" y="0"/>
            <a:ext cx="8229600" cy="854075"/>
          </a:xfrm>
        </p:spPr>
        <p:txBody>
          <a:bodyPr lIns="0" tIns="121626" rIns="0" bIns="0" anchor="t">
            <a:spAutoFit/>
          </a:bodyPr>
          <a:lstStyle/>
          <a:p>
            <a:pPr marL="688975" defTabSz="914400" eaLnBrk="1" hangingPunct="1"/>
            <a:r>
              <a:rPr lang="en-US" sz="4800" smtClean="0">
                <a:latin typeface="Arial" charset="0"/>
                <a:cs typeface="Arial" charset="0"/>
              </a:rPr>
              <a:t>Transition</a:t>
            </a:r>
          </a:p>
        </p:txBody>
      </p:sp>
      <p:sp>
        <p:nvSpPr>
          <p:cNvPr id="27650" name="object 6"/>
          <p:cNvSpPr txBox="1">
            <a:spLocks noChangeArrowheads="1"/>
          </p:cNvSpPr>
          <p:nvPr/>
        </p:nvSpPr>
        <p:spPr bwMode="auto">
          <a:xfrm>
            <a:off x="887413" y="5842000"/>
            <a:ext cx="6488112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/>
            <a:r>
              <a:rPr lang="en-US" sz="2200">
                <a:cs typeface="Arial" charset="0"/>
              </a:rPr>
              <a:t>– Freeing up other computing resources</a:t>
            </a:r>
          </a:p>
        </p:txBody>
      </p:sp>
      <p:sp>
        <p:nvSpPr>
          <p:cNvPr id="27651" name="object 7"/>
          <p:cNvSpPr txBox="1">
            <a:spLocks noChangeArrowheads="1"/>
          </p:cNvSpPr>
          <p:nvPr/>
        </p:nvSpPr>
        <p:spPr bwMode="auto">
          <a:xfrm>
            <a:off x="176213" y="5995988"/>
            <a:ext cx="711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113" defTabSz="820738">
              <a:lnSpc>
                <a:spcPts val="1463"/>
              </a:lnSpc>
            </a:pPr>
            <a:r>
              <a:rPr lang="en-US" sz="1300">
                <a:solidFill>
                  <a:srgbClr val="FFFFFF"/>
                </a:solidFill>
                <a:cs typeface="Arial" charset="0"/>
              </a:rPr>
              <a:t>Ian Fisk FNAL/CD</a:t>
            </a:r>
            <a:endParaRPr lang="en-US" sz="1300">
              <a:cs typeface="Arial" charset="0"/>
            </a:endParaRPr>
          </a:p>
        </p:txBody>
      </p:sp>
      <p:sp>
        <p:nvSpPr>
          <p:cNvPr id="27652" name="object 8"/>
          <p:cNvSpPr txBox="1">
            <a:spLocks noGrp="1"/>
          </p:cNvSpPr>
          <p:nvPr/>
        </p:nvSpPr>
        <p:spPr bwMode="auto">
          <a:xfrm>
            <a:off x="8707438" y="6477000"/>
            <a:ext cx="2047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225" defTabSz="820738"/>
            <a:fld id="{B4B1712C-843A-4BBC-9D0E-6C1B80EA7AEE}" type="slidenum">
              <a:rPr lang="en-US" sz="1100">
                <a:solidFill>
                  <a:srgbClr val="9A9A9A"/>
                </a:solidFill>
                <a:cs typeface="Arial" charset="0"/>
              </a:rPr>
              <a:pPr marL="22225" defTabSz="820738"/>
              <a:t>7</a:t>
            </a:fld>
            <a:endParaRPr lang="en-US" sz="1100">
              <a:cs typeface="Arial" charset="0"/>
            </a:endParaRPr>
          </a:p>
        </p:txBody>
      </p:sp>
      <p:sp>
        <p:nvSpPr>
          <p:cNvPr id="27653" name="object 5"/>
          <p:cNvSpPr txBox="1">
            <a:spLocks noChangeArrowheads="1"/>
          </p:cNvSpPr>
          <p:nvPr/>
        </p:nvSpPr>
        <p:spPr bwMode="auto">
          <a:xfrm>
            <a:off x="679450" y="969963"/>
            <a:ext cx="7475538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47650" indent="-236538" defTabSz="820738">
              <a:lnSpc>
                <a:spcPts val="2575"/>
              </a:lnSpc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200">
                <a:cs typeface="Arial" charset="0"/>
              </a:rPr>
              <a:t>My guess is that we will move to new hardware platforms when they make a significant enough impact that they can replace a workflow nearly completely</a:t>
            </a:r>
          </a:p>
          <a:p>
            <a:pPr marL="525463" lvl="1" indent="-198438" algn="just" defTabSz="820738">
              <a:lnSpc>
                <a:spcPts val="2575"/>
              </a:lnSpc>
              <a:spcBef>
                <a:spcPts val="563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200">
                <a:cs typeface="Arial" charset="0"/>
              </a:rPr>
              <a:t>For example if suddenly a year’s worth of Gen-Sim could be done on a co-processor enabled farm in a month</a:t>
            </a:r>
          </a:p>
          <a:p>
            <a:pPr marL="803275" lvl="2" indent="-157163" algn="just" defTabSz="820738">
              <a:lnSpc>
                <a:spcPts val="2575"/>
              </a:lnSpc>
              <a:spcBef>
                <a:spcPts val="488"/>
              </a:spcBef>
              <a:buClr>
                <a:schemeClr val="tx1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200">
                <a:cs typeface="Arial" charset="0"/>
              </a:rPr>
              <a:t>This is an example of the kind of resource we might be willing to get an allocation and free up dedicated computing for analysis</a:t>
            </a:r>
          </a:p>
          <a:p>
            <a:pPr marL="525463" lvl="1" indent="-198438" defTabSz="820738">
              <a:lnSpc>
                <a:spcPts val="2575"/>
              </a:lnSpc>
              <a:spcBef>
                <a:spcPts val="563"/>
              </a:spcBef>
              <a:buClr>
                <a:schemeClr val="tx1"/>
              </a:buClr>
              <a:buFont typeface="Arial" charset="0"/>
              <a:buChar char="–"/>
              <a:tabLst>
                <a:tab pos="249238" algn="l"/>
              </a:tabLst>
            </a:pPr>
            <a:r>
              <a:rPr lang="en-US" sz="2200">
                <a:cs typeface="Arial" charset="0"/>
              </a:rPr>
              <a:t>If reprocessing could be done 10 times faster on a GPU farm, we could imagine getting one farm and freeing the remaining Tier-1 computing for other tasks</a:t>
            </a:r>
          </a:p>
          <a:p>
            <a:pPr marL="247650" indent="-236538" defTabSz="820738">
              <a:lnSpc>
                <a:spcPts val="2575"/>
              </a:lnSpc>
              <a:spcBef>
                <a:spcPts val="700"/>
              </a:spcBef>
              <a:buClr>
                <a:srgbClr val="D69D00"/>
              </a:buClr>
              <a:buFont typeface="Arial" charset="0"/>
              <a:buChar char="•"/>
              <a:tabLst>
                <a:tab pos="249238" algn="l"/>
              </a:tabLst>
            </a:pPr>
            <a:r>
              <a:rPr lang="en-US" sz="2200">
                <a:cs typeface="Arial" charset="0"/>
              </a:rPr>
              <a:t>Dedicated hardware will most likely be applied to dedicated tasks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Run-2 Readiness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/>
              <a:t>The LS1 S&amp;C upgrade program is progressing on many fronts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ATLAS needs to get Run-2 physics out quickly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As in Run-1 have to avoid limitations from computing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How do we ensure S&amp;C is ready?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Facility deliverables completed according to the plan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Components integrated as a functioning system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200" smtClean="0"/>
              <a:t>Important for the Facilities in view of many changes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Computing Fabric operational at scale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200" smtClean="0"/>
              <a:t>Storage &amp; Network performance is the primary concern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Data Challenge (DC14) to assess S&amp;C Readiness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Will run from early July until September 2014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E1799-B622-4716-B421-0504DCBA895F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Goals for Data Challenge 2014 (DC14)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63"/>
            <a:ext cx="8229600" cy="5214937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Prepare for Run-2 physics analyses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Test the Run-2 analysis model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err="1" smtClean="0"/>
              <a:t>xAOD</a:t>
            </a:r>
            <a:r>
              <a:rPr lang="en-US" dirty="0" smtClean="0"/>
              <a:t>, reduction framework, common analysis tools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Gain experience with Run-2 analysis model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Possibly adjust model based on that experience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Commission the Integrated Simulation Framework (ISF) in context of physics analysis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Test updated reconstruction algorithms (Rel19)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Provide large scale test of upgraded distributed computing environment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8462E-9B2F-4DD2-8582-AB71F3165075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1" val="30,22,234,-1436130,False;2/15/2013 12:00:00 AM;Iaas Compute 1.0;False;False;False;False;tbName;1;Calibri;10;Calibri;10;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IGHTTIMEBANDDATE" val="Ye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MARKERVALU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DAYVALUEMARKER1" val="Calibri;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0" val="188,114,0,-16747844,False;4/1/2013 12:00:00 AM;&quot;Grizzly&quot;;False;False;True;True;tbName;0;Calibri;10;Calibri;10;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0" val="188,114,0,-16747844,False;4/1/2013 12:00:00 AM;&quot;Grizzly&quot;;False;False;True;True;tbDate;0;Calibri;10;Calibri;10;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1" val="30,22,234,-1436130,False;2/15/2013 12:00:00 AM;Iaas Compute 1.0;False;False;False;False;tbDate;1;Calibri;10;Calibri;10;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2" val="188,114,0,-16747844,False;9/27/2012 12:00:00 AM;Folsom;False;False;True;True;tbDate;2;Calibri;10;Calibri;10;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3" val="30,22,234,-1436130,False;9/1/2012 12:00:00 AM;Hamster;False;False;False;False;tbName;3;Calibri;10;Calibri;10;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3" val="30,22,234,-1436130,False;9/1/2012 12:00:00 AM;Hamster;False;False;False;False;tbDate;3;Calibri;10;Calibri;10;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2" val="188,114,0,-16747844,False;9/27/2012 12:00:00 AM;Folsom;False;False;True;True;tbName;2;Calibri;10;Calibri;10;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5" val="188,114,0,-16747844,False;4/5/2012 12:00:00 AM;Essex;False;False;True;True;tbName;5;Calibri;10;Calibri;10;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5" val="188,114,0,-16747844,False;4/5/2012 12:00:00 AM;Essex;False;False;True;True;tbDate;5;Calibri;10;Calibri;10;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YTIMEBANDDATE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6936</TotalTime>
  <Words>2303</Words>
  <Application>Microsoft Office PowerPoint</Application>
  <PresentationFormat>On-screen Show (4:3)</PresentationFormat>
  <Paragraphs>399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The U.S. ATLAS Facility and Agile Infrastructure</vt:lpstr>
      <vt:lpstr>LHC Long Shutdown 1 (LS1)</vt:lpstr>
      <vt:lpstr>PowerPoint Presentation</vt:lpstr>
      <vt:lpstr>LHC Run 2</vt:lpstr>
      <vt:lpstr>LS1 S&amp;C Upgrades</vt:lpstr>
      <vt:lpstr>Multi-Core</vt:lpstr>
      <vt:lpstr>Transition</vt:lpstr>
      <vt:lpstr>Run-2 Readiness</vt:lpstr>
      <vt:lpstr>Goals for Data Challenge 2014 (DC14)</vt:lpstr>
      <vt:lpstr>S&amp;C Timeline for LS1</vt:lpstr>
      <vt:lpstr>The value of DC14 (1/2)</vt:lpstr>
      <vt:lpstr>The value of DC14 (2/2)</vt:lpstr>
      <vt:lpstr>Flexibility</vt:lpstr>
      <vt:lpstr>Networks</vt:lpstr>
      <vt:lpstr>Changing the Services</vt:lpstr>
      <vt:lpstr>Flexibility</vt:lpstr>
      <vt:lpstr>Evolving the Infrastructure</vt:lpstr>
      <vt:lpstr>Impact of Resource Provisioning</vt:lpstr>
      <vt:lpstr>Evolution</vt:lpstr>
      <vt:lpstr>Testing Interfaces</vt:lpstr>
      <vt:lpstr>Agile Infrastructure - IaaS</vt:lpstr>
      <vt:lpstr>U.S. ATLAS Facilities as a Cloud Service Provider ?</vt:lpstr>
      <vt:lpstr>Goals</vt:lpstr>
      <vt:lpstr>Timeline</vt:lpstr>
      <vt:lpstr>Interfaces</vt:lpstr>
      <vt:lpstr>Agile Infrastructure - Outlook (I)</vt:lpstr>
      <vt:lpstr>Agile Infrastructure - Outlook (II)</vt:lpstr>
      <vt:lpstr>Planning the Challenges</vt:lpstr>
      <vt:lpstr>Completing a table like this may be useful for  initial DC14 / Late LS1 / Run-2 planning…</vt:lpstr>
      <vt:lpstr>Agenda of First Block</vt:lpstr>
      <vt:lpstr>Offline Schedule in LS1</vt:lpstr>
      <vt:lpstr>DC14 Processing</vt:lpstr>
      <vt:lpstr>What is OpenStack?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Facility Meeting - University of Arizona</dc:title>
  <dc:creator>Michael Ernst</dc:creator>
  <cp:lastModifiedBy>Michael Ernst</cp:lastModifiedBy>
  <cp:revision>169</cp:revision>
  <dcterms:created xsi:type="dcterms:W3CDTF">2013-10-11T13:32:50Z</dcterms:created>
  <dcterms:modified xsi:type="dcterms:W3CDTF">2013-12-11T14:49:47Z</dcterms:modified>
</cp:coreProperties>
</file>