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3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4" r:id="rId9"/>
    <p:sldId id="266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67" autoAdjust="0"/>
    <p:restoredTop sz="94682" autoAdjust="0"/>
  </p:normalViewPr>
  <p:slideViewPr>
    <p:cSldViewPr snapToObjects="1" showGuides="1">
      <p:cViewPr varScale="1">
        <p:scale>
          <a:sx n="122" d="100"/>
          <a:sy n="122" d="100"/>
        </p:scale>
        <p:origin x="-13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53D6A-5627-BF44-9CAD-B86BEE129E21}" type="datetimeFigureOut">
              <a:rPr lang="en-US" smtClean="0"/>
              <a:pPr/>
              <a:t>12/11/13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4C7F5-D946-CB43-A92C-91768EC921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987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C1586-5DF1-5445-B7E3-B7397490DD96}" type="datetimeFigureOut">
              <a:rPr lang="en-US" smtClean="0"/>
              <a:pPr/>
              <a:t>12/11/13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F04EF-D5D4-1240-9BA7-6DA9BC1548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7061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15968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9" name="Picture 18" descr="ci_logo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300" y="274638"/>
            <a:ext cx="1790700" cy="800100"/>
          </a:xfrm>
          <a:prstGeom prst="rect">
            <a:avLst/>
          </a:prstGeom>
        </p:spPr>
      </p:pic>
      <p:pic>
        <p:nvPicPr>
          <p:cNvPr id="20" name="Picture 19" descr="argonnlogo.eps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0" y="6400800"/>
            <a:ext cx="812800" cy="279400"/>
          </a:xfrm>
          <a:prstGeom prst="rect">
            <a:avLst/>
          </a:prstGeom>
        </p:spPr>
      </p:pic>
      <p:pic>
        <p:nvPicPr>
          <p:cNvPr id="21" name="Picture 20" descr="uofclogo.eps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07100" y="6477000"/>
            <a:ext cx="1003300" cy="203200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rot="5400000">
            <a:off x="5561806" y="6553200"/>
            <a:ext cx="304800" cy="1588"/>
          </a:xfrm>
          <a:prstGeom prst="line">
            <a:avLst/>
          </a:prstGeom>
          <a:ln>
            <a:solidFill>
              <a:srgbClr val="B42E3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rot="5400000">
            <a:off x="7163594" y="6553200"/>
            <a:ext cx="304800" cy="1588"/>
          </a:xfrm>
          <a:prstGeom prst="line">
            <a:avLst/>
          </a:prstGeom>
          <a:ln>
            <a:solidFill>
              <a:srgbClr val="B42E3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7506811" y="6333282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 err="1" smtClean="0">
                <a:solidFill>
                  <a:schemeClr val="bg1">
                    <a:lumMod val="85000"/>
                  </a:schemeClr>
                </a:solidFill>
              </a:rPr>
              <a:t>www.ci.anl.gov</a:t>
            </a:r>
            <a:endParaRPr lang="en-US" sz="1050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7512746" y="6497350"/>
            <a:ext cx="13472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 err="1" smtClean="0">
                <a:solidFill>
                  <a:schemeClr val="bg1">
                    <a:lumMod val="85000"/>
                  </a:schemeClr>
                </a:solidFill>
              </a:rPr>
              <a:t>www.ci.uchicago.edu</a:t>
            </a:r>
            <a:endParaRPr lang="en-US" sz="1050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6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5943600" cy="91757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457200" y="30480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0" i="0">
                <a:solidFill>
                  <a:schemeClr val="bg1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1" name="Picture 10" descr="radiate.eps"/>
          <p:cNvPicPr>
            <a:picLocks noChangeAspect="1"/>
          </p:cNvPicPr>
          <p:nvPr userDrawn="1"/>
        </p:nvPicPr>
        <p:blipFill>
          <a:blip r:embed="rId5">
            <a:alphaModFix amt="50000"/>
          </a:blip>
          <a:stretch>
            <a:fillRect/>
          </a:stretch>
        </p:blipFill>
        <p:spPr>
          <a:xfrm>
            <a:off x="5410200" y="495300"/>
            <a:ext cx="3721100" cy="56769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415968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uofcicon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8492" y="108216"/>
            <a:ext cx="673100" cy="596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"/>
            <a:ext cx="7772400" cy="838200"/>
          </a:xfrm>
          <a:prstGeom prst="rect">
            <a:avLst/>
          </a:prstGeom>
        </p:spPr>
        <p:txBody>
          <a:bodyPr tIns="91440" bIns="137160" anchor="ctr">
            <a:normAutofit/>
          </a:bodyPr>
          <a:lstStyle>
            <a:lvl1pPr algn="l">
              <a:spcBef>
                <a:spcPts val="0"/>
              </a:spcBef>
              <a:defRPr sz="3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28600" y="990600"/>
            <a:ext cx="8553450" cy="5257800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spcBef>
                <a:spcPts val="600"/>
              </a:spcBef>
              <a:buClr>
                <a:srgbClr val="800000"/>
              </a:buClr>
              <a:buSzPct val="80000"/>
              <a:buFont typeface="Lucida Grande"/>
              <a:buChar char="•"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spcBef>
                <a:spcPts val="600"/>
              </a:spcBef>
              <a:buClr>
                <a:srgbClr val="800000"/>
              </a:buClr>
              <a:buSzPct val="80000"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spcBef>
                <a:spcPts val="600"/>
              </a:spcBef>
              <a:buClr>
                <a:srgbClr val="800000"/>
              </a:buClr>
              <a:buSzPct val="80000"/>
              <a:buFont typeface="Courier New"/>
              <a:buChar char="o"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52400" y="6467445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ED12DC1-BB88-6B49-A914-5DE104335772}" type="slidenum">
              <a:rPr lang="en-US" sz="1200" smtClean="0">
                <a:solidFill>
                  <a:schemeClr val="bg1">
                    <a:lumMod val="95000"/>
                  </a:schemeClr>
                </a:solidFill>
              </a:rPr>
              <a:pPr/>
              <a:t>‹#›</a:t>
            </a:fld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1066800" y="6467445"/>
            <a:ext cx="28956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marL="0" algn="l" defTabSz="457200" rtl="0" eaLnBrk="1" latinLnBrk="0" hangingPunct="1">
              <a:defRPr lang="en-US" sz="1200" kern="120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emf"/><Relationship Id="rId7" Type="http://schemas.openxmlformats.org/officeDocument/2006/relationships/image" Target="../media/image2.emf"/><Relationship Id="rId8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415968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rgonnlogo.eps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6800" y="6477000"/>
            <a:ext cx="812800" cy="279400"/>
          </a:xfrm>
          <a:prstGeom prst="rect">
            <a:avLst/>
          </a:prstGeom>
        </p:spPr>
      </p:pic>
      <p:pic>
        <p:nvPicPr>
          <p:cNvPr id="10" name="Picture 9" descr="uofclogo.ep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2200" y="6553200"/>
            <a:ext cx="1003300" cy="203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rot="5400000">
            <a:off x="5791994" y="6629400"/>
            <a:ext cx="304800" cy="1588"/>
          </a:xfrm>
          <a:prstGeom prst="line">
            <a:avLst/>
          </a:prstGeom>
          <a:ln>
            <a:solidFill>
              <a:srgbClr val="B42E3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7241382" y="6629400"/>
            <a:ext cx="304800" cy="1588"/>
          </a:xfrm>
          <a:prstGeom prst="line">
            <a:avLst/>
          </a:prstGeom>
          <a:ln>
            <a:solidFill>
              <a:srgbClr val="B42E3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506811" y="6408000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 err="1" smtClean="0">
                <a:solidFill>
                  <a:schemeClr val="bg1">
                    <a:lumMod val="85000"/>
                  </a:schemeClr>
                </a:solidFill>
              </a:rPr>
              <a:t>www.ci.anl.gov</a:t>
            </a:r>
            <a:endParaRPr lang="en-US" sz="1050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12746" y="6572068"/>
            <a:ext cx="13472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 err="1" smtClean="0">
                <a:solidFill>
                  <a:schemeClr val="bg1">
                    <a:lumMod val="85000"/>
                  </a:schemeClr>
                </a:solidFill>
              </a:rPr>
              <a:t>www.ci.uchicago.edu</a:t>
            </a:r>
            <a:endParaRPr lang="en-US" sz="1050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5" name="Picture 14" descr="radiateforwhite.eps"/>
          <p:cNvPicPr>
            <a:picLocks noChangeAspect="1"/>
          </p:cNvPicPr>
          <p:nvPr/>
        </p:nvPicPr>
        <p:blipFill>
          <a:blip r:embed="rId8">
            <a:alphaModFix amt="85000"/>
          </a:blip>
          <a:stretch>
            <a:fillRect/>
          </a:stretch>
        </p:blipFill>
        <p:spPr>
          <a:xfrm>
            <a:off x="5613400" y="838200"/>
            <a:ext cx="3530600" cy="5359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5" r:id="rId3"/>
    <p:sldLayoutId id="2147483666" r:id="rId4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FAXbox</a:t>
            </a:r>
            <a:r>
              <a:rPr lang="en-US" dirty="0" smtClean="0"/>
              <a:t> </a:t>
            </a:r>
            <a:r>
              <a:rPr lang="en-US" dirty="0" err="1" smtClean="0"/>
              <a:t>Technicals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Lincoln Bryant</a:t>
            </a:r>
          </a:p>
          <a:p>
            <a:endParaRPr lang="en-US" dirty="0" smtClean="0"/>
          </a:p>
          <a:p>
            <a:r>
              <a:rPr lang="en-US" dirty="0" smtClean="0"/>
              <a:t>Computation &amp; Enrico Fermi Institutes</a:t>
            </a:r>
          </a:p>
          <a:p>
            <a:r>
              <a:rPr lang="en-US" dirty="0" smtClean="0"/>
              <a:t>University of Chicago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1800" y="2362200"/>
            <a:ext cx="29862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Questions?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FAXbox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 dead-simple </a:t>
            </a:r>
            <a:r>
              <a:rPr lang="en-US" dirty="0" err="1" smtClean="0"/>
              <a:t>XRootD</a:t>
            </a:r>
            <a:r>
              <a:rPr lang="en-US" dirty="0" smtClean="0"/>
              <a:t> server for analysis job outputs.</a:t>
            </a:r>
          </a:p>
          <a:p>
            <a:pPr lvl="1"/>
            <a:r>
              <a:rPr lang="en-US" dirty="0" smtClean="0"/>
              <a:t>Built on </a:t>
            </a:r>
            <a:r>
              <a:rPr lang="en-US" dirty="0" err="1" smtClean="0"/>
              <a:t>Ceph</a:t>
            </a:r>
            <a:r>
              <a:rPr lang="en-US" dirty="0" smtClean="0"/>
              <a:t>, a fast, scalable, distributed </a:t>
            </a:r>
            <a:r>
              <a:rPr lang="en-US" dirty="0" err="1" smtClean="0"/>
              <a:t>filesystem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Integrated into ATLAS Connect.</a:t>
            </a:r>
          </a:p>
          <a:p>
            <a:r>
              <a:rPr lang="en-US" dirty="0" smtClean="0"/>
              <a:t>Who is it for?</a:t>
            </a:r>
          </a:p>
          <a:p>
            <a:pPr lvl="1"/>
            <a:r>
              <a:rPr lang="en-US" dirty="0" smtClean="0"/>
              <a:t>ATLAS Connect users and Tier 3 users with no dedicated storage 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(2) Dell R510s</a:t>
            </a:r>
          </a:p>
          <a:p>
            <a:pPr lvl="1"/>
            <a:r>
              <a:rPr lang="en-US" dirty="0" smtClean="0"/>
              <a:t>(2) Xeon 5660 CPUs</a:t>
            </a:r>
          </a:p>
          <a:p>
            <a:pPr lvl="1"/>
            <a:r>
              <a:rPr lang="en-US" dirty="0" smtClean="0"/>
              <a:t>128 GB of RAM</a:t>
            </a:r>
          </a:p>
          <a:p>
            <a:pPr lvl="1"/>
            <a:r>
              <a:rPr lang="en-US" dirty="0" smtClean="0"/>
              <a:t>10 Gb NICs</a:t>
            </a:r>
          </a:p>
          <a:p>
            <a:pPr lvl="1"/>
            <a:r>
              <a:rPr lang="en-US" dirty="0" smtClean="0"/>
              <a:t>(4) MD1200 </a:t>
            </a:r>
            <a:r>
              <a:rPr lang="en-US" dirty="0" err="1" smtClean="0"/>
              <a:t>shelfs</a:t>
            </a:r>
            <a:r>
              <a:rPr lang="en-US" dirty="0" smtClean="0"/>
              <a:t> with 4 TB disks</a:t>
            </a:r>
          </a:p>
          <a:p>
            <a:r>
              <a:rPr lang="en-US" dirty="0" smtClean="0"/>
              <a:t>~420 TB of raw disk, with about ~210 TB usable.</a:t>
            </a:r>
          </a:p>
          <a:p>
            <a:r>
              <a:rPr lang="en-US" dirty="0" smtClean="0"/>
              <a:t>Single </a:t>
            </a:r>
            <a:r>
              <a:rPr lang="en-US" dirty="0" err="1" smtClean="0"/>
              <a:t>XRootD</a:t>
            </a:r>
            <a:r>
              <a:rPr lang="en-US" dirty="0" smtClean="0"/>
              <a:t> door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319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 it </a:t>
            </a:r>
            <a:r>
              <a:rPr lang="en-US" dirty="0" err="1" smtClean="0"/>
              <a:t>performant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Performance nearly saturates single 10Gb </a:t>
            </a:r>
            <a:r>
              <a:rPr lang="en-US" dirty="0" smtClean="0"/>
              <a:t>line</a:t>
            </a:r>
          </a:p>
          <a:p>
            <a:r>
              <a:rPr lang="en-US" dirty="0" smtClean="0"/>
              <a:t>Benchmarks from October.</a:t>
            </a:r>
          </a:p>
          <a:p>
            <a:pPr lvl="1"/>
            <a:r>
              <a:rPr lang="en-US" dirty="0" smtClean="0"/>
              <a:t>We’ve made optimizations since then, expect write performance for large files to have increased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276600"/>
            <a:ext cx="4109884" cy="28201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041" y="3276600"/>
            <a:ext cx="4114800" cy="2823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094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OK, so how do I use it?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Get yourself an ATLAS Connect account</a:t>
            </a:r>
          </a:p>
          <a:p>
            <a:r>
              <a:rPr lang="en-US" dirty="0" smtClean="0"/>
              <a:t>SSH to </a:t>
            </a:r>
            <a:r>
              <a:rPr lang="en-US" dirty="0" err="1" smtClean="0"/>
              <a:t>login.usatlas.org</a:t>
            </a:r>
            <a:r>
              <a:rPr lang="en-US" dirty="0" smtClean="0"/>
              <a:t>, and setup </a:t>
            </a:r>
            <a:r>
              <a:rPr lang="en-US" dirty="0" err="1" smtClean="0"/>
              <a:t>XRootD</a:t>
            </a:r>
            <a:r>
              <a:rPr lang="en-US" dirty="0" smtClean="0"/>
              <a:t> from CVMFS</a:t>
            </a:r>
          </a:p>
          <a:p>
            <a:endParaRPr lang="en-US" dirty="0"/>
          </a:p>
          <a:p>
            <a:r>
              <a:rPr lang="en-US" dirty="0" smtClean="0"/>
              <a:t>Once that’s done, you’re ready to go!</a:t>
            </a:r>
          </a:p>
          <a:p>
            <a:endParaRPr lang="en-US" dirty="0"/>
          </a:p>
          <a:p>
            <a:r>
              <a:rPr lang="en-US" dirty="0" smtClean="0"/>
              <a:t>Basically the same same process for your jobs.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914400" y="2646402"/>
            <a:ext cx="7467600" cy="553998"/>
            <a:chOff x="913845" y="2667000"/>
            <a:chExt cx="8089362" cy="685800"/>
          </a:xfrm>
        </p:grpSpPr>
        <p:sp>
          <p:nvSpPr>
            <p:cNvPr id="17" name="Rectangle 16"/>
            <p:cNvSpPr/>
            <p:nvPr/>
          </p:nvSpPr>
          <p:spPr>
            <a:xfrm>
              <a:off x="913845" y="2667000"/>
              <a:ext cx="8089362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1847" y="2667001"/>
              <a:ext cx="7370752" cy="553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[</a:t>
              </a:r>
              <a:r>
                <a:rPr lang="en-US" sz="1000" dirty="0" err="1">
                  <a:solidFill>
                    <a:schemeClr val="accent6"/>
                  </a:solidFill>
                  <a:latin typeface="Lucida Console"/>
                  <a:cs typeface="Lucida Console"/>
                </a:rPr>
                <a:t>lincolnb@login</a:t>
              </a:r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 ~]$ export ATLAS_LOCAL_ROOT_BASE=/</a:t>
              </a:r>
              <a:r>
                <a:rPr lang="en-US" sz="1000" dirty="0" err="1">
                  <a:solidFill>
                    <a:schemeClr val="accent6"/>
                  </a:solidFill>
                  <a:latin typeface="Lucida Console"/>
                  <a:cs typeface="Lucida Console"/>
                </a:rPr>
                <a:t>cvmfs</a:t>
              </a:r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/</a:t>
              </a:r>
              <a:r>
                <a:rPr lang="en-US" sz="1000" dirty="0" err="1">
                  <a:solidFill>
                    <a:schemeClr val="accent6"/>
                  </a:solidFill>
                  <a:latin typeface="Lucida Console"/>
                  <a:cs typeface="Lucida Console"/>
                </a:rPr>
                <a:t>atlas.cern.ch</a:t>
              </a:r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/repo/</a:t>
              </a:r>
              <a:r>
                <a:rPr lang="en-US" sz="1000" dirty="0" err="1">
                  <a:solidFill>
                    <a:schemeClr val="accent6"/>
                  </a:solidFill>
                  <a:latin typeface="Lucida Console"/>
                  <a:cs typeface="Lucida Console"/>
                </a:rPr>
                <a:t>ATLASLocalRootBase</a:t>
              </a:r>
              <a:endParaRPr lang="en-US" sz="1000" dirty="0">
                <a:solidFill>
                  <a:schemeClr val="accent6"/>
                </a:solidFill>
                <a:latin typeface="Lucida Console"/>
                <a:cs typeface="Lucida Console"/>
              </a:endParaRPr>
            </a:p>
            <a:p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[</a:t>
              </a:r>
              <a:r>
                <a:rPr lang="en-US" sz="1000" dirty="0" err="1">
                  <a:solidFill>
                    <a:schemeClr val="accent6"/>
                  </a:solidFill>
                  <a:latin typeface="Lucida Console"/>
                  <a:cs typeface="Lucida Console"/>
                </a:rPr>
                <a:t>lincolnb@login</a:t>
              </a:r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 ~]$ source ${</a:t>
              </a:r>
              <a:r>
                <a:rPr lang="en-US" sz="1000" dirty="0" smtClean="0">
                  <a:solidFill>
                    <a:schemeClr val="accent6"/>
                  </a:solidFill>
                  <a:latin typeface="Lucida Console"/>
                  <a:cs typeface="Lucida Console"/>
                </a:rPr>
                <a:t>ATLAS_LOCAL_ROOT_BASE</a:t>
              </a:r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}/user/</a:t>
              </a:r>
              <a:r>
                <a:rPr lang="en-US" sz="1000" dirty="0" err="1" smtClean="0">
                  <a:solidFill>
                    <a:schemeClr val="accent6"/>
                  </a:solidFill>
                  <a:latin typeface="Lucida Console"/>
                  <a:cs typeface="Lucida Console"/>
                </a:rPr>
                <a:t>atlasLocalSetup.sh</a:t>
              </a:r>
              <a:endParaRPr lang="en-US" sz="1000" dirty="0" smtClean="0">
                <a:solidFill>
                  <a:schemeClr val="accent6"/>
                </a:solidFill>
                <a:latin typeface="Lucida Console"/>
                <a:cs typeface="Lucida Console"/>
              </a:endParaRPr>
            </a:p>
            <a:p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[</a:t>
              </a:r>
              <a:r>
                <a:rPr lang="en-US" sz="1000" dirty="0" err="1">
                  <a:solidFill>
                    <a:schemeClr val="accent6"/>
                  </a:solidFill>
                  <a:latin typeface="Lucida Console"/>
                  <a:cs typeface="Lucida Console"/>
                </a:rPr>
                <a:t>lincolnb@login</a:t>
              </a:r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 ~]$ </a:t>
              </a:r>
              <a:r>
                <a:rPr lang="en-US" sz="1000" dirty="0" err="1">
                  <a:solidFill>
                    <a:schemeClr val="accent6"/>
                  </a:solidFill>
                  <a:latin typeface="Lucida Console"/>
                  <a:cs typeface="Lucida Console"/>
                </a:rPr>
                <a:t>localSetupXRootD</a:t>
              </a:r>
              <a:endParaRPr lang="en-US" sz="1000" dirty="0">
                <a:solidFill>
                  <a:schemeClr val="accent6"/>
                </a:solidFill>
                <a:latin typeface="Lucida Console"/>
                <a:cs typeface="Lucida Console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7787" y="3785010"/>
            <a:ext cx="7467600" cy="400111"/>
            <a:chOff x="913845" y="2667000"/>
            <a:chExt cx="8089362" cy="685800"/>
          </a:xfrm>
        </p:grpSpPr>
        <p:sp>
          <p:nvSpPr>
            <p:cNvPr id="20" name="Rectangle 19"/>
            <p:cNvSpPr/>
            <p:nvPr/>
          </p:nvSpPr>
          <p:spPr>
            <a:xfrm>
              <a:off x="913845" y="2667000"/>
              <a:ext cx="8089362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21847" y="2667001"/>
              <a:ext cx="7817044" cy="495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[</a:t>
              </a:r>
              <a:r>
                <a:rPr lang="en-US" sz="1000" dirty="0" err="1">
                  <a:solidFill>
                    <a:schemeClr val="accent6"/>
                  </a:solidFill>
                  <a:latin typeface="Lucida Console"/>
                  <a:cs typeface="Lucida Console"/>
                </a:rPr>
                <a:t>lincolnb@login</a:t>
              </a:r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 ~]$ </a:t>
              </a:r>
              <a:r>
                <a:rPr lang="en-US" sz="1000" dirty="0" err="1">
                  <a:solidFill>
                    <a:schemeClr val="accent6"/>
                  </a:solidFill>
                  <a:latin typeface="Lucida Console"/>
                  <a:cs typeface="Lucida Console"/>
                </a:rPr>
                <a:t>xrdcp</a:t>
              </a:r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 -</a:t>
              </a:r>
              <a:r>
                <a:rPr lang="en-US" sz="1000" dirty="0" err="1">
                  <a:solidFill>
                    <a:schemeClr val="accent6"/>
                  </a:solidFill>
                  <a:latin typeface="Lucida Console"/>
                  <a:cs typeface="Lucida Console"/>
                </a:rPr>
                <a:t>fv</a:t>
              </a:r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 output.8g root://</a:t>
              </a:r>
              <a:r>
                <a:rPr lang="en-US" sz="1000" dirty="0" err="1">
                  <a:solidFill>
                    <a:schemeClr val="accent6"/>
                  </a:solidFill>
                  <a:latin typeface="Lucida Console"/>
                  <a:cs typeface="Lucida Console"/>
                </a:rPr>
                <a:t>faxbox.usatlas.org</a:t>
              </a:r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://user/</a:t>
              </a:r>
              <a:r>
                <a:rPr lang="en-US" sz="1000" dirty="0" err="1">
                  <a:solidFill>
                    <a:schemeClr val="accent6"/>
                  </a:solidFill>
                  <a:latin typeface="Lucida Console"/>
                  <a:cs typeface="Lucida Console"/>
                </a:rPr>
                <a:t>lincolnb</a:t>
              </a:r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/output.8g</a:t>
              </a:r>
            </a:p>
            <a:p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[</a:t>
              </a:r>
              <a:r>
                <a:rPr lang="en-US" sz="1000" dirty="0" err="1">
                  <a:solidFill>
                    <a:schemeClr val="accent6"/>
                  </a:solidFill>
                  <a:latin typeface="Lucida Console"/>
                  <a:cs typeface="Lucida Console"/>
                </a:rPr>
                <a:t>xrootd</a:t>
              </a:r>
              <a:r>
                <a:rPr lang="en-US" sz="1000" dirty="0">
                  <a:solidFill>
                    <a:schemeClr val="accent6"/>
                  </a:solidFill>
                  <a:latin typeface="Lucida Console"/>
                  <a:cs typeface="Lucida Console"/>
                </a:rPr>
                <a:t>] Total 8192.00 MB	|====================| 100.00 % [116.6 MB/s]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0155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What’s next for </a:t>
            </a:r>
            <a:r>
              <a:rPr lang="en-US" dirty="0" err="1" smtClean="0"/>
              <a:t>FAXbox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Hardware upgrades! More performance.</a:t>
            </a:r>
            <a:endParaRPr lang="en-US" dirty="0"/>
          </a:p>
          <a:p>
            <a:pPr lvl="1"/>
            <a:r>
              <a:rPr lang="en-US" dirty="0" smtClean="0"/>
              <a:t>We think we can get more performance out of </a:t>
            </a:r>
            <a:r>
              <a:rPr lang="en-US" dirty="0" err="1" smtClean="0"/>
              <a:t>Ceph</a:t>
            </a:r>
            <a:r>
              <a:rPr lang="en-US" dirty="0" smtClean="0"/>
              <a:t> with 20Gb bonds on the network.</a:t>
            </a:r>
          </a:p>
          <a:p>
            <a:pPr lvl="1"/>
            <a:r>
              <a:rPr lang="en-US" dirty="0" smtClean="0"/>
              <a:t>Additional servers could boost the performance too.</a:t>
            </a:r>
          </a:p>
          <a:p>
            <a:pPr lvl="1"/>
            <a:r>
              <a:rPr lang="en-US" dirty="0" smtClean="0"/>
              <a:t>More </a:t>
            </a:r>
            <a:r>
              <a:rPr lang="en-US" dirty="0" err="1" smtClean="0"/>
              <a:t>XRootD</a:t>
            </a:r>
            <a:r>
              <a:rPr lang="en-US" dirty="0" smtClean="0"/>
              <a:t> doors?</a:t>
            </a:r>
          </a:p>
          <a:p>
            <a:r>
              <a:rPr lang="en-US" dirty="0" err="1" smtClean="0"/>
              <a:t>Cep</a:t>
            </a:r>
            <a:r>
              <a:rPr lang="en-US" dirty="0" err="1"/>
              <a:t>h</a:t>
            </a:r>
            <a:r>
              <a:rPr lang="en-US" dirty="0" smtClean="0"/>
              <a:t> updates! Three big updates we’re looking forward to:</a:t>
            </a:r>
          </a:p>
          <a:p>
            <a:pPr lvl="1"/>
            <a:r>
              <a:rPr lang="en-US" dirty="0" err="1"/>
              <a:t>F</a:t>
            </a:r>
            <a:r>
              <a:rPr lang="en-US" dirty="0" err="1" smtClean="0"/>
              <a:t>ilesystem</a:t>
            </a:r>
            <a:r>
              <a:rPr lang="en-US" dirty="0" smtClean="0"/>
              <a:t> ACLs</a:t>
            </a:r>
          </a:p>
          <a:p>
            <a:pPr lvl="1"/>
            <a:r>
              <a:rPr lang="en-US" dirty="0" smtClean="0"/>
              <a:t>Quotas</a:t>
            </a:r>
          </a:p>
          <a:p>
            <a:pPr lvl="1"/>
            <a:r>
              <a:rPr lang="en-US" dirty="0" smtClean="0"/>
              <a:t>Erasure encoding </a:t>
            </a:r>
            <a:r>
              <a:rPr lang="en-US" dirty="0" smtClean="0">
                <a:sym typeface="Wingdings"/>
              </a:rPr>
              <a:t> More storage bang for the buck!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7125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What’s next for </a:t>
            </a:r>
            <a:r>
              <a:rPr lang="en-US" dirty="0" err="1" smtClean="0"/>
              <a:t>FAXbox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28600" y="990600"/>
            <a:ext cx="8839200" cy="5257800"/>
          </a:xfrm>
        </p:spPr>
        <p:txBody>
          <a:bodyPr/>
          <a:lstStyle/>
          <a:p>
            <a:r>
              <a:rPr lang="en-US" dirty="0" smtClean="0"/>
              <a:t>Automatically authenticated access from ATLAS Connect</a:t>
            </a:r>
          </a:p>
          <a:p>
            <a:pPr lvl="1"/>
            <a:r>
              <a:rPr lang="en-US" dirty="0" smtClean="0"/>
              <a:t>X.509 certificate authority runs on ATLAS Connect</a:t>
            </a:r>
          </a:p>
          <a:p>
            <a:pPr lvl="1"/>
            <a:r>
              <a:rPr lang="en-US" dirty="0" smtClean="0"/>
              <a:t>Jobs submitted from ATLAS Connect have an X.509 proxy injected on user’s behalf.</a:t>
            </a:r>
          </a:p>
          <a:p>
            <a:pPr lvl="1"/>
            <a:r>
              <a:rPr lang="en-US" dirty="0" err="1" smtClean="0"/>
              <a:t>XRootD</a:t>
            </a:r>
            <a:r>
              <a:rPr lang="en-US" dirty="0" smtClean="0"/>
              <a:t> on </a:t>
            </a:r>
            <a:r>
              <a:rPr lang="en-US" dirty="0" err="1" smtClean="0"/>
              <a:t>FAXbox</a:t>
            </a:r>
            <a:r>
              <a:rPr lang="en-US" dirty="0" smtClean="0"/>
              <a:t> has </a:t>
            </a:r>
            <a:r>
              <a:rPr lang="en-US" dirty="0" err="1" smtClean="0"/>
              <a:t>gridmap</a:t>
            </a:r>
            <a:r>
              <a:rPr lang="en-US" dirty="0" smtClean="0"/>
              <a:t> file (or GUMS) configured to allow access from ATLAS Connect DNs.</a:t>
            </a:r>
          </a:p>
          <a:p>
            <a:pPr lvl="1"/>
            <a:r>
              <a:rPr lang="en-US" dirty="0" smtClean="0"/>
              <a:t>Designed to be </a:t>
            </a:r>
            <a:r>
              <a:rPr lang="en-US" b="1" dirty="0" smtClean="0"/>
              <a:t>completely transparent </a:t>
            </a:r>
            <a:r>
              <a:rPr lang="en-US" dirty="0" smtClean="0"/>
              <a:t>to end-users.</a:t>
            </a:r>
          </a:p>
        </p:txBody>
      </p:sp>
    </p:spTree>
    <p:extLst>
      <p:ext uri="{BB962C8B-B14F-4D97-AF65-F5344CB8AC3E}">
        <p14:creationId xmlns:p14="http://schemas.microsoft.com/office/powerpoint/2010/main" val="4200736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What’s next for </a:t>
            </a:r>
            <a:r>
              <a:rPr lang="en-US" dirty="0" err="1" smtClean="0"/>
              <a:t>FAXbox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28600" y="990600"/>
            <a:ext cx="6477000" cy="5257800"/>
          </a:xfrm>
        </p:spPr>
        <p:txBody>
          <a:bodyPr/>
          <a:lstStyle/>
          <a:p>
            <a:r>
              <a:rPr lang="en-US" dirty="0" smtClean="0"/>
              <a:t>X.509 Authentication (Grid Certs)</a:t>
            </a:r>
          </a:p>
          <a:p>
            <a:pPr lvl="1"/>
            <a:r>
              <a:rPr lang="en-US" dirty="0" smtClean="0"/>
              <a:t>Add your X.509 certificate on the ATLAS Connect website</a:t>
            </a:r>
          </a:p>
          <a:p>
            <a:r>
              <a:rPr lang="en-US" dirty="0" smtClean="0"/>
              <a:t>Group quota management</a:t>
            </a:r>
          </a:p>
          <a:p>
            <a:pPr lvl="1"/>
            <a:r>
              <a:rPr lang="en-US" dirty="0" smtClean="0"/>
              <a:t>PIs or designated managers can manage quotas for working groups.</a:t>
            </a:r>
          </a:p>
          <a:p>
            <a:r>
              <a:rPr lang="en-US" dirty="0" smtClean="0"/>
              <a:t>Web statistics</a:t>
            </a:r>
          </a:p>
          <a:p>
            <a:pPr lvl="1"/>
            <a:r>
              <a:rPr lang="en-US" dirty="0" smtClean="0"/>
              <a:t>See group usage statistics from the web.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3" name="Picture 2" descr="screenshot_2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2362200"/>
            <a:ext cx="2681909" cy="238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92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What’s next for </a:t>
            </a:r>
            <a:r>
              <a:rPr lang="en-US" dirty="0" err="1" smtClean="0"/>
              <a:t>FAXbox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28600" y="990600"/>
            <a:ext cx="8839200" cy="5257800"/>
          </a:xfrm>
        </p:spPr>
        <p:txBody>
          <a:bodyPr/>
          <a:lstStyle/>
          <a:p>
            <a:r>
              <a:rPr lang="en-US" dirty="0" smtClean="0"/>
              <a:t>Globus Endpoint</a:t>
            </a:r>
          </a:p>
          <a:p>
            <a:pPr lvl="1"/>
            <a:r>
              <a:rPr lang="en-US" dirty="0" smtClean="0"/>
              <a:t>Access your data from your laptop through the Connect portal.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7" name="Picture 6" descr="screenshot_2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489497"/>
            <a:ext cx="5302661" cy="3682703"/>
          </a:xfrm>
          <a:prstGeom prst="rect">
            <a:avLst/>
          </a:prstGeom>
        </p:spPr>
      </p:pic>
      <p:pic>
        <p:nvPicPr>
          <p:cNvPr id="10" name="Picture 9" descr="screenshot_2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20" y="3095571"/>
            <a:ext cx="3162300" cy="1825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736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I_blue_empty_V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CI_blue_empty_V3.potx</Template>
  <TotalTime>126</TotalTime>
  <Words>450</Words>
  <Application>Microsoft Macintosh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CI_blue_empty_V3</vt:lpstr>
      <vt:lpstr>FAXbox Technicals</vt:lpstr>
      <vt:lpstr>About</vt:lpstr>
      <vt:lpstr>Specs</vt:lpstr>
      <vt:lpstr>Is it performant?</vt:lpstr>
      <vt:lpstr>OK, so how do I use it?</vt:lpstr>
      <vt:lpstr>What’s next for FAXbox?</vt:lpstr>
      <vt:lpstr>What’s next for FAXbox?</vt:lpstr>
      <vt:lpstr>What’s next for FAXbox?</vt:lpstr>
      <vt:lpstr>What’s next for FAXbox?</vt:lpstr>
      <vt:lpstr>PowerPoint Presentation</vt:lpstr>
    </vt:vector>
  </TitlesOfParts>
  <Company>Computation Institute, University of Chicago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Vas Vasiliadis</dc:creator>
  <cp:lastModifiedBy>Lincoln Bryant</cp:lastModifiedBy>
  <cp:revision>17</cp:revision>
  <dcterms:created xsi:type="dcterms:W3CDTF">2010-04-22T22:12:55Z</dcterms:created>
  <dcterms:modified xsi:type="dcterms:W3CDTF">2013-12-11T21:18:03Z</dcterms:modified>
</cp:coreProperties>
</file>