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Default Extension="emf" ContentType="image/x-em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charts/chart1.xml" ContentType="application/vnd.openxmlformats-officedocument.drawingml.chart+xml"/>
  <Override PartName="/ppt/charts/chart2.xml" ContentType="application/vnd.openxmlformats-officedocument.drawingml.chart+xml"/>
  <Override PartName="/ppt/notesSlides/notesSlide7.xml" ContentType="application/vnd.openxmlformats-officedocument.presentationml.notesSlide+xml"/>
  <Override PartName="/ppt/charts/chart3.xml" ContentType="application/vnd.openxmlformats-officedocument.drawingml.chart+xml"/>
  <Override PartName="/ppt/charts/chart4.xml" ContentType="application/vnd.openxmlformats-officedocument.drawingml.chart+xml"/>
  <Override PartName="/ppt/theme/themeOverride1.xml" ContentType="application/vnd.openxmlformats-officedocument.themeOverr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1"/>
  </p:notesMasterIdLst>
  <p:handoutMasterIdLst>
    <p:handoutMasterId r:id="rId12"/>
  </p:handoutMasterIdLst>
  <p:sldIdLst>
    <p:sldId id="256" r:id="rId2"/>
    <p:sldId id="259" r:id="rId3"/>
    <p:sldId id="258" r:id="rId4"/>
    <p:sldId id="257" r:id="rId5"/>
    <p:sldId id="260" r:id="rId6"/>
    <p:sldId id="261" r:id="rId7"/>
    <p:sldId id="262" r:id="rId8"/>
    <p:sldId id="263" r:id="rId9"/>
    <p:sldId id="264" r:id="rId10"/>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7770" autoAdjust="0"/>
  </p:normalViewPr>
  <p:slideViewPr>
    <p:cSldViewPr snapToGrid="0" snapToObjects="1">
      <p:cViewPr>
        <p:scale>
          <a:sx n="100" d="100"/>
          <a:sy n="100" d="100"/>
        </p:scale>
        <p:origin x="-1888" y="-23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1" Type="http://schemas.openxmlformats.org/officeDocument/2006/relationships/notesMaster" Target="notesMasters/notesMaster1.xml"/><Relationship Id="rId12" Type="http://schemas.openxmlformats.org/officeDocument/2006/relationships/handoutMaster" Target="handoutMasters/handoutMaster1.xml"/><Relationship Id="rId13" Type="http://schemas.openxmlformats.org/officeDocument/2006/relationships/printerSettings" Target="printerSettings/printerSettings1.bin"/><Relationship Id="rId14" Type="http://schemas.openxmlformats.org/officeDocument/2006/relationships/presProps" Target="presProps.xml"/><Relationship Id="rId15" Type="http://schemas.openxmlformats.org/officeDocument/2006/relationships/viewProps" Target="viewProps.xml"/><Relationship Id="rId16" Type="http://schemas.openxmlformats.org/officeDocument/2006/relationships/theme" Target="theme/theme1.xml"/><Relationship Id="rId17"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charts/_rels/chart1.xml.rels><?xml version="1.0" encoding="UTF-8" standalone="yes"?>
<Relationships xmlns="http://schemas.openxmlformats.org/package/2006/relationships"><Relationship Id="rId1" Type="http://schemas.openxmlformats.org/officeDocument/2006/relationships/oleObject" Target="Macintosh%20HD:Users:sarah:Dropbox:MWT2:Meetings:2013-12-USAtlas-Tuscon:20131211_dcacheIL.xlsx"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Macintosh%20HD:Users:sarah:Downloads:20131211_dcacheIL.3.xlsx" TargetMode="External"/></Relationships>
</file>

<file path=ppt/charts/_rels/chart3.xml.rels><?xml version="1.0" encoding="UTF-8" standalone="yes"?>
<Relationships xmlns="http://schemas.openxmlformats.org/package/2006/relationships"><Relationship Id="rId1" Type="http://schemas.openxmlformats.org/officeDocument/2006/relationships/oleObject" Target="Macintosh%20HD:Users:sarah:lc:lc.xlsx" TargetMode="External"/></Relationships>
</file>

<file path=ppt/charts/_rels/chart4.xml.rels><?xml version="1.0" encoding="UTF-8" standalone="yes"?>
<Relationships xmlns="http://schemas.openxmlformats.org/package/2006/relationships"><Relationship Id="rId1" Type="http://schemas.openxmlformats.org/officeDocument/2006/relationships/themeOverride" Target="../theme/themeOverride1.xml"/><Relationship Id="rId2" Type="http://schemas.openxmlformats.org/officeDocument/2006/relationships/oleObject" Target="Macintosh%20HD:Users:sarah:lc:lc.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en-US" sz="1200"/>
              <a:t>readWrite</a:t>
            </a:r>
            <a:r>
              <a:rPr lang="en-US" sz="1200" baseline="0"/>
              <a:t> tests - MB/s</a:t>
            </a:r>
            <a:endParaRPr lang="en-US" sz="1200"/>
          </a:p>
        </c:rich>
      </c:tx>
      <c:layout/>
      <c:overlay val="0"/>
    </c:title>
    <c:autoTitleDeleted val="0"/>
    <c:plotArea>
      <c:layout/>
      <c:scatterChart>
        <c:scatterStyle val="lineMarker"/>
        <c:varyColors val="0"/>
        <c:ser>
          <c:idx val="0"/>
          <c:order val="1"/>
          <c:tx>
            <c:v>No caching from UC</c:v>
          </c:tx>
          <c:spPr>
            <a:ln w="28575">
              <a:noFill/>
            </a:ln>
          </c:spPr>
          <c:errBars>
            <c:errDir val="y"/>
            <c:errBarType val="both"/>
            <c:errValType val="cust"/>
            <c:noEndCap val="0"/>
            <c:plus>
              <c:numRef>
                <c:f>UC!$N$3:$N$11</c:f>
                <c:numCache>
                  <c:formatCode>General</c:formatCode>
                  <c:ptCount val="9"/>
                  <c:pt idx="0">
                    <c:v>7.23334802196364</c:v>
                  </c:pt>
                  <c:pt idx="1">
                    <c:v>6.530870469673516</c:v>
                  </c:pt>
                  <c:pt idx="2">
                    <c:v>10.70769901506545</c:v>
                  </c:pt>
                  <c:pt idx="3">
                    <c:v>10.61285755817672</c:v>
                  </c:pt>
                  <c:pt idx="4">
                    <c:v>12.17286279947267</c:v>
                  </c:pt>
                  <c:pt idx="5">
                    <c:v>8.05384462290187</c:v>
                  </c:pt>
                  <c:pt idx="6">
                    <c:v>8.85842183852085</c:v>
                  </c:pt>
                  <c:pt idx="7">
                    <c:v>5.6341681528457</c:v>
                  </c:pt>
                  <c:pt idx="8">
                    <c:v>9.6594366729589</c:v>
                  </c:pt>
                </c:numCache>
              </c:numRef>
            </c:plus>
            <c:minus>
              <c:numRef>
                <c:f>UC!$N$3:$N$11</c:f>
                <c:numCache>
                  <c:formatCode>General</c:formatCode>
                  <c:ptCount val="9"/>
                  <c:pt idx="0">
                    <c:v>7.23334802196364</c:v>
                  </c:pt>
                  <c:pt idx="1">
                    <c:v>6.530870469673516</c:v>
                  </c:pt>
                  <c:pt idx="2">
                    <c:v>10.70769901506545</c:v>
                  </c:pt>
                  <c:pt idx="3">
                    <c:v>10.61285755817672</c:v>
                  </c:pt>
                  <c:pt idx="4">
                    <c:v>12.17286279947267</c:v>
                  </c:pt>
                  <c:pt idx="5">
                    <c:v>8.05384462290187</c:v>
                  </c:pt>
                  <c:pt idx="6">
                    <c:v>8.85842183852085</c:v>
                  </c:pt>
                  <c:pt idx="7">
                    <c:v>5.6341681528457</c:v>
                  </c:pt>
                  <c:pt idx="8">
                    <c:v>9.6594366729589</c:v>
                  </c:pt>
                </c:numCache>
              </c:numRef>
            </c:minus>
            <c:spPr>
              <a:ln>
                <a:solidFill>
                  <a:schemeClr val="accent1"/>
                </a:solidFill>
              </a:ln>
            </c:spPr>
          </c:errBars>
          <c:xVal>
            <c:numRef>
              <c:f>UC!$J$3:$J$11</c:f>
              <c:numCache>
                <c:formatCode>0.00%</c:formatCode>
                <c:ptCount val="9"/>
                <c:pt idx="0">
                  <c:v>0.107113370969712</c:v>
                </c:pt>
                <c:pt idx="1">
                  <c:v>0.215949361592541</c:v>
                </c:pt>
                <c:pt idx="2">
                  <c:v>0.313633004223983</c:v>
                </c:pt>
                <c:pt idx="3">
                  <c:v>0.411236953266477</c:v>
                </c:pt>
                <c:pt idx="4">
                  <c:v>0.520013221905061</c:v>
                </c:pt>
                <c:pt idx="5">
                  <c:v>0.604762481679696</c:v>
                </c:pt>
                <c:pt idx="6">
                  <c:v>0.714231182813177</c:v>
                </c:pt>
                <c:pt idx="7">
                  <c:v>0.810683125960663</c:v>
                </c:pt>
                <c:pt idx="8">
                  <c:v>0.908103698377702</c:v>
                </c:pt>
              </c:numCache>
            </c:numRef>
          </c:xVal>
          <c:yVal>
            <c:numRef>
              <c:f>UC!$M$3:$M$11</c:f>
              <c:numCache>
                <c:formatCode>General</c:formatCode>
                <c:ptCount val="9"/>
                <c:pt idx="0">
                  <c:v>24.88405826379605</c:v>
                </c:pt>
                <c:pt idx="1">
                  <c:v>26.98833552008282</c:v>
                </c:pt>
                <c:pt idx="2">
                  <c:v>28.23408938215176</c:v>
                </c:pt>
                <c:pt idx="3">
                  <c:v>26.35663242663119</c:v>
                </c:pt>
                <c:pt idx="4">
                  <c:v>28.92389533469547</c:v>
                </c:pt>
                <c:pt idx="5">
                  <c:v>25.82414863823228</c:v>
                </c:pt>
                <c:pt idx="6">
                  <c:v>23.06143899764207</c:v>
                </c:pt>
                <c:pt idx="7">
                  <c:v>32.1100329882998</c:v>
                </c:pt>
                <c:pt idx="8">
                  <c:v>26.70120148584886</c:v>
                </c:pt>
              </c:numCache>
            </c:numRef>
          </c:yVal>
          <c:smooth val="0"/>
        </c:ser>
        <c:ser>
          <c:idx val="1"/>
          <c:order val="2"/>
          <c:tx>
            <c:v>Cache Hit ICC</c:v>
          </c:tx>
          <c:spPr>
            <a:ln w="28575">
              <a:noFill/>
            </a:ln>
          </c:spPr>
          <c:errBars>
            <c:errDir val="y"/>
            <c:errBarType val="both"/>
            <c:errValType val="cust"/>
            <c:noEndCap val="0"/>
            <c:plus>
              <c:numRef>
                <c:f>ICC!$N$3:$N$11</c:f>
                <c:numCache>
                  <c:formatCode>General</c:formatCode>
                  <c:ptCount val="9"/>
                  <c:pt idx="0">
                    <c:v>3.577599172600476</c:v>
                  </c:pt>
                  <c:pt idx="1">
                    <c:v>3.747590102420555</c:v>
                  </c:pt>
                  <c:pt idx="2">
                    <c:v>3.454571324458277</c:v>
                  </c:pt>
                  <c:pt idx="3">
                    <c:v>4.44595443219719</c:v>
                  </c:pt>
                  <c:pt idx="4">
                    <c:v>3.443768517514108</c:v>
                  </c:pt>
                  <c:pt idx="5">
                    <c:v>5.021742464426373</c:v>
                  </c:pt>
                  <c:pt idx="6">
                    <c:v>3.820311478175565</c:v>
                  </c:pt>
                  <c:pt idx="7">
                    <c:v>4.413614356104964</c:v>
                  </c:pt>
                  <c:pt idx="8">
                    <c:v>5.322501589526244</c:v>
                  </c:pt>
                </c:numCache>
              </c:numRef>
            </c:plus>
            <c:minus>
              <c:numRef>
                <c:f>ICC!$N$3:$N$11</c:f>
                <c:numCache>
                  <c:formatCode>General</c:formatCode>
                  <c:ptCount val="9"/>
                  <c:pt idx="0">
                    <c:v>3.577599172600476</c:v>
                  </c:pt>
                  <c:pt idx="1">
                    <c:v>3.747590102420555</c:v>
                  </c:pt>
                  <c:pt idx="2">
                    <c:v>3.454571324458277</c:v>
                  </c:pt>
                  <c:pt idx="3">
                    <c:v>4.44595443219719</c:v>
                  </c:pt>
                  <c:pt idx="4">
                    <c:v>3.443768517514108</c:v>
                  </c:pt>
                  <c:pt idx="5">
                    <c:v>5.021742464426373</c:v>
                  </c:pt>
                  <c:pt idx="6">
                    <c:v>3.820311478175565</c:v>
                  </c:pt>
                  <c:pt idx="7">
                    <c:v>4.413614356104964</c:v>
                  </c:pt>
                  <c:pt idx="8">
                    <c:v>5.322501589526244</c:v>
                  </c:pt>
                </c:numCache>
              </c:numRef>
            </c:minus>
            <c:spPr>
              <a:ln>
                <a:solidFill>
                  <a:schemeClr val="accent2"/>
                </a:solidFill>
              </a:ln>
            </c:spPr>
          </c:errBars>
          <c:xVal>
            <c:numRef>
              <c:f>ICC!$J$3:$J$11</c:f>
              <c:numCache>
                <c:formatCode>General</c:formatCode>
                <c:ptCount val="9"/>
                <c:pt idx="0">
                  <c:v>0.0921133709697116</c:v>
                </c:pt>
                <c:pt idx="1">
                  <c:v>0.200949361592541</c:v>
                </c:pt>
                <c:pt idx="2">
                  <c:v>0.298633004223983</c:v>
                </c:pt>
                <c:pt idx="3">
                  <c:v>0.396236953266477</c:v>
                </c:pt>
                <c:pt idx="4">
                  <c:v>0.505013221905061</c:v>
                </c:pt>
                <c:pt idx="5">
                  <c:v>0.589762481679696</c:v>
                </c:pt>
                <c:pt idx="6">
                  <c:v>0.699231182813177</c:v>
                </c:pt>
                <c:pt idx="7">
                  <c:v>0.795683125960663</c:v>
                </c:pt>
                <c:pt idx="8">
                  <c:v>0.893103698377702</c:v>
                </c:pt>
              </c:numCache>
            </c:numRef>
          </c:xVal>
          <c:yVal>
            <c:numRef>
              <c:f>ICC!$M$3:$M$11</c:f>
              <c:numCache>
                <c:formatCode>General</c:formatCode>
                <c:ptCount val="9"/>
                <c:pt idx="0">
                  <c:v>32.4367720715921</c:v>
                </c:pt>
                <c:pt idx="1">
                  <c:v>35.86850355158682</c:v>
                </c:pt>
                <c:pt idx="2">
                  <c:v>36.46876400992202</c:v>
                </c:pt>
                <c:pt idx="3">
                  <c:v>35.35516133106488</c:v>
                </c:pt>
                <c:pt idx="4">
                  <c:v>36.98850697094574</c:v>
                </c:pt>
                <c:pt idx="5">
                  <c:v>35.33847515110303</c:v>
                </c:pt>
                <c:pt idx="6">
                  <c:v>36.47846584121314</c:v>
                </c:pt>
                <c:pt idx="7">
                  <c:v>35.75195659215655</c:v>
                </c:pt>
                <c:pt idx="8">
                  <c:v>34.89414928216997</c:v>
                </c:pt>
              </c:numCache>
            </c:numRef>
          </c:yVal>
          <c:smooth val="0"/>
        </c:ser>
        <c:ser>
          <c:idx val="3"/>
          <c:order val="3"/>
          <c:tx>
            <c:v>No caching from IU</c:v>
          </c:tx>
          <c:spPr>
            <a:ln w="28575">
              <a:noFill/>
            </a:ln>
          </c:spPr>
          <c:marker>
            <c:symbol val="dash"/>
            <c:size val="7"/>
          </c:marker>
          <c:errBars>
            <c:errDir val="y"/>
            <c:errBarType val="both"/>
            <c:errValType val="cust"/>
            <c:noEndCap val="0"/>
            <c:plus>
              <c:numRef>
                <c:f>IU!$N$3:$N$11</c:f>
                <c:numCache>
                  <c:formatCode>General</c:formatCode>
                  <c:ptCount val="9"/>
                  <c:pt idx="0">
                    <c:v>3.06395948141161</c:v>
                  </c:pt>
                  <c:pt idx="1">
                    <c:v>6.413845540544436</c:v>
                  </c:pt>
                  <c:pt idx="2">
                    <c:v>4.770485042710248</c:v>
                  </c:pt>
                  <c:pt idx="3">
                    <c:v>3.076311240871513</c:v>
                  </c:pt>
                  <c:pt idx="4">
                    <c:v>5.70529918713114</c:v>
                  </c:pt>
                  <c:pt idx="5">
                    <c:v>4.168339721737087</c:v>
                  </c:pt>
                  <c:pt idx="6">
                    <c:v>7.560098951686967</c:v>
                  </c:pt>
                  <c:pt idx="7">
                    <c:v>7.221010929902361</c:v>
                  </c:pt>
                  <c:pt idx="8">
                    <c:v>5.14479037068607</c:v>
                  </c:pt>
                </c:numCache>
              </c:numRef>
            </c:plus>
            <c:minus>
              <c:numRef>
                <c:f>IU!$N$3:$N$11</c:f>
                <c:numCache>
                  <c:formatCode>General</c:formatCode>
                  <c:ptCount val="9"/>
                  <c:pt idx="0">
                    <c:v>3.06395948141161</c:v>
                  </c:pt>
                  <c:pt idx="1">
                    <c:v>6.413845540544436</c:v>
                  </c:pt>
                  <c:pt idx="2">
                    <c:v>4.770485042710248</c:v>
                  </c:pt>
                  <c:pt idx="3">
                    <c:v>3.076311240871513</c:v>
                  </c:pt>
                  <c:pt idx="4">
                    <c:v>5.70529918713114</c:v>
                  </c:pt>
                  <c:pt idx="5">
                    <c:v>4.168339721737087</c:v>
                  </c:pt>
                  <c:pt idx="6">
                    <c:v>7.560098951686967</c:v>
                  </c:pt>
                  <c:pt idx="7">
                    <c:v>7.221010929902361</c:v>
                  </c:pt>
                  <c:pt idx="8">
                    <c:v>5.14479037068607</c:v>
                  </c:pt>
                </c:numCache>
              </c:numRef>
            </c:minus>
            <c:spPr>
              <a:ln>
                <a:solidFill>
                  <a:schemeClr val="accent3"/>
                </a:solidFill>
              </a:ln>
            </c:spPr>
          </c:errBars>
          <c:xVal>
            <c:numRef>
              <c:f>IU!$J$3:$J$11</c:f>
              <c:numCache>
                <c:formatCode>0.00%</c:formatCode>
                <c:ptCount val="9"/>
                <c:pt idx="0">
                  <c:v>0.0971133709697116</c:v>
                </c:pt>
                <c:pt idx="1">
                  <c:v>0.205949361592541</c:v>
                </c:pt>
                <c:pt idx="2">
                  <c:v>0.303633004223983</c:v>
                </c:pt>
                <c:pt idx="3">
                  <c:v>0.401236953266477</c:v>
                </c:pt>
                <c:pt idx="4">
                  <c:v>0.510013221905061</c:v>
                </c:pt>
                <c:pt idx="5">
                  <c:v>0.594762481679696</c:v>
                </c:pt>
                <c:pt idx="6">
                  <c:v>0.704231182813177</c:v>
                </c:pt>
                <c:pt idx="7">
                  <c:v>0.800683125960663</c:v>
                </c:pt>
                <c:pt idx="8">
                  <c:v>0.898103698377702</c:v>
                </c:pt>
              </c:numCache>
            </c:numRef>
          </c:xVal>
          <c:yVal>
            <c:numRef>
              <c:f>IU!$M$3:$M$11</c:f>
              <c:numCache>
                <c:formatCode>General</c:formatCode>
                <c:ptCount val="9"/>
                <c:pt idx="0">
                  <c:v>26.01035422407123</c:v>
                </c:pt>
                <c:pt idx="1">
                  <c:v>24.81173992560257</c:v>
                </c:pt>
                <c:pt idx="2">
                  <c:v>24.44986208006569</c:v>
                </c:pt>
                <c:pt idx="3">
                  <c:v>26.36645514155212</c:v>
                </c:pt>
                <c:pt idx="4">
                  <c:v>25.91264840994375</c:v>
                </c:pt>
                <c:pt idx="5">
                  <c:v>25.62726386348715</c:v>
                </c:pt>
                <c:pt idx="6">
                  <c:v>27.31896108495901</c:v>
                </c:pt>
                <c:pt idx="7">
                  <c:v>26.63016575507245</c:v>
                </c:pt>
                <c:pt idx="8">
                  <c:v>28.25493208938732</c:v>
                </c:pt>
              </c:numCache>
            </c:numRef>
          </c:yVal>
          <c:smooth val="0"/>
        </c:ser>
        <c:ser>
          <c:idx val="2"/>
          <c:order val="0"/>
          <c:tx>
            <c:v>Cache Miss ICC</c:v>
          </c:tx>
          <c:spPr>
            <a:ln w="28575">
              <a:noFill/>
            </a:ln>
          </c:spPr>
          <c:errBars>
            <c:errDir val="y"/>
            <c:errBarType val="both"/>
            <c:errValType val="cust"/>
            <c:noEndCap val="0"/>
            <c:plus>
              <c:numRef>
                <c:f>ICCMISS!$N$3:$N$11</c:f>
                <c:numCache>
                  <c:formatCode>General</c:formatCode>
                  <c:ptCount val="9"/>
                  <c:pt idx="0">
                    <c:v>0.0731794061136547</c:v>
                  </c:pt>
                  <c:pt idx="1">
                    <c:v>0.251800138518307</c:v>
                  </c:pt>
                  <c:pt idx="2">
                    <c:v>0.304335013659278</c:v>
                  </c:pt>
                  <c:pt idx="3">
                    <c:v>0.652446052118152</c:v>
                  </c:pt>
                  <c:pt idx="4">
                    <c:v>0.611159668216714</c:v>
                  </c:pt>
                  <c:pt idx="5">
                    <c:v>1.139692271300434</c:v>
                  </c:pt>
                  <c:pt idx="6">
                    <c:v>0.98828629387527</c:v>
                  </c:pt>
                  <c:pt idx="7">
                    <c:v>1.342627645303001</c:v>
                  </c:pt>
                  <c:pt idx="8">
                    <c:v>1.693779505789504</c:v>
                  </c:pt>
                </c:numCache>
              </c:numRef>
            </c:plus>
            <c:minus>
              <c:numRef>
                <c:f>ICCMISS!$N$3:$N$11</c:f>
                <c:numCache>
                  <c:formatCode>General</c:formatCode>
                  <c:ptCount val="9"/>
                  <c:pt idx="0">
                    <c:v>0.0731794061136547</c:v>
                  </c:pt>
                  <c:pt idx="1">
                    <c:v>0.251800138518307</c:v>
                  </c:pt>
                  <c:pt idx="2">
                    <c:v>0.304335013659278</c:v>
                  </c:pt>
                  <c:pt idx="3">
                    <c:v>0.652446052118152</c:v>
                  </c:pt>
                  <c:pt idx="4">
                    <c:v>0.611159668216714</c:v>
                  </c:pt>
                  <c:pt idx="5">
                    <c:v>1.139692271300434</c:v>
                  </c:pt>
                  <c:pt idx="6">
                    <c:v>0.98828629387527</c:v>
                  </c:pt>
                  <c:pt idx="7">
                    <c:v>1.342627645303001</c:v>
                  </c:pt>
                  <c:pt idx="8">
                    <c:v>1.693779505789504</c:v>
                  </c:pt>
                </c:numCache>
              </c:numRef>
            </c:minus>
            <c:spPr>
              <a:ln>
                <a:solidFill>
                  <a:schemeClr val="accent3"/>
                </a:solidFill>
              </a:ln>
            </c:spPr>
          </c:errBars>
          <c:xVal>
            <c:numRef>
              <c:f>ICCMISS!$J$3:$J$11</c:f>
              <c:numCache>
                <c:formatCode>General</c:formatCode>
                <c:ptCount val="9"/>
                <c:pt idx="0">
                  <c:v>0.0871133709697116</c:v>
                </c:pt>
                <c:pt idx="1">
                  <c:v>0.195949361592541</c:v>
                </c:pt>
                <c:pt idx="2">
                  <c:v>0.293633004223983</c:v>
                </c:pt>
                <c:pt idx="3">
                  <c:v>0.391236953266477</c:v>
                </c:pt>
                <c:pt idx="4">
                  <c:v>0.500013221905061</c:v>
                </c:pt>
                <c:pt idx="5">
                  <c:v>0.584762481679696</c:v>
                </c:pt>
                <c:pt idx="6">
                  <c:v>0.694231182813177</c:v>
                </c:pt>
                <c:pt idx="7">
                  <c:v>0.790683125960663</c:v>
                </c:pt>
                <c:pt idx="8">
                  <c:v>0.888103698377702</c:v>
                </c:pt>
              </c:numCache>
            </c:numRef>
          </c:xVal>
          <c:yVal>
            <c:numRef>
              <c:f>ICCMISS!$M$3:$M$11</c:f>
              <c:numCache>
                <c:formatCode>General</c:formatCode>
                <c:ptCount val="9"/>
                <c:pt idx="0">
                  <c:v>4.263539997092058</c:v>
                </c:pt>
                <c:pt idx="1">
                  <c:v>8.08540031752891</c:v>
                </c:pt>
                <c:pt idx="2">
                  <c:v>10.77467345964684</c:v>
                </c:pt>
                <c:pt idx="3">
                  <c:v>12.81554130209538</c:v>
                </c:pt>
                <c:pt idx="4">
                  <c:v>15.23025769937107</c:v>
                </c:pt>
                <c:pt idx="5">
                  <c:v>16.20324203261874</c:v>
                </c:pt>
                <c:pt idx="6">
                  <c:v>18.06531260551062</c:v>
                </c:pt>
                <c:pt idx="7">
                  <c:v>18.93139450600277</c:v>
                </c:pt>
                <c:pt idx="8">
                  <c:v>19.75143576814898</c:v>
                </c:pt>
              </c:numCache>
            </c:numRef>
          </c:yVal>
          <c:smooth val="0"/>
        </c:ser>
        <c:dLbls>
          <c:showLegendKey val="0"/>
          <c:showVal val="0"/>
          <c:showCatName val="0"/>
          <c:showSerName val="0"/>
          <c:showPercent val="0"/>
          <c:showBubbleSize val="0"/>
        </c:dLbls>
        <c:axId val="2087814568"/>
        <c:axId val="2087820232"/>
      </c:scatterChart>
      <c:valAx>
        <c:axId val="2087814568"/>
        <c:scaling>
          <c:orientation val="minMax"/>
        </c:scaling>
        <c:delete val="0"/>
        <c:axPos val="b"/>
        <c:title>
          <c:tx>
            <c:rich>
              <a:bodyPr/>
              <a:lstStyle/>
              <a:p>
                <a:pPr>
                  <a:defRPr/>
                </a:pPr>
                <a:r>
                  <a:rPr lang="en-US"/>
                  <a:t>Percent of file read</a:t>
                </a:r>
              </a:p>
            </c:rich>
          </c:tx>
          <c:layout/>
          <c:overlay val="0"/>
        </c:title>
        <c:numFmt formatCode="0%" sourceLinked="0"/>
        <c:majorTickMark val="out"/>
        <c:minorTickMark val="none"/>
        <c:tickLblPos val="nextTo"/>
        <c:crossAx val="2087820232"/>
        <c:crosses val="autoZero"/>
        <c:crossBetween val="midCat"/>
      </c:valAx>
      <c:valAx>
        <c:axId val="2087820232"/>
        <c:scaling>
          <c:orientation val="minMax"/>
          <c:min val="0.0"/>
        </c:scaling>
        <c:delete val="0"/>
        <c:axPos val="l"/>
        <c:majorGridlines/>
        <c:title>
          <c:tx>
            <c:rich>
              <a:bodyPr/>
              <a:lstStyle/>
              <a:p>
                <a:pPr>
                  <a:defRPr/>
                </a:pPr>
                <a:r>
                  <a:rPr lang="en-US"/>
                  <a:t>MB/s</a:t>
                </a:r>
              </a:p>
            </c:rich>
          </c:tx>
          <c:layout/>
          <c:overlay val="0"/>
        </c:title>
        <c:numFmt formatCode="General" sourceLinked="0"/>
        <c:majorTickMark val="out"/>
        <c:minorTickMark val="none"/>
        <c:tickLblPos val="nextTo"/>
        <c:crossAx val="2087814568"/>
        <c:crosses val="autoZero"/>
        <c:crossBetween val="midCat"/>
      </c:valAx>
    </c:plotArea>
    <c:legend>
      <c:legendPos val="r"/>
      <c:layout>
        <c:manualLayout>
          <c:xMode val="edge"/>
          <c:yMode val="edge"/>
          <c:x val="0.775277996500437"/>
          <c:y val="0.627789488566593"/>
          <c:w val="0.138610892388451"/>
          <c:h val="0.207241756793019"/>
        </c:manualLayout>
      </c:layout>
      <c:overlay val="1"/>
    </c:legend>
    <c:plotVisOnly val="1"/>
    <c:dispBlanksAs val="gap"/>
    <c:showDLblsOverMax val="0"/>
  </c:chart>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en-US" sz="1200"/>
              <a:t>readWrite tests - walltime</a:t>
            </a:r>
          </a:p>
        </c:rich>
      </c:tx>
      <c:layout/>
      <c:overlay val="0"/>
    </c:title>
    <c:autoTitleDeleted val="0"/>
    <c:plotArea>
      <c:layout/>
      <c:scatterChart>
        <c:scatterStyle val="lineMarker"/>
        <c:varyColors val="0"/>
        <c:ser>
          <c:idx val="4"/>
          <c:order val="1"/>
          <c:tx>
            <c:v>No cachingfrom UC</c:v>
          </c:tx>
          <c:spPr>
            <a:ln w="28575">
              <a:noFill/>
            </a:ln>
          </c:spPr>
          <c:marker>
            <c:symbol val="diamond"/>
            <c:size val="7"/>
            <c:spPr>
              <a:ln>
                <a:solidFill>
                  <a:schemeClr val="accent1"/>
                </a:solidFill>
              </a:ln>
            </c:spPr>
          </c:marker>
          <c:trendline>
            <c:spPr>
              <a:ln>
                <a:solidFill>
                  <a:schemeClr val="accent5"/>
                </a:solidFill>
              </a:ln>
            </c:spPr>
            <c:trendlineType val="linear"/>
            <c:dispRSqr val="0"/>
            <c:dispEq val="0"/>
          </c:trendline>
          <c:errBars>
            <c:errDir val="y"/>
            <c:errBarType val="both"/>
            <c:errValType val="cust"/>
            <c:noEndCap val="0"/>
            <c:plus>
              <c:numRef>
                <c:f>UC!$L$3:$L$11</c:f>
                <c:numCache>
                  <c:formatCode>General</c:formatCode>
                  <c:ptCount val="9"/>
                  <c:pt idx="0">
                    <c:v>5.600092104897328</c:v>
                  </c:pt>
                  <c:pt idx="1">
                    <c:v>7.36966351561139</c:v>
                  </c:pt>
                  <c:pt idx="2">
                    <c:v>26.94743323583899</c:v>
                  </c:pt>
                  <c:pt idx="3">
                    <c:v>32.2001555418086</c:v>
                  </c:pt>
                  <c:pt idx="4">
                    <c:v>68.96191581590528</c:v>
                  </c:pt>
                  <c:pt idx="5">
                    <c:v>42.87310105804487</c:v>
                  </c:pt>
                  <c:pt idx="6">
                    <c:v>51.10401769267587</c:v>
                  </c:pt>
                  <c:pt idx="7">
                    <c:v>22.84824007080925</c:v>
                  </c:pt>
                  <c:pt idx="8">
                    <c:v>78.0165901993501</c:v>
                  </c:pt>
                </c:numCache>
              </c:numRef>
            </c:plus>
            <c:minus>
              <c:numRef>
                <c:f>UC!$L$3:$L$11</c:f>
                <c:numCache>
                  <c:formatCode>General</c:formatCode>
                  <c:ptCount val="9"/>
                  <c:pt idx="0">
                    <c:v>5.600092104897328</c:v>
                  </c:pt>
                  <c:pt idx="1">
                    <c:v>7.36966351561139</c:v>
                  </c:pt>
                  <c:pt idx="2">
                    <c:v>26.94743323583899</c:v>
                  </c:pt>
                  <c:pt idx="3">
                    <c:v>32.2001555418086</c:v>
                  </c:pt>
                  <c:pt idx="4">
                    <c:v>68.96191581590528</c:v>
                  </c:pt>
                  <c:pt idx="5">
                    <c:v>42.87310105804487</c:v>
                  </c:pt>
                  <c:pt idx="6">
                    <c:v>51.10401769267587</c:v>
                  </c:pt>
                  <c:pt idx="7">
                    <c:v>22.84824007080925</c:v>
                  </c:pt>
                  <c:pt idx="8">
                    <c:v>78.0165901993501</c:v>
                  </c:pt>
                </c:numCache>
              </c:numRef>
            </c:minus>
            <c:spPr>
              <a:ln>
                <a:solidFill>
                  <a:schemeClr val="accent1"/>
                </a:solidFill>
              </a:ln>
            </c:spPr>
          </c:errBars>
          <c:xVal>
            <c:numRef>
              <c:f>UC!$J$3:$J$11</c:f>
              <c:numCache>
                <c:formatCode>0.00%</c:formatCode>
                <c:ptCount val="9"/>
                <c:pt idx="0">
                  <c:v>0.107113370969712</c:v>
                </c:pt>
                <c:pt idx="1">
                  <c:v>0.215949361592541</c:v>
                </c:pt>
                <c:pt idx="2">
                  <c:v>0.313633004223983</c:v>
                </c:pt>
                <c:pt idx="3">
                  <c:v>0.411236953266477</c:v>
                </c:pt>
                <c:pt idx="4">
                  <c:v>0.520013221905061</c:v>
                </c:pt>
                <c:pt idx="5">
                  <c:v>0.604762481679696</c:v>
                </c:pt>
                <c:pt idx="6">
                  <c:v>0.714231182813177</c:v>
                </c:pt>
                <c:pt idx="7">
                  <c:v>0.810683125960663</c:v>
                </c:pt>
                <c:pt idx="8">
                  <c:v>0.908103698377702</c:v>
                </c:pt>
              </c:numCache>
            </c:numRef>
          </c:xVal>
          <c:yVal>
            <c:numRef>
              <c:f>UC!$K$3:$K$11</c:f>
              <c:numCache>
                <c:formatCode>General</c:formatCode>
                <c:ptCount val="9"/>
                <c:pt idx="0">
                  <c:v>19.13025</c:v>
                </c:pt>
                <c:pt idx="1">
                  <c:v>36.3535</c:v>
                </c:pt>
                <c:pt idx="2">
                  <c:v>56.8</c:v>
                </c:pt>
                <c:pt idx="3">
                  <c:v>79.50075</c:v>
                </c:pt>
                <c:pt idx="4">
                  <c:v>102.2875</c:v>
                </c:pt>
                <c:pt idx="5">
                  <c:v>114.5926666666667</c:v>
                </c:pt>
                <c:pt idx="6">
                  <c:v>153.0893333333333</c:v>
                </c:pt>
                <c:pt idx="7">
                  <c:v>117.1166666666667</c:v>
                </c:pt>
                <c:pt idx="8">
                  <c:v>173.1323333333333</c:v>
                </c:pt>
              </c:numCache>
            </c:numRef>
          </c:yVal>
          <c:smooth val="0"/>
        </c:ser>
        <c:ser>
          <c:idx val="5"/>
          <c:order val="2"/>
          <c:tx>
            <c:v>Cache Hit ICC</c:v>
          </c:tx>
          <c:spPr>
            <a:ln w="28575">
              <a:noFill/>
            </a:ln>
          </c:spPr>
          <c:marker>
            <c:symbol val="square"/>
            <c:size val="7"/>
            <c:spPr>
              <a:solidFill>
                <a:schemeClr val="accent2"/>
              </a:solidFill>
              <a:ln>
                <a:solidFill>
                  <a:schemeClr val="accent2"/>
                </a:solidFill>
              </a:ln>
            </c:spPr>
          </c:marker>
          <c:trendline>
            <c:spPr>
              <a:ln>
                <a:solidFill>
                  <a:schemeClr val="accent2"/>
                </a:solidFill>
              </a:ln>
            </c:spPr>
            <c:trendlineType val="linear"/>
            <c:dispRSqr val="0"/>
            <c:dispEq val="0"/>
          </c:trendline>
          <c:errBars>
            <c:errDir val="y"/>
            <c:errBarType val="both"/>
            <c:errValType val="cust"/>
            <c:noEndCap val="0"/>
            <c:plus>
              <c:numRef>
                <c:f>ICC!$N$3:$N$11</c:f>
                <c:numCache>
                  <c:formatCode>General</c:formatCode>
                  <c:ptCount val="9"/>
                  <c:pt idx="0">
                    <c:v>3.577599172600476</c:v>
                  </c:pt>
                  <c:pt idx="1">
                    <c:v>3.747590102420555</c:v>
                  </c:pt>
                  <c:pt idx="2">
                    <c:v>3.454571324458277</c:v>
                  </c:pt>
                  <c:pt idx="3">
                    <c:v>4.44595443219719</c:v>
                  </c:pt>
                  <c:pt idx="4">
                    <c:v>3.443768517514108</c:v>
                  </c:pt>
                  <c:pt idx="5">
                    <c:v>5.021742464426373</c:v>
                  </c:pt>
                  <c:pt idx="6">
                    <c:v>3.820311478175565</c:v>
                  </c:pt>
                  <c:pt idx="7">
                    <c:v>4.413614356104964</c:v>
                  </c:pt>
                  <c:pt idx="8">
                    <c:v>5.322501589526245</c:v>
                  </c:pt>
                </c:numCache>
              </c:numRef>
            </c:plus>
            <c:minus>
              <c:numRef>
                <c:f>ICC!$N$3:$N$11</c:f>
                <c:numCache>
                  <c:formatCode>General</c:formatCode>
                  <c:ptCount val="9"/>
                  <c:pt idx="0">
                    <c:v>3.577599172600476</c:v>
                  </c:pt>
                  <c:pt idx="1">
                    <c:v>3.747590102420555</c:v>
                  </c:pt>
                  <c:pt idx="2">
                    <c:v>3.454571324458277</c:v>
                  </c:pt>
                  <c:pt idx="3">
                    <c:v>4.44595443219719</c:v>
                  </c:pt>
                  <c:pt idx="4">
                    <c:v>3.443768517514108</c:v>
                  </c:pt>
                  <c:pt idx="5">
                    <c:v>5.021742464426373</c:v>
                  </c:pt>
                  <c:pt idx="6">
                    <c:v>3.820311478175565</c:v>
                  </c:pt>
                  <c:pt idx="7">
                    <c:v>4.413614356104964</c:v>
                  </c:pt>
                  <c:pt idx="8">
                    <c:v>5.322501589526245</c:v>
                  </c:pt>
                </c:numCache>
              </c:numRef>
            </c:minus>
            <c:spPr>
              <a:ln>
                <a:solidFill>
                  <a:schemeClr val="accent2"/>
                </a:solidFill>
              </a:ln>
            </c:spPr>
          </c:errBars>
          <c:xVal>
            <c:numRef>
              <c:f>ICC!$J$3:$J$11</c:f>
              <c:numCache>
                <c:formatCode>General</c:formatCode>
                <c:ptCount val="9"/>
                <c:pt idx="0">
                  <c:v>0.0921133709697116</c:v>
                </c:pt>
                <c:pt idx="1">
                  <c:v>0.200949361592541</c:v>
                </c:pt>
                <c:pt idx="2">
                  <c:v>0.298633004223983</c:v>
                </c:pt>
                <c:pt idx="3">
                  <c:v>0.396236953266477</c:v>
                </c:pt>
                <c:pt idx="4">
                  <c:v>0.505013221905061</c:v>
                </c:pt>
                <c:pt idx="5">
                  <c:v>0.589762481679696</c:v>
                </c:pt>
                <c:pt idx="6">
                  <c:v>0.699231182813177</c:v>
                </c:pt>
                <c:pt idx="7">
                  <c:v>0.795683125960663</c:v>
                </c:pt>
                <c:pt idx="8">
                  <c:v>0.893103698377702</c:v>
                </c:pt>
              </c:numCache>
            </c:numRef>
          </c:xVal>
          <c:yVal>
            <c:numRef>
              <c:f>ICC!$K$3:$K$11</c:f>
              <c:numCache>
                <c:formatCode>General</c:formatCode>
                <c:ptCount val="9"/>
                <c:pt idx="0">
                  <c:v>13.902</c:v>
                </c:pt>
                <c:pt idx="1">
                  <c:v>26.67958333333332</c:v>
                </c:pt>
                <c:pt idx="2">
                  <c:v>38.531</c:v>
                </c:pt>
                <c:pt idx="3">
                  <c:v>52.9458</c:v>
                </c:pt>
                <c:pt idx="4">
                  <c:v>63.8232</c:v>
                </c:pt>
                <c:pt idx="5">
                  <c:v>78.874</c:v>
                </c:pt>
                <c:pt idx="6">
                  <c:v>89.51</c:v>
                </c:pt>
                <c:pt idx="7">
                  <c:v>104.5475555555556</c:v>
                </c:pt>
                <c:pt idx="8">
                  <c:v>120.9425</c:v>
                </c:pt>
              </c:numCache>
            </c:numRef>
          </c:yVal>
          <c:smooth val="0"/>
        </c:ser>
        <c:ser>
          <c:idx val="6"/>
          <c:order val="3"/>
          <c:tx>
            <c:v>No caching from IU</c:v>
          </c:tx>
          <c:spPr>
            <a:ln w="28575">
              <a:noFill/>
            </a:ln>
          </c:spPr>
          <c:marker>
            <c:symbol val="dash"/>
            <c:size val="7"/>
            <c:spPr>
              <a:solidFill>
                <a:schemeClr val="accent4"/>
              </a:solidFill>
              <a:ln>
                <a:solidFill>
                  <a:schemeClr val="accent4"/>
                </a:solidFill>
              </a:ln>
            </c:spPr>
          </c:marker>
          <c:trendline>
            <c:spPr>
              <a:ln>
                <a:solidFill>
                  <a:schemeClr val="accent4"/>
                </a:solidFill>
              </a:ln>
            </c:spPr>
            <c:trendlineType val="linear"/>
            <c:dispRSqr val="0"/>
            <c:dispEq val="0"/>
          </c:trendline>
          <c:errBars>
            <c:errDir val="y"/>
            <c:errBarType val="both"/>
            <c:errValType val="cust"/>
            <c:noEndCap val="0"/>
            <c:plus>
              <c:numRef>
                <c:f>IU!$L$3:$L$11</c:f>
                <c:numCache>
                  <c:formatCode>General</c:formatCode>
                  <c:ptCount val="9"/>
                  <c:pt idx="0">
                    <c:v>2.000344032910326</c:v>
                  </c:pt>
                  <c:pt idx="1">
                    <c:v>13.9192057813416</c:v>
                  </c:pt>
                  <c:pt idx="2">
                    <c:v>11.7660378207789</c:v>
                  </c:pt>
                  <c:pt idx="3">
                    <c:v>8.510457194925857</c:v>
                  </c:pt>
                  <c:pt idx="4">
                    <c:v>25.96419691934774</c:v>
                  </c:pt>
                  <c:pt idx="5">
                    <c:v>18.03487001154535</c:v>
                  </c:pt>
                  <c:pt idx="6">
                    <c:v>41.48305151504646</c:v>
                  </c:pt>
                  <c:pt idx="7">
                    <c:v>47.0509602700448</c:v>
                  </c:pt>
                  <c:pt idx="8">
                    <c:v>30.17536813915181</c:v>
                  </c:pt>
                </c:numCache>
              </c:numRef>
            </c:plus>
            <c:minus>
              <c:numRef>
                <c:f>IU!$L$3:$L$11</c:f>
                <c:numCache>
                  <c:formatCode>General</c:formatCode>
                  <c:ptCount val="9"/>
                  <c:pt idx="0">
                    <c:v>2.000344032910326</c:v>
                  </c:pt>
                  <c:pt idx="1">
                    <c:v>13.9192057813416</c:v>
                  </c:pt>
                  <c:pt idx="2">
                    <c:v>11.7660378207789</c:v>
                  </c:pt>
                  <c:pt idx="3">
                    <c:v>8.510457194925857</c:v>
                  </c:pt>
                  <c:pt idx="4">
                    <c:v>25.96419691934774</c:v>
                  </c:pt>
                  <c:pt idx="5">
                    <c:v>18.03487001154535</c:v>
                  </c:pt>
                  <c:pt idx="6">
                    <c:v>41.48305151504646</c:v>
                  </c:pt>
                  <c:pt idx="7">
                    <c:v>47.0509602700448</c:v>
                  </c:pt>
                  <c:pt idx="8">
                    <c:v>30.17536813915181</c:v>
                  </c:pt>
                </c:numCache>
              </c:numRef>
            </c:minus>
            <c:spPr>
              <a:ln>
                <a:solidFill>
                  <a:schemeClr val="accent4"/>
                </a:solidFill>
              </a:ln>
            </c:spPr>
          </c:errBars>
          <c:xVal>
            <c:numRef>
              <c:f>IU!$J$3:$J$11</c:f>
              <c:numCache>
                <c:formatCode>0.00%</c:formatCode>
                <c:ptCount val="9"/>
                <c:pt idx="0">
                  <c:v>0.0971133709697116</c:v>
                </c:pt>
                <c:pt idx="1">
                  <c:v>0.205949361592541</c:v>
                </c:pt>
                <c:pt idx="2">
                  <c:v>0.303633004223983</c:v>
                </c:pt>
                <c:pt idx="3">
                  <c:v>0.401236953266477</c:v>
                </c:pt>
                <c:pt idx="4">
                  <c:v>0.510013221905061</c:v>
                </c:pt>
                <c:pt idx="5">
                  <c:v>0.594762481679696</c:v>
                </c:pt>
                <c:pt idx="6">
                  <c:v>0.704231182813177</c:v>
                </c:pt>
                <c:pt idx="7">
                  <c:v>0.800683125960663</c:v>
                </c:pt>
                <c:pt idx="8">
                  <c:v>0.898103698377702</c:v>
                </c:pt>
              </c:numCache>
            </c:numRef>
          </c:xVal>
          <c:yVal>
            <c:numRef>
              <c:f>IU!$K$3:$K$11</c:f>
              <c:numCache>
                <c:formatCode>General</c:formatCode>
                <c:ptCount val="9"/>
                <c:pt idx="0">
                  <c:v>17.31175</c:v>
                </c:pt>
                <c:pt idx="1">
                  <c:v>40.78575</c:v>
                </c:pt>
                <c:pt idx="2">
                  <c:v>58.71300000000001</c:v>
                </c:pt>
                <c:pt idx="3">
                  <c:v>70.5865</c:v>
                </c:pt>
                <c:pt idx="4">
                  <c:v>94.60249999999998</c:v>
                </c:pt>
                <c:pt idx="5">
                  <c:v>108.4633333333333</c:v>
                </c:pt>
                <c:pt idx="6">
                  <c:v>125.964</c:v>
                </c:pt>
                <c:pt idx="7">
                  <c:v>146.4983333333333</c:v>
                </c:pt>
                <c:pt idx="8">
                  <c:v>149.5433333333333</c:v>
                </c:pt>
              </c:numCache>
            </c:numRef>
          </c:yVal>
          <c:smooth val="0"/>
        </c:ser>
        <c:ser>
          <c:idx val="2"/>
          <c:order val="0"/>
          <c:tx>
            <c:v>Cache Miss ICC</c:v>
          </c:tx>
          <c:spPr>
            <a:ln w="28575">
              <a:noFill/>
            </a:ln>
          </c:spPr>
          <c:trendline>
            <c:spPr>
              <a:ln>
                <a:solidFill>
                  <a:schemeClr val="accent3"/>
                </a:solidFill>
              </a:ln>
            </c:spPr>
            <c:trendlineType val="linear"/>
            <c:dispRSqr val="0"/>
            <c:dispEq val="0"/>
          </c:trendline>
          <c:errBars>
            <c:errDir val="y"/>
            <c:errBarType val="both"/>
            <c:errValType val="cust"/>
            <c:noEndCap val="0"/>
            <c:plus>
              <c:numRef>
                <c:f>ICCMISS!$L$3:$L$11</c:f>
                <c:numCache>
                  <c:formatCode>General</c:formatCode>
                  <c:ptCount val="9"/>
                  <c:pt idx="0">
                    <c:v>1.822833674820413</c:v>
                  </c:pt>
                  <c:pt idx="1">
                    <c:v>3.786565113140833</c:v>
                  </c:pt>
                  <c:pt idx="2">
                    <c:v>3.749059852520465</c:v>
                  </c:pt>
                  <c:pt idx="3">
                    <c:v>7.688467811527388</c:v>
                  </c:pt>
                  <c:pt idx="4">
                    <c:v>6.440036504383234</c:v>
                  </c:pt>
                  <c:pt idx="5">
                    <c:v>12.75816373934756</c:v>
                  </c:pt>
                  <c:pt idx="6">
                    <c:v>9.983017147191481</c:v>
                  </c:pt>
                  <c:pt idx="7">
                    <c:v>15.75247165879411</c:v>
                  </c:pt>
                  <c:pt idx="8">
                    <c:v>19.80991079611437</c:v>
                  </c:pt>
                </c:numCache>
              </c:numRef>
            </c:plus>
            <c:minus>
              <c:numRef>
                <c:f>ICCMISS!$L$3:$L$11</c:f>
                <c:numCache>
                  <c:formatCode>General</c:formatCode>
                  <c:ptCount val="9"/>
                  <c:pt idx="0">
                    <c:v>1.822833674820413</c:v>
                  </c:pt>
                  <c:pt idx="1">
                    <c:v>3.786565113140833</c:v>
                  </c:pt>
                  <c:pt idx="2">
                    <c:v>3.749059852520465</c:v>
                  </c:pt>
                  <c:pt idx="3">
                    <c:v>7.688467811527388</c:v>
                  </c:pt>
                  <c:pt idx="4">
                    <c:v>6.440036504383234</c:v>
                  </c:pt>
                  <c:pt idx="5">
                    <c:v>12.75816373934756</c:v>
                  </c:pt>
                  <c:pt idx="6">
                    <c:v>9.983017147191481</c:v>
                  </c:pt>
                  <c:pt idx="7">
                    <c:v>15.75247165879411</c:v>
                  </c:pt>
                  <c:pt idx="8">
                    <c:v>19.80991079611437</c:v>
                  </c:pt>
                </c:numCache>
              </c:numRef>
            </c:minus>
            <c:spPr>
              <a:ln>
                <a:solidFill>
                  <a:schemeClr val="accent3"/>
                </a:solidFill>
              </a:ln>
            </c:spPr>
          </c:errBars>
          <c:xVal>
            <c:numRef>
              <c:f>ICCMISS!$J$3:$J$11</c:f>
              <c:numCache>
                <c:formatCode>General</c:formatCode>
                <c:ptCount val="9"/>
                <c:pt idx="0">
                  <c:v>0.0871133709697116</c:v>
                </c:pt>
                <c:pt idx="1">
                  <c:v>0.195949361592541</c:v>
                </c:pt>
                <c:pt idx="2">
                  <c:v>0.293633004223983</c:v>
                </c:pt>
                <c:pt idx="3">
                  <c:v>0.391236953266477</c:v>
                </c:pt>
                <c:pt idx="4">
                  <c:v>0.500013221905061</c:v>
                </c:pt>
                <c:pt idx="5">
                  <c:v>0.584762481679696</c:v>
                </c:pt>
                <c:pt idx="6">
                  <c:v>0.694231182813177</c:v>
                </c:pt>
                <c:pt idx="7">
                  <c:v>0.790683125960663</c:v>
                </c:pt>
                <c:pt idx="8">
                  <c:v>0.888103698377702</c:v>
                </c:pt>
              </c:numCache>
            </c:numRef>
          </c:xVal>
          <c:yVal>
            <c:numRef>
              <c:f>ICCMISS!$K$3:$K$11</c:f>
              <c:numCache>
                <c:formatCode>General</c:formatCode>
                <c:ptCount val="9"/>
                <c:pt idx="0">
                  <c:v>104.5686666666667</c:v>
                </c:pt>
                <c:pt idx="1">
                  <c:v>117.0129166666667</c:v>
                </c:pt>
                <c:pt idx="2">
                  <c:v>129.431</c:v>
                </c:pt>
                <c:pt idx="3">
                  <c:v>144.0458</c:v>
                </c:pt>
                <c:pt idx="4">
                  <c:v>153.9232</c:v>
                </c:pt>
                <c:pt idx="5">
                  <c:v>169.274</c:v>
                </c:pt>
                <c:pt idx="6">
                  <c:v>179.398888888889</c:v>
                </c:pt>
                <c:pt idx="7">
                  <c:v>195.1031111111111</c:v>
                </c:pt>
                <c:pt idx="8">
                  <c:v>210.1986666666667</c:v>
                </c:pt>
              </c:numCache>
            </c:numRef>
          </c:yVal>
          <c:smooth val="0"/>
        </c:ser>
        <c:dLbls>
          <c:showLegendKey val="0"/>
          <c:showVal val="0"/>
          <c:showCatName val="0"/>
          <c:showSerName val="0"/>
          <c:showPercent val="0"/>
          <c:showBubbleSize val="0"/>
        </c:dLbls>
        <c:axId val="2105574776"/>
        <c:axId val="2105580040"/>
      </c:scatterChart>
      <c:valAx>
        <c:axId val="2105574776"/>
        <c:scaling>
          <c:orientation val="minMax"/>
        </c:scaling>
        <c:delete val="0"/>
        <c:axPos val="b"/>
        <c:title>
          <c:tx>
            <c:rich>
              <a:bodyPr/>
              <a:lstStyle/>
              <a:p>
                <a:pPr>
                  <a:defRPr/>
                </a:pPr>
                <a:r>
                  <a:rPr lang="en-US"/>
                  <a:t>Percent of file read</a:t>
                </a:r>
              </a:p>
            </c:rich>
          </c:tx>
          <c:layout/>
          <c:overlay val="0"/>
        </c:title>
        <c:numFmt formatCode="0%" sourceLinked="0"/>
        <c:majorTickMark val="out"/>
        <c:minorTickMark val="none"/>
        <c:tickLblPos val="nextTo"/>
        <c:crossAx val="2105580040"/>
        <c:crosses val="autoZero"/>
        <c:crossBetween val="midCat"/>
      </c:valAx>
      <c:valAx>
        <c:axId val="2105580040"/>
        <c:scaling>
          <c:orientation val="minMax"/>
          <c:min val="0.0"/>
        </c:scaling>
        <c:delete val="0"/>
        <c:axPos val="l"/>
        <c:majorGridlines/>
        <c:title>
          <c:tx>
            <c:rich>
              <a:bodyPr/>
              <a:lstStyle/>
              <a:p>
                <a:pPr>
                  <a:defRPr/>
                </a:pPr>
                <a:r>
                  <a:rPr lang="en-US"/>
                  <a:t>seconds</a:t>
                </a:r>
              </a:p>
            </c:rich>
          </c:tx>
          <c:layout/>
          <c:overlay val="0"/>
        </c:title>
        <c:numFmt formatCode="General" sourceLinked="0"/>
        <c:majorTickMark val="out"/>
        <c:minorTickMark val="none"/>
        <c:tickLblPos val="nextTo"/>
        <c:crossAx val="2105574776"/>
        <c:crosses val="autoZero"/>
        <c:crossBetween val="midCat"/>
      </c:valAx>
    </c:plotArea>
    <c:legend>
      <c:legendPos val="r"/>
      <c:layout>
        <c:manualLayout>
          <c:xMode val="edge"/>
          <c:yMode val="edge"/>
          <c:x val="0.150640091863517"/>
          <c:y val="0.178943915333584"/>
          <c:w val="0.16602657480315"/>
          <c:h val="0.199210548154512"/>
        </c:manualLayout>
      </c:layout>
      <c:overlay val="1"/>
    </c:legend>
    <c:plotVisOnly val="1"/>
    <c:dispBlanksAs val="gap"/>
    <c:showDLblsOverMax val="0"/>
  </c:chart>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en-US" sz="1200" dirty="0"/>
              <a:t>Comparison of</a:t>
            </a:r>
            <a:r>
              <a:rPr lang="en-US" sz="1200" baseline="0" dirty="0"/>
              <a:t> Caching Strategies on X5660</a:t>
            </a:r>
            <a:endParaRPr lang="en-US" sz="1200" dirty="0"/>
          </a:p>
        </c:rich>
      </c:tx>
      <c:layout>
        <c:manualLayout>
          <c:xMode val="edge"/>
          <c:yMode val="edge"/>
          <c:x val="0.167896216097988"/>
          <c:y val="0.0404984423676012"/>
        </c:manualLayout>
      </c:layout>
      <c:overlay val="0"/>
    </c:title>
    <c:autoTitleDeleted val="0"/>
    <c:plotArea>
      <c:layout/>
      <c:scatterChart>
        <c:scatterStyle val="lineMarker"/>
        <c:varyColors val="0"/>
        <c:ser>
          <c:idx val="3"/>
          <c:order val="0"/>
          <c:tx>
            <c:v>Cache hit</c:v>
          </c:tx>
          <c:spPr>
            <a:ln w="28575">
              <a:noFill/>
            </a:ln>
          </c:spPr>
          <c:marker>
            <c:symbol val="star"/>
            <c:size val="7"/>
          </c:marker>
          <c:trendline>
            <c:spPr>
              <a:ln>
                <a:solidFill>
                  <a:schemeClr val="accent4"/>
                </a:solidFill>
              </a:ln>
            </c:spPr>
            <c:trendlineType val="linear"/>
            <c:dispRSqr val="0"/>
            <c:dispEq val="0"/>
          </c:trendline>
          <c:errBars>
            <c:errDir val="y"/>
            <c:errBarType val="both"/>
            <c:errValType val="cust"/>
            <c:noEndCap val="0"/>
            <c:plus>
              <c:numRef>
                <c:f>'Cache hit'!$K$95:$K$103</c:f>
                <c:numCache>
                  <c:formatCode>General</c:formatCode>
                  <c:ptCount val="9"/>
                  <c:pt idx="0">
                    <c:v>0.0</c:v>
                  </c:pt>
                  <c:pt idx="1">
                    <c:v>2.082987120566137</c:v>
                  </c:pt>
                  <c:pt idx="2">
                    <c:v>0.672145123218832</c:v>
                  </c:pt>
                  <c:pt idx="3">
                    <c:v>1.887202047123231</c:v>
                  </c:pt>
                  <c:pt idx="4">
                    <c:v>1.614106853133906</c:v>
                  </c:pt>
                  <c:pt idx="5">
                    <c:v>2.241227602602378</c:v>
                  </c:pt>
                  <c:pt idx="6">
                    <c:v>1.361413301601572</c:v>
                  </c:pt>
                  <c:pt idx="7">
                    <c:v>2.082273234285449</c:v>
                  </c:pt>
                  <c:pt idx="8">
                    <c:v>2.059278463172283</c:v>
                  </c:pt>
                </c:numCache>
              </c:numRef>
            </c:plus>
            <c:minus>
              <c:numRef>
                <c:f>'Cache hit'!$K$95:$K$103</c:f>
                <c:numCache>
                  <c:formatCode>General</c:formatCode>
                  <c:ptCount val="9"/>
                  <c:pt idx="0">
                    <c:v>0.0</c:v>
                  </c:pt>
                  <c:pt idx="1">
                    <c:v>2.082987120566137</c:v>
                  </c:pt>
                  <c:pt idx="2">
                    <c:v>0.672145123218832</c:v>
                  </c:pt>
                  <c:pt idx="3">
                    <c:v>1.887202047123231</c:v>
                  </c:pt>
                  <c:pt idx="4">
                    <c:v>1.614106853133906</c:v>
                  </c:pt>
                  <c:pt idx="5">
                    <c:v>2.241227602602378</c:v>
                  </c:pt>
                  <c:pt idx="6">
                    <c:v>1.361413301601572</c:v>
                  </c:pt>
                  <c:pt idx="7">
                    <c:v>2.082273234285449</c:v>
                  </c:pt>
                  <c:pt idx="8">
                    <c:v>2.059278463172283</c:v>
                  </c:pt>
                </c:numCache>
              </c:numRef>
            </c:minus>
          </c:errBars>
          <c:xVal>
            <c:numRef>
              <c:f>'Cache hit'!$I$95:$I$103</c:f>
              <c:numCache>
                <c:formatCode>0.00%</c:formatCode>
                <c:ptCount val="9"/>
                <c:pt idx="0">
                  <c:v>0.0985213882179436</c:v>
                </c:pt>
                <c:pt idx="1">
                  <c:v>0.207357378840773</c:v>
                </c:pt>
                <c:pt idx="2">
                  <c:v>0.305041021472215</c:v>
                </c:pt>
                <c:pt idx="3">
                  <c:v>0.402644970514709</c:v>
                </c:pt>
                <c:pt idx="4">
                  <c:v>0.511421239153293</c:v>
                </c:pt>
                <c:pt idx="5">
                  <c:v>0.596170498927928</c:v>
                </c:pt>
                <c:pt idx="6">
                  <c:v>0.705639200061409</c:v>
                </c:pt>
                <c:pt idx="7">
                  <c:v>0.802091143208895</c:v>
                </c:pt>
                <c:pt idx="8">
                  <c:v>0.899511715625934</c:v>
                </c:pt>
              </c:numCache>
            </c:numRef>
          </c:xVal>
          <c:yVal>
            <c:numRef>
              <c:f>'Cache hit'!$J$95:$J$103</c:f>
              <c:numCache>
                <c:formatCode>0.00</c:formatCode>
                <c:ptCount val="9"/>
                <c:pt idx="0">
                  <c:v>10.086</c:v>
                </c:pt>
                <c:pt idx="1">
                  <c:v>20.7817</c:v>
                </c:pt>
                <c:pt idx="2">
                  <c:v>28.8588</c:v>
                </c:pt>
                <c:pt idx="3">
                  <c:v>38.7787</c:v>
                </c:pt>
                <c:pt idx="4">
                  <c:v>49.0454</c:v>
                </c:pt>
                <c:pt idx="5">
                  <c:v>57.2635</c:v>
                </c:pt>
                <c:pt idx="6">
                  <c:v>67.37219999999998</c:v>
                </c:pt>
                <c:pt idx="7">
                  <c:v>78.1174</c:v>
                </c:pt>
                <c:pt idx="8">
                  <c:v>88.92730000000001</c:v>
                </c:pt>
              </c:numCache>
            </c:numRef>
          </c:yVal>
          <c:smooth val="0"/>
        </c:ser>
        <c:ser>
          <c:idx val="0"/>
          <c:order val="1"/>
          <c:tx>
            <c:v>Local disk</c:v>
          </c:tx>
          <c:spPr>
            <a:ln w="28575">
              <a:noFill/>
            </a:ln>
          </c:spPr>
          <c:marker>
            <c:spPr>
              <a:solidFill>
                <a:schemeClr val="accent2"/>
              </a:solidFill>
              <a:ln>
                <a:noFill/>
              </a:ln>
            </c:spPr>
          </c:marker>
          <c:trendline>
            <c:spPr>
              <a:ln>
                <a:solidFill>
                  <a:schemeClr val="accent2"/>
                </a:solidFill>
              </a:ln>
            </c:spPr>
            <c:trendlineType val="linear"/>
            <c:dispRSqr val="0"/>
            <c:dispEq val="0"/>
          </c:trendline>
          <c:errBars>
            <c:errDir val="y"/>
            <c:errBarType val="both"/>
            <c:errValType val="cust"/>
            <c:noEndCap val="0"/>
            <c:plus>
              <c:numRef>
                <c:f>'Local disk'!$K$95:$K$103</c:f>
                <c:numCache>
                  <c:formatCode>General</c:formatCode>
                  <c:ptCount val="9"/>
                  <c:pt idx="0">
                    <c:v>0.0271652260549445</c:v>
                  </c:pt>
                  <c:pt idx="1">
                    <c:v>0.0448748432364744</c:v>
                  </c:pt>
                  <c:pt idx="2">
                    <c:v>0.0901976034426459</c:v>
                  </c:pt>
                  <c:pt idx="3">
                    <c:v>0.0921740382805524</c:v>
                  </c:pt>
                  <c:pt idx="4">
                    <c:v>0.107367504395141</c:v>
                  </c:pt>
                  <c:pt idx="5">
                    <c:v>0.112248504566895</c:v>
                  </c:pt>
                  <c:pt idx="6">
                    <c:v>0.144645069042238</c:v>
                  </c:pt>
                  <c:pt idx="7">
                    <c:v>0.233172721860158</c:v>
                  </c:pt>
                  <c:pt idx="8">
                    <c:v>1.791710751736716</c:v>
                  </c:pt>
                </c:numCache>
              </c:numRef>
            </c:plus>
            <c:minus>
              <c:numRef>
                <c:f>'Local disk'!$K$95:$K$103</c:f>
                <c:numCache>
                  <c:formatCode>General</c:formatCode>
                  <c:ptCount val="9"/>
                  <c:pt idx="0">
                    <c:v>0.0271652260549445</c:v>
                  </c:pt>
                  <c:pt idx="1">
                    <c:v>0.0448748432364744</c:v>
                  </c:pt>
                  <c:pt idx="2">
                    <c:v>0.0901976034426459</c:v>
                  </c:pt>
                  <c:pt idx="3">
                    <c:v>0.0921740382805524</c:v>
                  </c:pt>
                  <c:pt idx="4">
                    <c:v>0.107367504395141</c:v>
                  </c:pt>
                  <c:pt idx="5">
                    <c:v>0.112248504566895</c:v>
                  </c:pt>
                  <c:pt idx="6">
                    <c:v>0.144645069042238</c:v>
                  </c:pt>
                  <c:pt idx="7">
                    <c:v>0.233172721860158</c:v>
                  </c:pt>
                  <c:pt idx="8">
                    <c:v>1.791710751736716</c:v>
                  </c:pt>
                </c:numCache>
              </c:numRef>
            </c:minus>
          </c:errBars>
          <c:xVal>
            <c:numRef>
              <c:f>'Local disk'!$I$95:$I$103</c:f>
              <c:numCache>
                <c:formatCode>0.00%</c:formatCode>
                <c:ptCount val="9"/>
                <c:pt idx="0">
                  <c:v>0.0985213882179436</c:v>
                </c:pt>
                <c:pt idx="1">
                  <c:v>0.207357378840773</c:v>
                </c:pt>
                <c:pt idx="2">
                  <c:v>0.305041021472215</c:v>
                </c:pt>
                <c:pt idx="3">
                  <c:v>0.402644970514709</c:v>
                </c:pt>
                <c:pt idx="4">
                  <c:v>0.511421239153293</c:v>
                </c:pt>
                <c:pt idx="5">
                  <c:v>0.596170498927928</c:v>
                </c:pt>
                <c:pt idx="6">
                  <c:v>0.705639200061409</c:v>
                </c:pt>
                <c:pt idx="7">
                  <c:v>0.802091143208895</c:v>
                </c:pt>
                <c:pt idx="8">
                  <c:v>0.899511715625934</c:v>
                </c:pt>
              </c:numCache>
            </c:numRef>
          </c:xVal>
          <c:yVal>
            <c:numRef>
              <c:f>'Local disk'!$J$95:$J$103</c:f>
              <c:numCache>
                <c:formatCode>0.00</c:formatCode>
                <c:ptCount val="9"/>
                <c:pt idx="0">
                  <c:v>9.192628000000003</c:v>
                </c:pt>
                <c:pt idx="1">
                  <c:v>18.84614</c:v>
                </c:pt>
                <c:pt idx="2">
                  <c:v>27.45789</c:v>
                </c:pt>
                <c:pt idx="3">
                  <c:v>35.90820000000001</c:v>
                </c:pt>
                <c:pt idx="4">
                  <c:v>45.54711</c:v>
                </c:pt>
                <c:pt idx="5">
                  <c:v>53.42903</c:v>
                </c:pt>
                <c:pt idx="6">
                  <c:v>63.26264000000001</c:v>
                </c:pt>
                <c:pt idx="7">
                  <c:v>73.96774000000002</c:v>
                </c:pt>
                <c:pt idx="8">
                  <c:v>84.29243</c:v>
                </c:pt>
              </c:numCache>
            </c:numRef>
          </c:yVal>
          <c:smooth val="0"/>
        </c:ser>
        <c:ser>
          <c:idx val="2"/>
          <c:order val="2"/>
          <c:tx>
            <c:v>Direct Access</c:v>
          </c:tx>
          <c:spPr>
            <a:ln w="28575">
              <a:noFill/>
            </a:ln>
          </c:spPr>
          <c:trendline>
            <c:spPr>
              <a:ln>
                <a:solidFill>
                  <a:schemeClr val="accent3"/>
                </a:solidFill>
              </a:ln>
            </c:spPr>
            <c:trendlineType val="linear"/>
            <c:dispRSqr val="0"/>
            <c:dispEq val="0"/>
          </c:trendline>
          <c:errBars>
            <c:errDir val="y"/>
            <c:errBarType val="both"/>
            <c:errValType val="cust"/>
            <c:noEndCap val="0"/>
            <c:plus>
              <c:numRef>
                <c:f>Direct!$K$95:$K$103</c:f>
                <c:numCache>
                  <c:formatCode>General</c:formatCode>
                  <c:ptCount val="9"/>
                  <c:pt idx="0">
                    <c:v>5.234942109411427</c:v>
                  </c:pt>
                  <c:pt idx="1">
                    <c:v>7.447776178162184</c:v>
                  </c:pt>
                  <c:pt idx="2">
                    <c:v>15.77245732281434</c:v>
                  </c:pt>
                  <c:pt idx="3">
                    <c:v>14.5987545876733</c:v>
                  </c:pt>
                  <c:pt idx="4">
                    <c:v>6.60788157682443</c:v>
                  </c:pt>
                  <c:pt idx="5">
                    <c:v>12.24186323372957</c:v>
                  </c:pt>
                  <c:pt idx="6">
                    <c:v>4.66864499614117</c:v>
                  </c:pt>
                  <c:pt idx="7">
                    <c:v>6.238511845340017</c:v>
                  </c:pt>
                  <c:pt idx="8">
                    <c:v>7.772798547146953</c:v>
                  </c:pt>
                </c:numCache>
              </c:numRef>
            </c:plus>
            <c:minus>
              <c:numRef>
                <c:f>Direct!$K$95:$K$103</c:f>
                <c:numCache>
                  <c:formatCode>General</c:formatCode>
                  <c:ptCount val="9"/>
                  <c:pt idx="0">
                    <c:v>5.234942109411427</c:v>
                  </c:pt>
                  <c:pt idx="1">
                    <c:v>7.447776178162184</c:v>
                  </c:pt>
                  <c:pt idx="2">
                    <c:v>15.77245732281434</c:v>
                  </c:pt>
                  <c:pt idx="3">
                    <c:v>14.5987545876733</c:v>
                  </c:pt>
                  <c:pt idx="4">
                    <c:v>6.60788157682443</c:v>
                  </c:pt>
                  <c:pt idx="5">
                    <c:v>12.24186323372957</c:v>
                  </c:pt>
                  <c:pt idx="6">
                    <c:v>4.66864499614117</c:v>
                  </c:pt>
                  <c:pt idx="7">
                    <c:v>6.238511845340017</c:v>
                  </c:pt>
                  <c:pt idx="8">
                    <c:v>7.772798547146953</c:v>
                  </c:pt>
                </c:numCache>
              </c:numRef>
            </c:minus>
          </c:errBars>
          <c:xVal>
            <c:numRef>
              <c:f>Direct!$I$95:$I$103</c:f>
              <c:numCache>
                <c:formatCode>0.00%</c:formatCode>
                <c:ptCount val="9"/>
                <c:pt idx="0">
                  <c:v>0.0985213882179436</c:v>
                </c:pt>
                <c:pt idx="1">
                  <c:v>0.207357378840773</c:v>
                </c:pt>
                <c:pt idx="2">
                  <c:v>0.305041021472215</c:v>
                </c:pt>
                <c:pt idx="3">
                  <c:v>0.402644970514709</c:v>
                </c:pt>
                <c:pt idx="4">
                  <c:v>0.511421239153293</c:v>
                </c:pt>
                <c:pt idx="5">
                  <c:v>0.596170498927928</c:v>
                </c:pt>
                <c:pt idx="6">
                  <c:v>0.705639200061409</c:v>
                </c:pt>
                <c:pt idx="7">
                  <c:v>0.802091143208895</c:v>
                </c:pt>
                <c:pt idx="8">
                  <c:v>0.899511715625934</c:v>
                </c:pt>
              </c:numCache>
            </c:numRef>
          </c:xVal>
          <c:yVal>
            <c:numRef>
              <c:f>Direct!$J$95:$J$103</c:f>
              <c:numCache>
                <c:formatCode>0.00</c:formatCode>
                <c:ptCount val="9"/>
                <c:pt idx="0">
                  <c:v>20.582</c:v>
                </c:pt>
                <c:pt idx="1">
                  <c:v>41.914</c:v>
                </c:pt>
                <c:pt idx="2">
                  <c:v>65.995</c:v>
                </c:pt>
                <c:pt idx="3">
                  <c:v>78.5042</c:v>
                </c:pt>
                <c:pt idx="4">
                  <c:v>105.9836</c:v>
                </c:pt>
                <c:pt idx="5">
                  <c:v>115.8431</c:v>
                </c:pt>
                <c:pt idx="6">
                  <c:v>154.1559</c:v>
                </c:pt>
                <c:pt idx="7">
                  <c:v>174.3434</c:v>
                </c:pt>
                <c:pt idx="8">
                  <c:v>195.8733636363637</c:v>
                </c:pt>
              </c:numCache>
            </c:numRef>
          </c:yVal>
          <c:smooth val="0"/>
        </c:ser>
        <c:ser>
          <c:idx val="5"/>
          <c:order val="3"/>
          <c:tx>
            <c:v>Cache miss</c:v>
          </c:tx>
          <c:spPr>
            <a:ln w="28575">
              <a:noFill/>
            </a:ln>
          </c:spPr>
          <c:trendline>
            <c:spPr>
              <a:ln>
                <a:solidFill>
                  <a:schemeClr val="accent6"/>
                </a:solidFill>
              </a:ln>
            </c:spPr>
            <c:trendlineType val="linear"/>
            <c:dispRSqr val="0"/>
            <c:dispEq val="0"/>
          </c:trendline>
          <c:errBars>
            <c:errDir val="y"/>
            <c:errBarType val="both"/>
            <c:errValType val="cust"/>
            <c:noEndCap val="0"/>
            <c:plus>
              <c:numRef>
                <c:f>'Cache miss'!$K$95:$K$103</c:f>
                <c:numCache>
                  <c:formatCode>General</c:formatCode>
                  <c:ptCount val="9"/>
                  <c:pt idx="0">
                    <c:v>9.584199691854007</c:v>
                  </c:pt>
                  <c:pt idx="1">
                    <c:v>16.69316709714899</c:v>
                  </c:pt>
                  <c:pt idx="2">
                    <c:v>15.56212561745117</c:v>
                  </c:pt>
                  <c:pt idx="3">
                    <c:v>11.5075960463803</c:v>
                  </c:pt>
                  <c:pt idx="4">
                    <c:v>12.63258317034036</c:v>
                  </c:pt>
                  <c:pt idx="5">
                    <c:v>13.57665610483288</c:v>
                  </c:pt>
                  <c:pt idx="6">
                    <c:v>13.42038661638843</c:v>
                  </c:pt>
                  <c:pt idx="7">
                    <c:v>13.83949360666392</c:v>
                  </c:pt>
                  <c:pt idx="8">
                    <c:v>10.529479643679</c:v>
                  </c:pt>
                </c:numCache>
              </c:numRef>
            </c:plus>
            <c:minus>
              <c:numRef>
                <c:f>'Cache miss'!$K$95:$K$103</c:f>
                <c:numCache>
                  <c:formatCode>General</c:formatCode>
                  <c:ptCount val="9"/>
                  <c:pt idx="0">
                    <c:v>9.584199691854007</c:v>
                  </c:pt>
                  <c:pt idx="1">
                    <c:v>16.69316709714899</c:v>
                  </c:pt>
                  <c:pt idx="2">
                    <c:v>15.56212561745117</c:v>
                  </c:pt>
                  <c:pt idx="3">
                    <c:v>11.5075960463803</c:v>
                  </c:pt>
                  <c:pt idx="4">
                    <c:v>12.63258317034036</c:v>
                  </c:pt>
                  <c:pt idx="5">
                    <c:v>13.57665610483288</c:v>
                  </c:pt>
                  <c:pt idx="6">
                    <c:v>13.42038661638843</c:v>
                  </c:pt>
                  <c:pt idx="7">
                    <c:v>13.83949360666392</c:v>
                  </c:pt>
                  <c:pt idx="8">
                    <c:v>10.529479643679</c:v>
                  </c:pt>
                </c:numCache>
              </c:numRef>
            </c:minus>
          </c:errBars>
          <c:xVal>
            <c:numRef>
              <c:f>'Cache miss'!$I$95:$I$103</c:f>
              <c:numCache>
                <c:formatCode>0.00%</c:formatCode>
                <c:ptCount val="9"/>
                <c:pt idx="0">
                  <c:v>0.0985213882179436</c:v>
                </c:pt>
                <c:pt idx="1">
                  <c:v>0.207357378840773</c:v>
                </c:pt>
                <c:pt idx="2">
                  <c:v>0.305041021472215</c:v>
                </c:pt>
                <c:pt idx="3">
                  <c:v>0.402644970514709</c:v>
                </c:pt>
                <c:pt idx="4">
                  <c:v>0.511421239153293</c:v>
                </c:pt>
                <c:pt idx="5">
                  <c:v>0.596170498927928</c:v>
                </c:pt>
                <c:pt idx="6">
                  <c:v>0.705639200061409</c:v>
                </c:pt>
                <c:pt idx="7">
                  <c:v>0.802091143208895</c:v>
                </c:pt>
                <c:pt idx="8">
                  <c:v>0.899511715625934</c:v>
                </c:pt>
              </c:numCache>
            </c:numRef>
          </c:xVal>
          <c:yVal>
            <c:numRef>
              <c:f>'Cache miss'!$J$95:$J$103</c:f>
              <c:numCache>
                <c:formatCode>0.00</c:formatCode>
                <c:ptCount val="9"/>
                <c:pt idx="0">
                  <c:v>100.4778</c:v>
                </c:pt>
                <c:pt idx="1">
                  <c:v>105.3532</c:v>
                </c:pt>
                <c:pt idx="2">
                  <c:v>115.5788</c:v>
                </c:pt>
                <c:pt idx="3">
                  <c:v>123.4839</c:v>
                </c:pt>
                <c:pt idx="4">
                  <c:v>134.596</c:v>
                </c:pt>
                <c:pt idx="5">
                  <c:v>142.1031</c:v>
                </c:pt>
                <c:pt idx="6">
                  <c:v>153.3274</c:v>
                </c:pt>
                <c:pt idx="7">
                  <c:v>160.8132</c:v>
                </c:pt>
                <c:pt idx="8">
                  <c:v>175.5857</c:v>
                </c:pt>
              </c:numCache>
            </c:numRef>
          </c:yVal>
          <c:smooth val="0"/>
        </c:ser>
        <c:dLbls>
          <c:showLegendKey val="0"/>
          <c:showVal val="0"/>
          <c:showCatName val="0"/>
          <c:showSerName val="0"/>
          <c:showPercent val="0"/>
          <c:showBubbleSize val="0"/>
        </c:dLbls>
        <c:axId val="2105617752"/>
        <c:axId val="2105623160"/>
      </c:scatterChart>
      <c:valAx>
        <c:axId val="2105617752"/>
        <c:scaling>
          <c:orientation val="minMax"/>
        </c:scaling>
        <c:delete val="0"/>
        <c:axPos val="b"/>
        <c:title>
          <c:tx>
            <c:rich>
              <a:bodyPr/>
              <a:lstStyle/>
              <a:p>
                <a:pPr>
                  <a:defRPr/>
                </a:pPr>
                <a:r>
                  <a:rPr lang="en-US"/>
                  <a:t>Percent of file read</a:t>
                </a:r>
              </a:p>
            </c:rich>
          </c:tx>
          <c:layout/>
          <c:overlay val="0"/>
        </c:title>
        <c:numFmt formatCode="0.00%" sourceLinked="1"/>
        <c:majorTickMark val="out"/>
        <c:minorTickMark val="none"/>
        <c:tickLblPos val="nextTo"/>
        <c:crossAx val="2105623160"/>
        <c:crosses val="autoZero"/>
        <c:crossBetween val="midCat"/>
      </c:valAx>
      <c:valAx>
        <c:axId val="2105623160"/>
        <c:scaling>
          <c:orientation val="minMax"/>
          <c:min val="0.0"/>
        </c:scaling>
        <c:delete val="0"/>
        <c:axPos val="l"/>
        <c:majorGridlines/>
        <c:title>
          <c:tx>
            <c:rich>
              <a:bodyPr/>
              <a:lstStyle/>
              <a:p>
                <a:pPr>
                  <a:defRPr/>
                </a:pPr>
                <a:r>
                  <a:rPr lang="en-US"/>
                  <a:t>Walltime in seconds</a:t>
                </a:r>
              </a:p>
            </c:rich>
          </c:tx>
          <c:layout/>
          <c:overlay val="0"/>
        </c:title>
        <c:numFmt formatCode="General" sourceLinked="0"/>
        <c:majorTickMark val="out"/>
        <c:minorTickMark val="none"/>
        <c:tickLblPos val="nextTo"/>
        <c:crossAx val="2105617752"/>
        <c:crosses val="autoZero"/>
        <c:crossBetween val="midCat"/>
      </c:valAx>
    </c:plotArea>
    <c:legend>
      <c:legendPos val="r"/>
      <c:legendEntry>
        <c:idx val="4"/>
        <c:delete val="1"/>
      </c:legendEntry>
      <c:legendEntry>
        <c:idx val="5"/>
        <c:delete val="1"/>
      </c:legendEntry>
      <c:legendEntry>
        <c:idx val="6"/>
        <c:delete val="1"/>
      </c:legendEntry>
      <c:legendEntry>
        <c:idx val="7"/>
        <c:delete val="1"/>
      </c:legendEntry>
      <c:layout>
        <c:manualLayout>
          <c:xMode val="edge"/>
          <c:yMode val="edge"/>
          <c:x val="0.86985291932848"/>
          <c:y val="0.471703576115486"/>
          <c:w val="0.114423810231268"/>
          <c:h val="0.209197014435696"/>
        </c:manualLayout>
      </c:layout>
      <c:overlay val="1"/>
    </c:legend>
    <c:plotVisOnly val="1"/>
    <c:dispBlanksAs val="gap"/>
    <c:showDLblsOverMax val="0"/>
  </c:chart>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a:lstStyle/>
          <a:p>
            <a:pPr marL="0" marR="0" indent="0" algn="ctr" defTabSz="914400" rtl="0" eaLnBrk="1" fontAlgn="auto" latinLnBrk="0" hangingPunct="1">
              <a:lnSpc>
                <a:spcPct val="100000"/>
              </a:lnSpc>
              <a:spcBef>
                <a:spcPts val="0"/>
              </a:spcBef>
              <a:spcAft>
                <a:spcPts val="0"/>
              </a:spcAft>
              <a:buClrTx/>
              <a:buSzTx/>
              <a:buFontTx/>
              <a:buNone/>
              <a:tabLst/>
              <a:defRPr sz="1800" b="1" i="0" u="none" strike="noStrike" kern="1200" baseline="0">
                <a:solidFill>
                  <a:sysClr val="windowText" lastClr="000000"/>
                </a:solidFill>
                <a:latin typeface="+mn-lt"/>
                <a:ea typeface="+mn-ea"/>
                <a:cs typeface="+mn-cs"/>
              </a:defRPr>
            </a:pPr>
            <a:r>
              <a:rPr lang="en-US" sz="1200" b="1" i="0" baseline="0" dirty="0">
                <a:effectLst/>
              </a:rPr>
              <a:t>Comparison of Download Speed of Caching Strategies, on </a:t>
            </a:r>
            <a:r>
              <a:rPr lang="en-US" sz="1200" b="1" i="0" baseline="0" dirty="0" smtClean="0">
                <a:effectLst/>
              </a:rPr>
              <a:t>X5660</a:t>
            </a:r>
            <a:endParaRPr lang="en-US" sz="1200" dirty="0">
              <a:effectLst/>
            </a:endParaRPr>
          </a:p>
        </c:rich>
      </c:tx>
      <c:layout/>
      <c:overlay val="0"/>
    </c:title>
    <c:autoTitleDeleted val="0"/>
    <c:plotArea>
      <c:layout>
        <c:manualLayout>
          <c:layoutTarget val="inner"/>
          <c:xMode val="edge"/>
          <c:yMode val="edge"/>
          <c:x val="0.190492538957106"/>
          <c:y val="0.222056059103219"/>
          <c:w val="0.764052915588349"/>
          <c:h val="0.650046773664614"/>
        </c:manualLayout>
      </c:layout>
      <c:scatterChart>
        <c:scatterStyle val="lineMarker"/>
        <c:varyColors val="0"/>
        <c:ser>
          <c:idx val="2"/>
          <c:order val="0"/>
          <c:tx>
            <c:v>Direct Access</c:v>
          </c:tx>
          <c:spPr>
            <a:ln w="28575">
              <a:noFill/>
            </a:ln>
          </c:spPr>
          <c:errBars>
            <c:errDir val="y"/>
            <c:errBarType val="both"/>
            <c:errValType val="cust"/>
            <c:noEndCap val="0"/>
            <c:plus>
              <c:numRef>
                <c:f>Direct!$P$4</c:f>
                <c:numCache>
                  <c:formatCode>General</c:formatCode>
                  <c:ptCount val="1"/>
                  <c:pt idx="0">
                    <c:v>4.154317268821043</c:v>
                  </c:pt>
                </c:numCache>
              </c:numRef>
            </c:plus>
            <c:minus>
              <c:numRef>
                <c:f>Direct!$P$4</c:f>
                <c:numCache>
                  <c:formatCode>General</c:formatCode>
                  <c:ptCount val="1"/>
                  <c:pt idx="0">
                    <c:v>4.154317268821043</c:v>
                  </c:pt>
                </c:numCache>
              </c:numRef>
            </c:minus>
            <c:spPr>
              <a:ln>
                <a:solidFill>
                  <a:srgbClr val="9BBB59"/>
                </a:solidFill>
              </a:ln>
            </c:spPr>
          </c:errBars>
          <c:xVal>
            <c:numRef>
              <c:f>Comparison!$E$28</c:f>
              <c:numCache>
                <c:formatCode>General</c:formatCode>
                <c:ptCount val="1"/>
                <c:pt idx="0">
                  <c:v>1.0</c:v>
                </c:pt>
              </c:numCache>
            </c:numRef>
          </c:xVal>
          <c:yVal>
            <c:numRef>
              <c:f>Direct!$P$3</c:f>
              <c:numCache>
                <c:formatCode>0.00</c:formatCode>
                <c:ptCount val="1"/>
                <c:pt idx="0">
                  <c:v>22.57504317897475</c:v>
                </c:pt>
              </c:numCache>
            </c:numRef>
          </c:yVal>
          <c:smooth val="0"/>
        </c:ser>
        <c:ser>
          <c:idx val="0"/>
          <c:order val="1"/>
          <c:tx>
            <c:v>Cache hit</c:v>
          </c:tx>
          <c:spPr>
            <a:ln w="28575">
              <a:noFill/>
            </a:ln>
          </c:spPr>
          <c:marker>
            <c:symbol val="diamond"/>
            <c:size val="5"/>
          </c:marker>
          <c:trendline>
            <c:spPr>
              <a:ln>
                <a:solidFill>
                  <a:schemeClr val="accent1"/>
                </a:solidFill>
              </a:ln>
            </c:spPr>
            <c:trendlineType val="linear"/>
            <c:dispRSqr val="0"/>
            <c:dispEq val="0"/>
          </c:trendline>
          <c:errBars>
            <c:errDir val="y"/>
            <c:errBarType val="both"/>
            <c:errValType val="cust"/>
            <c:noEndCap val="0"/>
            <c:plus>
              <c:numRef>
                <c:f>'Cache miss'!$P$5</c:f>
                <c:numCache>
                  <c:formatCode>General</c:formatCode>
                  <c:ptCount val="1"/>
                  <c:pt idx="0">
                    <c:v>6.380763524347272</c:v>
                  </c:pt>
                </c:numCache>
              </c:numRef>
            </c:plus>
            <c:minus>
              <c:numRef>
                <c:f>'Cache miss'!$P$5</c:f>
                <c:numCache>
                  <c:formatCode>General</c:formatCode>
                  <c:ptCount val="1"/>
                  <c:pt idx="0">
                    <c:v>6.380763524347272</c:v>
                  </c:pt>
                </c:numCache>
              </c:numRef>
            </c:minus>
            <c:spPr>
              <a:ln>
                <a:solidFill>
                  <a:srgbClr val="4F81BD"/>
                </a:solidFill>
              </a:ln>
            </c:spPr>
          </c:errBars>
          <c:xVal>
            <c:numRef>
              <c:f>Comparison!$F$28</c:f>
              <c:numCache>
                <c:formatCode>General</c:formatCode>
                <c:ptCount val="1"/>
                <c:pt idx="0">
                  <c:v>2.0</c:v>
                </c:pt>
              </c:numCache>
            </c:numRef>
          </c:xVal>
          <c:yVal>
            <c:numRef>
              <c:f>'Cache hit'!$P$3</c:f>
              <c:numCache>
                <c:formatCode>0.00</c:formatCode>
                <c:ptCount val="1"/>
                <c:pt idx="0">
                  <c:v>47.45044864732504</c:v>
                </c:pt>
              </c:numCache>
            </c:numRef>
          </c:yVal>
          <c:smooth val="0"/>
        </c:ser>
        <c:ser>
          <c:idx val="1"/>
          <c:order val="2"/>
          <c:tx>
            <c:v>Cache miss</c:v>
          </c:tx>
          <c:spPr>
            <a:ln w="28575">
              <a:noFill/>
            </a:ln>
          </c:spPr>
          <c:errBars>
            <c:errDir val="y"/>
            <c:errBarType val="both"/>
            <c:errValType val="cust"/>
            <c:noEndCap val="0"/>
            <c:plus>
              <c:numRef>
                <c:f>'Cache miss'!$P$5</c:f>
                <c:numCache>
                  <c:formatCode>General</c:formatCode>
                  <c:ptCount val="1"/>
                  <c:pt idx="0">
                    <c:v>6.380763524347272</c:v>
                  </c:pt>
                </c:numCache>
              </c:numRef>
            </c:plus>
            <c:minus>
              <c:numRef>
                <c:f>'Cache miss'!$P$5</c:f>
                <c:numCache>
                  <c:formatCode>General</c:formatCode>
                  <c:ptCount val="1"/>
                  <c:pt idx="0">
                    <c:v>6.380763524347272</c:v>
                  </c:pt>
                </c:numCache>
              </c:numRef>
            </c:minus>
            <c:spPr>
              <a:ln>
                <a:solidFill>
                  <a:srgbClr val="C0504D"/>
                </a:solidFill>
              </a:ln>
            </c:spPr>
          </c:errBars>
          <c:xVal>
            <c:numRef>
              <c:f>Comparison!$G$28</c:f>
              <c:numCache>
                <c:formatCode>General</c:formatCode>
                <c:ptCount val="1"/>
                <c:pt idx="0">
                  <c:v>3.0</c:v>
                </c:pt>
              </c:numCache>
            </c:numRef>
          </c:xVal>
          <c:yVal>
            <c:numRef>
              <c:f>'Cache miss'!$P$4</c:f>
              <c:numCache>
                <c:formatCode>0.00</c:formatCode>
                <c:ptCount val="1"/>
                <c:pt idx="0">
                  <c:v>16.2377932547436</c:v>
                </c:pt>
              </c:numCache>
            </c:numRef>
          </c:yVal>
          <c:smooth val="0"/>
        </c:ser>
        <c:ser>
          <c:idx val="3"/>
          <c:order val="3"/>
          <c:tx>
            <c:v>Local disk</c:v>
          </c:tx>
          <c:spPr>
            <a:ln w="28575">
              <a:noFill/>
            </a:ln>
          </c:spPr>
          <c:errBars>
            <c:errDir val="y"/>
            <c:errBarType val="both"/>
            <c:errValType val="cust"/>
            <c:noEndCap val="0"/>
            <c:plus>
              <c:numRef>
                <c:f>'Local disk'!$L$4</c:f>
                <c:numCache>
                  <c:formatCode>General</c:formatCode>
                  <c:ptCount val="1"/>
                  <c:pt idx="0">
                    <c:v>0.990891386771543</c:v>
                  </c:pt>
                </c:numCache>
              </c:numRef>
            </c:plus>
            <c:minus>
              <c:numRef>
                <c:f>'Local disk'!$L$4</c:f>
                <c:numCache>
                  <c:formatCode>General</c:formatCode>
                  <c:ptCount val="1"/>
                  <c:pt idx="0">
                    <c:v>0.990891386771543</c:v>
                  </c:pt>
                </c:numCache>
              </c:numRef>
            </c:minus>
          </c:errBars>
          <c:xVal>
            <c:numRef>
              <c:f>Comparison!$H$28</c:f>
              <c:numCache>
                <c:formatCode>General</c:formatCode>
                <c:ptCount val="1"/>
                <c:pt idx="0">
                  <c:v>4.0</c:v>
                </c:pt>
              </c:numCache>
            </c:numRef>
          </c:xVal>
          <c:yVal>
            <c:numRef>
              <c:f>'Local disk'!$L$3</c:f>
              <c:numCache>
                <c:formatCode>0.00</c:formatCode>
                <c:ptCount val="1"/>
                <c:pt idx="0">
                  <c:v>50.53809143935407</c:v>
                </c:pt>
              </c:numCache>
            </c:numRef>
          </c:yVal>
          <c:smooth val="0"/>
        </c:ser>
        <c:dLbls>
          <c:showLegendKey val="0"/>
          <c:showVal val="0"/>
          <c:showCatName val="0"/>
          <c:showSerName val="0"/>
          <c:showPercent val="0"/>
          <c:showBubbleSize val="0"/>
        </c:dLbls>
        <c:axId val="2105693352"/>
        <c:axId val="2105696344"/>
      </c:scatterChart>
      <c:valAx>
        <c:axId val="2105693352"/>
        <c:scaling>
          <c:orientation val="minMax"/>
          <c:min val="0.5"/>
        </c:scaling>
        <c:delete val="1"/>
        <c:axPos val="b"/>
        <c:numFmt formatCode="General" sourceLinked="1"/>
        <c:majorTickMark val="out"/>
        <c:minorTickMark val="none"/>
        <c:tickLblPos val="nextTo"/>
        <c:crossAx val="2105696344"/>
        <c:crosses val="autoZero"/>
        <c:crossBetween val="midCat"/>
      </c:valAx>
      <c:valAx>
        <c:axId val="2105696344"/>
        <c:scaling>
          <c:orientation val="minMax"/>
        </c:scaling>
        <c:delete val="0"/>
        <c:axPos val="l"/>
        <c:majorGridlines/>
        <c:title>
          <c:tx>
            <c:rich>
              <a:bodyPr/>
              <a:lstStyle/>
              <a:p>
                <a:pPr>
                  <a:defRPr/>
                </a:pPr>
                <a:r>
                  <a:rPr lang="en-US"/>
                  <a:t>Speed</a:t>
                </a:r>
                <a:r>
                  <a:rPr lang="en-US" baseline="0"/>
                  <a:t> in MB/s</a:t>
                </a:r>
                <a:endParaRPr lang="en-US"/>
              </a:p>
            </c:rich>
          </c:tx>
          <c:layout/>
          <c:overlay val="0"/>
        </c:title>
        <c:numFmt formatCode="General" sourceLinked="0"/>
        <c:majorTickMark val="out"/>
        <c:minorTickMark val="none"/>
        <c:tickLblPos val="nextTo"/>
        <c:crossAx val="2105693352"/>
        <c:crosses val="autoZero"/>
        <c:crossBetween val="midCat"/>
      </c:valAx>
    </c:plotArea>
    <c:legend>
      <c:legendPos val="b"/>
      <c:legendEntry>
        <c:idx val="4"/>
        <c:delete val="1"/>
      </c:legendEntry>
      <c:layout>
        <c:manualLayout>
          <c:xMode val="edge"/>
          <c:yMode val="edge"/>
          <c:x val="0.00766791194896258"/>
          <c:y val="0.916170407803502"/>
          <c:w val="0.991963331225932"/>
          <c:h val="0.0599489951815724"/>
        </c:manualLayout>
      </c:layout>
      <c:overlay val="0"/>
      <c:spPr>
        <a:solidFill>
          <a:sysClr val="window" lastClr="FFFFFF"/>
        </a:solidFill>
      </c:spPr>
      <c:txPr>
        <a:bodyPr/>
        <a:lstStyle/>
        <a:p>
          <a:pPr>
            <a:defRPr sz="1200"/>
          </a:pPr>
          <a:endParaRPr lang="en-US"/>
        </a:p>
      </c:txPr>
    </c:legend>
    <c:plotVisOnly val="1"/>
    <c:dispBlanksAs val="gap"/>
    <c:showDLblsOverMax val="0"/>
  </c:chart>
  <c:externalData r:id="rId2">
    <c:autoUpdate val="0"/>
  </c:externalData>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048C2241-769E-8644-B7E8-D82828E32D27}" type="datetimeFigureOut">
              <a:rPr lang="en-US" smtClean="0"/>
              <a:t>12/11/13</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BAA08B30-63BA-B44E-AB6B-077DE92C5F78}" type="slidenum">
              <a:rPr lang="en-US" smtClean="0"/>
              <a:t>‹#›</a:t>
            </a:fld>
            <a:endParaRPr lang="en-US"/>
          </a:p>
        </p:txBody>
      </p:sp>
    </p:spTree>
    <p:extLst>
      <p:ext uri="{BB962C8B-B14F-4D97-AF65-F5344CB8AC3E}">
        <p14:creationId xmlns:p14="http://schemas.microsoft.com/office/powerpoint/2010/main" val="3523866237"/>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0C00BA4-DD3A-0548-9812-8BDEDBAFE60B}" type="datetimeFigureOut">
              <a:rPr lang="en-US" smtClean="0"/>
              <a:t>12/11/13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540C457-415C-3D45-977D-6F665C40D526}" type="slidenum">
              <a:rPr lang="en-US" smtClean="0"/>
              <a:t>‹#›</a:t>
            </a:fld>
            <a:endParaRPr lang="en-US"/>
          </a:p>
        </p:txBody>
      </p:sp>
    </p:spTree>
    <p:extLst>
      <p:ext uri="{BB962C8B-B14F-4D97-AF65-F5344CB8AC3E}">
        <p14:creationId xmlns:p14="http://schemas.microsoft.com/office/powerpoint/2010/main" val="2843229539"/>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540C457-415C-3D45-977D-6F665C40D526}" type="slidenum">
              <a:rPr lang="en-US" smtClean="0"/>
              <a:t>2</a:t>
            </a:fld>
            <a:endParaRPr lang="en-US"/>
          </a:p>
        </p:txBody>
      </p:sp>
    </p:spTree>
    <p:extLst>
      <p:ext uri="{BB962C8B-B14F-4D97-AF65-F5344CB8AC3E}">
        <p14:creationId xmlns:p14="http://schemas.microsoft.com/office/powerpoint/2010/main" val="320803491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hardware, </a:t>
            </a:r>
            <a:r>
              <a:rPr lang="en-US" dirty="0" err="1" smtClean="0"/>
              <a:t>gpfs</a:t>
            </a:r>
            <a:r>
              <a:rPr lang="en-US" dirty="0" smtClean="0"/>
              <a:t> setup, raw read &amp; write</a:t>
            </a:r>
            <a:br>
              <a:rPr lang="en-US" dirty="0" smtClean="0"/>
            </a:br>
            <a:r>
              <a:rPr lang="en-US" dirty="0" smtClean="0"/>
              <a:t>performance, </a:t>
            </a:r>
            <a:endParaRPr lang="en-US" dirty="0"/>
          </a:p>
        </p:txBody>
      </p:sp>
      <p:sp>
        <p:nvSpPr>
          <p:cNvPr id="4" name="Slide Number Placeholder 3"/>
          <p:cNvSpPr>
            <a:spLocks noGrp="1"/>
          </p:cNvSpPr>
          <p:nvPr>
            <p:ph type="sldNum" sz="quarter" idx="10"/>
          </p:nvPr>
        </p:nvSpPr>
        <p:spPr/>
        <p:txBody>
          <a:bodyPr/>
          <a:lstStyle/>
          <a:p>
            <a:fld id="{6540C457-415C-3D45-977D-6F665C40D526}" type="slidenum">
              <a:rPr lang="en-US" smtClean="0"/>
              <a:t>3</a:t>
            </a:fld>
            <a:endParaRPr lang="en-US"/>
          </a:p>
        </p:txBody>
      </p:sp>
    </p:spTree>
    <p:extLst>
      <p:ext uri="{BB962C8B-B14F-4D97-AF65-F5344CB8AC3E}">
        <p14:creationId xmlns:p14="http://schemas.microsoft.com/office/powerpoint/2010/main" val="300228717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Network diagram</a:t>
            </a:r>
            <a:endParaRPr lang="en-US" dirty="0"/>
          </a:p>
        </p:txBody>
      </p:sp>
      <p:sp>
        <p:nvSpPr>
          <p:cNvPr id="4" name="Slide Number Placeholder 3"/>
          <p:cNvSpPr>
            <a:spLocks noGrp="1"/>
          </p:cNvSpPr>
          <p:nvPr>
            <p:ph type="sldNum" sz="quarter" idx="10"/>
          </p:nvPr>
        </p:nvSpPr>
        <p:spPr/>
        <p:txBody>
          <a:bodyPr/>
          <a:lstStyle/>
          <a:p>
            <a:fld id="{6540C457-415C-3D45-977D-6F665C40D526}" type="slidenum">
              <a:rPr lang="en-US" smtClean="0"/>
              <a:t>4</a:t>
            </a:fld>
            <a:endParaRPr lang="en-US"/>
          </a:p>
        </p:txBody>
      </p:sp>
    </p:spTree>
    <p:extLst>
      <p:ext uri="{BB962C8B-B14F-4D97-AF65-F5344CB8AC3E}">
        <p14:creationId xmlns:p14="http://schemas.microsoft.com/office/powerpoint/2010/main" val="78289070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Add Pat’s updated</a:t>
            </a:r>
            <a:r>
              <a:rPr lang="en-US" baseline="0" dirty="0" smtClean="0"/>
              <a:t> </a:t>
            </a:r>
            <a:r>
              <a:rPr lang="en-US" baseline="0" dirty="0" err="1" smtClean="0"/>
              <a:t>gpfs</a:t>
            </a:r>
            <a:r>
              <a:rPr lang="en-US" baseline="0" dirty="0" smtClean="0"/>
              <a:t> data graph</a:t>
            </a:r>
            <a:endParaRPr lang="en-US" dirty="0"/>
          </a:p>
        </p:txBody>
      </p:sp>
      <p:sp>
        <p:nvSpPr>
          <p:cNvPr id="4" name="Slide Number Placeholder 3"/>
          <p:cNvSpPr>
            <a:spLocks noGrp="1"/>
          </p:cNvSpPr>
          <p:nvPr>
            <p:ph type="sldNum" sz="quarter" idx="10"/>
          </p:nvPr>
        </p:nvSpPr>
        <p:spPr/>
        <p:txBody>
          <a:bodyPr/>
          <a:lstStyle/>
          <a:p>
            <a:fld id="{6540C457-415C-3D45-977D-6F665C40D526}" type="slidenum">
              <a:rPr lang="en-US" smtClean="0"/>
              <a:t>5</a:t>
            </a:fld>
            <a:endParaRPr lang="en-US"/>
          </a:p>
        </p:txBody>
      </p:sp>
    </p:spTree>
    <p:extLst>
      <p:ext uri="{BB962C8B-B14F-4D97-AF65-F5344CB8AC3E}">
        <p14:creationId xmlns:p14="http://schemas.microsoft.com/office/powerpoint/2010/main" val="24740334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Description of tests, get from previous slides</a:t>
            </a:r>
            <a:endParaRPr lang="en-US" dirty="0"/>
          </a:p>
        </p:txBody>
      </p:sp>
      <p:sp>
        <p:nvSpPr>
          <p:cNvPr id="4" name="Slide Number Placeholder 3"/>
          <p:cNvSpPr>
            <a:spLocks noGrp="1"/>
          </p:cNvSpPr>
          <p:nvPr>
            <p:ph type="sldNum" sz="quarter" idx="10"/>
          </p:nvPr>
        </p:nvSpPr>
        <p:spPr/>
        <p:txBody>
          <a:bodyPr/>
          <a:lstStyle/>
          <a:p>
            <a:fld id="{6540C457-415C-3D45-977D-6F665C40D526}" type="slidenum">
              <a:rPr lang="en-US" smtClean="0"/>
              <a:t>6</a:t>
            </a:fld>
            <a:endParaRPr lang="en-US"/>
          </a:p>
        </p:txBody>
      </p:sp>
    </p:spTree>
    <p:extLst>
      <p:ext uri="{BB962C8B-B14F-4D97-AF65-F5344CB8AC3E}">
        <p14:creationId xmlns:p14="http://schemas.microsoft.com/office/powerpoint/2010/main" val="158178977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Add</a:t>
            </a:r>
            <a:r>
              <a:rPr lang="en-US" baseline="0" dirty="0" smtClean="0"/>
              <a:t> latency table</a:t>
            </a:r>
          </a:p>
          <a:p>
            <a:r>
              <a:rPr lang="en-US" dirty="0" smtClean="0"/>
              <a:t>Cache miss tests</a:t>
            </a:r>
          </a:p>
          <a:p>
            <a:r>
              <a:rPr lang="en-US" dirty="0" smtClean="0"/>
              <a:t>Local disk tests,</a:t>
            </a:r>
            <a:r>
              <a:rPr lang="en-US" baseline="0" dirty="0" smtClean="0"/>
              <a:t> to see if difference between this and </a:t>
            </a:r>
            <a:r>
              <a:rPr lang="en-US" baseline="0" dirty="0" err="1" smtClean="0"/>
              <a:t>aug</a:t>
            </a:r>
            <a:r>
              <a:rPr lang="en-US" baseline="0" dirty="0" smtClean="0"/>
              <a:t> testing is due to faster machine</a:t>
            </a:r>
            <a:endParaRPr lang="en-US" dirty="0"/>
          </a:p>
        </p:txBody>
      </p:sp>
      <p:sp>
        <p:nvSpPr>
          <p:cNvPr id="4" name="Slide Number Placeholder 3"/>
          <p:cNvSpPr>
            <a:spLocks noGrp="1"/>
          </p:cNvSpPr>
          <p:nvPr>
            <p:ph type="sldNum" sz="quarter" idx="10"/>
          </p:nvPr>
        </p:nvSpPr>
        <p:spPr/>
        <p:txBody>
          <a:bodyPr/>
          <a:lstStyle/>
          <a:p>
            <a:fld id="{6540C457-415C-3D45-977D-6F665C40D526}" type="slidenum">
              <a:rPr lang="en-US" smtClean="0"/>
              <a:t>7</a:t>
            </a:fld>
            <a:endParaRPr lang="en-US"/>
          </a:p>
        </p:txBody>
      </p:sp>
    </p:spTree>
    <p:extLst>
      <p:ext uri="{BB962C8B-B14F-4D97-AF65-F5344CB8AC3E}">
        <p14:creationId xmlns:p14="http://schemas.microsoft.com/office/powerpoint/2010/main" val="48698794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needs page numbers</a:t>
            </a:r>
          </a:p>
          <a:p>
            <a:endParaRPr lang="en-US" dirty="0"/>
          </a:p>
        </p:txBody>
      </p:sp>
      <p:sp>
        <p:nvSpPr>
          <p:cNvPr id="4" name="Slide Number Placeholder 3"/>
          <p:cNvSpPr>
            <a:spLocks noGrp="1"/>
          </p:cNvSpPr>
          <p:nvPr>
            <p:ph type="sldNum" sz="quarter" idx="10"/>
          </p:nvPr>
        </p:nvSpPr>
        <p:spPr/>
        <p:txBody>
          <a:bodyPr/>
          <a:lstStyle/>
          <a:p>
            <a:fld id="{DBDEE07F-3B36-8345-AB18-720C29639318}" type="slidenum">
              <a:rPr lang="en-US" smtClean="0"/>
              <a:t>9</a:t>
            </a:fld>
            <a:endParaRPr lang="en-US"/>
          </a:p>
        </p:txBody>
      </p:sp>
    </p:spTree>
    <p:extLst>
      <p:ext uri="{BB962C8B-B14F-4D97-AF65-F5344CB8AC3E}">
        <p14:creationId xmlns:p14="http://schemas.microsoft.com/office/powerpoint/2010/main" val="407323241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r>
              <a:rPr lang="en-US" smtClean="0"/>
              <a:t>12/11/13</a:t>
            </a:r>
            <a:endParaRPr lang="en-US"/>
          </a:p>
        </p:txBody>
      </p:sp>
      <p:sp>
        <p:nvSpPr>
          <p:cNvPr id="5" name="Footer Placeholder 4"/>
          <p:cNvSpPr>
            <a:spLocks noGrp="1"/>
          </p:cNvSpPr>
          <p:nvPr>
            <p:ph type="ftr" sz="quarter" idx="11"/>
          </p:nvPr>
        </p:nvSpPr>
        <p:spPr/>
        <p:txBody>
          <a:bodyPr/>
          <a:lstStyle/>
          <a:p>
            <a:r>
              <a:rPr lang="en-US" smtClean="0"/>
              <a:t>USAtlas Distributed Computing Workshop at the University of Arizona 2013-12-11</a:t>
            </a:r>
            <a:endParaRPr lang="en-US"/>
          </a:p>
        </p:txBody>
      </p:sp>
      <p:sp>
        <p:nvSpPr>
          <p:cNvPr id="6" name="Slide Number Placeholder 5"/>
          <p:cNvSpPr>
            <a:spLocks noGrp="1"/>
          </p:cNvSpPr>
          <p:nvPr>
            <p:ph type="sldNum" sz="quarter" idx="12"/>
          </p:nvPr>
        </p:nvSpPr>
        <p:spPr/>
        <p:txBody>
          <a:bodyPr/>
          <a:lstStyle/>
          <a:p>
            <a:fld id="{E57258BA-EC5E-E343-B823-E6F0B42C88FA}" type="slidenum">
              <a:rPr lang="en-US" smtClean="0"/>
              <a:t>‹#›</a:t>
            </a:fld>
            <a:endParaRPr lang="en-US"/>
          </a:p>
        </p:txBody>
      </p:sp>
    </p:spTree>
    <p:extLst>
      <p:ext uri="{BB962C8B-B14F-4D97-AF65-F5344CB8AC3E}">
        <p14:creationId xmlns:p14="http://schemas.microsoft.com/office/powerpoint/2010/main" val="378405166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r>
              <a:rPr lang="en-US" smtClean="0"/>
              <a:t>12/11/13</a:t>
            </a:r>
            <a:endParaRPr lang="en-US"/>
          </a:p>
        </p:txBody>
      </p:sp>
      <p:sp>
        <p:nvSpPr>
          <p:cNvPr id="5" name="Footer Placeholder 4"/>
          <p:cNvSpPr>
            <a:spLocks noGrp="1"/>
          </p:cNvSpPr>
          <p:nvPr>
            <p:ph type="ftr" sz="quarter" idx="11"/>
          </p:nvPr>
        </p:nvSpPr>
        <p:spPr/>
        <p:txBody>
          <a:bodyPr/>
          <a:lstStyle/>
          <a:p>
            <a:r>
              <a:rPr lang="en-US" smtClean="0"/>
              <a:t>USAtlas Distributed Computing Workshop at the University of Arizona 2013-12-11</a:t>
            </a:r>
            <a:endParaRPr lang="en-US"/>
          </a:p>
        </p:txBody>
      </p:sp>
      <p:sp>
        <p:nvSpPr>
          <p:cNvPr id="6" name="Slide Number Placeholder 5"/>
          <p:cNvSpPr>
            <a:spLocks noGrp="1"/>
          </p:cNvSpPr>
          <p:nvPr>
            <p:ph type="sldNum" sz="quarter" idx="12"/>
          </p:nvPr>
        </p:nvSpPr>
        <p:spPr/>
        <p:txBody>
          <a:bodyPr/>
          <a:lstStyle/>
          <a:p>
            <a:fld id="{E57258BA-EC5E-E343-B823-E6F0B42C88FA}" type="slidenum">
              <a:rPr lang="en-US" smtClean="0"/>
              <a:t>‹#›</a:t>
            </a:fld>
            <a:endParaRPr lang="en-US"/>
          </a:p>
        </p:txBody>
      </p:sp>
    </p:spTree>
    <p:extLst>
      <p:ext uri="{BB962C8B-B14F-4D97-AF65-F5344CB8AC3E}">
        <p14:creationId xmlns:p14="http://schemas.microsoft.com/office/powerpoint/2010/main" val="81761961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r>
              <a:rPr lang="en-US" smtClean="0"/>
              <a:t>12/11/13</a:t>
            </a:r>
            <a:endParaRPr lang="en-US"/>
          </a:p>
        </p:txBody>
      </p:sp>
      <p:sp>
        <p:nvSpPr>
          <p:cNvPr id="5" name="Footer Placeholder 4"/>
          <p:cNvSpPr>
            <a:spLocks noGrp="1"/>
          </p:cNvSpPr>
          <p:nvPr>
            <p:ph type="ftr" sz="quarter" idx="11"/>
          </p:nvPr>
        </p:nvSpPr>
        <p:spPr/>
        <p:txBody>
          <a:bodyPr/>
          <a:lstStyle/>
          <a:p>
            <a:r>
              <a:rPr lang="en-US" smtClean="0"/>
              <a:t>USAtlas Distributed Computing Workshop at the University of Arizona 2013-12-11</a:t>
            </a:r>
            <a:endParaRPr lang="en-US"/>
          </a:p>
        </p:txBody>
      </p:sp>
      <p:sp>
        <p:nvSpPr>
          <p:cNvPr id="6" name="Slide Number Placeholder 5"/>
          <p:cNvSpPr>
            <a:spLocks noGrp="1"/>
          </p:cNvSpPr>
          <p:nvPr>
            <p:ph type="sldNum" sz="quarter" idx="12"/>
          </p:nvPr>
        </p:nvSpPr>
        <p:spPr/>
        <p:txBody>
          <a:bodyPr/>
          <a:lstStyle/>
          <a:p>
            <a:fld id="{E57258BA-EC5E-E343-B823-E6F0B42C88FA}" type="slidenum">
              <a:rPr lang="en-US" smtClean="0"/>
              <a:t>‹#›</a:t>
            </a:fld>
            <a:endParaRPr lang="en-US"/>
          </a:p>
        </p:txBody>
      </p:sp>
    </p:spTree>
    <p:extLst>
      <p:ext uri="{BB962C8B-B14F-4D97-AF65-F5344CB8AC3E}">
        <p14:creationId xmlns:p14="http://schemas.microsoft.com/office/powerpoint/2010/main" val="327579796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r>
              <a:rPr lang="en-US" smtClean="0"/>
              <a:t>12/11/13</a:t>
            </a:r>
            <a:endParaRPr lang="en-US"/>
          </a:p>
        </p:txBody>
      </p:sp>
      <p:sp>
        <p:nvSpPr>
          <p:cNvPr id="5" name="Footer Placeholder 4"/>
          <p:cNvSpPr>
            <a:spLocks noGrp="1"/>
          </p:cNvSpPr>
          <p:nvPr>
            <p:ph type="ftr" sz="quarter" idx="11"/>
          </p:nvPr>
        </p:nvSpPr>
        <p:spPr/>
        <p:txBody>
          <a:bodyPr/>
          <a:lstStyle/>
          <a:p>
            <a:r>
              <a:rPr lang="en-US" smtClean="0"/>
              <a:t>USAtlas Distributed Computing Workshop at the University of Arizona 2013-12-11</a:t>
            </a:r>
            <a:endParaRPr lang="en-US"/>
          </a:p>
        </p:txBody>
      </p:sp>
      <p:sp>
        <p:nvSpPr>
          <p:cNvPr id="6" name="Slide Number Placeholder 5"/>
          <p:cNvSpPr>
            <a:spLocks noGrp="1"/>
          </p:cNvSpPr>
          <p:nvPr>
            <p:ph type="sldNum" sz="quarter" idx="12"/>
          </p:nvPr>
        </p:nvSpPr>
        <p:spPr/>
        <p:txBody>
          <a:bodyPr/>
          <a:lstStyle/>
          <a:p>
            <a:fld id="{E57258BA-EC5E-E343-B823-E6F0B42C88FA}" type="slidenum">
              <a:rPr lang="en-US" smtClean="0"/>
              <a:t>‹#›</a:t>
            </a:fld>
            <a:endParaRPr lang="en-US"/>
          </a:p>
        </p:txBody>
      </p:sp>
    </p:spTree>
    <p:extLst>
      <p:ext uri="{BB962C8B-B14F-4D97-AF65-F5344CB8AC3E}">
        <p14:creationId xmlns:p14="http://schemas.microsoft.com/office/powerpoint/2010/main" val="25863713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r>
              <a:rPr lang="en-US" smtClean="0"/>
              <a:t>12/11/13</a:t>
            </a:r>
            <a:endParaRPr lang="en-US"/>
          </a:p>
        </p:txBody>
      </p:sp>
      <p:sp>
        <p:nvSpPr>
          <p:cNvPr id="5" name="Footer Placeholder 4"/>
          <p:cNvSpPr>
            <a:spLocks noGrp="1"/>
          </p:cNvSpPr>
          <p:nvPr>
            <p:ph type="ftr" sz="quarter" idx="11"/>
          </p:nvPr>
        </p:nvSpPr>
        <p:spPr/>
        <p:txBody>
          <a:bodyPr/>
          <a:lstStyle/>
          <a:p>
            <a:r>
              <a:rPr lang="en-US" smtClean="0"/>
              <a:t>USAtlas Distributed Computing Workshop at the University of Arizona 2013-12-11</a:t>
            </a:r>
            <a:endParaRPr lang="en-US"/>
          </a:p>
        </p:txBody>
      </p:sp>
      <p:sp>
        <p:nvSpPr>
          <p:cNvPr id="6" name="Slide Number Placeholder 5"/>
          <p:cNvSpPr>
            <a:spLocks noGrp="1"/>
          </p:cNvSpPr>
          <p:nvPr>
            <p:ph type="sldNum" sz="quarter" idx="12"/>
          </p:nvPr>
        </p:nvSpPr>
        <p:spPr/>
        <p:txBody>
          <a:bodyPr/>
          <a:lstStyle/>
          <a:p>
            <a:fld id="{E57258BA-EC5E-E343-B823-E6F0B42C88FA}" type="slidenum">
              <a:rPr lang="en-US" smtClean="0"/>
              <a:t>‹#›</a:t>
            </a:fld>
            <a:endParaRPr lang="en-US"/>
          </a:p>
        </p:txBody>
      </p:sp>
    </p:spTree>
    <p:extLst>
      <p:ext uri="{BB962C8B-B14F-4D97-AF65-F5344CB8AC3E}">
        <p14:creationId xmlns:p14="http://schemas.microsoft.com/office/powerpoint/2010/main" val="351079030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r>
              <a:rPr lang="en-US" smtClean="0"/>
              <a:t>12/11/13</a:t>
            </a:r>
            <a:endParaRPr lang="en-US"/>
          </a:p>
        </p:txBody>
      </p:sp>
      <p:sp>
        <p:nvSpPr>
          <p:cNvPr id="6" name="Footer Placeholder 5"/>
          <p:cNvSpPr>
            <a:spLocks noGrp="1"/>
          </p:cNvSpPr>
          <p:nvPr>
            <p:ph type="ftr" sz="quarter" idx="11"/>
          </p:nvPr>
        </p:nvSpPr>
        <p:spPr/>
        <p:txBody>
          <a:bodyPr/>
          <a:lstStyle/>
          <a:p>
            <a:r>
              <a:rPr lang="en-US" smtClean="0"/>
              <a:t>USAtlas Distributed Computing Workshop at the University of Arizona 2013-12-11</a:t>
            </a:r>
            <a:endParaRPr lang="en-US"/>
          </a:p>
        </p:txBody>
      </p:sp>
      <p:sp>
        <p:nvSpPr>
          <p:cNvPr id="7" name="Slide Number Placeholder 6"/>
          <p:cNvSpPr>
            <a:spLocks noGrp="1"/>
          </p:cNvSpPr>
          <p:nvPr>
            <p:ph type="sldNum" sz="quarter" idx="12"/>
          </p:nvPr>
        </p:nvSpPr>
        <p:spPr/>
        <p:txBody>
          <a:bodyPr/>
          <a:lstStyle/>
          <a:p>
            <a:fld id="{E57258BA-EC5E-E343-B823-E6F0B42C88FA}" type="slidenum">
              <a:rPr lang="en-US" smtClean="0"/>
              <a:t>‹#›</a:t>
            </a:fld>
            <a:endParaRPr lang="en-US"/>
          </a:p>
        </p:txBody>
      </p:sp>
    </p:spTree>
    <p:extLst>
      <p:ext uri="{BB962C8B-B14F-4D97-AF65-F5344CB8AC3E}">
        <p14:creationId xmlns:p14="http://schemas.microsoft.com/office/powerpoint/2010/main" val="230704700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r>
              <a:rPr lang="en-US" smtClean="0"/>
              <a:t>12/11/13</a:t>
            </a:r>
            <a:endParaRPr lang="en-US"/>
          </a:p>
        </p:txBody>
      </p:sp>
      <p:sp>
        <p:nvSpPr>
          <p:cNvPr id="8" name="Footer Placeholder 7"/>
          <p:cNvSpPr>
            <a:spLocks noGrp="1"/>
          </p:cNvSpPr>
          <p:nvPr>
            <p:ph type="ftr" sz="quarter" idx="11"/>
          </p:nvPr>
        </p:nvSpPr>
        <p:spPr/>
        <p:txBody>
          <a:bodyPr/>
          <a:lstStyle/>
          <a:p>
            <a:r>
              <a:rPr lang="en-US" smtClean="0"/>
              <a:t>USAtlas Distributed Computing Workshop at the University of Arizona 2013-12-11</a:t>
            </a:r>
            <a:endParaRPr lang="en-US"/>
          </a:p>
        </p:txBody>
      </p:sp>
      <p:sp>
        <p:nvSpPr>
          <p:cNvPr id="9" name="Slide Number Placeholder 8"/>
          <p:cNvSpPr>
            <a:spLocks noGrp="1"/>
          </p:cNvSpPr>
          <p:nvPr>
            <p:ph type="sldNum" sz="quarter" idx="12"/>
          </p:nvPr>
        </p:nvSpPr>
        <p:spPr/>
        <p:txBody>
          <a:bodyPr/>
          <a:lstStyle/>
          <a:p>
            <a:fld id="{E57258BA-EC5E-E343-B823-E6F0B42C88FA}" type="slidenum">
              <a:rPr lang="en-US" smtClean="0"/>
              <a:t>‹#›</a:t>
            </a:fld>
            <a:endParaRPr lang="en-US"/>
          </a:p>
        </p:txBody>
      </p:sp>
    </p:spTree>
    <p:extLst>
      <p:ext uri="{BB962C8B-B14F-4D97-AF65-F5344CB8AC3E}">
        <p14:creationId xmlns:p14="http://schemas.microsoft.com/office/powerpoint/2010/main" val="22596618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r>
              <a:rPr lang="en-US" smtClean="0"/>
              <a:t>12/11/13</a:t>
            </a:r>
            <a:endParaRPr lang="en-US"/>
          </a:p>
        </p:txBody>
      </p:sp>
      <p:sp>
        <p:nvSpPr>
          <p:cNvPr id="4" name="Footer Placeholder 3"/>
          <p:cNvSpPr>
            <a:spLocks noGrp="1"/>
          </p:cNvSpPr>
          <p:nvPr>
            <p:ph type="ftr" sz="quarter" idx="11"/>
          </p:nvPr>
        </p:nvSpPr>
        <p:spPr/>
        <p:txBody>
          <a:bodyPr/>
          <a:lstStyle/>
          <a:p>
            <a:r>
              <a:rPr lang="en-US" smtClean="0"/>
              <a:t>USAtlas Distributed Computing Workshop at the University of Arizona 2013-12-11</a:t>
            </a:r>
            <a:endParaRPr lang="en-US"/>
          </a:p>
        </p:txBody>
      </p:sp>
      <p:sp>
        <p:nvSpPr>
          <p:cNvPr id="5" name="Slide Number Placeholder 4"/>
          <p:cNvSpPr>
            <a:spLocks noGrp="1"/>
          </p:cNvSpPr>
          <p:nvPr>
            <p:ph type="sldNum" sz="quarter" idx="12"/>
          </p:nvPr>
        </p:nvSpPr>
        <p:spPr/>
        <p:txBody>
          <a:bodyPr/>
          <a:lstStyle/>
          <a:p>
            <a:fld id="{E57258BA-EC5E-E343-B823-E6F0B42C88FA}" type="slidenum">
              <a:rPr lang="en-US" smtClean="0"/>
              <a:t>‹#›</a:t>
            </a:fld>
            <a:endParaRPr lang="en-US"/>
          </a:p>
        </p:txBody>
      </p:sp>
    </p:spTree>
    <p:extLst>
      <p:ext uri="{BB962C8B-B14F-4D97-AF65-F5344CB8AC3E}">
        <p14:creationId xmlns:p14="http://schemas.microsoft.com/office/powerpoint/2010/main" val="35895219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smtClean="0"/>
              <a:t>12/11/13</a:t>
            </a:r>
            <a:endParaRPr lang="en-US"/>
          </a:p>
        </p:txBody>
      </p:sp>
      <p:sp>
        <p:nvSpPr>
          <p:cNvPr id="3" name="Footer Placeholder 2"/>
          <p:cNvSpPr>
            <a:spLocks noGrp="1"/>
          </p:cNvSpPr>
          <p:nvPr>
            <p:ph type="ftr" sz="quarter" idx="11"/>
          </p:nvPr>
        </p:nvSpPr>
        <p:spPr/>
        <p:txBody>
          <a:bodyPr/>
          <a:lstStyle/>
          <a:p>
            <a:r>
              <a:rPr lang="en-US" smtClean="0"/>
              <a:t>USAtlas Distributed Computing Workshop at the University of Arizona 2013-12-11</a:t>
            </a:r>
            <a:endParaRPr lang="en-US"/>
          </a:p>
        </p:txBody>
      </p:sp>
      <p:sp>
        <p:nvSpPr>
          <p:cNvPr id="4" name="Slide Number Placeholder 3"/>
          <p:cNvSpPr>
            <a:spLocks noGrp="1"/>
          </p:cNvSpPr>
          <p:nvPr>
            <p:ph type="sldNum" sz="quarter" idx="12"/>
          </p:nvPr>
        </p:nvSpPr>
        <p:spPr/>
        <p:txBody>
          <a:bodyPr/>
          <a:lstStyle/>
          <a:p>
            <a:fld id="{E57258BA-EC5E-E343-B823-E6F0B42C88FA}" type="slidenum">
              <a:rPr lang="en-US" smtClean="0"/>
              <a:t>‹#›</a:t>
            </a:fld>
            <a:endParaRPr lang="en-US"/>
          </a:p>
        </p:txBody>
      </p:sp>
    </p:spTree>
    <p:extLst>
      <p:ext uri="{BB962C8B-B14F-4D97-AF65-F5344CB8AC3E}">
        <p14:creationId xmlns:p14="http://schemas.microsoft.com/office/powerpoint/2010/main" val="382167909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en-US" smtClean="0"/>
              <a:t>12/11/13</a:t>
            </a:r>
            <a:endParaRPr lang="en-US"/>
          </a:p>
        </p:txBody>
      </p:sp>
      <p:sp>
        <p:nvSpPr>
          <p:cNvPr id="6" name="Footer Placeholder 5"/>
          <p:cNvSpPr>
            <a:spLocks noGrp="1"/>
          </p:cNvSpPr>
          <p:nvPr>
            <p:ph type="ftr" sz="quarter" idx="11"/>
          </p:nvPr>
        </p:nvSpPr>
        <p:spPr/>
        <p:txBody>
          <a:bodyPr/>
          <a:lstStyle/>
          <a:p>
            <a:r>
              <a:rPr lang="en-US" smtClean="0"/>
              <a:t>USAtlas Distributed Computing Workshop at the University of Arizona 2013-12-11</a:t>
            </a:r>
            <a:endParaRPr lang="en-US"/>
          </a:p>
        </p:txBody>
      </p:sp>
      <p:sp>
        <p:nvSpPr>
          <p:cNvPr id="7" name="Slide Number Placeholder 6"/>
          <p:cNvSpPr>
            <a:spLocks noGrp="1"/>
          </p:cNvSpPr>
          <p:nvPr>
            <p:ph type="sldNum" sz="quarter" idx="12"/>
          </p:nvPr>
        </p:nvSpPr>
        <p:spPr/>
        <p:txBody>
          <a:bodyPr/>
          <a:lstStyle/>
          <a:p>
            <a:fld id="{E57258BA-EC5E-E343-B823-E6F0B42C88FA}" type="slidenum">
              <a:rPr lang="en-US" smtClean="0"/>
              <a:t>‹#›</a:t>
            </a:fld>
            <a:endParaRPr lang="en-US"/>
          </a:p>
        </p:txBody>
      </p:sp>
    </p:spTree>
    <p:extLst>
      <p:ext uri="{BB962C8B-B14F-4D97-AF65-F5344CB8AC3E}">
        <p14:creationId xmlns:p14="http://schemas.microsoft.com/office/powerpoint/2010/main" val="290496741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en-US" smtClean="0"/>
              <a:t>12/11/13</a:t>
            </a:r>
            <a:endParaRPr lang="en-US"/>
          </a:p>
        </p:txBody>
      </p:sp>
      <p:sp>
        <p:nvSpPr>
          <p:cNvPr id="6" name="Footer Placeholder 5"/>
          <p:cNvSpPr>
            <a:spLocks noGrp="1"/>
          </p:cNvSpPr>
          <p:nvPr>
            <p:ph type="ftr" sz="quarter" idx="11"/>
          </p:nvPr>
        </p:nvSpPr>
        <p:spPr/>
        <p:txBody>
          <a:bodyPr/>
          <a:lstStyle/>
          <a:p>
            <a:r>
              <a:rPr lang="en-US" smtClean="0"/>
              <a:t>USAtlas Distributed Computing Workshop at the University of Arizona 2013-12-11</a:t>
            </a:r>
            <a:endParaRPr lang="en-US"/>
          </a:p>
        </p:txBody>
      </p:sp>
      <p:sp>
        <p:nvSpPr>
          <p:cNvPr id="7" name="Slide Number Placeholder 6"/>
          <p:cNvSpPr>
            <a:spLocks noGrp="1"/>
          </p:cNvSpPr>
          <p:nvPr>
            <p:ph type="sldNum" sz="quarter" idx="12"/>
          </p:nvPr>
        </p:nvSpPr>
        <p:spPr/>
        <p:txBody>
          <a:bodyPr/>
          <a:lstStyle/>
          <a:p>
            <a:fld id="{E57258BA-EC5E-E343-B823-E6F0B42C88FA}" type="slidenum">
              <a:rPr lang="en-US" smtClean="0"/>
              <a:t>‹#›</a:t>
            </a:fld>
            <a:endParaRPr lang="en-US"/>
          </a:p>
        </p:txBody>
      </p:sp>
    </p:spTree>
    <p:extLst>
      <p:ext uri="{BB962C8B-B14F-4D97-AF65-F5344CB8AC3E}">
        <p14:creationId xmlns:p14="http://schemas.microsoft.com/office/powerpoint/2010/main" val="1915001097"/>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smtClean="0"/>
              <a:t>12/11/13</a:t>
            </a:r>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USAtlas Distributed Computing Workshop at the University of Arizona 2013-12-11</a:t>
            </a: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57258BA-EC5E-E343-B823-E6F0B42C88FA}" type="slidenum">
              <a:rPr lang="en-US" smtClean="0"/>
              <a:t>‹#›</a:t>
            </a:fld>
            <a:endParaRPr lang="en-US"/>
          </a:p>
        </p:txBody>
      </p:sp>
    </p:spTree>
    <p:extLst>
      <p:ext uri="{BB962C8B-B14F-4D97-AF65-F5344CB8AC3E}">
        <p14:creationId xmlns:p14="http://schemas.microsoft.com/office/powerpoint/2010/main" val="259304729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hyperlink" Target="https://campuscluster.illinois.edu/"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1.emf"/></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4" Type="http://schemas.openxmlformats.org/officeDocument/2006/relationships/image" Target="../media/image3.png"/><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hyperlink" Target="https://github.com/ivukotic/Tutorial/" TargetMode="Externa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chart" Target="../charts/char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chart" Target="../charts/chart2.xml"/></Relationships>
</file>

<file path=ppt/slides/_rels/slide9.xml.rels><?xml version="1.0" encoding="UTF-8" standalone="yes"?>
<Relationships xmlns="http://schemas.openxmlformats.org/package/2006/relationships"><Relationship Id="rId3" Type="http://schemas.openxmlformats.org/officeDocument/2006/relationships/chart" Target="../charts/chart3.xml"/><Relationship Id="rId4" Type="http://schemas.openxmlformats.org/officeDocument/2006/relationships/chart" Target="../charts/chart4.xml"/><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b="1" dirty="0" smtClean="0"/>
              <a:t>100% [d]Caching at Illinois </a:t>
            </a:r>
            <a:br>
              <a:rPr lang="en-US" b="1" dirty="0" smtClean="0"/>
            </a:br>
            <a:endParaRPr lang="en-US" dirty="0"/>
          </a:p>
        </p:txBody>
      </p:sp>
      <p:sp>
        <p:nvSpPr>
          <p:cNvPr id="3" name="Subtitle 2"/>
          <p:cNvSpPr>
            <a:spLocks noGrp="1"/>
          </p:cNvSpPr>
          <p:nvPr>
            <p:ph type="subTitle" idx="1"/>
          </p:nvPr>
        </p:nvSpPr>
        <p:spPr/>
        <p:txBody>
          <a:bodyPr>
            <a:normAutofit fontScale="70000" lnSpcReduction="20000"/>
          </a:bodyPr>
          <a:lstStyle/>
          <a:p>
            <a:r>
              <a:rPr lang="en-US" dirty="0" smtClean="0"/>
              <a:t>Sarah Williams  (Indiana University)</a:t>
            </a:r>
          </a:p>
          <a:p>
            <a:r>
              <a:rPr lang="en-US" dirty="0" smtClean="0"/>
              <a:t>David </a:t>
            </a:r>
            <a:r>
              <a:rPr lang="en-US" dirty="0" err="1" smtClean="0"/>
              <a:t>Lesny</a:t>
            </a:r>
            <a:r>
              <a:rPr lang="en-US" dirty="0"/>
              <a:t> </a:t>
            </a:r>
            <a:r>
              <a:rPr lang="en-US" dirty="0" smtClean="0"/>
              <a:t>(University of Illinois)</a:t>
            </a:r>
          </a:p>
          <a:p>
            <a:endParaRPr lang="en-US" dirty="0"/>
          </a:p>
          <a:p>
            <a:r>
              <a:rPr lang="en-US" dirty="0" err="1"/>
              <a:t>USAtlas</a:t>
            </a:r>
            <a:r>
              <a:rPr lang="en-US" dirty="0"/>
              <a:t> Distributed Computing Workshop at the University of Arizona 2013-12-11</a:t>
            </a:r>
          </a:p>
          <a:p>
            <a:endParaRPr lang="en-US" dirty="0"/>
          </a:p>
        </p:txBody>
      </p:sp>
      <p:sp>
        <p:nvSpPr>
          <p:cNvPr id="6" name="Slide Number Placeholder 5"/>
          <p:cNvSpPr>
            <a:spLocks noGrp="1"/>
          </p:cNvSpPr>
          <p:nvPr>
            <p:ph type="sldNum" sz="quarter" idx="12"/>
          </p:nvPr>
        </p:nvSpPr>
        <p:spPr/>
        <p:txBody>
          <a:bodyPr/>
          <a:lstStyle/>
          <a:p>
            <a:fld id="{E57258BA-EC5E-E343-B823-E6F0B42C88FA}" type="slidenum">
              <a:rPr lang="en-US" smtClean="0"/>
              <a:t>1</a:t>
            </a:fld>
            <a:endParaRPr lang="en-US"/>
          </a:p>
        </p:txBody>
      </p:sp>
    </p:spTree>
    <p:extLst>
      <p:ext uri="{BB962C8B-B14F-4D97-AF65-F5344CB8AC3E}">
        <p14:creationId xmlns:p14="http://schemas.microsoft.com/office/powerpoint/2010/main" val="494796311"/>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Caching at a Distributed T2</a:t>
            </a:r>
            <a:endParaRPr lang="en-US" dirty="0"/>
          </a:p>
        </p:txBody>
      </p:sp>
      <p:sp>
        <p:nvSpPr>
          <p:cNvPr id="3" name="Content Placeholder 2"/>
          <p:cNvSpPr>
            <a:spLocks noGrp="1"/>
          </p:cNvSpPr>
          <p:nvPr>
            <p:ph idx="1"/>
          </p:nvPr>
        </p:nvSpPr>
        <p:spPr>
          <a:xfrm>
            <a:off x="457200" y="1600200"/>
            <a:ext cx="8229600" cy="4658748"/>
          </a:xfrm>
        </p:spPr>
        <p:txBody>
          <a:bodyPr>
            <a:normAutofit fontScale="85000" lnSpcReduction="20000"/>
          </a:bodyPr>
          <a:lstStyle/>
          <a:p>
            <a:r>
              <a:rPr lang="en-US" dirty="0" smtClean="0"/>
              <a:t>What do we already cache at a local site level?</a:t>
            </a:r>
          </a:p>
          <a:p>
            <a:pPr lvl="1"/>
            <a:r>
              <a:rPr lang="en-US" dirty="0" smtClean="0"/>
              <a:t>CVMFS (software), </a:t>
            </a:r>
            <a:r>
              <a:rPr lang="en-US" dirty="0" err="1" smtClean="0"/>
              <a:t>pCache</a:t>
            </a:r>
            <a:r>
              <a:rPr lang="en-US" dirty="0" smtClean="0"/>
              <a:t> (production inputs and analysis non-ROOT inputs), FRONTIER (conditions metadata)</a:t>
            </a:r>
          </a:p>
          <a:p>
            <a:r>
              <a:rPr lang="en-US" dirty="0" smtClean="0"/>
              <a:t>What could still benefit from caching?</a:t>
            </a:r>
          </a:p>
          <a:p>
            <a:pPr lvl="1"/>
            <a:r>
              <a:rPr lang="en-US" dirty="0" smtClean="0"/>
              <a:t>Analysis ROOT files. It is not efficient to put these into </a:t>
            </a:r>
            <a:r>
              <a:rPr lang="en-US" dirty="0" err="1" smtClean="0"/>
              <a:t>pCache</a:t>
            </a:r>
            <a:r>
              <a:rPr lang="en-US" dirty="0" smtClean="0"/>
              <a:t> on individual worker nodes disks because often only a small portion of the file is used.  Reading them off the storage server is better, but because analysis jobs often do many smaller reads they are adversely affected by latency.  The magnitude of this effect depends on the job.</a:t>
            </a:r>
          </a:p>
          <a:p>
            <a:pPr lvl="1"/>
            <a:r>
              <a:rPr lang="en-US" dirty="0" smtClean="0"/>
              <a:t>Production inputs and Analysis non-ROOT files could benefit from being cached at the local site, as well as at on the worker node.</a:t>
            </a:r>
          </a:p>
        </p:txBody>
      </p:sp>
      <p:sp>
        <p:nvSpPr>
          <p:cNvPr id="6" name="Slide Number Placeholder 5"/>
          <p:cNvSpPr>
            <a:spLocks noGrp="1"/>
          </p:cNvSpPr>
          <p:nvPr>
            <p:ph type="sldNum" sz="quarter" idx="12"/>
          </p:nvPr>
        </p:nvSpPr>
        <p:spPr/>
        <p:txBody>
          <a:bodyPr/>
          <a:lstStyle/>
          <a:p>
            <a:fld id="{E57258BA-EC5E-E343-B823-E6F0B42C88FA}" type="slidenum">
              <a:rPr lang="en-US" smtClean="0"/>
              <a:t>2</a:t>
            </a:fld>
            <a:endParaRPr lang="en-US"/>
          </a:p>
        </p:txBody>
      </p:sp>
    </p:spTree>
    <p:extLst>
      <p:ext uri="{BB962C8B-B14F-4D97-AF65-F5344CB8AC3E}">
        <p14:creationId xmlns:p14="http://schemas.microsoft.com/office/powerpoint/2010/main" val="1395962081"/>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Illinois Campus Cluster</a:t>
            </a:r>
            <a:endParaRPr lang="en-US" dirty="0"/>
          </a:p>
        </p:txBody>
      </p:sp>
      <p:sp>
        <p:nvSpPr>
          <p:cNvPr id="3" name="Content Placeholder 2"/>
          <p:cNvSpPr>
            <a:spLocks noGrp="1"/>
          </p:cNvSpPr>
          <p:nvPr>
            <p:ph idx="1"/>
          </p:nvPr>
        </p:nvSpPr>
        <p:spPr>
          <a:xfrm>
            <a:off x="457200" y="1600200"/>
            <a:ext cx="8229600" cy="5143227"/>
          </a:xfrm>
        </p:spPr>
        <p:txBody>
          <a:bodyPr>
            <a:normAutofit fontScale="47500" lnSpcReduction="20000"/>
          </a:bodyPr>
          <a:lstStyle/>
          <a:p>
            <a:pPr marL="0" indent="0">
              <a:buNone/>
            </a:pPr>
            <a:r>
              <a:rPr lang="en-US" b="1" dirty="0"/>
              <a:t>Storage Infrastructure</a:t>
            </a:r>
          </a:p>
          <a:p>
            <a:r>
              <a:rPr lang="en-US" dirty="0"/>
              <a:t>(1) DDN SFA12K40D-56IB Couplet with 5 enclosures </a:t>
            </a:r>
          </a:p>
          <a:p>
            <a:r>
              <a:rPr lang="en-US" dirty="0"/>
              <a:t>60 3TB 7,200 rpm 2.5 SATA drives expandable to 600 disk drives </a:t>
            </a:r>
          </a:p>
          <a:p>
            <a:r>
              <a:rPr lang="en-US" dirty="0"/>
              <a:t>(4) Dell PowerEdge R720 GPFS-NDS Nodes each configured with: </a:t>
            </a:r>
          </a:p>
          <a:p>
            <a:pPr lvl="1"/>
            <a:r>
              <a:rPr lang="en-US" dirty="0"/>
              <a:t>(2) Intel E5-2665 2.4GHz 8 Core Processors, 115W </a:t>
            </a:r>
          </a:p>
          <a:p>
            <a:pPr lvl="1"/>
            <a:r>
              <a:rPr lang="en-US" dirty="0"/>
              <a:t>256 GB RAM via (16) 16GB 1333MT/s RDIMMs </a:t>
            </a:r>
          </a:p>
          <a:p>
            <a:pPr lvl="1"/>
            <a:r>
              <a:rPr lang="en-US" dirty="0" err="1"/>
              <a:t>Mellanox</a:t>
            </a:r>
            <a:r>
              <a:rPr lang="en-US" dirty="0"/>
              <a:t> ConnectX-3 Dual Port FDR IB HCA </a:t>
            </a:r>
          </a:p>
          <a:p>
            <a:pPr lvl="1"/>
            <a:r>
              <a:rPr lang="en-US" dirty="0"/>
              <a:t>Intel X520 DP 10Gb DA/SFP+ Server Adapter </a:t>
            </a:r>
          </a:p>
          <a:p>
            <a:pPr lvl="1"/>
            <a:r>
              <a:rPr lang="en-US" dirty="0"/>
              <a:t>(4) 300GB 15K RPM 6Gb/s SAS drives </a:t>
            </a:r>
            <a:endParaRPr lang="en-US" dirty="0" smtClean="0"/>
          </a:p>
          <a:p>
            <a:pPr marL="0" indent="0">
              <a:buNone/>
            </a:pPr>
            <a:r>
              <a:rPr lang="en-US" b="1" dirty="0"/>
              <a:t>Network Infrastructure</a:t>
            </a:r>
          </a:p>
          <a:p>
            <a:r>
              <a:rPr lang="en-US" dirty="0"/>
              <a:t>High Speed </a:t>
            </a:r>
            <a:r>
              <a:rPr lang="en-US" dirty="0" err="1"/>
              <a:t>InfiniBand</a:t>
            </a:r>
            <a:r>
              <a:rPr lang="en-US" dirty="0"/>
              <a:t> Cluster Interconnect </a:t>
            </a:r>
          </a:p>
          <a:p>
            <a:pPr lvl="1"/>
            <a:r>
              <a:rPr lang="en-US" dirty="0" err="1"/>
              <a:t>Mellanox</a:t>
            </a:r>
            <a:r>
              <a:rPr lang="en-US" dirty="0"/>
              <a:t> MSX6518-NR FDR </a:t>
            </a:r>
            <a:r>
              <a:rPr lang="en-US" dirty="0" err="1"/>
              <a:t>InfiniBand</a:t>
            </a:r>
            <a:r>
              <a:rPr lang="en-US" dirty="0"/>
              <a:t> (384 port capable) </a:t>
            </a:r>
          </a:p>
          <a:p>
            <a:r>
              <a:rPr lang="en-US" dirty="0"/>
              <a:t>Management and IPMI Control Networks </a:t>
            </a:r>
          </a:p>
          <a:p>
            <a:pPr lvl="1"/>
            <a:r>
              <a:rPr lang="en-US" dirty="0"/>
              <a:t>(2) Dell </a:t>
            </a:r>
            <a:r>
              <a:rPr lang="en-US" dirty="0" err="1"/>
              <a:t>PowerConnect</a:t>
            </a:r>
            <a:r>
              <a:rPr lang="en-US" dirty="0"/>
              <a:t> 8064F 48 Port 10GigE switches </a:t>
            </a:r>
          </a:p>
          <a:p>
            <a:pPr lvl="1"/>
            <a:r>
              <a:rPr lang="en-US" dirty="0"/>
              <a:t>(41) Dell </a:t>
            </a:r>
            <a:r>
              <a:rPr lang="en-US" dirty="0" err="1"/>
              <a:t>PowerConnect</a:t>
            </a:r>
            <a:r>
              <a:rPr lang="en-US" dirty="0"/>
              <a:t> 5548 49 Port 1GigE switches </a:t>
            </a:r>
          </a:p>
          <a:p>
            <a:pPr lvl="1"/>
            <a:r>
              <a:rPr lang="en-US" dirty="0"/>
              <a:t>(2) Dell </a:t>
            </a:r>
            <a:r>
              <a:rPr lang="en-US" dirty="0" err="1"/>
              <a:t>PowerConnect</a:t>
            </a:r>
            <a:r>
              <a:rPr lang="en-US" dirty="0"/>
              <a:t> 2848 48 Port 1 GigE switches </a:t>
            </a:r>
            <a:endParaRPr lang="en-US" dirty="0" smtClean="0"/>
          </a:p>
          <a:p>
            <a:pPr marL="0" indent="0">
              <a:buNone/>
            </a:pPr>
            <a:r>
              <a:rPr lang="en-US" b="1" dirty="0" err="1" smtClean="0"/>
              <a:t>dCache</a:t>
            </a:r>
            <a:r>
              <a:rPr lang="en-US" b="1" dirty="0" smtClean="0"/>
              <a:t> Local Site </a:t>
            </a:r>
            <a:r>
              <a:rPr lang="en-US" b="1" dirty="0" err="1" smtClean="0"/>
              <a:t>Headnode</a:t>
            </a:r>
            <a:endParaRPr lang="en-US" b="1" dirty="0"/>
          </a:p>
          <a:p>
            <a:r>
              <a:rPr lang="en-US" dirty="0" smtClean="0"/>
              <a:t> </a:t>
            </a:r>
            <a:r>
              <a:rPr lang="en-US" dirty="0"/>
              <a:t>mwt2-s1 is a Dell R710 with 96GB memory and a dual port </a:t>
            </a:r>
            <a:r>
              <a:rPr lang="en-US" dirty="0" err="1"/>
              <a:t>mellanox</a:t>
            </a:r>
            <a:r>
              <a:rPr lang="en-US" dirty="0"/>
              <a:t> interface.</a:t>
            </a:r>
          </a:p>
          <a:p>
            <a:r>
              <a:rPr lang="en-US" dirty="0" smtClean="0"/>
              <a:t>It has an </a:t>
            </a:r>
            <a:r>
              <a:rPr lang="en-US" dirty="0" err="1" smtClean="0"/>
              <a:t>Infiniband</a:t>
            </a:r>
            <a:r>
              <a:rPr lang="en-US" dirty="0" smtClean="0"/>
              <a:t> connection to the storage infrastructure, and a 10Gb connection to the worker nodes and to the other MWT2 sites.</a:t>
            </a:r>
          </a:p>
          <a:p>
            <a:endParaRPr lang="en-US" dirty="0" smtClean="0">
              <a:hlinkClick r:id="rId3"/>
            </a:endParaRPr>
          </a:p>
          <a:p>
            <a:pPr marL="0" indent="0">
              <a:buNone/>
            </a:pPr>
            <a:r>
              <a:rPr lang="en-US" dirty="0" smtClean="0">
                <a:hlinkClick r:id="rId3"/>
              </a:rPr>
              <a:t>Source: https</a:t>
            </a:r>
            <a:r>
              <a:rPr lang="en-US" dirty="0">
                <a:hlinkClick r:id="rId3"/>
              </a:rPr>
              <a:t>://campuscluster.illinois.edu</a:t>
            </a:r>
            <a:r>
              <a:rPr lang="en-US" dirty="0" smtClean="0">
                <a:hlinkClick r:id="rId3"/>
              </a:rPr>
              <a:t>/</a:t>
            </a:r>
            <a:endParaRPr lang="en-US" dirty="0" smtClean="0"/>
          </a:p>
          <a:p>
            <a:endParaRPr lang="en-US" dirty="0"/>
          </a:p>
        </p:txBody>
      </p:sp>
      <p:sp>
        <p:nvSpPr>
          <p:cNvPr id="6" name="Slide Number Placeholder 5"/>
          <p:cNvSpPr>
            <a:spLocks noGrp="1"/>
          </p:cNvSpPr>
          <p:nvPr>
            <p:ph type="sldNum" sz="quarter" idx="12"/>
          </p:nvPr>
        </p:nvSpPr>
        <p:spPr/>
        <p:txBody>
          <a:bodyPr/>
          <a:lstStyle/>
          <a:p>
            <a:fld id="{E57258BA-EC5E-E343-B823-E6F0B42C88FA}" type="slidenum">
              <a:rPr lang="en-US" smtClean="0"/>
              <a:t>3</a:t>
            </a:fld>
            <a:endParaRPr lang="en-US"/>
          </a:p>
        </p:txBody>
      </p:sp>
    </p:spTree>
    <p:extLst>
      <p:ext uri="{BB962C8B-B14F-4D97-AF65-F5344CB8AC3E}">
        <p14:creationId xmlns:p14="http://schemas.microsoft.com/office/powerpoint/2010/main" val="4291360339"/>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Illinois Campus Cluster</a:t>
            </a:r>
            <a:endParaRPr lang="en-US" dirty="0"/>
          </a:p>
        </p:txBody>
      </p:sp>
      <p:sp>
        <p:nvSpPr>
          <p:cNvPr id="6" name="Slide Number Placeholder 5"/>
          <p:cNvSpPr>
            <a:spLocks noGrp="1"/>
          </p:cNvSpPr>
          <p:nvPr>
            <p:ph type="sldNum" sz="quarter" idx="12"/>
          </p:nvPr>
        </p:nvSpPr>
        <p:spPr/>
        <p:txBody>
          <a:bodyPr/>
          <a:lstStyle/>
          <a:p>
            <a:fld id="{E57258BA-EC5E-E343-B823-E6F0B42C88FA}" type="slidenum">
              <a:rPr lang="en-US" smtClean="0"/>
              <a:t>4</a:t>
            </a:fld>
            <a:endParaRPr lang="en-US"/>
          </a:p>
        </p:txBody>
      </p:sp>
      <p:pic>
        <p:nvPicPr>
          <p:cNvPr id="1025" name="Picture 3"/>
          <p:cNvPicPr>
            <a:picLocks noGrp="1" noChangeAspect="1" noChangeArrowheads="1"/>
          </p:cNvPicPr>
          <p:nvPr>
            <p:ph idx="1"/>
          </p:nvPr>
        </p:nvPicPr>
        <p:blipFill>
          <a:blip r:embed="rId3">
            <a:extLst>
              <a:ext uri="{28A0092B-C50C-407E-A947-70E740481C1C}">
                <a14:useLocalDpi xmlns:a14="http://schemas.microsoft.com/office/drawing/2010/main" val="0"/>
              </a:ext>
            </a:extLst>
          </a:blip>
          <a:stretch>
            <a:fillRect/>
          </a:stretch>
        </p:blipFill>
        <p:spPr bwMode="auto">
          <a:xfrm>
            <a:off x="2120899" y="1282700"/>
            <a:ext cx="5194301" cy="55753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15760825"/>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Pre-staging Data</a:t>
            </a:r>
            <a:endParaRPr lang="en-US" dirty="0"/>
          </a:p>
        </p:txBody>
      </p:sp>
      <p:sp>
        <p:nvSpPr>
          <p:cNvPr id="3" name="Content Placeholder 2"/>
          <p:cNvSpPr>
            <a:spLocks noGrp="1"/>
          </p:cNvSpPr>
          <p:nvPr>
            <p:ph idx="1"/>
          </p:nvPr>
        </p:nvSpPr>
        <p:spPr>
          <a:xfrm>
            <a:off x="457199" y="1600201"/>
            <a:ext cx="8341465" cy="2483787"/>
          </a:xfrm>
        </p:spPr>
        <p:txBody>
          <a:bodyPr>
            <a:normAutofit fontScale="55000" lnSpcReduction="20000"/>
          </a:bodyPr>
          <a:lstStyle/>
          <a:p>
            <a:r>
              <a:rPr lang="en-US" dirty="0" smtClean="0"/>
              <a:t>To prep this machine for actual production, we filled it with recently accessed data from the other data servers</a:t>
            </a:r>
          </a:p>
          <a:p>
            <a:r>
              <a:rPr lang="en-US" dirty="0" smtClean="0"/>
              <a:t>Accomplished with </a:t>
            </a:r>
            <a:r>
              <a:rPr lang="en-US" dirty="0" err="1" smtClean="0"/>
              <a:t>dCache</a:t>
            </a:r>
            <a:r>
              <a:rPr lang="en-US" dirty="0" smtClean="0"/>
              <a:t> ‘permanent migration feature</a:t>
            </a:r>
          </a:p>
          <a:p>
            <a:pPr lvl="1"/>
            <a:r>
              <a:rPr lang="en-US" i="1" dirty="0" smtClean="0"/>
              <a:t>migration copy -</a:t>
            </a:r>
            <a:r>
              <a:rPr lang="en-US" i="1" dirty="0" err="1" smtClean="0"/>
              <a:t>tmode</a:t>
            </a:r>
            <a:r>
              <a:rPr lang="en-US" i="1" dirty="0" smtClean="0"/>
              <a:t>=cached -target=</a:t>
            </a:r>
            <a:r>
              <a:rPr lang="en-US" i="1" dirty="0" err="1" smtClean="0"/>
              <a:t>pgroup</a:t>
            </a:r>
            <a:r>
              <a:rPr lang="en-US" i="1" dirty="0" smtClean="0"/>
              <a:t> -accessed=0..300 -refresh=300 –</a:t>
            </a:r>
            <a:r>
              <a:rPr lang="en-US" i="1" dirty="0" err="1" smtClean="0"/>
              <a:t>cpuCost</a:t>
            </a:r>
            <a:r>
              <a:rPr lang="en-US" i="1" dirty="0" smtClean="0"/>
              <a:t>&lt;0.3 –permanent mwt2ICCPools</a:t>
            </a:r>
          </a:p>
          <a:p>
            <a:pPr lvl="1"/>
            <a:r>
              <a:rPr lang="en-US" dirty="0" smtClean="0"/>
              <a:t>Could be a long-term strategy, to stage data to the local site before jobs request it.</a:t>
            </a:r>
          </a:p>
          <a:p>
            <a:r>
              <a:rPr lang="en-US" dirty="0" smtClean="0"/>
              <a:t>Through trial-and-error, found 12 active migration (two per pool) gave best performance, writing at a consistent 6.25Gbps.  We saw peaks of almost line speed (10Gbps).   Transferring large files was efficient at using the bandwidth than small files.</a:t>
            </a:r>
            <a:endParaRPr lang="en-US" dirty="0"/>
          </a:p>
        </p:txBody>
      </p:sp>
      <p:pic>
        <p:nvPicPr>
          <p:cNvPr id="4" name="Picture 3" descr="gpfs_data.png"/>
          <p:cNvPicPr>
            <a:picLocks noChangeAspect="1"/>
          </p:cNvPicPr>
          <p:nvPr/>
        </p:nvPicPr>
        <p:blipFill rotWithShape="1">
          <a:blip r:embed="rId3">
            <a:extLst>
              <a:ext uri="{28A0092B-C50C-407E-A947-70E740481C1C}">
                <a14:useLocalDpi xmlns:a14="http://schemas.microsoft.com/office/drawing/2010/main" val="0"/>
              </a:ext>
            </a:extLst>
          </a:blip>
          <a:srcRect l="2001" t="7199" r="5001" b="1781"/>
          <a:stretch/>
        </p:blipFill>
        <p:spPr>
          <a:xfrm>
            <a:off x="-39700" y="4268654"/>
            <a:ext cx="4740336" cy="2589345"/>
          </a:xfrm>
          <a:prstGeom prst="rect">
            <a:avLst/>
          </a:prstGeom>
        </p:spPr>
      </p:pic>
      <p:sp>
        <p:nvSpPr>
          <p:cNvPr id="5" name="TextBox 4"/>
          <p:cNvSpPr txBox="1"/>
          <p:nvPr/>
        </p:nvSpPr>
        <p:spPr>
          <a:xfrm>
            <a:off x="145243" y="4083988"/>
            <a:ext cx="4673074" cy="369332"/>
          </a:xfrm>
          <a:prstGeom prst="rect">
            <a:avLst/>
          </a:prstGeom>
          <a:noFill/>
        </p:spPr>
        <p:txBody>
          <a:bodyPr wrap="none" rtlCol="0">
            <a:spAutoFit/>
          </a:bodyPr>
          <a:lstStyle/>
          <a:p>
            <a:r>
              <a:rPr lang="en-US" dirty="0" smtClean="0"/>
              <a:t>Bandwidth of reads and writes to GPFS, in MB/s</a:t>
            </a:r>
            <a:endParaRPr lang="en-US" dirty="0"/>
          </a:p>
        </p:txBody>
      </p:sp>
      <p:pic>
        <p:nvPicPr>
          <p:cNvPr id="6" name="Picture 5"/>
          <p:cNvPicPr>
            <a:picLocks noChangeAspect="1"/>
          </p:cNvPicPr>
          <p:nvPr/>
        </p:nvPicPr>
        <p:blipFill>
          <a:blip r:embed="rId4"/>
          <a:stretch>
            <a:fillRect/>
          </a:stretch>
        </p:blipFill>
        <p:spPr>
          <a:xfrm>
            <a:off x="4595596" y="4465065"/>
            <a:ext cx="4548403" cy="2392935"/>
          </a:xfrm>
          <a:prstGeom prst="rect">
            <a:avLst/>
          </a:prstGeom>
        </p:spPr>
      </p:pic>
      <p:sp>
        <p:nvSpPr>
          <p:cNvPr id="7" name="TextBox 6"/>
          <p:cNvSpPr txBox="1"/>
          <p:nvPr/>
        </p:nvSpPr>
        <p:spPr>
          <a:xfrm>
            <a:off x="4818317" y="4095733"/>
            <a:ext cx="4147364" cy="369332"/>
          </a:xfrm>
          <a:prstGeom prst="rect">
            <a:avLst/>
          </a:prstGeom>
          <a:noFill/>
        </p:spPr>
        <p:txBody>
          <a:bodyPr wrap="none" rtlCol="0">
            <a:spAutoFit/>
          </a:bodyPr>
          <a:lstStyle/>
          <a:p>
            <a:r>
              <a:rPr lang="en-US" dirty="0" smtClean="0"/>
              <a:t>Network bandwidth to mwt2-s1, in MB/s</a:t>
            </a:r>
            <a:endParaRPr lang="en-US" dirty="0"/>
          </a:p>
        </p:txBody>
      </p:sp>
      <p:sp>
        <p:nvSpPr>
          <p:cNvPr id="10" name="Slide Number Placeholder 9"/>
          <p:cNvSpPr>
            <a:spLocks noGrp="1"/>
          </p:cNvSpPr>
          <p:nvPr>
            <p:ph type="sldNum" sz="quarter" idx="12"/>
          </p:nvPr>
        </p:nvSpPr>
        <p:spPr/>
        <p:txBody>
          <a:bodyPr/>
          <a:lstStyle/>
          <a:p>
            <a:fld id="{E57258BA-EC5E-E343-B823-E6F0B42C88FA}" type="slidenum">
              <a:rPr lang="en-US" smtClean="0"/>
              <a:t>5</a:t>
            </a:fld>
            <a:endParaRPr lang="en-US"/>
          </a:p>
        </p:txBody>
      </p:sp>
    </p:spTree>
    <p:extLst>
      <p:ext uri="{BB962C8B-B14F-4D97-AF65-F5344CB8AC3E}">
        <p14:creationId xmlns:p14="http://schemas.microsoft.com/office/powerpoint/2010/main" val="1012279848"/>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Performance Testing</a:t>
            </a:r>
            <a:endParaRPr lang="en-US" dirty="0"/>
          </a:p>
        </p:txBody>
      </p:sp>
      <p:sp>
        <p:nvSpPr>
          <p:cNvPr id="3" name="Content Placeholder 2"/>
          <p:cNvSpPr>
            <a:spLocks noGrp="1"/>
          </p:cNvSpPr>
          <p:nvPr>
            <p:ph idx="1"/>
          </p:nvPr>
        </p:nvSpPr>
        <p:spPr/>
        <p:txBody>
          <a:bodyPr>
            <a:normAutofit fontScale="85000" lnSpcReduction="20000"/>
          </a:bodyPr>
          <a:lstStyle/>
          <a:p>
            <a:r>
              <a:rPr lang="en-US" dirty="0" smtClean="0"/>
              <a:t>To model an analysis job, we used </a:t>
            </a:r>
            <a:r>
              <a:rPr lang="en-US" dirty="0" err="1" smtClean="0"/>
              <a:t>readDirect</a:t>
            </a:r>
            <a:r>
              <a:rPr lang="en-US" dirty="0" smtClean="0"/>
              <a:t> from the FAX End-user tutorial code base:</a:t>
            </a:r>
          </a:p>
          <a:p>
            <a:pPr lvl="1"/>
            <a:r>
              <a:rPr lang="en-US" dirty="0" smtClean="0">
                <a:hlinkClick r:id="rId3"/>
              </a:rPr>
              <a:t>https://github.com/ivukotic/Tutorial/</a:t>
            </a:r>
            <a:endParaRPr lang="en-US" dirty="0" smtClean="0"/>
          </a:p>
          <a:p>
            <a:r>
              <a:rPr lang="en-US" dirty="0" err="1" smtClean="0"/>
              <a:t>readDirect</a:t>
            </a:r>
            <a:r>
              <a:rPr lang="en-US" dirty="0" smtClean="0"/>
              <a:t> opens a ROOT file and reads the specified percentage of events from it.</a:t>
            </a:r>
          </a:p>
          <a:p>
            <a:pPr marL="0" indent="-400050"/>
            <a:r>
              <a:rPr lang="en-US" dirty="0" smtClean="0"/>
              <a:t> We cannot directly control the bytes read, only number of events read.   Instead we ran a series of tests to find the number of events read which would correspond to 10-90% of bytes read.</a:t>
            </a:r>
          </a:p>
          <a:p>
            <a:r>
              <a:rPr lang="en-US" dirty="0" smtClean="0"/>
              <a:t>The test file is NTUP_SMWZ.01120689._000089.root.1, a fairly typical user input file of size 4.6 GB.</a:t>
            </a:r>
          </a:p>
          <a:p>
            <a:r>
              <a:rPr lang="en-US" dirty="0" smtClean="0"/>
              <a:t>The tests read 10%-90% of the file, in 10% increments</a:t>
            </a:r>
          </a:p>
          <a:p>
            <a:endParaRPr lang="en-US" dirty="0" smtClean="0"/>
          </a:p>
          <a:p>
            <a:endParaRPr lang="en-US" dirty="0"/>
          </a:p>
        </p:txBody>
      </p:sp>
      <p:sp>
        <p:nvSpPr>
          <p:cNvPr id="6" name="Slide Number Placeholder 5"/>
          <p:cNvSpPr>
            <a:spLocks noGrp="1"/>
          </p:cNvSpPr>
          <p:nvPr>
            <p:ph type="sldNum" sz="quarter" idx="12"/>
          </p:nvPr>
        </p:nvSpPr>
        <p:spPr/>
        <p:txBody>
          <a:bodyPr/>
          <a:lstStyle/>
          <a:p>
            <a:fld id="{E57258BA-EC5E-E343-B823-E6F0B42C88FA}" type="slidenum">
              <a:rPr lang="en-US" smtClean="0"/>
              <a:t>6</a:t>
            </a:fld>
            <a:endParaRPr lang="en-US"/>
          </a:p>
        </p:txBody>
      </p:sp>
    </p:spTree>
    <p:extLst>
      <p:ext uri="{BB962C8B-B14F-4D97-AF65-F5344CB8AC3E}">
        <p14:creationId xmlns:p14="http://schemas.microsoft.com/office/powerpoint/2010/main" val="286375675"/>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Performance Testing</a:t>
            </a:r>
            <a:endParaRPr lang="en-US" dirty="0"/>
          </a:p>
        </p:txBody>
      </p:sp>
      <p:sp>
        <p:nvSpPr>
          <p:cNvPr id="6" name="TextBox 5"/>
          <p:cNvSpPr txBox="1"/>
          <p:nvPr/>
        </p:nvSpPr>
        <p:spPr>
          <a:xfrm>
            <a:off x="628476" y="1417638"/>
            <a:ext cx="7265406" cy="646331"/>
          </a:xfrm>
          <a:prstGeom prst="rect">
            <a:avLst/>
          </a:prstGeom>
          <a:noFill/>
        </p:spPr>
        <p:txBody>
          <a:bodyPr wrap="none" rtlCol="0">
            <a:spAutoFit/>
          </a:bodyPr>
          <a:lstStyle/>
          <a:p>
            <a:r>
              <a:rPr lang="en-US" dirty="0" smtClean="0"/>
              <a:t>Cache misses are always worse than direct access.  Caching in this case only</a:t>
            </a:r>
          </a:p>
          <a:p>
            <a:r>
              <a:rPr lang="en-US" dirty="0" smtClean="0"/>
              <a:t>makes sense if files are re-used.</a:t>
            </a:r>
            <a:endParaRPr lang="en-US" dirty="0"/>
          </a:p>
        </p:txBody>
      </p:sp>
      <p:sp>
        <p:nvSpPr>
          <p:cNvPr id="9" name="Slide Number Placeholder 8"/>
          <p:cNvSpPr>
            <a:spLocks noGrp="1"/>
          </p:cNvSpPr>
          <p:nvPr>
            <p:ph type="sldNum" sz="quarter" idx="12"/>
          </p:nvPr>
        </p:nvSpPr>
        <p:spPr/>
        <p:txBody>
          <a:bodyPr/>
          <a:lstStyle/>
          <a:p>
            <a:fld id="{E57258BA-EC5E-E343-B823-E6F0B42C88FA}" type="slidenum">
              <a:rPr lang="en-US" smtClean="0"/>
              <a:t>7</a:t>
            </a:fld>
            <a:endParaRPr lang="en-US"/>
          </a:p>
        </p:txBody>
      </p:sp>
      <p:graphicFrame>
        <p:nvGraphicFramePr>
          <p:cNvPr id="12" name="Content Placeholder 11"/>
          <p:cNvGraphicFramePr>
            <a:graphicFrameLocks noGrp="1"/>
          </p:cNvGraphicFramePr>
          <p:nvPr>
            <p:ph idx="1"/>
            <p:extLst>
              <p:ext uri="{D42A27DB-BD31-4B8C-83A1-F6EECF244321}">
                <p14:modId xmlns:p14="http://schemas.microsoft.com/office/powerpoint/2010/main" val="1624370037"/>
              </p:ext>
            </p:extLst>
          </p:nvPr>
        </p:nvGraphicFramePr>
        <p:xfrm>
          <a:off x="0" y="1951011"/>
          <a:ext cx="9144000" cy="4922811"/>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2558044553"/>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Performance Testing</a:t>
            </a:r>
            <a:endParaRPr lang="en-US"/>
          </a:p>
        </p:txBody>
      </p:sp>
      <p:sp>
        <p:nvSpPr>
          <p:cNvPr id="4" name="Slide Number Placeholder 3"/>
          <p:cNvSpPr>
            <a:spLocks noGrp="1"/>
          </p:cNvSpPr>
          <p:nvPr>
            <p:ph type="sldNum" sz="quarter" idx="12"/>
          </p:nvPr>
        </p:nvSpPr>
        <p:spPr/>
        <p:txBody>
          <a:bodyPr/>
          <a:lstStyle/>
          <a:p>
            <a:fld id="{E57258BA-EC5E-E343-B823-E6F0B42C88FA}" type="slidenum">
              <a:rPr lang="en-US" smtClean="0"/>
              <a:t>8</a:t>
            </a:fld>
            <a:endParaRPr lang="en-US"/>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3760878116"/>
              </p:ext>
            </p:extLst>
          </p:nvPr>
        </p:nvGraphicFramePr>
        <p:xfrm>
          <a:off x="0" y="1600200"/>
          <a:ext cx="9144000" cy="5121275"/>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3955753687"/>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From IU in August: Direct comparison of caching strategies</a:t>
            </a:r>
            <a:endParaRPr lang="en-US" dirty="0"/>
          </a:p>
        </p:txBody>
      </p:sp>
      <p:sp>
        <p:nvSpPr>
          <p:cNvPr id="3" name="TextBox 2"/>
          <p:cNvSpPr txBox="1"/>
          <p:nvPr/>
        </p:nvSpPr>
        <p:spPr>
          <a:xfrm>
            <a:off x="622300" y="1759634"/>
            <a:ext cx="4699000" cy="923330"/>
          </a:xfrm>
          <a:prstGeom prst="rect">
            <a:avLst/>
          </a:prstGeom>
          <a:noFill/>
        </p:spPr>
        <p:txBody>
          <a:bodyPr wrap="square" rtlCol="0">
            <a:spAutoFit/>
          </a:bodyPr>
          <a:lstStyle/>
          <a:p>
            <a:r>
              <a:rPr lang="en-US" dirty="0" smtClean="0"/>
              <a:t>No caching is the optimum strategy when less than 75% of the file is read. When more than 75% is read, caching becomes optimal.</a:t>
            </a:r>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1376639927"/>
              </p:ext>
            </p:extLst>
          </p:nvPr>
        </p:nvGraphicFramePr>
        <p:xfrm>
          <a:off x="0" y="2781300"/>
          <a:ext cx="9144000" cy="407670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7" name="Content Placeholder 3"/>
          <p:cNvGraphicFramePr>
            <a:graphicFrameLocks/>
          </p:cNvGraphicFramePr>
          <p:nvPr>
            <p:extLst>
              <p:ext uri="{D42A27DB-BD31-4B8C-83A1-F6EECF244321}">
                <p14:modId xmlns:p14="http://schemas.microsoft.com/office/powerpoint/2010/main" val="3617515539"/>
              </p:ext>
            </p:extLst>
          </p:nvPr>
        </p:nvGraphicFramePr>
        <p:xfrm>
          <a:off x="5080000" y="1035734"/>
          <a:ext cx="3975100" cy="2482166"/>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1760065041"/>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otalTime>909</TotalTime>
  <Words>844</Words>
  <Application>Microsoft Macintosh PowerPoint</Application>
  <PresentationFormat>On-screen Show (4:3)</PresentationFormat>
  <Paragraphs>89</Paragraphs>
  <Slides>9</Slides>
  <Notes>7</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Office Theme</vt:lpstr>
      <vt:lpstr>100% [d]Caching at Illinois  </vt:lpstr>
      <vt:lpstr>Caching at a Distributed T2</vt:lpstr>
      <vt:lpstr>Illinois Campus Cluster</vt:lpstr>
      <vt:lpstr>Illinois Campus Cluster</vt:lpstr>
      <vt:lpstr>Pre-staging Data</vt:lpstr>
      <vt:lpstr>Performance Testing</vt:lpstr>
      <vt:lpstr>Performance Testing</vt:lpstr>
      <vt:lpstr>Performance Testing</vt:lpstr>
      <vt:lpstr>From IU in August: Direct comparison of caching strategies</vt:lpstr>
    </vt:vector>
  </TitlesOfParts>
  <Company>ATLAS MWT2</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100% [d]Caching at Illinois  </dc:title>
  <dc:creator>Sarah Williams</dc:creator>
  <cp:lastModifiedBy>Sarah Williams</cp:lastModifiedBy>
  <cp:revision>35</cp:revision>
  <dcterms:created xsi:type="dcterms:W3CDTF">2013-12-10T01:30:32Z</dcterms:created>
  <dcterms:modified xsi:type="dcterms:W3CDTF">2013-12-11T16:23:53Z</dcterms:modified>
</cp:coreProperties>
</file>