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3" r:id="rId1"/>
  </p:sldMasterIdLst>
  <p:notesMasterIdLst>
    <p:notesMasterId r:id="rId55"/>
  </p:notesMasterIdLst>
  <p:handoutMasterIdLst>
    <p:handoutMasterId r:id="rId56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6" r:id="rId8"/>
    <p:sldId id="264" r:id="rId9"/>
    <p:sldId id="265" r:id="rId10"/>
    <p:sldId id="267" r:id="rId11"/>
    <p:sldId id="269" r:id="rId12"/>
    <p:sldId id="268" r:id="rId13"/>
    <p:sldId id="302" r:id="rId14"/>
    <p:sldId id="309" r:id="rId15"/>
    <p:sldId id="303" r:id="rId16"/>
    <p:sldId id="304" r:id="rId17"/>
    <p:sldId id="306" r:id="rId18"/>
    <p:sldId id="305" r:id="rId19"/>
    <p:sldId id="307" r:id="rId20"/>
    <p:sldId id="310" r:id="rId21"/>
    <p:sldId id="308" r:id="rId22"/>
    <p:sldId id="311" r:id="rId23"/>
    <p:sldId id="312" r:id="rId24"/>
    <p:sldId id="313" r:id="rId25"/>
    <p:sldId id="301" r:id="rId26"/>
    <p:sldId id="271" r:id="rId27"/>
    <p:sldId id="273" r:id="rId28"/>
    <p:sldId id="274" r:id="rId29"/>
    <p:sldId id="275" r:id="rId30"/>
    <p:sldId id="284" r:id="rId31"/>
    <p:sldId id="282" r:id="rId32"/>
    <p:sldId id="277" r:id="rId33"/>
    <p:sldId id="278" r:id="rId34"/>
    <p:sldId id="285" r:id="rId35"/>
    <p:sldId id="279" r:id="rId36"/>
    <p:sldId id="272" r:id="rId37"/>
    <p:sldId id="286" r:id="rId38"/>
    <p:sldId id="288" r:id="rId39"/>
    <p:sldId id="289" r:id="rId40"/>
    <p:sldId id="292" r:id="rId41"/>
    <p:sldId id="293" r:id="rId42"/>
    <p:sldId id="294" r:id="rId43"/>
    <p:sldId id="295" r:id="rId44"/>
    <p:sldId id="287" r:id="rId45"/>
    <p:sldId id="296" r:id="rId46"/>
    <p:sldId id="290" r:id="rId47"/>
    <p:sldId id="291" r:id="rId48"/>
    <p:sldId id="297" r:id="rId49"/>
    <p:sldId id="280" r:id="rId50"/>
    <p:sldId id="281" r:id="rId51"/>
    <p:sldId id="298" r:id="rId52"/>
    <p:sldId id="299" r:id="rId53"/>
    <p:sldId id="300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67" autoAdjust="0"/>
    <p:restoredTop sz="94682" autoAdjust="0"/>
  </p:normalViewPr>
  <p:slideViewPr>
    <p:cSldViewPr snapToObjects="1" showGuides="1">
      <p:cViewPr varScale="1">
        <p:scale>
          <a:sx n="135" d="100"/>
          <a:sy n="135" d="100"/>
        </p:scale>
        <p:origin x="-24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notesMaster" Target="notesMasters/notesMaster1.xml"/><Relationship Id="rId56" Type="http://schemas.openxmlformats.org/officeDocument/2006/relationships/handoutMaster" Target="handoutMasters/handoutMaster1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53D6A-5627-BF44-9CAD-B86BEE129E21}" type="datetimeFigureOut">
              <a:rPr lang="en-US" smtClean="0"/>
              <a:pPr/>
              <a:t>12/11/13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4C7F5-D946-CB43-A92C-91768EC921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987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C1586-5DF1-5445-B7E3-B7397490DD96}" type="datetimeFigureOut">
              <a:rPr lang="en-US" smtClean="0"/>
              <a:pPr/>
              <a:t>12/11/13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F04EF-D5D4-1240-9BA7-6DA9BC1548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7061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3.png"/><Relationship Id="rId5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>
            <a:spLocks noGrp="1"/>
          </p:cNvSpPr>
          <p:nvPr>
            <p:ph type="ctrTitle"/>
          </p:nvPr>
        </p:nvSpPr>
        <p:spPr>
          <a:xfrm>
            <a:off x="457200" y="2130425"/>
            <a:ext cx="5943600" cy="91757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7" name="Subtitle 2"/>
          <p:cNvSpPr>
            <a:spLocks noGrp="1"/>
          </p:cNvSpPr>
          <p:nvPr>
            <p:ph type="subTitle" idx="1"/>
          </p:nvPr>
        </p:nvSpPr>
        <p:spPr>
          <a:xfrm>
            <a:off x="457200" y="30480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0" i="0">
                <a:solidFill>
                  <a:schemeClr val="bg1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1" name="Picture 10" descr="radiate.eps"/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5410200" y="495300"/>
            <a:ext cx="3721100" cy="5676900"/>
          </a:xfrm>
          <a:prstGeom prst="rect">
            <a:avLst/>
          </a:prstGeom>
        </p:spPr>
      </p:pic>
      <p:pic>
        <p:nvPicPr>
          <p:cNvPr id="13" name="Picture 12" descr="uofclogo.eps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72200" y="6553200"/>
            <a:ext cx="1003300" cy="203200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rot="5400000">
            <a:off x="5639594" y="6629400"/>
            <a:ext cx="304800" cy="1588"/>
          </a:xfrm>
          <a:prstGeom prst="line">
            <a:avLst/>
          </a:prstGeom>
          <a:ln>
            <a:solidFill>
              <a:srgbClr val="B42E3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rot="5400000">
            <a:off x="7241382" y="6629400"/>
            <a:ext cx="304800" cy="1588"/>
          </a:xfrm>
          <a:prstGeom prst="line">
            <a:avLst/>
          </a:prstGeom>
          <a:ln>
            <a:solidFill>
              <a:srgbClr val="B42E3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7512746" y="6572068"/>
            <a:ext cx="12747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 err="1" smtClean="0">
                <a:solidFill>
                  <a:schemeClr val="tx1"/>
                </a:solidFill>
              </a:rPr>
              <a:t>connect.usatlas.org</a:t>
            </a:r>
            <a:endParaRPr lang="en-US" sz="1050" dirty="0" smtClean="0">
              <a:solidFill>
                <a:schemeClr val="tx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45000" y="6477794"/>
            <a:ext cx="1193800" cy="315293"/>
          </a:xfrm>
          <a:prstGeom prst="rect">
            <a:avLst/>
          </a:prstGeom>
        </p:spPr>
      </p:pic>
      <p:pic>
        <p:nvPicPr>
          <p:cNvPr id="28" name="Picture 27" descr="UChicago_MAROON.eps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546" y="6477794"/>
            <a:ext cx="1357926" cy="273022"/>
          </a:xfrm>
          <a:prstGeom prst="rect">
            <a:avLst/>
          </a:prstGeom>
        </p:spPr>
      </p:pic>
      <p:sp>
        <p:nvSpPr>
          <p:cNvPr id="29" name="TextBox 28"/>
          <p:cNvSpPr txBox="1"/>
          <p:nvPr userDrawn="1"/>
        </p:nvSpPr>
        <p:spPr>
          <a:xfrm>
            <a:off x="7512746" y="6426242"/>
            <a:ext cx="10341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 err="1" smtClean="0">
                <a:solidFill>
                  <a:schemeClr val="tx1"/>
                </a:solidFill>
              </a:rPr>
              <a:t>ci.uchicago.edu</a:t>
            </a:r>
            <a:endParaRPr lang="en-US" sz="1050" dirty="0" smtClean="0">
              <a:solidFill>
                <a:schemeClr val="tx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415968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uofcicon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48492" y="108216"/>
            <a:ext cx="673100" cy="596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"/>
            <a:ext cx="7772400" cy="838200"/>
          </a:xfrm>
          <a:prstGeom prst="rect">
            <a:avLst/>
          </a:prstGeom>
        </p:spPr>
        <p:txBody>
          <a:bodyPr tIns="91440" bIns="137160" anchor="ctr">
            <a:normAutofit/>
          </a:bodyPr>
          <a:lstStyle>
            <a:lvl1pPr algn="l">
              <a:spcBef>
                <a:spcPts val="0"/>
              </a:spcBef>
              <a:defRPr sz="3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28600" y="990600"/>
            <a:ext cx="8553450" cy="5257800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spcBef>
                <a:spcPts val="600"/>
              </a:spcBef>
              <a:buClr>
                <a:srgbClr val="800000"/>
              </a:buClr>
              <a:buSzPct val="80000"/>
              <a:buFont typeface="Lucida Grande"/>
              <a:buChar char="•"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spcBef>
                <a:spcPts val="600"/>
              </a:spcBef>
              <a:buClr>
                <a:srgbClr val="800000"/>
              </a:buClr>
              <a:buSzPct val="80000"/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spcBef>
                <a:spcPts val="600"/>
              </a:spcBef>
              <a:buClr>
                <a:srgbClr val="800000"/>
              </a:buClr>
              <a:buSzPct val="80000"/>
              <a:buFont typeface="Courier New"/>
              <a:buChar char="o"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152400" y="6467445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ED12DC1-BB88-6B49-A914-5DE104335772}" type="slidenum">
              <a:rPr lang="en-US" sz="1200" smtClean="0">
                <a:solidFill>
                  <a:schemeClr val="bg1">
                    <a:lumMod val="95000"/>
                  </a:schemeClr>
                </a:solidFill>
              </a:rPr>
              <a:pPr/>
              <a:t>‹#›</a:t>
            </a:fld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1066800" y="6467445"/>
            <a:ext cx="28956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marL="0" algn="l" defTabSz="457200" rtl="0" eaLnBrk="1" latinLnBrk="0" hangingPunct="1">
              <a:defRPr lang="en-US" sz="1200" kern="120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emf"/><Relationship Id="rId7" Type="http://schemas.openxmlformats.org/officeDocument/2006/relationships/image" Target="../media/image2.emf"/><Relationship Id="rId8" Type="http://schemas.openxmlformats.org/officeDocument/2006/relationships/image" Target="../media/image3.png"/><Relationship Id="rId9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fclogo.eps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2200" y="6553200"/>
            <a:ext cx="1003300" cy="203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rot="5400000">
            <a:off x="5639594" y="6629400"/>
            <a:ext cx="304800" cy="1588"/>
          </a:xfrm>
          <a:prstGeom prst="line">
            <a:avLst/>
          </a:prstGeom>
          <a:ln>
            <a:solidFill>
              <a:srgbClr val="B42E3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7241382" y="6629400"/>
            <a:ext cx="304800" cy="1588"/>
          </a:xfrm>
          <a:prstGeom prst="line">
            <a:avLst/>
          </a:prstGeom>
          <a:ln>
            <a:solidFill>
              <a:srgbClr val="B42E3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512746" y="6572068"/>
            <a:ext cx="12747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 err="1" smtClean="0">
                <a:solidFill>
                  <a:schemeClr val="tx1"/>
                </a:solidFill>
              </a:rPr>
              <a:t>connect.usatlas.org</a:t>
            </a:r>
            <a:endParaRPr lang="en-US" sz="1050" dirty="0" smtClean="0">
              <a:solidFill>
                <a:schemeClr val="tx1"/>
              </a:solidFill>
            </a:endParaRPr>
          </a:p>
        </p:txBody>
      </p:sp>
      <p:pic>
        <p:nvPicPr>
          <p:cNvPr id="15" name="Picture 14" descr="radiateforwhite.eps"/>
          <p:cNvPicPr>
            <a:picLocks noChangeAspect="1"/>
          </p:cNvPicPr>
          <p:nvPr/>
        </p:nvPicPr>
        <p:blipFill>
          <a:blip r:embed="rId7">
            <a:alphaModFix amt="85000"/>
          </a:blip>
          <a:stretch>
            <a:fillRect/>
          </a:stretch>
        </p:blipFill>
        <p:spPr>
          <a:xfrm>
            <a:off x="5613400" y="838200"/>
            <a:ext cx="3530600" cy="5359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445000" y="6477794"/>
            <a:ext cx="1193800" cy="315293"/>
          </a:xfrm>
          <a:prstGeom prst="rect">
            <a:avLst/>
          </a:prstGeom>
        </p:spPr>
      </p:pic>
      <p:pic>
        <p:nvPicPr>
          <p:cNvPr id="4" name="Picture 3" descr="UChicago_MAROON.eps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546" y="6477794"/>
            <a:ext cx="1357926" cy="273022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7512746" y="6426242"/>
            <a:ext cx="10341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 err="1" smtClean="0">
                <a:solidFill>
                  <a:schemeClr val="tx1"/>
                </a:solidFill>
              </a:rPr>
              <a:t>ci.uchicago.edu</a:t>
            </a:r>
            <a:endParaRPr lang="en-US" sz="1050" dirty="0" smtClean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5" r:id="rId3"/>
    <p:sldLayoutId id="2147483666" r:id="rId4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nnect.usatlas.org/" TargetMode="External"/><Relationship Id="rId3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nnect.usatlas.org/" TargetMode="External"/><Relationship Id="rId3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nnect.usatlas.org/" TargetMode="External"/><Relationship Id="rId3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nnect.usatlas.org/group-summary" TargetMode="External"/><Relationship Id="rId3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nnect.usatlas.org/" TargetMode="External"/><Relationship Id="rId3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nnect.usatlas.org/" TargetMode="External"/><Relationship Id="rId3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nnect.usatlas.org/" TargetMode="External"/><Relationship Id="rId3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9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ATLAS Connect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err="1" smtClean="0">
                <a:solidFill>
                  <a:schemeClr val="tx1"/>
                </a:solidFill>
              </a:rPr>
              <a:t>Technicals</a:t>
            </a:r>
            <a:r>
              <a:rPr lang="en-US" dirty="0" smtClean="0">
                <a:solidFill>
                  <a:schemeClr val="tx1"/>
                </a:solidFill>
              </a:rPr>
              <a:t> &amp; Usability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200400"/>
            <a:ext cx="6400800" cy="1752600"/>
          </a:xfrm>
        </p:spPr>
        <p:txBody>
          <a:bodyPr/>
          <a:lstStyle/>
          <a:p>
            <a:r>
              <a:rPr lang="en-US" dirty="0" smtClean="0"/>
              <a:t>David Champion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Computation Institute </a:t>
            </a:r>
            <a:r>
              <a:rPr lang="en-US" dirty="0" smtClean="0"/>
              <a:t>&amp; Enrico Fermi </a:t>
            </a:r>
            <a:r>
              <a:rPr lang="en-US" dirty="0" smtClean="0"/>
              <a:t>Institute</a:t>
            </a:r>
            <a:endParaRPr lang="en-US" dirty="0" smtClean="0"/>
          </a:p>
          <a:p>
            <a:r>
              <a:rPr lang="en-US" dirty="0" smtClean="0"/>
              <a:t>University of Chicago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Login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SSH access</a:t>
            </a:r>
          </a:p>
          <a:p>
            <a:pPr lvl="1"/>
            <a:r>
              <a:rPr lang="en-US" dirty="0" smtClean="0"/>
              <a:t>RSA keys provided in advance via user portal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r password</a:t>
            </a:r>
          </a:p>
          <a:p>
            <a:r>
              <a:rPr lang="en-US" dirty="0" smtClean="0"/>
              <a:t>Web access through JavaScript vt100 emulation</a:t>
            </a:r>
          </a:p>
          <a:p>
            <a:r>
              <a:rPr lang="en-US" dirty="0" smtClean="0"/>
              <a:t>Direct local or </a:t>
            </a:r>
            <a:r>
              <a:rPr lang="en-US" dirty="0" err="1" smtClean="0"/>
              <a:t>xrdcp</a:t>
            </a:r>
            <a:r>
              <a:rPr lang="en-US" dirty="0" smtClean="0"/>
              <a:t> access to </a:t>
            </a:r>
            <a:r>
              <a:rPr lang="en-US" dirty="0" err="1" smtClean="0"/>
              <a:t>FAXbox</a:t>
            </a:r>
            <a:r>
              <a:rPr lang="en-US" dirty="0" smtClean="0"/>
              <a:t> data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083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Login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Job management:</a:t>
            </a:r>
          </a:p>
          <a:p>
            <a:pPr lvl="1"/>
            <a:r>
              <a:rPr lang="en-US" dirty="0" smtClean="0"/>
              <a:t>Condor submission frontend</a:t>
            </a:r>
          </a:p>
          <a:p>
            <a:pPr lvl="1"/>
            <a:r>
              <a:rPr lang="en-US" dirty="0" err="1" smtClean="0"/>
              <a:t>Backends</a:t>
            </a:r>
            <a:endParaRPr lang="en-US" dirty="0" smtClean="0"/>
          </a:p>
          <a:p>
            <a:pPr lvl="2"/>
            <a:r>
              <a:rPr lang="en-US" dirty="0" smtClean="0"/>
              <a:t>Condor flocking to MWT2, tier3 clusters, other campus grids</a:t>
            </a:r>
          </a:p>
          <a:p>
            <a:pPr lvl="2"/>
            <a:r>
              <a:rPr lang="en-US" dirty="0" smtClean="0"/>
              <a:t>Remote submission via BOSCO to Condor or other queuing systems</a:t>
            </a:r>
          </a:p>
          <a:p>
            <a:r>
              <a:rPr lang="en-US" dirty="0" smtClean="0"/>
              <a:t>Job metadata insertion to analytics tools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vailable via web gateway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815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High-Level Workflow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0"/>
          </p:nvPr>
        </p:nvPicPr>
        <p:blipFill>
          <a:blip r:embed="rId2"/>
          <a:srcRect l="2804" r="2804"/>
          <a:stretch>
            <a:fillRect/>
          </a:stretch>
        </p:blipFill>
        <p:spPr>
          <a:xfrm>
            <a:off x="533400" y="1143000"/>
            <a:ext cx="7809672" cy="48006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007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Sequence of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User visits ATLAS Connect site</a:t>
            </a:r>
          </a:p>
          <a:p>
            <a:r>
              <a:rPr lang="en-US" dirty="0" smtClean="0"/>
              <a:t>User signs up </a:t>
            </a:r>
            <a:r>
              <a:rPr lang="en-US" sz="2400" dirty="0" smtClean="0"/>
              <a:t>(see attached workflow screenshots)</a:t>
            </a:r>
          </a:p>
          <a:p>
            <a:r>
              <a:rPr lang="en-US" dirty="0" smtClean="0"/>
              <a:t>User requests institutional group membership</a:t>
            </a:r>
          </a:p>
          <a:p>
            <a:r>
              <a:rPr lang="en-US" dirty="0" smtClean="0"/>
              <a:t>Approver validates group join request</a:t>
            </a:r>
            <a:br>
              <a:rPr lang="en-US" dirty="0" smtClean="0"/>
            </a:br>
            <a:r>
              <a:rPr lang="en-US" sz="2400" dirty="0" smtClean="0"/>
              <a:t>(possibly involving contact with site principals)</a:t>
            </a:r>
          </a:p>
          <a:p>
            <a:r>
              <a:rPr lang="en-US" dirty="0" smtClean="0"/>
              <a:t>User is joined into group</a:t>
            </a:r>
          </a:p>
          <a:p>
            <a:r>
              <a:rPr lang="en-US" dirty="0" smtClean="0"/>
              <a:t>After 3-5 minutes, credentials authorized</a:t>
            </a:r>
          </a:p>
          <a:p>
            <a:r>
              <a:rPr lang="en-US" dirty="0" smtClean="0"/>
              <a:t>User may </a:t>
            </a:r>
            <a:r>
              <a:rPr lang="en-US" dirty="0" err="1" smtClean="0"/>
              <a:t>ssh</a:t>
            </a:r>
            <a:r>
              <a:rPr lang="en-US" dirty="0" smtClean="0"/>
              <a:t> or web connect to </a:t>
            </a:r>
            <a:r>
              <a:rPr lang="en-US" dirty="0" err="1" smtClean="0">
                <a:latin typeface="Consolas"/>
                <a:cs typeface="Consolas"/>
              </a:rPr>
              <a:t>login.usatlas.org</a:t>
            </a:r>
            <a:endParaRPr lang="en-US" dirty="0">
              <a:latin typeface="Consolas"/>
              <a:cs typeface="Consola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43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3622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User Management Views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477811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Views: Web Gateway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371600"/>
            <a:ext cx="6400800" cy="4800600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371600" y="914400"/>
            <a:ext cx="640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http://</a:t>
            </a:r>
            <a:r>
              <a:rPr lang="en-US" sz="1400" dirty="0" err="1" smtClean="0"/>
              <a:t>connect.usatlas.org</a:t>
            </a:r>
            <a:r>
              <a:rPr lang="en-US" sz="1400" dirty="0" smtClean="0"/>
              <a:t>/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985580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Views: Profile Management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914400"/>
            <a:ext cx="640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hlinkClick r:id="rId2"/>
              </a:rPr>
              <a:t>http://connect.usatlas.org/</a:t>
            </a:r>
            <a:r>
              <a:rPr lang="en-US" sz="1400" dirty="0" smtClean="0"/>
              <a:t> </a:t>
            </a:r>
            <a:r>
              <a:rPr lang="en-US" sz="1400" dirty="0"/>
              <a:t>▶</a:t>
            </a:r>
            <a:r>
              <a:rPr lang="en-US" sz="1400" dirty="0" smtClean="0"/>
              <a:t> </a:t>
            </a:r>
            <a:r>
              <a:rPr lang="en-US" sz="1400" dirty="0"/>
              <a:t>Connect </a:t>
            </a:r>
            <a:r>
              <a:rPr lang="en-US" sz="1400" dirty="0" smtClean="0"/>
              <a:t>▶ </a:t>
            </a:r>
            <a:r>
              <a:rPr lang="en-US" sz="1400" dirty="0"/>
              <a:t>My Profile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71600"/>
            <a:ext cx="6400800" cy="4800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924861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Views: Key Management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914400"/>
            <a:ext cx="640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2"/>
              </a:rPr>
              <a:t>http://connect.usatlas.org/</a:t>
            </a:r>
            <a:r>
              <a:rPr lang="en-US" sz="1400" dirty="0"/>
              <a:t> ▶ Connect ▶ My </a:t>
            </a:r>
            <a:r>
              <a:rPr lang="en-US" sz="1400" dirty="0" smtClean="0"/>
              <a:t>Profile ▶ Manage Identities</a:t>
            </a:r>
            <a:endParaRPr lang="en-US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71600"/>
            <a:ext cx="6400800" cy="4800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331400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Views: User’s Groups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914400"/>
            <a:ext cx="640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hlinkClick r:id="rId2"/>
              </a:rPr>
              <a:t>http://</a:t>
            </a:r>
            <a:r>
              <a:rPr lang="en-US" sz="1400" u="sng" dirty="0" err="1">
                <a:hlinkClick r:id="rId2"/>
              </a:rPr>
              <a:t>connect.usatlas.org</a:t>
            </a:r>
            <a:r>
              <a:rPr lang="en-US" sz="1400" u="sng" dirty="0">
                <a:hlinkClick r:id="rId2"/>
              </a:rPr>
              <a:t>/</a:t>
            </a:r>
            <a:r>
              <a:rPr lang="en-US" sz="1400" dirty="0"/>
              <a:t> ▶ Connect ▶ My </a:t>
            </a:r>
            <a:r>
              <a:rPr lang="en-US" sz="1400" dirty="0" smtClean="0"/>
              <a:t>Profile ▶ My Groups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71600"/>
            <a:ext cx="6400800" cy="4800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200131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Views: All ATLAS Groups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914400"/>
            <a:ext cx="640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hlinkClick r:id="rId2"/>
              </a:rPr>
              <a:t>http://connect.usatlas.org/group-summary</a:t>
            </a:r>
            <a:r>
              <a:rPr lang="en-US" sz="1400" dirty="0" smtClean="0"/>
              <a:t>	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71600"/>
            <a:ext cx="6400800" cy="4800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6752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ATLAS Connect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combined job submission environment and storage platform</a:t>
            </a:r>
            <a:endParaRPr lang="en-US" dirty="0" smtClean="0"/>
          </a:p>
          <a:p>
            <a:r>
              <a:rPr lang="en-US" dirty="0" smtClean="0"/>
              <a:t>Low entry overhead</a:t>
            </a:r>
          </a:p>
          <a:p>
            <a:pPr lvl="1"/>
            <a:r>
              <a:rPr lang="en-US" dirty="0" smtClean="0"/>
              <a:t>simple signup</a:t>
            </a:r>
          </a:p>
          <a:p>
            <a:pPr lvl="1"/>
            <a:r>
              <a:rPr lang="en-US" dirty="0" smtClean="0"/>
              <a:t>easy sponsorship procedure</a:t>
            </a:r>
          </a:p>
          <a:p>
            <a:r>
              <a:rPr lang="en-US" dirty="0" smtClean="0"/>
              <a:t>Ready-to-use tools</a:t>
            </a:r>
          </a:p>
          <a:p>
            <a:r>
              <a:rPr lang="en-US" dirty="0" smtClean="0"/>
              <a:t>Growth — straightforward connectivity to:</a:t>
            </a:r>
          </a:p>
          <a:p>
            <a:pPr lvl="1"/>
            <a:r>
              <a:rPr lang="en-US" dirty="0" smtClean="0"/>
              <a:t>existing tier2 and tier3 facilities</a:t>
            </a:r>
          </a:p>
          <a:p>
            <a:pPr lvl="1"/>
            <a:r>
              <a:rPr lang="en-US" dirty="0" smtClean="0"/>
              <a:t>ready to integrate with future sites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3622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Analytics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873320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err="1" smtClean="0"/>
              <a:t>CycleServer</a:t>
            </a:r>
            <a:endParaRPr lang="en-US" dirty="0" smtClean="0"/>
          </a:p>
          <a:p>
            <a:pPr lvl="1"/>
            <a:r>
              <a:rPr lang="en-US" dirty="0" smtClean="0"/>
              <a:t>Adobe Flash-based utilization metrics &amp; graphing</a:t>
            </a:r>
          </a:p>
          <a:p>
            <a:r>
              <a:rPr lang="en-US" dirty="0" smtClean="0"/>
              <a:t>Accounting </a:t>
            </a:r>
            <a:r>
              <a:rPr lang="en-US" dirty="0" err="1" smtClean="0"/>
              <a:t>Summart</a:t>
            </a:r>
            <a:r>
              <a:rPr lang="en-US" dirty="0" smtClean="0"/>
              <a:t> (Gratia)</a:t>
            </a:r>
          </a:p>
          <a:p>
            <a:pPr lvl="1"/>
            <a:r>
              <a:rPr lang="en-US" dirty="0" smtClean="0"/>
              <a:t>Job breakdown by project, institution, user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2372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Analytics: </a:t>
            </a:r>
            <a:r>
              <a:rPr lang="en-US" dirty="0" err="1" smtClean="0"/>
              <a:t>CycleServer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914400"/>
            <a:ext cx="640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2"/>
              </a:rPr>
              <a:t>http://connect.usatlas.org/</a:t>
            </a:r>
            <a:r>
              <a:rPr lang="en-US" sz="1400" dirty="0"/>
              <a:t> ▶ </a:t>
            </a:r>
            <a:r>
              <a:rPr lang="en-US" sz="1400" dirty="0" smtClean="0"/>
              <a:t>Resources ▶ ATLAS Connect User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71600"/>
            <a:ext cx="6400800" cy="4800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473141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Analytics: </a:t>
            </a:r>
            <a:r>
              <a:rPr lang="en-US" dirty="0" err="1" smtClean="0"/>
              <a:t>CycleServer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914400"/>
            <a:ext cx="640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2"/>
              </a:rPr>
              <a:t>http://connect.usatlas.org/</a:t>
            </a:r>
            <a:r>
              <a:rPr lang="en-US" sz="1400" dirty="0"/>
              <a:t> ▶ </a:t>
            </a:r>
            <a:r>
              <a:rPr lang="en-US" sz="1400" dirty="0" smtClean="0"/>
              <a:t>Resources ▶ ATLAS Connect User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71600"/>
            <a:ext cx="6400800" cy="4800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31940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Analytics: Accounting 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914400"/>
            <a:ext cx="640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2"/>
              </a:rPr>
              <a:t>http://connect.usatlas.org/</a:t>
            </a:r>
            <a:r>
              <a:rPr lang="en-US" sz="1400" dirty="0"/>
              <a:t> ▶ </a:t>
            </a:r>
            <a:r>
              <a:rPr lang="en-US" sz="1400" dirty="0" smtClean="0"/>
              <a:t>Resources ▶ Accounting Summary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71600"/>
            <a:ext cx="6400800" cy="4800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871405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1800" y="2362200"/>
            <a:ext cx="29862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Questions?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841009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0574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Signup Workflow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226403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Appendix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6098578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019800" y="1828800"/>
            <a:ext cx="2590800" cy="762000"/>
          </a:xfrm>
          <a:prstGeom prst="ellipse">
            <a:avLst/>
          </a:prstGeom>
          <a:solidFill>
            <a:srgbClr val="FF00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709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5257800" y="5410200"/>
            <a:ext cx="2590800" cy="762000"/>
          </a:xfrm>
          <a:prstGeom prst="ellipse">
            <a:avLst/>
          </a:prstGeom>
          <a:solidFill>
            <a:srgbClr val="FF00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8767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828800" y="2601255"/>
            <a:ext cx="2590800" cy="762000"/>
          </a:xfrm>
          <a:prstGeom prst="ellipse">
            <a:avLst/>
          </a:prstGeom>
          <a:solidFill>
            <a:srgbClr val="FF00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79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ATLAS Connect 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Current tier3 sites with limited resources for cluster management</a:t>
            </a:r>
          </a:p>
          <a:p>
            <a:r>
              <a:rPr lang="en-US" dirty="0" smtClean="0"/>
              <a:t>Tier3 sites with capacity or throughput needs</a:t>
            </a:r>
          </a:p>
          <a:p>
            <a:pPr lvl="1"/>
            <a:r>
              <a:rPr lang="en-US" dirty="0" smtClean="0"/>
              <a:t>can benefit from direct resource sharing with other sites</a:t>
            </a:r>
          </a:p>
          <a:p>
            <a:pPr lvl="1"/>
            <a:r>
              <a:rPr lang="en-US" dirty="0" smtClean="0"/>
              <a:t>can connect short-lived cycle pools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everage other sites’ </a:t>
            </a:r>
            <a:r>
              <a:rPr lang="en-US" dirty="0" err="1" smtClean="0"/>
              <a:t>bandwith</a:t>
            </a:r>
            <a:r>
              <a:rPr lang="en-US" dirty="0" smtClean="0"/>
              <a:t> through computational locality</a:t>
            </a:r>
          </a:p>
          <a:p>
            <a:r>
              <a:rPr lang="en-US" dirty="0" smtClean="0"/>
              <a:t>Future Tier3 working groups</a:t>
            </a:r>
          </a:p>
          <a:p>
            <a:pPr lvl="1"/>
            <a:r>
              <a:rPr lang="en-US" dirty="0" smtClean="0"/>
              <a:t>lower startup cost by leaning upon shared infrastructure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319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057400"/>
            <a:ext cx="822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Signup Workflow</a:t>
            </a:r>
          </a:p>
          <a:p>
            <a:pPr algn="ctr"/>
            <a:r>
              <a:rPr lang="en-US" sz="3600" dirty="0" err="1" smtClean="0"/>
              <a:t>InCommon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67582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724400" y="3657600"/>
            <a:ext cx="2590800" cy="762000"/>
          </a:xfrm>
          <a:prstGeom prst="ellipse">
            <a:avLst/>
          </a:prstGeom>
          <a:solidFill>
            <a:srgbClr val="FF00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4418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2590800" y="2743200"/>
            <a:ext cx="2590800" cy="762000"/>
          </a:xfrm>
          <a:prstGeom prst="ellipse">
            <a:avLst/>
          </a:prstGeom>
          <a:solidFill>
            <a:srgbClr val="FF00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200400" y="3962400"/>
            <a:ext cx="2590800" cy="762000"/>
          </a:xfrm>
          <a:prstGeom prst="ellipse">
            <a:avLst/>
          </a:prstGeom>
          <a:solidFill>
            <a:srgbClr val="FF00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5571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2763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057400"/>
            <a:ext cx="82296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Signup Workflow</a:t>
            </a:r>
          </a:p>
          <a:p>
            <a:pPr algn="ctr"/>
            <a:r>
              <a:rPr lang="en-US" sz="3600" dirty="0" err="1" smtClean="0"/>
              <a:t>InCommon</a:t>
            </a:r>
            <a:endParaRPr lang="en-US" sz="3600" dirty="0" smtClean="0"/>
          </a:p>
          <a:p>
            <a:pPr algn="ctr"/>
            <a:r>
              <a:rPr lang="en-US" sz="2000" dirty="0"/>
              <a:t>e</a:t>
            </a:r>
            <a:r>
              <a:rPr lang="en-US" sz="2000" dirty="0" smtClean="0"/>
              <a:t>xisting Globus account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28691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7355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0935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057400"/>
            <a:ext cx="82296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Signup Workflow</a:t>
            </a:r>
          </a:p>
          <a:p>
            <a:pPr algn="ctr"/>
            <a:r>
              <a:rPr lang="en-US" sz="3600" dirty="0" err="1" smtClean="0"/>
              <a:t>InCommon</a:t>
            </a:r>
            <a:endParaRPr lang="en-US" sz="3600" dirty="0" smtClean="0"/>
          </a:p>
          <a:p>
            <a:pPr algn="ctr"/>
            <a:r>
              <a:rPr lang="en-US" sz="2000" dirty="0" smtClean="0"/>
              <a:t>no Globus account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362461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143000" y="2590800"/>
            <a:ext cx="2590800" cy="762000"/>
          </a:xfrm>
          <a:prstGeom prst="ellipse">
            <a:avLst/>
          </a:prstGeom>
          <a:solidFill>
            <a:srgbClr val="FF00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0526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323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Architectural Overview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186670" y="1169575"/>
            <a:ext cx="6709310" cy="4957504"/>
            <a:chOff x="215900" y="196214"/>
            <a:chExt cx="8740821" cy="6458587"/>
          </a:xfrm>
        </p:grpSpPr>
        <p:sp>
          <p:nvSpPr>
            <p:cNvPr id="8" name="Isosceles Triangle 7"/>
            <p:cNvSpPr/>
            <p:nvPr/>
          </p:nvSpPr>
          <p:spPr>
            <a:xfrm rot="16200000">
              <a:off x="1890571" y="-687531"/>
              <a:ext cx="5273964" cy="8623300"/>
            </a:xfrm>
            <a:prstGeom prst="triangle">
              <a:avLst>
                <a:gd name="adj" fmla="val 60899"/>
              </a:avLst>
            </a:prstGeom>
            <a:gradFill flip="none" rotWithShape="1">
              <a:gsLst>
                <a:gs pos="0">
                  <a:schemeClr val="bg2">
                    <a:lumMod val="25000"/>
                    <a:alpha val="27000"/>
                  </a:schemeClr>
                </a:gs>
                <a:gs pos="100000">
                  <a:srgbClr val="FFFFFF">
                    <a:alpha val="27000"/>
                  </a:srgbClr>
                </a:gs>
              </a:gsLst>
              <a:lin ang="486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215900" y="196214"/>
              <a:ext cx="8740821" cy="6458587"/>
            </a:xfrm>
            <a:prstGeom prst="roundRect">
              <a:avLst>
                <a:gd name="adj" fmla="val 7223"/>
              </a:avLst>
            </a:prstGeom>
            <a:noFill/>
            <a:ln w="57150" cmpd="sng">
              <a:solidFill>
                <a:srgbClr val="4A452A"/>
              </a:solidFill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006340" y="2537072"/>
              <a:ext cx="2245360" cy="458314"/>
            </a:xfrm>
            <a:prstGeom prst="rect">
              <a:avLst/>
            </a:prstGeom>
            <a:ln w="38100" cmpd="sng">
              <a:solidFill>
                <a:srgbClr val="4A452A"/>
              </a:solidFill>
            </a:ln>
          </p:spPr>
          <p:style>
            <a:lnRef idx="1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5118608" y="2268631"/>
              <a:ext cx="1571752" cy="536883"/>
            </a:xfrm>
            <a:custGeom>
              <a:avLst/>
              <a:gdLst>
                <a:gd name="connsiteX0" fmla="*/ 0 w 1898904"/>
                <a:gd name="connsiteY0" fmla="*/ 73801 h 442800"/>
                <a:gd name="connsiteX1" fmla="*/ 73801 w 1898904"/>
                <a:gd name="connsiteY1" fmla="*/ 0 h 442800"/>
                <a:gd name="connsiteX2" fmla="*/ 1825103 w 1898904"/>
                <a:gd name="connsiteY2" fmla="*/ 0 h 442800"/>
                <a:gd name="connsiteX3" fmla="*/ 1898904 w 1898904"/>
                <a:gd name="connsiteY3" fmla="*/ 73801 h 442800"/>
                <a:gd name="connsiteX4" fmla="*/ 1898904 w 1898904"/>
                <a:gd name="connsiteY4" fmla="*/ 368999 h 442800"/>
                <a:gd name="connsiteX5" fmla="*/ 1825103 w 1898904"/>
                <a:gd name="connsiteY5" fmla="*/ 442800 h 442800"/>
                <a:gd name="connsiteX6" fmla="*/ 73801 w 1898904"/>
                <a:gd name="connsiteY6" fmla="*/ 442800 h 442800"/>
                <a:gd name="connsiteX7" fmla="*/ 0 w 1898904"/>
                <a:gd name="connsiteY7" fmla="*/ 368999 h 442800"/>
                <a:gd name="connsiteX8" fmla="*/ 0 w 1898904"/>
                <a:gd name="connsiteY8" fmla="*/ 73801 h 44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8904" h="442800">
                  <a:moveTo>
                    <a:pt x="0" y="73801"/>
                  </a:moveTo>
                  <a:cubicBezTo>
                    <a:pt x="0" y="33042"/>
                    <a:pt x="33042" y="0"/>
                    <a:pt x="73801" y="0"/>
                  </a:cubicBezTo>
                  <a:lnTo>
                    <a:pt x="1825103" y="0"/>
                  </a:lnTo>
                  <a:cubicBezTo>
                    <a:pt x="1865862" y="0"/>
                    <a:pt x="1898904" y="33042"/>
                    <a:pt x="1898904" y="73801"/>
                  </a:cubicBezTo>
                  <a:lnTo>
                    <a:pt x="1898904" y="368999"/>
                  </a:lnTo>
                  <a:cubicBezTo>
                    <a:pt x="1898904" y="409758"/>
                    <a:pt x="1865862" y="442800"/>
                    <a:pt x="1825103" y="442800"/>
                  </a:cubicBezTo>
                  <a:lnTo>
                    <a:pt x="73801" y="442800"/>
                  </a:lnTo>
                  <a:cubicBezTo>
                    <a:pt x="33042" y="442800"/>
                    <a:pt x="0" y="409758"/>
                    <a:pt x="0" y="368999"/>
                  </a:cubicBezTo>
                  <a:lnTo>
                    <a:pt x="0" y="73801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3390" tIns="21616" rIns="93390" bIns="21616" numCol="1" spcCol="1270" anchor="ctr" anchorCtr="0">
              <a:noAutofit/>
            </a:bodyPr>
            <a:lstStyle/>
            <a:p>
              <a:pPr lvl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 smtClean="0">
                  <a:solidFill>
                    <a:schemeClr val="bg1">
                      <a:lumMod val="95000"/>
                    </a:schemeClr>
                  </a:solidFill>
                </a:rPr>
                <a:t>Flocked Tier2s</a:t>
              </a:r>
              <a:endParaRPr lang="en-US" b="1" kern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006340" y="3362040"/>
              <a:ext cx="2245360" cy="458314"/>
            </a:xfrm>
            <a:prstGeom prst="rect">
              <a:avLst/>
            </a:prstGeom>
            <a:ln w="38100" cmpd="sng">
              <a:solidFill>
                <a:srgbClr val="4A452A"/>
              </a:solidFill>
            </a:ln>
          </p:spPr>
          <p:style>
            <a:lnRef idx="1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5118608" y="3093597"/>
              <a:ext cx="1571752" cy="536883"/>
            </a:xfrm>
            <a:custGeom>
              <a:avLst/>
              <a:gdLst>
                <a:gd name="connsiteX0" fmla="*/ 0 w 1898904"/>
                <a:gd name="connsiteY0" fmla="*/ 73801 h 442800"/>
                <a:gd name="connsiteX1" fmla="*/ 73801 w 1898904"/>
                <a:gd name="connsiteY1" fmla="*/ 0 h 442800"/>
                <a:gd name="connsiteX2" fmla="*/ 1825103 w 1898904"/>
                <a:gd name="connsiteY2" fmla="*/ 0 h 442800"/>
                <a:gd name="connsiteX3" fmla="*/ 1898904 w 1898904"/>
                <a:gd name="connsiteY3" fmla="*/ 73801 h 442800"/>
                <a:gd name="connsiteX4" fmla="*/ 1898904 w 1898904"/>
                <a:gd name="connsiteY4" fmla="*/ 368999 h 442800"/>
                <a:gd name="connsiteX5" fmla="*/ 1825103 w 1898904"/>
                <a:gd name="connsiteY5" fmla="*/ 442800 h 442800"/>
                <a:gd name="connsiteX6" fmla="*/ 73801 w 1898904"/>
                <a:gd name="connsiteY6" fmla="*/ 442800 h 442800"/>
                <a:gd name="connsiteX7" fmla="*/ 0 w 1898904"/>
                <a:gd name="connsiteY7" fmla="*/ 368999 h 442800"/>
                <a:gd name="connsiteX8" fmla="*/ 0 w 1898904"/>
                <a:gd name="connsiteY8" fmla="*/ 73801 h 44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8904" h="442800">
                  <a:moveTo>
                    <a:pt x="0" y="73801"/>
                  </a:moveTo>
                  <a:cubicBezTo>
                    <a:pt x="0" y="33042"/>
                    <a:pt x="33042" y="0"/>
                    <a:pt x="73801" y="0"/>
                  </a:cubicBezTo>
                  <a:lnTo>
                    <a:pt x="1825103" y="0"/>
                  </a:lnTo>
                  <a:cubicBezTo>
                    <a:pt x="1865862" y="0"/>
                    <a:pt x="1898904" y="33042"/>
                    <a:pt x="1898904" y="73801"/>
                  </a:cubicBezTo>
                  <a:lnTo>
                    <a:pt x="1898904" y="368999"/>
                  </a:lnTo>
                  <a:cubicBezTo>
                    <a:pt x="1898904" y="409758"/>
                    <a:pt x="1865862" y="442800"/>
                    <a:pt x="1825103" y="442800"/>
                  </a:cubicBezTo>
                  <a:lnTo>
                    <a:pt x="73801" y="442800"/>
                  </a:lnTo>
                  <a:cubicBezTo>
                    <a:pt x="33042" y="442800"/>
                    <a:pt x="0" y="409758"/>
                    <a:pt x="0" y="368999"/>
                  </a:cubicBezTo>
                  <a:lnTo>
                    <a:pt x="0" y="73801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3390" tIns="21616" rIns="93390" bIns="21616" numCol="1" spcCol="1270" anchor="ctr" anchorCtr="0">
              <a:noAutofit/>
            </a:bodyPr>
            <a:lstStyle/>
            <a:p>
              <a:pPr lvl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 smtClean="0">
                  <a:solidFill>
                    <a:schemeClr val="bg1">
                      <a:lumMod val="95000"/>
                    </a:schemeClr>
                  </a:solidFill>
                </a:rPr>
                <a:t>Flocked Tier3s</a:t>
              </a:r>
              <a:endParaRPr lang="en-US" b="1" kern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006340" y="4187006"/>
              <a:ext cx="2245360" cy="458314"/>
            </a:xfrm>
            <a:prstGeom prst="rect">
              <a:avLst/>
            </a:prstGeom>
            <a:ln w="38100" cmpd="sng">
              <a:solidFill>
                <a:srgbClr val="4A452A"/>
              </a:solidFill>
            </a:ln>
          </p:spPr>
          <p:style>
            <a:lnRef idx="1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Freeform 16"/>
            <p:cNvSpPr/>
            <p:nvPr/>
          </p:nvSpPr>
          <p:spPr>
            <a:xfrm>
              <a:off x="5118608" y="3918564"/>
              <a:ext cx="1571752" cy="536883"/>
            </a:xfrm>
            <a:custGeom>
              <a:avLst/>
              <a:gdLst>
                <a:gd name="connsiteX0" fmla="*/ 0 w 1898904"/>
                <a:gd name="connsiteY0" fmla="*/ 73801 h 442800"/>
                <a:gd name="connsiteX1" fmla="*/ 73801 w 1898904"/>
                <a:gd name="connsiteY1" fmla="*/ 0 h 442800"/>
                <a:gd name="connsiteX2" fmla="*/ 1825103 w 1898904"/>
                <a:gd name="connsiteY2" fmla="*/ 0 h 442800"/>
                <a:gd name="connsiteX3" fmla="*/ 1898904 w 1898904"/>
                <a:gd name="connsiteY3" fmla="*/ 73801 h 442800"/>
                <a:gd name="connsiteX4" fmla="*/ 1898904 w 1898904"/>
                <a:gd name="connsiteY4" fmla="*/ 368999 h 442800"/>
                <a:gd name="connsiteX5" fmla="*/ 1825103 w 1898904"/>
                <a:gd name="connsiteY5" fmla="*/ 442800 h 442800"/>
                <a:gd name="connsiteX6" fmla="*/ 73801 w 1898904"/>
                <a:gd name="connsiteY6" fmla="*/ 442800 h 442800"/>
                <a:gd name="connsiteX7" fmla="*/ 0 w 1898904"/>
                <a:gd name="connsiteY7" fmla="*/ 368999 h 442800"/>
                <a:gd name="connsiteX8" fmla="*/ 0 w 1898904"/>
                <a:gd name="connsiteY8" fmla="*/ 73801 h 44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8904" h="442800">
                  <a:moveTo>
                    <a:pt x="0" y="73801"/>
                  </a:moveTo>
                  <a:cubicBezTo>
                    <a:pt x="0" y="33042"/>
                    <a:pt x="33042" y="0"/>
                    <a:pt x="73801" y="0"/>
                  </a:cubicBezTo>
                  <a:lnTo>
                    <a:pt x="1825103" y="0"/>
                  </a:lnTo>
                  <a:cubicBezTo>
                    <a:pt x="1865862" y="0"/>
                    <a:pt x="1898904" y="33042"/>
                    <a:pt x="1898904" y="73801"/>
                  </a:cubicBezTo>
                  <a:lnTo>
                    <a:pt x="1898904" y="368999"/>
                  </a:lnTo>
                  <a:cubicBezTo>
                    <a:pt x="1898904" y="409758"/>
                    <a:pt x="1865862" y="442800"/>
                    <a:pt x="1825103" y="442800"/>
                  </a:cubicBezTo>
                  <a:lnTo>
                    <a:pt x="73801" y="442800"/>
                  </a:lnTo>
                  <a:cubicBezTo>
                    <a:pt x="33042" y="442800"/>
                    <a:pt x="0" y="409758"/>
                    <a:pt x="0" y="368999"/>
                  </a:cubicBezTo>
                  <a:lnTo>
                    <a:pt x="0" y="738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3390" tIns="21616" rIns="93390" bIns="21616" numCol="1" spcCol="1270" anchor="ctr" anchorCtr="0">
              <a:noAutofit/>
            </a:bodyPr>
            <a:lstStyle/>
            <a:p>
              <a:pPr lvl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 smtClean="0">
                  <a:solidFill>
                    <a:schemeClr val="bg1">
                      <a:lumMod val="95000"/>
                    </a:schemeClr>
                  </a:solidFill>
                </a:rPr>
                <a:t>Campus Grids</a:t>
              </a:r>
              <a:r>
                <a:rPr lang="en-US" b="1" kern="1200" dirty="0" smtClean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endParaRPr lang="en-US" b="1" kern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93903" y="4322661"/>
              <a:ext cx="1744585" cy="1099846"/>
            </a:xfrm>
            <a:prstGeom prst="rect">
              <a:avLst/>
            </a:prstGeom>
          </p:spPr>
        </p:pic>
        <p:grpSp>
          <p:nvGrpSpPr>
            <p:cNvPr id="19" name="Group 18"/>
            <p:cNvGrpSpPr/>
            <p:nvPr/>
          </p:nvGrpSpPr>
          <p:grpSpPr>
            <a:xfrm>
              <a:off x="449581" y="1709831"/>
              <a:ext cx="3568699" cy="2570799"/>
              <a:chOff x="589281" y="1773331"/>
              <a:chExt cx="3568699" cy="2570799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589281" y="1796951"/>
                <a:ext cx="3568699" cy="2547179"/>
              </a:xfrm>
              <a:prstGeom prst="rect">
                <a:avLst/>
              </a:prstGeom>
              <a:noFill/>
            </p:spPr>
          </p:sp>
          <p:sp>
            <p:nvSpPr>
              <p:cNvPr id="29" name="Circular Arrow 28"/>
              <p:cNvSpPr/>
              <p:nvPr/>
            </p:nvSpPr>
            <p:spPr>
              <a:xfrm>
                <a:off x="1120360" y="1773331"/>
                <a:ext cx="2511230" cy="2511230"/>
              </a:xfrm>
              <a:prstGeom prst="circularArrow">
                <a:avLst>
                  <a:gd name="adj1" fmla="val 4668"/>
                  <a:gd name="adj2" fmla="val 272909"/>
                  <a:gd name="adj3" fmla="val 13254721"/>
                  <a:gd name="adj4" fmla="val 17749314"/>
                  <a:gd name="adj5" fmla="val 4847"/>
                </a:avLst>
              </a:prstGeom>
              <a:solidFill>
                <a:srgbClr val="948A54"/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0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0" name="Freeform 29"/>
              <p:cNvSpPr/>
              <p:nvPr/>
            </p:nvSpPr>
            <p:spPr>
              <a:xfrm>
                <a:off x="1582857" y="1797683"/>
                <a:ext cx="1884243" cy="742317"/>
              </a:xfrm>
              <a:custGeom>
                <a:avLst/>
                <a:gdLst>
                  <a:gd name="connsiteX0" fmla="*/ 0 w 1484634"/>
                  <a:gd name="connsiteY0" fmla="*/ 123722 h 742317"/>
                  <a:gd name="connsiteX1" fmla="*/ 123722 w 1484634"/>
                  <a:gd name="connsiteY1" fmla="*/ 0 h 742317"/>
                  <a:gd name="connsiteX2" fmla="*/ 1360912 w 1484634"/>
                  <a:gd name="connsiteY2" fmla="*/ 0 h 742317"/>
                  <a:gd name="connsiteX3" fmla="*/ 1484634 w 1484634"/>
                  <a:gd name="connsiteY3" fmla="*/ 123722 h 742317"/>
                  <a:gd name="connsiteX4" fmla="*/ 1484634 w 1484634"/>
                  <a:gd name="connsiteY4" fmla="*/ 618595 h 742317"/>
                  <a:gd name="connsiteX5" fmla="*/ 1360912 w 1484634"/>
                  <a:gd name="connsiteY5" fmla="*/ 742317 h 742317"/>
                  <a:gd name="connsiteX6" fmla="*/ 123722 w 1484634"/>
                  <a:gd name="connsiteY6" fmla="*/ 742317 h 742317"/>
                  <a:gd name="connsiteX7" fmla="*/ 0 w 1484634"/>
                  <a:gd name="connsiteY7" fmla="*/ 618595 h 742317"/>
                  <a:gd name="connsiteX8" fmla="*/ 0 w 1484634"/>
                  <a:gd name="connsiteY8" fmla="*/ 123722 h 742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84634" h="742317">
                    <a:moveTo>
                      <a:pt x="0" y="123722"/>
                    </a:moveTo>
                    <a:cubicBezTo>
                      <a:pt x="0" y="55392"/>
                      <a:pt x="55392" y="0"/>
                      <a:pt x="123722" y="0"/>
                    </a:cubicBezTo>
                    <a:lnTo>
                      <a:pt x="1360912" y="0"/>
                    </a:lnTo>
                    <a:cubicBezTo>
                      <a:pt x="1429242" y="0"/>
                      <a:pt x="1484634" y="55392"/>
                      <a:pt x="1484634" y="123722"/>
                    </a:cubicBezTo>
                    <a:lnTo>
                      <a:pt x="1484634" y="618595"/>
                    </a:lnTo>
                    <a:cubicBezTo>
                      <a:pt x="1484634" y="686925"/>
                      <a:pt x="1429242" y="742317"/>
                      <a:pt x="1360912" y="742317"/>
                    </a:cubicBezTo>
                    <a:lnTo>
                      <a:pt x="123722" y="742317"/>
                    </a:lnTo>
                    <a:cubicBezTo>
                      <a:pt x="55392" y="742317"/>
                      <a:pt x="0" y="686925"/>
                      <a:pt x="0" y="618595"/>
                    </a:cubicBezTo>
                    <a:lnTo>
                      <a:pt x="0" y="123722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81957" tIns="81957" rIns="81957" bIns="81957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err="1" smtClean="0"/>
                  <a:t>connect.usatlas.org</a:t>
                </a:r>
                <a:endParaRPr lang="en-US" sz="1200" b="1" kern="1200" dirty="0"/>
              </a:p>
            </p:txBody>
          </p:sp>
          <p:sp>
            <p:nvSpPr>
              <p:cNvPr id="31" name="Freeform 30"/>
              <p:cNvSpPr/>
              <p:nvPr/>
            </p:nvSpPr>
            <p:spPr>
              <a:xfrm>
                <a:off x="2555557" y="2699381"/>
                <a:ext cx="1596635" cy="742317"/>
              </a:xfrm>
              <a:custGeom>
                <a:avLst/>
                <a:gdLst>
                  <a:gd name="connsiteX0" fmla="*/ 0 w 1596635"/>
                  <a:gd name="connsiteY0" fmla="*/ 123722 h 742317"/>
                  <a:gd name="connsiteX1" fmla="*/ 123722 w 1596635"/>
                  <a:gd name="connsiteY1" fmla="*/ 0 h 742317"/>
                  <a:gd name="connsiteX2" fmla="*/ 1472913 w 1596635"/>
                  <a:gd name="connsiteY2" fmla="*/ 0 h 742317"/>
                  <a:gd name="connsiteX3" fmla="*/ 1596635 w 1596635"/>
                  <a:gd name="connsiteY3" fmla="*/ 123722 h 742317"/>
                  <a:gd name="connsiteX4" fmla="*/ 1596635 w 1596635"/>
                  <a:gd name="connsiteY4" fmla="*/ 618595 h 742317"/>
                  <a:gd name="connsiteX5" fmla="*/ 1472913 w 1596635"/>
                  <a:gd name="connsiteY5" fmla="*/ 742317 h 742317"/>
                  <a:gd name="connsiteX6" fmla="*/ 123722 w 1596635"/>
                  <a:gd name="connsiteY6" fmla="*/ 742317 h 742317"/>
                  <a:gd name="connsiteX7" fmla="*/ 0 w 1596635"/>
                  <a:gd name="connsiteY7" fmla="*/ 618595 h 742317"/>
                  <a:gd name="connsiteX8" fmla="*/ 0 w 1596635"/>
                  <a:gd name="connsiteY8" fmla="*/ 123722 h 742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635" h="742317">
                    <a:moveTo>
                      <a:pt x="0" y="123722"/>
                    </a:moveTo>
                    <a:cubicBezTo>
                      <a:pt x="0" y="55392"/>
                      <a:pt x="55392" y="0"/>
                      <a:pt x="123722" y="0"/>
                    </a:cubicBezTo>
                    <a:lnTo>
                      <a:pt x="1472913" y="0"/>
                    </a:lnTo>
                    <a:cubicBezTo>
                      <a:pt x="1541243" y="0"/>
                      <a:pt x="1596635" y="55392"/>
                      <a:pt x="1596635" y="123722"/>
                    </a:cubicBezTo>
                    <a:lnTo>
                      <a:pt x="1596635" y="618595"/>
                    </a:lnTo>
                    <a:cubicBezTo>
                      <a:pt x="1596635" y="686925"/>
                      <a:pt x="1541243" y="742317"/>
                      <a:pt x="1472913" y="742317"/>
                    </a:cubicBezTo>
                    <a:lnTo>
                      <a:pt x="123722" y="742317"/>
                    </a:lnTo>
                    <a:cubicBezTo>
                      <a:pt x="55392" y="742317"/>
                      <a:pt x="0" y="686925"/>
                      <a:pt x="0" y="618595"/>
                    </a:cubicBezTo>
                    <a:lnTo>
                      <a:pt x="0" y="123722"/>
                    </a:lnTo>
                    <a:close/>
                  </a:path>
                </a:pathLst>
              </a:custGeom>
              <a:solidFill>
                <a:srgbClr val="4A452A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81957" tIns="81957" rIns="81957" bIns="81957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400" b="1" kern="1200" dirty="0" smtClean="0"/>
                  <a:t>portal</a:t>
                </a:r>
                <a:endParaRPr lang="en-US" sz="2400" b="1" kern="1200" dirty="0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1704860" y="3601080"/>
                <a:ext cx="1570832" cy="742317"/>
              </a:xfrm>
              <a:custGeom>
                <a:avLst/>
                <a:gdLst>
                  <a:gd name="connsiteX0" fmla="*/ 0 w 1570832"/>
                  <a:gd name="connsiteY0" fmla="*/ 123722 h 742317"/>
                  <a:gd name="connsiteX1" fmla="*/ 123722 w 1570832"/>
                  <a:gd name="connsiteY1" fmla="*/ 0 h 742317"/>
                  <a:gd name="connsiteX2" fmla="*/ 1447110 w 1570832"/>
                  <a:gd name="connsiteY2" fmla="*/ 0 h 742317"/>
                  <a:gd name="connsiteX3" fmla="*/ 1570832 w 1570832"/>
                  <a:gd name="connsiteY3" fmla="*/ 123722 h 742317"/>
                  <a:gd name="connsiteX4" fmla="*/ 1570832 w 1570832"/>
                  <a:gd name="connsiteY4" fmla="*/ 618595 h 742317"/>
                  <a:gd name="connsiteX5" fmla="*/ 1447110 w 1570832"/>
                  <a:gd name="connsiteY5" fmla="*/ 742317 h 742317"/>
                  <a:gd name="connsiteX6" fmla="*/ 123722 w 1570832"/>
                  <a:gd name="connsiteY6" fmla="*/ 742317 h 742317"/>
                  <a:gd name="connsiteX7" fmla="*/ 0 w 1570832"/>
                  <a:gd name="connsiteY7" fmla="*/ 618595 h 742317"/>
                  <a:gd name="connsiteX8" fmla="*/ 0 w 1570832"/>
                  <a:gd name="connsiteY8" fmla="*/ 123722 h 742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70832" h="742317">
                    <a:moveTo>
                      <a:pt x="0" y="123722"/>
                    </a:moveTo>
                    <a:cubicBezTo>
                      <a:pt x="0" y="55392"/>
                      <a:pt x="55392" y="0"/>
                      <a:pt x="123722" y="0"/>
                    </a:cubicBezTo>
                    <a:lnTo>
                      <a:pt x="1447110" y="0"/>
                    </a:lnTo>
                    <a:cubicBezTo>
                      <a:pt x="1515440" y="0"/>
                      <a:pt x="1570832" y="55392"/>
                      <a:pt x="1570832" y="123722"/>
                    </a:cubicBezTo>
                    <a:lnTo>
                      <a:pt x="1570832" y="618595"/>
                    </a:lnTo>
                    <a:cubicBezTo>
                      <a:pt x="1570832" y="686925"/>
                      <a:pt x="1515440" y="742317"/>
                      <a:pt x="1447110" y="742317"/>
                    </a:cubicBezTo>
                    <a:lnTo>
                      <a:pt x="123722" y="742317"/>
                    </a:lnTo>
                    <a:cubicBezTo>
                      <a:pt x="55392" y="742317"/>
                      <a:pt x="0" y="686925"/>
                      <a:pt x="0" y="618595"/>
                    </a:cubicBezTo>
                    <a:lnTo>
                      <a:pt x="0" y="123722"/>
                    </a:lnTo>
                    <a:close/>
                  </a:path>
                </a:pathLst>
              </a:custGeom>
              <a:solidFill>
                <a:srgbClr val="4A452A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81957" tIns="81957" rIns="81957" bIns="81957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400" b="1" kern="1200" dirty="0" smtClean="0"/>
                  <a:t>login</a:t>
                </a:r>
                <a:endParaRPr lang="en-US" sz="2400" b="1" kern="1200" dirty="0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810968" y="2699381"/>
                <a:ext cx="1606018" cy="742317"/>
              </a:xfrm>
              <a:custGeom>
                <a:avLst/>
                <a:gdLst>
                  <a:gd name="connsiteX0" fmla="*/ 0 w 1606018"/>
                  <a:gd name="connsiteY0" fmla="*/ 123722 h 742317"/>
                  <a:gd name="connsiteX1" fmla="*/ 123722 w 1606018"/>
                  <a:gd name="connsiteY1" fmla="*/ 0 h 742317"/>
                  <a:gd name="connsiteX2" fmla="*/ 1482296 w 1606018"/>
                  <a:gd name="connsiteY2" fmla="*/ 0 h 742317"/>
                  <a:gd name="connsiteX3" fmla="*/ 1606018 w 1606018"/>
                  <a:gd name="connsiteY3" fmla="*/ 123722 h 742317"/>
                  <a:gd name="connsiteX4" fmla="*/ 1606018 w 1606018"/>
                  <a:gd name="connsiteY4" fmla="*/ 618595 h 742317"/>
                  <a:gd name="connsiteX5" fmla="*/ 1482296 w 1606018"/>
                  <a:gd name="connsiteY5" fmla="*/ 742317 h 742317"/>
                  <a:gd name="connsiteX6" fmla="*/ 123722 w 1606018"/>
                  <a:gd name="connsiteY6" fmla="*/ 742317 h 742317"/>
                  <a:gd name="connsiteX7" fmla="*/ 0 w 1606018"/>
                  <a:gd name="connsiteY7" fmla="*/ 618595 h 742317"/>
                  <a:gd name="connsiteX8" fmla="*/ 0 w 1606018"/>
                  <a:gd name="connsiteY8" fmla="*/ 123722 h 742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06018" h="742317">
                    <a:moveTo>
                      <a:pt x="0" y="123722"/>
                    </a:moveTo>
                    <a:cubicBezTo>
                      <a:pt x="0" y="55392"/>
                      <a:pt x="55392" y="0"/>
                      <a:pt x="123722" y="0"/>
                    </a:cubicBezTo>
                    <a:lnTo>
                      <a:pt x="1482296" y="0"/>
                    </a:lnTo>
                    <a:cubicBezTo>
                      <a:pt x="1550626" y="0"/>
                      <a:pt x="1606018" y="55392"/>
                      <a:pt x="1606018" y="123722"/>
                    </a:cubicBezTo>
                    <a:lnTo>
                      <a:pt x="1606018" y="618595"/>
                    </a:lnTo>
                    <a:cubicBezTo>
                      <a:pt x="1606018" y="686925"/>
                      <a:pt x="1550626" y="742317"/>
                      <a:pt x="1482296" y="742317"/>
                    </a:cubicBezTo>
                    <a:lnTo>
                      <a:pt x="123722" y="742317"/>
                    </a:lnTo>
                    <a:cubicBezTo>
                      <a:pt x="55392" y="742317"/>
                      <a:pt x="0" y="686925"/>
                      <a:pt x="0" y="618595"/>
                    </a:cubicBezTo>
                    <a:lnTo>
                      <a:pt x="0" y="123722"/>
                    </a:lnTo>
                    <a:close/>
                  </a:path>
                </a:pathLst>
              </a:custGeom>
              <a:solidFill>
                <a:srgbClr val="4A452A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81957" tIns="81957" rIns="81957" bIns="81957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400" b="1" dirty="0" smtClean="0"/>
                  <a:t>FaxBox</a:t>
                </a:r>
                <a:endParaRPr lang="en-US" sz="2400" b="1" kern="1200" dirty="0"/>
              </a:p>
            </p:txBody>
          </p:sp>
        </p:grp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189220" y="4821165"/>
              <a:ext cx="2125980" cy="100039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518400" y="2013371"/>
              <a:ext cx="990600" cy="247221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22" name="Group 21"/>
            <p:cNvGrpSpPr/>
            <p:nvPr/>
          </p:nvGrpSpPr>
          <p:grpSpPr>
            <a:xfrm>
              <a:off x="4958431" y="5956299"/>
              <a:ext cx="3125119" cy="536677"/>
              <a:chOff x="4958431" y="5956299"/>
              <a:chExt cx="3125119" cy="536677"/>
            </a:xfrm>
          </p:grpSpPr>
          <p:pic>
            <p:nvPicPr>
              <p:cNvPr id="26" name="Picture 25" descr="ciconnect-2.4.1 wordmark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50050" y="6134202"/>
                <a:ext cx="1333500" cy="24447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7" name="Picture 26" descr="globus-250x90.png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58431" y="5956299"/>
                <a:ext cx="1616297" cy="536677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>
              <a:grayscl/>
            </a:blip>
            <a:stretch>
              <a:fillRect/>
            </a:stretch>
          </p:blipFill>
          <p:spPr>
            <a:xfrm>
              <a:off x="469900" y="335723"/>
              <a:ext cx="3225800" cy="1048826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5006340" y="1698872"/>
              <a:ext cx="2245360" cy="458314"/>
            </a:xfrm>
            <a:prstGeom prst="rect">
              <a:avLst/>
            </a:prstGeom>
            <a:ln w="38100" cmpd="sng">
              <a:solidFill>
                <a:srgbClr val="4A452A"/>
              </a:solidFill>
            </a:ln>
          </p:spPr>
          <p:style>
            <a:lnRef idx="1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5118608" y="1430431"/>
              <a:ext cx="1571752" cy="536883"/>
            </a:xfrm>
            <a:custGeom>
              <a:avLst/>
              <a:gdLst>
                <a:gd name="connsiteX0" fmla="*/ 0 w 1898904"/>
                <a:gd name="connsiteY0" fmla="*/ 73801 h 442800"/>
                <a:gd name="connsiteX1" fmla="*/ 73801 w 1898904"/>
                <a:gd name="connsiteY1" fmla="*/ 0 h 442800"/>
                <a:gd name="connsiteX2" fmla="*/ 1825103 w 1898904"/>
                <a:gd name="connsiteY2" fmla="*/ 0 h 442800"/>
                <a:gd name="connsiteX3" fmla="*/ 1898904 w 1898904"/>
                <a:gd name="connsiteY3" fmla="*/ 73801 h 442800"/>
                <a:gd name="connsiteX4" fmla="*/ 1898904 w 1898904"/>
                <a:gd name="connsiteY4" fmla="*/ 368999 h 442800"/>
                <a:gd name="connsiteX5" fmla="*/ 1825103 w 1898904"/>
                <a:gd name="connsiteY5" fmla="*/ 442800 h 442800"/>
                <a:gd name="connsiteX6" fmla="*/ 73801 w 1898904"/>
                <a:gd name="connsiteY6" fmla="*/ 442800 h 442800"/>
                <a:gd name="connsiteX7" fmla="*/ 0 w 1898904"/>
                <a:gd name="connsiteY7" fmla="*/ 368999 h 442800"/>
                <a:gd name="connsiteX8" fmla="*/ 0 w 1898904"/>
                <a:gd name="connsiteY8" fmla="*/ 73801 h 44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8904" h="442800">
                  <a:moveTo>
                    <a:pt x="0" y="73801"/>
                  </a:moveTo>
                  <a:cubicBezTo>
                    <a:pt x="0" y="33042"/>
                    <a:pt x="33042" y="0"/>
                    <a:pt x="73801" y="0"/>
                  </a:cubicBezTo>
                  <a:lnTo>
                    <a:pt x="1825103" y="0"/>
                  </a:lnTo>
                  <a:cubicBezTo>
                    <a:pt x="1865862" y="0"/>
                    <a:pt x="1898904" y="33042"/>
                    <a:pt x="1898904" y="73801"/>
                  </a:cubicBezTo>
                  <a:lnTo>
                    <a:pt x="1898904" y="368999"/>
                  </a:lnTo>
                  <a:cubicBezTo>
                    <a:pt x="1898904" y="409758"/>
                    <a:pt x="1865862" y="442800"/>
                    <a:pt x="1825103" y="442800"/>
                  </a:cubicBezTo>
                  <a:lnTo>
                    <a:pt x="73801" y="442800"/>
                  </a:lnTo>
                  <a:cubicBezTo>
                    <a:pt x="33042" y="442800"/>
                    <a:pt x="0" y="409758"/>
                    <a:pt x="0" y="368999"/>
                  </a:cubicBezTo>
                  <a:lnTo>
                    <a:pt x="0" y="73801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3390" tIns="21616" rIns="93390" bIns="21616" numCol="1" spcCol="1270" anchor="ctr" anchorCtr="0">
              <a:noAutofit/>
            </a:bodyPr>
            <a:lstStyle/>
            <a:p>
              <a:pPr lvl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 smtClean="0">
                  <a:solidFill>
                    <a:schemeClr val="bg1">
                      <a:lumMod val="95000"/>
                    </a:schemeClr>
                  </a:solidFill>
                </a:rPr>
                <a:t>PanDA</a:t>
              </a:r>
              <a:endParaRPr lang="en-US" b="1" kern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925143" y="5818198"/>
            <a:ext cx="782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Courtesy of</a:t>
            </a:r>
          </a:p>
          <a:p>
            <a:r>
              <a:rPr lang="en-US" sz="900" dirty="0" smtClean="0"/>
              <a:t>Rob Gardner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405094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5324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7210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1168400"/>
            <a:ext cx="7848600" cy="450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8840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057400"/>
            <a:ext cx="822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Signup Workflow</a:t>
            </a:r>
          </a:p>
          <a:p>
            <a:pPr algn="ctr"/>
            <a:r>
              <a:rPr lang="en-US" sz="3600" dirty="0" smtClean="0"/>
              <a:t>No </a:t>
            </a:r>
            <a:r>
              <a:rPr lang="en-US" sz="3600" dirty="0" err="1" smtClean="0"/>
              <a:t>InCommon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6780327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191000" y="4000500"/>
            <a:ext cx="1524000" cy="381000"/>
          </a:xfrm>
          <a:prstGeom prst="ellipse">
            <a:avLst/>
          </a:prstGeom>
          <a:solidFill>
            <a:srgbClr val="FF00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6379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6934199" y="2209800"/>
            <a:ext cx="2200393" cy="762000"/>
          </a:xfrm>
          <a:prstGeom prst="ellipse">
            <a:avLst/>
          </a:prstGeom>
          <a:solidFill>
            <a:srgbClr val="FF00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504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6133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4150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057400"/>
            <a:ext cx="822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Signup Workflow</a:t>
            </a:r>
          </a:p>
          <a:p>
            <a:pPr algn="ctr"/>
            <a:r>
              <a:rPr lang="en-US" sz="3600" dirty="0" smtClean="0"/>
              <a:t>Joining ATLAS Connect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9266856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722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Web gateway: http://</a:t>
            </a:r>
            <a:r>
              <a:rPr lang="en-US" dirty="0" err="1" smtClean="0"/>
              <a:t>connect.usatlas.org</a:t>
            </a:r>
            <a:r>
              <a:rPr lang="en-US" dirty="0" smtClean="0"/>
              <a:t>/	</a:t>
            </a:r>
          </a:p>
          <a:p>
            <a:r>
              <a:rPr lang="en-US" dirty="0" smtClean="0"/>
              <a:t>Identity/Access portal (via web site)</a:t>
            </a:r>
          </a:p>
          <a:p>
            <a:r>
              <a:rPr lang="en-US" dirty="0" err="1" smtClean="0"/>
              <a:t>FAXbox</a:t>
            </a:r>
            <a:r>
              <a:rPr lang="en-US" dirty="0" smtClean="0"/>
              <a:t>: storage nexus</a:t>
            </a:r>
          </a:p>
          <a:p>
            <a:r>
              <a:rPr lang="en-US" dirty="0" smtClean="0"/>
              <a:t>Login node: </a:t>
            </a:r>
            <a:r>
              <a:rPr lang="en-US" dirty="0" err="1" smtClean="0"/>
              <a:t>ssh</a:t>
            </a:r>
            <a:r>
              <a:rPr lang="en-US" dirty="0" smtClean="0"/>
              <a:t>://</a:t>
            </a:r>
            <a:r>
              <a:rPr lang="en-US" dirty="0" err="1" smtClean="0"/>
              <a:t>login.usatlas.org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70155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105400" y="1476327"/>
            <a:ext cx="2200393" cy="762000"/>
          </a:xfrm>
          <a:prstGeom prst="ellipse">
            <a:avLst/>
          </a:prstGeom>
          <a:solidFill>
            <a:srgbClr val="FF00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9851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79305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5029200" y="2743200"/>
            <a:ext cx="2200393" cy="762000"/>
          </a:xfrm>
          <a:prstGeom prst="ellipse">
            <a:avLst/>
          </a:prstGeom>
          <a:solidFill>
            <a:srgbClr val="FF00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85102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304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Web Gateway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Provides central access gateway</a:t>
            </a:r>
          </a:p>
          <a:p>
            <a:pPr lvl="1"/>
            <a:r>
              <a:rPr lang="en-US" dirty="0" smtClean="0"/>
              <a:t>ATLAS Connect facilities</a:t>
            </a:r>
          </a:p>
          <a:p>
            <a:pPr lvl="1"/>
            <a:r>
              <a:rPr lang="en-US" dirty="0" smtClean="0"/>
              <a:t>documentation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ser &amp; resource m</a:t>
            </a:r>
            <a:r>
              <a:rPr lang="en-US" dirty="0" smtClean="0"/>
              <a:t>anagement</a:t>
            </a:r>
          </a:p>
          <a:p>
            <a:pPr lvl="1"/>
            <a:r>
              <a:rPr lang="en-US" dirty="0" smtClean="0"/>
              <a:t>analytics</a:t>
            </a:r>
            <a:endParaRPr lang="en-US" dirty="0" smtClean="0"/>
          </a:p>
          <a:p>
            <a:r>
              <a:rPr lang="en-US" dirty="0" smtClean="0"/>
              <a:t>New user signup → Identity &amp; Access Portal</a:t>
            </a:r>
            <a:endParaRPr lang="en-US" dirty="0" smtClean="0"/>
          </a:p>
          <a:p>
            <a:r>
              <a:rPr lang="en-US" dirty="0" smtClean="0"/>
              <a:t>Hub for future features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27125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Identity and Access Portal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28600" y="990600"/>
            <a:ext cx="8610600" cy="5257800"/>
          </a:xfrm>
        </p:spPr>
        <p:txBody>
          <a:bodyPr/>
          <a:lstStyle/>
          <a:p>
            <a:r>
              <a:rPr lang="en-US" dirty="0" smtClean="0"/>
              <a:t>Define identity external to home institutions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bility to co-locate user activities at one site, regardless of origin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dependency on scoped </a:t>
            </a:r>
            <a:r>
              <a:rPr lang="en-US" dirty="0" err="1" smtClean="0"/>
              <a:t>identity@domain</a:t>
            </a:r>
            <a:r>
              <a:rPr lang="en-US" dirty="0" smtClean="0"/>
              <a:t> names</a:t>
            </a:r>
          </a:p>
          <a:p>
            <a:pPr lvl="2"/>
            <a:r>
              <a:rPr lang="en-US" dirty="0" smtClean="0"/>
              <a:t>(users may change institutions)</a:t>
            </a:r>
            <a:endParaRPr lang="en-US" dirty="0" smtClean="0"/>
          </a:p>
          <a:p>
            <a:pPr lvl="1"/>
            <a:r>
              <a:rPr lang="en-US" dirty="0"/>
              <a:t>i</a:t>
            </a:r>
            <a:r>
              <a:rPr lang="en-US" dirty="0" smtClean="0"/>
              <a:t>ntegration with third-party compute and data services (e.g. Globus)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950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Identity and Access Portal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28600" y="990600"/>
            <a:ext cx="8610600" cy="5257800"/>
          </a:xfrm>
        </p:spPr>
        <p:txBody>
          <a:bodyPr/>
          <a:lstStyle/>
          <a:p>
            <a:r>
              <a:rPr lang="en-US" dirty="0" smtClean="0"/>
              <a:t>Access mechanisms that </a:t>
            </a:r>
            <a:r>
              <a:rPr lang="en-US" i="1" dirty="0" smtClean="0"/>
              <a:t>are</a:t>
            </a:r>
            <a:r>
              <a:rPr lang="en-US" dirty="0" smtClean="0"/>
              <a:t> based on home identity</a:t>
            </a:r>
          </a:p>
          <a:p>
            <a:pPr lvl="1"/>
            <a:r>
              <a:rPr lang="en-US" dirty="0" err="1" smtClean="0"/>
              <a:t>InCommon</a:t>
            </a:r>
            <a:r>
              <a:rPr lang="en-US" dirty="0" smtClean="0"/>
              <a:t> authentication via </a:t>
            </a:r>
            <a:r>
              <a:rPr lang="en-US" dirty="0" err="1" smtClean="0"/>
              <a:t>CILogon</a:t>
            </a:r>
            <a:endParaRPr lang="en-US" dirty="0" smtClean="0"/>
          </a:p>
          <a:p>
            <a:pPr lvl="1"/>
            <a:r>
              <a:rPr lang="en-US" dirty="0"/>
              <a:t>e</a:t>
            </a:r>
            <a:r>
              <a:rPr lang="en-US" dirty="0" smtClean="0"/>
              <a:t>xisting SSH and x.509 identity, depending on context</a:t>
            </a:r>
          </a:p>
          <a:p>
            <a:r>
              <a:rPr lang="en-US" dirty="0" smtClean="0"/>
              <a:t>Role management</a:t>
            </a:r>
          </a:p>
          <a:p>
            <a:pPr lvl="1"/>
            <a:r>
              <a:rPr lang="en-US" dirty="0" smtClean="0"/>
              <a:t>Institution</a:t>
            </a:r>
          </a:p>
          <a:p>
            <a:pPr lvl="1"/>
            <a:r>
              <a:rPr lang="en-US" dirty="0" smtClean="0"/>
              <a:t>ATLAS working groups</a:t>
            </a:r>
          </a:p>
        </p:txBody>
      </p:sp>
    </p:spTree>
    <p:extLst>
      <p:ext uri="{BB962C8B-B14F-4D97-AF65-F5344CB8AC3E}">
        <p14:creationId xmlns:p14="http://schemas.microsoft.com/office/powerpoint/2010/main" val="3740392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FAXbox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28600" y="990600"/>
            <a:ext cx="8839200" cy="5257800"/>
          </a:xfrm>
        </p:spPr>
        <p:txBody>
          <a:bodyPr/>
          <a:lstStyle/>
          <a:p>
            <a:r>
              <a:rPr lang="en-US" dirty="0" smtClean="0"/>
              <a:t>Storage nexus integrating multiple access protocols</a:t>
            </a:r>
          </a:p>
          <a:p>
            <a:pPr lvl="1"/>
            <a:r>
              <a:rPr lang="en-US" dirty="0" smtClean="0"/>
              <a:t>Federated ATLAS </a:t>
            </a:r>
            <a:r>
              <a:rPr lang="en-US" dirty="0" err="1" smtClean="0"/>
              <a:t>XRootD</a:t>
            </a:r>
            <a:r>
              <a:rPr lang="en-US" dirty="0" smtClean="0"/>
              <a:t> (FAX)</a:t>
            </a:r>
          </a:p>
          <a:p>
            <a:pPr lvl="1"/>
            <a:r>
              <a:rPr lang="en-US" dirty="0" smtClean="0"/>
              <a:t>HTTP</a:t>
            </a:r>
          </a:p>
          <a:p>
            <a:pPr lvl="1"/>
            <a:r>
              <a:rPr lang="en-US" dirty="0" err="1" smtClean="0"/>
              <a:t>Filesystem</a:t>
            </a:r>
            <a:endParaRPr lang="en-US" dirty="0" smtClean="0"/>
          </a:p>
          <a:p>
            <a:pPr lvl="1"/>
            <a:r>
              <a:rPr lang="en-US" dirty="0" smtClean="0"/>
              <a:t>Parrot/Chirp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247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I_blue_empty_V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CI_blue_empty_V3.potx</Template>
  <TotalTime>676</TotalTime>
  <Words>526</Words>
  <Application>Microsoft Macintosh PowerPoint</Application>
  <PresentationFormat>On-screen Show (4:3)</PresentationFormat>
  <Paragraphs>126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CI_blue_empty_V3</vt:lpstr>
      <vt:lpstr>ATLAS Connect Technicals &amp; Usability</vt:lpstr>
      <vt:lpstr>ATLAS Connect Overview</vt:lpstr>
      <vt:lpstr>ATLAS Connect Audience</vt:lpstr>
      <vt:lpstr>Architectural Overview</vt:lpstr>
      <vt:lpstr>Components</vt:lpstr>
      <vt:lpstr>Web Gateway</vt:lpstr>
      <vt:lpstr>Identity and Access Portal</vt:lpstr>
      <vt:lpstr>Identity and Access Portal</vt:lpstr>
      <vt:lpstr>FAXbox</vt:lpstr>
      <vt:lpstr>Login Server</vt:lpstr>
      <vt:lpstr>Login Server</vt:lpstr>
      <vt:lpstr>High-Level Workflow</vt:lpstr>
      <vt:lpstr>Sequence of Steps</vt:lpstr>
      <vt:lpstr>PowerPoint Presentation</vt:lpstr>
      <vt:lpstr>Views: Web Gateway</vt:lpstr>
      <vt:lpstr>Views: Profile Management</vt:lpstr>
      <vt:lpstr>Views: Key Management</vt:lpstr>
      <vt:lpstr>Views: User’s Groups</vt:lpstr>
      <vt:lpstr>Views: All ATLAS Groups</vt:lpstr>
      <vt:lpstr>PowerPoint Presentation</vt:lpstr>
      <vt:lpstr>Analytics</vt:lpstr>
      <vt:lpstr>Analytics: CycleServer</vt:lpstr>
      <vt:lpstr>Analytics: CycleServer</vt:lpstr>
      <vt:lpstr>Analytics: Accounting 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Computation Institute, University of Chicago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Vas Vasiliadis</dc:creator>
  <cp:lastModifiedBy>… …</cp:lastModifiedBy>
  <cp:revision>31</cp:revision>
  <dcterms:created xsi:type="dcterms:W3CDTF">2010-04-22T22:12:55Z</dcterms:created>
  <dcterms:modified xsi:type="dcterms:W3CDTF">2013-12-11T21:27:13Z</dcterms:modified>
</cp:coreProperties>
</file>