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8" r:id="rId3"/>
    <p:sldId id="323" r:id="rId4"/>
    <p:sldId id="258" r:id="rId5"/>
    <p:sldId id="327" r:id="rId6"/>
    <p:sldId id="334" r:id="rId7"/>
    <p:sldId id="328" r:id="rId8"/>
    <p:sldId id="329" r:id="rId9"/>
    <p:sldId id="330" r:id="rId10"/>
    <p:sldId id="333" r:id="rId11"/>
    <p:sldId id="331" r:id="rId12"/>
    <p:sldId id="267" r:id="rId13"/>
    <p:sldId id="326" r:id="rId14"/>
    <p:sldId id="332" r:id="rId15"/>
    <p:sldId id="336" r:id="rId16"/>
    <p:sldId id="341" r:id="rId17"/>
    <p:sldId id="335" r:id="rId18"/>
    <p:sldId id="340" r:id="rId19"/>
    <p:sldId id="287" r:id="rId20"/>
    <p:sldId id="321" r:id="rId21"/>
    <p:sldId id="342" r:id="rId22"/>
    <p:sldId id="339" r:id="rId23"/>
    <p:sldId id="263" r:id="rId24"/>
  </p:sldIdLst>
  <p:sldSz cx="9906000" cy="6858000" type="A4"/>
  <p:notesSz cx="6992938" cy="92789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4E773"/>
    <a:srgbClr val="8CD291"/>
    <a:srgbClr val="EBB3BC"/>
    <a:srgbClr val="FF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61" autoAdjust="0"/>
    <p:restoredTop sz="94660"/>
  </p:normalViewPr>
  <p:slideViewPr>
    <p:cSldViewPr>
      <p:cViewPr varScale="1">
        <p:scale>
          <a:sx n="122" d="100"/>
          <a:sy n="122" d="100"/>
        </p:scale>
        <p:origin x="-496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2598" y="-90"/>
      </p:cViewPr>
      <p:guideLst>
        <p:guide orient="horz" pos="2922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380F6C-DC24-4CD2-B432-32C47F9A2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61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48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4290"/>
            <a:ext cx="9906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816100" y="2286000"/>
            <a:ext cx="77597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885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4802" y="6572338"/>
            <a:ext cx="9910802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7" descr="velo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04172"/>
            <a:ext cx="762000" cy="61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31709" y="228600"/>
            <a:ext cx="774291" cy="5334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2" descr="nikhef_logo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8737" y="228600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02AE8-F96A-413D-9D9A-77C78E495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28600"/>
            <a:ext cx="22288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5341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DED6B-9FCD-4714-804B-DDE94EC0E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15C0D-AED4-47D7-A3F5-D4DA1831B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B914B-7DD8-4BD0-8720-BAED743CD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066800"/>
            <a:ext cx="43815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15189-4367-4962-8A21-F4B7DFCB0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DB4A-9AC6-4571-B46E-8718C1844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1A3-DB33-436F-94DD-996021DCE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5827-B8F7-4CF8-9E9F-B851EA729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5360-382F-4876-8E59-25748C374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6BC2-7F72-4B1F-AA8B-F774BF426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gi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228600"/>
            <a:ext cx="9906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577914"/>
            <a:ext cx="9906000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9372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9372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64770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64770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3313539-E919-4C46-9A05-3245AC5D53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7" descr="velo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390355" y="228600"/>
            <a:ext cx="515645" cy="41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86800" y="228600"/>
            <a:ext cx="601391" cy="4142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nikhef_logo.gif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228600"/>
            <a:ext cx="7829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xmlns:p14="http://schemas.microsoft.com/office/powerpoint/2010/main" spd="med">
    <p:wipe dir="r"/>
  </p:transition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/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9144000" cy="1143000"/>
          </a:xfrm>
        </p:spPr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ASIC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934200" cy="1752600"/>
          </a:xfrm>
        </p:spPr>
        <p:txBody>
          <a:bodyPr/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7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November 2013</a:t>
            </a:r>
          </a:p>
          <a:p>
            <a:endParaRPr lang="en-US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Xavi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Llopart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Tuomas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Poikela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Massimiliano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Gaspari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Ken Wyllie, Jan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Buytaert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Michael Campbell, Vladimir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Gromov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Vladimir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Zivkovic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MvB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and others </a:t>
            </a:r>
          </a:p>
          <a:p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column readout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523" t="8491" r="4517" b="5851"/>
          <a:stretch/>
        </p:blipFill>
        <p:spPr>
          <a:xfrm>
            <a:off x="1600200" y="914400"/>
            <a:ext cx="7696200" cy="46204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0" y="5562600"/>
            <a:ext cx="937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dirty="0" smtClean="0"/>
              <a:t>Packets ‘trickling’ down</a:t>
            </a:r>
          </a:p>
          <a:p>
            <a:r>
              <a:rPr lang="en-US" sz="1800" dirty="0" smtClean="0"/>
              <a:t>More latency, but also more buffering</a:t>
            </a:r>
          </a:p>
          <a:p>
            <a:r>
              <a:rPr lang="en-US" sz="1800" dirty="0" smtClean="0"/>
              <a:t>23 bits bus, 3 cycles per transfer -&gt; 13.3 </a:t>
            </a:r>
            <a:r>
              <a:rPr lang="en-US" sz="1800" dirty="0" err="1" smtClean="0"/>
              <a:t>Mpacket</a:t>
            </a:r>
            <a:r>
              <a:rPr lang="en-US" sz="1800" dirty="0" smtClean="0"/>
              <a:t>/s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762000"/>
            <a:ext cx="1085253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double</a:t>
            </a:r>
          </a:p>
          <a:p>
            <a:r>
              <a:rPr lang="en-US" sz="1600" dirty="0" smtClean="0"/>
              <a:t>   column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09600"/>
            <a:ext cx="17363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Tuomas</a:t>
            </a:r>
            <a:r>
              <a:rPr lang="en-US" sz="1600" dirty="0" smtClean="0"/>
              <a:t> </a:t>
            </a:r>
            <a:r>
              <a:rPr lang="en-US" sz="1600" dirty="0" err="1" smtClean="0"/>
              <a:t>Poikela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8001000" y="1524000"/>
            <a:ext cx="914400" cy="1600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hlink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98536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0173"/>
          <a:stretch/>
        </p:blipFill>
        <p:spPr>
          <a:xfrm>
            <a:off x="609600" y="1219200"/>
            <a:ext cx="8382000" cy="50198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09600"/>
            <a:ext cx="17363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Tuomas</a:t>
            </a:r>
            <a:r>
              <a:rPr lang="en-US" sz="1600" dirty="0" smtClean="0"/>
              <a:t> </a:t>
            </a:r>
            <a:r>
              <a:rPr lang="en-US" sz="1600" dirty="0" err="1" smtClean="0"/>
              <a:t>Poikela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4492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data-packet latency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5" y="4735567"/>
            <a:ext cx="9677400" cy="2274833"/>
          </a:xfrm>
        </p:spPr>
        <p:txBody>
          <a:bodyPr/>
          <a:lstStyle/>
          <a:p>
            <a:r>
              <a:rPr lang="en-US" sz="1800" dirty="0" smtClean="0"/>
              <a:t>Packet latency peaks at 64 due to pipelined Double Column readout</a:t>
            </a:r>
            <a:endParaRPr lang="en-US" sz="1800" dirty="0" smtClean="0"/>
          </a:p>
          <a:p>
            <a:r>
              <a:rPr lang="en-US" sz="1800" dirty="0" smtClean="0"/>
              <a:t>Drawback </a:t>
            </a:r>
            <a:r>
              <a:rPr lang="en-US" sz="1800" dirty="0" smtClean="0"/>
              <a:t>is that data packets are </a:t>
            </a:r>
            <a:r>
              <a:rPr lang="en-US" sz="1800" dirty="0" smtClean="0"/>
              <a:t>not ordered in time</a:t>
            </a:r>
            <a:endParaRPr lang="en-US" sz="1800" dirty="0" smtClean="0"/>
          </a:p>
          <a:p>
            <a:r>
              <a:rPr lang="en-US" sz="1800" dirty="0"/>
              <a:t>R</a:t>
            </a:r>
            <a:r>
              <a:rPr lang="en-US" sz="1800" dirty="0" smtClean="0"/>
              <a:t>eordering required before other processing steps like clustering can be done</a:t>
            </a:r>
          </a:p>
          <a:p>
            <a:r>
              <a:rPr lang="en-US" sz="1800" dirty="0" smtClean="0"/>
              <a:t>Must done by</a:t>
            </a:r>
            <a:r>
              <a:rPr lang="en-US" sz="1800" dirty="0" smtClean="0"/>
              <a:t> </a:t>
            </a:r>
            <a:r>
              <a:rPr lang="en-US" sz="1800" dirty="0" smtClean="0"/>
              <a:t>off-detector electronics </a:t>
            </a:r>
            <a:r>
              <a:rPr lang="en-US" sz="1800" dirty="0" smtClean="0"/>
              <a:t>(TELL40)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8077200" cy="3686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00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9372600" cy="5334000"/>
          </a:xfrm>
        </p:spPr>
        <p:txBody>
          <a:bodyPr/>
          <a:lstStyle/>
          <a:p>
            <a:r>
              <a:rPr lang="en-US" sz="2000" dirty="0" smtClean="0"/>
              <a:t>~900 </a:t>
            </a:r>
            <a:r>
              <a:rPr lang="en-US" sz="2000" dirty="0" err="1" smtClean="0"/>
              <a:t>Mhits</a:t>
            </a:r>
            <a:r>
              <a:rPr lang="en-US" sz="2000" dirty="0" smtClean="0"/>
              <a:t>/s for hottest </a:t>
            </a:r>
            <a:r>
              <a:rPr lang="en-US" sz="2000" dirty="0" smtClean="0"/>
              <a:t>ASIC</a:t>
            </a:r>
            <a:endParaRPr lang="en-US" sz="2000" dirty="0" smtClean="0"/>
          </a:p>
          <a:p>
            <a:r>
              <a:rPr lang="en-US" sz="2000" dirty="0" smtClean="0"/>
              <a:t>Packed into super-pixel packets: 2x4 pixels</a:t>
            </a:r>
          </a:p>
          <a:p>
            <a:r>
              <a:rPr lang="en-US" sz="2000" dirty="0" smtClean="0"/>
              <a:t>~520 </a:t>
            </a:r>
            <a:r>
              <a:rPr lang="en-US" sz="2000" dirty="0" err="1" smtClean="0"/>
              <a:t>Mpackets</a:t>
            </a:r>
            <a:r>
              <a:rPr lang="en-US" sz="2000" dirty="0" smtClean="0"/>
              <a:t>/s, 30 bits each</a:t>
            </a:r>
          </a:p>
          <a:p>
            <a:r>
              <a:rPr lang="en-US" sz="2000" dirty="0" smtClean="0"/>
              <a:t>-&gt; required effective </a:t>
            </a:r>
            <a:r>
              <a:rPr lang="en-US" sz="2000" dirty="0" smtClean="0"/>
              <a:t>bandwidth </a:t>
            </a:r>
            <a:r>
              <a:rPr lang="en-US" sz="2000" dirty="0" smtClean="0"/>
              <a:t>~16 </a:t>
            </a:r>
            <a:r>
              <a:rPr lang="en-US" sz="2000" dirty="0" err="1" smtClean="0"/>
              <a:t>Gbit</a:t>
            </a:r>
            <a:r>
              <a:rPr lang="en-US" sz="2000" dirty="0" smtClean="0"/>
              <a:t>/s</a:t>
            </a:r>
          </a:p>
          <a:p>
            <a:r>
              <a:rPr lang="en-US" sz="2000" dirty="0" smtClean="0"/>
              <a:t>4 </a:t>
            </a:r>
            <a:r>
              <a:rPr lang="en-US" sz="2000" dirty="0" smtClean="0"/>
              <a:t>SP packets in 128 bit </a:t>
            </a:r>
            <a:r>
              <a:rPr lang="en-US" sz="2000" dirty="0" smtClean="0"/>
              <a:t>frame</a:t>
            </a:r>
          </a:p>
          <a:p>
            <a:r>
              <a:rPr lang="en-US" sz="2000" dirty="0" smtClean="0"/>
              <a:t>8 bit header: 4 bit fixed (0x5) and 4 parity bits</a:t>
            </a:r>
          </a:p>
          <a:p>
            <a:r>
              <a:rPr lang="en-US" sz="2000" dirty="0" smtClean="0"/>
              <a:t>SP packets are scrambled to reduce probability of long 0/1 sequences</a:t>
            </a:r>
            <a:endParaRPr lang="en-US" sz="2000" dirty="0"/>
          </a:p>
        </p:txBody>
      </p:sp>
      <p:pic>
        <p:nvPicPr>
          <p:cNvPr id="8" name="Picture 7" descr="velopix_pack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624262"/>
            <a:ext cx="7735309" cy="285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6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speed </a:t>
            </a:r>
            <a:r>
              <a:rPr lang="en-US" dirty="0" err="1"/>
              <a:t>s</a:t>
            </a:r>
            <a:r>
              <a:rPr lang="en-US" dirty="0" err="1" smtClean="0"/>
              <a:t>erialiser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2 options</a:t>
            </a:r>
          </a:p>
          <a:p>
            <a:r>
              <a:rPr lang="en-US" sz="2000" dirty="0" smtClean="0"/>
              <a:t>GBT-</a:t>
            </a:r>
            <a:r>
              <a:rPr lang="en-US" sz="2000" dirty="0" err="1" smtClean="0"/>
              <a:t>serialiser</a:t>
            </a:r>
            <a:r>
              <a:rPr lang="en-US" sz="2000" dirty="0" smtClean="0"/>
              <a:t> (back-up)</a:t>
            </a:r>
          </a:p>
          <a:p>
            <a:pPr lvl="1"/>
            <a:r>
              <a:rPr lang="en-US" dirty="0" smtClean="0"/>
              <a:t>120 bits frame of which 112 are available for pixel data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nput format 120 bits @ 40 MHz</a:t>
            </a:r>
          </a:p>
          <a:p>
            <a:pPr lvl="1"/>
            <a:r>
              <a:rPr lang="en-US" dirty="0" smtClean="0"/>
              <a:t>effective 4.48 </a:t>
            </a:r>
            <a:r>
              <a:rPr lang="en-US" dirty="0" err="1" smtClean="0"/>
              <a:t>Gbps</a:t>
            </a:r>
            <a:r>
              <a:rPr lang="en-US" dirty="0" smtClean="0"/>
              <a:t> per GBT-</a:t>
            </a:r>
            <a:r>
              <a:rPr lang="en-US" dirty="0" err="1" smtClean="0"/>
              <a:t>serialers</a:t>
            </a:r>
            <a:endParaRPr lang="en-US" dirty="0" smtClean="0"/>
          </a:p>
          <a:p>
            <a:pPr lvl="1"/>
            <a:r>
              <a:rPr lang="en-US" dirty="0" smtClean="0"/>
              <a:t>total bandwidth 17.92 </a:t>
            </a:r>
            <a:r>
              <a:rPr lang="en-US" dirty="0" err="1" smtClean="0"/>
              <a:t>Gbps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not plug and play from GBT, because of different metal stack (LM </a:t>
            </a:r>
            <a:r>
              <a:rPr lang="en-US" dirty="0" err="1" smtClean="0"/>
              <a:t>vs</a:t>
            </a:r>
            <a:r>
              <a:rPr lang="en-US" dirty="0" smtClean="0"/>
              <a:t> DM)</a:t>
            </a:r>
          </a:p>
          <a:p>
            <a:r>
              <a:rPr lang="en-US" sz="2000" dirty="0" smtClean="0"/>
              <a:t>GWT: lower power, better matches the VELO data format, line driver with pre-emphasis</a:t>
            </a:r>
          </a:p>
          <a:p>
            <a:pPr lvl="1"/>
            <a:r>
              <a:rPr lang="en-US" dirty="0" smtClean="0"/>
              <a:t>128 bits frame of which 120 are available for pixel data</a:t>
            </a:r>
          </a:p>
          <a:p>
            <a:pPr lvl="1"/>
            <a:r>
              <a:rPr lang="en-US" dirty="0" smtClean="0"/>
              <a:t>Input format 8 bit @ 320 MHz DDR</a:t>
            </a:r>
          </a:p>
          <a:p>
            <a:pPr lvl="1"/>
            <a:r>
              <a:rPr lang="en-US" dirty="0" smtClean="0"/>
              <a:t>effective 4.8 </a:t>
            </a:r>
            <a:r>
              <a:rPr lang="en-US" dirty="0" err="1" smtClean="0"/>
              <a:t>Gbps</a:t>
            </a:r>
            <a:r>
              <a:rPr lang="en-US" dirty="0" smtClean="0"/>
              <a:t> per GWT-</a:t>
            </a:r>
            <a:r>
              <a:rPr lang="en-US" dirty="0" err="1" smtClean="0"/>
              <a:t>serialiser</a:t>
            </a:r>
            <a:endParaRPr lang="en-US" dirty="0" smtClean="0"/>
          </a:p>
          <a:p>
            <a:pPr lvl="1"/>
            <a:r>
              <a:rPr lang="en-US" dirty="0" smtClean="0"/>
              <a:t>total bandwidth 19.6 </a:t>
            </a:r>
            <a:r>
              <a:rPr lang="en-US" dirty="0" err="1" smtClean="0"/>
              <a:t>Gbps</a:t>
            </a:r>
            <a:endParaRPr lang="en-US" dirty="0" smtClean="0"/>
          </a:p>
          <a:p>
            <a:r>
              <a:rPr lang="en-US" sz="2000" dirty="0" smtClean="0"/>
              <a:t>Technical review of GWT </a:t>
            </a:r>
            <a:r>
              <a:rPr lang="en-US" sz="2000" dirty="0" err="1" smtClean="0"/>
              <a:t>testchip</a:t>
            </a:r>
            <a:r>
              <a:rPr lang="en-US" sz="2000" dirty="0" smtClean="0"/>
              <a:t> last Monday</a:t>
            </a:r>
          </a:p>
          <a:p>
            <a:pPr lvl="1"/>
            <a:r>
              <a:rPr lang="en-US" dirty="0" smtClean="0"/>
              <a:t>will submit </a:t>
            </a:r>
            <a:r>
              <a:rPr lang="en-US" dirty="0" err="1" smtClean="0"/>
              <a:t>testchip</a:t>
            </a:r>
            <a:r>
              <a:rPr lang="en-US" dirty="0" smtClean="0"/>
              <a:t> in February 2014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185178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Vladimir </a:t>
            </a:r>
            <a:r>
              <a:rPr lang="en-US" sz="1600" dirty="0" err="1" smtClean="0"/>
              <a:t>Gromov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71178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9372600" cy="685800"/>
          </a:xfrm>
        </p:spPr>
        <p:txBody>
          <a:bodyPr/>
          <a:lstStyle/>
          <a:p>
            <a:r>
              <a:rPr lang="en-US" sz="3200" dirty="0" smtClean="0"/>
              <a:t>Gigabit </a:t>
            </a:r>
            <a:r>
              <a:rPr lang="en-US" sz="3200" dirty="0" err="1" smtClean="0"/>
              <a:t>Wireline</a:t>
            </a:r>
            <a:r>
              <a:rPr lang="en-US" sz="3200" dirty="0" smtClean="0"/>
              <a:t> Transmitter (GWT)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185178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Vladimir </a:t>
            </a:r>
            <a:r>
              <a:rPr lang="en-US" sz="1600" dirty="0" err="1" smtClean="0"/>
              <a:t>Gromov</a:t>
            </a:r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66800"/>
            <a:ext cx="8686800" cy="543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0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Pre-emphasis GWT line driver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185178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Vladimir </a:t>
            </a:r>
            <a:r>
              <a:rPr lang="en-US" sz="1600" dirty="0" err="1" smtClean="0"/>
              <a:t>Gromov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66800"/>
            <a:ext cx="2569779" cy="27432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971800" y="1447800"/>
            <a:ext cx="6629400" cy="1524000"/>
          </a:xfrm>
        </p:spPr>
        <p:txBody>
          <a:bodyPr/>
          <a:lstStyle/>
          <a:p>
            <a:r>
              <a:rPr lang="en-US" sz="1800" dirty="0" smtClean="0"/>
              <a:t>Pre-emphasis via AC coupling</a:t>
            </a:r>
          </a:p>
          <a:p>
            <a:r>
              <a:rPr lang="en-US" sz="1800" dirty="0" smtClean="0"/>
              <a:t>Simulation of extracted circuit</a:t>
            </a:r>
          </a:p>
          <a:p>
            <a:r>
              <a:rPr lang="en-US" sz="1800" dirty="0" smtClean="0"/>
              <a:t>Includes (tuned) model of proto-type flex cable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352800"/>
            <a:ext cx="57150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48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5 TFC signals will be provided via the </a:t>
            </a:r>
            <a:r>
              <a:rPr lang="en-US" sz="1800" dirty="0" err="1" smtClean="0"/>
              <a:t>GBTx</a:t>
            </a:r>
            <a:r>
              <a:rPr lang="en-US" sz="1800" dirty="0" smtClean="0"/>
              <a:t> on the hybrid</a:t>
            </a:r>
          </a:p>
          <a:p>
            <a:r>
              <a:rPr lang="en-US" sz="1800" dirty="0" smtClean="0"/>
              <a:t>Decision on point-to-point or multi-drop bus to be taken</a:t>
            </a:r>
          </a:p>
          <a:p>
            <a:pPr lvl="1"/>
            <a:r>
              <a:rPr lang="en-US" sz="1200" dirty="0" smtClean="0"/>
              <a:t>either single </a:t>
            </a:r>
            <a:r>
              <a:rPr lang="en-US" sz="1200" dirty="0" err="1" smtClean="0"/>
              <a:t>PtP</a:t>
            </a:r>
            <a:r>
              <a:rPr lang="en-US" sz="1200" dirty="0" smtClean="0"/>
              <a:t> line at 320 Mbps</a:t>
            </a:r>
          </a:p>
          <a:p>
            <a:pPr lvl="1"/>
            <a:r>
              <a:rPr lang="en-US" sz="1200" dirty="0" smtClean="0"/>
              <a:t>or 5 parallel lines (multi-drop) at 40 Mbps </a:t>
            </a:r>
          </a:p>
          <a:p>
            <a:r>
              <a:rPr lang="en-US" sz="1800" dirty="0" smtClean="0"/>
              <a:t>The </a:t>
            </a:r>
            <a:r>
              <a:rPr lang="en-US" sz="1800" dirty="0" err="1" smtClean="0"/>
              <a:t>VeloPix</a:t>
            </a:r>
            <a:r>
              <a:rPr lang="en-US" sz="1800" dirty="0" smtClean="0"/>
              <a:t> will respond to the following TFC signals</a:t>
            </a:r>
          </a:p>
          <a:p>
            <a:r>
              <a:rPr lang="en-US" sz="1800" dirty="0" smtClean="0"/>
              <a:t>Front</a:t>
            </a:r>
            <a:r>
              <a:rPr lang="en-US" sz="1800" dirty="0"/>
              <a:t>-end </a:t>
            </a:r>
            <a:r>
              <a:rPr lang="en-US" sz="1800" dirty="0" smtClean="0"/>
              <a:t>reset</a:t>
            </a:r>
          </a:p>
          <a:p>
            <a:pPr lvl="1"/>
            <a:r>
              <a:rPr lang="en-US" sz="1200" dirty="0" smtClean="0"/>
              <a:t>Clears </a:t>
            </a:r>
            <a:r>
              <a:rPr lang="en-US" sz="1200" dirty="0"/>
              <a:t>all data from all </a:t>
            </a:r>
            <a:r>
              <a:rPr lang="en-US" sz="1200" dirty="0" smtClean="0"/>
              <a:t>buffers, </a:t>
            </a:r>
            <a:r>
              <a:rPr lang="en-US" sz="1200" dirty="0"/>
              <a:t>but will not reset the configuration settings. </a:t>
            </a:r>
            <a:endParaRPr lang="en-US" sz="1200" dirty="0" smtClean="0"/>
          </a:p>
          <a:p>
            <a:pPr lvl="1"/>
            <a:r>
              <a:rPr lang="en-US" sz="1200" dirty="0"/>
              <a:t>R</a:t>
            </a:r>
            <a:r>
              <a:rPr lang="en-US" sz="1200" dirty="0" smtClean="0"/>
              <a:t>equires </a:t>
            </a:r>
            <a:r>
              <a:rPr lang="en-US" sz="1200" dirty="0"/>
              <a:t>up to 64 clock </a:t>
            </a:r>
            <a:r>
              <a:rPr lang="en-US" sz="1200" dirty="0" smtClean="0"/>
              <a:t>cycles</a:t>
            </a:r>
            <a:endParaRPr lang="en-US" sz="1200" dirty="0"/>
          </a:p>
          <a:p>
            <a:r>
              <a:rPr lang="en-US" sz="1800" dirty="0" smtClean="0"/>
              <a:t>Bunch </a:t>
            </a:r>
            <a:r>
              <a:rPr lang="en-US" sz="1800" dirty="0"/>
              <a:t>count </a:t>
            </a:r>
            <a:r>
              <a:rPr lang="en-US" sz="1800" dirty="0" smtClean="0"/>
              <a:t>reset</a:t>
            </a:r>
          </a:p>
          <a:p>
            <a:pPr lvl="1"/>
            <a:r>
              <a:rPr lang="en-US" sz="1200" dirty="0" smtClean="0"/>
              <a:t>Checks </a:t>
            </a:r>
            <a:r>
              <a:rPr lang="en-US" sz="1200" dirty="0"/>
              <a:t>and preload its internal 12-bit BCID counter with a configurable offset value. </a:t>
            </a:r>
            <a:endParaRPr lang="en-US" sz="1200" dirty="0" smtClean="0"/>
          </a:p>
          <a:p>
            <a:pPr lvl="1"/>
            <a:r>
              <a:rPr lang="en-US" sz="1200" dirty="0" smtClean="0"/>
              <a:t>Reset should arrive at expected count, if not latch current value and increment error count</a:t>
            </a:r>
            <a:endParaRPr lang="en-US" sz="1200" dirty="0"/>
          </a:p>
          <a:p>
            <a:r>
              <a:rPr lang="en-US" sz="1800" dirty="0" smtClean="0"/>
              <a:t>Sync</a:t>
            </a:r>
          </a:p>
          <a:p>
            <a:pPr lvl="1"/>
            <a:r>
              <a:rPr lang="en-US" sz="1200" dirty="0" smtClean="0"/>
              <a:t>Sends </a:t>
            </a:r>
            <a:r>
              <a:rPr lang="en-US" sz="1200" dirty="0"/>
              <a:t>a predefined (configurable) pattern on its </a:t>
            </a:r>
            <a:r>
              <a:rPr lang="en-US" sz="1200" dirty="0" err="1"/>
              <a:t>serialisers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800" dirty="0" smtClean="0"/>
              <a:t>Snapshot</a:t>
            </a:r>
          </a:p>
          <a:p>
            <a:pPr lvl="1"/>
            <a:r>
              <a:rPr lang="en-US" sz="1200" dirty="0"/>
              <a:t>T</a:t>
            </a:r>
            <a:r>
              <a:rPr lang="en-US" sz="1200" dirty="0" smtClean="0"/>
              <a:t>he </a:t>
            </a:r>
            <a:r>
              <a:rPr lang="en-US" sz="1200" dirty="0"/>
              <a:t>ASIC instantaneously captures the values of all internal counters</a:t>
            </a:r>
            <a:r>
              <a:rPr lang="en-US" sz="1200" dirty="0" smtClean="0"/>
              <a:t>. Readout via ECS </a:t>
            </a:r>
          </a:p>
          <a:p>
            <a:r>
              <a:rPr lang="en-US" sz="1800" dirty="0" smtClean="0"/>
              <a:t>Calibration (</a:t>
            </a:r>
            <a:r>
              <a:rPr lang="en-US" sz="1800" dirty="0" err="1" smtClean="0"/>
              <a:t>testpulse</a:t>
            </a:r>
            <a:r>
              <a:rPr lang="en-US" sz="1800" dirty="0" smtClean="0"/>
              <a:t>)</a:t>
            </a:r>
          </a:p>
          <a:p>
            <a:pPr lvl="1"/>
            <a:r>
              <a:rPr lang="en-US" sz="1200" dirty="0" smtClean="0"/>
              <a:t>Timing signal for </a:t>
            </a:r>
            <a:r>
              <a:rPr lang="en-US" sz="1200" dirty="0" err="1" smtClean="0"/>
              <a:t>testpulse</a:t>
            </a:r>
            <a:endParaRPr lang="en-US" dirty="0"/>
          </a:p>
          <a:p>
            <a:r>
              <a:rPr lang="en-US" sz="1800" dirty="0" smtClean="0"/>
              <a:t>The </a:t>
            </a:r>
            <a:r>
              <a:rPr lang="en-US" sz="1800" dirty="0" err="1" smtClean="0"/>
              <a:t>VeloPix</a:t>
            </a:r>
            <a:r>
              <a:rPr lang="en-US" sz="1800" dirty="0" smtClean="0"/>
              <a:t> can not provide non zero</a:t>
            </a:r>
            <a:r>
              <a:rPr lang="en-US" sz="1800" dirty="0"/>
              <a:t>-</a:t>
            </a:r>
            <a:r>
              <a:rPr lang="en-US" sz="1800" dirty="0" smtClean="0"/>
              <a:t>suppressed data </a:t>
            </a:r>
          </a:p>
          <a:p>
            <a:r>
              <a:rPr lang="en-US" sz="1800" dirty="0" smtClean="0"/>
              <a:t>Nor can it respond to the </a:t>
            </a:r>
            <a:r>
              <a:rPr lang="en-US" sz="1800" dirty="0" err="1" smtClean="0"/>
              <a:t>BxVeto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188525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Vladimir </a:t>
            </a:r>
            <a:r>
              <a:rPr lang="en-US" sz="1600" dirty="0" err="1" smtClean="0"/>
              <a:t>Zivkovic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650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9372600" cy="2743200"/>
          </a:xfrm>
        </p:spPr>
        <p:txBody>
          <a:bodyPr/>
          <a:lstStyle/>
          <a:p>
            <a:r>
              <a:rPr lang="en-US" sz="2000" dirty="0" smtClean="0"/>
              <a:t>Slow control data is set/read via GBT e-ports</a:t>
            </a:r>
          </a:p>
          <a:p>
            <a:r>
              <a:rPr lang="en-US" sz="2000" dirty="0" smtClean="0"/>
              <a:t>Point to point connection between </a:t>
            </a:r>
            <a:r>
              <a:rPr lang="en-US" sz="2000" dirty="0" err="1" smtClean="0"/>
              <a:t>VeloPix</a:t>
            </a:r>
            <a:r>
              <a:rPr lang="en-US" sz="2000" dirty="0" smtClean="0"/>
              <a:t> and </a:t>
            </a:r>
            <a:r>
              <a:rPr lang="en-US" sz="2000" dirty="0" err="1" smtClean="0"/>
              <a:t>GBTx</a:t>
            </a:r>
            <a:endParaRPr lang="en-US" sz="2000" dirty="0" smtClean="0"/>
          </a:p>
          <a:p>
            <a:r>
              <a:rPr lang="en-US" sz="2000" dirty="0" smtClean="0"/>
              <a:t>Data rate 80 Mbps</a:t>
            </a:r>
          </a:p>
          <a:p>
            <a:r>
              <a:rPr lang="en-US" sz="2000" dirty="0" smtClean="0"/>
              <a:t>All registers can be read back (non-destructive read)</a:t>
            </a:r>
          </a:p>
          <a:p>
            <a:endParaRPr lang="en-US" sz="2000" dirty="0"/>
          </a:p>
          <a:p>
            <a:r>
              <a:rPr lang="en-US" sz="2000" dirty="0" smtClean="0"/>
              <a:t>To be decided whether we use an SPI like protocol using SSEL</a:t>
            </a:r>
          </a:p>
          <a:p>
            <a:r>
              <a:rPr lang="en-US" sz="2000" dirty="0" smtClean="0"/>
              <a:t>Or whether we use a single e-port and a sync-header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188525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Vladimir </a:t>
            </a:r>
            <a:r>
              <a:rPr lang="en-US" sz="1600" dirty="0" err="1" smtClean="0"/>
              <a:t>Zivkovic</a:t>
            </a:r>
            <a:endParaRPr lang="en-US" sz="1600" dirty="0"/>
          </a:p>
        </p:txBody>
      </p:sp>
      <p:sp>
        <p:nvSpPr>
          <p:cNvPr id="54" name="Hexagon 53"/>
          <p:cNvSpPr/>
          <p:nvPr/>
        </p:nvSpPr>
        <p:spPr>
          <a:xfrm>
            <a:off x="1403647" y="4952782"/>
            <a:ext cx="1584176" cy="360040"/>
          </a:xfrm>
          <a:prstGeom prst="hexagon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Hexagon 54"/>
          <p:cNvSpPr/>
          <p:nvPr/>
        </p:nvSpPr>
        <p:spPr>
          <a:xfrm>
            <a:off x="2987823" y="4952782"/>
            <a:ext cx="1224136" cy="360040"/>
          </a:xfrm>
          <a:prstGeom prst="hexagon">
            <a:avLst/>
          </a:prstGeom>
          <a:solidFill>
            <a:srgbClr val="8CD291"/>
          </a:solidFill>
          <a:ln w="25400" cap="flat" cmpd="sng" algn="ctr">
            <a:solidFill>
              <a:schemeClr val="accent2">
                <a:lumMod val="75000"/>
              </a:scheme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Reg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Addr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Hexagon 55"/>
          <p:cNvSpPr/>
          <p:nvPr/>
        </p:nvSpPr>
        <p:spPr>
          <a:xfrm>
            <a:off x="4211959" y="4952782"/>
            <a:ext cx="3960441" cy="360040"/>
          </a:xfrm>
          <a:prstGeom prst="hexagon">
            <a:avLst/>
          </a:prstGeom>
          <a:solidFill>
            <a:srgbClr val="3399FF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Payload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835695" y="4952782"/>
            <a:ext cx="0" cy="36004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1352478" y="4943490"/>
            <a:ext cx="4539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W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40024" y="494349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Chip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Addr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917653" y="4078814"/>
            <a:ext cx="7614787" cy="732770"/>
            <a:chOff x="1133677" y="2728084"/>
            <a:chExt cx="7470771" cy="641598"/>
          </a:xfrm>
        </p:grpSpPr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3677" y="2728084"/>
              <a:ext cx="3798363" cy="64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4806085" y="2728084"/>
              <a:ext cx="3798363" cy="64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" name="TextBox 62"/>
          <p:cNvSpPr txBox="1"/>
          <p:nvPr/>
        </p:nvSpPr>
        <p:spPr>
          <a:xfrm>
            <a:off x="134888" y="49530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MOSI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52400" y="40386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SSEL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2400" y="44958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SCLK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2400" y="543137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MISO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Hexagon 66"/>
          <p:cNvSpPr/>
          <p:nvPr/>
        </p:nvSpPr>
        <p:spPr>
          <a:xfrm>
            <a:off x="6372199" y="5410200"/>
            <a:ext cx="1800200" cy="360040"/>
          </a:xfrm>
          <a:prstGeom prst="hexagon">
            <a:avLst/>
          </a:prstGeom>
          <a:solidFill>
            <a:srgbClr val="3399FF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Payload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4211959" y="5410200"/>
            <a:ext cx="2160240" cy="360040"/>
            <a:chOff x="1403648" y="3789040"/>
            <a:chExt cx="2304256" cy="216024"/>
          </a:xfrm>
        </p:grpSpPr>
        <p:sp>
          <p:nvSpPr>
            <p:cNvPr id="69" name="Hexagon 68"/>
            <p:cNvSpPr/>
            <p:nvPr/>
          </p:nvSpPr>
          <p:spPr>
            <a:xfrm>
              <a:off x="1403648" y="3789040"/>
              <a:ext cx="1350771" cy="216024"/>
            </a:xfrm>
            <a:prstGeom prst="hexagon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>
              <a:off x="2754419" y="3789040"/>
              <a:ext cx="953485" cy="216024"/>
            </a:xfrm>
            <a:prstGeom prst="hexagon">
              <a:avLst/>
            </a:prstGeom>
            <a:solidFill>
              <a:srgbClr val="8CD291"/>
            </a:solidFill>
            <a:ln w="25400" cap="flat" cmpd="sng" algn="ctr">
              <a:solidFill>
                <a:srgbClr val="0082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334000" y="5410200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Reg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Addr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4499991" y="5410200"/>
            <a:ext cx="0" cy="360040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3" name="Rectangle 72"/>
          <p:cNvSpPr/>
          <p:nvPr/>
        </p:nvSpPr>
        <p:spPr>
          <a:xfrm>
            <a:off x="4209648" y="5410200"/>
            <a:ext cx="3143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343400" y="541020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Chip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Addr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29220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2590800"/>
            <a:ext cx="7759700" cy="1143000"/>
          </a:xfrm>
        </p:spPr>
        <p:txBody>
          <a:bodyPr/>
          <a:lstStyle/>
          <a:p>
            <a:r>
              <a:rPr lang="en-US" dirty="0" smtClean="0"/>
              <a:t>Backup slides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7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819400"/>
            <a:ext cx="7543800" cy="3657600"/>
          </a:xfrm>
        </p:spPr>
        <p:txBody>
          <a:bodyPr/>
          <a:lstStyle/>
          <a:p>
            <a:r>
              <a:rPr lang="en-US" sz="2000" dirty="0" smtClean="0"/>
              <a:t>Introduction</a:t>
            </a:r>
            <a:endParaRPr lang="en-US" sz="2000" dirty="0" smtClean="0"/>
          </a:p>
          <a:p>
            <a:r>
              <a:rPr lang="en-US" sz="2000" dirty="0" smtClean="0"/>
              <a:t>Data </a:t>
            </a:r>
            <a:r>
              <a:rPr lang="en-US" sz="2000" dirty="0" smtClean="0"/>
              <a:t>rates </a:t>
            </a:r>
            <a:r>
              <a:rPr lang="en-US" sz="2000" dirty="0" smtClean="0"/>
              <a:t>from physics simulation</a:t>
            </a:r>
            <a:endParaRPr lang="en-US" sz="2000" dirty="0" smtClean="0"/>
          </a:p>
          <a:p>
            <a:r>
              <a:rPr lang="en-US" sz="2000" dirty="0" err="1" smtClean="0"/>
              <a:t>VeloPix</a:t>
            </a:r>
            <a:r>
              <a:rPr lang="en-US" sz="2000" dirty="0" smtClean="0"/>
              <a:t> </a:t>
            </a:r>
            <a:r>
              <a:rPr lang="en-US" sz="2000" dirty="0" smtClean="0"/>
              <a:t>architecture / </a:t>
            </a:r>
            <a:r>
              <a:rPr lang="en-US" sz="2000" dirty="0" smtClean="0"/>
              <a:t>features</a:t>
            </a:r>
          </a:p>
          <a:p>
            <a:r>
              <a:rPr lang="en-US" sz="2000" dirty="0" smtClean="0"/>
              <a:t>Data format</a:t>
            </a:r>
            <a:endParaRPr lang="en-US" sz="2000" dirty="0"/>
          </a:p>
          <a:p>
            <a:r>
              <a:rPr lang="en-US" sz="2000" dirty="0" smtClean="0"/>
              <a:t>Slow / fast control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286470"/>
            <a:ext cx="7891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Note that the architecture of the </a:t>
            </a:r>
            <a:r>
              <a:rPr lang="en-US" dirty="0" err="1" smtClean="0"/>
              <a:t>VeloPix</a:t>
            </a:r>
            <a:r>
              <a:rPr lang="en-US" dirty="0" smtClean="0"/>
              <a:t> ASIC is not part of this review</a:t>
            </a:r>
          </a:p>
          <a:p>
            <a:pPr algn="l"/>
            <a:r>
              <a:rPr lang="en-US" dirty="0" smtClean="0"/>
              <a:t>However, since the </a:t>
            </a:r>
            <a:r>
              <a:rPr lang="en-US" dirty="0" err="1" smtClean="0"/>
              <a:t>VeloPix</a:t>
            </a:r>
            <a:r>
              <a:rPr lang="en-US" dirty="0" smtClean="0"/>
              <a:t> produces all data that has to be handled</a:t>
            </a:r>
          </a:p>
          <a:p>
            <a:pPr algn="l"/>
            <a:r>
              <a:rPr lang="en-US" dirty="0" smtClean="0"/>
              <a:t>by the DAQ it is presented here in some detail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3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rate/size </a:t>
            </a:r>
            <a:r>
              <a:rPr lang="en-US" dirty="0" smtClean="0"/>
              <a:t>versus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9372600" cy="5334000"/>
          </a:xfrm>
        </p:spPr>
        <p:txBody>
          <a:bodyPr/>
          <a:lstStyle/>
          <a:p>
            <a:r>
              <a:rPr lang="en-US" sz="2000" dirty="0"/>
              <a:t>peak value of 8.83 clusters/event for hottest </a:t>
            </a:r>
            <a:r>
              <a:rPr lang="en-US" sz="2000" dirty="0" smtClean="0"/>
              <a:t>chip</a:t>
            </a:r>
          </a:p>
          <a:p>
            <a:r>
              <a:rPr lang="en-US" sz="2000" dirty="0"/>
              <a:t>Average </a:t>
            </a:r>
            <a:r>
              <a:rPr lang="en-US" sz="2000" dirty="0" err="1"/>
              <a:t>clustersize</a:t>
            </a:r>
            <a:r>
              <a:rPr lang="en-US" sz="2000" dirty="0"/>
              <a:t> is </a:t>
            </a:r>
            <a:r>
              <a:rPr lang="en-US" sz="2000" dirty="0" smtClean="0"/>
              <a:t>~2.2</a:t>
            </a:r>
            <a:endParaRPr lang="en-US" sz="2000" dirty="0"/>
          </a:p>
          <a:p>
            <a:r>
              <a:rPr lang="en-US" sz="2000" dirty="0"/>
              <a:t>Regions with a high track density have an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(</a:t>
            </a:r>
            <a:r>
              <a:rPr lang="en-US" sz="2000" dirty="0"/>
              <a:t>almost) average </a:t>
            </a:r>
            <a:r>
              <a:rPr lang="en-US" sz="2000" dirty="0" err="1"/>
              <a:t>clustersize</a:t>
            </a:r>
            <a:endParaRPr lang="en-US" sz="2000" dirty="0"/>
          </a:p>
          <a:p>
            <a:r>
              <a:rPr lang="en-US" sz="2000" dirty="0"/>
              <a:t>Large clusters in low occupancy region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57200" y="3727669"/>
            <a:ext cx="0" cy="1143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457200" y="5175469"/>
            <a:ext cx="0" cy="1143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52400" y="5023069"/>
            <a:ext cx="685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1" name="TextBox 10"/>
          <p:cNvSpPr txBox="1"/>
          <p:nvPr/>
        </p:nvSpPr>
        <p:spPr>
          <a:xfrm rot="16200000">
            <a:off x="-343802" y="3919072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 side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350896" y="5519272"/>
            <a:ext cx="122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 side</a:t>
            </a:r>
            <a:endParaRPr lang="en-US" dirty="0"/>
          </a:p>
        </p:txBody>
      </p:sp>
      <p:pic>
        <p:nvPicPr>
          <p:cNvPr id="13" name="Picture 12" descr="clustersize_nu76_500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041" y="3194269"/>
            <a:ext cx="4943959" cy="3352800"/>
          </a:xfrm>
          <a:prstGeom prst="rect">
            <a:avLst/>
          </a:prstGeom>
        </p:spPr>
      </p:pic>
      <p:pic>
        <p:nvPicPr>
          <p:cNvPr id="7" name="Picture 6" descr="clusters_nu76_500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94269"/>
            <a:ext cx="4953000" cy="3358931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229600" y="838200"/>
            <a:ext cx="1447800" cy="2133600"/>
            <a:chOff x="3994059" y="2210714"/>
            <a:chExt cx="1533458" cy="2524940"/>
          </a:xfrm>
        </p:grpSpPr>
        <p:sp>
          <p:nvSpPr>
            <p:cNvPr id="15" name="TextBox 14"/>
            <p:cNvSpPr txBox="1"/>
            <p:nvPr/>
          </p:nvSpPr>
          <p:spPr>
            <a:xfrm>
              <a:off x="3999791" y="2715208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08207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2681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4059" y="221071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02475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16949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83698" y="3727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98172" y="3727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83440" y="3223160"/>
              <a:ext cx="504000" cy="504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97914" y="3223160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83440" y="4231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97914" y="4231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99791" y="2715208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08207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22681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94059" y="221071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05948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23517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83698" y="3727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98172" y="3727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83440" y="3223160"/>
              <a:ext cx="504000" cy="504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7914" y="3223160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83440" y="4231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97914" y="4231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78918" y="3276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79176" y="3810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78918" y="4343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93392" y="4343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61174" y="2286000"/>
              <a:ext cx="428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11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37237" y="22860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89537" y="2286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18159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8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03685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5269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6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93392" y="3276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93650" y="3810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4114800" y="33528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76200" cap="flat" cmpd="sng" algn="ctr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88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SP_rate_2x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5380" y="2446020"/>
            <a:ext cx="3124200" cy="5090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SPP</a:t>
            </a:r>
            <a:r>
              <a:rPr lang="en-US" dirty="0" smtClean="0"/>
              <a:t> rate </a:t>
            </a:r>
            <a:r>
              <a:rPr lang="en-US" dirty="0" smtClean="0"/>
              <a:t>versus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9372600" cy="5334000"/>
          </a:xfrm>
        </p:spPr>
        <p:txBody>
          <a:bodyPr/>
          <a:lstStyle/>
          <a:p>
            <a:r>
              <a:rPr lang="en-US" sz="2000" dirty="0" smtClean="0"/>
              <a:t>average </a:t>
            </a:r>
            <a:r>
              <a:rPr lang="en-US" sz="2000" dirty="0"/>
              <a:t>value of </a:t>
            </a:r>
            <a:r>
              <a:rPr lang="en-US" sz="2000" dirty="0" smtClean="0"/>
              <a:t>12.6</a:t>
            </a:r>
            <a:r>
              <a:rPr lang="en-US" sz="2000" dirty="0" smtClean="0"/>
              <a:t> </a:t>
            </a:r>
            <a:r>
              <a:rPr lang="en-US" sz="2000" dirty="0"/>
              <a:t>clusters/event for hottest </a:t>
            </a:r>
            <a:r>
              <a:rPr lang="en-US" sz="2000" dirty="0" smtClean="0"/>
              <a:t>chip</a:t>
            </a:r>
          </a:p>
          <a:p>
            <a:pPr lvl="1"/>
            <a:r>
              <a:rPr lang="en-US" sz="1400" dirty="0" smtClean="0"/>
              <a:t>-&gt; ~520 </a:t>
            </a:r>
            <a:r>
              <a:rPr lang="en-US" sz="1400" dirty="0" err="1" smtClean="0"/>
              <a:t>Mpackets</a:t>
            </a:r>
            <a:r>
              <a:rPr lang="en-US" sz="1400" dirty="0" smtClean="0"/>
              <a:t>/s without large events</a:t>
            </a:r>
            <a:endParaRPr lang="en-US" sz="1400" dirty="0" smtClean="0"/>
          </a:p>
          <a:p>
            <a:r>
              <a:rPr lang="en-US" sz="2000" dirty="0"/>
              <a:t>Average </a:t>
            </a:r>
            <a:r>
              <a:rPr lang="en-US" sz="2000" dirty="0" smtClean="0"/>
              <a:t># pixel hits in SPP = 1.6</a:t>
            </a:r>
            <a:endParaRPr lang="en-US" sz="2000" dirty="0"/>
          </a:p>
          <a:p>
            <a:r>
              <a:rPr lang="en-US" sz="2000" dirty="0"/>
              <a:t>Regions with a high track density have an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(</a:t>
            </a:r>
            <a:r>
              <a:rPr lang="en-US" sz="2000" dirty="0"/>
              <a:t>almost) average </a:t>
            </a:r>
            <a:r>
              <a:rPr lang="en-US" sz="2000" dirty="0" err="1"/>
              <a:t>clustersize</a:t>
            </a:r>
            <a:endParaRPr lang="en-US" sz="2000" dirty="0"/>
          </a:p>
          <a:p>
            <a:r>
              <a:rPr lang="en-US" sz="2000" dirty="0"/>
              <a:t>Large clusters in low occupancy region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457200" y="3727669"/>
            <a:ext cx="0" cy="1143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457200" y="5175469"/>
            <a:ext cx="0" cy="1143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52400" y="5023069"/>
            <a:ext cx="685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1" name="TextBox 10"/>
          <p:cNvSpPr txBox="1"/>
          <p:nvPr/>
        </p:nvSpPr>
        <p:spPr>
          <a:xfrm rot="16200000">
            <a:off x="-343802" y="3919072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 side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350896" y="5519272"/>
            <a:ext cx="122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right side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8229600" y="838200"/>
            <a:ext cx="1447800" cy="2133600"/>
            <a:chOff x="3994059" y="2210714"/>
            <a:chExt cx="1533458" cy="2524940"/>
          </a:xfrm>
        </p:grpSpPr>
        <p:sp>
          <p:nvSpPr>
            <p:cNvPr id="15" name="TextBox 14"/>
            <p:cNvSpPr txBox="1"/>
            <p:nvPr/>
          </p:nvSpPr>
          <p:spPr>
            <a:xfrm>
              <a:off x="3999791" y="2715208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08207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2681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4059" y="221071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02475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16949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83698" y="3727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98172" y="3727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83440" y="3223160"/>
              <a:ext cx="504000" cy="504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97914" y="3223160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83440" y="4231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97914" y="4231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99791" y="2715208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08207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22681" y="2715702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94059" y="221071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05948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23517" y="2211208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83698" y="3727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98172" y="3727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83440" y="3223160"/>
              <a:ext cx="504000" cy="50400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7914" y="3223160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83440" y="4231654"/>
              <a:ext cx="504000" cy="504000"/>
            </a:xfrm>
            <a:prstGeom prst="rect">
              <a:avLst/>
            </a:prstGeom>
            <a:solidFill>
              <a:srgbClr val="FAC09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897914" y="4231654"/>
              <a:ext cx="504000" cy="504000"/>
            </a:xfrm>
            <a:prstGeom prst="rect">
              <a:avLst/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78918" y="3276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79176" y="3810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78918" y="4343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93392" y="4343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61174" y="2286000"/>
              <a:ext cx="428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11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37237" y="2286000"/>
              <a:ext cx="441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89537" y="2286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118159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8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03685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095269" y="28194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6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93392" y="32766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93650" y="381000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4114800" y="33528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76200" cap="flat" cmpd="sng" algn="ctr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53" name="Picture 52" descr="BW_2x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05500" y="2628900"/>
            <a:ext cx="31242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1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Buffer 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85" y="1091052"/>
            <a:ext cx="9906000" cy="5157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09600"/>
            <a:ext cx="17363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Tuomas</a:t>
            </a:r>
            <a:r>
              <a:rPr lang="en-US" sz="1600" dirty="0" smtClean="0"/>
              <a:t> </a:t>
            </a:r>
            <a:r>
              <a:rPr lang="en-US" sz="1600" dirty="0" err="1" smtClean="0"/>
              <a:t>Poikela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3465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9372600" cy="533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13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358193"/>
              </p:ext>
            </p:extLst>
          </p:nvPr>
        </p:nvGraphicFramePr>
        <p:xfrm>
          <a:off x="838200" y="1143000"/>
          <a:ext cx="8382000" cy="5186680"/>
        </p:xfrm>
        <a:graphic>
          <a:graphicData uri="http://schemas.openxmlformats.org/drawingml/2006/table">
            <a:tbl>
              <a:tblPr firstRow="1" bandRow="1"/>
              <a:tblGrid>
                <a:gridCol w="3581400"/>
                <a:gridCol w="4800600"/>
              </a:tblGrid>
              <a:tr h="142240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VeloPix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Features 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(L=2x10</a:t>
                      </a:r>
                      <a:r>
                        <a:rPr lang="en-US" baseline="30000" dirty="0" smtClean="0">
                          <a:solidFill>
                            <a:srgbClr val="FFFFFF"/>
                          </a:solidFill>
                        </a:rPr>
                        <a:t>33 </a:t>
                      </a:r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cm</a:t>
                      </a:r>
                      <a:r>
                        <a:rPr lang="en-US" sz="1800" baseline="30000" dirty="0" smtClean="0">
                          <a:solidFill>
                            <a:srgbClr val="FFFFFF"/>
                          </a:solidFill>
                        </a:rPr>
                        <a:t>-2</a:t>
                      </a:r>
                      <a:r>
                        <a:rPr lang="en-US" sz="1800" dirty="0" smtClean="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lang="en-US" sz="1800" baseline="30000" dirty="0" smtClean="0">
                          <a:solidFill>
                            <a:srgbClr val="FFFFFF"/>
                          </a:solidFill>
                        </a:rPr>
                        <a:t>-1</a:t>
                      </a:r>
                      <a:r>
                        <a:rPr lang="en-US" baseline="0" dirty="0" smtClean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Pixel</a:t>
                      </a:r>
                      <a:r>
                        <a:rPr lang="en-US" sz="1600" b="1" baseline="0" dirty="0" smtClean="0"/>
                        <a:t> size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55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</a:t>
                      </a:r>
                      <a:r>
                        <a:rPr lang="en-US" sz="1600" baseline="0" dirty="0" smtClean="0"/>
                        <a:t> x 55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/>
                        <a:t>m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Pixel matrix</a:t>
                      </a:r>
                      <a:r>
                        <a:rPr lang="en-US" sz="1600" b="1" baseline="0" dirty="0" smtClean="0"/>
                        <a:t> array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256 x 256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Super pixel size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2 </a:t>
                      </a:r>
                      <a:r>
                        <a:rPr lang="en-US" sz="1600" dirty="0" smtClean="0"/>
                        <a:t>x 4 pixels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Dynamic</a:t>
                      </a:r>
                      <a:r>
                        <a:rPr lang="en-US" sz="1600" b="1" baseline="0" dirty="0" smtClean="0"/>
                        <a:t> range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 </a:t>
                      </a:r>
                      <a:r>
                        <a:rPr lang="en-US" sz="1600" dirty="0" err="1" smtClean="0"/>
                        <a:t>ke</a:t>
                      </a:r>
                      <a:r>
                        <a:rPr lang="en-US" sz="1600" baseline="30000" dirty="0" smtClean="0"/>
                        <a:t>-</a:t>
                      </a:r>
                      <a:endParaRPr lang="en-US" sz="1600" baseline="300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Timewalk</a:t>
                      </a:r>
                      <a:r>
                        <a:rPr lang="en-US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25</a:t>
                      </a:r>
                      <a:r>
                        <a:rPr lang="en-US" sz="1600" baseline="0" dirty="0" smtClean="0"/>
                        <a:t> ns (@ 1ke</a:t>
                      </a:r>
                      <a:r>
                        <a:rPr lang="en-US" sz="1600" baseline="30000" dirty="0" smtClean="0"/>
                        <a:t>-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T</a:t>
                      </a:r>
                      <a:r>
                        <a:rPr lang="en-US" sz="1600" b="1" baseline="0" dirty="0" smtClean="0"/>
                        <a:t>ime stamp (Bunch ID)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40 MHz</a:t>
                      </a:r>
                      <a:r>
                        <a:rPr lang="en-US" sz="1600" baseline="0" dirty="0" smtClean="0"/>
                        <a:t> (25 ns resolution)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Operation modes of pixel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Binary</a:t>
                      </a:r>
                      <a:r>
                        <a:rPr lang="en-US" sz="1600" baseline="0" dirty="0" smtClean="0"/>
                        <a:t>,  </a:t>
                      </a:r>
                      <a:r>
                        <a:rPr lang="en-US" sz="1600" baseline="0" dirty="0" err="1" smtClean="0"/>
                        <a:t>ToT</a:t>
                      </a:r>
                      <a:r>
                        <a:rPr lang="en-US" sz="1600" baseline="0" dirty="0" smtClean="0"/>
                        <a:t> via ECS only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Timestamp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aseline="0" dirty="0" smtClean="0"/>
                        <a:t>9 </a:t>
                      </a:r>
                      <a:r>
                        <a:rPr lang="en-US" sz="1600" baseline="0" dirty="0" smtClean="0"/>
                        <a:t>bit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Readou</a:t>
                      </a:r>
                      <a:r>
                        <a:rPr lang="en-US" sz="1600" b="1" baseline="0" dirty="0" smtClean="0"/>
                        <a:t>t mode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data</a:t>
                      </a:r>
                      <a:r>
                        <a:rPr lang="en-US" sz="1600" baseline="0" dirty="0" smtClean="0"/>
                        <a:t> driven (data push),  </a:t>
                      </a:r>
                      <a:r>
                        <a:rPr lang="en-US" sz="1600" baseline="0" dirty="0" err="1" smtClean="0"/>
                        <a:t>superpixel</a:t>
                      </a:r>
                      <a:r>
                        <a:rPr lang="en-US" sz="1600" baseline="0" dirty="0" smtClean="0"/>
                        <a:t> packets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baseline="0" dirty="0" smtClean="0"/>
                        <a:t>Sustainable hit rate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average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600 </a:t>
                      </a:r>
                      <a:r>
                        <a:rPr lang="en-US" sz="1600" dirty="0" err="1" smtClean="0"/>
                        <a:t>MHits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/>
                        <a:t>s,  peak</a:t>
                      </a:r>
                      <a:r>
                        <a:rPr lang="en-US" sz="1600" baseline="0" dirty="0" smtClean="0"/>
                        <a:t> 900 </a:t>
                      </a:r>
                      <a:r>
                        <a:rPr lang="en-US" sz="1600" baseline="0" dirty="0" err="1" smtClean="0"/>
                        <a:t>MHits</a:t>
                      </a:r>
                      <a:r>
                        <a:rPr lang="en-US" sz="1600" baseline="0" dirty="0" smtClean="0"/>
                        <a:t>/s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Power consumption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smtClean="0"/>
                        <a:t>&lt; 3</a:t>
                      </a:r>
                      <a:r>
                        <a:rPr lang="en-US" sz="1600" baseline="0" dirty="0" smtClean="0"/>
                        <a:t> Watts per chip</a:t>
                      </a:r>
                      <a:r>
                        <a:rPr lang="en-US" sz="1600" dirty="0" smtClean="0"/>
                        <a:t> @ 1.5V   (1.5</a:t>
                      </a:r>
                      <a:r>
                        <a:rPr lang="en-US" sz="1600" baseline="0" dirty="0" smtClean="0"/>
                        <a:t> W/cm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Output bandwidth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aseline="0" dirty="0" smtClean="0"/>
                        <a:t>~ 16 </a:t>
                      </a:r>
                      <a:r>
                        <a:rPr lang="en-US" sz="1600" baseline="0" dirty="0" err="1" smtClean="0"/>
                        <a:t>Gbit</a:t>
                      </a:r>
                      <a:r>
                        <a:rPr lang="en-US" sz="1600" baseline="0" dirty="0" smtClean="0"/>
                        <a:t>/s </a:t>
                      </a:r>
                      <a:r>
                        <a:rPr lang="en-US" sz="1600" baseline="0" dirty="0" smtClean="0"/>
                        <a:t>peak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Radiation tolerance</a:t>
                      </a:r>
                      <a:r>
                        <a:rPr lang="en-US" sz="1600" b="1" baseline="0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 400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MRad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D2FE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419600" y="2286000"/>
            <a:ext cx="4800600" cy="304800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19600" y="5257800"/>
            <a:ext cx="4800600" cy="311696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19600" y="5562600"/>
            <a:ext cx="4800600" cy="381000"/>
          </a:xfrm>
          <a:prstGeom prst="rect">
            <a:avLst/>
          </a:prstGeom>
          <a:noFill/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0176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r>
              <a:rPr lang="en-US" dirty="0" smtClean="0"/>
              <a:t> module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 descr="one_modu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1390785"/>
            <a:ext cx="5880100" cy="462901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566833" y="2362200"/>
            <a:ext cx="4343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1800" smtClean="0"/>
              <a:t>4 sensors per module</a:t>
            </a:r>
          </a:p>
          <a:p>
            <a:r>
              <a:rPr lang="en-US" sz="1800" smtClean="0"/>
              <a:t>One sensor = 3 ASICs</a:t>
            </a:r>
          </a:p>
          <a:p>
            <a:r>
              <a:rPr lang="en-US" sz="1800" smtClean="0"/>
              <a:t>VeloPix ASIC based on Timepix3</a:t>
            </a:r>
          </a:p>
          <a:p>
            <a:r>
              <a:rPr lang="en-US" sz="1800" smtClean="0"/>
              <a:t>Each ASIC has 256x256 pixels</a:t>
            </a:r>
          </a:p>
          <a:p>
            <a:r>
              <a:rPr lang="en-US" sz="1800" smtClean="0"/>
              <a:t>55 x 55 </a:t>
            </a:r>
            <a:r>
              <a:rPr lang="en-US" sz="1800" smtClean="0">
                <a:latin typeface="Symbol" charset="2"/>
                <a:cs typeface="Symbol" charset="2"/>
              </a:rPr>
              <a:t>m</a:t>
            </a:r>
            <a:r>
              <a:rPr lang="en-US" sz="1800" smtClean="0"/>
              <a:t>m</a:t>
            </a:r>
            <a:r>
              <a:rPr lang="en-US" sz="1800" baseline="30000" smtClean="0"/>
              <a:t>2</a:t>
            </a:r>
          </a:p>
          <a:p>
            <a:pPr marL="0" indent="0">
              <a:buFont typeface="Wingdings" pitchFamily="2" charset="2"/>
              <a:buNone/>
            </a:pPr>
            <a:endParaRPr lang="en-US" sz="1800" dirty="0"/>
          </a:p>
        </p:txBody>
      </p:sp>
      <p:grpSp>
        <p:nvGrpSpPr>
          <p:cNvPr id="9" name="Group 49"/>
          <p:cNvGrpSpPr/>
          <p:nvPr/>
        </p:nvGrpSpPr>
        <p:grpSpPr>
          <a:xfrm>
            <a:off x="4953000" y="1066800"/>
            <a:ext cx="4038600" cy="1020794"/>
            <a:chOff x="4391025" y="1351725"/>
            <a:chExt cx="4038600" cy="1020794"/>
          </a:xfrm>
        </p:grpSpPr>
        <p:sp>
          <p:nvSpPr>
            <p:cNvPr id="10" name="Rectangle 9"/>
            <p:cNvSpPr/>
            <p:nvPr/>
          </p:nvSpPr>
          <p:spPr>
            <a:xfrm>
              <a:off x="7541198" y="1958348"/>
              <a:ext cx="88842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aramond" pitchFamily="18" charset="0"/>
                </a:rPr>
                <a:t>~15mm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aramond" pitchFamily="18" charset="0"/>
              </a:endParaRPr>
            </a:p>
          </p:txBody>
        </p:sp>
        <p:grpSp>
          <p:nvGrpSpPr>
            <p:cNvPr id="11" name="Group 44"/>
            <p:cNvGrpSpPr/>
            <p:nvPr/>
          </p:nvGrpSpPr>
          <p:grpSpPr>
            <a:xfrm>
              <a:off x="4391025" y="1351725"/>
              <a:ext cx="3172619" cy="1020794"/>
              <a:chOff x="4295775" y="1466025"/>
              <a:chExt cx="3172619" cy="1020794"/>
            </a:xfrm>
          </p:grpSpPr>
          <p:grpSp>
            <p:nvGrpSpPr>
              <p:cNvPr id="12" name="Group 39"/>
              <p:cNvGrpSpPr/>
              <p:nvPr/>
            </p:nvGrpSpPr>
            <p:grpSpPr>
              <a:xfrm rot="5400000">
                <a:off x="6153148" y="1295404"/>
                <a:ext cx="595314" cy="1785937"/>
                <a:chOff x="7200900" y="1662114"/>
                <a:chExt cx="595314" cy="1785937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7248525" y="1662114"/>
                  <a:ext cx="547689" cy="1785937"/>
                </a:xfrm>
                <a:prstGeom prst="rect">
                  <a:avLst/>
                </a:prstGeom>
                <a:solidFill>
                  <a:srgbClr val="92D05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7200900" y="1724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7200900" y="22955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7200900" y="2867025"/>
                  <a:ext cx="548640" cy="54864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 rot="16200000">
                  <a:off x="7239000" y="3019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 rot="16200000">
                  <a:off x="7229475" y="2438400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 rot="16200000">
                  <a:off x="7229475" y="1876425"/>
                  <a:ext cx="48282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rPr>
                    <a:t>ASIC</a:t>
                  </a:r>
                  <a:endPara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6045774" y="1466025"/>
                <a:ext cx="90747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Garamond" pitchFamily="18" charset="0"/>
                  </a:rPr>
                  <a:t>~43mm </a:t>
                </a: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Garamond" pitchFamily="18" charset="0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5553075" y="1809750"/>
                <a:ext cx="1762125" cy="1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7205663" y="2224088"/>
                <a:ext cx="523874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4295775" y="1952625"/>
                <a:ext cx="12682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rPr>
                  <a:t>Sensor tile :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4" name="Oval 23"/>
          <p:cNvSpPr/>
          <p:nvPr/>
        </p:nvSpPr>
        <p:spPr>
          <a:xfrm>
            <a:off x="4191000" y="3886200"/>
            <a:ext cx="152400" cy="152400"/>
          </a:xfrm>
          <a:prstGeom prst="ellips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>
            <a:stCxn id="20" idx="2"/>
          </p:cNvCxnSpPr>
          <p:nvPr/>
        </p:nvCxnSpPr>
        <p:spPr>
          <a:xfrm flipH="1">
            <a:off x="3733800" y="1765811"/>
            <a:ext cx="2513648" cy="977389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6" name="TextBox 25"/>
          <p:cNvSpPr txBox="1"/>
          <p:nvPr/>
        </p:nvSpPr>
        <p:spPr>
          <a:xfrm>
            <a:off x="2209800" y="2438400"/>
            <a:ext cx="720069" cy="369332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514600" y="2819400"/>
            <a:ext cx="1752600" cy="1143000"/>
          </a:xfrm>
          <a:prstGeom prst="straightConnector1">
            <a:avLst/>
          </a:prstGeom>
          <a:noFill/>
          <a:ln w="25400" cap="flat" cmpd="sng" algn="ctr">
            <a:solidFill>
              <a:srgbClr val="C0504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l="6739"/>
          <a:stretch/>
        </p:blipFill>
        <p:spPr>
          <a:xfrm>
            <a:off x="4849817" y="4038600"/>
            <a:ext cx="505618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56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72" y="1284287"/>
            <a:ext cx="3833828" cy="41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rack rates &amp; 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76200" y="838200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for L = 2x10</a:t>
            </a:r>
            <a:r>
              <a:rPr lang="en-US" sz="2000" baseline="30000" dirty="0" smtClean="0">
                <a:solidFill>
                  <a:schemeClr val="tx1"/>
                </a:solidFill>
              </a:rPr>
              <a:t>33</a:t>
            </a:r>
            <a:r>
              <a:rPr lang="en-US" sz="2000" dirty="0" smtClean="0">
                <a:solidFill>
                  <a:schemeClr val="tx1"/>
                </a:solidFill>
              </a:rPr>
              <a:t> and </a:t>
            </a:r>
            <a:r>
              <a:rPr lang="en-US" sz="2000" dirty="0" err="1" smtClean="0">
                <a:solidFill>
                  <a:schemeClr val="tx1"/>
                </a:solidFill>
              </a:rPr>
              <a:t>R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min</a:t>
            </a:r>
            <a:r>
              <a:rPr lang="en-US" sz="2000" dirty="0" smtClean="0">
                <a:solidFill>
                  <a:schemeClr val="tx1"/>
                </a:solidFill>
              </a:rPr>
              <a:t> = 5.1 mm, 2400 bunches, </a:t>
            </a:r>
            <a:r>
              <a:rPr lang="en-US" sz="2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 smtClean="0">
                <a:solidFill>
                  <a:schemeClr val="tx1"/>
                </a:solidFill>
              </a:rPr>
              <a:t> = 7.6 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N</a:t>
            </a:r>
            <a:r>
              <a:rPr lang="en-US" sz="2000" dirty="0" smtClean="0"/>
              <a:t>on-uniform occupancy, large variation in </a:t>
            </a:r>
          </a:p>
          <a:p>
            <a:pPr marL="0" indent="0">
              <a:buNone/>
            </a:pPr>
            <a:r>
              <a:rPr lang="en-US" sz="2000" dirty="0" smtClean="0"/>
              <a:t>        average rate from chip to chip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verage # particles / chip / event</a:t>
            </a:r>
          </a:p>
          <a:p>
            <a:pPr lvl="1"/>
            <a:r>
              <a:rPr lang="en-US" sz="1400" dirty="0" smtClean="0"/>
              <a:t>event = colliding bunch</a:t>
            </a:r>
          </a:p>
          <a:p>
            <a:pPr lvl="1"/>
            <a:r>
              <a:rPr lang="en-US" sz="1400" dirty="0" smtClean="0"/>
              <a:t>average (peak) rate: multiply by 26.8 (40) MHz</a:t>
            </a:r>
          </a:p>
          <a:p>
            <a:r>
              <a:rPr lang="en-US" sz="2000" dirty="0" smtClean="0"/>
              <a:t>Hottest chip 8.5*26.8 (40) = 230 (320) </a:t>
            </a:r>
            <a:r>
              <a:rPr lang="en-US" sz="2000" dirty="0" err="1" smtClean="0"/>
              <a:t>Mtrack</a:t>
            </a:r>
            <a:r>
              <a:rPr lang="en-US" sz="2000" dirty="0" smtClean="0"/>
              <a:t>/s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=&gt;  ~</a:t>
            </a:r>
            <a:r>
              <a:rPr lang="en-US" sz="2000" dirty="0" smtClean="0"/>
              <a:t> </a:t>
            </a:r>
            <a:r>
              <a:rPr lang="en-US" sz="2000" dirty="0">
                <a:solidFill>
                  <a:srgbClr val="FF0000"/>
                </a:solidFill>
              </a:rPr>
              <a:t>6</a:t>
            </a:r>
            <a:r>
              <a:rPr lang="en-US" sz="2000" dirty="0" smtClean="0">
                <a:solidFill>
                  <a:srgbClr val="FF0000"/>
                </a:solidFill>
              </a:rPr>
              <a:t>00 (890) </a:t>
            </a:r>
            <a:r>
              <a:rPr lang="en-US" sz="2000" dirty="0" err="1" smtClean="0">
                <a:solidFill>
                  <a:srgbClr val="FF0000"/>
                </a:solidFill>
              </a:rPr>
              <a:t>Mhits</a:t>
            </a:r>
            <a:r>
              <a:rPr lang="en-US" sz="2000" dirty="0" smtClean="0">
                <a:solidFill>
                  <a:srgbClr val="FF0000"/>
                </a:solidFill>
              </a:rPr>
              <a:t>/s  per chip</a:t>
            </a: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Radiation levels: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Order </a:t>
            </a:r>
            <a:r>
              <a:rPr lang="en-US" sz="2000" dirty="0"/>
              <a:t>of 400 </a:t>
            </a:r>
            <a:r>
              <a:rPr lang="en-US" sz="2000" dirty="0" err="1" smtClean="0"/>
              <a:t>MRad</a:t>
            </a:r>
            <a:r>
              <a:rPr lang="en-US" sz="2000" dirty="0" smtClean="0"/>
              <a:t> </a:t>
            </a:r>
            <a:r>
              <a:rPr lang="en-US" sz="2000" dirty="0"/>
              <a:t>in 10 year </a:t>
            </a:r>
            <a:r>
              <a:rPr lang="en-US" sz="2000" dirty="0" smtClean="0"/>
              <a:t>life time</a:t>
            </a:r>
            <a:endParaRPr lang="en-US" sz="2000" dirty="0"/>
          </a:p>
          <a:p>
            <a:r>
              <a:rPr lang="en-US" sz="2000" dirty="0" smtClean="0"/>
              <a:t>and </a:t>
            </a:r>
            <a:r>
              <a:rPr lang="en-US" sz="2000" dirty="0"/>
              <a:t>about </a:t>
            </a:r>
            <a:r>
              <a:rPr lang="en-US" sz="2000" dirty="0" smtClean="0"/>
              <a:t>8.10</a:t>
            </a:r>
            <a:r>
              <a:rPr lang="en-US" sz="2000" baseline="30000" dirty="0" smtClean="0"/>
              <a:t>15</a:t>
            </a:r>
            <a:r>
              <a:rPr lang="en-US" sz="2000" dirty="0" smtClean="0"/>
              <a:t>  </a:t>
            </a:r>
            <a:r>
              <a:rPr lang="en-US" sz="2000" dirty="0"/>
              <a:t>1 MeV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eq</a:t>
            </a:r>
            <a:endParaRPr lang="en-US" sz="800" baseline="-25000" dirty="0" smtClean="0"/>
          </a:p>
          <a:p>
            <a:r>
              <a:rPr lang="en-US" sz="2000" dirty="0" smtClean="0"/>
              <a:t>rad. tolerance demonstrated </a:t>
            </a:r>
            <a:r>
              <a:rPr lang="en-US" sz="2000" dirty="0"/>
              <a:t>for </a:t>
            </a:r>
            <a:r>
              <a:rPr lang="en-US" sz="2000" dirty="0" smtClean="0"/>
              <a:t>this </a:t>
            </a:r>
            <a:r>
              <a:rPr lang="en-US" sz="2000" dirty="0"/>
              <a:t>130 nm technology</a:t>
            </a:r>
          </a:p>
          <a:p>
            <a:pPr marL="8255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82550" indent="0">
              <a:buFont typeface="Wingdings" pitchFamily="2" charset="2"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82550" indent="0">
              <a:buFont typeface="Wingdings" pitchFamily="2" charset="2"/>
              <a:buNone/>
            </a:pPr>
            <a:r>
              <a:rPr lang="en-US" sz="2000" dirty="0" smtClean="0"/>
              <a:t>    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7772400" y="1828800"/>
            <a:ext cx="0" cy="838200"/>
          </a:xfrm>
          <a:prstGeom prst="line">
            <a:avLst/>
          </a:prstGeom>
          <a:ln w="38100" cmpd="sng">
            <a:solidFill>
              <a:srgbClr val="FFFF00"/>
            </a:solidFill>
            <a:headEnd type="arrow" w="sm" len="sm"/>
            <a:tailEnd type="none" w="sm" len="sm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8305800" y="3429000"/>
            <a:ext cx="990600" cy="0"/>
          </a:xfrm>
          <a:prstGeom prst="line">
            <a:avLst/>
          </a:prstGeom>
          <a:ln w="38100" cmpd="sng">
            <a:solidFill>
              <a:srgbClr val="FFFF00"/>
            </a:solidFill>
            <a:headEnd type="arrow" w="sm" len="sm"/>
            <a:tailEnd type="none" w="sm" len="sm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H="1" flipV="1">
            <a:off x="5105400" y="2514600"/>
            <a:ext cx="2895600" cy="609600"/>
          </a:xfrm>
          <a:prstGeom prst="line">
            <a:avLst/>
          </a:prstGeom>
          <a:ln w="19050" cmpd="sng">
            <a:solidFill>
              <a:srgbClr val="000000"/>
            </a:solidFill>
            <a:headEnd type="arrow" w="sm" len="sm"/>
            <a:tailEnd type="none" w="sm" len="sm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94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VeloPix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9372600" cy="5334000"/>
          </a:xfrm>
        </p:spPr>
        <p:txBody>
          <a:bodyPr/>
          <a:lstStyle/>
          <a:p>
            <a:r>
              <a:rPr lang="en-US" sz="2000" dirty="0" err="1" smtClean="0"/>
              <a:t>VeloPix</a:t>
            </a:r>
            <a:r>
              <a:rPr lang="en-US" sz="2000" dirty="0" smtClean="0"/>
              <a:t> is based on Timepix3</a:t>
            </a:r>
          </a:p>
          <a:p>
            <a:r>
              <a:rPr lang="en-US" sz="2000" dirty="0" smtClean="0"/>
              <a:t>But has to cope with ~10x higher pixel hit rate</a:t>
            </a:r>
          </a:p>
          <a:p>
            <a:r>
              <a:rPr lang="en-US" sz="2000" dirty="0"/>
              <a:t>65k </a:t>
            </a:r>
            <a:r>
              <a:rPr lang="en-US" sz="2000" dirty="0" smtClean="0"/>
              <a:t>pixels, 55x55 um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each</a:t>
            </a:r>
            <a:endParaRPr lang="en-US" sz="2000" dirty="0"/>
          </a:p>
          <a:p>
            <a:r>
              <a:rPr lang="en-US" sz="2000" dirty="0"/>
              <a:t>130 nm </a:t>
            </a:r>
            <a:r>
              <a:rPr lang="en-US" sz="2000" dirty="0" smtClean="0"/>
              <a:t>technology</a:t>
            </a:r>
          </a:p>
          <a:p>
            <a:r>
              <a:rPr lang="en-US" sz="2000" dirty="0" smtClean="0"/>
              <a:t>Chip dimension 14.1 x ~17 mm</a:t>
            </a:r>
          </a:p>
          <a:p>
            <a:r>
              <a:rPr lang="en-US" sz="2000" dirty="0" smtClean="0"/>
              <a:t>Both TPX3 and </a:t>
            </a:r>
            <a:r>
              <a:rPr lang="en-US" sz="2000" dirty="0" err="1" smtClean="0"/>
              <a:t>VeloPix</a:t>
            </a:r>
            <a:r>
              <a:rPr lang="en-US" sz="2000" dirty="0" smtClean="0"/>
              <a:t> have a data driven readout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VeloPix</a:t>
            </a:r>
            <a:r>
              <a:rPr lang="en-US" sz="2000" dirty="0" smtClean="0"/>
              <a:t> is a binary pixel chip</a:t>
            </a:r>
          </a:p>
          <a:p>
            <a:pPr lvl="1"/>
            <a:r>
              <a:rPr lang="en-US" dirty="0"/>
              <a:t>When a hit is </a:t>
            </a:r>
            <a:r>
              <a:rPr lang="en-US" dirty="0" smtClean="0"/>
              <a:t>registered</a:t>
            </a:r>
            <a:endParaRPr lang="en-US" dirty="0"/>
          </a:p>
          <a:p>
            <a:pPr lvl="1"/>
            <a:r>
              <a:rPr lang="en-US" dirty="0" smtClean="0"/>
              <a:t>It is combined with other simultaneous hits </a:t>
            </a:r>
            <a:r>
              <a:rPr lang="en-US" dirty="0"/>
              <a:t>in </a:t>
            </a:r>
            <a:r>
              <a:rPr lang="en-US" dirty="0" smtClean="0"/>
              <a:t>the same super</a:t>
            </a:r>
            <a:r>
              <a:rPr lang="en-US" dirty="0"/>
              <a:t>-</a:t>
            </a:r>
            <a:r>
              <a:rPr lang="en-US" dirty="0" smtClean="0"/>
              <a:t>pixel</a:t>
            </a:r>
          </a:p>
          <a:p>
            <a:pPr lvl="1"/>
            <a:r>
              <a:rPr lang="en-US" dirty="0" smtClean="0"/>
              <a:t>A 9-bit timestamp </a:t>
            </a:r>
            <a:r>
              <a:rPr lang="en-US" dirty="0"/>
              <a:t>(</a:t>
            </a:r>
            <a:r>
              <a:rPr lang="en-US" dirty="0" smtClean="0"/>
              <a:t>BCID) is added</a:t>
            </a:r>
            <a:endParaRPr lang="en-US" dirty="0"/>
          </a:p>
          <a:p>
            <a:pPr lvl="1"/>
            <a:r>
              <a:rPr lang="en-US" dirty="0" smtClean="0"/>
              <a:t>And the packet is sent </a:t>
            </a:r>
            <a:r>
              <a:rPr lang="en-US" dirty="0"/>
              <a:t>off-chip immediately</a:t>
            </a:r>
          </a:p>
          <a:p>
            <a:r>
              <a:rPr lang="en-US" sz="2000" dirty="0" smtClean="0"/>
              <a:t>Advantages of binary readout: fixed pixel format, smaller data volume</a:t>
            </a:r>
          </a:p>
          <a:p>
            <a:endParaRPr lang="en-US" sz="2000" dirty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9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9372600" cy="2819400"/>
          </a:xfrm>
        </p:spPr>
        <p:txBody>
          <a:bodyPr/>
          <a:lstStyle/>
          <a:p>
            <a:r>
              <a:rPr lang="en-US" sz="2000" dirty="0" smtClean="0"/>
              <a:t>Typical cluster size of 2 .. 4 pixels </a:t>
            </a:r>
          </a:p>
          <a:p>
            <a:r>
              <a:rPr lang="en-US" sz="2000" dirty="0" smtClean="0"/>
              <a:t>-&gt; beneficial to combine 2x4 pixels in a so-called super-pixel</a:t>
            </a:r>
          </a:p>
          <a:p>
            <a:r>
              <a:rPr lang="en-US" sz="2000" dirty="0" smtClean="0"/>
              <a:t>Removes duplicate address and timestamp information compared to single pixel data packets</a:t>
            </a:r>
          </a:p>
          <a:p>
            <a:r>
              <a:rPr lang="en-US" sz="2000" dirty="0" smtClean="0"/>
              <a:t>Bandwidth gain of 30-40% </a:t>
            </a:r>
          </a:p>
          <a:p>
            <a:r>
              <a:rPr lang="en-US" sz="2000" dirty="0" smtClean="0"/>
              <a:t>Super-pixel (SP) has fixed boundaries</a:t>
            </a:r>
          </a:p>
          <a:p>
            <a:r>
              <a:rPr lang="en-US" sz="2000" dirty="0" smtClean="0"/>
              <a:t>Share logic in </a:t>
            </a:r>
            <a:r>
              <a:rPr lang="en-US" sz="2000" dirty="0" err="1" smtClean="0"/>
              <a:t>centre</a:t>
            </a:r>
            <a:r>
              <a:rPr lang="en-US" sz="2000" dirty="0" smtClean="0"/>
              <a:t> of SP</a:t>
            </a:r>
          </a:p>
          <a:p>
            <a:pPr lvl="1"/>
            <a:r>
              <a:rPr lang="en-US" sz="1600" dirty="0" smtClean="0"/>
              <a:t>requires less area for routing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418562" y="3114244"/>
            <a:ext cx="1408544" cy="2817088"/>
            <a:chOff x="3120856" y="207818"/>
            <a:chExt cx="1408544" cy="2817088"/>
          </a:xfrm>
        </p:grpSpPr>
        <p:grpSp>
          <p:nvGrpSpPr>
            <p:cNvPr id="47" name="Group 46"/>
            <p:cNvGrpSpPr/>
            <p:nvPr/>
          </p:nvGrpSpPr>
          <p:grpSpPr>
            <a:xfrm>
              <a:off x="3120856" y="207818"/>
              <a:ext cx="1408544" cy="2817088"/>
              <a:chOff x="3117273" y="704273"/>
              <a:chExt cx="1408544" cy="2817088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3117273" y="704273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3821545" y="704273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117273" y="1408545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821545" y="1408545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3117273" y="2112817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3821545" y="2112817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117273" y="2817089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821545" y="2817089"/>
                <a:ext cx="704272" cy="704272"/>
              </a:xfrm>
              <a:prstGeom prst="rect">
                <a:avLst/>
              </a:prstGeom>
              <a:solidFill>
                <a:srgbClr val="9BBB59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598719" y="704273"/>
                <a:ext cx="442191" cy="2817088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super pixel logic</a:t>
                </a: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3117273" y="704273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117273" y="1408545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3117273" y="2112817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3117273" y="2817089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4262581" y="704273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262581" y="1408545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262581" y="2112817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4262581" y="2817089"/>
                <a:ext cx="263236" cy="704272"/>
              </a:xfrm>
              <a:prstGeom prst="rect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8" name="Snip Same Side Corner Rectangle 47"/>
            <p:cNvSpPr/>
            <p:nvPr/>
          </p:nvSpPr>
          <p:spPr>
            <a:xfrm>
              <a:off x="3348005" y="442675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Snip Same Side Corner Rectangle 48"/>
            <p:cNvSpPr/>
            <p:nvPr/>
          </p:nvSpPr>
          <p:spPr>
            <a:xfrm>
              <a:off x="4087828" y="442675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Snip Same Side Corner Rectangle 49"/>
            <p:cNvSpPr/>
            <p:nvPr/>
          </p:nvSpPr>
          <p:spPr>
            <a:xfrm>
              <a:off x="3346325" y="1149737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Snip Same Side Corner Rectangle 50"/>
            <p:cNvSpPr/>
            <p:nvPr/>
          </p:nvSpPr>
          <p:spPr>
            <a:xfrm>
              <a:off x="4084470" y="1149737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Snip Same Side Corner Rectangle 51"/>
            <p:cNvSpPr/>
            <p:nvPr/>
          </p:nvSpPr>
          <p:spPr>
            <a:xfrm>
              <a:off x="3346183" y="1843050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Snip Same Side Corner Rectangle 52"/>
            <p:cNvSpPr/>
            <p:nvPr/>
          </p:nvSpPr>
          <p:spPr>
            <a:xfrm>
              <a:off x="4084328" y="1843050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Snip Same Side Corner Rectangle 53"/>
            <p:cNvSpPr/>
            <p:nvPr/>
          </p:nvSpPr>
          <p:spPr>
            <a:xfrm>
              <a:off x="3348005" y="2555491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>
              <a:off x="4084328" y="2555491"/>
              <a:ext cx="216000" cy="216000"/>
            </a:xfrm>
            <a:prstGeom prst="snip2SameRect">
              <a:avLst>
                <a:gd name="adj1" fmla="val 19219"/>
                <a:gd name="adj2" fmla="val 17855"/>
              </a:avLst>
            </a:prstGeom>
            <a:solidFill>
              <a:srgbClr val="A6A6A6"/>
            </a:solidFill>
            <a:ln w="952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3" name="Rectangle 72"/>
          <p:cNvSpPr/>
          <p:nvPr/>
        </p:nvSpPr>
        <p:spPr>
          <a:xfrm>
            <a:off x="4079638" y="5257800"/>
            <a:ext cx="949563" cy="704272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029200" y="5257800"/>
            <a:ext cx="937695" cy="70427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kern="0" dirty="0" smtClean="0">
                <a:solidFill>
                  <a:sysClr val="windowText" lastClr="000000"/>
                </a:solidFill>
                <a:latin typeface="Calibri"/>
              </a:rPr>
              <a:t>Hit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Processor</a:t>
            </a:r>
          </a:p>
        </p:txBody>
      </p:sp>
      <p:sp>
        <p:nvSpPr>
          <p:cNvPr id="75" name="Snip Same Side Corner Rectangle 74"/>
          <p:cNvSpPr/>
          <p:nvPr/>
        </p:nvSpPr>
        <p:spPr>
          <a:xfrm>
            <a:off x="4173485" y="5527101"/>
            <a:ext cx="216000" cy="216000"/>
          </a:xfrm>
          <a:prstGeom prst="snip2SameRect">
            <a:avLst>
              <a:gd name="adj1" fmla="val 19219"/>
              <a:gd name="adj2" fmla="val 17855"/>
            </a:avLst>
          </a:prstGeom>
          <a:solidFill>
            <a:srgbClr val="A6A6A6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4389485" y="5640953"/>
            <a:ext cx="167268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7" name="Isosceles Triangle 76"/>
          <p:cNvSpPr/>
          <p:nvPr/>
        </p:nvSpPr>
        <p:spPr>
          <a:xfrm rot="5400000">
            <a:off x="4495077" y="5452180"/>
            <a:ext cx="415434" cy="357777"/>
          </a:xfrm>
          <a:prstGeom prst="triangle">
            <a:avLst/>
          </a:prstGeom>
          <a:solidFill>
            <a:sysClr val="window" lastClr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4461953" y="5354345"/>
            <a:ext cx="0" cy="28660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>
            <a:off x="4458251" y="5354345"/>
            <a:ext cx="23318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0" name="Straight Connector 79"/>
          <p:cNvCxnSpPr/>
          <p:nvPr/>
        </p:nvCxnSpPr>
        <p:spPr>
          <a:xfrm flipV="1">
            <a:off x="4691432" y="5281537"/>
            <a:ext cx="0" cy="150088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flipV="1">
            <a:off x="4744547" y="5280783"/>
            <a:ext cx="0" cy="150088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2" name="Straight Connector 81"/>
          <p:cNvCxnSpPr/>
          <p:nvPr/>
        </p:nvCxnSpPr>
        <p:spPr>
          <a:xfrm>
            <a:off x="4744547" y="5354552"/>
            <a:ext cx="167268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3" name="Straight Connector 82"/>
          <p:cNvCxnSpPr/>
          <p:nvPr/>
        </p:nvCxnSpPr>
        <p:spPr>
          <a:xfrm>
            <a:off x="4881683" y="5632679"/>
            <a:ext cx="79510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84" name="Straight Connector 83"/>
          <p:cNvCxnSpPr/>
          <p:nvPr/>
        </p:nvCxnSpPr>
        <p:spPr>
          <a:xfrm flipV="1">
            <a:off x="4916343" y="5349245"/>
            <a:ext cx="0" cy="286609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956243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Front-end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Inverted </a:t>
            </a:r>
            <a:r>
              <a:rPr lang="en-US" sz="2000" dirty="0" err="1" smtClean="0"/>
              <a:t>Krummenacher</a:t>
            </a:r>
            <a:r>
              <a:rPr lang="en-US" sz="2000" dirty="0" smtClean="0"/>
              <a:t> scheme</a:t>
            </a:r>
          </a:p>
          <a:p>
            <a:pPr lvl="1"/>
            <a:r>
              <a:rPr lang="en-US" sz="1600" dirty="0" smtClean="0"/>
              <a:t>decouples discharge current from leakage current compensation current</a:t>
            </a:r>
          </a:p>
          <a:p>
            <a:r>
              <a:rPr lang="en-US" sz="2000" dirty="0" smtClean="0"/>
              <a:t>Large discharge current reduces dead time and hence pile-up</a:t>
            </a:r>
          </a:p>
          <a:p>
            <a:r>
              <a:rPr lang="en-US" sz="2000" dirty="0" smtClean="0"/>
              <a:t>Considering to add a fast clear for large signals</a:t>
            </a:r>
          </a:p>
          <a:p>
            <a:r>
              <a:rPr lang="en-US" sz="2000" dirty="0" smtClean="0"/>
              <a:t>About 1% loss of hits for an average dead time of 200 ns 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25907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Massimiliano</a:t>
            </a:r>
            <a:r>
              <a:rPr lang="en-US" sz="1600" dirty="0" smtClean="0"/>
              <a:t> de </a:t>
            </a:r>
            <a:r>
              <a:rPr lang="en-US" sz="1600" dirty="0" err="1" smtClean="0"/>
              <a:t>Gaspari</a:t>
            </a:r>
            <a:endParaRPr lang="en-US" sz="1600" dirty="0"/>
          </a:p>
        </p:txBody>
      </p:sp>
      <p:pic>
        <p:nvPicPr>
          <p:cNvPr id="8" name="Picture 7" descr="velopix_fe_lo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743200"/>
            <a:ext cx="3810000" cy="33620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048000"/>
            <a:ext cx="2286000" cy="30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70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186" descr="Screen Shot 2013-11-05 at 17.40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57400"/>
            <a:ext cx="5973764" cy="449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digital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9372600" cy="5334000"/>
          </a:xfrm>
        </p:spPr>
        <p:txBody>
          <a:bodyPr/>
          <a:lstStyle/>
          <a:p>
            <a:r>
              <a:rPr lang="en-US" sz="2000" dirty="0" smtClean="0"/>
              <a:t>Normal operation mode: binary</a:t>
            </a:r>
          </a:p>
          <a:p>
            <a:r>
              <a:rPr lang="en-US" sz="2000" dirty="0" smtClean="0"/>
              <a:t>Front-end can do Time-over-Threshold (</a:t>
            </a:r>
            <a:r>
              <a:rPr lang="en-US" sz="2000" dirty="0" err="1" smtClean="0"/>
              <a:t>ToT</a:t>
            </a:r>
            <a:r>
              <a:rPr lang="en-US" sz="2000" dirty="0" smtClean="0"/>
              <a:t>) measurement</a:t>
            </a:r>
          </a:p>
          <a:p>
            <a:r>
              <a:rPr lang="en-US" sz="2000" dirty="0" smtClean="0"/>
              <a:t>Readout of </a:t>
            </a:r>
            <a:r>
              <a:rPr lang="en-US" sz="2000" dirty="0" err="1" smtClean="0"/>
              <a:t>ToT</a:t>
            </a:r>
            <a:r>
              <a:rPr lang="en-US" sz="2000" dirty="0" smtClean="0"/>
              <a:t> in special mode, and readout via (slow) ECS interface</a:t>
            </a:r>
          </a:p>
          <a:p>
            <a:r>
              <a:rPr lang="en-US" sz="2000" dirty="0" smtClean="0"/>
              <a:t>Only for monitoring and calibration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534" y="609600"/>
            <a:ext cx="135906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Xavi</a:t>
            </a:r>
            <a:r>
              <a:rPr lang="en-US" sz="1600" dirty="0" smtClean="0"/>
              <a:t> </a:t>
            </a:r>
            <a:r>
              <a:rPr lang="en-US" sz="1600" dirty="0" err="1" smtClean="0"/>
              <a:t>Llopart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0340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72600" cy="685800"/>
          </a:xfrm>
        </p:spPr>
        <p:txBody>
          <a:bodyPr/>
          <a:lstStyle/>
          <a:p>
            <a:r>
              <a:rPr lang="en-US" dirty="0" smtClean="0"/>
              <a:t>Super pixel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36" t="478" r="5146" b="478"/>
          <a:stretch/>
        </p:blipFill>
        <p:spPr>
          <a:xfrm>
            <a:off x="1295400" y="762000"/>
            <a:ext cx="7474662" cy="4648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VeloPix, VELO electronics review 7 November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Martin van Beuzekom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575846"/>
            <a:ext cx="17363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Tuomas</a:t>
            </a:r>
            <a:r>
              <a:rPr lang="en-US" sz="1600" dirty="0" smtClean="0"/>
              <a:t> </a:t>
            </a:r>
            <a:r>
              <a:rPr lang="en-US" sz="1600" dirty="0" err="1" smtClean="0"/>
              <a:t>Poikela</a:t>
            </a:r>
            <a:endParaRPr lang="en-US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28600" y="5486400"/>
            <a:ext cx="937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US" sz="2000" dirty="0" smtClean="0"/>
              <a:t>2 common buffers per super pixel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17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108200</TotalTime>
  <Words>1598</Words>
  <Application>Microsoft Macintosh PowerPoint</Application>
  <PresentationFormat>A4 Paper (210x297 mm)</PresentationFormat>
  <Paragraphs>320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Paper Presentation 1</vt:lpstr>
      <vt:lpstr>VeloPix ASIC</vt:lpstr>
      <vt:lpstr>outline</vt:lpstr>
      <vt:lpstr>VeloPix module overview</vt:lpstr>
      <vt:lpstr>Track rates &amp; radiation</vt:lpstr>
      <vt:lpstr>VeloPix</vt:lpstr>
      <vt:lpstr>Super pixel</vt:lpstr>
      <vt:lpstr>Analog Front-end</vt:lpstr>
      <vt:lpstr>Pixel digital</vt:lpstr>
      <vt:lpstr>Super pixel</vt:lpstr>
      <vt:lpstr>Double column readout</vt:lpstr>
      <vt:lpstr>End of Column</vt:lpstr>
      <vt:lpstr>data-packet latency</vt:lpstr>
      <vt:lpstr>Data format</vt:lpstr>
      <vt:lpstr>High speed serialiser</vt:lpstr>
      <vt:lpstr>Gigabit Wireline Transmitter (GWT)</vt:lpstr>
      <vt:lpstr>Pre-emphasis GWT line driver</vt:lpstr>
      <vt:lpstr>Fast control</vt:lpstr>
      <vt:lpstr>Slow control</vt:lpstr>
      <vt:lpstr>Backup slides </vt:lpstr>
      <vt:lpstr>Cluster rate/size versus position</vt:lpstr>
      <vt:lpstr>SPP rate versus position</vt:lpstr>
      <vt:lpstr> Buffer depth</vt:lpstr>
      <vt:lpstr>VeloPix specifications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Eric van Herwijnen</dc:creator>
  <cp:lastModifiedBy>Martin van Beuzekom</cp:lastModifiedBy>
  <cp:revision>873</cp:revision>
  <cp:lastPrinted>2001-04-23T09:27:31Z</cp:lastPrinted>
  <dcterms:created xsi:type="dcterms:W3CDTF">1999-02-09T13:06:48Z</dcterms:created>
  <dcterms:modified xsi:type="dcterms:W3CDTF">2013-11-06T20:05:37Z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eric.van.herwijnen@cern.ch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D:\lhcb</vt:lpwstr>
  </property>
</Properties>
</file>