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11"/>
  </p:notesMasterIdLst>
  <p:handoutMasterIdLst>
    <p:handoutMasterId r:id="rId12"/>
  </p:handoutMasterIdLst>
  <p:sldIdLst>
    <p:sldId id="356" r:id="rId2"/>
    <p:sldId id="357" r:id="rId3"/>
    <p:sldId id="358" r:id="rId4"/>
    <p:sldId id="359" r:id="rId5"/>
    <p:sldId id="361" r:id="rId6"/>
    <p:sldId id="362" r:id="rId7"/>
    <p:sldId id="363" r:id="rId8"/>
    <p:sldId id="364" r:id="rId9"/>
    <p:sldId id="360" r:id="rId10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0000FF"/>
    <a:srgbClr val="D60093"/>
    <a:srgbClr val="0033CC"/>
    <a:srgbClr val="0066CC"/>
    <a:srgbClr val="660066"/>
    <a:srgbClr val="38E459"/>
    <a:srgbClr val="F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-2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3A9B645-0767-104E-A048-6652E298464E}" type="datetimeFigureOut">
              <a:rPr lang="en-US"/>
              <a:pPr>
                <a:defRPr/>
              </a:pPr>
              <a:t>11/7/13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DC055ED-9FF7-0D45-915C-DFA9AA3CA9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8904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t" anchorCtr="0" compatLnSpc="1">
            <a:prstTxWarp prst="textNoShape">
              <a:avLst/>
            </a:prstTxWarp>
          </a:bodyPr>
          <a:lstStyle>
            <a:lvl1pPr defTabSz="892175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t" anchorCtr="0" compatLnSpc="1">
            <a:prstTxWarp prst="textNoShape">
              <a:avLst/>
            </a:prstTxWarp>
          </a:bodyPr>
          <a:lstStyle>
            <a:lvl1pPr algn="r" defTabSz="892175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799012" cy="3598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0250" y="4560888"/>
            <a:ext cx="585470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b" anchorCtr="0" compatLnSpc="1">
            <a:prstTxWarp prst="textNoShape">
              <a:avLst/>
            </a:prstTxWarp>
          </a:bodyPr>
          <a:lstStyle>
            <a:lvl1pPr defTabSz="892175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b" anchorCtr="0" compatLnSpc="1">
            <a:prstTxWarp prst="textNoShape">
              <a:avLst/>
            </a:prstTxWarp>
          </a:bodyPr>
          <a:lstStyle>
            <a:lvl1pPr algn="r" defTabSz="892175">
              <a:defRPr sz="1200">
                <a:cs typeface="+mn-cs"/>
              </a:defRPr>
            </a:lvl1pPr>
          </a:lstStyle>
          <a:p>
            <a:pPr>
              <a:defRPr/>
            </a:pPr>
            <a:fld id="{C23C71DE-FCAD-3F40-8B47-EAF486202A4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49954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altLang="en-US" smtClean="0"/>
              <a:t>Click to edit Master subtitle style</a:t>
            </a:r>
            <a:endParaRPr lang="en-US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AE3E873-57B3-0543-88BC-E4BC79ACC97E}" type="datetime1">
              <a:rPr lang="en-US" smtClean="0"/>
              <a:t>11/7/13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Paula Collins, VELO Upgrade Electronics Review</a:t>
            </a: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219639-2CC3-3C40-9E28-6CC1AC18B0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401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9B541C-0F13-F544-90FD-17D1538F27D1}" type="datetime1">
              <a:rPr lang="en-US" smtClean="0"/>
              <a:t>11/7/13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Paula Collins, VELO Upgrade Electronics Review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104C7A-B5C5-CA4E-9E7C-C387D572EA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964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CC01FF-4D20-E142-B8D6-2199248352D5}" type="datetime1">
              <a:rPr lang="en-US" smtClean="0"/>
              <a:t>11/7/13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Paula Collins, VELO Upgrade Electronics Review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70113B-5E50-0241-994D-E83B5BCFB3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449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98DEA1-CB04-3640-957A-FD6241DBF94F}" type="datetime1">
              <a:rPr lang="en-US" smtClean="0"/>
              <a:t>11/7/13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Paula Collins, VELO Upgrade Electronics Review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3FC41-E921-9346-8FA5-EC1EEE3DFD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701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E7CE3-61BB-7649-B4E5-5738873ED2C5}" type="datetime1">
              <a:rPr lang="en-US" smtClean="0"/>
              <a:t>11/7/13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Paula Collins, VELO Upgrade Electronics Review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2D5C2C-91F1-DD4A-997A-976B5AB27C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560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F1982E-9B90-F840-8443-5F3E35545DF3}" type="datetime1">
              <a:rPr lang="en-US" smtClean="0"/>
              <a:t>11/7/13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Paula Collins, VELO Upgrade Electronics Review</a:t>
            </a: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4C5D8C-B3C6-8246-8D57-FAB4B46B66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684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8129A6-A5B6-3042-AF78-F93C1964656D}" type="datetime1">
              <a:rPr lang="en-US" smtClean="0"/>
              <a:t>11/7/13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Paula Collins, VELO Upgrade Electronics Review</a:t>
            </a: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B3EBAE-39C6-4047-9376-7BA3F99EF5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548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0DF08D-2104-D54D-8FC5-C757C4BE8941}" type="datetime1">
              <a:rPr lang="en-US" smtClean="0"/>
              <a:t>11/7/13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Paula Collins, VELO Upgrade Electronics Review</a:t>
            </a: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DC09C2-CF6A-A04B-A76B-4702BDCF91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21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6DB4D-7254-474C-919A-43FB7AA3593D}" type="datetime1">
              <a:rPr lang="en-US" smtClean="0"/>
              <a:t>11/7/13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Paula Collins, VELO Upgrade Electronics Review</a:t>
            </a: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C8861A-2FF6-7947-BCE8-AC3189B2D5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256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8BFFD5-7A30-224A-A56F-EF7DD45C9A00}" type="datetime1">
              <a:rPr lang="en-US" smtClean="0"/>
              <a:t>11/7/13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Paula Collins, VELO Upgrade Electronics Review</a:t>
            </a: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D74583-677D-9541-87B5-85B7C73068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278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E4CEF5-B092-B34D-B90C-69D50C3D9DBA}" type="datetime1">
              <a:rPr lang="en-US" smtClean="0"/>
              <a:t>11/7/13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Paula Collins, VELO Upgrade Electronics Review</a:t>
            </a: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03DE69-F303-7E4A-A328-71B5908BDB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693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Garamond" charset="0"/>
                <a:cs typeface="+mn-cs"/>
              </a:defRPr>
            </a:lvl1pPr>
          </a:lstStyle>
          <a:p>
            <a:pPr>
              <a:defRPr/>
            </a:pPr>
            <a:fld id="{AE34E44B-FCC1-1445-AD31-C90959CC55FF}" type="datetime1">
              <a:rPr lang="en-US" smtClean="0"/>
              <a:t>11/7/13</a:t>
            </a:fld>
            <a:endParaRPr lang="en-US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altLang="en-US" smtClean="0"/>
              <a:t>Paula Collins, VELO Upgrade Electronics Review</a:t>
            </a:r>
            <a:endParaRPr lang="en-US" altLang="en-US"/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aramond" charset="0"/>
                <a:cs typeface="+mn-cs"/>
              </a:defRPr>
            </a:lvl1pPr>
          </a:lstStyle>
          <a:p>
            <a:pPr>
              <a:defRPr/>
            </a:pPr>
            <a:fld id="{2279B85A-2DFB-B74F-9E7B-0E23BBC99A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30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q"/>
        <a:defRPr sz="26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2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q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VELO Upgrade Timeline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3755661" cy="4530725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VELO Upgrade schedule almost </a:t>
            </a:r>
            <a:r>
              <a:rPr lang="en-US" sz="2800" dirty="0" err="1" smtClean="0"/>
              <a:t>finalised</a:t>
            </a:r>
            <a:r>
              <a:rPr lang="en-US" sz="2800" dirty="0" smtClean="0"/>
              <a:t> for TDR</a:t>
            </a:r>
            <a:endParaRPr lang="en-US" sz="2800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473A12A-BF38-8F42-8798-AA796F56B8A5}" type="datetime1">
              <a:rPr lang="en-US" smtClean="0"/>
              <a:t>11/7/13</a:t>
            </a:fld>
            <a:endParaRPr lang="fr-FR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028979-A719-4E40-87F8-A6F0B4D69261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1841" y="1075765"/>
            <a:ext cx="3612119" cy="4997076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3453927" y="2772630"/>
            <a:ext cx="991261" cy="0"/>
          </a:xfrm>
          <a:prstGeom prst="straightConnector1">
            <a:avLst/>
          </a:prstGeom>
          <a:ln>
            <a:solidFill>
              <a:srgbClr val="0033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33676" y="3655535"/>
            <a:ext cx="3330019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Today we discuss suggested timelines for the electronics part</a:t>
            </a:r>
          </a:p>
          <a:p>
            <a:endParaRPr lang="en-US" dirty="0"/>
          </a:p>
          <a:p>
            <a:r>
              <a:rPr lang="en-US" dirty="0" smtClean="0"/>
              <a:t>Many thanks for input to Martin, Eddy, Jan, Lars, Karol, Tony +++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Paula Collins, VELO Upgrade Electronics Review</a:t>
            </a:r>
            <a:endParaRPr lang="en-US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Module Construction &amp; Assembly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FF8EB0-2953-1E41-8CFD-F6E6BED10156}" type="datetime1">
              <a:rPr lang="en-US" smtClean="0"/>
              <a:t>11/7/13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DC09C2-CF6A-A04B-A76B-4702BDCF91B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149412" y="2076824"/>
            <a:ext cx="1359648" cy="478117"/>
          </a:xfrm>
          <a:prstGeom prst="roundRect">
            <a:avLst/>
          </a:prstGeom>
          <a:gradFill flip="none" rotWithShape="1">
            <a:gsLst>
              <a:gs pos="0">
                <a:srgbClr val="0033CC"/>
              </a:gs>
              <a:gs pos="52000">
                <a:srgbClr val="FFFFFF"/>
              </a:gs>
              <a:gs pos="100000">
                <a:srgbClr val="0000FF"/>
              </a:gs>
            </a:gsLst>
            <a:lin ang="0" scaled="1"/>
            <a:tileRect/>
          </a:gra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2013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601693" y="2079813"/>
            <a:ext cx="1341719" cy="478117"/>
          </a:xfrm>
          <a:prstGeom prst="roundRect">
            <a:avLst/>
          </a:prstGeom>
          <a:gradFill flip="none" rotWithShape="1">
            <a:gsLst>
              <a:gs pos="0">
                <a:srgbClr val="0033CC"/>
              </a:gs>
              <a:gs pos="52000">
                <a:srgbClr val="FFFFFF"/>
              </a:gs>
              <a:gs pos="100000">
                <a:srgbClr val="0000FF"/>
              </a:gs>
            </a:gsLst>
            <a:lin ang="0" scaled="1"/>
            <a:tileRect/>
          </a:gra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991223" y="2079812"/>
            <a:ext cx="1341718" cy="478117"/>
          </a:xfrm>
          <a:prstGeom prst="roundRect">
            <a:avLst/>
          </a:prstGeom>
          <a:gradFill flip="none" rotWithShape="1">
            <a:gsLst>
              <a:gs pos="0">
                <a:srgbClr val="0033CC"/>
              </a:gs>
              <a:gs pos="52000">
                <a:srgbClr val="FFFFFF"/>
              </a:gs>
              <a:gs pos="100000">
                <a:srgbClr val="0000FF"/>
              </a:gs>
            </a:gsLst>
            <a:lin ang="0" scaled="1"/>
            <a:tileRect/>
          </a:gra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2015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395694" y="2079812"/>
            <a:ext cx="1341718" cy="478117"/>
          </a:xfrm>
          <a:prstGeom prst="roundRect">
            <a:avLst/>
          </a:prstGeom>
          <a:gradFill flip="none" rotWithShape="1">
            <a:gsLst>
              <a:gs pos="0">
                <a:srgbClr val="0033CC"/>
              </a:gs>
              <a:gs pos="52000">
                <a:srgbClr val="FFFFFF"/>
              </a:gs>
              <a:gs pos="100000">
                <a:srgbClr val="0000FF"/>
              </a:gs>
            </a:gsLst>
            <a:lin ang="0" scaled="1"/>
            <a:tileRect/>
          </a:gra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2016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785223" y="2079812"/>
            <a:ext cx="1356659" cy="478117"/>
          </a:xfrm>
          <a:prstGeom prst="roundRect">
            <a:avLst/>
          </a:prstGeom>
          <a:gradFill flip="none" rotWithShape="1">
            <a:gsLst>
              <a:gs pos="0">
                <a:srgbClr val="0033CC"/>
              </a:gs>
              <a:gs pos="52000">
                <a:srgbClr val="FFFFFF"/>
              </a:gs>
              <a:gs pos="100000">
                <a:srgbClr val="0000FF"/>
              </a:gs>
            </a:gsLst>
            <a:lin ang="0" scaled="1"/>
            <a:tileRect/>
          </a:gra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2017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7207623" y="2067859"/>
            <a:ext cx="1356659" cy="478117"/>
          </a:xfrm>
          <a:prstGeom prst="roundRect">
            <a:avLst/>
          </a:prstGeom>
          <a:gradFill flip="none" rotWithShape="1">
            <a:gsLst>
              <a:gs pos="0">
                <a:srgbClr val="0033CC"/>
              </a:gs>
              <a:gs pos="52000">
                <a:srgbClr val="FFFFFF"/>
              </a:gs>
              <a:gs pos="100000">
                <a:srgbClr val="0000FF"/>
              </a:gs>
            </a:gsLst>
            <a:lin ang="0" scaled="1"/>
            <a:tileRect/>
          </a:gra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2018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57372" y="3059651"/>
            <a:ext cx="128822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Installation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8232589" y="2614707"/>
            <a:ext cx="14940" cy="582705"/>
          </a:xfrm>
          <a:prstGeom prst="straightConnector1">
            <a:avLst/>
          </a:prstGeom>
          <a:ln>
            <a:solidFill>
              <a:srgbClr val="0033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169470" y="3424955"/>
            <a:ext cx="171122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commissioning</a:t>
            </a:r>
          </a:p>
          <a:p>
            <a:r>
              <a:rPr lang="en-US" dirty="0" smtClean="0"/>
              <a:t>-&gt; mid 2019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168385" y="4321586"/>
            <a:ext cx="299478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Module construction begins</a:t>
            </a:r>
            <a:endParaRPr lang="en-US" dirty="0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4693004" y="2695182"/>
            <a:ext cx="0" cy="1517976"/>
          </a:xfrm>
          <a:prstGeom prst="straightConnector1">
            <a:avLst/>
          </a:prstGeom>
          <a:ln>
            <a:solidFill>
              <a:srgbClr val="0033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 flipV="1">
            <a:off x="6923342" y="2726161"/>
            <a:ext cx="1" cy="1951684"/>
          </a:xfrm>
          <a:prstGeom prst="straightConnector1">
            <a:avLst/>
          </a:prstGeom>
          <a:ln>
            <a:solidFill>
              <a:srgbClr val="0033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567107" y="4770783"/>
            <a:ext cx="225043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Module construction</a:t>
            </a:r>
          </a:p>
          <a:p>
            <a:r>
              <a:rPr lang="en-US" dirty="0" smtClean="0"/>
              <a:t>ends</a:t>
            </a:r>
            <a:endParaRPr lang="en-US" dirty="0"/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6179896" y="2648714"/>
            <a:ext cx="15488" cy="3144379"/>
          </a:xfrm>
          <a:prstGeom prst="straightConnector1">
            <a:avLst/>
          </a:prstGeom>
          <a:ln>
            <a:solidFill>
              <a:srgbClr val="0033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133431" y="5653688"/>
            <a:ext cx="313587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Assembly onto bases begins</a:t>
            </a:r>
            <a:endParaRPr lang="en-US" dirty="0"/>
          </a:p>
        </p:txBody>
      </p:sp>
      <p:sp>
        <p:nvSpPr>
          <p:cNvPr id="39" name="Footer Placeholder 3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Paula Collins, VELO Upgrade Electronics Review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8432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0000"/>
                </a:solidFill>
              </a:rPr>
              <a:t>Velopix</a:t>
            </a:r>
            <a:r>
              <a:rPr lang="en-US" dirty="0" smtClean="0">
                <a:solidFill>
                  <a:srgbClr val="000000"/>
                </a:solidFill>
              </a:rPr>
              <a:t> Schedule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8218A9-F66B-2F43-91E5-EFA126E94526}" type="datetime1">
              <a:rPr lang="en-US" smtClean="0"/>
              <a:t>11/7/13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DC09C2-CF6A-A04B-A76B-4702BDCF91B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149412" y="2076824"/>
            <a:ext cx="1359648" cy="478117"/>
          </a:xfrm>
          <a:prstGeom prst="roundRect">
            <a:avLst/>
          </a:prstGeom>
          <a:gradFill flip="none" rotWithShape="1">
            <a:gsLst>
              <a:gs pos="0">
                <a:srgbClr val="0033CC"/>
              </a:gs>
              <a:gs pos="52000">
                <a:srgbClr val="FFFFFF"/>
              </a:gs>
              <a:gs pos="100000">
                <a:srgbClr val="0000FF"/>
              </a:gs>
            </a:gsLst>
            <a:lin ang="0" scaled="1"/>
            <a:tileRect/>
          </a:gra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2013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601693" y="2079813"/>
            <a:ext cx="1341719" cy="478117"/>
          </a:xfrm>
          <a:prstGeom prst="roundRect">
            <a:avLst/>
          </a:prstGeom>
          <a:gradFill flip="none" rotWithShape="1">
            <a:gsLst>
              <a:gs pos="0">
                <a:srgbClr val="0033CC"/>
              </a:gs>
              <a:gs pos="52000">
                <a:srgbClr val="FFFFFF"/>
              </a:gs>
              <a:gs pos="100000">
                <a:srgbClr val="0000FF"/>
              </a:gs>
            </a:gsLst>
            <a:lin ang="0" scaled="1"/>
            <a:tileRect/>
          </a:gra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991223" y="2079812"/>
            <a:ext cx="1341718" cy="478117"/>
          </a:xfrm>
          <a:prstGeom prst="roundRect">
            <a:avLst/>
          </a:prstGeom>
          <a:gradFill flip="none" rotWithShape="1">
            <a:gsLst>
              <a:gs pos="0">
                <a:srgbClr val="0033CC"/>
              </a:gs>
              <a:gs pos="52000">
                <a:srgbClr val="FFFFFF"/>
              </a:gs>
              <a:gs pos="100000">
                <a:srgbClr val="0000FF"/>
              </a:gs>
            </a:gsLst>
            <a:lin ang="0" scaled="1"/>
            <a:tileRect/>
          </a:gra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2015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395694" y="2079812"/>
            <a:ext cx="1341718" cy="478117"/>
          </a:xfrm>
          <a:prstGeom prst="roundRect">
            <a:avLst/>
          </a:prstGeom>
          <a:gradFill flip="none" rotWithShape="1">
            <a:gsLst>
              <a:gs pos="0">
                <a:srgbClr val="0033CC"/>
              </a:gs>
              <a:gs pos="52000">
                <a:srgbClr val="FFFFFF"/>
              </a:gs>
              <a:gs pos="100000">
                <a:srgbClr val="0000FF"/>
              </a:gs>
            </a:gsLst>
            <a:lin ang="0" scaled="1"/>
            <a:tileRect/>
          </a:gra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2016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785223" y="2079812"/>
            <a:ext cx="1356659" cy="478117"/>
          </a:xfrm>
          <a:prstGeom prst="roundRect">
            <a:avLst/>
          </a:prstGeom>
          <a:gradFill flip="none" rotWithShape="1">
            <a:gsLst>
              <a:gs pos="0">
                <a:srgbClr val="0033CC"/>
              </a:gs>
              <a:gs pos="52000">
                <a:srgbClr val="FFFFFF"/>
              </a:gs>
              <a:gs pos="100000">
                <a:srgbClr val="0000FF"/>
              </a:gs>
            </a:gsLst>
            <a:lin ang="0" scaled="1"/>
            <a:tileRect/>
          </a:gra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2017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7207623" y="2067859"/>
            <a:ext cx="1356659" cy="478117"/>
          </a:xfrm>
          <a:prstGeom prst="roundRect">
            <a:avLst/>
          </a:prstGeom>
          <a:gradFill flip="none" rotWithShape="1">
            <a:gsLst>
              <a:gs pos="0">
                <a:srgbClr val="0033CC"/>
              </a:gs>
              <a:gs pos="52000">
                <a:srgbClr val="FFFFFF"/>
              </a:gs>
              <a:gs pos="100000">
                <a:srgbClr val="0000FF"/>
              </a:gs>
            </a:gsLst>
            <a:lin ang="0" scaled="1"/>
            <a:tileRect/>
          </a:gra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2018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600073" y="2741651"/>
            <a:ext cx="2509130" cy="232343"/>
          </a:xfrm>
          <a:prstGeom prst="roundRect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Module Construction</a:t>
            </a:r>
            <a:endParaRPr lang="en-US" dirty="0"/>
          </a:p>
        </p:txBody>
      </p:sp>
      <p:sp>
        <p:nvSpPr>
          <p:cNvPr id="21" name="Rounded Rectangle 20"/>
          <p:cNvSpPr/>
          <p:nvPr/>
        </p:nvSpPr>
        <p:spPr>
          <a:xfrm>
            <a:off x="6115457" y="3188353"/>
            <a:ext cx="1195096" cy="234838"/>
          </a:xfrm>
          <a:prstGeom prst="roundRect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Assembly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2338758" y="2695185"/>
            <a:ext cx="0" cy="1208183"/>
          </a:xfrm>
          <a:prstGeom prst="straightConnector1">
            <a:avLst/>
          </a:prstGeom>
          <a:ln>
            <a:solidFill>
              <a:srgbClr val="0033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0" y="3547109"/>
            <a:ext cx="228895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Velopix0 submission</a:t>
            </a:r>
          </a:p>
          <a:p>
            <a:r>
              <a:rPr lang="en-US" dirty="0" smtClean="0"/>
              <a:t>received Q3 2014</a:t>
            </a:r>
            <a:endParaRPr lang="en-US" dirty="0"/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2431689" y="3438681"/>
            <a:ext cx="1006749" cy="1"/>
          </a:xfrm>
          <a:prstGeom prst="straightConnector1">
            <a:avLst/>
          </a:prstGeom>
          <a:ln>
            <a:solidFill>
              <a:srgbClr val="0033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307779" y="3671024"/>
            <a:ext cx="1300819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Velopix0 </a:t>
            </a:r>
          </a:p>
          <a:p>
            <a:r>
              <a:rPr lang="en-US" dirty="0" smtClean="0"/>
              <a:t>verification</a:t>
            </a:r>
            <a:endParaRPr lang="en-US" dirty="0"/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3515881" y="2695182"/>
            <a:ext cx="15488" cy="2493819"/>
          </a:xfrm>
          <a:prstGeom prst="straightConnector1">
            <a:avLst/>
          </a:prstGeom>
          <a:ln>
            <a:solidFill>
              <a:srgbClr val="0033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028987" y="5235469"/>
            <a:ext cx="2571412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Velopix1 “final”</a:t>
            </a:r>
          </a:p>
          <a:p>
            <a:r>
              <a:rPr lang="en-US" dirty="0" smtClean="0"/>
              <a:t>submission</a:t>
            </a:r>
          </a:p>
          <a:p>
            <a:r>
              <a:rPr lang="en-US" dirty="0" smtClean="0"/>
              <a:t>(first 6 wafers can</a:t>
            </a:r>
          </a:p>
          <a:p>
            <a:r>
              <a:rPr lang="en-US" dirty="0" smtClean="0"/>
              <a:t>be used for production)</a:t>
            </a:r>
            <a:endParaRPr lang="en-US" dirty="0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3590839" y="3467166"/>
            <a:ext cx="575557" cy="2494"/>
          </a:xfrm>
          <a:prstGeom prst="straightConnector1">
            <a:avLst/>
          </a:prstGeom>
          <a:ln>
            <a:solidFill>
              <a:srgbClr val="0033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606325" y="3653039"/>
            <a:ext cx="107021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Velopix1</a:t>
            </a:r>
          </a:p>
          <a:p>
            <a:r>
              <a:rPr lang="en-US" dirty="0" smtClean="0"/>
              <a:t>test</a:t>
            </a:r>
            <a:endParaRPr lang="en-US" dirty="0"/>
          </a:p>
        </p:txBody>
      </p:sp>
      <p:cxnSp>
        <p:nvCxnSpPr>
          <p:cNvPr id="39" name="Straight Arrow Connector 38"/>
          <p:cNvCxnSpPr/>
          <p:nvPr/>
        </p:nvCxnSpPr>
        <p:spPr>
          <a:xfrm flipV="1">
            <a:off x="4212861" y="2726164"/>
            <a:ext cx="2" cy="2215004"/>
          </a:xfrm>
          <a:prstGeom prst="straightConnector1">
            <a:avLst/>
          </a:prstGeom>
          <a:ln>
            <a:solidFill>
              <a:srgbClr val="0033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4259326" y="4399033"/>
            <a:ext cx="2096785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Velopix1</a:t>
            </a:r>
          </a:p>
          <a:p>
            <a:r>
              <a:rPr lang="en-US" dirty="0" smtClean="0"/>
              <a:t>mass production</a:t>
            </a:r>
          </a:p>
          <a:p>
            <a:r>
              <a:rPr lang="en-US" dirty="0" smtClean="0"/>
              <a:t>reception Q1 2016</a:t>
            </a:r>
            <a:endParaRPr lang="en-US" dirty="0"/>
          </a:p>
        </p:txBody>
      </p:sp>
      <p:sp>
        <p:nvSpPr>
          <p:cNvPr id="48" name="Footer Placeholder 4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Paula Collins, VELO Upgrade Electronics Review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6201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Tile Production Schedule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DC09C2-CF6A-A04B-A76B-4702BDCF91B5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49412" y="2076824"/>
            <a:ext cx="1359648" cy="478117"/>
          </a:xfrm>
          <a:prstGeom prst="roundRect">
            <a:avLst/>
          </a:prstGeom>
          <a:gradFill flip="none" rotWithShape="1">
            <a:gsLst>
              <a:gs pos="0">
                <a:srgbClr val="0033CC"/>
              </a:gs>
              <a:gs pos="52000">
                <a:srgbClr val="FFFFFF"/>
              </a:gs>
              <a:gs pos="100000">
                <a:srgbClr val="0000FF"/>
              </a:gs>
            </a:gsLst>
            <a:lin ang="0" scaled="1"/>
            <a:tileRect/>
          </a:gra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2013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601693" y="2079813"/>
            <a:ext cx="1341719" cy="478117"/>
          </a:xfrm>
          <a:prstGeom prst="roundRect">
            <a:avLst/>
          </a:prstGeom>
          <a:gradFill flip="none" rotWithShape="1">
            <a:gsLst>
              <a:gs pos="0">
                <a:srgbClr val="0033CC"/>
              </a:gs>
              <a:gs pos="52000">
                <a:srgbClr val="FFFFFF"/>
              </a:gs>
              <a:gs pos="100000">
                <a:srgbClr val="0000FF"/>
              </a:gs>
            </a:gsLst>
            <a:lin ang="0" scaled="1"/>
            <a:tileRect/>
          </a:gra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991223" y="2079812"/>
            <a:ext cx="1341718" cy="478117"/>
          </a:xfrm>
          <a:prstGeom prst="roundRect">
            <a:avLst/>
          </a:prstGeom>
          <a:gradFill flip="none" rotWithShape="1">
            <a:gsLst>
              <a:gs pos="0">
                <a:srgbClr val="0033CC"/>
              </a:gs>
              <a:gs pos="52000">
                <a:srgbClr val="FFFFFF"/>
              </a:gs>
              <a:gs pos="100000">
                <a:srgbClr val="0000FF"/>
              </a:gs>
            </a:gsLst>
            <a:lin ang="0" scaled="1"/>
            <a:tileRect/>
          </a:gra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2015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395694" y="2079812"/>
            <a:ext cx="1341718" cy="478117"/>
          </a:xfrm>
          <a:prstGeom prst="roundRect">
            <a:avLst/>
          </a:prstGeom>
          <a:gradFill flip="none" rotWithShape="1">
            <a:gsLst>
              <a:gs pos="0">
                <a:srgbClr val="0033CC"/>
              </a:gs>
              <a:gs pos="52000">
                <a:srgbClr val="FFFFFF"/>
              </a:gs>
              <a:gs pos="100000">
                <a:srgbClr val="0000FF"/>
              </a:gs>
            </a:gsLst>
            <a:lin ang="0" scaled="1"/>
            <a:tileRect/>
          </a:gra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2016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785223" y="2079812"/>
            <a:ext cx="1356659" cy="478117"/>
          </a:xfrm>
          <a:prstGeom prst="roundRect">
            <a:avLst/>
          </a:prstGeom>
          <a:gradFill flip="none" rotWithShape="1">
            <a:gsLst>
              <a:gs pos="0">
                <a:srgbClr val="0033CC"/>
              </a:gs>
              <a:gs pos="52000">
                <a:srgbClr val="FFFFFF"/>
              </a:gs>
              <a:gs pos="100000">
                <a:srgbClr val="0000FF"/>
              </a:gs>
            </a:gsLst>
            <a:lin ang="0" scaled="1"/>
            <a:tileRect/>
          </a:gra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2017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7207623" y="2067859"/>
            <a:ext cx="1356659" cy="478117"/>
          </a:xfrm>
          <a:prstGeom prst="roundRect">
            <a:avLst/>
          </a:prstGeom>
          <a:gradFill flip="none" rotWithShape="1">
            <a:gsLst>
              <a:gs pos="0">
                <a:srgbClr val="0033CC"/>
              </a:gs>
              <a:gs pos="52000">
                <a:srgbClr val="FFFFFF"/>
              </a:gs>
              <a:gs pos="100000">
                <a:srgbClr val="0000FF"/>
              </a:gs>
            </a:gsLst>
            <a:lin ang="0" scaled="1"/>
            <a:tileRect/>
          </a:gra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2018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600073" y="2741651"/>
            <a:ext cx="2509130" cy="232343"/>
          </a:xfrm>
          <a:prstGeom prst="roundRect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Module Construction</a:t>
            </a:r>
            <a:endParaRPr lang="en-US" dirty="0"/>
          </a:p>
        </p:txBody>
      </p:sp>
      <p:sp>
        <p:nvSpPr>
          <p:cNvPr id="21" name="Rounded Rectangle 20"/>
          <p:cNvSpPr/>
          <p:nvPr/>
        </p:nvSpPr>
        <p:spPr>
          <a:xfrm>
            <a:off x="6115457" y="3188353"/>
            <a:ext cx="1195096" cy="234838"/>
          </a:xfrm>
          <a:prstGeom prst="roundRect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Assembly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261315" y="3330254"/>
            <a:ext cx="2602062" cy="371749"/>
          </a:xfrm>
          <a:prstGeom prst="roundRect">
            <a:avLst/>
          </a:prstGeom>
          <a:solidFill>
            <a:srgbClr val="D60093"/>
          </a:solidFill>
          <a:ln>
            <a:solidFill>
              <a:srgbClr val="D6009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Velopix</a:t>
            </a:r>
            <a:r>
              <a:rPr lang="en-US" dirty="0" smtClean="0"/>
              <a:t> </a:t>
            </a:r>
            <a:r>
              <a:rPr lang="en-US" dirty="0" err="1" smtClean="0"/>
              <a:t>p&amp;p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281565" y="1409549"/>
            <a:ext cx="3360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p&amp;p</a:t>
            </a:r>
            <a:r>
              <a:rPr lang="en-US" dirty="0" smtClean="0"/>
              <a:t> = production &amp; prototyping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4491654" y="2726161"/>
            <a:ext cx="15488" cy="1951684"/>
          </a:xfrm>
          <a:prstGeom prst="straightConnector1">
            <a:avLst/>
          </a:prstGeom>
          <a:ln>
            <a:solidFill>
              <a:srgbClr val="0033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190622" y="4677845"/>
            <a:ext cx="181379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UBM processes</a:t>
            </a:r>
            <a:endParaRPr lang="en-US" dirty="0"/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4956307" y="2710672"/>
            <a:ext cx="0" cy="2555777"/>
          </a:xfrm>
          <a:prstGeom prst="straightConnector1">
            <a:avLst/>
          </a:prstGeom>
          <a:ln>
            <a:solidFill>
              <a:srgbClr val="0033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314530" y="5281938"/>
            <a:ext cx="191692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Dicing &amp; thinning</a:t>
            </a:r>
            <a:endParaRPr lang="en-US" dirty="0"/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5328030" y="2695182"/>
            <a:ext cx="15489" cy="3159870"/>
          </a:xfrm>
          <a:prstGeom prst="straightConnector1">
            <a:avLst/>
          </a:prstGeom>
          <a:ln>
            <a:solidFill>
              <a:srgbClr val="0033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405473" y="5777604"/>
            <a:ext cx="140375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flip chipping</a:t>
            </a:r>
            <a:endParaRPr lang="en-US" dirty="0"/>
          </a:p>
        </p:txBody>
      </p:sp>
      <p:sp>
        <p:nvSpPr>
          <p:cNvPr id="40" name="Rounded Rectangle 39"/>
          <p:cNvSpPr/>
          <p:nvPr/>
        </p:nvSpPr>
        <p:spPr>
          <a:xfrm>
            <a:off x="198866" y="3327759"/>
            <a:ext cx="2031472" cy="374244"/>
          </a:xfrm>
          <a:prstGeom prst="roundRect">
            <a:avLst/>
          </a:prstGeom>
          <a:solidFill>
            <a:srgbClr val="D60093"/>
          </a:solidFill>
          <a:ln>
            <a:solidFill>
              <a:srgbClr val="D6009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Velopix</a:t>
            </a:r>
            <a:r>
              <a:rPr lang="en-US" dirty="0" smtClean="0"/>
              <a:t> Design</a:t>
            </a:r>
            <a:endParaRPr lang="en-US" dirty="0"/>
          </a:p>
        </p:txBody>
      </p:sp>
      <p:sp>
        <p:nvSpPr>
          <p:cNvPr id="35" name="Date Placeholder 3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4CDD0B-4580-F44E-8A51-EEEDC4DF19DD}" type="datetime1">
              <a:rPr lang="en-US" smtClean="0"/>
              <a:t>11/7/13</a:t>
            </a:fld>
            <a:endParaRPr lang="en-US"/>
          </a:p>
        </p:txBody>
      </p:sp>
      <p:sp>
        <p:nvSpPr>
          <p:cNvPr id="38" name="Footer Placeholder 3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Paula Collins, VELO Upgrade Electronics Review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7896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Hybrid Schedule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DC09C2-CF6A-A04B-A76B-4702BDCF91B5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49412" y="2076824"/>
            <a:ext cx="1359648" cy="478117"/>
          </a:xfrm>
          <a:prstGeom prst="roundRect">
            <a:avLst/>
          </a:prstGeom>
          <a:gradFill flip="none" rotWithShape="1">
            <a:gsLst>
              <a:gs pos="0">
                <a:srgbClr val="0033CC"/>
              </a:gs>
              <a:gs pos="52000">
                <a:srgbClr val="FFFFFF"/>
              </a:gs>
              <a:gs pos="100000">
                <a:srgbClr val="0000FF"/>
              </a:gs>
            </a:gsLst>
            <a:lin ang="0" scaled="1"/>
            <a:tileRect/>
          </a:gra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2013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601693" y="2079813"/>
            <a:ext cx="1341719" cy="478117"/>
          </a:xfrm>
          <a:prstGeom prst="roundRect">
            <a:avLst/>
          </a:prstGeom>
          <a:gradFill flip="none" rotWithShape="1">
            <a:gsLst>
              <a:gs pos="0">
                <a:srgbClr val="0033CC"/>
              </a:gs>
              <a:gs pos="52000">
                <a:srgbClr val="FFFFFF"/>
              </a:gs>
              <a:gs pos="100000">
                <a:srgbClr val="0000FF"/>
              </a:gs>
            </a:gsLst>
            <a:lin ang="0" scaled="1"/>
            <a:tileRect/>
          </a:gra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991223" y="2079812"/>
            <a:ext cx="1341718" cy="478117"/>
          </a:xfrm>
          <a:prstGeom prst="roundRect">
            <a:avLst/>
          </a:prstGeom>
          <a:gradFill flip="none" rotWithShape="1">
            <a:gsLst>
              <a:gs pos="0">
                <a:srgbClr val="0033CC"/>
              </a:gs>
              <a:gs pos="52000">
                <a:srgbClr val="FFFFFF"/>
              </a:gs>
              <a:gs pos="100000">
                <a:srgbClr val="0000FF"/>
              </a:gs>
            </a:gsLst>
            <a:lin ang="0" scaled="1"/>
            <a:tileRect/>
          </a:gra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2015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395694" y="2079812"/>
            <a:ext cx="1341718" cy="478117"/>
          </a:xfrm>
          <a:prstGeom prst="roundRect">
            <a:avLst/>
          </a:prstGeom>
          <a:gradFill flip="none" rotWithShape="1">
            <a:gsLst>
              <a:gs pos="0">
                <a:srgbClr val="0033CC"/>
              </a:gs>
              <a:gs pos="52000">
                <a:srgbClr val="FFFFFF"/>
              </a:gs>
              <a:gs pos="100000">
                <a:srgbClr val="0000FF"/>
              </a:gs>
            </a:gsLst>
            <a:lin ang="0" scaled="1"/>
            <a:tileRect/>
          </a:gra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2016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785223" y="2079812"/>
            <a:ext cx="1356659" cy="478117"/>
          </a:xfrm>
          <a:prstGeom prst="roundRect">
            <a:avLst/>
          </a:prstGeom>
          <a:gradFill flip="none" rotWithShape="1">
            <a:gsLst>
              <a:gs pos="0">
                <a:srgbClr val="0033CC"/>
              </a:gs>
              <a:gs pos="52000">
                <a:srgbClr val="FFFFFF"/>
              </a:gs>
              <a:gs pos="100000">
                <a:srgbClr val="0000FF"/>
              </a:gs>
            </a:gsLst>
            <a:lin ang="0" scaled="1"/>
            <a:tileRect/>
          </a:gra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2017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7207623" y="2067859"/>
            <a:ext cx="1356659" cy="478117"/>
          </a:xfrm>
          <a:prstGeom prst="roundRect">
            <a:avLst/>
          </a:prstGeom>
          <a:gradFill flip="none" rotWithShape="1">
            <a:gsLst>
              <a:gs pos="0">
                <a:srgbClr val="0033CC"/>
              </a:gs>
              <a:gs pos="52000">
                <a:srgbClr val="FFFFFF"/>
              </a:gs>
              <a:gs pos="100000">
                <a:srgbClr val="0000FF"/>
              </a:gs>
            </a:gsLst>
            <a:lin ang="0" scaled="1"/>
            <a:tileRect/>
          </a:gra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2018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600073" y="2741651"/>
            <a:ext cx="2509130" cy="232343"/>
          </a:xfrm>
          <a:prstGeom prst="roundRect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Module Construction</a:t>
            </a:r>
            <a:endParaRPr lang="en-US" dirty="0"/>
          </a:p>
        </p:txBody>
      </p:sp>
      <p:sp>
        <p:nvSpPr>
          <p:cNvPr id="21" name="Rounded Rectangle 20"/>
          <p:cNvSpPr/>
          <p:nvPr/>
        </p:nvSpPr>
        <p:spPr>
          <a:xfrm>
            <a:off x="6115457" y="3188353"/>
            <a:ext cx="1195096" cy="234838"/>
          </a:xfrm>
          <a:prstGeom prst="roundRect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Assembly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261315" y="3330254"/>
            <a:ext cx="2602062" cy="340770"/>
          </a:xfrm>
          <a:prstGeom prst="roundRect">
            <a:avLst/>
          </a:prstGeom>
          <a:solidFill>
            <a:srgbClr val="D60093"/>
          </a:solidFill>
          <a:ln>
            <a:solidFill>
              <a:srgbClr val="D6009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Velopix</a:t>
            </a:r>
            <a:r>
              <a:rPr lang="en-US" dirty="0" smtClean="0"/>
              <a:t> </a:t>
            </a:r>
            <a:r>
              <a:rPr lang="en-US" dirty="0" err="1" smtClean="0"/>
              <a:t>p&amp;p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281565" y="1409549"/>
            <a:ext cx="3360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p&amp;p</a:t>
            </a:r>
            <a:r>
              <a:rPr lang="en-US" dirty="0" smtClean="0"/>
              <a:t> = production &amp; prototyping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4334285" y="3776955"/>
            <a:ext cx="1071188" cy="358756"/>
          </a:xfrm>
          <a:prstGeom prst="roundRect">
            <a:avLst/>
          </a:prstGeom>
          <a:solidFill>
            <a:srgbClr val="D60093"/>
          </a:solidFill>
          <a:ln>
            <a:solidFill>
              <a:srgbClr val="D6009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Tile production</a:t>
            </a:r>
            <a:endParaRPr lang="en-US" sz="1200" dirty="0"/>
          </a:p>
        </p:txBody>
      </p:sp>
      <p:sp>
        <p:nvSpPr>
          <p:cNvPr id="22" name="Rounded Rectangle 21"/>
          <p:cNvSpPr/>
          <p:nvPr/>
        </p:nvSpPr>
        <p:spPr>
          <a:xfrm>
            <a:off x="198866" y="3327759"/>
            <a:ext cx="2031472" cy="374244"/>
          </a:xfrm>
          <a:prstGeom prst="roundRect">
            <a:avLst/>
          </a:prstGeom>
          <a:solidFill>
            <a:srgbClr val="D60093"/>
          </a:solidFill>
          <a:ln>
            <a:solidFill>
              <a:srgbClr val="D6009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Velopix</a:t>
            </a:r>
            <a:r>
              <a:rPr lang="en-US" dirty="0" smtClean="0"/>
              <a:t> Design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270054" y="2695182"/>
            <a:ext cx="0" cy="2075601"/>
          </a:xfrm>
          <a:prstGeom prst="straightConnector1">
            <a:avLst/>
          </a:prstGeom>
          <a:ln>
            <a:solidFill>
              <a:srgbClr val="0033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0" y="4848230"/>
            <a:ext cx="2212001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Hybrid design using</a:t>
            </a:r>
          </a:p>
          <a:p>
            <a:r>
              <a:rPr lang="en-US" dirty="0" smtClean="0"/>
              <a:t>Timepix3 for test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723485" y="5449827"/>
            <a:ext cx="340527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Hybrid prototyping (high speed)</a:t>
            </a:r>
          </a:p>
          <a:p>
            <a:r>
              <a:rPr lang="en-US" dirty="0" smtClean="0"/>
              <a:t>with Velopix0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H="1" flipV="1">
            <a:off x="2707997" y="2630730"/>
            <a:ext cx="17972" cy="2697677"/>
          </a:xfrm>
          <a:prstGeom prst="straightConnector1">
            <a:avLst/>
          </a:prstGeom>
          <a:ln>
            <a:solidFill>
              <a:srgbClr val="0033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3712263" y="2628235"/>
            <a:ext cx="4968" cy="2266464"/>
          </a:xfrm>
          <a:prstGeom prst="straightConnector1">
            <a:avLst/>
          </a:prstGeom>
          <a:ln>
            <a:solidFill>
              <a:srgbClr val="0033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3763696" y="4863720"/>
            <a:ext cx="262227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Hybrid production starts</a:t>
            </a:r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3F8E7FA-2365-8F44-9F0F-2E1C90299F1F}" type="datetime1">
              <a:rPr lang="en-US" smtClean="0"/>
              <a:t>11/7/13</a:t>
            </a:fld>
            <a:endParaRPr lang="en-US"/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Paula Collins, VELO Upgrade Electronics Review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9994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Link, OPB, </a:t>
            </a:r>
            <a:r>
              <a:rPr lang="en-US" dirty="0" err="1" smtClean="0">
                <a:solidFill>
                  <a:srgbClr val="000000"/>
                </a:solidFill>
              </a:rPr>
              <a:t>Feedthroughs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DC09C2-CF6A-A04B-A76B-4702BDCF91B5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49412" y="2076824"/>
            <a:ext cx="1359648" cy="478117"/>
          </a:xfrm>
          <a:prstGeom prst="roundRect">
            <a:avLst/>
          </a:prstGeom>
          <a:gradFill flip="none" rotWithShape="1">
            <a:gsLst>
              <a:gs pos="0">
                <a:srgbClr val="0033CC"/>
              </a:gs>
              <a:gs pos="52000">
                <a:srgbClr val="FFFFFF"/>
              </a:gs>
              <a:gs pos="100000">
                <a:srgbClr val="0000FF"/>
              </a:gs>
            </a:gsLst>
            <a:lin ang="0" scaled="1"/>
            <a:tileRect/>
          </a:gra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2013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601693" y="2079813"/>
            <a:ext cx="1341719" cy="478117"/>
          </a:xfrm>
          <a:prstGeom prst="roundRect">
            <a:avLst/>
          </a:prstGeom>
          <a:gradFill flip="none" rotWithShape="1">
            <a:gsLst>
              <a:gs pos="0">
                <a:srgbClr val="0033CC"/>
              </a:gs>
              <a:gs pos="52000">
                <a:srgbClr val="FFFFFF"/>
              </a:gs>
              <a:gs pos="100000">
                <a:srgbClr val="0000FF"/>
              </a:gs>
            </a:gsLst>
            <a:lin ang="0" scaled="1"/>
            <a:tileRect/>
          </a:gra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991223" y="2079812"/>
            <a:ext cx="1341718" cy="478117"/>
          </a:xfrm>
          <a:prstGeom prst="roundRect">
            <a:avLst/>
          </a:prstGeom>
          <a:gradFill flip="none" rotWithShape="1">
            <a:gsLst>
              <a:gs pos="0">
                <a:srgbClr val="0033CC"/>
              </a:gs>
              <a:gs pos="52000">
                <a:srgbClr val="FFFFFF"/>
              </a:gs>
              <a:gs pos="100000">
                <a:srgbClr val="0000FF"/>
              </a:gs>
            </a:gsLst>
            <a:lin ang="0" scaled="1"/>
            <a:tileRect/>
          </a:gra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2015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395694" y="2079812"/>
            <a:ext cx="1341718" cy="478117"/>
          </a:xfrm>
          <a:prstGeom prst="roundRect">
            <a:avLst/>
          </a:prstGeom>
          <a:gradFill flip="none" rotWithShape="1">
            <a:gsLst>
              <a:gs pos="0">
                <a:srgbClr val="0033CC"/>
              </a:gs>
              <a:gs pos="52000">
                <a:srgbClr val="FFFFFF"/>
              </a:gs>
              <a:gs pos="100000">
                <a:srgbClr val="0000FF"/>
              </a:gs>
            </a:gsLst>
            <a:lin ang="0" scaled="1"/>
            <a:tileRect/>
          </a:gra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2016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785223" y="2079812"/>
            <a:ext cx="1356659" cy="478117"/>
          </a:xfrm>
          <a:prstGeom prst="roundRect">
            <a:avLst/>
          </a:prstGeom>
          <a:gradFill flip="none" rotWithShape="1">
            <a:gsLst>
              <a:gs pos="0">
                <a:srgbClr val="0033CC"/>
              </a:gs>
              <a:gs pos="52000">
                <a:srgbClr val="FFFFFF"/>
              </a:gs>
              <a:gs pos="100000">
                <a:srgbClr val="0000FF"/>
              </a:gs>
            </a:gsLst>
            <a:lin ang="0" scaled="1"/>
            <a:tileRect/>
          </a:gra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2017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7207623" y="2067859"/>
            <a:ext cx="1356659" cy="478117"/>
          </a:xfrm>
          <a:prstGeom prst="roundRect">
            <a:avLst/>
          </a:prstGeom>
          <a:gradFill flip="none" rotWithShape="1">
            <a:gsLst>
              <a:gs pos="0">
                <a:srgbClr val="0033CC"/>
              </a:gs>
              <a:gs pos="52000">
                <a:srgbClr val="FFFFFF"/>
              </a:gs>
              <a:gs pos="100000">
                <a:srgbClr val="0000FF"/>
              </a:gs>
            </a:gsLst>
            <a:lin ang="0" scaled="1"/>
            <a:tileRect/>
          </a:gra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2018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600073" y="2741651"/>
            <a:ext cx="2509130" cy="232343"/>
          </a:xfrm>
          <a:prstGeom prst="roundRect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Module Construction</a:t>
            </a:r>
            <a:endParaRPr lang="en-US" dirty="0"/>
          </a:p>
        </p:txBody>
      </p:sp>
      <p:sp>
        <p:nvSpPr>
          <p:cNvPr id="21" name="Rounded Rectangle 20"/>
          <p:cNvSpPr/>
          <p:nvPr/>
        </p:nvSpPr>
        <p:spPr>
          <a:xfrm>
            <a:off x="6115457" y="3188353"/>
            <a:ext cx="1195096" cy="234838"/>
          </a:xfrm>
          <a:prstGeom prst="roundRect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Assembly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261315" y="3330254"/>
            <a:ext cx="2602062" cy="340770"/>
          </a:xfrm>
          <a:prstGeom prst="roundRect">
            <a:avLst/>
          </a:prstGeom>
          <a:solidFill>
            <a:srgbClr val="D60093"/>
          </a:solidFill>
          <a:ln>
            <a:solidFill>
              <a:srgbClr val="D6009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Velopix</a:t>
            </a:r>
            <a:r>
              <a:rPr lang="en-US" dirty="0" smtClean="0"/>
              <a:t> </a:t>
            </a:r>
            <a:r>
              <a:rPr lang="en-US" dirty="0" err="1" smtClean="0"/>
              <a:t>p&amp;p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281565" y="1409549"/>
            <a:ext cx="3360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p&amp;p</a:t>
            </a:r>
            <a:r>
              <a:rPr lang="en-US" dirty="0" smtClean="0"/>
              <a:t> = production &amp; prototyping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4334285" y="3776955"/>
            <a:ext cx="1071188" cy="358756"/>
          </a:xfrm>
          <a:prstGeom prst="roundRect">
            <a:avLst/>
          </a:prstGeom>
          <a:solidFill>
            <a:srgbClr val="D60093"/>
          </a:solidFill>
          <a:ln>
            <a:solidFill>
              <a:srgbClr val="D6009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Tile production</a:t>
            </a:r>
            <a:endParaRPr lang="en-US" sz="1200" dirty="0"/>
          </a:p>
        </p:txBody>
      </p:sp>
      <p:sp>
        <p:nvSpPr>
          <p:cNvPr id="22" name="Rounded Rectangle 21"/>
          <p:cNvSpPr/>
          <p:nvPr/>
        </p:nvSpPr>
        <p:spPr>
          <a:xfrm>
            <a:off x="198866" y="3327759"/>
            <a:ext cx="2031472" cy="374244"/>
          </a:xfrm>
          <a:prstGeom prst="roundRect">
            <a:avLst/>
          </a:prstGeom>
          <a:solidFill>
            <a:srgbClr val="D60093"/>
          </a:solidFill>
          <a:ln>
            <a:solidFill>
              <a:srgbClr val="D6009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Velopix</a:t>
            </a:r>
            <a:r>
              <a:rPr lang="en-US" dirty="0" smtClean="0"/>
              <a:t> Design</a:t>
            </a:r>
            <a:endParaRPr lang="en-US" dirty="0"/>
          </a:p>
        </p:txBody>
      </p:sp>
      <p:sp>
        <p:nvSpPr>
          <p:cNvPr id="23" name="Rounded Rectangle 22"/>
          <p:cNvSpPr/>
          <p:nvPr/>
        </p:nvSpPr>
        <p:spPr>
          <a:xfrm>
            <a:off x="1203131" y="3867397"/>
            <a:ext cx="1414419" cy="376740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Hybrid Design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2563632" y="3864901"/>
            <a:ext cx="874808" cy="410215"/>
          </a:xfrm>
          <a:prstGeom prst="roundRect">
            <a:avLst>
              <a:gd name="adj" fmla="val 0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rgbClr val="000000"/>
                </a:solidFill>
              </a:rPr>
              <a:t>Hybrid Prototyping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185862" y="4460991"/>
            <a:ext cx="3593323" cy="26332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Electrical Link R&amp;D</a:t>
            </a:r>
            <a:endParaRPr lang="en-US" dirty="0"/>
          </a:p>
        </p:txBody>
      </p:sp>
      <p:sp>
        <p:nvSpPr>
          <p:cNvPr id="26" name="Rounded Rectangle 25"/>
          <p:cNvSpPr/>
          <p:nvPr/>
        </p:nvSpPr>
        <p:spPr>
          <a:xfrm>
            <a:off x="198866" y="4907693"/>
            <a:ext cx="3593323" cy="26332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OPB R&amp;D</a:t>
            </a:r>
            <a:endParaRPr lang="en-US" dirty="0"/>
          </a:p>
        </p:txBody>
      </p:sp>
      <p:sp>
        <p:nvSpPr>
          <p:cNvPr id="28" name="Rounded Rectangle 27"/>
          <p:cNvSpPr/>
          <p:nvPr/>
        </p:nvSpPr>
        <p:spPr>
          <a:xfrm>
            <a:off x="229843" y="5294931"/>
            <a:ext cx="3593323" cy="26332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Vacuum </a:t>
            </a:r>
            <a:r>
              <a:rPr lang="en-US" dirty="0" err="1" smtClean="0"/>
              <a:t>Feedthrough</a:t>
            </a:r>
            <a:r>
              <a:rPr lang="en-US" dirty="0" smtClean="0"/>
              <a:t> R&amp;D</a:t>
            </a:r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3918581" y="4460992"/>
            <a:ext cx="15488" cy="1130737"/>
          </a:xfrm>
          <a:prstGeom prst="line">
            <a:avLst/>
          </a:prstGeom>
          <a:ln>
            <a:solidFill>
              <a:srgbClr val="0033CC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3903092" y="5018615"/>
            <a:ext cx="1068704" cy="0"/>
          </a:xfrm>
          <a:prstGeom prst="straightConnector1">
            <a:avLst/>
          </a:prstGeom>
          <a:ln>
            <a:solidFill>
              <a:srgbClr val="0033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429699" y="5049595"/>
            <a:ext cx="128822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Production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20129B-0D60-2C41-ACC8-3E3A5B58DF99}" type="datetime1">
              <a:rPr lang="en-US" smtClean="0"/>
              <a:t>11/7/13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Paula Collins, VELO Upgrade Electronics Review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94916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Firmware and ECS Development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DC09C2-CF6A-A04B-A76B-4702BDCF91B5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49412" y="2076824"/>
            <a:ext cx="1359648" cy="478117"/>
          </a:xfrm>
          <a:prstGeom prst="roundRect">
            <a:avLst/>
          </a:prstGeom>
          <a:gradFill flip="none" rotWithShape="1">
            <a:gsLst>
              <a:gs pos="0">
                <a:srgbClr val="0033CC"/>
              </a:gs>
              <a:gs pos="52000">
                <a:srgbClr val="FFFFFF"/>
              </a:gs>
              <a:gs pos="100000">
                <a:srgbClr val="0000FF"/>
              </a:gs>
            </a:gsLst>
            <a:lin ang="0" scaled="1"/>
            <a:tileRect/>
          </a:gra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2013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601693" y="2079813"/>
            <a:ext cx="1341719" cy="478117"/>
          </a:xfrm>
          <a:prstGeom prst="roundRect">
            <a:avLst/>
          </a:prstGeom>
          <a:gradFill flip="none" rotWithShape="1">
            <a:gsLst>
              <a:gs pos="0">
                <a:srgbClr val="0033CC"/>
              </a:gs>
              <a:gs pos="52000">
                <a:srgbClr val="FFFFFF"/>
              </a:gs>
              <a:gs pos="100000">
                <a:srgbClr val="0000FF"/>
              </a:gs>
            </a:gsLst>
            <a:lin ang="0" scaled="1"/>
            <a:tileRect/>
          </a:gra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991223" y="2079812"/>
            <a:ext cx="1341718" cy="478117"/>
          </a:xfrm>
          <a:prstGeom prst="roundRect">
            <a:avLst/>
          </a:prstGeom>
          <a:gradFill flip="none" rotWithShape="1">
            <a:gsLst>
              <a:gs pos="0">
                <a:srgbClr val="0033CC"/>
              </a:gs>
              <a:gs pos="52000">
                <a:srgbClr val="FFFFFF"/>
              </a:gs>
              <a:gs pos="100000">
                <a:srgbClr val="0000FF"/>
              </a:gs>
            </a:gsLst>
            <a:lin ang="0" scaled="1"/>
            <a:tileRect/>
          </a:gra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2015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395694" y="2079812"/>
            <a:ext cx="1341718" cy="478117"/>
          </a:xfrm>
          <a:prstGeom prst="roundRect">
            <a:avLst/>
          </a:prstGeom>
          <a:gradFill flip="none" rotWithShape="1">
            <a:gsLst>
              <a:gs pos="0">
                <a:srgbClr val="0033CC"/>
              </a:gs>
              <a:gs pos="52000">
                <a:srgbClr val="FFFFFF"/>
              </a:gs>
              <a:gs pos="100000">
                <a:srgbClr val="0000FF"/>
              </a:gs>
            </a:gsLst>
            <a:lin ang="0" scaled="1"/>
            <a:tileRect/>
          </a:gra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2016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785223" y="2079812"/>
            <a:ext cx="1356659" cy="478117"/>
          </a:xfrm>
          <a:prstGeom prst="roundRect">
            <a:avLst/>
          </a:prstGeom>
          <a:gradFill flip="none" rotWithShape="1">
            <a:gsLst>
              <a:gs pos="0">
                <a:srgbClr val="0033CC"/>
              </a:gs>
              <a:gs pos="52000">
                <a:srgbClr val="FFFFFF"/>
              </a:gs>
              <a:gs pos="100000">
                <a:srgbClr val="0000FF"/>
              </a:gs>
            </a:gsLst>
            <a:lin ang="0" scaled="1"/>
            <a:tileRect/>
          </a:gra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2017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7207623" y="2067859"/>
            <a:ext cx="1356659" cy="478117"/>
          </a:xfrm>
          <a:prstGeom prst="roundRect">
            <a:avLst/>
          </a:prstGeom>
          <a:gradFill flip="none" rotWithShape="1">
            <a:gsLst>
              <a:gs pos="0">
                <a:srgbClr val="0033CC"/>
              </a:gs>
              <a:gs pos="52000">
                <a:srgbClr val="FFFFFF"/>
              </a:gs>
              <a:gs pos="100000">
                <a:srgbClr val="0000FF"/>
              </a:gs>
            </a:gsLst>
            <a:lin ang="0" scaled="1"/>
            <a:tileRect/>
          </a:gra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2018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600073" y="2741651"/>
            <a:ext cx="2509130" cy="232343"/>
          </a:xfrm>
          <a:prstGeom prst="roundRect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Module Construction</a:t>
            </a:r>
            <a:endParaRPr lang="en-US" dirty="0"/>
          </a:p>
        </p:txBody>
      </p:sp>
      <p:sp>
        <p:nvSpPr>
          <p:cNvPr id="21" name="Rounded Rectangle 20"/>
          <p:cNvSpPr/>
          <p:nvPr/>
        </p:nvSpPr>
        <p:spPr>
          <a:xfrm>
            <a:off x="6115457" y="3188353"/>
            <a:ext cx="1195096" cy="234838"/>
          </a:xfrm>
          <a:prstGeom prst="roundRect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Assembly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261315" y="3330254"/>
            <a:ext cx="2602062" cy="340770"/>
          </a:xfrm>
          <a:prstGeom prst="roundRect">
            <a:avLst/>
          </a:prstGeom>
          <a:solidFill>
            <a:srgbClr val="D60093"/>
          </a:solidFill>
          <a:ln>
            <a:solidFill>
              <a:srgbClr val="D6009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Velopix</a:t>
            </a:r>
            <a:r>
              <a:rPr lang="en-US" dirty="0" smtClean="0"/>
              <a:t> </a:t>
            </a:r>
            <a:r>
              <a:rPr lang="en-US" dirty="0" err="1" smtClean="0"/>
              <a:t>p&amp;p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281565" y="1409549"/>
            <a:ext cx="3360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p&amp;p</a:t>
            </a:r>
            <a:r>
              <a:rPr lang="en-US" dirty="0" smtClean="0"/>
              <a:t> = production &amp; prototyping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4334285" y="3776955"/>
            <a:ext cx="1071188" cy="358756"/>
          </a:xfrm>
          <a:prstGeom prst="roundRect">
            <a:avLst/>
          </a:prstGeom>
          <a:solidFill>
            <a:srgbClr val="D60093"/>
          </a:solidFill>
          <a:ln>
            <a:solidFill>
              <a:srgbClr val="D6009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Tile production</a:t>
            </a:r>
            <a:endParaRPr lang="en-US" sz="1200" dirty="0"/>
          </a:p>
        </p:txBody>
      </p:sp>
      <p:sp>
        <p:nvSpPr>
          <p:cNvPr id="22" name="Rounded Rectangle 21"/>
          <p:cNvSpPr/>
          <p:nvPr/>
        </p:nvSpPr>
        <p:spPr>
          <a:xfrm>
            <a:off x="198866" y="3327759"/>
            <a:ext cx="2031472" cy="374244"/>
          </a:xfrm>
          <a:prstGeom prst="roundRect">
            <a:avLst/>
          </a:prstGeom>
          <a:solidFill>
            <a:srgbClr val="D60093"/>
          </a:solidFill>
          <a:ln>
            <a:solidFill>
              <a:srgbClr val="D6009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Velopix</a:t>
            </a:r>
            <a:r>
              <a:rPr lang="en-US" dirty="0" smtClean="0"/>
              <a:t> Design</a:t>
            </a:r>
            <a:endParaRPr lang="en-US" dirty="0"/>
          </a:p>
        </p:txBody>
      </p:sp>
      <p:sp>
        <p:nvSpPr>
          <p:cNvPr id="23" name="Rounded Rectangle 22"/>
          <p:cNvSpPr/>
          <p:nvPr/>
        </p:nvSpPr>
        <p:spPr>
          <a:xfrm>
            <a:off x="1203131" y="3867398"/>
            <a:ext cx="1414419" cy="376740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Hybrid Design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2563632" y="3864902"/>
            <a:ext cx="874808" cy="410215"/>
          </a:xfrm>
          <a:prstGeom prst="roundRect">
            <a:avLst>
              <a:gd name="adj" fmla="val 0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rgbClr val="000000"/>
                </a:solidFill>
              </a:rPr>
              <a:t>Hybrid Prototyping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185862" y="4460992"/>
            <a:ext cx="3593323" cy="26332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Electrical Link R&amp;D</a:t>
            </a:r>
            <a:endParaRPr lang="en-US" dirty="0"/>
          </a:p>
        </p:txBody>
      </p:sp>
      <p:sp>
        <p:nvSpPr>
          <p:cNvPr id="26" name="Rounded Rectangle 25"/>
          <p:cNvSpPr/>
          <p:nvPr/>
        </p:nvSpPr>
        <p:spPr>
          <a:xfrm>
            <a:off x="198866" y="4907694"/>
            <a:ext cx="3593323" cy="26332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OPB R&amp;D</a:t>
            </a:r>
            <a:endParaRPr lang="en-US" dirty="0"/>
          </a:p>
        </p:txBody>
      </p:sp>
      <p:sp>
        <p:nvSpPr>
          <p:cNvPr id="28" name="Rounded Rectangle 27"/>
          <p:cNvSpPr/>
          <p:nvPr/>
        </p:nvSpPr>
        <p:spPr>
          <a:xfrm>
            <a:off x="229843" y="5294932"/>
            <a:ext cx="3593323" cy="26332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Vacuum </a:t>
            </a:r>
            <a:r>
              <a:rPr lang="en-US" dirty="0" err="1" smtClean="0"/>
              <a:t>Feedthrough</a:t>
            </a:r>
            <a:r>
              <a:rPr lang="en-US" dirty="0" smtClean="0"/>
              <a:t> R&amp;D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154884" y="5762115"/>
            <a:ext cx="2942808" cy="247833"/>
          </a:xfrm>
          <a:prstGeom prst="roundRect">
            <a:avLst/>
          </a:prstGeom>
          <a:solidFill>
            <a:srgbClr val="6600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First stage slice + </a:t>
            </a:r>
            <a:r>
              <a:rPr lang="en-US" dirty="0" err="1" smtClean="0"/>
              <a:t>selftest</a:t>
            </a:r>
            <a:endParaRPr lang="en-US" dirty="0"/>
          </a:p>
        </p:txBody>
      </p:sp>
      <p:sp>
        <p:nvSpPr>
          <p:cNvPr id="27" name="Rounded Rectangle 26"/>
          <p:cNvSpPr/>
          <p:nvPr/>
        </p:nvSpPr>
        <p:spPr>
          <a:xfrm>
            <a:off x="3095206" y="5775108"/>
            <a:ext cx="2960781" cy="234840"/>
          </a:xfrm>
          <a:prstGeom prst="roundRect">
            <a:avLst/>
          </a:prstGeom>
          <a:solidFill>
            <a:srgbClr val="6600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Second stage slice</a:t>
            </a:r>
            <a:endParaRPr lang="en-US" dirty="0"/>
          </a:p>
        </p:txBody>
      </p:sp>
      <p:sp>
        <p:nvSpPr>
          <p:cNvPr id="29" name="Rounded Rectangle 28"/>
          <p:cNvSpPr/>
          <p:nvPr/>
        </p:nvSpPr>
        <p:spPr>
          <a:xfrm>
            <a:off x="6004552" y="5775108"/>
            <a:ext cx="2960781" cy="234840"/>
          </a:xfrm>
          <a:prstGeom prst="roundRect">
            <a:avLst/>
          </a:prstGeom>
          <a:solidFill>
            <a:srgbClr val="6600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Commissioning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3918581" y="4460992"/>
            <a:ext cx="15488" cy="1130737"/>
          </a:xfrm>
          <a:prstGeom prst="line">
            <a:avLst/>
          </a:prstGeom>
          <a:ln>
            <a:solidFill>
              <a:srgbClr val="0033CC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903092" y="5018615"/>
            <a:ext cx="1068704" cy="0"/>
          </a:xfrm>
          <a:prstGeom prst="straightConnector1">
            <a:avLst/>
          </a:prstGeom>
          <a:ln>
            <a:solidFill>
              <a:srgbClr val="0033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429699" y="5049595"/>
            <a:ext cx="128822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Production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28C647-A38B-2840-BA25-A97182B87712}" type="datetime1">
              <a:rPr lang="en-US" smtClean="0"/>
              <a:t>11/7/13</a:t>
            </a:fld>
            <a:endParaRPr lang="en-US"/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Paula Collins, VELO Upgrade Electronics Review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49717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Proposed Dates for EDR and PRR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DC09C2-CF6A-A04B-A76B-4702BDCF91B5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49412" y="2076824"/>
            <a:ext cx="1359648" cy="478117"/>
          </a:xfrm>
          <a:prstGeom prst="roundRect">
            <a:avLst/>
          </a:prstGeom>
          <a:gradFill flip="none" rotWithShape="1">
            <a:gsLst>
              <a:gs pos="0">
                <a:srgbClr val="0033CC"/>
              </a:gs>
              <a:gs pos="52000">
                <a:srgbClr val="FFFFFF"/>
              </a:gs>
              <a:gs pos="100000">
                <a:srgbClr val="0000FF"/>
              </a:gs>
            </a:gsLst>
            <a:lin ang="0" scaled="1"/>
            <a:tileRect/>
          </a:gra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2013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601693" y="2079813"/>
            <a:ext cx="1341719" cy="478117"/>
          </a:xfrm>
          <a:prstGeom prst="roundRect">
            <a:avLst/>
          </a:prstGeom>
          <a:gradFill flip="none" rotWithShape="1">
            <a:gsLst>
              <a:gs pos="0">
                <a:srgbClr val="0033CC"/>
              </a:gs>
              <a:gs pos="52000">
                <a:srgbClr val="FFFFFF"/>
              </a:gs>
              <a:gs pos="100000">
                <a:srgbClr val="0000FF"/>
              </a:gs>
            </a:gsLst>
            <a:lin ang="0" scaled="1"/>
            <a:tileRect/>
          </a:gra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991223" y="2079812"/>
            <a:ext cx="1341718" cy="478117"/>
          </a:xfrm>
          <a:prstGeom prst="roundRect">
            <a:avLst/>
          </a:prstGeom>
          <a:gradFill flip="none" rotWithShape="1">
            <a:gsLst>
              <a:gs pos="0">
                <a:srgbClr val="0033CC"/>
              </a:gs>
              <a:gs pos="52000">
                <a:srgbClr val="FFFFFF"/>
              </a:gs>
              <a:gs pos="100000">
                <a:srgbClr val="0000FF"/>
              </a:gs>
            </a:gsLst>
            <a:lin ang="0" scaled="1"/>
            <a:tileRect/>
          </a:gra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2015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395694" y="2079812"/>
            <a:ext cx="1341718" cy="478117"/>
          </a:xfrm>
          <a:prstGeom prst="roundRect">
            <a:avLst/>
          </a:prstGeom>
          <a:gradFill flip="none" rotWithShape="1">
            <a:gsLst>
              <a:gs pos="0">
                <a:srgbClr val="0033CC"/>
              </a:gs>
              <a:gs pos="52000">
                <a:srgbClr val="FFFFFF"/>
              </a:gs>
              <a:gs pos="100000">
                <a:srgbClr val="0000FF"/>
              </a:gs>
            </a:gsLst>
            <a:lin ang="0" scaled="1"/>
            <a:tileRect/>
          </a:gra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2016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785223" y="2079812"/>
            <a:ext cx="1356659" cy="478117"/>
          </a:xfrm>
          <a:prstGeom prst="roundRect">
            <a:avLst/>
          </a:prstGeom>
          <a:gradFill flip="none" rotWithShape="1">
            <a:gsLst>
              <a:gs pos="0">
                <a:srgbClr val="0033CC"/>
              </a:gs>
              <a:gs pos="52000">
                <a:srgbClr val="FFFFFF"/>
              </a:gs>
              <a:gs pos="100000">
                <a:srgbClr val="0000FF"/>
              </a:gs>
            </a:gsLst>
            <a:lin ang="0" scaled="1"/>
            <a:tileRect/>
          </a:gra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2017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7207623" y="2067859"/>
            <a:ext cx="1356659" cy="478117"/>
          </a:xfrm>
          <a:prstGeom prst="roundRect">
            <a:avLst/>
          </a:prstGeom>
          <a:gradFill flip="none" rotWithShape="1">
            <a:gsLst>
              <a:gs pos="0">
                <a:srgbClr val="0033CC"/>
              </a:gs>
              <a:gs pos="52000">
                <a:srgbClr val="FFFFFF"/>
              </a:gs>
              <a:gs pos="100000">
                <a:srgbClr val="0000FF"/>
              </a:gs>
            </a:gsLst>
            <a:lin ang="0" scaled="1"/>
            <a:tileRect/>
          </a:gra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2018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600073" y="2741651"/>
            <a:ext cx="2509130" cy="232343"/>
          </a:xfrm>
          <a:prstGeom prst="roundRect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Module Construction</a:t>
            </a:r>
            <a:endParaRPr lang="en-US" dirty="0"/>
          </a:p>
        </p:txBody>
      </p:sp>
      <p:sp>
        <p:nvSpPr>
          <p:cNvPr id="21" name="Rounded Rectangle 20"/>
          <p:cNvSpPr/>
          <p:nvPr/>
        </p:nvSpPr>
        <p:spPr>
          <a:xfrm>
            <a:off x="6115457" y="3188353"/>
            <a:ext cx="1195096" cy="234838"/>
          </a:xfrm>
          <a:prstGeom prst="roundRect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Assembly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261315" y="3330254"/>
            <a:ext cx="2602062" cy="340770"/>
          </a:xfrm>
          <a:prstGeom prst="roundRect">
            <a:avLst/>
          </a:prstGeom>
          <a:solidFill>
            <a:srgbClr val="D60093"/>
          </a:solidFill>
          <a:ln>
            <a:solidFill>
              <a:srgbClr val="D6009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Velopix</a:t>
            </a:r>
            <a:r>
              <a:rPr lang="en-US" dirty="0" smtClean="0"/>
              <a:t> </a:t>
            </a:r>
            <a:r>
              <a:rPr lang="en-US" dirty="0" err="1" smtClean="0"/>
              <a:t>p&amp;p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281565" y="1409549"/>
            <a:ext cx="3360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p&amp;p</a:t>
            </a:r>
            <a:r>
              <a:rPr lang="en-US" dirty="0" smtClean="0"/>
              <a:t> = production &amp; prototyping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4334285" y="3776955"/>
            <a:ext cx="1071188" cy="358756"/>
          </a:xfrm>
          <a:prstGeom prst="roundRect">
            <a:avLst/>
          </a:prstGeom>
          <a:solidFill>
            <a:srgbClr val="D60093"/>
          </a:solidFill>
          <a:ln>
            <a:solidFill>
              <a:srgbClr val="D6009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Tile production</a:t>
            </a:r>
            <a:endParaRPr lang="en-US" sz="1200" dirty="0"/>
          </a:p>
        </p:txBody>
      </p:sp>
      <p:sp>
        <p:nvSpPr>
          <p:cNvPr id="22" name="Rounded Rectangle 21"/>
          <p:cNvSpPr/>
          <p:nvPr/>
        </p:nvSpPr>
        <p:spPr>
          <a:xfrm>
            <a:off x="198866" y="3327759"/>
            <a:ext cx="2031472" cy="374244"/>
          </a:xfrm>
          <a:prstGeom prst="roundRect">
            <a:avLst/>
          </a:prstGeom>
          <a:solidFill>
            <a:srgbClr val="D60093"/>
          </a:solidFill>
          <a:ln>
            <a:solidFill>
              <a:srgbClr val="D6009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Velopix</a:t>
            </a:r>
            <a:r>
              <a:rPr lang="en-US" dirty="0" smtClean="0"/>
              <a:t> Design</a:t>
            </a:r>
            <a:endParaRPr lang="en-US" dirty="0"/>
          </a:p>
        </p:txBody>
      </p:sp>
      <p:sp>
        <p:nvSpPr>
          <p:cNvPr id="23" name="Rounded Rectangle 22"/>
          <p:cNvSpPr/>
          <p:nvPr/>
        </p:nvSpPr>
        <p:spPr>
          <a:xfrm>
            <a:off x="1203131" y="3867398"/>
            <a:ext cx="1414419" cy="376740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Hybrid Design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2563632" y="3864902"/>
            <a:ext cx="874808" cy="410215"/>
          </a:xfrm>
          <a:prstGeom prst="roundRect">
            <a:avLst>
              <a:gd name="adj" fmla="val 0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rgbClr val="000000"/>
                </a:solidFill>
              </a:rPr>
              <a:t>Hybrid Prototyping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185862" y="4460992"/>
            <a:ext cx="3593323" cy="26332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Electrical Link R&amp;D</a:t>
            </a:r>
            <a:endParaRPr lang="en-US" dirty="0"/>
          </a:p>
        </p:txBody>
      </p:sp>
      <p:sp>
        <p:nvSpPr>
          <p:cNvPr id="26" name="Rounded Rectangle 25"/>
          <p:cNvSpPr/>
          <p:nvPr/>
        </p:nvSpPr>
        <p:spPr>
          <a:xfrm>
            <a:off x="198866" y="4907694"/>
            <a:ext cx="3593323" cy="26332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OPB R&amp;D</a:t>
            </a:r>
            <a:endParaRPr lang="en-US" dirty="0"/>
          </a:p>
        </p:txBody>
      </p:sp>
      <p:sp>
        <p:nvSpPr>
          <p:cNvPr id="28" name="Rounded Rectangle 27"/>
          <p:cNvSpPr/>
          <p:nvPr/>
        </p:nvSpPr>
        <p:spPr>
          <a:xfrm>
            <a:off x="229843" y="5294932"/>
            <a:ext cx="3593323" cy="26332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Vacuum </a:t>
            </a:r>
            <a:r>
              <a:rPr lang="en-US" dirty="0" err="1" smtClean="0"/>
              <a:t>Feedthrough</a:t>
            </a:r>
            <a:r>
              <a:rPr lang="en-US" dirty="0" smtClean="0"/>
              <a:t> R&amp;D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154884" y="5762115"/>
            <a:ext cx="2942808" cy="247833"/>
          </a:xfrm>
          <a:prstGeom prst="roundRect">
            <a:avLst/>
          </a:prstGeom>
          <a:solidFill>
            <a:srgbClr val="6600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First stage slice + </a:t>
            </a:r>
            <a:r>
              <a:rPr lang="en-US" dirty="0" err="1" smtClean="0"/>
              <a:t>selftest</a:t>
            </a:r>
            <a:endParaRPr lang="en-US" dirty="0"/>
          </a:p>
        </p:txBody>
      </p:sp>
      <p:sp>
        <p:nvSpPr>
          <p:cNvPr id="27" name="Rounded Rectangle 26"/>
          <p:cNvSpPr/>
          <p:nvPr/>
        </p:nvSpPr>
        <p:spPr>
          <a:xfrm>
            <a:off x="3095206" y="5775108"/>
            <a:ext cx="2960781" cy="234840"/>
          </a:xfrm>
          <a:prstGeom prst="roundRect">
            <a:avLst/>
          </a:prstGeom>
          <a:solidFill>
            <a:srgbClr val="6600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Second stage slice</a:t>
            </a:r>
            <a:endParaRPr lang="en-US" dirty="0"/>
          </a:p>
        </p:txBody>
      </p:sp>
      <p:sp>
        <p:nvSpPr>
          <p:cNvPr id="29" name="Rounded Rectangle 28"/>
          <p:cNvSpPr/>
          <p:nvPr/>
        </p:nvSpPr>
        <p:spPr>
          <a:xfrm>
            <a:off x="6004552" y="5775108"/>
            <a:ext cx="2960781" cy="234840"/>
          </a:xfrm>
          <a:prstGeom prst="roundRect">
            <a:avLst/>
          </a:prstGeom>
          <a:solidFill>
            <a:srgbClr val="6600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Commissioning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3918581" y="4460992"/>
            <a:ext cx="15488" cy="1130737"/>
          </a:xfrm>
          <a:prstGeom prst="line">
            <a:avLst/>
          </a:prstGeom>
          <a:ln>
            <a:solidFill>
              <a:srgbClr val="0033CC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903092" y="5018615"/>
            <a:ext cx="1068704" cy="0"/>
          </a:xfrm>
          <a:prstGeom prst="straightConnector1">
            <a:avLst/>
          </a:prstGeom>
          <a:ln>
            <a:solidFill>
              <a:srgbClr val="0033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429699" y="5049595"/>
            <a:ext cx="128822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Production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0" y="2633224"/>
            <a:ext cx="9144000" cy="3593577"/>
          </a:xfrm>
          <a:prstGeom prst="roundRect">
            <a:avLst/>
          </a:prstGeom>
          <a:solidFill>
            <a:schemeClr val="bg1">
              <a:alpha val="79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Diamond 16"/>
          <p:cNvSpPr/>
          <p:nvPr/>
        </p:nvSpPr>
        <p:spPr>
          <a:xfrm>
            <a:off x="1982523" y="3314765"/>
            <a:ext cx="542096" cy="1022310"/>
          </a:xfrm>
          <a:prstGeom prst="diamond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Diamond 29"/>
          <p:cNvSpPr/>
          <p:nvPr/>
        </p:nvSpPr>
        <p:spPr>
          <a:xfrm>
            <a:off x="3637304" y="4504965"/>
            <a:ext cx="542096" cy="1022310"/>
          </a:xfrm>
          <a:prstGeom prst="diamond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2725969" y="3578087"/>
            <a:ext cx="2798638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Electronics EDR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349772" y="4690839"/>
            <a:ext cx="2798638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Electronics PRR</a:t>
            </a:r>
          </a:p>
        </p:txBody>
      </p:sp>
      <p:sp>
        <p:nvSpPr>
          <p:cNvPr id="32" name="Date Placeholder 3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995D9D-52EC-F345-B0A4-59710E71BD3E}" type="datetime1">
              <a:rPr lang="en-US" smtClean="0"/>
              <a:t>11/7/13</a:t>
            </a:fld>
            <a:endParaRPr lang="en-US"/>
          </a:p>
        </p:txBody>
      </p:sp>
      <p:sp>
        <p:nvSpPr>
          <p:cNvPr id="33" name="Footer Placeholder 3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Paula Collins, VELO Upgrade Electronics Review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78361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DF313B-55B0-2A42-8386-EE448711E652}" type="datetime1">
              <a:rPr lang="en-US" smtClean="0"/>
              <a:t>11/7/13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DC09C2-CF6A-A04B-A76B-4702BDCF91B5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3436891"/>
              </p:ext>
            </p:extLst>
          </p:nvPr>
        </p:nvGraphicFramePr>
        <p:xfrm>
          <a:off x="796043" y="1273083"/>
          <a:ext cx="6096000" cy="3794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Production stage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Host</a:t>
                      </a:r>
                      <a:r>
                        <a:rPr lang="en-US" sz="1200" baseline="0" dirty="0" smtClean="0"/>
                        <a:t> Country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Electrical</a:t>
                      </a:r>
                      <a:r>
                        <a:rPr lang="en-US" sz="1200" baseline="0" dirty="0" smtClean="0"/>
                        <a:t> Link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UK, Spain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Vacuum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Feedthrough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UK, Russia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OPB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UK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HV + LV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UK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General Electronics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UK, Brazil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Hybrid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UK, Spain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DAQ Integration + ECS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UK, Brazil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FE ASIC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The Netherlands,</a:t>
                      </a:r>
                      <a:r>
                        <a:rPr lang="en-US" sz="1200" baseline="0" dirty="0" smtClean="0"/>
                        <a:t> Switzerland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R&amp;D, Design, </a:t>
                      </a:r>
                      <a:r>
                        <a:rPr lang="en-US" sz="1200" dirty="0" err="1" smtClean="0"/>
                        <a:t>Optimisation</a:t>
                      </a:r>
                      <a:r>
                        <a:rPr lang="en-US" sz="1200" dirty="0" smtClean="0"/>
                        <a:t>,</a:t>
                      </a:r>
                      <a:r>
                        <a:rPr lang="en-US" sz="1200" baseline="0" dirty="0" smtClean="0"/>
                        <a:t> QA, </a:t>
                      </a:r>
                      <a:r>
                        <a:rPr lang="en-US" sz="1200" baseline="0" dirty="0" err="1" smtClean="0"/>
                        <a:t>Testbeam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UK,</a:t>
                      </a:r>
                      <a:r>
                        <a:rPr lang="en-US" sz="1200" baseline="0" dirty="0" smtClean="0"/>
                        <a:t> The Netherlands, Spain, Brazil, China, Russia, Switzerland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18188" y="5219980"/>
            <a:ext cx="830705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Official production tables leave many tasks open.</a:t>
            </a:r>
          </a:p>
          <a:p>
            <a:r>
              <a:rPr lang="en-US" dirty="0" smtClean="0"/>
              <a:t>e.g. ASIC wafer testing, bench and </a:t>
            </a:r>
            <a:r>
              <a:rPr lang="en-US" dirty="0" err="1" smtClean="0"/>
              <a:t>testbeam</a:t>
            </a:r>
            <a:r>
              <a:rPr lang="en-US" dirty="0" smtClean="0"/>
              <a:t> activities, production database etc. </a:t>
            </a:r>
          </a:p>
          <a:p>
            <a:r>
              <a:rPr lang="en-US" dirty="0" smtClean="0"/>
              <a:t>may be led by an institute but contributions are possible</a:t>
            </a:r>
          </a:p>
          <a:p>
            <a:endParaRPr lang="en-US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Paula Collins, VELO Upgrade Electronics Review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5279218"/>
      </p:ext>
    </p:extLst>
  </p:cSld>
  <p:clrMapOvr>
    <a:masterClrMapping/>
  </p:clrMapOvr>
</p:sld>
</file>

<file path=ppt/theme/theme1.xml><?xml version="1.0" encoding="utf-8"?>
<a:theme xmlns:a="http://schemas.openxmlformats.org/drawingml/2006/main" name="paula_standard_templat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solidFill>
            <a:srgbClr val="0033CC"/>
          </a:solidFill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tx1"/>
          </a:solidFill>
        </a:ln>
      </a:spPr>
      <a:bodyPr wrap="none" rtlCol="0">
        <a:spAutoFit/>
      </a:bodyPr>
      <a:lstStyle>
        <a:defPPr>
          <a:defRPr dirty="0" smtClean="0"/>
        </a:defPPr>
      </a:lstStyle>
    </a:tx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paula_standard_template.pot</Template>
  <TotalTime>26409</TotalTime>
  <Words>528</Words>
  <Application>Microsoft Macintosh PowerPoint</Application>
  <PresentationFormat>On-screen Show (4:3)</PresentationFormat>
  <Paragraphs>190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ＭＳ Ｐゴシック</vt:lpstr>
      <vt:lpstr>Garamond</vt:lpstr>
      <vt:lpstr>Wingdings</vt:lpstr>
      <vt:lpstr>Times New Roman</vt:lpstr>
      <vt:lpstr>paula_standard_template</vt:lpstr>
      <vt:lpstr>VELO Upgrade Timeline</vt:lpstr>
      <vt:lpstr>Module Construction &amp; Assembly</vt:lpstr>
      <vt:lpstr>Velopix Schedule</vt:lpstr>
      <vt:lpstr>Tile Production Schedule</vt:lpstr>
      <vt:lpstr>Hybrid Schedule</vt:lpstr>
      <vt:lpstr>Link, OPB, Feedthroughs</vt:lpstr>
      <vt:lpstr>Firmware and ECS Development</vt:lpstr>
      <vt:lpstr>Proposed Dates for EDR and PRR</vt:lpstr>
      <vt:lpstr>Resources</vt:lpstr>
    </vt:vector>
  </TitlesOfParts>
  <Company>University of Oxford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Department of Physics</dc:creator>
  <cp:lastModifiedBy>Paula Collins</cp:lastModifiedBy>
  <cp:revision>502</cp:revision>
  <dcterms:created xsi:type="dcterms:W3CDTF">2008-02-09T13:13:06Z</dcterms:created>
  <dcterms:modified xsi:type="dcterms:W3CDTF">2013-11-07T13:45:55Z</dcterms:modified>
</cp:coreProperties>
</file>