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0" r:id="rId3"/>
    <p:sldId id="259" r:id="rId4"/>
    <p:sldId id="261" r:id="rId5"/>
    <p:sldId id="292" r:id="rId6"/>
    <p:sldId id="295" r:id="rId7"/>
    <p:sldId id="266" r:id="rId8"/>
    <p:sldId id="279" r:id="rId9"/>
    <p:sldId id="285" r:id="rId10"/>
    <p:sldId id="312" r:id="rId11"/>
    <p:sldId id="309" r:id="rId12"/>
    <p:sldId id="275" r:id="rId13"/>
    <p:sldId id="280" r:id="rId14"/>
    <p:sldId id="276" r:id="rId15"/>
    <p:sldId id="304" r:id="rId16"/>
    <p:sldId id="308" r:id="rId17"/>
    <p:sldId id="30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99" y="-35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A8B27-9297-4B82-BA7D-0323DB3E9455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0B690-ED2D-4FE3-9875-F2F5EAC41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57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5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EBCA19-DB8B-0147-9289-24A82BF103B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56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57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1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06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3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755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9363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6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88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73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3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69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56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29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94455-896B-43EC-897E-421DD7FB1786}" type="datetimeFigureOut">
              <a:rPr lang="en-GB" smtClean="0"/>
              <a:t>07/11/2013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2F473-DC49-4DC6-A4B4-34DFE7CA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55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412777"/>
            <a:ext cx="8278688" cy="2187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Session 3</a:t>
            </a:r>
            <a:br>
              <a:rPr lang="en-US" dirty="0" smtClean="0"/>
            </a:br>
            <a:r>
              <a:rPr lang="en-US" dirty="0" smtClean="0"/>
              <a:t>Performance Improving Consolidation and Upgrade scenario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920880" cy="1752600"/>
          </a:xfrm>
        </p:spPr>
        <p:txBody>
          <a:bodyPr/>
          <a:lstStyle/>
          <a:p>
            <a:r>
              <a:rPr lang="en-US" dirty="0" smtClean="0"/>
              <a:t>Malika Meddahi, Lucio Rossi</a:t>
            </a:r>
          </a:p>
          <a:p>
            <a:endParaRPr lang="en-US" dirty="0" smtClean="0"/>
          </a:p>
          <a:p>
            <a:r>
              <a:rPr lang="en-US" dirty="0" smtClean="0"/>
              <a:t>Thanks to all speakers and contributors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78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111" y="116632"/>
            <a:ext cx="913153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for US1 – O. </a:t>
            </a:r>
            <a:r>
              <a:rPr lang="en-US" sz="25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Bruening</a:t>
            </a:r>
            <a:endParaRPr lang="en-US" sz="25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715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400" dirty="0" smtClean="0">
                <a:solidFill>
                  <a:srgbClr val="800000"/>
                </a:solidFill>
              </a:rPr>
              <a:t>Beam-Beam Wire compensator is very important for US1. Optimum position at 10</a:t>
            </a:r>
            <a:r>
              <a:rPr lang="en-US" sz="2400" dirty="0" smtClean="0">
                <a:solidFill>
                  <a:srgbClr val="800000"/>
                </a:solidFill>
                <a:latin typeface="Symbol" panose="05050102010706020507" pitchFamily="18" charset="2"/>
              </a:rPr>
              <a:t>s </a:t>
            </a:r>
            <a:r>
              <a:rPr lang="en-US" sz="2400" dirty="0" smtClean="0">
                <a:solidFill>
                  <a:srgbClr val="800000"/>
                </a:solidFill>
                <a:sym typeface="Wingdings"/>
              </a:rPr>
              <a:t> integration aspects with Collimation System!</a:t>
            </a:r>
            <a:endParaRPr lang="en-US" sz="2400" dirty="0" smtClean="0">
              <a:solidFill>
                <a:srgbClr val="800000"/>
              </a:solidFill>
            </a:endParaRPr>
          </a:p>
          <a:p>
            <a:r>
              <a:rPr lang="en-US" sz="2400" dirty="0" smtClean="0">
                <a:solidFill>
                  <a:srgbClr val="800000"/>
                </a:solidFill>
              </a:rPr>
              <a:t>Small </a:t>
            </a:r>
            <a:r>
              <a:rPr lang="en-US" sz="2400" dirty="0" err="1" smtClean="0">
                <a:solidFill>
                  <a:srgbClr val="800000"/>
                </a:solidFill>
              </a:rPr>
              <a:t>emittance</a:t>
            </a:r>
            <a:r>
              <a:rPr lang="en-US" sz="2400" dirty="0" smtClean="0">
                <a:solidFill>
                  <a:srgbClr val="800000"/>
                </a:solidFill>
              </a:rPr>
              <a:t> beams from LIU upgrade can not really be utilized in the LHC for US1 due to IBS limitations .</a:t>
            </a:r>
          </a:p>
          <a:p>
            <a:r>
              <a:rPr lang="en-US" sz="2400" dirty="0" smtClean="0">
                <a:solidFill>
                  <a:srgbClr val="008000"/>
                </a:solidFill>
              </a:rPr>
              <a:t>US1 </a:t>
            </a:r>
            <a:r>
              <a:rPr lang="en-US" sz="2400" dirty="0">
                <a:solidFill>
                  <a:srgbClr val="008000"/>
                </a:solidFill>
              </a:rPr>
              <a:t>goals compatible with full SPS upgrade and HL-LHC PIC when operating with flat beams </a:t>
            </a:r>
            <a:r>
              <a:rPr lang="en-US" sz="2400" dirty="0" smtClean="0">
                <a:solidFill>
                  <a:srgbClr val="008000"/>
                </a:solidFill>
              </a:rPr>
              <a:t>(40cm/20cm). Smaller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 b</a:t>
            </a:r>
            <a:r>
              <a:rPr lang="en-US" sz="2400" dirty="0" smtClean="0">
                <a:solidFill>
                  <a:srgbClr val="008000"/>
                </a:solidFill>
              </a:rPr>
              <a:t>* (e.g. 40cm/10cm) can provide more performance (&gt;20%) but requires some Matching Section upgrades</a:t>
            </a:r>
          </a:p>
        </p:txBody>
      </p:sp>
    </p:spTree>
    <p:extLst>
      <p:ext uri="{BB962C8B-B14F-4D97-AF65-F5344CB8AC3E}">
        <p14:creationId xmlns:p14="http://schemas.microsoft.com/office/powerpoint/2010/main" val="42517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COLLIMATORS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0777" y="177255"/>
            <a:ext cx="8945719" cy="747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effort in the LHC accelerator for US1 – E. Todesco</a:t>
            </a:r>
            <a:endParaRPr lang="en-US" sz="2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28027" y="1201204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olidFill>
                  <a:srgbClr val="000000"/>
                </a:solidFill>
                <a:sym typeface="Symbol" pitchFamily="18" charset="2"/>
              </a:rPr>
              <a:t>Upgrade scenario 1 </a:t>
            </a:r>
            <a:r>
              <a:rPr lang="fr-CH" kern="0" dirty="0" err="1" smtClean="0">
                <a:solidFill>
                  <a:srgbClr val="000000"/>
                </a:solidFill>
                <a:sym typeface="Symbol" pitchFamily="18" charset="2"/>
              </a:rPr>
              <a:t>work</a:t>
            </a:r>
            <a:r>
              <a:rPr lang="fr-CH" kern="0" dirty="0" smtClean="0">
                <a:solidFill>
                  <a:srgbClr val="000000"/>
                </a:solidFill>
                <a:sym typeface="Symbol" pitchFamily="18" charset="2"/>
              </a:rPr>
              <a:t> effort</a:t>
            </a:r>
          </a:p>
          <a:p>
            <a:pPr lvl="1" eaLnBrk="1" hangingPunct="1"/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Same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peak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lumi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as US2 (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heat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loads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), and 2/3 of data (radiation damage) –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many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unknowns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be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seen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with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7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TeV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operation</a:t>
            </a:r>
            <a:endParaRPr lang="fr-CH" kern="0" dirty="0" smtClean="0">
              <a:solidFill>
                <a:srgbClr val="C00000"/>
              </a:solidFill>
              <a:ea typeface="ＭＳ Ｐゴシック" pitchFamily="34" charset="-128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New triplet/D1  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as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defined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for PIC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allows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swallow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larger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heat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loads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, and radiation damage </a:t>
            </a:r>
          </a:p>
          <a:p>
            <a:pPr lvl="1" eaLnBrk="1" hangingPunct="1"/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Matching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section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becomes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a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bottelneck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for </a:t>
            </a:r>
            <a:r>
              <a:rPr lang="fr-CH" kern="0" dirty="0" smtClean="0">
                <a:solidFill>
                  <a:srgbClr val="C00000"/>
                </a:solidFill>
                <a:latin typeface="Symbol" panose="05050102010706020507" pitchFamily="18" charset="2"/>
                <a:ea typeface="ＭＳ Ｐゴシック" pitchFamily="34" charset="-128"/>
                <a:sym typeface="Symbol" pitchFamily="18" charset="2"/>
              </a:rPr>
              <a:t>b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* 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(not 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lower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than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30 cm), but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can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swallow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heat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load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and radiation damage</a:t>
            </a:r>
            <a:endParaRPr lang="fr-CH" kern="0" dirty="0">
              <a:solidFill>
                <a:srgbClr val="000000"/>
              </a:solidFill>
              <a:ea typeface="ＭＳ Ｐゴシック" pitchFamily="34" charset="-128"/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Scenario relies on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ability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to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increase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beam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intensity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</a:p>
          <a:p>
            <a:pPr eaLnBrk="1" hangingPunct="1"/>
            <a:r>
              <a:rPr lang="fr-CH" kern="0" dirty="0" err="1">
                <a:solidFill>
                  <a:srgbClr val="000000"/>
                </a:solidFill>
                <a:sym typeface="Symbol" pitchFamily="18" charset="2"/>
              </a:rPr>
              <a:t>Work</a:t>
            </a:r>
            <a:r>
              <a:rPr lang="fr-CH" kern="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H" kern="0" dirty="0" smtClean="0">
                <a:solidFill>
                  <a:srgbClr val="000000"/>
                </a:solidFill>
                <a:sym typeface="Symbol" pitchFamily="18" charset="2"/>
              </a:rPr>
              <a:t>effort</a:t>
            </a: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Collimators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in IR7, IR1, IR5</a:t>
            </a: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Superconductive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link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for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matching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sections in IR1 and IR5</a:t>
            </a:r>
          </a:p>
          <a:p>
            <a:pPr lvl="1" eaLnBrk="1" hangingPunct="1"/>
            <a:r>
              <a:rPr lang="fr-CH" kern="0" dirty="0" err="1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Beam-beam</a:t>
            </a:r>
            <a:r>
              <a:rPr lang="fr-CH" kern="0" dirty="0" smtClean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 long range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wire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compensator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needed</a:t>
            </a:r>
            <a:endParaRPr lang="fr-CH" kern="0" dirty="0" smtClean="0">
              <a:solidFill>
                <a:srgbClr val="000000"/>
              </a:solidFill>
              <a:ea typeface="ＭＳ Ｐゴシック" pitchFamily="34" charset="-128"/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New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piece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of hardware, not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yet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proved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for LHC</a:t>
            </a:r>
          </a:p>
          <a:p>
            <a:pPr lvl="2" eaLnBrk="1" hangingPunct="1"/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Proof of </a:t>
            </a:r>
            <a:r>
              <a:rPr lang="fr-CH" kern="0" dirty="0" err="1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principle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 for the LHC in 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/>
              </a:rPr>
              <a:t></a:t>
            </a:r>
            <a:r>
              <a:rPr lang="fr-CH" kern="0" dirty="0" smtClean="0">
                <a:solidFill>
                  <a:srgbClr val="000000"/>
                </a:solidFill>
                <a:ea typeface="ＭＳ Ｐゴシック" pitchFamily="34" charset="-128"/>
                <a:sym typeface="Symbol" pitchFamily="18" charset="2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9507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5613741"/>
            <a:ext cx="5472608" cy="40754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Linac4 : 15 weeks to deliver a beam to the PSB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050764"/>
              </p:ext>
            </p:extLst>
          </p:nvPr>
        </p:nvGraphicFramePr>
        <p:xfrm>
          <a:off x="781815" y="1484784"/>
          <a:ext cx="7298360" cy="3888432"/>
        </p:xfrm>
        <a:graphic>
          <a:graphicData uri="http://schemas.openxmlformats.org/drawingml/2006/table">
            <a:tbl>
              <a:tblPr/>
              <a:tblGrid>
                <a:gridCol w="1121480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  <a:gridCol w="308844"/>
              </a:tblGrid>
              <a:tr h="10036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Linac2/Linac4 interface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removal up to BHZ.20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cable path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Emergency exit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Château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Chicane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wall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installation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L2 tunnel access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LBE line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Removal of L2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L4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commissioning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899445" y="188640"/>
            <a:ext cx="7964487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/>
              <a:t>Work Effort in the LHC Injector Complex, Including Linac4 </a:t>
            </a:r>
            <a:r>
              <a:rPr lang="en-US" sz="2400" dirty="0" smtClean="0"/>
              <a:t>Connection, for </a:t>
            </a:r>
            <a:r>
              <a:rPr lang="en-US" sz="2400" dirty="0"/>
              <a:t>the Upgrade </a:t>
            </a:r>
            <a:r>
              <a:rPr lang="en-US" sz="2400" dirty="0" smtClean="0"/>
              <a:t>Scenarios –    Jean-Baptiste </a:t>
            </a:r>
            <a:r>
              <a:rPr lang="en-US" sz="2400" dirty="0" err="1" smtClean="0"/>
              <a:t>Lallement</a:t>
            </a:r>
            <a:r>
              <a:rPr lang="en-US" sz="2400" dirty="0" smtClean="0"/>
              <a:t>, Bettina Mikulec</a:t>
            </a:r>
            <a:endParaRPr lang="en-US" sz="2400" dirty="0">
              <a:latin typeface="Arial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540192" y="1484784"/>
            <a:ext cx="0" cy="4111188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77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8751"/>
            <a:ext cx="9144000" cy="2724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L4 Connection to PSB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5650" y="4260037"/>
            <a:ext cx="8854170" cy="2164257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1600" dirty="0" smtClean="0"/>
              <a:t>Duration for the Linac4 connection to the PSB: </a:t>
            </a:r>
            <a:r>
              <a:rPr lang="en-US" sz="1600" dirty="0" smtClean="0">
                <a:solidFill>
                  <a:schemeClr val="accent2"/>
                </a:solidFill>
              </a:rPr>
              <a:t>9.2 m</a:t>
            </a:r>
            <a:r>
              <a:rPr lang="en-US" sz="1600" dirty="0" smtClean="0">
                <a:solidFill>
                  <a:srgbClr val="C0504D"/>
                </a:solidFill>
              </a:rPr>
              <a:t>onths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Deliverable: LHC production beam injected into PS; coincides with injection of LHCPILOT beam into the LHC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Other physics beams to follow at an estimated rate of ~2/week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C0504D"/>
                </a:solidFill>
              </a:rPr>
              <a:t>First beam to the PS after </a:t>
            </a:r>
            <a:r>
              <a:rPr lang="en-US" sz="1600" dirty="0">
                <a:solidFill>
                  <a:srgbClr val="C0504D"/>
                </a:solidFill>
              </a:rPr>
              <a:t>9</a:t>
            </a:r>
            <a:r>
              <a:rPr lang="en-US" sz="1600" dirty="0" smtClean="0">
                <a:solidFill>
                  <a:srgbClr val="C0504D"/>
                </a:solidFill>
              </a:rPr>
              <a:t> months </a:t>
            </a:r>
            <a:endParaRPr lang="en-US" sz="16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4F81BD"/>
                </a:solidFill>
              </a:rPr>
              <a:t>Ion run and CMS pixel detector installation in parallel?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Ion beam commissioning in LHC ion injector chain end of 2016 in parallel to p run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rgbClr val="C0504D"/>
                </a:solidFill>
              </a:rPr>
              <a:t>LHC ion run of up to 3.5 month </a:t>
            </a:r>
            <a:r>
              <a:rPr lang="en-US" sz="1400" dirty="0" smtClean="0"/>
              <a:t>after X-mas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chemeClr val="accent2"/>
                </a:solidFill>
              </a:rPr>
              <a:t>CMS pixel detector installation: 4.5 months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Could other activities profit? (NA61/SHINE etc.)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994065" y="614515"/>
            <a:ext cx="1156912" cy="1115518"/>
            <a:chOff x="520957" y="614515"/>
            <a:chExt cx="1156912" cy="1115518"/>
          </a:xfrm>
        </p:grpSpPr>
        <p:cxnSp>
          <p:nvCxnSpPr>
            <p:cNvPr id="13" name="Straight Arrow Connector 12"/>
            <p:cNvCxnSpPr>
              <a:stCxn id="14" idx="2"/>
            </p:cNvCxnSpPr>
            <p:nvPr/>
          </p:nvCxnSpPr>
          <p:spPr>
            <a:xfrm flipH="1">
              <a:off x="1095642" y="1076180"/>
              <a:ext cx="3771" cy="65385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0957" y="614515"/>
              <a:ext cx="1156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LHCPROBE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68628" y="614515"/>
            <a:ext cx="1690249" cy="1089676"/>
            <a:chOff x="315348" y="614515"/>
            <a:chExt cx="1690249" cy="1089676"/>
          </a:xfrm>
        </p:grpSpPr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315348" y="1076180"/>
              <a:ext cx="919696" cy="628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4490" y="614515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49144" y="3748371"/>
            <a:ext cx="1249335" cy="461665"/>
            <a:chOff x="1133226" y="520482"/>
            <a:chExt cx="1249335" cy="46166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1136178" y="590281"/>
              <a:ext cx="0" cy="301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33226" y="520482"/>
              <a:ext cx="1249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LHCPILOT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08551" y="2350991"/>
            <a:ext cx="1811269" cy="1045852"/>
            <a:chOff x="75484" y="-154193"/>
            <a:chExt cx="1811269" cy="104585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75484" y="293497"/>
              <a:ext cx="866029" cy="5981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5646" y="-154193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95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LS2 Planning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3689937"/>
            <a:ext cx="9121328" cy="31816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LS2:</a:t>
            </a:r>
            <a:endParaRPr lang="en-US" b="1" u="sng" dirty="0"/>
          </a:p>
          <a:p>
            <a:r>
              <a:rPr lang="en-US" dirty="0" smtClean="0"/>
              <a:t>Time line driven </a:t>
            </a:r>
            <a:r>
              <a:rPr lang="en-US" dirty="0"/>
              <a:t>by PSB activities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70C0"/>
                </a:solidFill>
              </a:rPr>
              <a:t>impressive cabling work to be performed -&gt; coherent scheduling in progress  taking into account the overall requests needed for other projects</a:t>
            </a:r>
            <a:r>
              <a:rPr lang="en-US" dirty="0" smtClean="0"/>
              <a:t>)</a:t>
            </a:r>
            <a:endParaRPr lang="en-US" dirty="0"/>
          </a:p>
          <a:p>
            <a:pPr lvl="1" indent="-342900">
              <a:buFont typeface="Wingdings" charset="2"/>
              <a:buChar char="Ø"/>
            </a:pPr>
            <a:r>
              <a:rPr lang="en-US" dirty="0"/>
              <a:t>PSB first beam (LHCPROBE) to the PS: </a:t>
            </a:r>
            <a:r>
              <a:rPr lang="en-US" b="1" dirty="0"/>
              <a:t>after 17.5 months</a:t>
            </a:r>
          </a:p>
          <a:p>
            <a:pPr lvl="1" indent="-342900">
              <a:buFont typeface="Wingdings" charset="2"/>
              <a:buChar char="Ø"/>
            </a:pPr>
            <a:r>
              <a:rPr lang="en-US" dirty="0"/>
              <a:t>PS ready for beam from PSB already </a:t>
            </a:r>
            <a:r>
              <a:rPr lang="en-US" b="1" dirty="0"/>
              <a:t>after 14.5 </a:t>
            </a:r>
            <a:r>
              <a:rPr lang="en-US" b="1" dirty="0" smtClean="0"/>
              <a:t>months </a:t>
            </a:r>
            <a:r>
              <a:rPr lang="en-US" b="1" dirty="0" smtClean="0">
                <a:solidFill>
                  <a:srgbClr val="0070C0"/>
                </a:solidFill>
              </a:rPr>
              <a:t>-&gt; need to gain 3 m in PSB</a:t>
            </a:r>
            <a:endParaRPr lang="en-US" b="1" dirty="0">
              <a:solidFill>
                <a:srgbClr val="0070C0"/>
              </a:solidFill>
            </a:endParaRPr>
          </a:p>
          <a:p>
            <a:pPr lvl="1" indent="-342900">
              <a:buFont typeface="Wingdings" charset="2"/>
              <a:buChar char="Ø"/>
            </a:pPr>
            <a:r>
              <a:rPr lang="en-US" dirty="0" smtClean="0"/>
              <a:t>SPS </a:t>
            </a:r>
            <a:r>
              <a:rPr lang="en-US" dirty="0"/>
              <a:t>ready for beam from PS: </a:t>
            </a:r>
            <a:r>
              <a:rPr lang="en-US" b="1" dirty="0"/>
              <a:t>after 16.5 months</a:t>
            </a:r>
          </a:p>
          <a:p>
            <a:pPr marL="342900" indent="-342900">
              <a:buFont typeface="Wingdings" charset="0"/>
              <a:buChar char="à"/>
            </a:pPr>
            <a:r>
              <a:rPr lang="en-US" b="1" dirty="0" smtClean="0">
                <a:solidFill>
                  <a:srgbClr val="C0504D"/>
                </a:solidFill>
              </a:rPr>
              <a:t>First </a:t>
            </a:r>
            <a:r>
              <a:rPr lang="en-US" b="1" dirty="0">
                <a:solidFill>
                  <a:srgbClr val="C0504D"/>
                </a:solidFill>
              </a:rPr>
              <a:t>injection of </a:t>
            </a:r>
            <a:r>
              <a:rPr lang="en-US" b="1" u="sng" dirty="0">
                <a:solidFill>
                  <a:srgbClr val="C0504D"/>
                </a:solidFill>
              </a:rPr>
              <a:t>LHCPILOT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20.5 </a:t>
            </a:r>
            <a:r>
              <a:rPr lang="en-US" b="1" dirty="0">
                <a:solidFill>
                  <a:srgbClr val="C0504D"/>
                </a:solidFill>
              </a:rPr>
              <a:t>months</a:t>
            </a:r>
          </a:p>
          <a:p>
            <a:pPr marL="342900" indent="-342900">
              <a:lnSpc>
                <a:spcPct val="110000"/>
              </a:lnSpc>
              <a:buFont typeface="Wingdings" charset="0"/>
              <a:buChar char="à"/>
            </a:pPr>
            <a:r>
              <a:rPr lang="en-US" b="1" dirty="0" smtClean="0">
                <a:solidFill>
                  <a:srgbClr val="C0504D"/>
                </a:solidFill>
              </a:rPr>
              <a:t>Minimum </a:t>
            </a:r>
            <a:r>
              <a:rPr lang="en-US" b="1" dirty="0">
                <a:solidFill>
                  <a:srgbClr val="C0504D"/>
                </a:solidFill>
              </a:rPr>
              <a:t>time for injection of </a:t>
            </a:r>
            <a:r>
              <a:rPr lang="en-US" b="1" u="sng" dirty="0">
                <a:solidFill>
                  <a:srgbClr val="C0504D"/>
                </a:solidFill>
              </a:rPr>
              <a:t>LHC production beam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22 </a:t>
            </a:r>
            <a:r>
              <a:rPr lang="en-US" b="1" dirty="0">
                <a:solidFill>
                  <a:srgbClr val="C0504D"/>
                </a:solidFill>
              </a:rPr>
              <a:t>months </a:t>
            </a:r>
            <a:r>
              <a:rPr lang="en-US" dirty="0">
                <a:solidFill>
                  <a:srgbClr val="C0504D"/>
                </a:solidFill>
              </a:rPr>
              <a:t>(scrubbing!)</a:t>
            </a:r>
            <a:endParaRPr lang="en-US" baseline="30000" dirty="0">
              <a:solidFill>
                <a:srgbClr val="C0504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022292"/>
            <a:ext cx="9144000" cy="249381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7308304" y="4581128"/>
            <a:ext cx="216024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63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session 3 (1/2)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980728"/>
            <a:ext cx="9145016" cy="57606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PICs 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eed to be fully implemented in the LIU regardless of the chosen Upgrade Scenario.</a:t>
            </a:r>
          </a:p>
          <a:p>
            <a:pPr lvl="1"/>
            <a:r>
              <a:rPr lang="en-GB" dirty="0" smtClean="0"/>
              <a:t>PICs (</a:t>
            </a:r>
            <a:r>
              <a:rPr lang="en-US" dirty="0" smtClean="0">
                <a:sym typeface="Wingdings"/>
              </a:rPr>
              <a:t>new </a:t>
            </a:r>
            <a:r>
              <a:rPr lang="en-US" dirty="0" err="1" smtClean="0">
                <a:sym typeface="Wingdings"/>
              </a:rPr>
              <a:t>triplet+collimation</a:t>
            </a:r>
            <a:r>
              <a:rPr lang="en-US" dirty="0" smtClean="0">
                <a:sym typeface="Wingdings"/>
              </a:rPr>
              <a:t> upgrade+ </a:t>
            </a:r>
            <a:r>
              <a:rPr lang="en-US" dirty="0" err="1" smtClean="0">
                <a:sym typeface="Wingdings"/>
              </a:rPr>
              <a:t>Cryo</a:t>
            </a:r>
            <a:r>
              <a:rPr lang="en-US" dirty="0" smtClean="0">
                <a:sym typeface="Wingdings"/>
              </a:rPr>
              <a:t>…) </a:t>
            </a:r>
            <a:r>
              <a:rPr lang="en-GB" dirty="0" smtClean="0"/>
              <a:t>are mandatory for future HL-LHC operation</a:t>
            </a:r>
          </a:p>
          <a:p>
            <a:pPr lvl="1"/>
            <a:r>
              <a:rPr lang="en-GB" dirty="0" smtClean="0"/>
              <a:t>PICs provide at least 70 fb</a:t>
            </a:r>
            <a:r>
              <a:rPr lang="en-GB" baseline="30000" dirty="0" smtClean="0"/>
              <a:t>-1</a:t>
            </a:r>
            <a:r>
              <a:rPr lang="en-GB" dirty="0" smtClean="0"/>
              <a:t> / year and fulfil the 1000 fb</a:t>
            </a:r>
            <a:r>
              <a:rPr lang="en-GB" baseline="30000" dirty="0" smtClean="0"/>
              <a:t>-1</a:t>
            </a:r>
            <a:r>
              <a:rPr lang="en-GB" dirty="0" smtClean="0"/>
              <a:t> target sets for the PICs only scenario until 10 y operation to 2035</a:t>
            </a:r>
          </a:p>
          <a:p>
            <a:r>
              <a:rPr lang="en-GB" dirty="0" smtClean="0"/>
              <a:t>Upgrade scenario 1</a:t>
            </a:r>
          </a:p>
          <a:p>
            <a:pPr lvl="1"/>
            <a:r>
              <a:rPr lang="en-GB" dirty="0" smtClean="0"/>
              <a:t>Means Full Upgrade of the injectors (identical upgrade to scenario 2)</a:t>
            </a:r>
          </a:p>
          <a:p>
            <a:pPr lvl="1"/>
            <a:r>
              <a:rPr lang="en-GB" dirty="0" smtClean="0"/>
              <a:t>Allows reaching the set target of 2000 fb</a:t>
            </a:r>
            <a:r>
              <a:rPr lang="en-GB" baseline="30000" dirty="0" smtClean="0"/>
              <a:t>-1</a:t>
            </a:r>
            <a:r>
              <a:rPr lang="en-GB" dirty="0" smtClean="0"/>
              <a:t> (</a:t>
            </a:r>
            <a:r>
              <a:rPr lang="en-GB" dirty="0"/>
              <a:t>170 </a:t>
            </a:r>
            <a:r>
              <a:rPr lang="en-GB" dirty="0" smtClean="0"/>
              <a:t>fb</a:t>
            </a:r>
            <a:r>
              <a:rPr lang="en-GB" baseline="30000" dirty="0" smtClean="0"/>
              <a:t>-1</a:t>
            </a:r>
            <a:r>
              <a:rPr lang="en-GB" dirty="0" smtClean="0"/>
              <a:t>/y) using ‘smaller’ </a:t>
            </a:r>
            <a:r>
              <a:rPr lang="en-GB" dirty="0" err="1" smtClean="0"/>
              <a:t>emittance</a:t>
            </a:r>
            <a:r>
              <a:rPr lang="en-GB" dirty="0" smtClean="0"/>
              <a:t> beams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75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session 3 (2/2)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980728"/>
            <a:ext cx="8763034" cy="5760640"/>
          </a:xfrm>
        </p:spPr>
        <p:txBody>
          <a:bodyPr/>
          <a:lstStyle/>
          <a:p>
            <a:r>
              <a:rPr lang="en-GB" dirty="0" smtClean="0"/>
              <a:t>Schedule </a:t>
            </a:r>
          </a:p>
          <a:p>
            <a:pPr lvl="1"/>
            <a:r>
              <a:rPr lang="en-GB" dirty="0" smtClean="0"/>
              <a:t>Coordinated effort to plan all the upgrade </a:t>
            </a:r>
            <a:r>
              <a:rPr lang="en-GB" dirty="0"/>
              <a:t>i</a:t>
            </a:r>
            <a:r>
              <a:rPr lang="en-GB" dirty="0" smtClean="0"/>
              <a:t>mplementation is to be started, taking into account all needed resources for LIU, HL-LHC but also CONS and other requests</a:t>
            </a:r>
          </a:p>
          <a:p>
            <a:pPr lvl="1"/>
            <a:r>
              <a:rPr lang="en-GB" dirty="0" smtClean="0"/>
              <a:t>Should cover a longer time span (few LS)</a:t>
            </a:r>
          </a:p>
          <a:p>
            <a:pPr lvl="1"/>
            <a:r>
              <a:rPr lang="en-GB" dirty="0" smtClean="0"/>
              <a:t>LS2: LIU implementation to be ready for post-LS3 operation</a:t>
            </a:r>
          </a:p>
          <a:p>
            <a:pPr lvl="1"/>
            <a:r>
              <a:rPr lang="en-GB" dirty="0" smtClean="0"/>
              <a:t>LS2 should be at least 18 months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2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69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en-GB" sz="25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 the scene</a:t>
            </a:r>
            <a:endParaRPr lang="en-GB" sz="25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492127"/>
              </p:ext>
            </p:extLst>
          </p:nvPr>
        </p:nvGraphicFramePr>
        <p:xfrm>
          <a:off x="1128056" y="2924944"/>
          <a:ext cx="6552728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792088"/>
                <a:gridCol w="1368152"/>
                <a:gridCol w="1368152"/>
              </a:tblGrid>
              <a:tr h="49606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Upgrade</a:t>
                      </a:r>
                      <a:r>
                        <a:rPr lang="en-GB" baseline="0" dirty="0" smtClean="0"/>
                        <a:t> scenario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Upgrade scenario 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Initial integrated</a:t>
                      </a:r>
                      <a:r>
                        <a:rPr lang="en-GB" baseline="0" dirty="0" smtClean="0"/>
                        <a:t> luminosity (fb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Integrated</a:t>
                      </a:r>
                      <a:r>
                        <a:rPr lang="en-GB" baseline="0" dirty="0" smtClean="0"/>
                        <a:t> luminosity after </a:t>
                      </a:r>
                      <a:r>
                        <a:rPr lang="en-GB" dirty="0" smtClean="0"/>
                        <a:t>10</a:t>
                      </a:r>
                      <a:r>
                        <a:rPr lang="en-GB" baseline="0" dirty="0" smtClean="0"/>
                        <a:t> years of operation (fb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Yearly luminosity target </a:t>
                      </a:r>
                      <a:r>
                        <a:rPr lang="en-GB" baseline="0" dirty="0" smtClean="0"/>
                        <a:t>(fb</a:t>
                      </a:r>
                      <a:r>
                        <a:rPr lang="en-GB" baseline="30000" dirty="0" smtClean="0"/>
                        <a:t>-1</a:t>
                      </a:r>
                      <a:r>
                        <a:rPr lang="en-GB" baseline="0" dirty="0" smtClean="0"/>
                        <a:t>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5661248"/>
            <a:ext cx="8305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Which beam parameters can reach these targets?</a:t>
            </a:r>
          </a:p>
          <a:p>
            <a:r>
              <a:rPr lang="en-GB" sz="2000" dirty="0" smtClean="0"/>
              <a:t>What are the related actions on the equipment?</a:t>
            </a:r>
            <a:endParaRPr lang="en-GB" sz="2000" dirty="0"/>
          </a:p>
          <a:p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51520" y="155679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PIC: PERFORMANCE </a:t>
            </a:r>
            <a:r>
              <a:rPr lang="en-US" b="1" dirty="0">
                <a:solidFill>
                  <a:srgbClr val="00B050"/>
                </a:solidFill>
              </a:rPr>
              <a:t>IMPROVING CONSOLIDATION:</a:t>
            </a:r>
          </a:p>
          <a:p>
            <a:r>
              <a:rPr lang="en-GB" dirty="0"/>
              <a:t>Replacement or upgrade of a system justified by consolidation but with the goal of improving performance</a:t>
            </a:r>
          </a:p>
        </p:txBody>
      </p:sp>
    </p:spTree>
    <p:extLst>
      <p:ext uri="{BB962C8B-B14F-4D97-AF65-F5344CB8AC3E}">
        <p14:creationId xmlns:p14="http://schemas.microsoft.com/office/powerpoint/2010/main" val="30848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56" y="260648"/>
            <a:ext cx="8325644" cy="74765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PICs in the injectors: What are we talking about?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- K. Hanke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521" y="1270854"/>
            <a:ext cx="87455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 smtClean="0"/>
              <a:t>Clear PIC definition but some overlaps and grey zone  with pure consolidation</a:t>
            </a:r>
          </a:p>
          <a:p>
            <a:r>
              <a:rPr lang="en-US" sz="2000" dirty="0" smtClean="0"/>
              <a:t>and US 1 and 2.</a:t>
            </a:r>
            <a:endParaRPr lang="en-GB" sz="2000" dirty="0"/>
          </a:p>
          <a:p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6" name="Chevron 5"/>
          <p:cNvSpPr/>
          <p:nvPr/>
        </p:nvSpPr>
        <p:spPr>
          <a:xfrm>
            <a:off x="2894962" y="3120256"/>
            <a:ext cx="1270655" cy="484632"/>
          </a:xfrm>
          <a:prstGeom prst="chevron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165617" y="3120256"/>
            <a:ext cx="1270655" cy="484632"/>
          </a:xfrm>
          <a:prstGeom prst="chevron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436272" y="3127495"/>
            <a:ext cx="1270655" cy="484632"/>
          </a:xfrm>
          <a:prstGeom prst="chevro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778413" y="3127495"/>
            <a:ext cx="1270655" cy="484632"/>
          </a:xfrm>
          <a:prstGeom prst="chevro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692922">
            <a:off x="1927710" y="4273826"/>
            <a:ext cx="193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ure consolidation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8692922">
            <a:off x="1774420" y="4970311"/>
            <a:ext cx="370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erformance improving consolidation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8692922">
            <a:off x="4449431" y="4288486"/>
            <a:ext cx="197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pgrade scenario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8692922">
            <a:off x="5877490" y="4340103"/>
            <a:ext cx="197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</a:t>
            </a:r>
            <a:r>
              <a:rPr lang="en-GB" dirty="0" smtClean="0"/>
              <a:t>pgrade scenario 2</a:t>
            </a:r>
            <a:endParaRPr lang="en-GB" dirty="0"/>
          </a:p>
        </p:txBody>
      </p:sp>
      <p:sp>
        <p:nvSpPr>
          <p:cNvPr id="15" name="Chevron 14"/>
          <p:cNvSpPr/>
          <p:nvPr/>
        </p:nvSpPr>
        <p:spPr>
          <a:xfrm>
            <a:off x="5205521" y="3120256"/>
            <a:ext cx="504158" cy="484632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3929121" y="3127494"/>
            <a:ext cx="504158" cy="472625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431023">
            <a:off x="3014564" y="2397106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rey area 1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2431023">
            <a:off x="4277960" y="2397107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rey area 2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052241" y="3755291"/>
            <a:ext cx="138403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5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2880320" cy="490066"/>
          </a:xfrm>
        </p:spPr>
        <p:txBody>
          <a:bodyPr>
            <a:normAutofit/>
          </a:bodyPr>
          <a:lstStyle/>
          <a:p>
            <a:r>
              <a:rPr lang="en-GB" sz="2500" dirty="0" smtClean="0">
                <a:solidFill>
                  <a:schemeClr val="accent1"/>
                </a:solidFill>
              </a:rPr>
              <a:t>LIU PICs in short</a:t>
            </a:r>
            <a:endParaRPr lang="en-GB" sz="2500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052736"/>
            <a:ext cx="9144000" cy="5694312"/>
          </a:xfrm>
        </p:spPr>
        <p:txBody>
          <a:bodyPr>
            <a:normAutofit fontScale="85000" lnSpcReduction="10000"/>
          </a:bodyPr>
          <a:lstStyle/>
          <a:p>
            <a:r>
              <a:rPr lang="en-GB" sz="2600" b="1" dirty="0">
                <a:solidFill>
                  <a:srgbClr val="0070C0"/>
                </a:solidFill>
              </a:rPr>
              <a:t>T</a:t>
            </a:r>
            <a:r>
              <a:rPr lang="en-GB" sz="2600" b="1" dirty="0" smtClean="0">
                <a:solidFill>
                  <a:srgbClr val="0070C0"/>
                </a:solidFill>
              </a:rPr>
              <a:t>ime drivers and minimum single block</a:t>
            </a:r>
          </a:p>
          <a:p>
            <a:pPr marL="0" indent="0">
              <a:buNone/>
            </a:pPr>
            <a:r>
              <a:rPr lang="en-GB" sz="2600" b="1" dirty="0" smtClean="0"/>
              <a:t>      	LIU-PSB</a:t>
            </a:r>
            <a:r>
              <a:rPr lang="en-GB" sz="2600" dirty="0"/>
              <a:t>: minimum single block </a:t>
            </a:r>
            <a:r>
              <a:rPr lang="en-GB" sz="2600" b="1" dirty="0" smtClean="0"/>
              <a:t>12 </a:t>
            </a:r>
            <a:r>
              <a:rPr lang="en-GB" sz="2600" b="1" dirty="0"/>
              <a:t>m</a:t>
            </a:r>
            <a:r>
              <a:rPr lang="en-GB" sz="2600" dirty="0"/>
              <a:t> </a:t>
            </a:r>
          </a:p>
          <a:p>
            <a:pPr marL="0" indent="0">
              <a:buNone/>
            </a:pPr>
            <a:r>
              <a:rPr lang="en-GB" sz="2600" b="1" dirty="0" smtClean="0"/>
              <a:t>     	LIU-PS</a:t>
            </a:r>
            <a:r>
              <a:rPr lang="en-GB" sz="2600" dirty="0"/>
              <a:t>: minimum single block </a:t>
            </a:r>
            <a:r>
              <a:rPr lang="en-GB" sz="2600" b="1" dirty="0"/>
              <a:t>3 m</a:t>
            </a:r>
            <a:r>
              <a:rPr lang="en-GB" sz="2600" dirty="0"/>
              <a:t> </a:t>
            </a:r>
          </a:p>
          <a:p>
            <a:pPr marL="0" indent="0">
              <a:buNone/>
            </a:pPr>
            <a:r>
              <a:rPr lang="en-GB" sz="2600" dirty="0" smtClean="0"/>
              <a:t>	</a:t>
            </a:r>
            <a:r>
              <a:rPr lang="en-GB" sz="2600" b="1" dirty="0" smtClean="0"/>
              <a:t>LIU-SPS</a:t>
            </a:r>
            <a:r>
              <a:rPr lang="en-GB" sz="2600" dirty="0" smtClean="0"/>
              <a:t>: minimum single block </a:t>
            </a:r>
            <a:r>
              <a:rPr lang="en-GB" sz="2600" b="1" dirty="0"/>
              <a:t>6 </a:t>
            </a:r>
            <a:r>
              <a:rPr lang="en-GB" sz="2600" b="1" dirty="0" smtClean="0"/>
              <a:t>m</a:t>
            </a:r>
            <a:endParaRPr lang="en-GB" sz="2600" dirty="0" smtClean="0"/>
          </a:p>
          <a:p>
            <a:pPr marL="0" indent="0">
              <a:buNone/>
            </a:pPr>
            <a:r>
              <a:rPr lang="en-GB" sz="2600" dirty="0"/>
              <a:t> </a:t>
            </a:r>
            <a:r>
              <a:rPr lang="en-GB" sz="2600" dirty="0" smtClean="0"/>
              <a:t>    =&gt; all </a:t>
            </a:r>
            <a:r>
              <a:rPr lang="en-GB" sz="2600" dirty="0"/>
              <a:t>time estimates depend strongly on available </a:t>
            </a:r>
            <a:r>
              <a:rPr lang="en-GB" sz="2600" dirty="0" smtClean="0"/>
              <a:t>resources (manpower)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=&gt; consequent amount of work to be done in parallel for all machine</a:t>
            </a:r>
          </a:p>
          <a:p>
            <a:pPr marL="0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=&gt; to be considered with the Cons, maintenance, upgrade preparatory work</a:t>
            </a:r>
            <a:endParaRPr lang="en-GB" sz="2600" dirty="0"/>
          </a:p>
          <a:p>
            <a:endParaRPr lang="en-GB" sz="2200" dirty="0"/>
          </a:p>
          <a:p>
            <a:r>
              <a:rPr lang="en-GB" sz="2600" b="1" dirty="0">
                <a:solidFill>
                  <a:srgbClr val="0070C0"/>
                </a:solidFill>
              </a:rPr>
              <a:t>C</a:t>
            </a:r>
            <a:r>
              <a:rPr lang="en-GB" sz="2600" b="1" dirty="0" smtClean="0">
                <a:solidFill>
                  <a:srgbClr val="0070C0"/>
                </a:solidFill>
              </a:rPr>
              <a:t>ost of PICs</a:t>
            </a:r>
          </a:p>
          <a:p>
            <a:pPr marL="0" indent="0">
              <a:buNone/>
            </a:pPr>
            <a:r>
              <a:rPr lang="en-GB" sz="2200" b="1" dirty="0"/>
              <a:t>	</a:t>
            </a:r>
            <a:r>
              <a:rPr lang="en-GB" sz="2600" b="1" dirty="0" smtClean="0"/>
              <a:t>LIU-PSB</a:t>
            </a:r>
            <a:r>
              <a:rPr lang="en-GB" sz="2600" b="1" dirty="0"/>
              <a:t>: </a:t>
            </a:r>
            <a:r>
              <a:rPr lang="en-GB" sz="2600" dirty="0" smtClean="0"/>
              <a:t>50 MCHF </a:t>
            </a:r>
            <a:r>
              <a:rPr lang="en-GB" sz="2600" dirty="0"/>
              <a:t>(essentially LIU-PSB </a:t>
            </a:r>
            <a:r>
              <a:rPr lang="en-GB" sz="2600" dirty="0" smtClean="0"/>
              <a:t>budget</a:t>
            </a:r>
            <a:r>
              <a:rPr lang="en-GB" sz="2600" baseline="30000" dirty="0"/>
              <a:t> </a:t>
            </a:r>
            <a:r>
              <a:rPr lang="en-GB" sz="2600" dirty="0" smtClean="0"/>
              <a:t>~61MCHF)</a:t>
            </a:r>
          </a:p>
          <a:p>
            <a:pPr marL="0" indent="0">
              <a:buNone/>
            </a:pPr>
            <a:r>
              <a:rPr lang="en-GB" sz="2600" b="1" dirty="0" smtClean="0"/>
              <a:t>	LIU-PS</a:t>
            </a:r>
            <a:r>
              <a:rPr lang="en-GB" sz="2600" b="1" dirty="0"/>
              <a:t>:    </a:t>
            </a:r>
            <a:r>
              <a:rPr lang="en-GB" sz="2600" dirty="0" smtClean="0"/>
              <a:t>16 MCHF (80</a:t>
            </a:r>
            <a:r>
              <a:rPr lang="en-GB" sz="2600" dirty="0"/>
              <a:t>% of total budget </a:t>
            </a:r>
            <a:r>
              <a:rPr lang="en-GB" sz="2600" dirty="0" smtClean="0"/>
              <a:t>20 MCHF)</a:t>
            </a:r>
          </a:p>
          <a:p>
            <a:pPr marL="0" indent="0">
              <a:buNone/>
            </a:pPr>
            <a:r>
              <a:rPr lang="en-GB" sz="2600" b="1" dirty="0" smtClean="0"/>
              <a:t>	LIU-SPS</a:t>
            </a:r>
            <a:r>
              <a:rPr lang="en-GB" sz="2600" b="1" dirty="0"/>
              <a:t>:  </a:t>
            </a:r>
            <a:r>
              <a:rPr lang="en-GB" sz="2600" dirty="0" smtClean="0"/>
              <a:t>23 MCHF </a:t>
            </a:r>
            <a:r>
              <a:rPr lang="en-GB" sz="2600" dirty="0"/>
              <a:t>(30% of total </a:t>
            </a:r>
            <a:r>
              <a:rPr lang="en-GB" sz="2600" dirty="0" smtClean="0"/>
              <a:t>budget 77 MCF)</a:t>
            </a:r>
            <a:endParaRPr lang="en-GB" dirty="0" smtClean="0"/>
          </a:p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r>
              <a:rPr lang="en-GB" sz="2600" b="1" dirty="0" smtClean="0"/>
              <a:t>PICs are mandatory and must be fully implemented in LS2 in the injectors regardless of which upgrade scenario is chosen</a:t>
            </a:r>
          </a:p>
        </p:txBody>
      </p:sp>
    </p:spTree>
    <p:extLst>
      <p:ext uri="{BB962C8B-B14F-4D97-AF65-F5344CB8AC3E}">
        <p14:creationId xmlns:p14="http://schemas.microsoft.com/office/powerpoint/2010/main" val="421506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6313" y="980727"/>
            <a:ext cx="3814887" cy="554441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800" dirty="0" smtClean="0">
                <a:solidFill>
                  <a:srgbClr val="002060"/>
                </a:solidFill>
                <a:sym typeface="Symbol" pitchFamily="18" charset="2"/>
              </a:rPr>
              <a:t>Interaction region layouts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4336" y="1569270"/>
            <a:ext cx="8809097" cy="4667421"/>
          </a:xfrm>
        </p:spPr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63454" y="2228171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2967" y="5720277"/>
            <a:ext cx="1367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HL LHC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57" y="4868972"/>
            <a:ext cx="6393091" cy="197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57" y="1524850"/>
            <a:ext cx="6393089" cy="180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6314" y="1586689"/>
            <a:ext cx="921620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7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Aperture 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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twice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the LHC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baseline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(70 mm to 150 mm), </a:t>
            </a:r>
          </a:p>
          <a:p>
            <a:pPr marL="0" indent="0" eaLnBrk="1" hangingPunct="1">
              <a:buNone/>
            </a:pP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but more compact triplet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layout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thanks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to Nb</a:t>
            </a:r>
            <a:r>
              <a:rPr lang="fr-CH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3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Sn and </a:t>
            </a:r>
            <a:r>
              <a:rPr lang="fr-CH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superconductive</a:t>
            </a:r>
            <a:r>
              <a:rPr lang="fr-CH" kern="0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CH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D1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6314" y="116632"/>
            <a:ext cx="9017120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PICs in the LHC: What are we talking about? - P. Fessia</a:t>
            </a:r>
            <a:endParaRPr lang="en-GB" sz="2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58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9144000" cy="6048672"/>
          </a:xfrm>
        </p:spPr>
        <p:txBody>
          <a:bodyPr>
            <a:normAutofit fontScale="55000" lnSpcReduction="20000"/>
          </a:bodyPr>
          <a:lstStyle/>
          <a:p>
            <a:r>
              <a:rPr lang="en-GB" sz="3600" dirty="0" smtClean="0"/>
              <a:t>PIC actions</a:t>
            </a:r>
          </a:p>
          <a:p>
            <a:pPr lvl="1"/>
            <a:r>
              <a:rPr lang="en-GB" sz="3300" dirty="0" smtClean="0"/>
              <a:t>Concern practically all the sectors of the machine</a:t>
            </a:r>
          </a:p>
          <a:p>
            <a:pPr lvl="1"/>
            <a:r>
              <a:rPr lang="en-GB" sz="3300" dirty="0" smtClean="0"/>
              <a:t>They are spread between the 1</a:t>
            </a:r>
            <a:r>
              <a:rPr lang="en-GB" sz="3300" baseline="30000" dirty="0" smtClean="0"/>
              <a:t>st</a:t>
            </a:r>
            <a:r>
              <a:rPr lang="en-GB" sz="3300" dirty="0" smtClean="0"/>
              <a:t> long technical stop after LS1 and LS3</a:t>
            </a:r>
          </a:p>
          <a:p>
            <a:r>
              <a:rPr lang="en-GB" sz="3600" dirty="0" smtClean="0"/>
              <a:t>Interaction region interventions in IP 1 and 5 provide safe operation for </a:t>
            </a:r>
          </a:p>
          <a:p>
            <a:pPr marL="36576" indent="0">
              <a:buNone/>
            </a:pPr>
            <a:r>
              <a:rPr lang="en-GB" sz="3600" dirty="0"/>
              <a:t>	</a:t>
            </a:r>
            <a:r>
              <a:rPr lang="en-GB" sz="3600" dirty="0" smtClean="0"/>
              <a:t>2025-&gt;2035 years and the required luminosity capacity </a:t>
            </a:r>
          </a:p>
          <a:p>
            <a:r>
              <a:rPr lang="en-GB" sz="3600" dirty="0" smtClean="0"/>
              <a:t>Collimation interventions push down the whole machine impedance providing more robust collimators and ensure safe ion run in IP2. </a:t>
            </a:r>
          </a:p>
          <a:p>
            <a:r>
              <a:rPr lang="en-GB" sz="3600" dirty="0" smtClean="0"/>
              <a:t>Beam diagnostic interventions provide the necessary diagnostic capacity, with hardware compatible with the higher radiation dose</a:t>
            </a:r>
          </a:p>
          <a:p>
            <a:r>
              <a:rPr lang="en-GB" sz="3600" dirty="0" err="1" smtClean="0"/>
              <a:t>Sc</a:t>
            </a:r>
            <a:r>
              <a:rPr lang="en-GB" sz="3600" dirty="0" smtClean="0"/>
              <a:t> links provide a solution to radiation electronic issues for the Power converters, but also contribute in reducing collective dose and interventions time </a:t>
            </a:r>
          </a:p>
          <a:p>
            <a:r>
              <a:rPr lang="en-GB" sz="3600" dirty="0" err="1" smtClean="0"/>
              <a:t>Cryoplant</a:t>
            </a:r>
            <a:r>
              <a:rPr lang="en-GB" sz="3600" dirty="0" smtClean="0"/>
              <a:t> at point 4 provides flexibility in the management of the RF interventions and eliminate the 1</a:t>
            </a:r>
            <a:r>
              <a:rPr lang="en-GB" sz="3600" baseline="30000" dirty="0" smtClean="0"/>
              <a:t>st</a:t>
            </a:r>
            <a:r>
              <a:rPr lang="en-GB" sz="3600" dirty="0" smtClean="0"/>
              <a:t> machine bottleneck  in term of cooling capacity. All </a:t>
            </a:r>
            <a:r>
              <a:rPr lang="en-GB" sz="3600" dirty="0" err="1" smtClean="0"/>
              <a:t>cryo</a:t>
            </a:r>
            <a:r>
              <a:rPr lang="en-GB" sz="3600" dirty="0" smtClean="0"/>
              <a:t> installation have to be performed with a long term view in the installation/integration perspective (foresee for future needs)</a:t>
            </a:r>
          </a:p>
          <a:p>
            <a:r>
              <a:rPr lang="en-GB" sz="3600" dirty="0" smtClean="0"/>
              <a:t>High radiation dose call for radiation management and possible reconfiguration to provide the best possible reliability and access conditions. </a:t>
            </a:r>
            <a:r>
              <a:rPr lang="en-GB" sz="3600" dirty="0"/>
              <a:t>Radiation tolerant </a:t>
            </a:r>
            <a:r>
              <a:rPr lang="en-GB" sz="3600" dirty="0" smtClean="0"/>
              <a:t>electronic development </a:t>
            </a:r>
            <a:r>
              <a:rPr lang="en-GB" sz="3600" dirty="0"/>
              <a:t>(including </a:t>
            </a:r>
            <a:r>
              <a:rPr lang="en-GB" sz="3600" dirty="0" smtClean="0"/>
              <a:t>R&amp;D and testing) </a:t>
            </a:r>
            <a:r>
              <a:rPr lang="en-GB" sz="3600" dirty="0"/>
              <a:t>will affect several equipment groups (costs, resources)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3384376" cy="490066"/>
          </a:xfrm>
        </p:spPr>
        <p:txBody>
          <a:bodyPr>
            <a:normAutofit/>
          </a:bodyPr>
          <a:lstStyle/>
          <a:p>
            <a:r>
              <a:rPr lang="en-GB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PICs in short</a:t>
            </a:r>
            <a:endParaRPr lang="en-GB" sz="2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9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49" y="692696"/>
            <a:ext cx="8828314" cy="432048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PIC @ 6.5 </a:t>
            </a:r>
            <a:r>
              <a:rPr lang="en-US" sz="2400" dirty="0" err="1" smtClean="0"/>
              <a:t>TeV</a:t>
            </a:r>
            <a:r>
              <a:rPr lang="en-US" sz="2400" dirty="0" smtClean="0"/>
              <a:t> (Pile-up limit at 140)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758308"/>
              </p:ext>
            </p:extLst>
          </p:nvPr>
        </p:nvGraphicFramePr>
        <p:xfrm>
          <a:off x="31643" y="1155473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 Mean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37/37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25/26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93/94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0.97/84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40/40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27/28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87/88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0.79/69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39/39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26/27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89/89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0.77/78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43/42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28/30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82/83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0.63/64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355977" y="6492875"/>
            <a:ext cx="4330824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13045" y="1780525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&lt;</a:t>
            </a:r>
            <a:r>
              <a:rPr lang="en-US" b="1" dirty="0" smtClean="0">
                <a:solidFill>
                  <a:srgbClr val="FF0000"/>
                </a:solidFill>
              </a:rPr>
              <a:t>50%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14531" y="1776701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36%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16017" y="2056199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 </a:t>
            </a:r>
            <a:r>
              <a:rPr lang="en-GB" b="1" dirty="0" smtClean="0">
                <a:solidFill>
                  <a:srgbClr val="FF0000"/>
                </a:solidFill>
              </a:rPr>
              <a:t>&gt; 70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357731" y="2052082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&lt;1.3/&lt;140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11559" y="1780525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6h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6011" y="122317"/>
            <a:ext cx="913153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PICs: what do we gain in beam performance</a:t>
            </a:r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– G. Arduini</a:t>
            </a:r>
            <a:endParaRPr lang="en-GB" sz="2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3"/>
          <p:cNvSpPr>
            <a:spLocks noGrp="1"/>
          </p:cNvSpPr>
          <p:nvPr>
            <p:ph idx="1"/>
          </p:nvPr>
        </p:nvSpPr>
        <p:spPr>
          <a:xfrm>
            <a:off x="6019" y="3933056"/>
            <a:ext cx="9217024" cy="2996146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I/b= 1.38e11/b in collision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The luminosity target can be reached with 40/20 optics</a:t>
            </a:r>
            <a:endParaRPr lang="en-US" sz="2000" dirty="0">
              <a:ea typeface="Calibri"/>
              <a:cs typeface="Times New Roman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BCMS (Batch </a:t>
            </a:r>
            <a:r>
              <a:rPr lang="en-US" sz="2000" dirty="0">
                <a:ea typeface="Calibri"/>
                <a:cs typeface="Times New Roman"/>
              </a:rPr>
              <a:t>C</a:t>
            </a:r>
            <a:r>
              <a:rPr lang="en-US" sz="2000" dirty="0" smtClean="0">
                <a:ea typeface="Calibri"/>
                <a:cs typeface="Times New Roman"/>
              </a:rPr>
              <a:t>ompression </a:t>
            </a:r>
            <a:r>
              <a:rPr lang="en-US" sz="2000" dirty="0">
                <a:ea typeface="Calibri"/>
                <a:cs typeface="Times New Roman"/>
              </a:rPr>
              <a:t>M</a:t>
            </a:r>
            <a:r>
              <a:rPr lang="en-US" sz="2000" dirty="0" smtClean="0">
                <a:ea typeface="Calibri"/>
                <a:cs typeface="Times New Roman"/>
              </a:rPr>
              <a:t>erging and Splitting): slightly higher performance  but more sensitive than standard scheme to additive sources of </a:t>
            </a:r>
            <a:r>
              <a:rPr lang="en-US" sz="2000" dirty="0" err="1" smtClean="0">
                <a:ea typeface="Calibri"/>
                <a:cs typeface="Times New Roman"/>
              </a:rPr>
              <a:t>emittance</a:t>
            </a:r>
            <a:r>
              <a:rPr lang="en-US" sz="2000" dirty="0" smtClean="0">
                <a:ea typeface="Calibri"/>
                <a:cs typeface="Times New Roman"/>
              </a:rPr>
              <a:t> blow-up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50/25 optics provides margin in aperture and offers a reduction of the pile-up density below 0.7 events/mm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alibri"/>
                <a:cs typeface="Times New Roman"/>
              </a:rPr>
              <a:t>Key questions and studies required in Run 2 have been sketched - </a:t>
            </a:r>
            <a:r>
              <a:rPr lang="en-US" sz="1600" dirty="0"/>
              <a:t>Understanding and Control of the </a:t>
            </a:r>
            <a:r>
              <a:rPr lang="en-US" sz="1600" dirty="0" smtClean="0"/>
              <a:t> </a:t>
            </a:r>
            <a:r>
              <a:rPr lang="en-US" sz="1600" dirty="0"/>
              <a:t>sources of </a:t>
            </a:r>
            <a:r>
              <a:rPr lang="en-US" sz="1600" dirty="0" smtClean="0"/>
              <a:t>blow-up</a:t>
            </a:r>
            <a:r>
              <a:rPr lang="en-GB" sz="1600" dirty="0" smtClean="0"/>
              <a:t>; </a:t>
            </a:r>
            <a:r>
              <a:rPr lang="en-US" sz="1600" dirty="0" smtClean="0"/>
              <a:t>Confirmation </a:t>
            </a:r>
            <a:r>
              <a:rPr lang="en-US" sz="1600" dirty="0"/>
              <a:t>of the feasibility of </a:t>
            </a:r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dirty="0"/>
              <a:t>*-</a:t>
            </a:r>
            <a:r>
              <a:rPr lang="en-US" sz="1600" dirty="0" err="1"/>
              <a:t>levelling</a:t>
            </a:r>
            <a:r>
              <a:rPr lang="en-US" sz="1600" dirty="0"/>
              <a:t> as a possible solution for </a:t>
            </a:r>
            <a:r>
              <a:rPr lang="en-US" sz="1600" dirty="0" smtClean="0"/>
              <a:t>IP8; Confirmation </a:t>
            </a:r>
            <a:r>
              <a:rPr lang="en-US" sz="1600" dirty="0"/>
              <a:t>of the feasibility of scrubbing the dipoles down to SEY=1.3-1.4 possibly with dedicated </a:t>
            </a:r>
            <a:r>
              <a:rPr lang="en-US" sz="1600" dirty="0" smtClean="0"/>
              <a:t>beams; Full </a:t>
            </a:r>
            <a:r>
              <a:rPr lang="en-US" sz="1600" dirty="0"/>
              <a:t>understanding of the stability limits </a:t>
            </a:r>
            <a:r>
              <a:rPr lang="en-GB" sz="1600" dirty="0"/>
              <a:t>for single and </a:t>
            </a:r>
            <a:r>
              <a:rPr lang="en-GB" sz="1600" dirty="0" smtClean="0"/>
              <a:t>two-beams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23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899445" y="188640"/>
            <a:ext cx="8244555" cy="74771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Which beams in the injectors fulfil HL-LHC Upgrade Scenario 1 goals? S. Gilardoni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6094" y="4509120"/>
            <a:ext cx="85878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Large bunch intensity in LHC more important than low </a:t>
            </a:r>
            <a:r>
              <a:rPr lang="en-US" sz="1600" dirty="0" err="1" smtClean="0">
                <a:latin typeface="Arial"/>
                <a:cs typeface="Arial"/>
              </a:rPr>
              <a:t>emittances</a:t>
            </a:r>
            <a:endParaRPr lang="en-US" sz="1600" b="1" dirty="0" smtClean="0">
              <a:latin typeface="Arial"/>
              <a:cs typeface="Arial"/>
            </a:endParaRPr>
          </a:p>
          <a:p>
            <a:endParaRPr lang="en-US" sz="1600" b="1" dirty="0" smtClean="0">
              <a:latin typeface="Arial"/>
              <a:cs typeface="Arial"/>
            </a:endParaRPr>
          </a:p>
          <a:p>
            <a:r>
              <a:rPr lang="en-US" sz="1600" b="1" dirty="0" smtClean="0">
                <a:latin typeface="Arial"/>
                <a:cs typeface="Arial"/>
              </a:rPr>
              <a:t>200 </a:t>
            </a:r>
            <a:r>
              <a:rPr lang="en-US" sz="1600" b="1" dirty="0">
                <a:latin typeface="Arial"/>
                <a:cs typeface="Arial"/>
              </a:rPr>
              <a:t>MHz </a:t>
            </a:r>
            <a:r>
              <a:rPr lang="en-US" sz="1600" b="1" dirty="0" smtClean="0">
                <a:latin typeface="Arial"/>
                <a:cs typeface="Arial"/>
              </a:rPr>
              <a:t>RF Upgrade </a:t>
            </a:r>
            <a:r>
              <a:rPr lang="en-US" sz="1600" b="1" dirty="0">
                <a:latin typeface="Arial"/>
                <a:cs typeface="Arial"/>
              </a:rPr>
              <a:t>necessary to match the </a:t>
            </a:r>
            <a:r>
              <a:rPr lang="en-US" sz="1600" b="1" dirty="0" smtClean="0">
                <a:latin typeface="Arial"/>
                <a:cs typeface="Arial"/>
              </a:rPr>
              <a:t>preferred requirements </a:t>
            </a:r>
            <a:r>
              <a:rPr lang="en-US" sz="1600" b="1" dirty="0">
                <a:latin typeface="Arial"/>
                <a:cs typeface="Arial"/>
              </a:rPr>
              <a:t>of </a:t>
            </a:r>
            <a:r>
              <a:rPr lang="en-US" sz="1600" b="1" dirty="0" smtClean="0">
                <a:latin typeface="Arial"/>
                <a:cs typeface="Arial"/>
              </a:rPr>
              <a:t>LHC-US1 </a:t>
            </a:r>
            <a:r>
              <a:rPr lang="en-US" sz="1600" b="1" dirty="0">
                <a:latin typeface="Arial"/>
                <a:cs typeface="Arial"/>
              </a:rPr>
              <a:t>with unchanged longitudinal parameters at LHC </a:t>
            </a:r>
            <a:r>
              <a:rPr lang="en-US" sz="1600" b="1" dirty="0" smtClean="0">
                <a:latin typeface="Arial"/>
                <a:cs typeface="Arial"/>
              </a:rPr>
              <a:t>injection.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LIU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Arial"/>
              </a:rPr>
              <a:t>US1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≣ LIU US2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38763" y="6435709"/>
            <a:ext cx="384152" cy="25863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2876"/>
              </p:ext>
            </p:extLst>
          </p:nvPr>
        </p:nvGraphicFramePr>
        <p:xfrm>
          <a:off x="276094" y="1052736"/>
          <a:ext cx="8699662" cy="3338183"/>
        </p:xfrm>
        <a:graphic>
          <a:graphicData uri="http://schemas.openxmlformats.org/drawingml/2006/table">
            <a:tbl>
              <a:tblPr/>
              <a:tblGrid>
                <a:gridCol w="3640284"/>
                <a:gridCol w="1048895"/>
                <a:gridCol w="1480794"/>
                <a:gridCol w="1048895"/>
                <a:gridCol w="1480794"/>
              </a:tblGrid>
              <a:tr h="6769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collision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 extraction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Standard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Scheme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Int/b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Emitt* (μrad)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Int/b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Emitt* (μrad)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Baseline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low emit.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LLRF 200 MHz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200 MHz full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BCMS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Baseline with BCMS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low emittance with BCMS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1.20E+11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sng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LLRF 200 MHz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1.45E+11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3052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 LIU SPS 200 MHz full upgrade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2.00E+11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11673" marR="11673" marT="116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9512" y="5926385"/>
            <a:ext cx="8468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0"/>
              <a:buChar char="è"/>
            </a:pPr>
            <a:r>
              <a:rPr lang="en-US" dirty="0" smtClean="0">
                <a:solidFill>
                  <a:srgbClr val="800000"/>
                </a:solidFill>
                <a:sym typeface="Wingdings"/>
              </a:rPr>
              <a:t>Oliver analysis </a:t>
            </a:r>
            <a:r>
              <a:rPr lang="en-US" dirty="0">
                <a:solidFill>
                  <a:srgbClr val="800000"/>
                </a:solidFill>
                <a:sym typeface="Wingdings"/>
              </a:rPr>
              <a:t>based on evaluation of non-crossed out cases and with variations of the beam </a:t>
            </a:r>
            <a:r>
              <a:rPr lang="en-US" dirty="0" err="1">
                <a:solidFill>
                  <a:srgbClr val="800000"/>
                </a:solidFill>
                <a:sym typeface="Wingdings"/>
              </a:rPr>
              <a:t>emittance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486384"/>
            <a:ext cx="457200" cy="3200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5111" y="116632"/>
            <a:ext cx="913153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for US1? – O. </a:t>
            </a:r>
            <a:r>
              <a:rPr lang="en-US" sz="25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Bruening</a:t>
            </a:r>
            <a:endParaRPr lang="en-US" sz="25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574" y="1124744"/>
            <a:ext cx="9118426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US1 flat beams</a:t>
            </a:r>
            <a:r>
              <a:rPr lang="en-US" sz="2000" dirty="0" smtClean="0"/>
              <a:t>; </a:t>
            </a:r>
            <a:r>
              <a:rPr lang="en-US" sz="2000" dirty="0" smtClean="0">
                <a:solidFill>
                  <a:srgbClr val="FF0000"/>
                </a:solidFill>
              </a:rPr>
              <a:t>SPS with new LLRF system and with the RF power upgrade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N at collisions = 1.9 10</a:t>
            </a:r>
            <a:r>
              <a:rPr lang="en-US" sz="2000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dirty="0" smtClean="0">
                <a:solidFill>
                  <a:srgbClr val="FF0000"/>
                </a:solidFill>
              </a:rPr>
              <a:t>ppb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n = 2508 colliding pairs in IR1 and IR5 (revised BCMS filling scheme)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normalized </a:t>
            </a:r>
            <a:r>
              <a:rPr lang="en-US" sz="2000" dirty="0" err="1" smtClean="0">
                <a:solidFill>
                  <a:srgbClr val="FF0000"/>
                </a:solidFill>
              </a:rPr>
              <a:t>emittance</a:t>
            </a:r>
            <a:r>
              <a:rPr lang="en-US" sz="2000" dirty="0" smtClean="0">
                <a:solidFill>
                  <a:srgbClr val="FF0000"/>
                </a:solidFill>
              </a:rPr>
              <a:t> = 2.65 micrometer </a:t>
            </a:r>
            <a:r>
              <a:rPr lang="en-US" sz="2000" dirty="0" smtClean="0"/>
              <a:t>( &gt; 70% blow-up </a:t>
            </a:r>
            <a:r>
              <a:rPr lang="en-US" sz="2000" dirty="0" err="1" smtClean="0"/>
              <a:t>wrt</a:t>
            </a:r>
            <a:r>
              <a:rPr lang="en-US" sz="2000" dirty="0" smtClean="0"/>
              <a:t> SPS extraction)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flat beams with beta* = 0.4m / 0.1m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beam separation of 10 sigma -&gt; crossing angle of 310 </a:t>
            </a:r>
            <a:r>
              <a:rPr lang="en-US" sz="2000" dirty="0" err="1" smtClean="0"/>
              <a:t>microrad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IBS growth rates of ca. 22h horizontally and 25h longitudinally (scaled)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Peak Luminosity = 8 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 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 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Leveling time = 2.9 h; </a:t>
            </a:r>
            <a:r>
              <a:rPr lang="en-US" sz="2000" dirty="0" err="1" smtClean="0"/>
              <a:t>Lumi</a:t>
            </a:r>
            <a:r>
              <a:rPr lang="en-US" sz="2000" dirty="0" smtClean="0"/>
              <a:t> decay time = 4 h; Turnaround time = 3 hours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Total fill length (leveling + decay + turnaround) = 9.9h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Integrated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fill =1.06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; </a:t>
            </a:r>
            <a:r>
              <a:rPr lang="en-US" sz="2000" dirty="0" err="1" smtClean="0"/>
              <a:t>Lumi</a:t>
            </a:r>
            <a:r>
              <a:rPr lang="en-US" sz="2000" dirty="0" smtClean="0"/>
              <a:t> per year for perfect operation = 413fb</a:t>
            </a:r>
            <a:r>
              <a:rPr lang="en-US" sz="2000" baseline="30000" dirty="0" smtClean="0"/>
              <a:t>-1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Required efficiency for achieving 170fb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sz="2000" dirty="0" smtClean="0">
                <a:solidFill>
                  <a:srgbClr val="FF0000"/>
                </a:solidFill>
              </a:rPr>
              <a:t> per year = 41%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rgbClr val="008000"/>
              </a:solidFill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==&gt; this case could reach the US1 goals and is OK from the IBS point of view, requiring </a:t>
            </a:r>
            <a:r>
              <a:rPr lang="en-US" sz="2000" dirty="0">
                <a:solidFill>
                  <a:srgbClr val="008000"/>
                </a:solidFill>
              </a:rPr>
              <a:t>essentially TAS and TAN </a:t>
            </a:r>
            <a:r>
              <a:rPr lang="en-US" sz="2000" dirty="0" smtClean="0">
                <a:solidFill>
                  <a:srgbClr val="008000"/>
                </a:solidFill>
              </a:rPr>
              <a:t>upgrades</a:t>
            </a:r>
            <a:endParaRPr lang="en-US" sz="2000" dirty="0">
              <a:solidFill>
                <a:srgbClr val="008000"/>
              </a:solidFill>
            </a:endParaRP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33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1475</Words>
  <Application>Microsoft Office PowerPoint</Application>
  <PresentationFormat>On-screen Show (4:3)</PresentationFormat>
  <Paragraphs>627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Session 3 Performance Improving Consolidation and Upgrade scenario 1</vt:lpstr>
      <vt:lpstr>Setting the scene</vt:lpstr>
      <vt:lpstr>PICs in the injectors: What are we talking about? - K. Hanke</vt:lpstr>
      <vt:lpstr>LIU PICs in short</vt:lpstr>
      <vt:lpstr>Interaction region layouts</vt:lpstr>
      <vt:lpstr>LHC PICs in short</vt:lpstr>
      <vt:lpstr>PIC @ 6.5 TeV (Pile-up limit at 140)</vt:lpstr>
      <vt:lpstr>Which beams in the injectors fulfil HL-LHC Upgrade Scenario 1 goals? S. Gilardoni</vt:lpstr>
      <vt:lpstr>PowerPoint Presentation</vt:lpstr>
      <vt:lpstr>PowerPoint Presentation</vt:lpstr>
      <vt:lpstr>COLLIMATORS</vt:lpstr>
      <vt:lpstr>Linac4 : 15 weeks to deliver a beam to the PSB</vt:lpstr>
      <vt:lpstr>Overall L4 Connection to PSB</vt:lpstr>
      <vt:lpstr>LIU LS2 Planning</vt:lpstr>
      <vt:lpstr>Summary of session 3 (1/2)</vt:lpstr>
      <vt:lpstr>Summary of session 3 (2/2)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Malika Meddahi</dc:creator>
  <cp:lastModifiedBy>Malika Meddahi</cp:lastModifiedBy>
  <cp:revision>69</cp:revision>
  <dcterms:created xsi:type="dcterms:W3CDTF">2013-10-30T16:00:22Z</dcterms:created>
  <dcterms:modified xsi:type="dcterms:W3CDTF">2013-11-07T12:35:01Z</dcterms:modified>
</cp:coreProperties>
</file>