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0" r:id="rId9"/>
    <p:sldId id="259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512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E073-4E99-2147-8FAD-6C144C930A00}" type="datetimeFigureOut">
              <a:rPr lang="en-US" smtClean="0"/>
              <a:t>29/11/2013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C37A7-CB69-ED48-8D63-910C8B6099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529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E073-4E99-2147-8FAD-6C144C930A00}" type="datetimeFigureOut">
              <a:rPr lang="en-US" smtClean="0"/>
              <a:t>29/11/2013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C37A7-CB69-ED48-8D63-910C8B6099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721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E073-4E99-2147-8FAD-6C144C930A00}" type="datetimeFigureOut">
              <a:rPr lang="en-US" smtClean="0"/>
              <a:t>29/11/2013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C37A7-CB69-ED48-8D63-910C8B6099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767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E073-4E99-2147-8FAD-6C144C930A00}" type="datetimeFigureOut">
              <a:rPr lang="en-US" smtClean="0"/>
              <a:t>29/11/2013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C37A7-CB69-ED48-8D63-910C8B6099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0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E073-4E99-2147-8FAD-6C144C930A00}" type="datetimeFigureOut">
              <a:rPr lang="en-US" smtClean="0"/>
              <a:t>29/11/2013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C37A7-CB69-ED48-8D63-910C8B6099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533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E073-4E99-2147-8FAD-6C144C930A00}" type="datetimeFigureOut">
              <a:rPr lang="en-US" smtClean="0"/>
              <a:t>29/11/2013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C37A7-CB69-ED48-8D63-910C8B6099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795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E073-4E99-2147-8FAD-6C144C930A00}" type="datetimeFigureOut">
              <a:rPr lang="en-US" smtClean="0"/>
              <a:t>29/11/2013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C37A7-CB69-ED48-8D63-910C8B6099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401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E073-4E99-2147-8FAD-6C144C930A00}" type="datetimeFigureOut">
              <a:rPr lang="en-US" smtClean="0"/>
              <a:t>29/11/2013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C37A7-CB69-ED48-8D63-910C8B6099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65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E073-4E99-2147-8FAD-6C144C930A00}" type="datetimeFigureOut">
              <a:rPr lang="en-US" smtClean="0"/>
              <a:t>29/11/2013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C37A7-CB69-ED48-8D63-910C8B6099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124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E073-4E99-2147-8FAD-6C144C930A00}" type="datetimeFigureOut">
              <a:rPr lang="en-US" smtClean="0"/>
              <a:t>29/11/2013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C37A7-CB69-ED48-8D63-910C8B6099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780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E073-4E99-2147-8FAD-6C144C930A00}" type="datetimeFigureOut">
              <a:rPr lang="en-US" smtClean="0"/>
              <a:t>29/11/2013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C37A7-CB69-ED48-8D63-910C8B6099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76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7E073-4E99-2147-8FAD-6C144C930A00}" type="datetimeFigureOut">
              <a:rPr lang="en-US" smtClean="0"/>
              <a:t>29/11/2013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C37A7-CB69-ED48-8D63-910C8B6099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72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b="1" dirty="0" smtClean="0"/>
              <a:t>Cloud Computing </a:t>
            </a:r>
            <a:br>
              <a:rPr lang="en-GB" b="1" dirty="0" smtClean="0"/>
            </a:br>
            <a:r>
              <a:rPr lang="en-GB" dirty="0" smtClean="0"/>
              <a:t>Special Interest Group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86600" cy="17526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en-GB" dirty="0" smtClean="0"/>
              <a:t>Cloud Computing for the UK Research Community Workshop</a:t>
            </a:r>
          </a:p>
          <a:p>
            <a:pPr algn="r"/>
            <a:r>
              <a:rPr lang="en-GB" sz="2600" dirty="0" smtClean="0"/>
              <a:t>28-29 December 2013</a:t>
            </a:r>
          </a:p>
          <a:p>
            <a:pPr algn="r"/>
            <a:endParaRPr lang="en-GB" sz="2600" dirty="0" smtClean="0"/>
          </a:p>
          <a:p>
            <a:pPr algn="r"/>
            <a:r>
              <a:rPr lang="en-GB" sz="2600" dirty="0" smtClean="0"/>
              <a:t>Philip Kershaw, STFC Rutherford Appleton Laboratory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3359238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Outcomes from Workshop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Identify a set of themes, common problem areas</a:t>
            </a:r>
          </a:p>
          <a:p>
            <a:r>
              <a:rPr lang="en-GB" dirty="0"/>
              <a:t>S</a:t>
            </a:r>
            <a:r>
              <a:rPr lang="en-GB" dirty="0" smtClean="0"/>
              <a:t>elect priority areas</a:t>
            </a:r>
          </a:p>
          <a:p>
            <a:r>
              <a:rPr lang="en-GB" dirty="0" smtClean="0"/>
              <a:t>Use pilot projects as practical vehicles to</a:t>
            </a:r>
          </a:p>
          <a:p>
            <a:pPr lvl="1"/>
            <a:r>
              <a:rPr lang="en-GB" dirty="0" smtClean="0"/>
              <a:t>explore these and find solutions or </a:t>
            </a:r>
          </a:p>
          <a:p>
            <a:pPr lvl="1"/>
            <a:r>
              <a:rPr lang="en-GB" dirty="0" smtClean="0"/>
              <a:t>provide momentum for solutions</a:t>
            </a:r>
          </a:p>
          <a:p>
            <a:r>
              <a:rPr lang="en-GB" dirty="0" smtClean="0"/>
              <a:t>These should be existing projects already running or planned in the research community</a:t>
            </a:r>
          </a:p>
          <a:p>
            <a:pPr marL="342900" lvl="1" indent="-342900">
              <a:buFont typeface="Arial"/>
              <a:buChar char="•"/>
            </a:pPr>
            <a:r>
              <a:rPr lang="en-GB" sz="3200" dirty="0"/>
              <a:t>P</a:t>
            </a:r>
            <a:r>
              <a:rPr lang="en-GB" sz="3200" dirty="0" smtClean="0"/>
              <a:t>rovide a single voice to lobby for change</a:t>
            </a:r>
          </a:p>
          <a:p>
            <a:r>
              <a:rPr lang="en-GB" dirty="0" smtClean="0"/>
              <a:t>(to explore further in final session tomorrow)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9728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Public cloud</a:t>
            </a:r>
          </a:p>
          <a:p>
            <a:pPr lvl="1"/>
            <a:r>
              <a:rPr lang="en-GB" dirty="0" smtClean="0"/>
              <a:t>Ability to massively scale-out</a:t>
            </a:r>
          </a:p>
          <a:p>
            <a:pPr lvl="1"/>
            <a:r>
              <a:rPr lang="en-GB" dirty="0" smtClean="0"/>
              <a:t>Immediate availability</a:t>
            </a:r>
          </a:p>
          <a:p>
            <a:pPr lvl="1"/>
            <a:r>
              <a:rPr lang="en-GB" dirty="0" smtClean="0"/>
              <a:t>Trust</a:t>
            </a:r>
          </a:p>
          <a:p>
            <a:pPr lvl="1"/>
            <a:r>
              <a:rPr lang="en-GB" dirty="0" smtClean="0"/>
              <a:t>WAN b/w – data in / data out</a:t>
            </a:r>
          </a:p>
          <a:p>
            <a:pPr lvl="1"/>
            <a:r>
              <a:rPr lang="en-GB" dirty="0" smtClean="0"/>
              <a:t>Service models and SLA that fits the research community’s needs</a:t>
            </a:r>
          </a:p>
          <a:p>
            <a:r>
              <a:rPr lang="en-GB" dirty="0" smtClean="0"/>
              <a:t>Federation and brokering</a:t>
            </a:r>
          </a:p>
          <a:p>
            <a:pPr lvl="1"/>
            <a:r>
              <a:rPr lang="en-GB" dirty="0" smtClean="0"/>
              <a:t>Technical: </a:t>
            </a:r>
          </a:p>
          <a:p>
            <a:pPr lvl="2"/>
            <a:r>
              <a:rPr lang="en-GB" dirty="0" smtClean="0"/>
              <a:t>opportunity to select from a range of providers with a common interface</a:t>
            </a:r>
          </a:p>
          <a:p>
            <a:pPr lvl="2"/>
            <a:r>
              <a:rPr lang="en-GB" dirty="0"/>
              <a:t>t</a:t>
            </a:r>
            <a:r>
              <a:rPr lang="en-GB" dirty="0" smtClean="0"/>
              <a:t>echnical challenges, evolving capability</a:t>
            </a:r>
          </a:p>
          <a:p>
            <a:pPr lvl="1"/>
            <a:r>
              <a:rPr lang="en-GB" dirty="0" smtClean="0"/>
              <a:t>Policy: possibility of collective bargaining</a:t>
            </a:r>
          </a:p>
          <a:p>
            <a:r>
              <a:rPr lang="en-GB" dirty="0" smtClean="0"/>
              <a:t>Private cloud</a:t>
            </a:r>
          </a:p>
          <a:p>
            <a:pPr lvl="1"/>
            <a:r>
              <a:rPr lang="en-GB" dirty="0" err="1" smtClean="0"/>
              <a:t>Capex</a:t>
            </a:r>
            <a:r>
              <a:rPr lang="en-GB" dirty="0" smtClean="0"/>
              <a:t> vs. </a:t>
            </a:r>
            <a:r>
              <a:rPr lang="en-GB" dirty="0" err="1" smtClean="0"/>
              <a:t>opex</a:t>
            </a:r>
            <a:r>
              <a:rPr lang="en-GB" dirty="0" smtClean="0"/>
              <a:t> with open source vs. proprietary</a:t>
            </a:r>
          </a:p>
          <a:p>
            <a:pPr lvl="1"/>
            <a:r>
              <a:rPr lang="en-GB" dirty="0" smtClean="0"/>
              <a:t>Complexity in deployment, available features, stability</a:t>
            </a:r>
          </a:p>
          <a:p>
            <a:pPr lvl="1"/>
            <a:r>
              <a:rPr lang="en-GB" dirty="0" smtClean="0"/>
              <a:t>Licensing</a:t>
            </a:r>
          </a:p>
          <a:p>
            <a:pPr lvl="1"/>
            <a:r>
              <a:rPr lang="en-GB" dirty="0" smtClean="0"/>
              <a:t>Trajectory of s/w vendor be it open source or proprietary</a:t>
            </a:r>
          </a:p>
        </p:txBody>
      </p:sp>
    </p:spTree>
    <p:extLst>
      <p:ext uri="{BB962C8B-B14F-4D97-AF65-F5344CB8AC3E}">
        <p14:creationId xmlns:p14="http://schemas.microsoft.com/office/powerpoint/2010/main" val="1428557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 smtClean="0"/>
              <a:t>SMART </a:t>
            </a:r>
            <a:r>
              <a:rPr lang="en-GB" dirty="0" smtClean="0"/>
              <a:t>objectives</a:t>
            </a:r>
          </a:p>
          <a:p>
            <a:pPr lvl="1"/>
            <a:r>
              <a:rPr lang="en-GB" dirty="0" smtClean="0"/>
              <a:t>Specific, Measurable, achievable, realistic, time-bound</a:t>
            </a:r>
            <a:endParaRPr lang="en-GB" dirty="0" smtClean="0"/>
          </a:p>
          <a:p>
            <a:r>
              <a:rPr lang="en-GB" dirty="0" smtClean="0"/>
              <a:t>What common themes do we have across the community?</a:t>
            </a:r>
          </a:p>
          <a:p>
            <a:pPr lvl="1"/>
            <a:r>
              <a:rPr lang="en-GB" dirty="0" smtClean="0"/>
              <a:t>Private cloud expertise</a:t>
            </a:r>
          </a:p>
          <a:p>
            <a:pPr lvl="1"/>
            <a:r>
              <a:rPr lang="en-GB" dirty="0" smtClean="0"/>
              <a:t>Hybrid and federation: APIs, virtual </a:t>
            </a:r>
            <a:r>
              <a:rPr lang="en-GB" dirty="0" smtClean="0"/>
              <a:t>appliance portability</a:t>
            </a:r>
          </a:p>
          <a:p>
            <a:pPr lvl="1"/>
            <a:r>
              <a:rPr lang="en-GB" dirty="0" smtClean="0"/>
              <a:t>Charging models, SLAs</a:t>
            </a:r>
          </a:p>
          <a:p>
            <a:r>
              <a:rPr lang="en-GB" dirty="0" smtClean="0"/>
              <a:t>Training	</a:t>
            </a:r>
          </a:p>
          <a:p>
            <a:pPr lvl="1"/>
            <a:r>
              <a:rPr lang="en-GB" dirty="0" smtClean="0"/>
              <a:t>Help users - Making cloud friendly tools</a:t>
            </a:r>
          </a:p>
          <a:p>
            <a:r>
              <a:rPr lang="en-GB" dirty="0" smtClean="0"/>
              <a:t>Policy-based?</a:t>
            </a:r>
          </a:p>
          <a:p>
            <a:r>
              <a:rPr lang="en-GB" dirty="0" smtClean="0"/>
              <a:t>Technical?</a:t>
            </a:r>
          </a:p>
          <a:p>
            <a:pPr lvl="1"/>
            <a:r>
              <a:rPr lang="en-GB" dirty="0" smtClean="0"/>
              <a:t>Document tech best practice to </a:t>
            </a:r>
            <a:r>
              <a:rPr lang="en-GB" smtClean="0"/>
              <a:t>eliminate misunderstanding </a:t>
            </a:r>
            <a:r>
              <a:rPr lang="en-GB" dirty="0" smtClean="0"/>
              <a:t>about what cloud can and can’t do</a:t>
            </a:r>
            <a:endParaRPr lang="en-GB" dirty="0" smtClean="0"/>
          </a:p>
          <a:p>
            <a:r>
              <a:rPr lang="en-GB" dirty="0" smtClean="0"/>
              <a:t>What assets do we have as SIG?</a:t>
            </a:r>
          </a:p>
          <a:p>
            <a:pPr lvl="1"/>
            <a:r>
              <a:rPr lang="en-GB" dirty="0" smtClean="0"/>
              <a:t>collective input and co-</a:t>
            </a:r>
            <a:r>
              <a:rPr lang="en-GB" dirty="0" smtClean="0"/>
              <a:t>ordination</a:t>
            </a:r>
          </a:p>
          <a:p>
            <a:pPr lvl="1"/>
            <a:r>
              <a:rPr lang="en-GB" dirty="0" smtClean="0"/>
              <a:t>Exchange of expertise and best practice</a:t>
            </a:r>
          </a:p>
          <a:p>
            <a:r>
              <a:rPr lang="en-GB" dirty="0" smtClean="0"/>
              <a:t>Know who your users are</a:t>
            </a:r>
          </a:p>
          <a:p>
            <a:pPr lvl="1"/>
            <a:r>
              <a:rPr lang="en-GB" dirty="0" err="1" smtClean="0"/>
              <a:t>IaaS</a:t>
            </a:r>
            <a:r>
              <a:rPr lang="en-GB" dirty="0" smtClean="0"/>
              <a:t> and </a:t>
            </a:r>
            <a:r>
              <a:rPr lang="en-GB" dirty="0" err="1" smtClean="0"/>
              <a:t>PaaS</a:t>
            </a:r>
            <a:r>
              <a:rPr lang="en-GB" dirty="0" smtClean="0"/>
              <a:t>, </a:t>
            </a:r>
            <a:r>
              <a:rPr lang="en-GB" dirty="0" err="1" smtClean="0"/>
              <a:t>SaaS</a:t>
            </a:r>
            <a:r>
              <a:rPr lang="en-GB" dirty="0" smtClean="0"/>
              <a:t> are different users: admins, developers/researchers, end users</a:t>
            </a:r>
          </a:p>
          <a:p>
            <a:r>
              <a:rPr lang="en-GB" dirty="0" smtClean="0"/>
              <a:t>SIG put proposals BUFDG (British Universities Finance Directors Group)</a:t>
            </a:r>
          </a:p>
          <a:p>
            <a:pPr lvl="1"/>
            <a:r>
              <a:rPr lang="en-GB" dirty="0" smtClean="0"/>
              <a:t>Best practice about financing cloud computing for research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546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Who is the Cloud SIG?</a:t>
            </a:r>
          </a:p>
          <a:p>
            <a:r>
              <a:rPr lang="en-GB" dirty="0" smtClean="0"/>
              <a:t>Why and why now?</a:t>
            </a:r>
          </a:p>
          <a:p>
            <a:r>
              <a:rPr lang="en-GB" dirty="0" smtClean="0"/>
              <a:t>Workshop structure</a:t>
            </a:r>
          </a:p>
          <a:p>
            <a:r>
              <a:rPr lang="en-GB" dirty="0" smtClean="0"/>
              <a:t>Desired outcomes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72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 SIG Committee Members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David Blundell, 100 </a:t>
            </a:r>
            <a:r>
              <a:rPr lang="en-GB" dirty="0" err="1"/>
              <a:t>Percent</a:t>
            </a:r>
            <a:r>
              <a:rPr lang="en-GB" dirty="0"/>
              <a:t> IT</a:t>
            </a:r>
          </a:p>
          <a:p>
            <a:r>
              <a:rPr lang="en-GB" dirty="0"/>
              <a:t>John Chapman, JANET</a:t>
            </a:r>
          </a:p>
          <a:p>
            <a:r>
              <a:rPr lang="en-GB" dirty="0"/>
              <a:t>Neil </a:t>
            </a:r>
            <a:r>
              <a:rPr lang="en-GB" dirty="0" err="1"/>
              <a:t>Chue</a:t>
            </a:r>
            <a:r>
              <a:rPr lang="en-GB" dirty="0"/>
              <a:t>-Hong, Software Sustainability Institute</a:t>
            </a:r>
          </a:p>
          <a:p>
            <a:r>
              <a:rPr lang="en-GB" dirty="0"/>
              <a:t>David </a:t>
            </a:r>
            <a:r>
              <a:rPr lang="en-GB" dirty="0" err="1"/>
              <a:t>Colling</a:t>
            </a:r>
            <a:r>
              <a:rPr lang="en-GB" dirty="0"/>
              <a:t>, Imperial College</a:t>
            </a:r>
          </a:p>
          <a:p>
            <a:r>
              <a:rPr lang="en-GB" dirty="0"/>
              <a:t>David Fergusson, Crick Institute</a:t>
            </a:r>
          </a:p>
          <a:p>
            <a:r>
              <a:rPr lang="en-GB" dirty="0"/>
              <a:t>Roger Jones, CERN</a:t>
            </a:r>
          </a:p>
          <a:p>
            <a:r>
              <a:rPr lang="en-GB" dirty="0"/>
              <a:t>Philip Kershaw, STFC Rutherford Appleton </a:t>
            </a:r>
            <a:r>
              <a:rPr lang="en-GB" dirty="0" smtClean="0"/>
              <a:t>Laboratory (chair)</a:t>
            </a:r>
            <a:endParaRPr lang="en-GB" dirty="0"/>
          </a:p>
          <a:p>
            <a:r>
              <a:rPr lang="en-GB" dirty="0"/>
              <a:t>David </a:t>
            </a:r>
            <a:r>
              <a:rPr lang="en-GB" dirty="0" err="1"/>
              <a:t>Wallom</a:t>
            </a:r>
            <a:r>
              <a:rPr lang="en-GB" dirty="0"/>
              <a:t>, Oxford e-Research Centre</a:t>
            </a:r>
          </a:p>
          <a:p>
            <a:r>
              <a:rPr lang="en-GB" dirty="0"/>
              <a:t>Jeremy Yates, </a:t>
            </a:r>
            <a:r>
              <a:rPr lang="en-GB" dirty="0" smtClean="0"/>
              <a:t>UCL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3917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Origins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Formed as a follow up from e-Infrastructure Project Directors Group meeting, July this year</a:t>
            </a:r>
          </a:p>
          <a:p>
            <a:pPr lvl="1"/>
            <a:r>
              <a:rPr lang="en-GB" dirty="0" smtClean="0"/>
              <a:t>Identified key areas where it was felt there could be benefit from greater co-ordination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.g. cloud computing, identity management and access control . . .</a:t>
            </a:r>
          </a:p>
          <a:p>
            <a:r>
              <a:rPr lang="en-GB" dirty="0" smtClean="0"/>
              <a:t>The SIG is an independent group</a:t>
            </a:r>
          </a:p>
          <a:p>
            <a:r>
              <a:rPr lang="en-GB" dirty="0" smtClean="0"/>
              <a:t>A second incarnation</a:t>
            </a:r>
          </a:p>
          <a:p>
            <a:pPr lvl="1"/>
            <a:r>
              <a:rPr lang="en-GB" dirty="0" smtClean="0"/>
              <a:t>Original SIG co-ordinated by Neil </a:t>
            </a:r>
            <a:r>
              <a:rPr lang="en-GB" dirty="0" err="1" smtClean="0"/>
              <a:t>Chue</a:t>
            </a:r>
            <a:r>
              <a:rPr lang="en-GB" dirty="0" smtClean="0"/>
              <a:t> Hong (SSI) and Jeremy Cohen (Imperial College)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0115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Too many SIGs already?  </a:t>
            </a:r>
          </a:p>
          <a:p>
            <a:r>
              <a:rPr lang="en-GB" dirty="0" smtClean="0"/>
              <a:t>The effectiveness of a SIG: </a:t>
            </a:r>
          </a:p>
          <a:p>
            <a:pPr lvl="1"/>
            <a:r>
              <a:rPr lang="en-GB" dirty="0" smtClean="0"/>
              <a:t>the need to actively create, co-ordinate and enable</a:t>
            </a:r>
          </a:p>
          <a:p>
            <a:r>
              <a:rPr lang="en-GB" dirty="0" smtClean="0"/>
              <a:t>We seek to have a direct link with and support projects which are already underway in this space </a:t>
            </a:r>
          </a:p>
          <a:p>
            <a:r>
              <a:rPr lang="en-GB" dirty="0" smtClean="0"/>
              <a:t>There is much existing work in this area already</a:t>
            </a:r>
          </a:p>
          <a:p>
            <a:pPr lvl="1"/>
            <a:r>
              <a:rPr lang="en-GB" dirty="0" smtClean="0"/>
              <a:t>Reports: Magellan (DoE 2011), Cloud Computing for Research (JISC, 2010), …</a:t>
            </a:r>
          </a:p>
          <a:p>
            <a:r>
              <a:rPr lang="en-GB" dirty="0" smtClean="0"/>
              <a:t>But it is a fast moving area with new challenges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01409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Challenges and Opportunities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143125" y="1600200"/>
            <a:ext cx="6543675" cy="452596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GB" dirty="0"/>
              <a:t>The challenges of </a:t>
            </a:r>
            <a:r>
              <a:rPr lang="en-GB" i="1" dirty="0"/>
              <a:t>Big Data</a:t>
            </a:r>
            <a:r>
              <a:rPr lang="en-GB" dirty="0"/>
              <a:t> are impacting on a wider set of communities within the research domain.  </a:t>
            </a:r>
            <a:endParaRPr lang="en-GB" dirty="0" smtClean="0"/>
          </a:p>
          <a:p>
            <a:pPr lvl="1"/>
            <a:r>
              <a:rPr lang="en-GB" dirty="0" smtClean="0"/>
              <a:t>Cloud </a:t>
            </a:r>
            <a:r>
              <a:rPr lang="en-GB" dirty="0"/>
              <a:t>computing provides </a:t>
            </a:r>
            <a:r>
              <a:rPr lang="en-GB" i="1" dirty="0"/>
              <a:t>one</a:t>
            </a:r>
            <a:r>
              <a:rPr lang="en-GB" dirty="0"/>
              <a:t> solution to tackle these challenges </a:t>
            </a:r>
            <a:r>
              <a:rPr lang="en-GB" dirty="0" smtClean="0"/>
              <a:t>the ability to</a:t>
            </a:r>
          </a:p>
          <a:p>
            <a:pPr lvl="2"/>
            <a:r>
              <a:rPr lang="en-GB" dirty="0" smtClean="0"/>
              <a:t>to </a:t>
            </a:r>
            <a:r>
              <a:rPr lang="en-GB" dirty="0"/>
              <a:t>scale out compute and storage </a:t>
            </a:r>
            <a:endParaRPr lang="en-GB" dirty="0" smtClean="0"/>
          </a:p>
          <a:p>
            <a:pPr lvl="2"/>
            <a:r>
              <a:rPr lang="en-GB" dirty="0" smtClean="0"/>
              <a:t>to </a:t>
            </a:r>
            <a:r>
              <a:rPr lang="en-GB" dirty="0"/>
              <a:t>bring users to data through the provision of </a:t>
            </a:r>
            <a:r>
              <a:rPr lang="en-GB" dirty="0" smtClean="0"/>
              <a:t>hosted processing and analysis environments at data centres</a:t>
            </a:r>
            <a:endParaRPr lang="en-GB" dirty="0"/>
          </a:p>
          <a:p>
            <a:pPr lvl="0"/>
            <a:r>
              <a:rPr lang="en-GB" dirty="0"/>
              <a:t>Opportunities provided through recent investment from UK government in e-Infrastructure</a:t>
            </a:r>
          </a:p>
          <a:p>
            <a:pPr lvl="0"/>
            <a:r>
              <a:rPr lang="en-GB" dirty="0"/>
              <a:t>Increased maturity of software for private cloud provision (e.g. </a:t>
            </a:r>
            <a:r>
              <a:rPr lang="en-GB" dirty="0" err="1"/>
              <a:t>OpenStack</a:t>
            </a:r>
            <a:r>
              <a:rPr lang="en-GB" dirty="0"/>
              <a:t> and </a:t>
            </a:r>
            <a:r>
              <a:rPr lang="en-GB" dirty="0" err="1"/>
              <a:t>vCloud</a:t>
            </a:r>
            <a:r>
              <a:rPr lang="en-GB" dirty="0"/>
              <a:t>)</a:t>
            </a:r>
          </a:p>
          <a:p>
            <a:pPr lvl="0"/>
            <a:r>
              <a:rPr lang="en-GB" dirty="0"/>
              <a:t>Increased availability of pre-packaged Virtual Appliances for scientific computing (e.g. Galaxy </a:t>
            </a:r>
            <a:r>
              <a:rPr lang="en-GB" dirty="0" err="1"/>
              <a:t>CloudMan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7" name="Content Placeholder 4" descr="cloud-sig rep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65" r="-3537"/>
          <a:stretch/>
        </p:blipFill>
        <p:spPr>
          <a:xfrm>
            <a:off x="295275" y="1600200"/>
            <a:ext cx="1482726" cy="2074862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179814" y="3688071"/>
            <a:ext cx="1689100" cy="803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Cloud SIG Executive Summary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73117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to Address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8363" y="1600200"/>
            <a:ext cx="4658436" cy="452596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Standardisation of interfaces</a:t>
            </a:r>
          </a:p>
          <a:p>
            <a:pPr lvl="1"/>
            <a:r>
              <a:rPr lang="en-GB" dirty="0"/>
              <a:t>multiple competing standards, a lack of standards, </a:t>
            </a:r>
            <a:r>
              <a:rPr lang="en-GB" dirty="0" smtClean="0"/>
              <a:t>incomplete standards or </a:t>
            </a:r>
            <a:r>
              <a:rPr lang="en-GB" dirty="0"/>
              <a:t>existing standards with insufficient uptake </a:t>
            </a:r>
            <a:endParaRPr lang="en-GB" dirty="0" smtClean="0"/>
          </a:p>
          <a:p>
            <a:r>
              <a:rPr lang="en-GB" dirty="0" smtClean="0"/>
              <a:t>SLAs and charging models </a:t>
            </a:r>
          </a:p>
          <a:p>
            <a:pPr lvl="1"/>
            <a:r>
              <a:rPr lang="en-GB" dirty="0" smtClean="0"/>
              <a:t>need for greater understanding, education for users</a:t>
            </a:r>
          </a:p>
          <a:p>
            <a:pPr lvl="1"/>
            <a:r>
              <a:rPr lang="en-GB" dirty="0" smtClean="0"/>
              <a:t>Difference between commercial and research funding models</a:t>
            </a:r>
          </a:p>
          <a:p>
            <a:pPr lvl="1"/>
            <a:r>
              <a:rPr lang="en-GB" dirty="0" smtClean="0"/>
              <a:t>Can public providers make custom SLA arrangements for research sector?</a:t>
            </a:r>
          </a:p>
          <a:p>
            <a:r>
              <a:rPr lang="en-GB" dirty="0" smtClean="0"/>
              <a:t>Danger of fragmentation within research community</a:t>
            </a:r>
          </a:p>
          <a:p>
            <a:pPr lvl="1"/>
            <a:r>
              <a:rPr lang="en-GB" dirty="0" smtClean="0"/>
              <a:t>Bespoke solutions developed for generic problems </a:t>
            </a:r>
          </a:p>
          <a:p>
            <a:r>
              <a:rPr lang="en-GB" dirty="0" smtClean="0"/>
              <a:t>…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049180"/>
            <a:ext cx="3397676" cy="2206362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241176"/>
            <a:ext cx="3786160" cy="479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/>
              <a:t>Gartner Hype Cycle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643096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Terms of Reference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The SIG has a number of goals as follows:</a:t>
            </a:r>
          </a:p>
          <a:p>
            <a:pPr lvl="0"/>
            <a:r>
              <a:rPr lang="en-GB" dirty="0"/>
              <a:t>To establish best practice for the application of cloud computing in the </a:t>
            </a:r>
            <a:r>
              <a:rPr lang="en-GB" i="1" dirty="0"/>
              <a:t>UK research community</a:t>
            </a:r>
          </a:p>
          <a:p>
            <a:pPr lvl="0"/>
            <a:r>
              <a:rPr lang="en-GB" dirty="0"/>
              <a:t>Share this best practice and provide recommendations where needed</a:t>
            </a:r>
          </a:p>
          <a:p>
            <a:pPr lvl="0"/>
            <a:r>
              <a:rPr lang="en-GB" i="1" dirty="0"/>
              <a:t>Execute</a:t>
            </a:r>
            <a:r>
              <a:rPr lang="en-GB" dirty="0"/>
              <a:t> these recommendations</a:t>
            </a:r>
          </a:p>
          <a:p>
            <a:pPr lvl="0"/>
            <a:r>
              <a:rPr lang="en-GB" dirty="0"/>
              <a:t>Focus work around </a:t>
            </a:r>
            <a:r>
              <a:rPr lang="en-GB" i="1" dirty="0"/>
              <a:t>existing projects </a:t>
            </a:r>
            <a:r>
              <a:rPr lang="en-GB" dirty="0"/>
              <a:t>in the research community to ensure a direct connection to practical application of cloud technologies.</a:t>
            </a:r>
          </a:p>
          <a:p>
            <a:pPr lvl="0"/>
            <a:r>
              <a:rPr lang="en-GB" dirty="0"/>
              <a:t>Co-ordinate efforts and foster collaboration across research communities seeking to avoid domain-specific solutions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1428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Workshop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Structured around three themes</a:t>
            </a:r>
          </a:p>
          <a:p>
            <a:pPr lvl="1"/>
            <a:r>
              <a:rPr lang="en-GB" dirty="0" smtClean="0"/>
              <a:t>Public cloud </a:t>
            </a:r>
          </a:p>
          <a:p>
            <a:pPr lvl="2"/>
            <a:r>
              <a:rPr lang="en-GB" dirty="0" smtClean="0"/>
              <a:t>How can research users best exploit public cloud resources?</a:t>
            </a:r>
          </a:p>
          <a:p>
            <a:pPr lvl="2"/>
            <a:r>
              <a:rPr lang="en-GB" dirty="0" smtClean="0"/>
              <a:t>Give provider and consumer perspectives</a:t>
            </a:r>
          </a:p>
          <a:p>
            <a:pPr lvl="1"/>
            <a:r>
              <a:rPr lang="en-GB" dirty="0" smtClean="0"/>
              <a:t>Private cloud</a:t>
            </a:r>
          </a:p>
          <a:p>
            <a:pPr lvl="2"/>
            <a:r>
              <a:rPr lang="en-GB" dirty="0" smtClean="0"/>
              <a:t>A number of organisations from the research sector are considering or in the process of rolling out a private cloud</a:t>
            </a:r>
          </a:p>
          <a:p>
            <a:pPr lvl="2"/>
            <a:r>
              <a:rPr lang="en-GB" dirty="0" smtClean="0"/>
              <a:t>How can a cloud best integrate with existing infrastructure and functions? - data centre, HPC, hosted processing and analysis environments</a:t>
            </a:r>
          </a:p>
          <a:p>
            <a:pPr lvl="1"/>
            <a:r>
              <a:rPr lang="en-GB" dirty="0" smtClean="0"/>
              <a:t>Cloud federation and brokering</a:t>
            </a:r>
          </a:p>
          <a:p>
            <a:pPr lvl="2"/>
            <a:r>
              <a:rPr lang="en-GB" dirty="0" smtClean="0"/>
              <a:t>What are the opportunities that are offered from procuring resources from multiple providers?</a:t>
            </a:r>
          </a:p>
          <a:p>
            <a:pPr lvl="2"/>
            <a:r>
              <a:rPr lang="en-GB" dirty="0" smtClean="0"/>
              <a:t>What are the technical and policy-related challenges?</a:t>
            </a:r>
          </a:p>
          <a:p>
            <a:pPr lvl="2"/>
            <a:r>
              <a:rPr lang="en-GB" dirty="0" smtClean="0"/>
              <a:t>Can brokers support the user community to get the best service?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2855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807</Words>
  <Application>Microsoft Macintosh PowerPoint</Application>
  <PresentationFormat>On-screen Show (4:3)</PresentationFormat>
  <Paragraphs>119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Cloud Computing  Special Interest Group</vt:lpstr>
      <vt:lpstr>Overview</vt:lpstr>
      <vt:lpstr>Cloud SIG Committee Members</vt:lpstr>
      <vt:lpstr>Origins</vt:lpstr>
      <vt:lpstr>Why?</vt:lpstr>
      <vt:lpstr>Challenges and Opportunities</vt:lpstr>
      <vt:lpstr>Issues to Address</vt:lpstr>
      <vt:lpstr>Terms of Reference</vt:lpstr>
      <vt:lpstr>Workshop Structure</vt:lpstr>
      <vt:lpstr>Outcomes from Workshop</vt:lpstr>
      <vt:lpstr>Summary</vt:lpstr>
      <vt:lpstr>Next Steps</vt:lpstr>
    </vt:vector>
  </TitlesOfParts>
  <Company>STFC Rutherford Appleton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Special Interest Group</dc:title>
  <dc:creator>Philip Kershaw</dc:creator>
  <cp:lastModifiedBy>Philip Kershaw</cp:lastModifiedBy>
  <cp:revision>29</cp:revision>
  <dcterms:created xsi:type="dcterms:W3CDTF">2013-11-28T09:33:08Z</dcterms:created>
  <dcterms:modified xsi:type="dcterms:W3CDTF">2013-11-29T13:02:46Z</dcterms:modified>
</cp:coreProperties>
</file>