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  <p:sldMasterId id="2147483654" r:id="rId3"/>
    <p:sldMasterId id="2147483655" r:id="rId4"/>
  </p:sldMasterIdLst>
  <p:sldIdLst>
    <p:sldId id="256" r:id="rId5"/>
    <p:sldId id="325" r:id="rId6"/>
    <p:sldId id="321" r:id="rId7"/>
    <p:sldId id="309" r:id="rId8"/>
    <p:sldId id="312" r:id="rId9"/>
    <p:sldId id="319" r:id="rId10"/>
    <p:sldId id="324" r:id="rId11"/>
    <p:sldId id="322" r:id="rId12"/>
    <p:sldId id="323" r:id="rId13"/>
    <p:sldId id="318" r:id="rId14"/>
  </p:sldIdLst>
  <p:sldSz cx="9144000" cy="6858000" type="screen4x3"/>
  <p:notesSz cx="6669088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10300" y="3025775"/>
            <a:ext cx="1943100" cy="2079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25775"/>
            <a:ext cx="5676900" cy="2079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148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74638"/>
            <a:ext cx="2095500" cy="49831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34100" cy="4983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Gill Sans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1600200"/>
            <a:ext cx="21717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3627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20193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2700" y="1295400"/>
            <a:ext cx="20193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4419600"/>
            <a:ext cx="1524000" cy="68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4419600"/>
            <a:ext cx="1524000" cy="68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274638"/>
            <a:ext cx="2076450" cy="49831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76950" cy="4983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25775"/>
            <a:ext cx="7772400" cy="1470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4419600"/>
            <a:ext cx="32004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+mj-lt"/>
          <a:ea typeface="+mj-ea"/>
          <a:cs typeface="+mj-cs"/>
          <a:sym typeface="Gill Sans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E98300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defRPr sz="25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1pPr>
      <a:lvl2pPr marL="419100" indent="38100" algn="ctr" rtl="0" eaLnBrk="0" fontAlgn="base" hangingPunct="0">
        <a:spcBef>
          <a:spcPts val="700"/>
        </a:spcBef>
        <a:spcAft>
          <a:spcPct val="0"/>
        </a:spcAft>
        <a:defRPr sz="28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2pPr>
      <a:lvl3pPr marL="876300" indent="38100" algn="ctr" rtl="0" eaLnBrk="0" fontAlgn="base" hangingPunct="0">
        <a:spcBef>
          <a:spcPts val="600"/>
        </a:spcBef>
        <a:spcAft>
          <a:spcPct val="0"/>
        </a:spcAft>
        <a:defRPr sz="24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3pPr>
      <a:lvl4pPr marL="13335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4pPr>
      <a:lvl5pPr marL="17907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5pPr>
      <a:lvl6pPr marL="2247900" algn="ctr" rtl="0" fontAlgn="base">
        <a:spcBef>
          <a:spcPts val="500"/>
        </a:spcBef>
        <a:spcAft>
          <a:spcPct val="0"/>
        </a:spcAft>
        <a:defRPr sz="20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6pPr>
      <a:lvl7pPr marL="2705100" algn="ctr" rtl="0" fontAlgn="base">
        <a:spcBef>
          <a:spcPts val="500"/>
        </a:spcBef>
        <a:spcAft>
          <a:spcPct val="0"/>
        </a:spcAft>
        <a:defRPr sz="20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7pPr>
      <a:lvl8pPr marL="3162300" algn="ctr" rtl="0" fontAlgn="base">
        <a:spcBef>
          <a:spcPts val="500"/>
        </a:spcBef>
        <a:spcAft>
          <a:spcPct val="0"/>
        </a:spcAft>
        <a:defRPr sz="20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8pPr>
      <a:lvl9pPr marL="3619500" algn="ctr" rtl="0" fontAlgn="base">
        <a:spcBef>
          <a:spcPts val="500"/>
        </a:spcBef>
        <a:spcAft>
          <a:spcPct val="0"/>
        </a:spcAft>
        <a:defRPr sz="2000">
          <a:solidFill>
            <a:srgbClr val="E98300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82000" cy="396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400"/>
        </a:spcBef>
        <a:spcAft>
          <a:spcPct val="0"/>
        </a:spcAft>
        <a:buClr>
          <a:srgbClr val="F6861F"/>
        </a:buClr>
        <a:buSzPct val="100000"/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19100" indent="38100" algn="l" rtl="0" eaLnBrk="0" fontAlgn="base" hangingPunct="0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76300" indent="38100" algn="l" rtl="0" eaLnBrk="0" fontAlgn="base" hangingPunct="0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333500" indent="38100" algn="l" rtl="0" eaLnBrk="0" fontAlgn="base" hangingPunct="0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90700" indent="38100" algn="l" rtl="0" eaLnBrk="0" fontAlgn="base" hangingPunct="0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pitchFamily="34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247900" algn="l" rtl="0" fontAlgn="base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705100" algn="l" rtl="0" fontAlgn="base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62300" algn="l" rtl="0" fontAlgn="base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619500" algn="l" rtl="0" fontAlgn="base">
        <a:spcBef>
          <a:spcPts val="500"/>
        </a:spcBef>
        <a:spcAft>
          <a:spcPct val="0"/>
        </a:spcAft>
        <a:buClr>
          <a:srgbClr val="F6861F"/>
        </a:buClr>
        <a:buSzPct val="100000"/>
        <a:buFont typeface="Arial" charset="0"/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048000"/>
            <a:ext cx="71628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+mj-lt"/>
          <a:ea typeface="+mj-ea"/>
          <a:cs typeface="+mj-cs"/>
          <a:sym typeface="Gill Sans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F6861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742950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6002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20574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91400" y="152400"/>
            <a:ext cx="1600200" cy="80962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4191000" cy="396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4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419100" indent="38100" algn="l" rtl="0" eaLnBrk="0" fontAlgn="base" hangingPunct="0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876300" indent="38100" algn="l" rtl="0" eaLnBrk="0" fontAlgn="base" hangingPunct="0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333500" indent="38100" algn="l" rtl="0" eaLnBrk="0" fontAlgn="base" hangingPunct="0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790700" indent="38100" algn="l" rtl="0" eaLnBrk="0" fontAlgn="base" hangingPunct="0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247900" algn="l" rtl="0" fontAlgn="base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705100" algn="l" rtl="0" fontAlgn="base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62300" algn="l" rtl="0" fontAlgn="base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619500" algn="l" rtl="0" fontAlgn="base">
        <a:spcBef>
          <a:spcPts val="5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2546350" cy="128905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95575"/>
            <a:ext cx="6062663" cy="2173288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>Janet and Cloud</a:t>
            </a:r>
            <a:br>
              <a:rPr lang="en-US" sz="2800" dirty="0" smtClean="0"/>
            </a:br>
            <a:r>
              <a:rPr lang="en-US" sz="2800" dirty="0" smtClean="0"/>
              <a:t>Services</a:t>
            </a: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151813" cy="4437063"/>
          </a:xfrm>
        </p:spPr>
        <p:txBody>
          <a:bodyPr/>
          <a:lstStyle/>
          <a:p>
            <a:r>
              <a:rPr lang="en-US" sz="2400" dirty="0" smtClean="0">
                <a:solidFill>
                  <a:srgbClr val="595959"/>
                </a:solidFill>
              </a:rPr>
              <a:t>If we believe in a converged infrastructure what is needed to deliver real results?</a:t>
            </a:r>
          </a:p>
          <a:p>
            <a:endParaRPr lang="en-US" sz="2400" dirty="0">
              <a:solidFill>
                <a:srgbClr val="595959"/>
              </a:solidFill>
            </a:endParaRPr>
          </a:p>
          <a:p>
            <a:endParaRPr lang="en-US" sz="2400" dirty="0" smtClean="0">
              <a:solidFill>
                <a:srgbClr val="595959"/>
              </a:solidFill>
            </a:endParaRPr>
          </a:p>
          <a:p>
            <a:endParaRPr lang="en-US" sz="2000" dirty="0" smtClean="0">
              <a:solidFill>
                <a:srgbClr val="595959"/>
              </a:solidFill>
            </a:endParaRPr>
          </a:p>
          <a:p>
            <a:endParaRPr lang="en-US" sz="2400" dirty="0" smtClean="0">
              <a:solidFill>
                <a:srgbClr val="595959"/>
              </a:solidFill>
            </a:endParaRPr>
          </a:p>
          <a:p>
            <a:pPr lvl="1" indent="0"/>
            <a:endParaRPr lang="en-US" sz="2400" dirty="0" smtClean="0">
              <a:solidFill>
                <a:srgbClr val="595959"/>
              </a:solidFill>
            </a:endParaRPr>
          </a:p>
          <a:p>
            <a:pPr lvl="1" indent="0">
              <a:buFont typeface="Arial" pitchFamily="34" charset="0"/>
              <a:buChar char="•"/>
            </a:pPr>
            <a:endParaRPr lang="en-US" sz="2400" dirty="0" smtClean="0">
              <a:solidFill>
                <a:srgbClr val="595959"/>
              </a:solidFill>
            </a:endParaRPr>
          </a:p>
        </p:txBody>
      </p:sp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dirty="0" err="1" smtClean="0">
                <a:solidFill>
                  <a:srgbClr val="595959"/>
                </a:solidFill>
              </a:rPr>
              <a:t>Organisational</a:t>
            </a:r>
            <a:r>
              <a:rPr lang="en-US" sz="2800" dirty="0" smtClean="0">
                <a:solidFill>
                  <a:srgbClr val="595959"/>
                </a:solidFill>
              </a:rPr>
              <a:t> Priorities</a:t>
            </a:r>
          </a:p>
        </p:txBody>
      </p:sp>
      <p:pic>
        <p:nvPicPr>
          <p:cNvPr id="6147" name="Picture 3" descr="header.png"/>
          <p:cNvPicPr>
            <a:picLocks noChangeAspect="1" noChangeArrowheads="1"/>
          </p:cNvPicPr>
          <p:nvPr/>
        </p:nvPicPr>
        <p:blipFill>
          <a:blip r:embed="rId2" cstate="print"/>
          <a:srcRect l="81319" t="15532" b="22423"/>
          <a:stretch>
            <a:fillRect/>
          </a:stretch>
        </p:blipFill>
        <p:spPr bwMode="auto">
          <a:xfrm>
            <a:off x="111125" y="0"/>
            <a:ext cx="13033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Pentagon 12"/>
          <p:cNvSpPr/>
          <p:nvPr/>
        </p:nvSpPr>
        <p:spPr>
          <a:xfrm>
            <a:off x="827584" y="2481183"/>
            <a:ext cx="3738949" cy="727715"/>
          </a:xfrm>
          <a:prstGeom prst="homePlate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827584" y="4074744"/>
            <a:ext cx="3738949" cy="727715"/>
          </a:xfrm>
          <a:prstGeom prst="homePlate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 &amp; Data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Centres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Pentagon 14"/>
          <p:cNvSpPr/>
          <p:nvPr/>
        </p:nvSpPr>
        <p:spPr>
          <a:xfrm>
            <a:off x="827584" y="4866748"/>
            <a:ext cx="3738949" cy="727715"/>
          </a:xfrm>
          <a:prstGeom prst="homePlate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solidFill>
                  <a:sysClr val="windowText" lastClr="000000"/>
                </a:solidFill>
                <a:latin typeface="Calibri"/>
                <a:ea typeface="+mn-ea"/>
              </a:rPr>
              <a:t>Connectivity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827584" y="3284309"/>
            <a:ext cx="3738949" cy="727715"/>
          </a:xfrm>
          <a:prstGeom prst="homePlate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724400" y="2348880"/>
            <a:ext cx="0" cy="331236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672817" y="3573016"/>
            <a:ext cx="21595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SKILLS!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48041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2546350" cy="128905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1988840"/>
            <a:ext cx="604867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Not just about research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Respond to expressed needs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No solutions in search of a </a:t>
            </a:r>
            <a:r>
              <a:rPr lang="en-GB" sz="2400" dirty="0" smtClean="0"/>
              <a:t>problem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Look first at value then cost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Try </a:t>
            </a:r>
            <a:r>
              <a:rPr lang="en-GB" sz="2400" dirty="0" smtClean="0"/>
              <a:t>to get at REAL </a:t>
            </a:r>
            <a:r>
              <a:rPr lang="en-GB" sz="2400" dirty="0" smtClean="0"/>
              <a:t>costs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Consider risk (many young start-ups)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Leverage Janet network and resources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Co-operate internationally where we can</a:t>
            </a:r>
          </a:p>
          <a:p>
            <a:pPr algn="l">
              <a:buFont typeface="Arial" pitchFamily="34" charset="0"/>
              <a:buChar char="•"/>
            </a:pPr>
            <a:r>
              <a:rPr lang="en-GB" sz="2400" dirty="0" smtClean="0"/>
              <a:t>Help potential service providers </a:t>
            </a:r>
          </a:p>
          <a:p>
            <a:pPr lvl="1" algn="l"/>
            <a:r>
              <a:rPr lang="en-GB" sz="1600" dirty="0" smtClean="0"/>
              <a:t>(whether commercial or sector based)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dirty="0" smtClean="0">
                <a:solidFill>
                  <a:srgbClr val="595959"/>
                </a:solidFill>
              </a:rPr>
              <a:t>Everybody is </a:t>
            </a:r>
            <a:r>
              <a:rPr lang="en-US" sz="2800" dirty="0" smtClean="0">
                <a:solidFill>
                  <a:srgbClr val="595959"/>
                </a:solidFill>
              </a:rPr>
              <a:t>doing (talking about) it</a:t>
            </a:r>
            <a:r>
              <a:rPr lang="en-US" sz="2800" dirty="0" smtClean="0">
                <a:solidFill>
                  <a:srgbClr val="595959"/>
                </a:solidFill>
              </a:rPr>
              <a:t>!</a:t>
            </a:r>
          </a:p>
        </p:txBody>
      </p:sp>
      <p:pic>
        <p:nvPicPr>
          <p:cNvPr id="6147" name="Picture 3" descr="header.png"/>
          <p:cNvPicPr>
            <a:picLocks noChangeAspect="1" noChangeArrowheads="1"/>
          </p:cNvPicPr>
          <p:nvPr/>
        </p:nvPicPr>
        <p:blipFill>
          <a:blip r:embed="rId2" cstate="print"/>
          <a:srcRect l="81319" t="15532" b="22423"/>
          <a:stretch>
            <a:fillRect/>
          </a:stretch>
        </p:blipFill>
        <p:spPr bwMode="auto">
          <a:xfrm>
            <a:off x="111125" y="0"/>
            <a:ext cx="13033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Screen Shot 2013-10-22 at 14.27.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2636912"/>
            <a:ext cx="3960440" cy="2448659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0" name="Picture 9" descr="Screen Shot 2013-10-22 at 14.38.4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9581" y="2996952"/>
            <a:ext cx="2166515" cy="1948043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5" name="Picture 4" descr="Screen Shot 2013-10-22 at 14.32.18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340768"/>
            <a:ext cx="4104456" cy="160323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4" name="Picture 3" descr="Screen Shot 2013-10-22 at 14.28.3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337952"/>
            <a:ext cx="3672408" cy="232808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8" name="Picture 7" descr="Screen Shot 2013-10-22 at 14.34.58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4005064"/>
            <a:ext cx="3059832" cy="2000782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9" name="Picture 8" descr="Screen Shot 2013-10-22 at 14.37.15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725144"/>
            <a:ext cx="3491880" cy="1654049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xmlns="" val="841113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Janet Cloud Context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4644425"/>
            <a:ext cx="1103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Institution Network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014798" y="5877272"/>
            <a:ext cx="90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Local resources</a:t>
            </a:r>
            <a:endParaRPr lang="en-GB" sz="1200" dirty="0"/>
          </a:p>
        </p:txBody>
      </p:sp>
      <p:pic>
        <p:nvPicPr>
          <p:cNvPr id="16386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65" y="4653136"/>
            <a:ext cx="1095375" cy="180975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89" name="Donut 88"/>
          <p:cNvSpPr/>
          <p:nvPr/>
        </p:nvSpPr>
        <p:spPr>
          <a:xfrm>
            <a:off x="2272490" y="2477098"/>
            <a:ext cx="4655832" cy="2511274"/>
          </a:xfrm>
          <a:prstGeom prst="donut">
            <a:avLst>
              <a:gd name="adj" fmla="val 3488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</a:gradFill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Donut 89"/>
          <p:cNvSpPr/>
          <p:nvPr/>
        </p:nvSpPr>
        <p:spPr>
          <a:xfrm>
            <a:off x="2274616" y="2404754"/>
            <a:ext cx="4655832" cy="2511274"/>
          </a:xfrm>
          <a:prstGeom prst="donut">
            <a:avLst>
              <a:gd name="adj" fmla="val 3488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Donut 90"/>
          <p:cNvSpPr/>
          <p:nvPr/>
        </p:nvSpPr>
        <p:spPr>
          <a:xfrm>
            <a:off x="2287383" y="2311133"/>
            <a:ext cx="4655832" cy="2511274"/>
          </a:xfrm>
          <a:prstGeom prst="donut">
            <a:avLst>
              <a:gd name="adj" fmla="val 3488"/>
            </a:avLst>
          </a:prstGeom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421079" y="4797152"/>
            <a:ext cx="1175257" cy="1122571"/>
            <a:chOff x="4583762" y="3921482"/>
            <a:chExt cx="1876506" cy="1711258"/>
          </a:xfrm>
        </p:grpSpPr>
        <p:sp>
          <p:nvSpPr>
            <p:cNvPr id="109" name="Oval 108"/>
            <p:cNvSpPr/>
            <p:nvPr/>
          </p:nvSpPr>
          <p:spPr>
            <a:xfrm>
              <a:off x="4638982" y="3921482"/>
              <a:ext cx="1711258" cy="1711258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scene3d>
              <a:camera prst="orthographicFront"/>
              <a:lightRig rig="threePt" dir="t"/>
            </a:scene3d>
            <a:sp3d extrusionH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4583762" y="4143784"/>
              <a:ext cx="1876506" cy="1264346"/>
              <a:chOff x="4569957" y="3867664"/>
              <a:chExt cx="1876506" cy="1264346"/>
            </a:xfrm>
          </p:grpSpPr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569957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063698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777577" y="4061482"/>
                <a:ext cx="1382765" cy="1070528"/>
              </a:xfrm>
              <a:prstGeom prst="rect">
                <a:avLst/>
              </a:prstGeom>
            </p:spPr>
          </p:pic>
        </p:grpSp>
      </p:grpSp>
      <p:cxnSp>
        <p:nvCxnSpPr>
          <p:cNvPr id="98" name="Straight Arrow Connector 97"/>
          <p:cNvCxnSpPr/>
          <p:nvPr/>
        </p:nvCxnSpPr>
        <p:spPr>
          <a:xfrm flipH="1" flipV="1">
            <a:off x="1861580" y="2462587"/>
            <a:ext cx="697332" cy="643576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6061039" y="4653136"/>
            <a:ext cx="399059" cy="427601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322789" y="3050957"/>
            <a:ext cx="28039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Janet Network</a:t>
            </a:r>
          </a:p>
          <a:p>
            <a:r>
              <a:rPr lang="en-US" sz="2400" dirty="0" smtClean="0"/>
              <a:t>Core </a:t>
            </a:r>
            <a:r>
              <a:rPr lang="en-US" sz="2400" dirty="0" smtClean="0"/>
              <a:t>Asset</a:t>
            </a:r>
            <a:endParaRPr lang="en-US" sz="2400" dirty="0"/>
          </a:p>
        </p:txBody>
      </p:sp>
      <p:sp>
        <p:nvSpPr>
          <p:cNvPr id="117" name="Donut 116"/>
          <p:cNvSpPr/>
          <p:nvPr/>
        </p:nvSpPr>
        <p:spPr>
          <a:xfrm>
            <a:off x="1115616" y="4581128"/>
            <a:ext cx="1512168" cy="815637"/>
          </a:xfrm>
          <a:prstGeom prst="donut">
            <a:avLst>
              <a:gd name="adj" fmla="val 3488"/>
            </a:avLst>
          </a:prstGeom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2627784" y="5373216"/>
            <a:ext cx="1080120" cy="985003"/>
            <a:chOff x="4583762" y="3921482"/>
            <a:chExt cx="1876506" cy="1711258"/>
          </a:xfrm>
        </p:grpSpPr>
        <p:sp>
          <p:nvSpPr>
            <p:cNvPr id="120" name="Oval 119"/>
            <p:cNvSpPr/>
            <p:nvPr/>
          </p:nvSpPr>
          <p:spPr>
            <a:xfrm>
              <a:off x="4638982" y="3921482"/>
              <a:ext cx="1711258" cy="1711258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scene3d>
              <a:camera prst="orthographicFront"/>
              <a:lightRig rig="threePt" dir="t"/>
            </a:scene3d>
            <a:sp3d extrusionH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4583762" y="4143784"/>
              <a:ext cx="1876506" cy="1264346"/>
              <a:chOff x="4569957" y="3867664"/>
              <a:chExt cx="1876506" cy="1264346"/>
            </a:xfrm>
          </p:grpSpPr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569957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063698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777577" y="4061482"/>
                <a:ext cx="1382765" cy="1070528"/>
              </a:xfrm>
              <a:prstGeom prst="rect">
                <a:avLst/>
              </a:prstGeom>
            </p:spPr>
          </p:pic>
        </p:grpSp>
      </p:grpSp>
      <p:sp>
        <p:nvSpPr>
          <p:cNvPr id="125" name="TextBox 124"/>
          <p:cNvSpPr txBox="1"/>
          <p:nvPr/>
        </p:nvSpPr>
        <p:spPr>
          <a:xfrm>
            <a:off x="7452320" y="2545740"/>
            <a:ext cx="135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Internet</a:t>
            </a:r>
            <a:endParaRPr lang="en-GB" sz="2800" dirty="0"/>
          </a:p>
        </p:txBody>
      </p:sp>
      <p:sp>
        <p:nvSpPr>
          <p:cNvPr id="126" name="Donut 125"/>
          <p:cNvSpPr/>
          <p:nvPr/>
        </p:nvSpPr>
        <p:spPr>
          <a:xfrm>
            <a:off x="7198750" y="980728"/>
            <a:ext cx="6302242" cy="3399318"/>
          </a:xfrm>
          <a:prstGeom prst="donut">
            <a:avLst>
              <a:gd name="adj" fmla="val 3488"/>
            </a:avLst>
          </a:prstGeom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Cloud 127"/>
          <p:cNvSpPr/>
          <p:nvPr/>
        </p:nvSpPr>
        <p:spPr>
          <a:xfrm>
            <a:off x="804455" y="1916832"/>
            <a:ext cx="115792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Cloud Services?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0" name="Line Callout 1 129"/>
          <p:cNvSpPr/>
          <p:nvPr/>
        </p:nvSpPr>
        <p:spPr>
          <a:xfrm>
            <a:off x="179512" y="3284984"/>
            <a:ext cx="1656184" cy="864096"/>
          </a:xfrm>
          <a:prstGeom prst="borderCallout1">
            <a:avLst>
              <a:gd name="adj1" fmla="val 47646"/>
              <a:gd name="adj2" fmla="val 103118"/>
              <a:gd name="adj3" fmla="val 100810"/>
              <a:gd name="adj4" fmla="val 134979"/>
            </a:avLst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Layers: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Network Infrastructure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Identity Management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Cyber Security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1" name="Cloud 130"/>
          <p:cNvSpPr/>
          <p:nvPr/>
        </p:nvSpPr>
        <p:spPr>
          <a:xfrm>
            <a:off x="5724128" y="1412777"/>
            <a:ext cx="115792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Cloud Services?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V="1">
            <a:off x="6997143" y="3068960"/>
            <a:ext cx="186089" cy="216024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flipH="1">
            <a:off x="2475384" y="4445496"/>
            <a:ext cx="368424" cy="351656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flipH="1" flipV="1">
            <a:off x="6876256" y="1844824"/>
            <a:ext cx="432048" cy="216024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2411760" y="5229200"/>
            <a:ext cx="360040" cy="288032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H="1">
            <a:off x="1115616" y="5309592"/>
            <a:ext cx="368424" cy="351656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Janet Cloud Future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4644425"/>
            <a:ext cx="1103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Institution Network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014798" y="5877272"/>
            <a:ext cx="90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Local resources</a:t>
            </a:r>
            <a:endParaRPr lang="en-GB" sz="1200" dirty="0"/>
          </a:p>
        </p:txBody>
      </p:sp>
      <p:pic>
        <p:nvPicPr>
          <p:cNvPr id="16386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65" y="4653136"/>
            <a:ext cx="1095375" cy="1809750"/>
          </a:xfrm>
          <a:prstGeom prst="rect">
            <a:avLst/>
          </a:prstGeom>
          <a:noFill/>
          <a:ln w="25400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89" name="Donut 88"/>
          <p:cNvSpPr/>
          <p:nvPr/>
        </p:nvSpPr>
        <p:spPr>
          <a:xfrm>
            <a:off x="2272490" y="2477098"/>
            <a:ext cx="4655832" cy="2511274"/>
          </a:xfrm>
          <a:prstGeom prst="donut">
            <a:avLst>
              <a:gd name="adj" fmla="val 3488"/>
            </a:avLst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</a:gradFill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Donut 89"/>
          <p:cNvSpPr/>
          <p:nvPr/>
        </p:nvSpPr>
        <p:spPr>
          <a:xfrm>
            <a:off x="2274616" y="2404754"/>
            <a:ext cx="4655832" cy="2511274"/>
          </a:xfrm>
          <a:prstGeom prst="donut">
            <a:avLst>
              <a:gd name="adj" fmla="val 3488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Donut 90"/>
          <p:cNvSpPr/>
          <p:nvPr/>
        </p:nvSpPr>
        <p:spPr>
          <a:xfrm>
            <a:off x="2287383" y="2311133"/>
            <a:ext cx="4655832" cy="2511274"/>
          </a:xfrm>
          <a:prstGeom prst="donut">
            <a:avLst>
              <a:gd name="adj" fmla="val 3488"/>
            </a:avLst>
          </a:prstGeom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421079" y="4797152"/>
            <a:ext cx="1175257" cy="1122571"/>
            <a:chOff x="4583762" y="3921482"/>
            <a:chExt cx="1876506" cy="1711258"/>
          </a:xfrm>
        </p:grpSpPr>
        <p:sp>
          <p:nvSpPr>
            <p:cNvPr id="109" name="Oval 108"/>
            <p:cNvSpPr/>
            <p:nvPr/>
          </p:nvSpPr>
          <p:spPr>
            <a:xfrm>
              <a:off x="4638982" y="3921482"/>
              <a:ext cx="1711258" cy="1711258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scene3d>
              <a:camera prst="orthographicFront"/>
              <a:lightRig rig="threePt" dir="t"/>
            </a:scene3d>
            <a:sp3d extrusionH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4583762" y="4143784"/>
              <a:ext cx="1876506" cy="1264346"/>
              <a:chOff x="4569957" y="3867664"/>
              <a:chExt cx="1876506" cy="1264346"/>
            </a:xfrm>
          </p:grpSpPr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569957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063698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777577" y="4061482"/>
                <a:ext cx="1382765" cy="1070528"/>
              </a:xfrm>
              <a:prstGeom prst="rect">
                <a:avLst/>
              </a:prstGeom>
            </p:spPr>
          </p:pic>
        </p:grpSp>
      </p:grpSp>
      <p:cxnSp>
        <p:nvCxnSpPr>
          <p:cNvPr id="98" name="Straight Arrow Connector 97"/>
          <p:cNvCxnSpPr/>
          <p:nvPr/>
        </p:nvCxnSpPr>
        <p:spPr>
          <a:xfrm flipH="1" flipV="1">
            <a:off x="1691680" y="2852936"/>
            <a:ext cx="867232" cy="253227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6061039" y="4653136"/>
            <a:ext cx="399059" cy="427601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322789" y="3050957"/>
            <a:ext cx="28039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Janet Network</a:t>
            </a:r>
          </a:p>
          <a:p>
            <a:r>
              <a:rPr lang="en-US" sz="2400" dirty="0" smtClean="0"/>
              <a:t>Critical Asset</a:t>
            </a:r>
            <a:endParaRPr lang="en-US" sz="2400" dirty="0"/>
          </a:p>
        </p:txBody>
      </p:sp>
      <p:sp>
        <p:nvSpPr>
          <p:cNvPr id="117" name="Donut 116"/>
          <p:cNvSpPr/>
          <p:nvPr/>
        </p:nvSpPr>
        <p:spPr>
          <a:xfrm>
            <a:off x="1115616" y="4581128"/>
            <a:ext cx="1512168" cy="815637"/>
          </a:xfrm>
          <a:prstGeom prst="donut">
            <a:avLst>
              <a:gd name="adj" fmla="val 3488"/>
            </a:avLst>
          </a:prstGeom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2627784" y="5373216"/>
            <a:ext cx="1080120" cy="985003"/>
            <a:chOff x="4583762" y="3921482"/>
            <a:chExt cx="1876506" cy="1711258"/>
          </a:xfrm>
        </p:grpSpPr>
        <p:sp>
          <p:nvSpPr>
            <p:cNvPr id="120" name="Oval 119"/>
            <p:cNvSpPr/>
            <p:nvPr/>
          </p:nvSpPr>
          <p:spPr>
            <a:xfrm>
              <a:off x="4638982" y="3921482"/>
              <a:ext cx="1711258" cy="1711258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  <a:scene3d>
              <a:camera prst="orthographicFront"/>
              <a:lightRig rig="threePt" dir="t"/>
            </a:scene3d>
            <a:sp3d extrusionH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/>
            <p:cNvGrpSpPr/>
            <p:nvPr/>
          </p:nvGrpSpPr>
          <p:grpSpPr>
            <a:xfrm>
              <a:off x="4583762" y="4143784"/>
              <a:ext cx="1876506" cy="1264346"/>
              <a:chOff x="4569957" y="3867664"/>
              <a:chExt cx="1876506" cy="1264346"/>
            </a:xfrm>
          </p:grpSpPr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569957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063698" y="3867664"/>
                <a:ext cx="1382765" cy="1070528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777577" y="4061482"/>
                <a:ext cx="1382765" cy="1070528"/>
              </a:xfrm>
              <a:prstGeom prst="rect">
                <a:avLst/>
              </a:prstGeom>
            </p:spPr>
          </p:pic>
        </p:grpSp>
      </p:grpSp>
      <p:sp>
        <p:nvSpPr>
          <p:cNvPr id="125" name="TextBox 124"/>
          <p:cNvSpPr txBox="1"/>
          <p:nvPr/>
        </p:nvSpPr>
        <p:spPr>
          <a:xfrm>
            <a:off x="7452320" y="2545740"/>
            <a:ext cx="135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Internet</a:t>
            </a:r>
            <a:endParaRPr lang="en-GB" sz="2800" dirty="0"/>
          </a:p>
        </p:txBody>
      </p:sp>
      <p:sp>
        <p:nvSpPr>
          <p:cNvPr id="126" name="Donut 125"/>
          <p:cNvSpPr/>
          <p:nvPr/>
        </p:nvSpPr>
        <p:spPr>
          <a:xfrm>
            <a:off x="7198750" y="980728"/>
            <a:ext cx="6302242" cy="3399318"/>
          </a:xfrm>
          <a:prstGeom prst="donut">
            <a:avLst>
              <a:gd name="adj" fmla="val 3488"/>
            </a:avLst>
          </a:prstGeom>
          <a:ln>
            <a:noFill/>
          </a:ln>
          <a:scene3d>
            <a:camera prst="orthographicFront">
              <a:rot lat="108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83768" y="1196752"/>
            <a:ext cx="1070737" cy="976446"/>
            <a:chOff x="2793497" y="2278968"/>
            <a:chExt cx="1070737" cy="976446"/>
          </a:xfrm>
        </p:grpSpPr>
        <p:grpSp>
          <p:nvGrpSpPr>
            <p:cNvPr id="97" name="Group 96"/>
            <p:cNvGrpSpPr/>
            <p:nvPr/>
          </p:nvGrpSpPr>
          <p:grpSpPr>
            <a:xfrm>
              <a:off x="2793497" y="2278968"/>
              <a:ext cx="1070737" cy="976446"/>
              <a:chOff x="4583762" y="3921482"/>
              <a:chExt cx="1876506" cy="1711258"/>
            </a:xfrm>
          </p:grpSpPr>
          <p:sp>
            <p:nvSpPr>
              <p:cNvPr id="104" name="Oval 103"/>
              <p:cNvSpPr/>
              <p:nvPr/>
            </p:nvSpPr>
            <p:spPr>
              <a:xfrm>
                <a:off x="4638982" y="3921482"/>
                <a:ext cx="1711258" cy="171125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5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extrusionH="3175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5" name="Group 104"/>
              <p:cNvGrpSpPr/>
              <p:nvPr/>
            </p:nvGrpSpPr>
            <p:grpSpPr>
              <a:xfrm>
                <a:off x="4583762" y="4143784"/>
                <a:ext cx="1876506" cy="1070528"/>
                <a:chOff x="4569957" y="3867664"/>
                <a:chExt cx="1876506" cy="1070528"/>
              </a:xfrm>
            </p:grpSpPr>
            <p:pic>
              <p:nvPicPr>
                <p:cNvPr id="106" name="Picture 105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4569957" y="3867664"/>
                  <a:ext cx="1382765" cy="1070528"/>
                </a:xfrm>
                <a:prstGeom prst="rect">
                  <a:avLst/>
                </a:prstGeom>
              </p:spPr>
            </p:pic>
            <p:pic>
              <p:nvPicPr>
                <p:cNvPr id="107" name="Picture 106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5063698" y="3867664"/>
                  <a:ext cx="1382765" cy="1070528"/>
                </a:xfrm>
                <a:prstGeom prst="rect">
                  <a:avLst/>
                </a:prstGeom>
              </p:spPr>
            </p:pic>
          </p:grpSp>
        </p:grpSp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11965" y="2516407"/>
              <a:ext cx="789008" cy="610844"/>
            </a:xfrm>
            <a:prstGeom prst="rect">
              <a:avLst/>
            </a:prstGeom>
          </p:spPr>
        </p:pic>
      </p:grpSp>
      <p:sp>
        <p:nvSpPr>
          <p:cNvPr id="128" name="Cloud 127"/>
          <p:cNvSpPr/>
          <p:nvPr/>
        </p:nvSpPr>
        <p:spPr>
          <a:xfrm>
            <a:off x="467544" y="2348880"/>
            <a:ext cx="115792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Microsoft O365 &amp; Azure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 flipH="1" flipV="1">
            <a:off x="3275856" y="2132856"/>
            <a:ext cx="216024" cy="360040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Line Callout 1 129"/>
          <p:cNvSpPr/>
          <p:nvPr/>
        </p:nvSpPr>
        <p:spPr>
          <a:xfrm>
            <a:off x="179512" y="3284984"/>
            <a:ext cx="1656184" cy="864096"/>
          </a:xfrm>
          <a:prstGeom prst="borderCallout1">
            <a:avLst>
              <a:gd name="adj1" fmla="val 47646"/>
              <a:gd name="adj2" fmla="val 103118"/>
              <a:gd name="adj3" fmla="val 100810"/>
              <a:gd name="adj4" fmla="val 134979"/>
            </a:avLst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Layers: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Network Infrastructure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Identity Management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Cyber Security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1" name="Cloud 130"/>
          <p:cNvSpPr/>
          <p:nvPr/>
        </p:nvSpPr>
        <p:spPr>
          <a:xfrm>
            <a:off x="4932040" y="1268760"/>
            <a:ext cx="115792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Google</a:t>
            </a:r>
          </a:p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Apps &amp;…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V="1">
            <a:off x="6997143" y="3068960"/>
            <a:ext cx="186089" cy="216024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flipH="1">
            <a:off x="2475384" y="4445496"/>
            <a:ext cx="368424" cy="351656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2411760" y="5229200"/>
            <a:ext cx="360040" cy="288032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H="1">
            <a:off x="1115616" y="5309592"/>
            <a:ext cx="368424" cy="351656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220072" y="1916832"/>
            <a:ext cx="330105" cy="432048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loud 45"/>
          <p:cNvSpPr/>
          <p:nvPr/>
        </p:nvSpPr>
        <p:spPr>
          <a:xfrm>
            <a:off x="3707904" y="1124744"/>
            <a:ext cx="115792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Amazon</a:t>
            </a:r>
          </a:p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AWS &amp; Glacier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47" name="Straight Arrow Connector 46"/>
          <p:cNvCxnSpPr>
            <a:endCxn id="46" idx="1"/>
          </p:cNvCxnSpPr>
          <p:nvPr/>
        </p:nvCxnSpPr>
        <p:spPr>
          <a:xfrm flipV="1">
            <a:off x="4283968" y="1803455"/>
            <a:ext cx="2898" cy="617433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Cloud 48"/>
          <p:cNvSpPr/>
          <p:nvPr/>
        </p:nvSpPr>
        <p:spPr>
          <a:xfrm>
            <a:off x="7452320" y="4261734"/>
            <a:ext cx="129614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Other cloud providers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7524328" y="5012453"/>
            <a:ext cx="434946" cy="288755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7956376" y="3789040"/>
            <a:ext cx="144016" cy="432048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27984" y="508518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Research Data Stores </a:t>
            </a:r>
            <a:r>
              <a:rPr lang="en-GB" sz="1200" dirty="0" smtClean="0"/>
              <a:t>in Hybrid </a:t>
            </a:r>
            <a:r>
              <a:rPr lang="en-GB" sz="1200" dirty="0" smtClean="0"/>
              <a:t>solutions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3707904" y="5445224"/>
            <a:ext cx="648072" cy="216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5580112" y="5309592"/>
            <a:ext cx="711696" cy="2076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7" name="Group 66"/>
          <p:cNvGrpSpPr/>
          <p:nvPr/>
        </p:nvGrpSpPr>
        <p:grpSpPr>
          <a:xfrm>
            <a:off x="1907704" y="1988840"/>
            <a:ext cx="926721" cy="845112"/>
            <a:chOff x="2793497" y="2278968"/>
            <a:chExt cx="1070737" cy="976446"/>
          </a:xfrm>
        </p:grpSpPr>
        <p:grpSp>
          <p:nvGrpSpPr>
            <p:cNvPr id="68" name="Group 67"/>
            <p:cNvGrpSpPr/>
            <p:nvPr/>
          </p:nvGrpSpPr>
          <p:grpSpPr>
            <a:xfrm>
              <a:off x="2793497" y="2278968"/>
              <a:ext cx="1070737" cy="976446"/>
              <a:chOff x="4583762" y="3921482"/>
              <a:chExt cx="1876506" cy="1711258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4638982" y="3921482"/>
                <a:ext cx="1711258" cy="171125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5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extrusionH="3175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4583762" y="4143784"/>
                <a:ext cx="1876506" cy="1070528"/>
                <a:chOff x="4569957" y="3867664"/>
                <a:chExt cx="1876506" cy="1070528"/>
              </a:xfrm>
            </p:grpSpPr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4569957" y="3867664"/>
                  <a:ext cx="1382765" cy="1070528"/>
                </a:xfrm>
                <a:prstGeom prst="rect">
                  <a:avLst/>
                </a:prstGeom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5063698" y="3867664"/>
                  <a:ext cx="1382765" cy="1070528"/>
                </a:xfrm>
                <a:prstGeom prst="rect">
                  <a:avLst/>
                </a:prstGeom>
              </p:spPr>
            </p:pic>
          </p:grpSp>
        </p:grp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11965" y="2516407"/>
              <a:ext cx="789008" cy="610844"/>
            </a:xfrm>
            <a:prstGeom prst="rect">
              <a:avLst/>
            </a:prstGeom>
          </p:spPr>
        </p:pic>
      </p:grpSp>
      <p:sp>
        <p:nvSpPr>
          <p:cNvPr id="74" name="TextBox 73"/>
          <p:cNvSpPr txBox="1"/>
          <p:nvPr/>
        </p:nvSpPr>
        <p:spPr>
          <a:xfrm>
            <a:off x="971600" y="155679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Research </a:t>
            </a:r>
            <a:r>
              <a:rPr lang="en-GB" sz="1200" dirty="0" smtClean="0"/>
              <a:t>D</a:t>
            </a:r>
            <a:r>
              <a:rPr lang="en-GB" sz="1200" dirty="0" smtClean="0"/>
              <a:t>ata Archiving</a:t>
            </a:r>
            <a:endParaRPr lang="en-GB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1835696" y="105273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Shared DCs</a:t>
            </a:r>
            <a:endParaRPr lang="en-GB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6300192" y="450912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Other DC providers</a:t>
            </a:r>
            <a:endParaRPr lang="en-GB" sz="1200" dirty="0"/>
          </a:p>
        </p:txBody>
      </p:sp>
      <p:sp>
        <p:nvSpPr>
          <p:cNvPr id="61" name="Cloud 60"/>
          <p:cNvSpPr/>
          <p:nvPr/>
        </p:nvSpPr>
        <p:spPr>
          <a:xfrm>
            <a:off x="6228184" y="1484784"/>
            <a:ext cx="1157924" cy="679434"/>
          </a:xfrm>
          <a:prstGeom prst="cloud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2"/>
                </a:solidFill>
                <a:latin typeface="+mj-lt"/>
              </a:rPr>
              <a:t>HPC &amp; ???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6084168" y="2132856"/>
            <a:ext cx="330105" cy="432048"/>
          </a:xfrm>
          <a:prstGeom prst="straightConnector1">
            <a:avLst/>
          </a:prstGeom>
          <a:ln w="50800">
            <a:tailEnd type="stealth" w="lg" len="lg"/>
          </a:ln>
          <a:scene3d>
            <a:camera prst="orthographicFront">
              <a:rot lat="2520000" lon="0" rev="0"/>
            </a:camera>
            <a:lightRig rig="threePt" dir="t"/>
          </a:scene3d>
          <a:sp3d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538494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dirty="0" smtClean="0">
                <a:solidFill>
                  <a:srgbClr val="595959"/>
                </a:solidFill>
              </a:rPr>
              <a:t>Streams</a:t>
            </a:r>
          </a:p>
        </p:txBody>
      </p:sp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151813" cy="44370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595959"/>
                </a:solidFill>
              </a:rPr>
              <a:t>Currently we are working on: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MS Office365 – including with Research Councils and government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MS Azure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Google Apps</a:t>
            </a:r>
          </a:p>
          <a:p>
            <a:r>
              <a:rPr lang="en-US" sz="2000" dirty="0" err="1" smtClean="0">
                <a:solidFill>
                  <a:srgbClr val="595959"/>
                </a:solidFill>
              </a:rPr>
              <a:t>GCloud</a:t>
            </a:r>
            <a:endParaRPr lang="en-US" sz="2000" dirty="0" smtClean="0">
              <a:solidFill>
                <a:srgbClr val="595959"/>
              </a:solidFill>
            </a:endParaRPr>
          </a:p>
          <a:p>
            <a:r>
              <a:rPr lang="en-US" sz="2000" dirty="0" smtClean="0">
                <a:solidFill>
                  <a:srgbClr val="595959"/>
                </a:solidFill>
              </a:rPr>
              <a:t>Data Centre Framework</a:t>
            </a:r>
          </a:p>
          <a:p>
            <a:r>
              <a:rPr lang="en-US" sz="2000" dirty="0" err="1" smtClean="0">
                <a:solidFill>
                  <a:srgbClr val="595959"/>
                </a:solidFill>
              </a:rPr>
              <a:t>Dropbox</a:t>
            </a:r>
            <a:r>
              <a:rPr lang="en-US" sz="2000" dirty="0" smtClean="0">
                <a:solidFill>
                  <a:srgbClr val="595959"/>
                </a:solidFill>
              </a:rPr>
              <a:t>/Box and DPS File sync and share</a:t>
            </a:r>
          </a:p>
          <a:p>
            <a:r>
              <a:rPr lang="en-US" sz="2000" dirty="0" err="1" smtClean="0">
                <a:solidFill>
                  <a:srgbClr val="595959"/>
                </a:solidFill>
              </a:rPr>
              <a:t>Boxcryptor</a:t>
            </a:r>
            <a:r>
              <a:rPr lang="en-US" sz="2000" dirty="0" smtClean="0">
                <a:solidFill>
                  <a:srgbClr val="595959"/>
                </a:solidFill>
              </a:rPr>
              <a:t>, </a:t>
            </a:r>
            <a:r>
              <a:rPr lang="en-US" sz="2000" dirty="0" err="1" smtClean="0">
                <a:solidFill>
                  <a:srgbClr val="595959"/>
                </a:solidFill>
              </a:rPr>
              <a:t>nCrypted</a:t>
            </a:r>
            <a:r>
              <a:rPr lang="en-US" sz="2000" dirty="0" smtClean="0">
                <a:solidFill>
                  <a:srgbClr val="595959"/>
                </a:solidFill>
              </a:rPr>
              <a:t>-cloud</a:t>
            </a:r>
            <a:endParaRPr lang="en-US" sz="2000" dirty="0" smtClean="0">
              <a:solidFill>
                <a:srgbClr val="595959"/>
              </a:solidFill>
            </a:endParaRPr>
          </a:p>
          <a:p>
            <a:r>
              <a:rPr lang="en-US" sz="2000" dirty="0" smtClean="0">
                <a:solidFill>
                  <a:srgbClr val="595959"/>
                </a:solidFill>
              </a:rPr>
              <a:t>Amazon Web Services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Research Data Archiving (to tape initially)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Costing IT Services - Financial X-Ray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Hybrid cloud IT infrastructure projects at </a:t>
            </a:r>
            <a:r>
              <a:rPr lang="en-US" sz="2000" dirty="0" err="1" smtClean="0">
                <a:solidFill>
                  <a:srgbClr val="595959"/>
                </a:solidFill>
              </a:rPr>
              <a:t>L’boro</a:t>
            </a:r>
            <a:r>
              <a:rPr lang="en-US" sz="2000" dirty="0" smtClean="0">
                <a:solidFill>
                  <a:srgbClr val="595959"/>
                </a:solidFill>
              </a:rPr>
              <a:t> STFC and Newcastle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HEFCE cost benefit study</a:t>
            </a:r>
          </a:p>
        </p:txBody>
      </p:sp>
      <p:pic>
        <p:nvPicPr>
          <p:cNvPr id="6147" name="Picture 3" descr="header.png"/>
          <p:cNvPicPr>
            <a:picLocks noChangeAspect="1" noChangeArrowheads="1"/>
          </p:cNvPicPr>
          <p:nvPr/>
        </p:nvPicPr>
        <p:blipFill>
          <a:blip r:embed="rId2" cstate="print"/>
          <a:srcRect l="81319" t="15532" b="22423"/>
          <a:stretch>
            <a:fillRect/>
          </a:stretch>
        </p:blipFill>
        <p:spPr bwMode="auto">
          <a:xfrm>
            <a:off x="111125" y="0"/>
            <a:ext cx="13033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19565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dirty="0" smtClean="0">
                <a:solidFill>
                  <a:srgbClr val="595959"/>
                </a:solidFill>
              </a:rPr>
              <a:t>Non - Streams</a:t>
            </a:r>
          </a:p>
        </p:txBody>
      </p:sp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151813" cy="367240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595959"/>
                </a:solidFill>
              </a:rPr>
              <a:t>Things we’d like to be doing too: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Community technical projects e.g. </a:t>
            </a:r>
            <a:r>
              <a:rPr lang="en-US" sz="2000" dirty="0" err="1" smtClean="0">
                <a:solidFill>
                  <a:srgbClr val="595959"/>
                </a:solidFill>
              </a:rPr>
              <a:t>Terena</a:t>
            </a:r>
            <a:r>
              <a:rPr lang="en-US" sz="2000" dirty="0" smtClean="0">
                <a:solidFill>
                  <a:srgbClr val="595959"/>
                </a:solidFill>
              </a:rPr>
              <a:t> Trusted Cloud, Slipstream (EU Grid);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International agreements e.g. Box, Canvas, </a:t>
            </a:r>
            <a:r>
              <a:rPr lang="en-US" sz="2000" dirty="0" err="1" smtClean="0">
                <a:solidFill>
                  <a:srgbClr val="595959"/>
                </a:solidFill>
              </a:rPr>
              <a:t>Crashplan</a:t>
            </a:r>
            <a:r>
              <a:rPr lang="en-US" sz="2000" dirty="0" smtClean="0">
                <a:solidFill>
                  <a:srgbClr val="595959"/>
                </a:solidFill>
              </a:rPr>
              <a:t>;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Sector initiatives e.g. </a:t>
            </a:r>
            <a:r>
              <a:rPr lang="en-US" sz="2000" dirty="0" err="1" smtClean="0">
                <a:solidFill>
                  <a:srgbClr val="595959"/>
                </a:solidFill>
              </a:rPr>
              <a:t>UniVault</a:t>
            </a:r>
            <a:r>
              <a:rPr lang="en-US" sz="2000" dirty="0" smtClean="0">
                <a:solidFill>
                  <a:srgbClr val="595959"/>
                </a:solidFill>
              </a:rPr>
              <a:t>;</a:t>
            </a:r>
            <a:endParaRPr lang="en-US" sz="2000" dirty="0">
              <a:solidFill>
                <a:srgbClr val="595959"/>
              </a:solidFill>
            </a:endParaRPr>
          </a:p>
          <a:p>
            <a:r>
              <a:rPr lang="en-US" sz="2000" dirty="0" smtClean="0">
                <a:solidFill>
                  <a:srgbClr val="595959"/>
                </a:solidFill>
              </a:rPr>
              <a:t>UMF initiatives e.g. </a:t>
            </a:r>
            <a:r>
              <a:rPr lang="en-US" sz="2000" dirty="0" err="1" smtClean="0">
                <a:solidFill>
                  <a:srgbClr val="595959"/>
                </a:solidFill>
              </a:rPr>
              <a:t>Brisskit</a:t>
            </a:r>
            <a:r>
              <a:rPr lang="en-US" sz="2000" dirty="0" smtClean="0">
                <a:solidFill>
                  <a:srgbClr val="595959"/>
                </a:solidFill>
              </a:rPr>
              <a:t>;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Speculative initiatives e.g. </a:t>
            </a:r>
            <a:r>
              <a:rPr lang="en-US" sz="2000" dirty="0" err="1" smtClean="0">
                <a:solidFill>
                  <a:srgbClr val="595959"/>
                </a:solidFill>
              </a:rPr>
              <a:t>Figshare</a:t>
            </a:r>
            <a:r>
              <a:rPr lang="en-US" sz="2000" dirty="0" smtClean="0">
                <a:solidFill>
                  <a:srgbClr val="595959"/>
                </a:solidFill>
              </a:rPr>
              <a:t> (originally from Imperial);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HPC initiatives e.g. N8, </a:t>
            </a:r>
            <a:r>
              <a:rPr lang="en-US" sz="2000" dirty="0" err="1" smtClean="0">
                <a:solidFill>
                  <a:srgbClr val="595959"/>
                </a:solidFill>
              </a:rPr>
              <a:t>GreenQloud</a:t>
            </a:r>
            <a:r>
              <a:rPr lang="en-US" sz="2000" dirty="0" smtClean="0">
                <a:solidFill>
                  <a:srgbClr val="595959"/>
                </a:solidFill>
              </a:rPr>
              <a:t>;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Research Data Management initiatives;</a:t>
            </a:r>
          </a:p>
          <a:p>
            <a:r>
              <a:rPr lang="en-US" sz="2000" dirty="0" smtClean="0">
                <a:solidFill>
                  <a:srgbClr val="595959"/>
                </a:solidFill>
              </a:rPr>
              <a:t>Profile raising activities;</a:t>
            </a:r>
          </a:p>
          <a:p>
            <a:pPr lvl="1" indent="0"/>
            <a:endParaRPr lang="en-US" sz="2400" dirty="0" smtClean="0">
              <a:solidFill>
                <a:srgbClr val="595959"/>
              </a:solidFill>
            </a:endParaRPr>
          </a:p>
          <a:p>
            <a:pPr lvl="1" indent="0">
              <a:buFont typeface="Arial" pitchFamily="34" charset="0"/>
              <a:buChar char="•"/>
            </a:pPr>
            <a:endParaRPr lang="en-US" sz="2400" dirty="0" smtClean="0">
              <a:solidFill>
                <a:srgbClr val="595959"/>
              </a:solidFill>
            </a:endParaRPr>
          </a:p>
        </p:txBody>
      </p:sp>
      <p:pic>
        <p:nvPicPr>
          <p:cNvPr id="6147" name="Picture 3" descr="header.png"/>
          <p:cNvPicPr>
            <a:picLocks noChangeAspect="1" noChangeArrowheads="1"/>
          </p:cNvPicPr>
          <p:nvPr/>
        </p:nvPicPr>
        <p:blipFill>
          <a:blip r:embed="rId2" cstate="print"/>
          <a:srcRect l="81319" t="15532" b="22423"/>
          <a:stretch>
            <a:fillRect/>
          </a:stretch>
        </p:blipFill>
        <p:spPr bwMode="auto">
          <a:xfrm>
            <a:off x="111125" y="0"/>
            <a:ext cx="13033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10143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dirty="0" smtClean="0">
                <a:solidFill>
                  <a:srgbClr val="595959"/>
                </a:solidFill>
              </a:rPr>
              <a:t>Model of Work so far</a:t>
            </a:r>
          </a:p>
        </p:txBody>
      </p:sp>
      <p:pic>
        <p:nvPicPr>
          <p:cNvPr id="6147" name="Picture 3" descr="header.png"/>
          <p:cNvPicPr>
            <a:picLocks noChangeAspect="1" noChangeArrowheads="1"/>
          </p:cNvPicPr>
          <p:nvPr/>
        </p:nvPicPr>
        <p:blipFill>
          <a:blip r:embed="rId2" cstate="print"/>
          <a:srcRect l="81319" t="15532" b="22423"/>
          <a:stretch>
            <a:fillRect/>
          </a:stretch>
        </p:blipFill>
        <p:spPr bwMode="auto">
          <a:xfrm>
            <a:off x="111125" y="0"/>
            <a:ext cx="13033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2771800" y="3573016"/>
            <a:ext cx="1368152" cy="57606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IAAS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771800" y="4293096"/>
            <a:ext cx="1368152" cy="57606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Data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Centres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771800" y="2132856"/>
            <a:ext cx="1368152" cy="57606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ea typeface="ヒラギノ角ゴ ProN W3" charset="0"/>
                <a:cs typeface="ヒラギノ角ゴ ProN W3" charset="0"/>
              </a:rPr>
              <a:t>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AAS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771800" y="2852936"/>
            <a:ext cx="1368152" cy="57606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ea typeface="ヒラギノ角ゴ ProN W3" charset="0"/>
                <a:cs typeface="ヒラギノ角ゴ ProN W3" charset="0"/>
              </a:rPr>
              <a:t>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AAS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771800" y="5013176"/>
            <a:ext cx="1368152" cy="57606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DC Efficiency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283968" y="141277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Apps &amp; Office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283968" y="184482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File Sync &amp; Share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283968" y="3356992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Azure, AWS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283968" y="4077072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Archive to tape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83968" y="4581128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Aggregated DCs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283968" y="508518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Financial X-Ray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67544" y="1916832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Research Councils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55576" y="1268760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CO &amp; </a:t>
            </a:r>
            <a:r>
              <a:rPr lang="en-US" sz="1400" dirty="0" err="1" smtClean="0">
                <a:ea typeface="ヒラギノ角ゴ ProN W3" charset="0"/>
                <a:cs typeface="ヒラギノ角ゴ ProN W3" charset="0"/>
              </a:rPr>
              <a:t>GCloud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23528" y="2636912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ea typeface="ヒラギノ角ゴ ProN W3" charset="0"/>
                <a:cs typeface="ヒラギノ角ゴ ProN W3" charset="0"/>
              </a:rPr>
              <a:t>Eu</a:t>
            </a:r>
            <a:r>
              <a:rPr lang="en-US" sz="1400" dirty="0" smtClean="0">
                <a:ea typeface="ヒラギノ角ゴ ProN W3" charset="0"/>
                <a:cs typeface="ヒラギノ角ゴ ProN W3" charset="0"/>
              </a:rPr>
              <a:t> NRENs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51520" y="3429000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Global Partners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23528" y="4221088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err="1" smtClean="0">
                <a:ea typeface="ヒラギノ角ゴ ProN W3" charset="0"/>
                <a:cs typeface="ヒラギノ角ゴ ProN W3" charset="0"/>
              </a:rPr>
              <a:t>DfE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156176" y="1268760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National agreements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444208" y="1916832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Due diligence DPA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660232" y="2636912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Technical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660232" y="4221088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Commercial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67544" y="5013176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Universities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283968" y="2348880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More…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55576" y="5805264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Colleges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804248" y="3429000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Development?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300192" y="4941168"/>
            <a:ext cx="1872208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Procurement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4652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loud 54"/>
          <p:cNvSpPr/>
          <p:nvPr/>
        </p:nvSpPr>
        <p:spPr bwMode="auto">
          <a:xfrm>
            <a:off x="259904" y="5554355"/>
            <a:ext cx="1431776" cy="826973"/>
          </a:xfrm>
          <a:prstGeom prst="cloud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57000">
                <a:schemeClr val="accent1">
                  <a:alpha val="20000"/>
                </a:schemeClr>
              </a:gs>
              <a:gs pos="100000">
                <a:schemeClr val="accent1">
                  <a:lumMod val="60000"/>
                  <a:lumOff val="40000"/>
                  <a:alpha val="20000"/>
                </a:schemeClr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VMWare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7" name="Cloud 56"/>
          <p:cNvSpPr/>
          <p:nvPr/>
        </p:nvSpPr>
        <p:spPr bwMode="auto">
          <a:xfrm>
            <a:off x="835968" y="5805264"/>
            <a:ext cx="1431776" cy="826973"/>
          </a:xfrm>
          <a:prstGeom prst="cloud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57000">
                <a:schemeClr val="accent1">
                  <a:alpha val="20000"/>
                </a:schemeClr>
              </a:gs>
              <a:gs pos="100000">
                <a:schemeClr val="accent1">
                  <a:lumMod val="60000"/>
                  <a:lumOff val="40000"/>
                  <a:alpha val="20000"/>
                </a:schemeClr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MatLab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" name="Cloud 2"/>
          <p:cNvSpPr/>
          <p:nvPr/>
        </p:nvSpPr>
        <p:spPr bwMode="auto">
          <a:xfrm>
            <a:off x="539552" y="1772816"/>
            <a:ext cx="8352928" cy="4824536"/>
          </a:xfrm>
          <a:prstGeom prst="cloud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57000">
                <a:schemeClr val="accent1">
                  <a:alpha val="20000"/>
                </a:schemeClr>
              </a:gs>
              <a:gs pos="100000">
                <a:schemeClr val="accent1">
                  <a:lumMod val="60000"/>
                  <a:lumOff val="40000"/>
                  <a:alpha val="20000"/>
                </a:schemeClr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1763713" y="274638"/>
            <a:ext cx="69230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dirty="0" smtClean="0">
                <a:solidFill>
                  <a:srgbClr val="595959"/>
                </a:solidFill>
              </a:rPr>
              <a:t>Around the corner…</a:t>
            </a:r>
          </a:p>
        </p:txBody>
      </p:sp>
      <p:pic>
        <p:nvPicPr>
          <p:cNvPr id="6147" name="Picture 3" descr="header.png"/>
          <p:cNvPicPr>
            <a:picLocks noChangeAspect="1" noChangeArrowheads="1"/>
          </p:cNvPicPr>
          <p:nvPr/>
        </p:nvPicPr>
        <p:blipFill>
          <a:blip r:embed="rId2" cstate="print"/>
          <a:srcRect l="81319" t="15532" b="22423"/>
          <a:stretch>
            <a:fillRect/>
          </a:stretch>
        </p:blipFill>
        <p:spPr bwMode="auto">
          <a:xfrm>
            <a:off x="111125" y="0"/>
            <a:ext cx="13033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 bwMode="auto">
          <a:xfrm>
            <a:off x="2771800" y="2132856"/>
            <a:ext cx="1368152" cy="57606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ea typeface="ヒラギノ角ゴ ProN W3" charset="0"/>
                <a:cs typeface="ヒラギノ角ゴ ProN W3" charset="0"/>
              </a:rPr>
              <a:t>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AAS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283968" y="141277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Apps &amp; Office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283968" y="184482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File Sync &amp; Share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9552" y="285293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CRM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79512" y="364502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HR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9552" y="4509120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Accounting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267744" y="321297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VLE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1979712" y="400506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Virtual Desktop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339752" y="4869160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Network &amp; monitoring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1259632" y="537321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ERP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2267744" y="609329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Billing / Invoicing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851920" y="364502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Web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652120" y="400506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Compliance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4355976" y="285293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Registration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139952" y="4509120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Research Tools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6228184" y="3212976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Reporting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7020272" y="4509120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Alumni…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5292080" y="508518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Building monitoring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660232" y="256490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VC &amp; streaming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7380312" y="3717032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Online Assessment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3419872" y="5445224"/>
            <a:ext cx="1656184" cy="3600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N W3" charset="0"/>
                <a:cs typeface="ヒラギノ角ゴ ProN W3" charset="0"/>
              </a:rPr>
              <a:t>Events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4" name="Title 1"/>
          <p:cNvSpPr txBox="1">
            <a:spLocks/>
          </p:cNvSpPr>
          <p:nvPr/>
        </p:nvSpPr>
        <p:spPr bwMode="auto">
          <a:xfrm>
            <a:off x="251520" y="1124744"/>
            <a:ext cx="3763144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l"/>
            <a:r>
              <a:rPr lang="en-US" sz="2400" dirty="0" smtClean="0">
                <a:solidFill>
                  <a:srgbClr val="595959"/>
                </a:solidFill>
              </a:rPr>
              <a:t>Purely in </a:t>
            </a:r>
            <a:r>
              <a:rPr lang="en-US" sz="2400" dirty="0" err="1" smtClean="0">
                <a:solidFill>
                  <a:srgbClr val="595959"/>
                </a:solidFill>
              </a:rPr>
              <a:t>SaaS</a:t>
            </a:r>
            <a:r>
              <a:rPr lang="en-US" sz="2400" dirty="0" smtClean="0">
                <a:solidFill>
                  <a:srgbClr val="595959"/>
                </a:solidFill>
              </a:rPr>
              <a:t> we could be asked to contribute to…</a:t>
            </a:r>
          </a:p>
        </p:txBody>
      </p:sp>
    </p:spTree>
    <p:extLst>
      <p:ext uri="{BB962C8B-B14F-4D97-AF65-F5344CB8AC3E}">
        <p14:creationId xmlns:p14="http://schemas.microsoft.com/office/powerpoint/2010/main" xmlns="" val="270644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- Custom Layout">
  <a:themeElements>
    <a:clrScheme name="">
      <a:dk1>
        <a:srgbClr val="474746"/>
      </a:dk1>
      <a:lt1>
        <a:srgbClr val="B8B8B9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8D8D9"/>
      </a:accent3>
      <a:accent4>
        <a:srgbClr val="3B3B3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Custom Layou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Custom Layo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- Bullet only page">
  <a:themeElements>
    <a:clrScheme name="">
      <a:dk1>
        <a:srgbClr val="474746"/>
      </a:dk1>
      <a:lt1>
        <a:srgbClr val="B8B8B9"/>
      </a:lt1>
      <a:dk2>
        <a:srgbClr val="000000"/>
      </a:dk2>
      <a:lt2>
        <a:srgbClr val="808080"/>
      </a:lt2>
      <a:accent1>
        <a:srgbClr val="E2670C"/>
      </a:accent1>
      <a:accent2>
        <a:srgbClr val="333399"/>
      </a:accent2>
      <a:accent3>
        <a:srgbClr val="D8D8D9"/>
      </a:accent3>
      <a:accent4>
        <a:srgbClr val="3B3B3A"/>
      </a:accent4>
      <a:accent5>
        <a:srgbClr val="EEB8AA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Bullet only page">
      <a:majorFont>
        <a:latin typeface="Arial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Bullet only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- Divider page">
  <a:themeElements>
    <a:clrScheme name="Default - Divider p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Divider page">
      <a:majorFont>
        <a:latin typeface="Gill Sans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Divider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- Text &amp; Picture Page">
  <a:themeElements>
    <a:clrScheme name="">
      <a:dk1>
        <a:srgbClr val="474746"/>
      </a:dk1>
      <a:lt1>
        <a:srgbClr val="B8B8B9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8D8D9"/>
      </a:accent3>
      <a:accent4>
        <a:srgbClr val="3B3B3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ext &amp; Picture Page">
      <a:majorFont>
        <a:latin typeface="Arial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ext &amp; Picture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52279</TotalTime>
  <Pages>0</Pages>
  <Words>416</Words>
  <Characters>0</Characters>
  <Application>Microsoft Office PowerPoint</Application>
  <PresentationFormat>On-screen Show (4:3)</PresentationFormat>
  <Lines>0</Lines>
  <Paragraphs>131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Default - Custom Layout</vt:lpstr>
      <vt:lpstr>Default - Bullet only page</vt:lpstr>
      <vt:lpstr>Default - Divider page</vt:lpstr>
      <vt:lpstr>Default - Text &amp; Picture Page</vt:lpstr>
      <vt:lpstr>Janet and Cloud Services</vt:lpstr>
      <vt:lpstr>Slide 2</vt:lpstr>
      <vt:lpstr>Everybody is doing (talking about) it!</vt:lpstr>
      <vt:lpstr>Janet Cloud Context</vt:lpstr>
      <vt:lpstr>Janet Cloud Future</vt:lpstr>
      <vt:lpstr>Streams</vt:lpstr>
      <vt:lpstr>Non - Streams</vt:lpstr>
      <vt:lpstr>Model of Work so far</vt:lpstr>
      <vt:lpstr>Around the corner…</vt:lpstr>
      <vt:lpstr>Organisational Priorities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johnmi</cp:lastModifiedBy>
  <cp:revision>133</cp:revision>
  <cp:lastPrinted>2012-08-31T12:03:57Z</cp:lastPrinted>
  <dcterms:modified xsi:type="dcterms:W3CDTF">2013-11-17T10:08:21Z</dcterms:modified>
</cp:coreProperties>
</file>