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76" r:id="rId3"/>
    <p:sldId id="306" r:id="rId4"/>
    <p:sldId id="311" r:id="rId5"/>
    <p:sldId id="312" r:id="rId6"/>
    <p:sldId id="307" r:id="rId7"/>
    <p:sldId id="275" r:id="rId8"/>
    <p:sldId id="273" r:id="rId9"/>
    <p:sldId id="260" r:id="rId10"/>
    <p:sldId id="271" r:id="rId11"/>
    <p:sldId id="323" r:id="rId12"/>
    <p:sldId id="272" r:id="rId13"/>
    <p:sldId id="300" r:id="rId14"/>
    <p:sldId id="285" r:id="rId15"/>
    <p:sldId id="322" r:id="rId16"/>
    <p:sldId id="266" r:id="rId17"/>
    <p:sldId id="267" r:id="rId18"/>
    <p:sldId id="308" r:id="rId19"/>
    <p:sldId id="319" r:id="rId20"/>
    <p:sldId id="286" r:id="rId21"/>
    <p:sldId id="288" r:id="rId22"/>
    <p:sldId id="278" r:id="rId23"/>
    <p:sldId id="303" r:id="rId24"/>
    <p:sldId id="279" r:id="rId25"/>
    <p:sldId id="292" r:id="rId26"/>
    <p:sldId id="305" r:id="rId27"/>
    <p:sldId id="309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606" autoAdjust="0"/>
  </p:normalViewPr>
  <p:slideViewPr>
    <p:cSldViewPr>
      <p:cViewPr>
        <p:scale>
          <a:sx n="100" d="100"/>
          <a:sy n="100" d="100"/>
        </p:scale>
        <p:origin x="-1064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notesViewPr>
    <p:cSldViewPr snapToGrid="0" snapToObjects="1">
      <p:cViewPr varScale="1">
        <p:scale>
          <a:sx n="75" d="100"/>
          <a:sy n="75" d="100"/>
        </p:scale>
        <p:origin x="-312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F0CC70-9A0A-1D4A-8411-1B009D3B7152}" type="doc">
      <dgm:prSet loTypeId="urn:microsoft.com/office/officeart/2005/8/layout/hProcess11" loCatId="" qsTypeId="urn:microsoft.com/office/officeart/2005/8/quickstyle/simple4" qsCatId="simple" csTypeId="urn:microsoft.com/office/officeart/2005/8/colors/accent5_2" csCatId="accent5" phldr="1"/>
      <dgm:spPr/>
    </dgm:pt>
    <dgm:pt modelId="{F03C1A92-CAFE-414E-A0F6-F5FEA35098A5}">
      <dgm:prSet phldrT="[Text]" custT="1"/>
      <dgm:spPr/>
      <dgm:t>
        <a:bodyPr/>
        <a:lstStyle/>
        <a:p>
          <a:r>
            <a:rPr lang="en-US" sz="1400" dirty="0" smtClean="0"/>
            <a:t>Setup 09.2011</a:t>
          </a:r>
          <a:endParaRPr lang="en-US" sz="1400" dirty="0"/>
        </a:p>
      </dgm:t>
    </dgm:pt>
    <dgm:pt modelId="{10B71C02-B78F-2440-B8A0-B20D72AED140}" type="parTrans" cxnId="{9DD39DCB-8430-A747-A056-F24A76730A5B}">
      <dgm:prSet/>
      <dgm:spPr/>
      <dgm:t>
        <a:bodyPr/>
        <a:lstStyle/>
        <a:p>
          <a:endParaRPr lang="en-US" sz="1600"/>
        </a:p>
      </dgm:t>
    </dgm:pt>
    <dgm:pt modelId="{4DB7C05D-9067-1648-9E97-73FDDE9D5E8D}" type="sibTrans" cxnId="{9DD39DCB-8430-A747-A056-F24A76730A5B}">
      <dgm:prSet/>
      <dgm:spPr/>
      <dgm:t>
        <a:bodyPr/>
        <a:lstStyle/>
        <a:p>
          <a:endParaRPr lang="en-US" sz="1600"/>
        </a:p>
      </dgm:t>
    </dgm:pt>
    <dgm:pt modelId="{92DDA3A8-0DBC-0D43-98CE-6D3B697E0EE2}">
      <dgm:prSet phldrT="[Text]" custT="1"/>
      <dgm:spPr/>
      <dgm:t>
        <a:bodyPr/>
        <a:lstStyle/>
        <a:p>
          <a:r>
            <a:rPr lang="en-US" sz="1400" dirty="0" smtClean="0"/>
            <a:t>Consolidation 09.2012</a:t>
          </a:r>
          <a:endParaRPr lang="en-US" sz="1400" dirty="0"/>
        </a:p>
      </dgm:t>
    </dgm:pt>
    <dgm:pt modelId="{23A0DFA2-7BF9-754D-97D5-811CF27F0555}" type="parTrans" cxnId="{8A8AF8C4-1C5B-4F40-A191-DDBFB045121F}">
      <dgm:prSet/>
      <dgm:spPr/>
      <dgm:t>
        <a:bodyPr/>
        <a:lstStyle/>
        <a:p>
          <a:endParaRPr lang="en-US" sz="1600"/>
        </a:p>
      </dgm:t>
    </dgm:pt>
    <dgm:pt modelId="{3AFA5E99-C8F4-1844-85A3-A80589665FEC}" type="sibTrans" cxnId="{8A8AF8C4-1C5B-4F40-A191-DDBFB045121F}">
      <dgm:prSet/>
      <dgm:spPr/>
      <dgm:t>
        <a:bodyPr/>
        <a:lstStyle/>
        <a:p>
          <a:endParaRPr lang="en-US" sz="1600"/>
        </a:p>
      </dgm:t>
    </dgm:pt>
    <dgm:pt modelId="{06505476-6996-0549-A797-4E53FF23B5E4}">
      <dgm:prSet phldrT="[Text]" custT="1"/>
      <dgm:spPr/>
      <dgm:t>
        <a:bodyPr/>
        <a:lstStyle/>
        <a:p>
          <a:r>
            <a:rPr lang="en-US" sz="1400" dirty="0" smtClean="0"/>
            <a:t>Integration 03.2013</a:t>
          </a:r>
          <a:endParaRPr lang="en-US" sz="1400" dirty="0"/>
        </a:p>
      </dgm:t>
    </dgm:pt>
    <dgm:pt modelId="{42B24C41-C6F0-9547-851A-CDA44FBCF121}" type="parTrans" cxnId="{8166CFAD-9053-A145-8FFD-4E22B278B887}">
      <dgm:prSet/>
      <dgm:spPr/>
      <dgm:t>
        <a:bodyPr/>
        <a:lstStyle/>
        <a:p>
          <a:endParaRPr lang="en-US" sz="1600"/>
        </a:p>
      </dgm:t>
    </dgm:pt>
    <dgm:pt modelId="{9FC94877-1A49-364C-AA61-AC25AD056746}" type="sibTrans" cxnId="{8166CFAD-9053-A145-8FFD-4E22B278B887}">
      <dgm:prSet/>
      <dgm:spPr/>
      <dgm:t>
        <a:bodyPr/>
        <a:lstStyle/>
        <a:p>
          <a:endParaRPr lang="en-US" sz="1600"/>
        </a:p>
      </dgm:t>
    </dgm:pt>
    <dgm:pt modelId="{A39F4D6F-0A53-9A48-8052-EF9674651298}">
      <dgm:prSet phldrT="[Text]" custT="1"/>
      <dgm:spPr/>
      <dgm:t>
        <a:bodyPr/>
        <a:lstStyle/>
        <a:p>
          <a:r>
            <a:rPr lang="en-US" sz="1400" dirty="0" smtClean="0"/>
            <a:t>Preproduction 09.2013</a:t>
          </a:r>
          <a:endParaRPr lang="en-US" sz="1400" dirty="0"/>
        </a:p>
      </dgm:t>
    </dgm:pt>
    <dgm:pt modelId="{4220869D-AB0E-5B4B-9761-92AE4A6468BA}" type="parTrans" cxnId="{7037E0E2-EE5B-EE40-A39C-E4A149AD2752}">
      <dgm:prSet/>
      <dgm:spPr/>
      <dgm:t>
        <a:bodyPr/>
        <a:lstStyle/>
        <a:p>
          <a:endParaRPr lang="en-US" sz="1600"/>
        </a:p>
      </dgm:t>
    </dgm:pt>
    <dgm:pt modelId="{1CF69B84-CD69-9049-A99F-B85F6874B929}" type="sibTrans" cxnId="{7037E0E2-EE5B-EE40-A39C-E4A149AD2752}">
      <dgm:prSet/>
      <dgm:spPr/>
      <dgm:t>
        <a:bodyPr/>
        <a:lstStyle/>
        <a:p>
          <a:endParaRPr lang="en-US" sz="1600"/>
        </a:p>
      </dgm:t>
    </dgm:pt>
    <dgm:pt modelId="{622B640C-C97E-0C4C-8213-99195233A51E}">
      <dgm:prSet phldrT="[Text]" custT="1"/>
      <dgm:spPr/>
      <dgm:t>
        <a:bodyPr/>
        <a:lstStyle/>
        <a:p>
          <a:r>
            <a:rPr lang="en-US" sz="1400" dirty="0" smtClean="0"/>
            <a:t>Production 05.2014</a:t>
          </a:r>
          <a:endParaRPr lang="en-US" sz="1400" dirty="0"/>
        </a:p>
      </dgm:t>
    </dgm:pt>
    <dgm:pt modelId="{8A5094BF-B1A3-4A4B-A5BD-AA42F50F9158}" type="parTrans" cxnId="{C96A2E6F-0714-8D42-B70A-104457043980}">
      <dgm:prSet/>
      <dgm:spPr/>
      <dgm:t>
        <a:bodyPr/>
        <a:lstStyle/>
        <a:p>
          <a:endParaRPr lang="en-US" sz="1600"/>
        </a:p>
      </dgm:t>
    </dgm:pt>
    <dgm:pt modelId="{05FCD794-3FD4-E54F-9509-67936D5A2D51}" type="sibTrans" cxnId="{C96A2E6F-0714-8D42-B70A-104457043980}">
      <dgm:prSet/>
      <dgm:spPr/>
      <dgm:t>
        <a:bodyPr/>
        <a:lstStyle/>
        <a:p>
          <a:endParaRPr lang="en-US" sz="1600"/>
        </a:p>
      </dgm:t>
    </dgm:pt>
    <dgm:pt modelId="{3308E814-2B3C-9B45-B68F-F527CC1EF0F6}" type="pres">
      <dgm:prSet presAssocID="{78F0CC70-9A0A-1D4A-8411-1B009D3B7152}" presName="Name0" presStyleCnt="0">
        <dgm:presLayoutVars>
          <dgm:dir/>
          <dgm:resizeHandles val="exact"/>
        </dgm:presLayoutVars>
      </dgm:prSet>
      <dgm:spPr/>
    </dgm:pt>
    <dgm:pt modelId="{B5BD37A6-E9AE-7242-9B3E-3DE682935781}" type="pres">
      <dgm:prSet presAssocID="{78F0CC70-9A0A-1D4A-8411-1B009D3B7152}" presName="arrow" presStyleLbl="bgShp" presStyleIdx="0" presStyleCnt="1" custLinFactNeighborY="1274"/>
      <dgm:spPr/>
    </dgm:pt>
    <dgm:pt modelId="{5BA93A16-D969-614A-B8F1-0C64B71DD7F1}" type="pres">
      <dgm:prSet presAssocID="{78F0CC70-9A0A-1D4A-8411-1B009D3B7152}" presName="points" presStyleCnt="0"/>
      <dgm:spPr/>
    </dgm:pt>
    <dgm:pt modelId="{024EFA44-215F-1D4D-AFBB-25724F74A189}" type="pres">
      <dgm:prSet presAssocID="{F03C1A92-CAFE-414E-A0F6-F5FEA35098A5}" presName="compositeA" presStyleCnt="0"/>
      <dgm:spPr/>
    </dgm:pt>
    <dgm:pt modelId="{124DF46F-823C-B544-8DCC-8649EB201205}" type="pres">
      <dgm:prSet presAssocID="{F03C1A92-CAFE-414E-A0F6-F5FEA35098A5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0DAA7F-AA42-5C40-9532-F8844D981705}" type="pres">
      <dgm:prSet presAssocID="{F03C1A92-CAFE-414E-A0F6-F5FEA35098A5}" presName="circleA" presStyleLbl="node1" presStyleIdx="0" presStyleCnt="5"/>
      <dgm:spPr/>
    </dgm:pt>
    <dgm:pt modelId="{59150194-F901-514B-9375-648D1ACE45A9}" type="pres">
      <dgm:prSet presAssocID="{F03C1A92-CAFE-414E-A0F6-F5FEA35098A5}" presName="spaceA" presStyleCnt="0"/>
      <dgm:spPr/>
    </dgm:pt>
    <dgm:pt modelId="{A42A2ED4-E1BF-B44D-A67F-DB0BD72264D5}" type="pres">
      <dgm:prSet presAssocID="{4DB7C05D-9067-1648-9E97-73FDDE9D5E8D}" presName="space" presStyleCnt="0"/>
      <dgm:spPr/>
    </dgm:pt>
    <dgm:pt modelId="{BB0813BB-4ADB-B14F-958A-AE21E4FC453C}" type="pres">
      <dgm:prSet presAssocID="{92DDA3A8-0DBC-0D43-98CE-6D3B697E0EE2}" presName="compositeB" presStyleCnt="0"/>
      <dgm:spPr/>
    </dgm:pt>
    <dgm:pt modelId="{7B506ED0-9E1E-1D48-B51D-74F1ACAE36B1}" type="pres">
      <dgm:prSet presAssocID="{92DDA3A8-0DBC-0D43-98CE-6D3B697E0EE2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A73E3F-0F56-7843-9C45-118FCEA96BCE}" type="pres">
      <dgm:prSet presAssocID="{92DDA3A8-0DBC-0D43-98CE-6D3B697E0EE2}" presName="circleB" presStyleLbl="node1" presStyleIdx="1" presStyleCnt="5"/>
      <dgm:spPr/>
    </dgm:pt>
    <dgm:pt modelId="{5F214D22-C757-0B49-84D0-F727D8C974B5}" type="pres">
      <dgm:prSet presAssocID="{92DDA3A8-0DBC-0D43-98CE-6D3B697E0EE2}" presName="spaceB" presStyleCnt="0"/>
      <dgm:spPr/>
    </dgm:pt>
    <dgm:pt modelId="{383BA443-9AA5-D549-89F9-3D2B0F82942D}" type="pres">
      <dgm:prSet presAssocID="{3AFA5E99-C8F4-1844-85A3-A80589665FEC}" presName="space" presStyleCnt="0"/>
      <dgm:spPr/>
    </dgm:pt>
    <dgm:pt modelId="{81724424-100B-624A-92E5-BC2ABEC0D2EB}" type="pres">
      <dgm:prSet presAssocID="{06505476-6996-0549-A797-4E53FF23B5E4}" presName="compositeA" presStyleCnt="0"/>
      <dgm:spPr/>
    </dgm:pt>
    <dgm:pt modelId="{9BB1E0EE-9CF6-914E-B886-A3AA8691B002}" type="pres">
      <dgm:prSet presAssocID="{06505476-6996-0549-A797-4E53FF23B5E4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84D019-FA45-2742-8168-17154E3CA5F4}" type="pres">
      <dgm:prSet presAssocID="{06505476-6996-0549-A797-4E53FF23B5E4}" presName="circleA" presStyleLbl="node1" presStyleIdx="2" presStyleCnt="5"/>
      <dgm:spPr/>
    </dgm:pt>
    <dgm:pt modelId="{44E60A72-484D-4147-84DB-BDA55E9FAB78}" type="pres">
      <dgm:prSet presAssocID="{06505476-6996-0549-A797-4E53FF23B5E4}" presName="spaceA" presStyleCnt="0"/>
      <dgm:spPr/>
    </dgm:pt>
    <dgm:pt modelId="{916BDC6E-2A29-9A40-BB71-40B73E7AB6C2}" type="pres">
      <dgm:prSet presAssocID="{9FC94877-1A49-364C-AA61-AC25AD056746}" presName="space" presStyleCnt="0"/>
      <dgm:spPr/>
    </dgm:pt>
    <dgm:pt modelId="{56468931-8D3B-8349-ABBA-150A372E3E30}" type="pres">
      <dgm:prSet presAssocID="{A39F4D6F-0A53-9A48-8052-EF9674651298}" presName="compositeB" presStyleCnt="0"/>
      <dgm:spPr/>
    </dgm:pt>
    <dgm:pt modelId="{FD63A6A6-1E94-A945-8FB5-BEF93ADA6268}" type="pres">
      <dgm:prSet presAssocID="{A39F4D6F-0A53-9A48-8052-EF9674651298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2D4A81-ABE4-AD41-906B-993A186AD2D1}" type="pres">
      <dgm:prSet presAssocID="{A39F4D6F-0A53-9A48-8052-EF9674651298}" presName="circleB" presStyleLbl="node1" presStyleIdx="3" presStyleCnt="5"/>
      <dgm:spPr/>
    </dgm:pt>
    <dgm:pt modelId="{FA9DC10A-BA08-A549-B60D-841EC1E15AA1}" type="pres">
      <dgm:prSet presAssocID="{A39F4D6F-0A53-9A48-8052-EF9674651298}" presName="spaceB" presStyleCnt="0"/>
      <dgm:spPr/>
    </dgm:pt>
    <dgm:pt modelId="{10BE861C-587F-1D48-B5A7-9AA001132296}" type="pres">
      <dgm:prSet presAssocID="{1CF69B84-CD69-9049-A99F-B85F6874B929}" presName="space" presStyleCnt="0"/>
      <dgm:spPr/>
    </dgm:pt>
    <dgm:pt modelId="{C65CCAA7-209A-3E40-B518-3F4DFDF4E68B}" type="pres">
      <dgm:prSet presAssocID="{622B640C-C97E-0C4C-8213-99195233A51E}" presName="compositeA" presStyleCnt="0"/>
      <dgm:spPr/>
    </dgm:pt>
    <dgm:pt modelId="{18B7F32C-9BE2-134F-9202-F9912C52D50B}" type="pres">
      <dgm:prSet presAssocID="{622B640C-C97E-0C4C-8213-99195233A51E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EF769D-BFE5-6E43-A6BC-32F096ED2987}" type="pres">
      <dgm:prSet presAssocID="{622B640C-C97E-0C4C-8213-99195233A51E}" presName="circleA" presStyleLbl="node1" presStyleIdx="4" presStyleCnt="5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</dgm:pt>
    <dgm:pt modelId="{7019D089-0215-1E45-994E-31BCFCF111A7}" type="pres">
      <dgm:prSet presAssocID="{622B640C-C97E-0C4C-8213-99195233A51E}" presName="spaceA" presStyleCnt="0"/>
      <dgm:spPr/>
    </dgm:pt>
  </dgm:ptLst>
  <dgm:cxnLst>
    <dgm:cxn modelId="{FF21BCE1-D37A-6F43-9CBC-92C3D4F65F98}" type="presOf" srcId="{78F0CC70-9A0A-1D4A-8411-1B009D3B7152}" destId="{3308E814-2B3C-9B45-B68F-F527CC1EF0F6}" srcOrd="0" destOrd="0" presId="urn:microsoft.com/office/officeart/2005/8/layout/hProcess11"/>
    <dgm:cxn modelId="{7037E0E2-EE5B-EE40-A39C-E4A149AD2752}" srcId="{78F0CC70-9A0A-1D4A-8411-1B009D3B7152}" destId="{A39F4D6F-0A53-9A48-8052-EF9674651298}" srcOrd="3" destOrd="0" parTransId="{4220869D-AB0E-5B4B-9761-92AE4A6468BA}" sibTransId="{1CF69B84-CD69-9049-A99F-B85F6874B929}"/>
    <dgm:cxn modelId="{8A8AF8C4-1C5B-4F40-A191-DDBFB045121F}" srcId="{78F0CC70-9A0A-1D4A-8411-1B009D3B7152}" destId="{92DDA3A8-0DBC-0D43-98CE-6D3B697E0EE2}" srcOrd="1" destOrd="0" parTransId="{23A0DFA2-7BF9-754D-97D5-811CF27F0555}" sibTransId="{3AFA5E99-C8F4-1844-85A3-A80589665FEC}"/>
    <dgm:cxn modelId="{6CA34943-4F3D-9D47-96D4-3E9095861A00}" type="presOf" srcId="{F03C1A92-CAFE-414E-A0F6-F5FEA35098A5}" destId="{124DF46F-823C-B544-8DCC-8649EB201205}" srcOrd="0" destOrd="0" presId="urn:microsoft.com/office/officeart/2005/8/layout/hProcess11"/>
    <dgm:cxn modelId="{F9DF14CE-5025-4644-9A9C-16A71201A041}" type="presOf" srcId="{06505476-6996-0549-A797-4E53FF23B5E4}" destId="{9BB1E0EE-9CF6-914E-B886-A3AA8691B002}" srcOrd="0" destOrd="0" presId="urn:microsoft.com/office/officeart/2005/8/layout/hProcess11"/>
    <dgm:cxn modelId="{CC7D44CD-2652-034F-BE59-461F574FEC53}" type="presOf" srcId="{A39F4D6F-0A53-9A48-8052-EF9674651298}" destId="{FD63A6A6-1E94-A945-8FB5-BEF93ADA6268}" srcOrd="0" destOrd="0" presId="urn:microsoft.com/office/officeart/2005/8/layout/hProcess11"/>
    <dgm:cxn modelId="{E099ED23-8970-FE48-9A5C-78AC255AE1D4}" type="presOf" srcId="{92DDA3A8-0DBC-0D43-98CE-6D3B697E0EE2}" destId="{7B506ED0-9E1E-1D48-B51D-74F1ACAE36B1}" srcOrd="0" destOrd="0" presId="urn:microsoft.com/office/officeart/2005/8/layout/hProcess11"/>
    <dgm:cxn modelId="{D3CCA8F6-362F-F346-B784-A1FA9E34BF6A}" type="presOf" srcId="{622B640C-C97E-0C4C-8213-99195233A51E}" destId="{18B7F32C-9BE2-134F-9202-F9912C52D50B}" srcOrd="0" destOrd="0" presId="urn:microsoft.com/office/officeart/2005/8/layout/hProcess11"/>
    <dgm:cxn modelId="{9DD39DCB-8430-A747-A056-F24A76730A5B}" srcId="{78F0CC70-9A0A-1D4A-8411-1B009D3B7152}" destId="{F03C1A92-CAFE-414E-A0F6-F5FEA35098A5}" srcOrd="0" destOrd="0" parTransId="{10B71C02-B78F-2440-B8A0-B20D72AED140}" sibTransId="{4DB7C05D-9067-1648-9E97-73FDDE9D5E8D}"/>
    <dgm:cxn modelId="{8166CFAD-9053-A145-8FFD-4E22B278B887}" srcId="{78F0CC70-9A0A-1D4A-8411-1B009D3B7152}" destId="{06505476-6996-0549-A797-4E53FF23B5E4}" srcOrd="2" destOrd="0" parTransId="{42B24C41-C6F0-9547-851A-CDA44FBCF121}" sibTransId="{9FC94877-1A49-364C-AA61-AC25AD056746}"/>
    <dgm:cxn modelId="{C96A2E6F-0714-8D42-B70A-104457043980}" srcId="{78F0CC70-9A0A-1D4A-8411-1B009D3B7152}" destId="{622B640C-C97E-0C4C-8213-99195233A51E}" srcOrd="4" destOrd="0" parTransId="{8A5094BF-B1A3-4A4B-A5BD-AA42F50F9158}" sibTransId="{05FCD794-3FD4-E54F-9509-67936D5A2D51}"/>
    <dgm:cxn modelId="{85D2F6C0-94C4-CD4F-AEB1-8DBA790EBAD8}" type="presParOf" srcId="{3308E814-2B3C-9B45-B68F-F527CC1EF0F6}" destId="{B5BD37A6-E9AE-7242-9B3E-3DE682935781}" srcOrd="0" destOrd="0" presId="urn:microsoft.com/office/officeart/2005/8/layout/hProcess11"/>
    <dgm:cxn modelId="{429D02F7-169E-0346-B61A-30C96CB39DCF}" type="presParOf" srcId="{3308E814-2B3C-9B45-B68F-F527CC1EF0F6}" destId="{5BA93A16-D969-614A-B8F1-0C64B71DD7F1}" srcOrd="1" destOrd="0" presId="urn:microsoft.com/office/officeart/2005/8/layout/hProcess11"/>
    <dgm:cxn modelId="{510AC79E-10CF-8241-85BB-F753AAC54D3C}" type="presParOf" srcId="{5BA93A16-D969-614A-B8F1-0C64B71DD7F1}" destId="{024EFA44-215F-1D4D-AFBB-25724F74A189}" srcOrd="0" destOrd="0" presId="urn:microsoft.com/office/officeart/2005/8/layout/hProcess11"/>
    <dgm:cxn modelId="{32C099FE-674E-804E-85D6-BF745EF23011}" type="presParOf" srcId="{024EFA44-215F-1D4D-AFBB-25724F74A189}" destId="{124DF46F-823C-B544-8DCC-8649EB201205}" srcOrd="0" destOrd="0" presId="urn:microsoft.com/office/officeart/2005/8/layout/hProcess11"/>
    <dgm:cxn modelId="{FCAEDCE8-2EC0-7D4F-8657-616F31B38B9A}" type="presParOf" srcId="{024EFA44-215F-1D4D-AFBB-25724F74A189}" destId="{750DAA7F-AA42-5C40-9532-F8844D981705}" srcOrd="1" destOrd="0" presId="urn:microsoft.com/office/officeart/2005/8/layout/hProcess11"/>
    <dgm:cxn modelId="{DBE029ED-95AB-8D40-962E-9A97A0D1766D}" type="presParOf" srcId="{024EFA44-215F-1D4D-AFBB-25724F74A189}" destId="{59150194-F901-514B-9375-648D1ACE45A9}" srcOrd="2" destOrd="0" presId="urn:microsoft.com/office/officeart/2005/8/layout/hProcess11"/>
    <dgm:cxn modelId="{7B12FACF-2873-FC40-BA6A-7C45F2DB488A}" type="presParOf" srcId="{5BA93A16-D969-614A-B8F1-0C64B71DD7F1}" destId="{A42A2ED4-E1BF-B44D-A67F-DB0BD72264D5}" srcOrd="1" destOrd="0" presId="urn:microsoft.com/office/officeart/2005/8/layout/hProcess11"/>
    <dgm:cxn modelId="{87A52DD9-DFA6-5848-BB29-0EC7345F2C06}" type="presParOf" srcId="{5BA93A16-D969-614A-B8F1-0C64B71DD7F1}" destId="{BB0813BB-4ADB-B14F-958A-AE21E4FC453C}" srcOrd="2" destOrd="0" presId="urn:microsoft.com/office/officeart/2005/8/layout/hProcess11"/>
    <dgm:cxn modelId="{BF00611E-74C6-D642-AAD8-BF72232547E8}" type="presParOf" srcId="{BB0813BB-4ADB-B14F-958A-AE21E4FC453C}" destId="{7B506ED0-9E1E-1D48-B51D-74F1ACAE36B1}" srcOrd="0" destOrd="0" presId="urn:microsoft.com/office/officeart/2005/8/layout/hProcess11"/>
    <dgm:cxn modelId="{26B2AA85-5F8A-3949-9627-84836E0B34AF}" type="presParOf" srcId="{BB0813BB-4ADB-B14F-958A-AE21E4FC453C}" destId="{0FA73E3F-0F56-7843-9C45-118FCEA96BCE}" srcOrd="1" destOrd="0" presId="urn:microsoft.com/office/officeart/2005/8/layout/hProcess11"/>
    <dgm:cxn modelId="{1C1CEF72-6364-1146-9B3F-C2E6B0E65159}" type="presParOf" srcId="{BB0813BB-4ADB-B14F-958A-AE21E4FC453C}" destId="{5F214D22-C757-0B49-84D0-F727D8C974B5}" srcOrd="2" destOrd="0" presId="urn:microsoft.com/office/officeart/2005/8/layout/hProcess11"/>
    <dgm:cxn modelId="{79295206-6B4D-FC46-9E03-DDEDD7B91402}" type="presParOf" srcId="{5BA93A16-D969-614A-B8F1-0C64B71DD7F1}" destId="{383BA443-9AA5-D549-89F9-3D2B0F82942D}" srcOrd="3" destOrd="0" presId="urn:microsoft.com/office/officeart/2005/8/layout/hProcess11"/>
    <dgm:cxn modelId="{C8D5B578-A29A-2646-8212-91A5EC65B63E}" type="presParOf" srcId="{5BA93A16-D969-614A-B8F1-0C64B71DD7F1}" destId="{81724424-100B-624A-92E5-BC2ABEC0D2EB}" srcOrd="4" destOrd="0" presId="urn:microsoft.com/office/officeart/2005/8/layout/hProcess11"/>
    <dgm:cxn modelId="{844267D6-B420-1744-BCBA-3F3105B05E57}" type="presParOf" srcId="{81724424-100B-624A-92E5-BC2ABEC0D2EB}" destId="{9BB1E0EE-9CF6-914E-B886-A3AA8691B002}" srcOrd="0" destOrd="0" presId="urn:microsoft.com/office/officeart/2005/8/layout/hProcess11"/>
    <dgm:cxn modelId="{295C726C-A843-7242-9A1C-03AB60D238A7}" type="presParOf" srcId="{81724424-100B-624A-92E5-BC2ABEC0D2EB}" destId="{8E84D019-FA45-2742-8168-17154E3CA5F4}" srcOrd="1" destOrd="0" presId="urn:microsoft.com/office/officeart/2005/8/layout/hProcess11"/>
    <dgm:cxn modelId="{58146585-125E-3A44-B52D-47A2F9E8014D}" type="presParOf" srcId="{81724424-100B-624A-92E5-BC2ABEC0D2EB}" destId="{44E60A72-484D-4147-84DB-BDA55E9FAB78}" srcOrd="2" destOrd="0" presId="urn:microsoft.com/office/officeart/2005/8/layout/hProcess11"/>
    <dgm:cxn modelId="{630D850D-1D31-EC4A-B2C5-7E799290BCBC}" type="presParOf" srcId="{5BA93A16-D969-614A-B8F1-0C64B71DD7F1}" destId="{916BDC6E-2A29-9A40-BB71-40B73E7AB6C2}" srcOrd="5" destOrd="0" presId="urn:microsoft.com/office/officeart/2005/8/layout/hProcess11"/>
    <dgm:cxn modelId="{D1BEB27E-4287-F642-A6CF-AF5586845EFF}" type="presParOf" srcId="{5BA93A16-D969-614A-B8F1-0C64B71DD7F1}" destId="{56468931-8D3B-8349-ABBA-150A372E3E30}" srcOrd="6" destOrd="0" presId="urn:microsoft.com/office/officeart/2005/8/layout/hProcess11"/>
    <dgm:cxn modelId="{3B88EA62-1207-EE41-A1FA-B27090E6D0F4}" type="presParOf" srcId="{56468931-8D3B-8349-ABBA-150A372E3E30}" destId="{FD63A6A6-1E94-A945-8FB5-BEF93ADA6268}" srcOrd="0" destOrd="0" presId="urn:microsoft.com/office/officeart/2005/8/layout/hProcess11"/>
    <dgm:cxn modelId="{79C24330-B682-9A47-AD7D-09FD5DC4B1EE}" type="presParOf" srcId="{56468931-8D3B-8349-ABBA-150A372E3E30}" destId="{512D4A81-ABE4-AD41-906B-993A186AD2D1}" srcOrd="1" destOrd="0" presId="urn:microsoft.com/office/officeart/2005/8/layout/hProcess11"/>
    <dgm:cxn modelId="{6DF58ED7-14E4-D545-B86F-214A1FDD9764}" type="presParOf" srcId="{56468931-8D3B-8349-ABBA-150A372E3E30}" destId="{FA9DC10A-BA08-A549-B60D-841EC1E15AA1}" srcOrd="2" destOrd="0" presId="urn:microsoft.com/office/officeart/2005/8/layout/hProcess11"/>
    <dgm:cxn modelId="{5660F6D8-4758-3F45-B138-B0626BB96792}" type="presParOf" srcId="{5BA93A16-D969-614A-B8F1-0C64B71DD7F1}" destId="{10BE861C-587F-1D48-B5A7-9AA001132296}" srcOrd="7" destOrd="0" presId="urn:microsoft.com/office/officeart/2005/8/layout/hProcess11"/>
    <dgm:cxn modelId="{217658F7-B754-3F4D-9583-EAB20477F1F5}" type="presParOf" srcId="{5BA93A16-D969-614A-B8F1-0C64B71DD7F1}" destId="{C65CCAA7-209A-3E40-B518-3F4DFDF4E68B}" srcOrd="8" destOrd="0" presId="urn:microsoft.com/office/officeart/2005/8/layout/hProcess11"/>
    <dgm:cxn modelId="{02991853-C3DD-114B-8599-4D5533911470}" type="presParOf" srcId="{C65CCAA7-209A-3E40-B518-3F4DFDF4E68B}" destId="{18B7F32C-9BE2-134F-9202-F9912C52D50B}" srcOrd="0" destOrd="0" presId="urn:microsoft.com/office/officeart/2005/8/layout/hProcess11"/>
    <dgm:cxn modelId="{8768672C-273B-E144-A1A3-3C36C805657D}" type="presParOf" srcId="{C65CCAA7-209A-3E40-B518-3F4DFDF4E68B}" destId="{EEEF769D-BFE5-6E43-A6BC-32F096ED2987}" srcOrd="1" destOrd="0" presId="urn:microsoft.com/office/officeart/2005/8/layout/hProcess11"/>
    <dgm:cxn modelId="{607CFD83-A159-8B40-B13B-CE6A81864CE0}" type="presParOf" srcId="{C65CCAA7-209A-3E40-B518-3F4DFDF4E68B}" destId="{7019D089-0215-1E45-994E-31BCFCF111A7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F78616-A8AA-B143-9038-579B8085AEEF}" type="doc">
      <dgm:prSet loTypeId="urn:microsoft.com/office/officeart/2005/8/layout/hierarchy3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809726F-48C6-0D49-8AC5-997E37D0A0E2}">
      <dgm:prSet phldrT="[Text]"/>
      <dgm:spPr/>
      <dgm:t>
        <a:bodyPr/>
        <a:lstStyle/>
        <a:p>
          <a:r>
            <a:rPr lang="en-US" b="1" smtClean="0"/>
            <a:t>EGI.eu	</a:t>
          </a:r>
          <a:endParaRPr lang="en-US" b="1" dirty="0"/>
        </a:p>
      </dgm:t>
    </dgm:pt>
    <dgm:pt modelId="{F16FB75A-0175-D64F-923F-91A6E83214AD}" type="parTrans" cxnId="{FD4D8E12-C9CF-E644-93E7-175E4629C0A0}">
      <dgm:prSet/>
      <dgm:spPr/>
      <dgm:t>
        <a:bodyPr/>
        <a:lstStyle/>
        <a:p>
          <a:endParaRPr lang="en-US"/>
        </a:p>
      </dgm:t>
    </dgm:pt>
    <dgm:pt modelId="{4FA5799D-F952-C340-AE80-EF1133B8FCC1}" type="sibTrans" cxnId="{FD4D8E12-C9CF-E644-93E7-175E4629C0A0}">
      <dgm:prSet/>
      <dgm:spPr/>
      <dgm:t>
        <a:bodyPr/>
        <a:lstStyle/>
        <a:p>
          <a:endParaRPr lang="en-US"/>
        </a:p>
      </dgm:t>
    </dgm:pt>
    <dgm:pt modelId="{1D0FD087-D505-E144-8D36-3DD2F80550F2}">
      <dgm:prSet phldrT="[Text]" custT="1"/>
      <dgm:spPr/>
      <dgm:t>
        <a:bodyPr/>
        <a:lstStyle/>
        <a:p>
          <a:r>
            <a:rPr lang="en-US" sz="1700" dirty="0" smtClean="0"/>
            <a:t>Service availability monitoring</a:t>
          </a:r>
          <a:endParaRPr lang="en-US" sz="1700" dirty="0"/>
        </a:p>
      </dgm:t>
    </dgm:pt>
    <dgm:pt modelId="{C1AF561A-A6DA-5746-B9ED-077680F29082}" type="parTrans" cxnId="{B59B662A-2275-C146-BA78-9E8977E64903}">
      <dgm:prSet/>
      <dgm:spPr/>
      <dgm:t>
        <a:bodyPr/>
        <a:lstStyle/>
        <a:p>
          <a:endParaRPr lang="en-US"/>
        </a:p>
      </dgm:t>
    </dgm:pt>
    <dgm:pt modelId="{C0A894E2-3D83-5A4F-92A0-CE72F1C7B413}" type="sibTrans" cxnId="{B59B662A-2275-C146-BA78-9E8977E64903}">
      <dgm:prSet/>
      <dgm:spPr/>
      <dgm:t>
        <a:bodyPr/>
        <a:lstStyle/>
        <a:p>
          <a:endParaRPr lang="en-US"/>
        </a:p>
      </dgm:t>
    </dgm:pt>
    <dgm:pt modelId="{A8AD0E70-A3DC-FA48-98C0-E0D719C65098}">
      <dgm:prSet phldrT="[Text]"/>
      <dgm:spPr/>
      <dgm:t>
        <a:bodyPr/>
        <a:lstStyle/>
        <a:p>
          <a:r>
            <a:rPr lang="en-US" dirty="0" smtClean="0"/>
            <a:t>Application/VM database</a:t>
          </a:r>
          <a:endParaRPr lang="en-US" dirty="0"/>
        </a:p>
      </dgm:t>
    </dgm:pt>
    <dgm:pt modelId="{AAD30DB3-2D59-254B-AC77-CC926ADE7011}" type="parTrans" cxnId="{5BC9794E-EFD6-1D47-98C7-72897A83355A}">
      <dgm:prSet/>
      <dgm:spPr/>
      <dgm:t>
        <a:bodyPr/>
        <a:lstStyle/>
        <a:p>
          <a:endParaRPr lang="en-US"/>
        </a:p>
      </dgm:t>
    </dgm:pt>
    <dgm:pt modelId="{F07FD46C-A52B-6D42-95A9-3EA89E1C78D2}" type="sibTrans" cxnId="{5BC9794E-EFD6-1D47-98C7-72897A83355A}">
      <dgm:prSet/>
      <dgm:spPr/>
      <dgm:t>
        <a:bodyPr/>
        <a:lstStyle/>
        <a:p>
          <a:endParaRPr lang="en-US"/>
        </a:p>
      </dgm:t>
    </dgm:pt>
    <dgm:pt modelId="{51ACE53A-2ABE-A24B-B448-711952B04CEC}">
      <dgm:prSet phldrT="[Text]"/>
      <dgm:spPr/>
      <dgm:t>
        <a:bodyPr/>
        <a:lstStyle/>
        <a:p>
          <a:r>
            <a:rPr lang="en-US" b="1" dirty="0" smtClean="0"/>
            <a:t>Other providers</a:t>
          </a:r>
          <a:endParaRPr lang="en-US" b="1" dirty="0"/>
        </a:p>
      </dgm:t>
    </dgm:pt>
    <dgm:pt modelId="{1F90642A-DD9F-9D45-AD8C-611A7935103B}" type="parTrans" cxnId="{6C4A8E11-2F5E-1A4B-9D7E-96C53AFEEBF3}">
      <dgm:prSet/>
      <dgm:spPr/>
      <dgm:t>
        <a:bodyPr/>
        <a:lstStyle/>
        <a:p>
          <a:endParaRPr lang="en-US"/>
        </a:p>
      </dgm:t>
    </dgm:pt>
    <dgm:pt modelId="{8CEE37BA-C8B4-BF4F-928C-88CB99A20EDD}" type="sibTrans" cxnId="{6C4A8E11-2F5E-1A4B-9D7E-96C53AFEEBF3}">
      <dgm:prSet/>
      <dgm:spPr/>
      <dgm:t>
        <a:bodyPr/>
        <a:lstStyle/>
        <a:p>
          <a:endParaRPr lang="en-US"/>
        </a:p>
      </dgm:t>
    </dgm:pt>
    <dgm:pt modelId="{462034D8-E7A3-5742-B27A-C40B627BD8A8}">
      <dgm:prSet phldrT="[Text]"/>
      <dgm:spPr/>
      <dgm:t>
        <a:bodyPr/>
        <a:lstStyle/>
        <a:p>
          <a:r>
            <a:rPr lang="en-US" dirty="0" smtClean="0"/>
            <a:t>Meta service-brokering</a:t>
          </a:r>
          <a:endParaRPr lang="en-US" dirty="0"/>
        </a:p>
      </dgm:t>
    </dgm:pt>
    <dgm:pt modelId="{A234EAA3-1494-2D46-9BF8-939E1C9FEC0B}" type="parTrans" cxnId="{EE660F1A-84EA-B540-A2C7-772D614DB6E5}">
      <dgm:prSet/>
      <dgm:spPr/>
      <dgm:t>
        <a:bodyPr/>
        <a:lstStyle/>
        <a:p>
          <a:endParaRPr lang="en-US"/>
        </a:p>
      </dgm:t>
    </dgm:pt>
    <dgm:pt modelId="{2A46CE3D-AD72-1D47-AD89-F60A125236DA}" type="sibTrans" cxnId="{EE660F1A-84EA-B540-A2C7-772D614DB6E5}">
      <dgm:prSet/>
      <dgm:spPr/>
      <dgm:t>
        <a:bodyPr/>
        <a:lstStyle/>
        <a:p>
          <a:endParaRPr lang="en-US"/>
        </a:p>
      </dgm:t>
    </dgm:pt>
    <dgm:pt modelId="{E8775977-E1B3-0743-A5B0-C60741365491}">
      <dgm:prSet phldrT="[Text]"/>
      <dgm:spPr/>
      <dgm:t>
        <a:bodyPr/>
        <a:lstStyle/>
        <a:p>
          <a:r>
            <a:rPr lang="en-US" dirty="0" smtClean="0"/>
            <a:t>Resource usage accounting</a:t>
          </a:r>
          <a:endParaRPr lang="en-US" dirty="0"/>
        </a:p>
      </dgm:t>
    </dgm:pt>
    <dgm:pt modelId="{D63F2A89-578E-104F-93C8-E66E15398A70}" type="parTrans" cxnId="{EA2ABB7D-F342-CE49-B1F6-AC12B25B9E89}">
      <dgm:prSet/>
      <dgm:spPr/>
      <dgm:t>
        <a:bodyPr/>
        <a:lstStyle/>
        <a:p>
          <a:endParaRPr lang="en-US"/>
        </a:p>
      </dgm:t>
    </dgm:pt>
    <dgm:pt modelId="{C90C4A3C-3CA0-574F-A597-4237888EF3FB}" type="sibTrans" cxnId="{EA2ABB7D-F342-CE49-B1F6-AC12B25B9E89}">
      <dgm:prSet/>
      <dgm:spPr/>
      <dgm:t>
        <a:bodyPr/>
        <a:lstStyle/>
        <a:p>
          <a:endParaRPr lang="en-US"/>
        </a:p>
      </dgm:t>
    </dgm:pt>
    <dgm:pt modelId="{F79C1C62-9FC0-5B4F-9629-1C684C05717D}">
      <dgm:prSet phldrT="[Text]"/>
      <dgm:spPr/>
      <dgm:t>
        <a:bodyPr/>
        <a:lstStyle/>
        <a:p>
          <a:r>
            <a:rPr lang="en-US" dirty="0" smtClean="0"/>
            <a:t>Federated AAI coordination</a:t>
          </a:r>
          <a:endParaRPr lang="en-US" dirty="0"/>
        </a:p>
      </dgm:t>
    </dgm:pt>
    <dgm:pt modelId="{F63815BD-8621-1E47-BEFD-935D0C9F902C}" type="parTrans" cxnId="{2E4B5DC4-B9EF-1341-9ADD-93ED1595734A}">
      <dgm:prSet/>
      <dgm:spPr/>
      <dgm:t>
        <a:bodyPr/>
        <a:lstStyle/>
        <a:p>
          <a:endParaRPr lang="en-US"/>
        </a:p>
      </dgm:t>
    </dgm:pt>
    <dgm:pt modelId="{F0149A6D-A8E3-C04A-A3D4-E757BA1AC0D3}" type="sibTrans" cxnId="{2E4B5DC4-B9EF-1341-9ADD-93ED1595734A}">
      <dgm:prSet/>
      <dgm:spPr/>
      <dgm:t>
        <a:bodyPr/>
        <a:lstStyle/>
        <a:p>
          <a:endParaRPr lang="en-US"/>
        </a:p>
      </dgm:t>
    </dgm:pt>
    <dgm:pt modelId="{A013CA25-5FFC-9546-BF22-26F035774717}">
      <dgm:prSet phldrT="[Text]"/>
      <dgm:spPr/>
      <dgm:t>
        <a:bodyPr/>
        <a:lstStyle/>
        <a:p>
          <a:r>
            <a:rPr lang="en-US" dirty="0" smtClean="0"/>
            <a:t>Service discovery (GOCDB &amp; BDII)</a:t>
          </a:r>
          <a:endParaRPr lang="en-US" dirty="0"/>
        </a:p>
      </dgm:t>
    </dgm:pt>
    <dgm:pt modelId="{37EA4D16-3829-674C-A615-320E6253303F}" type="parTrans" cxnId="{BE165DE1-4DEE-6E4B-9C33-BE2F0F7A667C}">
      <dgm:prSet/>
      <dgm:spPr/>
      <dgm:t>
        <a:bodyPr/>
        <a:lstStyle/>
        <a:p>
          <a:endParaRPr lang="en-US"/>
        </a:p>
      </dgm:t>
    </dgm:pt>
    <dgm:pt modelId="{773905F5-921C-C946-8720-CE90672CE357}" type="sibTrans" cxnId="{BE165DE1-4DEE-6E4B-9C33-BE2F0F7A667C}">
      <dgm:prSet/>
      <dgm:spPr/>
      <dgm:t>
        <a:bodyPr/>
        <a:lstStyle/>
        <a:p>
          <a:endParaRPr lang="en-US"/>
        </a:p>
      </dgm:t>
    </dgm:pt>
    <dgm:pt modelId="{B3624D88-1671-F14D-A08D-4FB38860D46D}">
      <dgm:prSet phldrT="[Text]"/>
      <dgm:spPr/>
      <dgm:t>
        <a:bodyPr/>
        <a:lstStyle/>
        <a:p>
          <a:r>
            <a:rPr lang="en-US" dirty="0" smtClean="0"/>
            <a:t>VM Image distribution network</a:t>
          </a:r>
          <a:endParaRPr lang="en-US" dirty="0"/>
        </a:p>
      </dgm:t>
    </dgm:pt>
    <dgm:pt modelId="{A751E3BE-D134-A14F-B513-84A164ADC0D0}" type="parTrans" cxnId="{3C0D1825-1E99-344F-B2FC-94F46B995849}">
      <dgm:prSet/>
      <dgm:spPr/>
      <dgm:t>
        <a:bodyPr/>
        <a:lstStyle/>
        <a:p>
          <a:endParaRPr lang="en-US"/>
        </a:p>
      </dgm:t>
    </dgm:pt>
    <dgm:pt modelId="{58C1D979-FDEA-924B-9311-BDEC42BD9C3E}" type="sibTrans" cxnId="{3C0D1825-1E99-344F-B2FC-94F46B995849}">
      <dgm:prSet/>
      <dgm:spPr/>
      <dgm:t>
        <a:bodyPr/>
        <a:lstStyle/>
        <a:p>
          <a:endParaRPr lang="en-US"/>
        </a:p>
      </dgm:t>
    </dgm:pt>
    <dgm:pt modelId="{376D3505-0412-4241-82FD-15484C3FEC38}">
      <dgm:prSet phldrT="[Text]"/>
      <dgm:spPr/>
      <dgm:t>
        <a:bodyPr/>
        <a:lstStyle/>
        <a:p>
          <a:r>
            <a:rPr lang="en-US" dirty="0" smtClean="0"/>
            <a:t>User community management</a:t>
          </a:r>
          <a:endParaRPr lang="en-US" dirty="0"/>
        </a:p>
      </dgm:t>
    </dgm:pt>
    <dgm:pt modelId="{FE8C0644-6331-714F-BE9B-90B018FDD0A8}" type="parTrans" cxnId="{589E139C-FE23-504F-8C85-3A674C246F95}">
      <dgm:prSet/>
      <dgm:spPr/>
      <dgm:t>
        <a:bodyPr/>
        <a:lstStyle/>
        <a:p>
          <a:endParaRPr lang="en-US"/>
        </a:p>
      </dgm:t>
    </dgm:pt>
    <dgm:pt modelId="{6F9441DF-F41E-6F41-9563-1DADDB573549}" type="sibTrans" cxnId="{589E139C-FE23-504F-8C85-3A674C246F95}">
      <dgm:prSet/>
      <dgm:spPr/>
      <dgm:t>
        <a:bodyPr/>
        <a:lstStyle/>
        <a:p>
          <a:endParaRPr lang="en-US"/>
        </a:p>
      </dgm:t>
    </dgm:pt>
    <dgm:pt modelId="{E72204A6-8553-A849-9FD7-BCEAF2386A19}">
      <dgm:prSet phldrT="[Text]"/>
      <dgm:spPr/>
      <dgm:t>
        <a:bodyPr/>
        <a:lstStyle/>
        <a:p>
          <a:r>
            <a:rPr lang="en-US" dirty="0" err="1" smtClean="0"/>
            <a:t>IaaS</a:t>
          </a:r>
          <a:r>
            <a:rPr lang="en-US" dirty="0" smtClean="0"/>
            <a:t> Cloud storage</a:t>
          </a:r>
          <a:endParaRPr lang="en-US" dirty="0"/>
        </a:p>
      </dgm:t>
    </dgm:pt>
    <dgm:pt modelId="{6C7161BE-F30F-794E-B49F-B489E5EB0A1F}">
      <dgm:prSet phldrT="[Text]"/>
      <dgm:spPr/>
      <dgm:t>
        <a:bodyPr/>
        <a:lstStyle/>
        <a:p>
          <a:r>
            <a:rPr lang="en-US" dirty="0" err="1" smtClean="0"/>
            <a:t>IaaS</a:t>
          </a:r>
          <a:r>
            <a:rPr lang="en-US" dirty="0" smtClean="0"/>
            <a:t> Cloud compute</a:t>
          </a:r>
          <a:endParaRPr lang="en-US" dirty="0"/>
        </a:p>
      </dgm:t>
    </dgm:pt>
    <dgm:pt modelId="{E2155642-30DA-FE46-A46E-A81C6EA81677}">
      <dgm:prSet phldrT="[Text]"/>
      <dgm:spPr/>
      <dgm:t>
        <a:bodyPr/>
        <a:lstStyle/>
        <a:p>
          <a:r>
            <a:rPr lang="en-US" b="1" dirty="0" smtClean="0"/>
            <a:t>Resource </a:t>
          </a:r>
          <a:r>
            <a:rPr lang="en-US" b="1" dirty="0" smtClean="0"/>
            <a:t>Providers</a:t>
          </a:r>
          <a:endParaRPr lang="en-US" b="1" dirty="0"/>
        </a:p>
      </dgm:t>
    </dgm:pt>
    <dgm:pt modelId="{A90F3083-645C-A54D-A7ED-415F053DD7B5}" type="sibTrans" cxnId="{ADA06A59-B60A-A641-A156-7E8F8A376A2D}">
      <dgm:prSet/>
      <dgm:spPr/>
      <dgm:t>
        <a:bodyPr/>
        <a:lstStyle/>
        <a:p>
          <a:endParaRPr lang="en-US"/>
        </a:p>
      </dgm:t>
    </dgm:pt>
    <dgm:pt modelId="{4B57AF2D-7DB6-6E48-8DD1-E3F705AF4567}" type="parTrans" cxnId="{ADA06A59-B60A-A641-A156-7E8F8A376A2D}">
      <dgm:prSet/>
      <dgm:spPr/>
      <dgm:t>
        <a:bodyPr/>
        <a:lstStyle/>
        <a:p>
          <a:endParaRPr lang="en-US"/>
        </a:p>
      </dgm:t>
    </dgm:pt>
    <dgm:pt modelId="{5DC7AD88-D4C1-B34A-A7A5-6AE508707829}" type="sibTrans" cxnId="{8B21E594-0653-FC49-96BD-451F75D7DE88}">
      <dgm:prSet/>
      <dgm:spPr/>
      <dgm:t>
        <a:bodyPr/>
        <a:lstStyle/>
        <a:p>
          <a:endParaRPr lang="en-US"/>
        </a:p>
      </dgm:t>
    </dgm:pt>
    <dgm:pt modelId="{CA2A3943-560B-5B45-9C1E-E8124F095F28}" type="parTrans" cxnId="{8B21E594-0653-FC49-96BD-451F75D7DE88}">
      <dgm:prSet/>
      <dgm:spPr/>
      <dgm:t>
        <a:bodyPr/>
        <a:lstStyle/>
        <a:p>
          <a:endParaRPr lang="en-US"/>
        </a:p>
      </dgm:t>
    </dgm:pt>
    <dgm:pt modelId="{5B0DD0AC-67F1-A04B-9E8B-D246155CB183}" type="sibTrans" cxnId="{B56DDC99-026D-9E4A-B6E9-10846B6AE65B}">
      <dgm:prSet/>
      <dgm:spPr/>
      <dgm:t>
        <a:bodyPr/>
        <a:lstStyle/>
        <a:p>
          <a:endParaRPr lang="en-US"/>
        </a:p>
      </dgm:t>
    </dgm:pt>
    <dgm:pt modelId="{9CAB1DA3-F3C7-CE45-AE40-8CE5E04DAE51}" type="parTrans" cxnId="{B56DDC99-026D-9E4A-B6E9-10846B6AE65B}">
      <dgm:prSet/>
      <dgm:spPr/>
      <dgm:t>
        <a:bodyPr/>
        <a:lstStyle/>
        <a:p>
          <a:endParaRPr lang="en-US"/>
        </a:p>
      </dgm:t>
    </dgm:pt>
    <dgm:pt modelId="{62D9AF7D-800E-7444-8D5B-B67C3DE2BE61}" type="pres">
      <dgm:prSet presAssocID="{F4F78616-A8AA-B143-9038-579B8085AEE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E81E365-B214-F741-B230-E6E73C99E3A1}" type="pres">
      <dgm:prSet presAssocID="{5809726F-48C6-0D49-8AC5-997E37D0A0E2}" presName="root" presStyleCnt="0"/>
      <dgm:spPr/>
    </dgm:pt>
    <dgm:pt modelId="{22E5FE90-25F2-1048-BDE3-CCA845653396}" type="pres">
      <dgm:prSet presAssocID="{5809726F-48C6-0D49-8AC5-997E37D0A0E2}" presName="rootComposite" presStyleCnt="0"/>
      <dgm:spPr/>
    </dgm:pt>
    <dgm:pt modelId="{854BE8B5-202F-8742-A884-004E5551D3AA}" type="pres">
      <dgm:prSet presAssocID="{5809726F-48C6-0D49-8AC5-997E37D0A0E2}" presName="rootText" presStyleLbl="node1" presStyleIdx="0" presStyleCnt="3" custScaleX="209023" custLinFactX="100000" custLinFactNeighborX="133705" custLinFactNeighborY="-583"/>
      <dgm:spPr/>
      <dgm:t>
        <a:bodyPr/>
        <a:lstStyle/>
        <a:p>
          <a:endParaRPr lang="en-US"/>
        </a:p>
      </dgm:t>
    </dgm:pt>
    <dgm:pt modelId="{864CC821-DD46-1B45-945B-1910708483A5}" type="pres">
      <dgm:prSet presAssocID="{5809726F-48C6-0D49-8AC5-997E37D0A0E2}" presName="rootConnector" presStyleLbl="node1" presStyleIdx="0" presStyleCnt="3"/>
      <dgm:spPr/>
      <dgm:t>
        <a:bodyPr/>
        <a:lstStyle/>
        <a:p>
          <a:endParaRPr lang="en-US"/>
        </a:p>
      </dgm:t>
    </dgm:pt>
    <dgm:pt modelId="{DB12E59A-D08D-4C45-AF71-DFD01412D4F4}" type="pres">
      <dgm:prSet presAssocID="{5809726F-48C6-0D49-8AC5-997E37D0A0E2}" presName="childShape" presStyleCnt="0"/>
      <dgm:spPr/>
    </dgm:pt>
    <dgm:pt modelId="{075D070C-5118-F04C-A8BD-F94830682FF2}" type="pres">
      <dgm:prSet presAssocID="{C1AF561A-A6DA-5746-B9ED-077680F29082}" presName="Name13" presStyleLbl="parChTrans1D2" presStyleIdx="0" presStyleCnt="10"/>
      <dgm:spPr/>
      <dgm:t>
        <a:bodyPr/>
        <a:lstStyle/>
        <a:p>
          <a:endParaRPr lang="en-US"/>
        </a:p>
      </dgm:t>
    </dgm:pt>
    <dgm:pt modelId="{9ADB4CFD-AFE6-384B-BD12-28B93D67F197}" type="pres">
      <dgm:prSet presAssocID="{1D0FD087-D505-E144-8D36-3DD2F80550F2}" presName="childText" presStyleLbl="bgAcc1" presStyleIdx="0" presStyleCnt="10" custScaleX="232701" custLinFactX="100000" custLinFactNeighborX="196323" custLinFactNeighborY="-41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FFCA67-4A29-4B46-BA72-5616226F8AA9}" type="pres">
      <dgm:prSet presAssocID="{D63F2A89-578E-104F-93C8-E66E15398A70}" presName="Name13" presStyleLbl="parChTrans1D2" presStyleIdx="1" presStyleCnt="10"/>
      <dgm:spPr/>
      <dgm:t>
        <a:bodyPr/>
        <a:lstStyle/>
        <a:p>
          <a:endParaRPr lang="en-US"/>
        </a:p>
      </dgm:t>
    </dgm:pt>
    <dgm:pt modelId="{1737DCE3-5642-6844-A812-963725D74ABD}" type="pres">
      <dgm:prSet presAssocID="{E8775977-E1B3-0743-A5B0-C60741365491}" presName="childText" presStyleLbl="bgAcc1" presStyleIdx="1" presStyleCnt="10" custScaleX="232701" custLinFactX="100000" custLinFactNeighborX="196323" custLinFactNeighborY="-41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3DF5EA-06C3-AB47-B725-97CF6FAFBF98}" type="pres">
      <dgm:prSet presAssocID="{F63815BD-8621-1E47-BEFD-935D0C9F902C}" presName="Name13" presStyleLbl="parChTrans1D2" presStyleIdx="2" presStyleCnt="10"/>
      <dgm:spPr/>
      <dgm:t>
        <a:bodyPr/>
        <a:lstStyle/>
        <a:p>
          <a:endParaRPr lang="en-US"/>
        </a:p>
      </dgm:t>
    </dgm:pt>
    <dgm:pt modelId="{96286CCE-C4A1-5148-8935-28BA470D27CC}" type="pres">
      <dgm:prSet presAssocID="{F79C1C62-9FC0-5B4F-9629-1C684C05717D}" presName="childText" presStyleLbl="bgAcc1" presStyleIdx="2" presStyleCnt="10" custScaleX="232701" custLinFactX="100000" custLinFactNeighborX="196323" custLinFactNeighborY="-41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0C2F2B-74FA-C443-BA6D-82A143BFA6F9}" type="pres">
      <dgm:prSet presAssocID="{37EA4D16-3829-674C-A615-320E6253303F}" presName="Name13" presStyleLbl="parChTrans1D2" presStyleIdx="3" presStyleCnt="10"/>
      <dgm:spPr/>
      <dgm:t>
        <a:bodyPr/>
        <a:lstStyle/>
        <a:p>
          <a:endParaRPr lang="en-US"/>
        </a:p>
      </dgm:t>
    </dgm:pt>
    <dgm:pt modelId="{28C75BE6-6B19-F043-AEAE-3A6E9A1385B0}" type="pres">
      <dgm:prSet presAssocID="{A013CA25-5FFC-9546-BF22-26F035774717}" presName="childText" presStyleLbl="bgAcc1" presStyleIdx="3" presStyleCnt="10" custScaleX="232701" custLinFactX="100000" custLinFactNeighborX="196323" custLinFactNeighborY="-41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C1C940-A094-2C49-83BD-B5F3D2E5D5E8}" type="pres">
      <dgm:prSet presAssocID="{AAD30DB3-2D59-254B-AC77-CC926ADE7011}" presName="Name13" presStyleLbl="parChTrans1D2" presStyleIdx="4" presStyleCnt="10"/>
      <dgm:spPr/>
      <dgm:t>
        <a:bodyPr/>
        <a:lstStyle/>
        <a:p>
          <a:endParaRPr lang="en-US"/>
        </a:p>
      </dgm:t>
    </dgm:pt>
    <dgm:pt modelId="{A5912F01-A96D-5646-A62B-37803C9A1522}" type="pres">
      <dgm:prSet presAssocID="{A8AD0E70-A3DC-FA48-98C0-E0D719C65098}" presName="childText" presStyleLbl="bgAcc1" presStyleIdx="4" presStyleCnt="10" custScaleX="232701" custLinFactX="100000" custLinFactNeighborX="196323" custLinFactNeighborY="-41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A6530C-60CB-C540-95BA-117E21781818}" type="pres">
      <dgm:prSet presAssocID="{A751E3BE-D134-A14F-B513-84A164ADC0D0}" presName="Name13" presStyleLbl="parChTrans1D2" presStyleIdx="5" presStyleCnt="10"/>
      <dgm:spPr/>
      <dgm:t>
        <a:bodyPr/>
        <a:lstStyle/>
        <a:p>
          <a:endParaRPr lang="en-US"/>
        </a:p>
      </dgm:t>
    </dgm:pt>
    <dgm:pt modelId="{9E6041F7-E5D7-374E-93E2-DC7F7E3C98A5}" type="pres">
      <dgm:prSet presAssocID="{B3624D88-1671-F14D-A08D-4FB38860D46D}" presName="childText" presStyleLbl="bgAcc1" presStyleIdx="5" presStyleCnt="10" custScaleX="232701" custLinFactX="100000" custLinFactNeighborX="196323" custLinFactNeighborY="-124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5B181-9E63-5A45-AF3E-78D5BA27851E}" type="pres">
      <dgm:prSet presAssocID="{E2155642-30DA-FE46-A46E-A81C6EA81677}" presName="root" presStyleCnt="0"/>
      <dgm:spPr/>
    </dgm:pt>
    <dgm:pt modelId="{CE31EC93-0F7E-C94A-BF7B-BA29BF46ACD2}" type="pres">
      <dgm:prSet presAssocID="{E2155642-30DA-FE46-A46E-A81C6EA81677}" presName="rootComposite" presStyleCnt="0"/>
      <dgm:spPr/>
    </dgm:pt>
    <dgm:pt modelId="{A8F3B893-11BF-8348-A4A1-5389E01D4658}" type="pres">
      <dgm:prSet presAssocID="{E2155642-30DA-FE46-A46E-A81C6EA81677}" presName="rootText" presStyleLbl="node1" presStyleIdx="1" presStyleCnt="3" custScaleX="209023" custLinFactX="-100000" custLinFactNeighborX="-168107" custLinFactNeighborY="-583"/>
      <dgm:spPr/>
      <dgm:t>
        <a:bodyPr/>
        <a:lstStyle/>
        <a:p>
          <a:endParaRPr lang="en-US"/>
        </a:p>
      </dgm:t>
    </dgm:pt>
    <dgm:pt modelId="{47488C94-080D-6B46-A7C4-1C614567AAAF}" type="pres">
      <dgm:prSet presAssocID="{E2155642-30DA-FE46-A46E-A81C6EA81677}" presName="rootConnector" presStyleLbl="node1" presStyleIdx="1" presStyleCnt="3"/>
      <dgm:spPr/>
      <dgm:t>
        <a:bodyPr/>
        <a:lstStyle/>
        <a:p>
          <a:endParaRPr lang="en-US"/>
        </a:p>
      </dgm:t>
    </dgm:pt>
    <dgm:pt modelId="{C52830CD-79CB-EF43-8D2E-807963868557}" type="pres">
      <dgm:prSet presAssocID="{E2155642-30DA-FE46-A46E-A81C6EA81677}" presName="childShape" presStyleCnt="0"/>
      <dgm:spPr/>
    </dgm:pt>
    <dgm:pt modelId="{15FBA627-14C3-3B4D-A771-C1EFCB086C57}" type="pres">
      <dgm:prSet presAssocID="{9CAB1DA3-F3C7-CE45-AE40-8CE5E04DAE51}" presName="Name13" presStyleLbl="parChTrans1D2" presStyleIdx="6" presStyleCnt="10"/>
      <dgm:spPr/>
      <dgm:t>
        <a:bodyPr/>
        <a:lstStyle/>
        <a:p>
          <a:endParaRPr lang="en-US"/>
        </a:p>
      </dgm:t>
    </dgm:pt>
    <dgm:pt modelId="{3DCE2813-C148-A64A-81CB-7EF7C6A0AE8E}" type="pres">
      <dgm:prSet presAssocID="{6C7161BE-F30F-794E-B49F-B489E5EB0A1F}" presName="childText" presStyleLbl="bgAcc1" presStyleIdx="6" presStyleCnt="10" custScaleX="232701" custLinFactX="-130239" custLinFactNeighborX="-200000" custLinFactNeighborY="-5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76753-94DB-234E-8D42-A780B41D6327}" type="pres">
      <dgm:prSet presAssocID="{CA2A3943-560B-5B45-9C1E-E8124F095F28}" presName="Name13" presStyleLbl="parChTrans1D2" presStyleIdx="7" presStyleCnt="10"/>
      <dgm:spPr/>
      <dgm:t>
        <a:bodyPr/>
        <a:lstStyle/>
        <a:p>
          <a:endParaRPr lang="en-US"/>
        </a:p>
      </dgm:t>
    </dgm:pt>
    <dgm:pt modelId="{EFCE03B6-A6A7-0946-A9A7-CB6E4E56B697}" type="pres">
      <dgm:prSet presAssocID="{E72204A6-8553-A849-9FD7-BCEAF2386A19}" presName="childText" presStyleLbl="bgAcc1" presStyleIdx="7" presStyleCnt="10" custScaleX="232701" custLinFactX="-130239" custLinFactNeighborX="-200000" custLinFactNeighborY="-5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84B9DB-7EC5-CC43-83BB-B695D9417938}" type="pres">
      <dgm:prSet presAssocID="{51ACE53A-2ABE-A24B-B448-711952B04CEC}" presName="root" presStyleCnt="0"/>
      <dgm:spPr/>
    </dgm:pt>
    <dgm:pt modelId="{EA017B16-B70D-714C-8809-A6847A1999A2}" type="pres">
      <dgm:prSet presAssocID="{51ACE53A-2ABE-A24B-B448-711952B04CEC}" presName="rootComposite" presStyleCnt="0"/>
      <dgm:spPr/>
    </dgm:pt>
    <dgm:pt modelId="{601CF76A-29BD-EE4E-AF9F-6F7D9D9BA5D8}" type="pres">
      <dgm:prSet presAssocID="{51ACE53A-2ABE-A24B-B448-711952B04CEC}" presName="rootText" presStyleLbl="node1" presStyleIdx="2" presStyleCnt="3" custScaleX="209023" custLinFactNeighborX="34085"/>
      <dgm:spPr/>
      <dgm:t>
        <a:bodyPr/>
        <a:lstStyle/>
        <a:p>
          <a:endParaRPr lang="en-US"/>
        </a:p>
      </dgm:t>
    </dgm:pt>
    <dgm:pt modelId="{601B8EC7-0DF2-F049-8D97-C14E1A1D787E}" type="pres">
      <dgm:prSet presAssocID="{51ACE53A-2ABE-A24B-B448-711952B04CEC}" presName="rootConnector" presStyleLbl="node1" presStyleIdx="2" presStyleCnt="3"/>
      <dgm:spPr/>
      <dgm:t>
        <a:bodyPr/>
        <a:lstStyle/>
        <a:p>
          <a:endParaRPr lang="en-US"/>
        </a:p>
      </dgm:t>
    </dgm:pt>
    <dgm:pt modelId="{D77FFF53-509C-3147-B382-8869D65D21EC}" type="pres">
      <dgm:prSet presAssocID="{51ACE53A-2ABE-A24B-B448-711952B04CEC}" presName="childShape" presStyleCnt="0"/>
      <dgm:spPr/>
    </dgm:pt>
    <dgm:pt modelId="{BE710D90-9AE0-F144-B247-5F6916705F76}" type="pres">
      <dgm:prSet presAssocID="{A234EAA3-1494-2D46-9BF8-939E1C9FEC0B}" presName="Name13" presStyleLbl="parChTrans1D2" presStyleIdx="8" presStyleCnt="10"/>
      <dgm:spPr/>
      <dgm:t>
        <a:bodyPr/>
        <a:lstStyle/>
        <a:p>
          <a:endParaRPr lang="en-US"/>
        </a:p>
      </dgm:t>
    </dgm:pt>
    <dgm:pt modelId="{4E0395AB-8CC9-774E-B436-1DC3875BC9B0}" type="pres">
      <dgm:prSet presAssocID="{462034D8-E7A3-5742-B27A-C40B627BD8A8}" presName="childText" presStyleLbl="bgAcc1" presStyleIdx="8" presStyleCnt="10" custScaleX="232701" custLinFactNeighborX="426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978A00-4AB2-2740-B10A-35CAFD82A3BB}" type="pres">
      <dgm:prSet presAssocID="{FE8C0644-6331-714F-BE9B-90B018FDD0A8}" presName="Name13" presStyleLbl="parChTrans1D2" presStyleIdx="9" presStyleCnt="10"/>
      <dgm:spPr/>
      <dgm:t>
        <a:bodyPr/>
        <a:lstStyle/>
        <a:p>
          <a:endParaRPr lang="en-US"/>
        </a:p>
      </dgm:t>
    </dgm:pt>
    <dgm:pt modelId="{B12C17C7-126A-0D45-882A-2A608529A058}" type="pres">
      <dgm:prSet presAssocID="{376D3505-0412-4241-82FD-15484C3FEC38}" presName="childText" presStyleLbl="bgAcc1" presStyleIdx="9" presStyleCnt="10" custScaleX="232701" custLinFactNeighborX="426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CA733F-9304-0249-AC40-D31287211C92}" type="presOf" srcId="{A8AD0E70-A3DC-FA48-98C0-E0D719C65098}" destId="{A5912F01-A96D-5646-A62B-37803C9A1522}" srcOrd="0" destOrd="0" presId="urn:microsoft.com/office/officeart/2005/8/layout/hierarchy3"/>
    <dgm:cxn modelId="{57E634EC-F65E-CE4D-A32D-D1C7CD3A0EA3}" type="presOf" srcId="{A751E3BE-D134-A14F-B513-84A164ADC0D0}" destId="{D5A6530C-60CB-C540-95BA-117E21781818}" srcOrd="0" destOrd="0" presId="urn:microsoft.com/office/officeart/2005/8/layout/hierarchy3"/>
    <dgm:cxn modelId="{B59B662A-2275-C146-BA78-9E8977E64903}" srcId="{5809726F-48C6-0D49-8AC5-997E37D0A0E2}" destId="{1D0FD087-D505-E144-8D36-3DD2F80550F2}" srcOrd="0" destOrd="0" parTransId="{C1AF561A-A6DA-5746-B9ED-077680F29082}" sibTransId="{C0A894E2-3D83-5A4F-92A0-CE72F1C7B413}"/>
    <dgm:cxn modelId="{B56DDC99-026D-9E4A-B6E9-10846B6AE65B}" srcId="{E2155642-30DA-FE46-A46E-A81C6EA81677}" destId="{6C7161BE-F30F-794E-B49F-B489E5EB0A1F}" srcOrd="0" destOrd="0" parTransId="{9CAB1DA3-F3C7-CE45-AE40-8CE5E04DAE51}" sibTransId="{5B0DD0AC-67F1-A04B-9E8B-D246155CB183}"/>
    <dgm:cxn modelId="{EA2ABB7D-F342-CE49-B1F6-AC12B25B9E89}" srcId="{5809726F-48C6-0D49-8AC5-997E37D0A0E2}" destId="{E8775977-E1B3-0743-A5B0-C60741365491}" srcOrd="1" destOrd="0" parTransId="{D63F2A89-578E-104F-93C8-E66E15398A70}" sibTransId="{C90C4A3C-3CA0-574F-A597-4237888EF3FB}"/>
    <dgm:cxn modelId="{BC0AE511-3C7A-3C42-A6FB-CD0362E22D25}" type="presOf" srcId="{6C7161BE-F30F-794E-B49F-B489E5EB0A1F}" destId="{3DCE2813-C148-A64A-81CB-7EF7C6A0AE8E}" srcOrd="0" destOrd="0" presId="urn:microsoft.com/office/officeart/2005/8/layout/hierarchy3"/>
    <dgm:cxn modelId="{FC338C5C-C392-374B-A8AA-F9B17401F3FA}" type="presOf" srcId="{37EA4D16-3829-674C-A615-320E6253303F}" destId="{920C2F2B-74FA-C443-BA6D-82A143BFA6F9}" srcOrd="0" destOrd="0" presId="urn:microsoft.com/office/officeart/2005/8/layout/hierarchy3"/>
    <dgm:cxn modelId="{0CAF675C-582E-F447-9F73-C288FC542E20}" type="presOf" srcId="{376D3505-0412-4241-82FD-15484C3FEC38}" destId="{B12C17C7-126A-0D45-882A-2A608529A058}" srcOrd="0" destOrd="0" presId="urn:microsoft.com/office/officeart/2005/8/layout/hierarchy3"/>
    <dgm:cxn modelId="{6C4A8E11-2F5E-1A4B-9D7E-96C53AFEEBF3}" srcId="{F4F78616-A8AA-B143-9038-579B8085AEEF}" destId="{51ACE53A-2ABE-A24B-B448-711952B04CEC}" srcOrd="2" destOrd="0" parTransId="{1F90642A-DD9F-9D45-AD8C-611A7935103B}" sibTransId="{8CEE37BA-C8B4-BF4F-928C-88CB99A20EDD}"/>
    <dgm:cxn modelId="{8F4B9D96-9224-E845-A92A-CD106C5268F1}" type="presOf" srcId="{AAD30DB3-2D59-254B-AC77-CC926ADE7011}" destId="{7AC1C940-A094-2C49-83BD-B5F3D2E5D5E8}" srcOrd="0" destOrd="0" presId="urn:microsoft.com/office/officeart/2005/8/layout/hierarchy3"/>
    <dgm:cxn modelId="{5BC9794E-EFD6-1D47-98C7-72897A83355A}" srcId="{5809726F-48C6-0D49-8AC5-997E37D0A0E2}" destId="{A8AD0E70-A3DC-FA48-98C0-E0D719C65098}" srcOrd="4" destOrd="0" parTransId="{AAD30DB3-2D59-254B-AC77-CC926ADE7011}" sibTransId="{F07FD46C-A52B-6D42-95A9-3EA89E1C78D2}"/>
    <dgm:cxn modelId="{ADA06A59-B60A-A641-A156-7E8F8A376A2D}" srcId="{F4F78616-A8AA-B143-9038-579B8085AEEF}" destId="{E2155642-30DA-FE46-A46E-A81C6EA81677}" srcOrd="1" destOrd="0" parTransId="{4B57AF2D-7DB6-6E48-8DD1-E3F705AF4567}" sibTransId="{A90F3083-645C-A54D-A7ED-415F053DD7B5}"/>
    <dgm:cxn modelId="{A098D8CC-C486-C745-988A-C235C7299AF0}" type="presOf" srcId="{E8775977-E1B3-0743-A5B0-C60741365491}" destId="{1737DCE3-5642-6844-A812-963725D74ABD}" srcOrd="0" destOrd="0" presId="urn:microsoft.com/office/officeart/2005/8/layout/hierarchy3"/>
    <dgm:cxn modelId="{FD4D8E12-C9CF-E644-93E7-175E4629C0A0}" srcId="{F4F78616-A8AA-B143-9038-579B8085AEEF}" destId="{5809726F-48C6-0D49-8AC5-997E37D0A0E2}" srcOrd="0" destOrd="0" parTransId="{F16FB75A-0175-D64F-923F-91A6E83214AD}" sibTransId="{4FA5799D-F952-C340-AE80-EF1133B8FCC1}"/>
    <dgm:cxn modelId="{1D320A1A-C8E6-FD48-8032-E82B6ACDC69D}" type="presOf" srcId="{FE8C0644-6331-714F-BE9B-90B018FDD0A8}" destId="{3F978A00-4AB2-2740-B10A-35CAFD82A3BB}" srcOrd="0" destOrd="0" presId="urn:microsoft.com/office/officeart/2005/8/layout/hierarchy3"/>
    <dgm:cxn modelId="{55FF8162-B10C-3242-9057-67CE319A6AA1}" type="presOf" srcId="{E2155642-30DA-FE46-A46E-A81C6EA81677}" destId="{47488C94-080D-6B46-A7C4-1C614567AAAF}" srcOrd="1" destOrd="0" presId="urn:microsoft.com/office/officeart/2005/8/layout/hierarchy3"/>
    <dgm:cxn modelId="{BE165DE1-4DEE-6E4B-9C33-BE2F0F7A667C}" srcId="{5809726F-48C6-0D49-8AC5-997E37D0A0E2}" destId="{A013CA25-5FFC-9546-BF22-26F035774717}" srcOrd="3" destOrd="0" parTransId="{37EA4D16-3829-674C-A615-320E6253303F}" sibTransId="{773905F5-921C-C946-8720-CE90672CE357}"/>
    <dgm:cxn modelId="{8B21E594-0653-FC49-96BD-451F75D7DE88}" srcId="{E2155642-30DA-FE46-A46E-A81C6EA81677}" destId="{E72204A6-8553-A849-9FD7-BCEAF2386A19}" srcOrd="1" destOrd="0" parTransId="{CA2A3943-560B-5B45-9C1E-E8124F095F28}" sibTransId="{5DC7AD88-D4C1-B34A-A7A5-6AE508707829}"/>
    <dgm:cxn modelId="{0376BDB8-5E58-D64C-AD1A-AF64600D44EA}" type="presOf" srcId="{CA2A3943-560B-5B45-9C1E-E8124F095F28}" destId="{E1F76753-94DB-234E-8D42-A780B41D6327}" srcOrd="0" destOrd="0" presId="urn:microsoft.com/office/officeart/2005/8/layout/hierarchy3"/>
    <dgm:cxn modelId="{583991B5-BB68-5A4F-AE85-72D0E1A516B3}" type="presOf" srcId="{51ACE53A-2ABE-A24B-B448-711952B04CEC}" destId="{601B8EC7-0DF2-F049-8D97-C14E1A1D787E}" srcOrd="1" destOrd="0" presId="urn:microsoft.com/office/officeart/2005/8/layout/hierarchy3"/>
    <dgm:cxn modelId="{460A61C0-D552-6A4F-9413-54FF47AB2B5D}" type="presOf" srcId="{E2155642-30DA-FE46-A46E-A81C6EA81677}" destId="{A8F3B893-11BF-8348-A4A1-5389E01D4658}" srcOrd="0" destOrd="0" presId="urn:microsoft.com/office/officeart/2005/8/layout/hierarchy3"/>
    <dgm:cxn modelId="{2D1E5006-05CF-3F41-8B79-BF9B1C12C097}" type="presOf" srcId="{F63815BD-8621-1E47-BEFD-935D0C9F902C}" destId="{413DF5EA-06C3-AB47-B725-97CF6FAFBF98}" srcOrd="0" destOrd="0" presId="urn:microsoft.com/office/officeart/2005/8/layout/hierarchy3"/>
    <dgm:cxn modelId="{B1327751-DE13-9A43-9424-D81E2AF491FF}" type="presOf" srcId="{1D0FD087-D505-E144-8D36-3DD2F80550F2}" destId="{9ADB4CFD-AFE6-384B-BD12-28B93D67F197}" srcOrd="0" destOrd="0" presId="urn:microsoft.com/office/officeart/2005/8/layout/hierarchy3"/>
    <dgm:cxn modelId="{EE660F1A-84EA-B540-A2C7-772D614DB6E5}" srcId="{51ACE53A-2ABE-A24B-B448-711952B04CEC}" destId="{462034D8-E7A3-5742-B27A-C40B627BD8A8}" srcOrd="0" destOrd="0" parTransId="{A234EAA3-1494-2D46-9BF8-939E1C9FEC0B}" sibTransId="{2A46CE3D-AD72-1D47-AD89-F60A125236DA}"/>
    <dgm:cxn modelId="{9A9DBAD3-6705-B841-8AFC-0663F55A21D1}" type="presOf" srcId="{462034D8-E7A3-5742-B27A-C40B627BD8A8}" destId="{4E0395AB-8CC9-774E-B436-1DC3875BC9B0}" srcOrd="0" destOrd="0" presId="urn:microsoft.com/office/officeart/2005/8/layout/hierarchy3"/>
    <dgm:cxn modelId="{E2887330-1D14-4F44-BA71-C91377A63380}" type="presOf" srcId="{C1AF561A-A6DA-5746-B9ED-077680F29082}" destId="{075D070C-5118-F04C-A8BD-F94830682FF2}" srcOrd="0" destOrd="0" presId="urn:microsoft.com/office/officeart/2005/8/layout/hierarchy3"/>
    <dgm:cxn modelId="{EE2D4CDE-8E7E-9A4F-BDDC-8D93B6442B00}" type="presOf" srcId="{E72204A6-8553-A849-9FD7-BCEAF2386A19}" destId="{EFCE03B6-A6A7-0946-A9A7-CB6E4E56B697}" srcOrd="0" destOrd="0" presId="urn:microsoft.com/office/officeart/2005/8/layout/hierarchy3"/>
    <dgm:cxn modelId="{2DE99240-4EE8-BA49-BDB7-6B8F7C1B96A0}" type="presOf" srcId="{A013CA25-5FFC-9546-BF22-26F035774717}" destId="{28C75BE6-6B19-F043-AEAE-3A6E9A1385B0}" srcOrd="0" destOrd="0" presId="urn:microsoft.com/office/officeart/2005/8/layout/hierarchy3"/>
    <dgm:cxn modelId="{2E4B5DC4-B9EF-1341-9ADD-93ED1595734A}" srcId="{5809726F-48C6-0D49-8AC5-997E37D0A0E2}" destId="{F79C1C62-9FC0-5B4F-9629-1C684C05717D}" srcOrd="2" destOrd="0" parTransId="{F63815BD-8621-1E47-BEFD-935D0C9F902C}" sibTransId="{F0149A6D-A8E3-C04A-A3D4-E757BA1AC0D3}"/>
    <dgm:cxn modelId="{2D41D8C4-FF84-7646-B630-FC60F3BE0A5D}" type="presOf" srcId="{F79C1C62-9FC0-5B4F-9629-1C684C05717D}" destId="{96286CCE-C4A1-5148-8935-28BA470D27CC}" srcOrd="0" destOrd="0" presId="urn:microsoft.com/office/officeart/2005/8/layout/hierarchy3"/>
    <dgm:cxn modelId="{335A1B9B-53F7-0A4B-AA79-FBB850BD3D79}" type="presOf" srcId="{B3624D88-1671-F14D-A08D-4FB38860D46D}" destId="{9E6041F7-E5D7-374E-93E2-DC7F7E3C98A5}" srcOrd="0" destOrd="0" presId="urn:microsoft.com/office/officeart/2005/8/layout/hierarchy3"/>
    <dgm:cxn modelId="{A0902103-6538-5848-A174-3EC451688C48}" type="presOf" srcId="{5809726F-48C6-0D49-8AC5-997E37D0A0E2}" destId="{864CC821-DD46-1B45-945B-1910708483A5}" srcOrd="1" destOrd="0" presId="urn:microsoft.com/office/officeart/2005/8/layout/hierarchy3"/>
    <dgm:cxn modelId="{3C0D1825-1E99-344F-B2FC-94F46B995849}" srcId="{5809726F-48C6-0D49-8AC5-997E37D0A0E2}" destId="{B3624D88-1671-F14D-A08D-4FB38860D46D}" srcOrd="5" destOrd="0" parTransId="{A751E3BE-D134-A14F-B513-84A164ADC0D0}" sibTransId="{58C1D979-FDEA-924B-9311-BDEC42BD9C3E}"/>
    <dgm:cxn modelId="{5ABD063E-8CB4-D141-A652-D9A036DFEAAC}" type="presOf" srcId="{A234EAA3-1494-2D46-9BF8-939E1C9FEC0B}" destId="{BE710D90-9AE0-F144-B247-5F6916705F76}" srcOrd="0" destOrd="0" presId="urn:microsoft.com/office/officeart/2005/8/layout/hierarchy3"/>
    <dgm:cxn modelId="{41DFE91A-9027-F245-8457-842BDA1BA8FC}" type="presOf" srcId="{9CAB1DA3-F3C7-CE45-AE40-8CE5E04DAE51}" destId="{15FBA627-14C3-3B4D-A771-C1EFCB086C57}" srcOrd="0" destOrd="0" presId="urn:microsoft.com/office/officeart/2005/8/layout/hierarchy3"/>
    <dgm:cxn modelId="{E7162B85-1F42-E243-849F-9B0BE3D90D3E}" type="presOf" srcId="{5809726F-48C6-0D49-8AC5-997E37D0A0E2}" destId="{854BE8B5-202F-8742-A884-004E5551D3AA}" srcOrd="0" destOrd="0" presId="urn:microsoft.com/office/officeart/2005/8/layout/hierarchy3"/>
    <dgm:cxn modelId="{589E139C-FE23-504F-8C85-3A674C246F95}" srcId="{51ACE53A-2ABE-A24B-B448-711952B04CEC}" destId="{376D3505-0412-4241-82FD-15484C3FEC38}" srcOrd="1" destOrd="0" parTransId="{FE8C0644-6331-714F-BE9B-90B018FDD0A8}" sibTransId="{6F9441DF-F41E-6F41-9563-1DADDB573549}"/>
    <dgm:cxn modelId="{224DBD8E-0743-424C-9045-AD391F5A609A}" type="presOf" srcId="{D63F2A89-578E-104F-93C8-E66E15398A70}" destId="{90FFCA67-4A29-4B46-BA72-5616226F8AA9}" srcOrd="0" destOrd="0" presId="urn:microsoft.com/office/officeart/2005/8/layout/hierarchy3"/>
    <dgm:cxn modelId="{4EA929B4-02E0-5244-B13E-9EC9B67BA185}" type="presOf" srcId="{F4F78616-A8AA-B143-9038-579B8085AEEF}" destId="{62D9AF7D-800E-7444-8D5B-B67C3DE2BE61}" srcOrd="0" destOrd="0" presId="urn:microsoft.com/office/officeart/2005/8/layout/hierarchy3"/>
    <dgm:cxn modelId="{3D353A28-C9A0-2A47-A5E5-0C1F206B4DC3}" type="presOf" srcId="{51ACE53A-2ABE-A24B-B448-711952B04CEC}" destId="{601CF76A-29BD-EE4E-AF9F-6F7D9D9BA5D8}" srcOrd="0" destOrd="0" presId="urn:microsoft.com/office/officeart/2005/8/layout/hierarchy3"/>
    <dgm:cxn modelId="{188ED6AA-535D-264D-AADF-E911EF8961EA}" type="presParOf" srcId="{62D9AF7D-800E-7444-8D5B-B67C3DE2BE61}" destId="{4E81E365-B214-F741-B230-E6E73C99E3A1}" srcOrd="0" destOrd="0" presId="urn:microsoft.com/office/officeart/2005/8/layout/hierarchy3"/>
    <dgm:cxn modelId="{520BCE16-2CC5-D04E-B4CD-9D5F03B4BB55}" type="presParOf" srcId="{4E81E365-B214-F741-B230-E6E73C99E3A1}" destId="{22E5FE90-25F2-1048-BDE3-CCA845653396}" srcOrd="0" destOrd="0" presId="urn:microsoft.com/office/officeart/2005/8/layout/hierarchy3"/>
    <dgm:cxn modelId="{CDA4C04A-26F7-784A-8BFE-DE6008E125CE}" type="presParOf" srcId="{22E5FE90-25F2-1048-BDE3-CCA845653396}" destId="{854BE8B5-202F-8742-A884-004E5551D3AA}" srcOrd="0" destOrd="0" presId="urn:microsoft.com/office/officeart/2005/8/layout/hierarchy3"/>
    <dgm:cxn modelId="{750C0142-424D-5C47-BF61-C4B5278FEC40}" type="presParOf" srcId="{22E5FE90-25F2-1048-BDE3-CCA845653396}" destId="{864CC821-DD46-1B45-945B-1910708483A5}" srcOrd="1" destOrd="0" presId="urn:microsoft.com/office/officeart/2005/8/layout/hierarchy3"/>
    <dgm:cxn modelId="{6D1B2746-247D-D845-92E2-D37E027AD8FA}" type="presParOf" srcId="{4E81E365-B214-F741-B230-E6E73C99E3A1}" destId="{DB12E59A-D08D-4C45-AF71-DFD01412D4F4}" srcOrd="1" destOrd="0" presId="urn:microsoft.com/office/officeart/2005/8/layout/hierarchy3"/>
    <dgm:cxn modelId="{0248CAB1-1B9F-9C4C-A326-E4B3CFEECCC0}" type="presParOf" srcId="{DB12E59A-D08D-4C45-AF71-DFD01412D4F4}" destId="{075D070C-5118-F04C-A8BD-F94830682FF2}" srcOrd="0" destOrd="0" presId="urn:microsoft.com/office/officeart/2005/8/layout/hierarchy3"/>
    <dgm:cxn modelId="{38628682-FD5C-9A41-9AD9-F5082085E8E6}" type="presParOf" srcId="{DB12E59A-D08D-4C45-AF71-DFD01412D4F4}" destId="{9ADB4CFD-AFE6-384B-BD12-28B93D67F197}" srcOrd="1" destOrd="0" presId="urn:microsoft.com/office/officeart/2005/8/layout/hierarchy3"/>
    <dgm:cxn modelId="{5F6870A5-4652-A145-848D-85D85C304F61}" type="presParOf" srcId="{DB12E59A-D08D-4C45-AF71-DFD01412D4F4}" destId="{90FFCA67-4A29-4B46-BA72-5616226F8AA9}" srcOrd="2" destOrd="0" presId="urn:microsoft.com/office/officeart/2005/8/layout/hierarchy3"/>
    <dgm:cxn modelId="{FD40ABFA-E7B7-2943-97EB-00E3F5ACD9B8}" type="presParOf" srcId="{DB12E59A-D08D-4C45-AF71-DFD01412D4F4}" destId="{1737DCE3-5642-6844-A812-963725D74ABD}" srcOrd="3" destOrd="0" presId="urn:microsoft.com/office/officeart/2005/8/layout/hierarchy3"/>
    <dgm:cxn modelId="{5C0434BF-69AE-2A42-8110-129668092B96}" type="presParOf" srcId="{DB12E59A-D08D-4C45-AF71-DFD01412D4F4}" destId="{413DF5EA-06C3-AB47-B725-97CF6FAFBF98}" srcOrd="4" destOrd="0" presId="urn:microsoft.com/office/officeart/2005/8/layout/hierarchy3"/>
    <dgm:cxn modelId="{E0F1C392-8CDF-444E-A185-B7C518034B9F}" type="presParOf" srcId="{DB12E59A-D08D-4C45-AF71-DFD01412D4F4}" destId="{96286CCE-C4A1-5148-8935-28BA470D27CC}" srcOrd="5" destOrd="0" presId="urn:microsoft.com/office/officeart/2005/8/layout/hierarchy3"/>
    <dgm:cxn modelId="{98EFEF56-9758-9044-AF3B-389E3B5E286F}" type="presParOf" srcId="{DB12E59A-D08D-4C45-AF71-DFD01412D4F4}" destId="{920C2F2B-74FA-C443-BA6D-82A143BFA6F9}" srcOrd="6" destOrd="0" presId="urn:microsoft.com/office/officeart/2005/8/layout/hierarchy3"/>
    <dgm:cxn modelId="{D6D699EE-22FA-554A-8DA1-0F28B1D5F941}" type="presParOf" srcId="{DB12E59A-D08D-4C45-AF71-DFD01412D4F4}" destId="{28C75BE6-6B19-F043-AEAE-3A6E9A1385B0}" srcOrd="7" destOrd="0" presId="urn:microsoft.com/office/officeart/2005/8/layout/hierarchy3"/>
    <dgm:cxn modelId="{C97FFED2-50CE-D246-A05E-5E4C5FCACAC8}" type="presParOf" srcId="{DB12E59A-D08D-4C45-AF71-DFD01412D4F4}" destId="{7AC1C940-A094-2C49-83BD-B5F3D2E5D5E8}" srcOrd="8" destOrd="0" presId="urn:microsoft.com/office/officeart/2005/8/layout/hierarchy3"/>
    <dgm:cxn modelId="{2550A32B-0FC3-B14C-BE17-D4D5388D9D9D}" type="presParOf" srcId="{DB12E59A-D08D-4C45-AF71-DFD01412D4F4}" destId="{A5912F01-A96D-5646-A62B-37803C9A1522}" srcOrd="9" destOrd="0" presId="urn:microsoft.com/office/officeart/2005/8/layout/hierarchy3"/>
    <dgm:cxn modelId="{8D7D88F8-45EF-CB4F-BCB5-C3FFD2013EEE}" type="presParOf" srcId="{DB12E59A-D08D-4C45-AF71-DFD01412D4F4}" destId="{D5A6530C-60CB-C540-95BA-117E21781818}" srcOrd="10" destOrd="0" presId="urn:microsoft.com/office/officeart/2005/8/layout/hierarchy3"/>
    <dgm:cxn modelId="{8278ED9A-0857-C44D-94CA-DD36AB2D9502}" type="presParOf" srcId="{DB12E59A-D08D-4C45-AF71-DFD01412D4F4}" destId="{9E6041F7-E5D7-374E-93E2-DC7F7E3C98A5}" srcOrd="11" destOrd="0" presId="urn:microsoft.com/office/officeart/2005/8/layout/hierarchy3"/>
    <dgm:cxn modelId="{0C60C961-836E-5D4A-B28D-1146793DA684}" type="presParOf" srcId="{62D9AF7D-800E-7444-8D5B-B67C3DE2BE61}" destId="{AE15B181-9E63-5A45-AF3E-78D5BA27851E}" srcOrd="1" destOrd="0" presId="urn:microsoft.com/office/officeart/2005/8/layout/hierarchy3"/>
    <dgm:cxn modelId="{73B5EAD0-A998-854B-9C3F-482C47F862CF}" type="presParOf" srcId="{AE15B181-9E63-5A45-AF3E-78D5BA27851E}" destId="{CE31EC93-0F7E-C94A-BF7B-BA29BF46ACD2}" srcOrd="0" destOrd="0" presId="urn:microsoft.com/office/officeart/2005/8/layout/hierarchy3"/>
    <dgm:cxn modelId="{0F0412F3-109C-BE4B-8240-EBCF58C8975E}" type="presParOf" srcId="{CE31EC93-0F7E-C94A-BF7B-BA29BF46ACD2}" destId="{A8F3B893-11BF-8348-A4A1-5389E01D4658}" srcOrd="0" destOrd="0" presId="urn:microsoft.com/office/officeart/2005/8/layout/hierarchy3"/>
    <dgm:cxn modelId="{86ACB6BF-86CF-D24E-9E21-C2E366B55393}" type="presParOf" srcId="{CE31EC93-0F7E-C94A-BF7B-BA29BF46ACD2}" destId="{47488C94-080D-6B46-A7C4-1C614567AAAF}" srcOrd="1" destOrd="0" presId="urn:microsoft.com/office/officeart/2005/8/layout/hierarchy3"/>
    <dgm:cxn modelId="{484ED743-F67B-DE48-A2FD-F375F6C32799}" type="presParOf" srcId="{AE15B181-9E63-5A45-AF3E-78D5BA27851E}" destId="{C52830CD-79CB-EF43-8D2E-807963868557}" srcOrd="1" destOrd="0" presId="urn:microsoft.com/office/officeart/2005/8/layout/hierarchy3"/>
    <dgm:cxn modelId="{8E35DE4D-5A7F-804B-87BA-C4770B64C56D}" type="presParOf" srcId="{C52830CD-79CB-EF43-8D2E-807963868557}" destId="{15FBA627-14C3-3B4D-A771-C1EFCB086C57}" srcOrd="0" destOrd="0" presId="urn:microsoft.com/office/officeart/2005/8/layout/hierarchy3"/>
    <dgm:cxn modelId="{8A3A1616-8036-2B48-8BE2-30180A652000}" type="presParOf" srcId="{C52830CD-79CB-EF43-8D2E-807963868557}" destId="{3DCE2813-C148-A64A-81CB-7EF7C6A0AE8E}" srcOrd="1" destOrd="0" presId="urn:microsoft.com/office/officeart/2005/8/layout/hierarchy3"/>
    <dgm:cxn modelId="{C93F5782-41B8-CF40-876F-E3CC1744E48F}" type="presParOf" srcId="{C52830CD-79CB-EF43-8D2E-807963868557}" destId="{E1F76753-94DB-234E-8D42-A780B41D6327}" srcOrd="2" destOrd="0" presId="urn:microsoft.com/office/officeart/2005/8/layout/hierarchy3"/>
    <dgm:cxn modelId="{8CDFB2FF-5AFB-5240-8841-EFE568835814}" type="presParOf" srcId="{C52830CD-79CB-EF43-8D2E-807963868557}" destId="{EFCE03B6-A6A7-0946-A9A7-CB6E4E56B697}" srcOrd="3" destOrd="0" presId="urn:microsoft.com/office/officeart/2005/8/layout/hierarchy3"/>
    <dgm:cxn modelId="{E60C3D47-DF63-F945-A43F-943EC1ECFAD0}" type="presParOf" srcId="{62D9AF7D-800E-7444-8D5B-B67C3DE2BE61}" destId="{E584B9DB-7EC5-CC43-83BB-B695D9417938}" srcOrd="2" destOrd="0" presId="urn:microsoft.com/office/officeart/2005/8/layout/hierarchy3"/>
    <dgm:cxn modelId="{D1D0B7FF-08A6-9B49-9A90-362F0E7F7896}" type="presParOf" srcId="{E584B9DB-7EC5-CC43-83BB-B695D9417938}" destId="{EA017B16-B70D-714C-8809-A6847A1999A2}" srcOrd="0" destOrd="0" presId="urn:microsoft.com/office/officeart/2005/8/layout/hierarchy3"/>
    <dgm:cxn modelId="{D68F2B51-9D2C-B04A-ACF9-CF42A451D094}" type="presParOf" srcId="{EA017B16-B70D-714C-8809-A6847A1999A2}" destId="{601CF76A-29BD-EE4E-AF9F-6F7D9D9BA5D8}" srcOrd="0" destOrd="0" presId="urn:microsoft.com/office/officeart/2005/8/layout/hierarchy3"/>
    <dgm:cxn modelId="{7459AFAE-BA77-944E-BE24-93BAF46B854B}" type="presParOf" srcId="{EA017B16-B70D-714C-8809-A6847A1999A2}" destId="{601B8EC7-0DF2-F049-8D97-C14E1A1D787E}" srcOrd="1" destOrd="0" presId="urn:microsoft.com/office/officeart/2005/8/layout/hierarchy3"/>
    <dgm:cxn modelId="{9DC9EEC1-627E-A04B-B561-3DDB0FF5F947}" type="presParOf" srcId="{E584B9DB-7EC5-CC43-83BB-B695D9417938}" destId="{D77FFF53-509C-3147-B382-8869D65D21EC}" srcOrd="1" destOrd="0" presId="urn:microsoft.com/office/officeart/2005/8/layout/hierarchy3"/>
    <dgm:cxn modelId="{69490195-D579-FE42-A568-0CA5DCF4E6FA}" type="presParOf" srcId="{D77FFF53-509C-3147-B382-8869D65D21EC}" destId="{BE710D90-9AE0-F144-B247-5F6916705F76}" srcOrd="0" destOrd="0" presId="urn:microsoft.com/office/officeart/2005/8/layout/hierarchy3"/>
    <dgm:cxn modelId="{3F3F0946-D597-3A47-8B96-CB7B40614816}" type="presParOf" srcId="{D77FFF53-509C-3147-B382-8869D65D21EC}" destId="{4E0395AB-8CC9-774E-B436-1DC3875BC9B0}" srcOrd="1" destOrd="0" presId="urn:microsoft.com/office/officeart/2005/8/layout/hierarchy3"/>
    <dgm:cxn modelId="{7BB4AAEA-07CD-1C4F-A923-A2D2B81EA64F}" type="presParOf" srcId="{D77FFF53-509C-3147-B382-8869D65D21EC}" destId="{3F978A00-4AB2-2740-B10A-35CAFD82A3BB}" srcOrd="2" destOrd="0" presId="urn:microsoft.com/office/officeart/2005/8/layout/hierarchy3"/>
    <dgm:cxn modelId="{2DAAFD5C-7229-5345-9CE3-7E4763CF1FD1}" type="presParOf" srcId="{D77FFF53-509C-3147-B382-8869D65D21EC}" destId="{B12C17C7-126A-0D45-882A-2A608529A05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BD37A6-E9AE-7242-9B3E-3DE682935781}">
      <dsp:nvSpPr>
        <dsp:cNvPr id="0" name=""/>
        <dsp:cNvSpPr/>
      </dsp:nvSpPr>
      <dsp:spPr>
        <a:xfrm>
          <a:off x="0" y="1032559"/>
          <a:ext cx="8568952" cy="1353750"/>
        </a:xfrm>
        <a:prstGeom prst="notched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24DF46F-823C-B544-8DCC-8649EB201205}">
      <dsp:nvSpPr>
        <dsp:cNvPr id="0" name=""/>
        <dsp:cNvSpPr/>
      </dsp:nvSpPr>
      <dsp:spPr>
        <a:xfrm>
          <a:off x="3389" y="0"/>
          <a:ext cx="1481784" cy="1353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Setup 09.2011</a:t>
          </a:r>
          <a:endParaRPr lang="en-US" sz="1400" kern="1200" dirty="0"/>
        </a:p>
      </dsp:txBody>
      <dsp:txXfrm>
        <a:off x="3389" y="0"/>
        <a:ext cx="1481784" cy="1353750"/>
      </dsp:txXfrm>
    </dsp:sp>
    <dsp:sp modelId="{750DAA7F-AA42-5C40-9532-F8844D981705}">
      <dsp:nvSpPr>
        <dsp:cNvPr id="0" name=""/>
        <dsp:cNvSpPr/>
      </dsp:nvSpPr>
      <dsp:spPr>
        <a:xfrm>
          <a:off x="575062" y="1522969"/>
          <a:ext cx="338437" cy="33843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506ED0-9E1E-1D48-B51D-74F1ACAE36B1}">
      <dsp:nvSpPr>
        <dsp:cNvPr id="0" name=""/>
        <dsp:cNvSpPr/>
      </dsp:nvSpPr>
      <dsp:spPr>
        <a:xfrm>
          <a:off x="1559262" y="2030625"/>
          <a:ext cx="1481784" cy="1353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Consolidation 09.2012</a:t>
          </a:r>
          <a:endParaRPr lang="en-US" sz="1400" kern="1200" dirty="0"/>
        </a:p>
      </dsp:txBody>
      <dsp:txXfrm>
        <a:off x="1559262" y="2030625"/>
        <a:ext cx="1481784" cy="1353750"/>
      </dsp:txXfrm>
    </dsp:sp>
    <dsp:sp modelId="{0FA73E3F-0F56-7843-9C45-118FCEA96BCE}">
      <dsp:nvSpPr>
        <dsp:cNvPr id="0" name=""/>
        <dsp:cNvSpPr/>
      </dsp:nvSpPr>
      <dsp:spPr>
        <a:xfrm>
          <a:off x="2130936" y="1522969"/>
          <a:ext cx="338437" cy="33843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B1E0EE-9CF6-914E-B886-A3AA8691B002}">
      <dsp:nvSpPr>
        <dsp:cNvPr id="0" name=""/>
        <dsp:cNvSpPr/>
      </dsp:nvSpPr>
      <dsp:spPr>
        <a:xfrm>
          <a:off x="3115136" y="0"/>
          <a:ext cx="1481784" cy="1353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Integration 03.2013</a:t>
          </a:r>
          <a:endParaRPr lang="en-US" sz="1400" kern="1200" dirty="0"/>
        </a:p>
      </dsp:txBody>
      <dsp:txXfrm>
        <a:off x="3115136" y="0"/>
        <a:ext cx="1481784" cy="1353750"/>
      </dsp:txXfrm>
    </dsp:sp>
    <dsp:sp modelId="{8E84D019-FA45-2742-8168-17154E3CA5F4}">
      <dsp:nvSpPr>
        <dsp:cNvPr id="0" name=""/>
        <dsp:cNvSpPr/>
      </dsp:nvSpPr>
      <dsp:spPr>
        <a:xfrm>
          <a:off x="3686809" y="1522969"/>
          <a:ext cx="338437" cy="33843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D63A6A6-1E94-A945-8FB5-BEF93ADA6268}">
      <dsp:nvSpPr>
        <dsp:cNvPr id="0" name=""/>
        <dsp:cNvSpPr/>
      </dsp:nvSpPr>
      <dsp:spPr>
        <a:xfrm>
          <a:off x="4671009" y="2030625"/>
          <a:ext cx="1481784" cy="1353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Preproduction 09.2013</a:t>
          </a:r>
          <a:endParaRPr lang="en-US" sz="1400" kern="1200" dirty="0"/>
        </a:p>
      </dsp:txBody>
      <dsp:txXfrm>
        <a:off x="4671009" y="2030625"/>
        <a:ext cx="1481784" cy="1353750"/>
      </dsp:txXfrm>
    </dsp:sp>
    <dsp:sp modelId="{512D4A81-ABE4-AD41-906B-993A186AD2D1}">
      <dsp:nvSpPr>
        <dsp:cNvPr id="0" name=""/>
        <dsp:cNvSpPr/>
      </dsp:nvSpPr>
      <dsp:spPr>
        <a:xfrm>
          <a:off x="5242683" y="1522969"/>
          <a:ext cx="338437" cy="33843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B7F32C-9BE2-134F-9202-F9912C52D50B}">
      <dsp:nvSpPr>
        <dsp:cNvPr id="0" name=""/>
        <dsp:cNvSpPr/>
      </dsp:nvSpPr>
      <dsp:spPr>
        <a:xfrm>
          <a:off x="6226883" y="0"/>
          <a:ext cx="1481784" cy="1353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Production 05.2014</a:t>
          </a:r>
          <a:endParaRPr lang="en-US" sz="1400" kern="1200" dirty="0"/>
        </a:p>
      </dsp:txBody>
      <dsp:txXfrm>
        <a:off x="6226883" y="0"/>
        <a:ext cx="1481784" cy="1353750"/>
      </dsp:txXfrm>
    </dsp:sp>
    <dsp:sp modelId="{EEEF769D-BFE5-6E43-A6BC-32F096ED2987}">
      <dsp:nvSpPr>
        <dsp:cNvPr id="0" name=""/>
        <dsp:cNvSpPr/>
      </dsp:nvSpPr>
      <dsp:spPr>
        <a:xfrm>
          <a:off x="6798556" y="1522969"/>
          <a:ext cx="338437" cy="338437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4BE8B5-202F-8742-A884-004E5551D3AA}">
      <dsp:nvSpPr>
        <dsp:cNvPr id="0" name=""/>
        <dsp:cNvSpPr/>
      </dsp:nvSpPr>
      <dsp:spPr>
        <a:xfrm>
          <a:off x="2952323" y="2"/>
          <a:ext cx="2304440" cy="5512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smtClean="0"/>
            <a:t>EGI.eu	</a:t>
          </a:r>
          <a:endParaRPr lang="en-US" sz="2100" b="1" kern="1200" dirty="0"/>
        </a:p>
      </dsp:txBody>
      <dsp:txXfrm>
        <a:off x="2968468" y="16147"/>
        <a:ext cx="2272150" cy="518950"/>
      </dsp:txXfrm>
    </dsp:sp>
    <dsp:sp modelId="{075D070C-5118-F04C-A8BD-F94830682FF2}">
      <dsp:nvSpPr>
        <dsp:cNvPr id="0" name=""/>
        <dsp:cNvSpPr/>
      </dsp:nvSpPr>
      <dsp:spPr>
        <a:xfrm>
          <a:off x="3182767" y="551243"/>
          <a:ext cx="267414" cy="3936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3608"/>
              </a:lnTo>
              <a:lnTo>
                <a:pt x="267414" y="393608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DB4CFD-AFE6-384B-BD12-28B93D67F197}">
      <dsp:nvSpPr>
        <dsp:cNvPr id="0" name=""/>
        <dsp:cNvSpPr/>
      </dsp:nvSpPr>
      <dsp:spPr>
        <a:xfrm>
          <a:off x="3450182" y="669230"/>
          <a:ext cx="2052389" cy="5512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Service availability monitoring</a:t>
          </a:r>
          <a:endParaRPr lang="en-US" sz="1700" kern="1200" dirty="0"/>
        </a:p>
      </dsp:txBody>
      <dsp:txXfrm>
        <a:off x="3466327" y="685375"/>
        <a:ext cx="2020099" cy="518950"/>
      </dsp:txXfrm>
    </dsp:sp>
    <dsp:sp modelId="{90FFCA67-4A29-4B46-BA72-5616226F8AA9}">
      <dsp:nvSpPr>
        <dsp:cNvPr id="0" name=""/>
        <dsp:cNvSpPr/>
      </dsp:nvSpPr>
      <dsp:spPr>
        <a:xfrm>
          <a:off x="3182767" y="551243"/>
          <a:ext cx="267414" cy="1082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2659"/>
              </a:lnTo>
              <a:lnTo>
                <a:pt x="267414" y="1082659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37DCE3-5642-6844-A812-963725D74ABD}">
      <dsp:nvSpPr>
        <dsp:cNvPr id="0" name=""/>
        <dsp:cNvSpPr/>
      </dsp:nvSpPr>
      <dsp:spPr>
        <a:xfrm>
          <a:off x="3450182" y="1358282"/>
          <a:ext cx="2052389" cy="5512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520169"/>
              <a:satOff val="-649"/>
              <a:lumOff val="15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Resource usage accounting</a:t>
          </a:r>
          <a:endParaRPr lang="en-US" sz="1700" kern="1200" dirty="0"/>
        </a:p>
      </dsp:txBody>
      <dsp:txXfrm>
        <a:off x="3466327" y="1374427"/>
        <a:ext cx="2020099" cy="518950"/>
      </dsp:txXfrm>
    </dsp:sp>
    <dsp:sp modelId="{413DF5EA-06C3-AB47-B725-97CF6FAFBF98}">
      <dsp:nvSpPr>
        <dsp:cNvPr id="0" name=""/>
        <dsp:cNvSpPr/>
      </dsp:nvSpPr>
      <dsp:spPr>
        <a:xfrm>
          <a:off x="3182767" y="551243"/>
          <a:ext cx="267414" cy="17717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1710"/>
              </a:lnTo>
              <a:lnTo>
                <a:pt x="267414" y="177171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286CCE-C4A1-5148-8935-28BA470D27CC}">
      <dsp:nvSpPr>
        <dsp:cNvPr id="0" name=""/>
        <dsp:cNvSpPr/>
      </dsp:nvSpPr>
      <dsp:spPr>
        <a:xfrm>
          <a:off x="3450182" y="2047333"/>
          <a:ext cx="2052389" cy="5512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040338"/>
              <a:satOff val="-1298"/>
              <a:lumOff val="30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Federated AAI coordination</a:t>
          </a:r>
          <a:endParaRPr lang="en-US" sz="1700" kern="1200" dirty="0"/>
        </a:p>
      </dsp:txBody>
      <dsp:txXfrm>
        <a:off x="3466327" y="2063478"/>
        <a:ext cx="2020099" cy="518950"/>
      </dsp:txXfrm>
    </dsp:sp>
    <dsp:sp modelId="{920C2F2B-74FA-C443-BA6D-82A143BFA6F9}">
      <dsp:nvSpPr>
        <dsp:cNvPr id="0" name=""/>
        <dsp:cNvSpPr/>
      </dsp:nvSpPr>
      <dsp:spPr>
        <a:xfrm>
          <a:off x="3182767" y="551243"/>
          <a:ext cx="267414" cy="24607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60761"/>
              </a:lnTo>
              <a:lnTo>
                <a:pt x="267414" y="2460761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C75BE6-6B19-F043-AEAE-3A6E9A1385B0}">
      <dsp:nvSpPr>
        <dsp:cNvPr id="0" name=""/>
        <dsp:cNvSpPr/>
      </dsp:nvSpPr>
      <dsp:spPr>
        <a:xfrm>
          <a:off x="3450182" y="2736384"/>
          <a:ext cx="2052389" cy="5512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560507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Service discovery (GOCDB &amp; BDII)</a:t>
          </a:r>
          <a:endParaRPr lang="en-US" sz="1700" kern="1200" dirty="0"/>
        </a:p>
      </dsp:txBody>
      <dsp:txXfrm>
        <a:off x="3466327" y="2752529"/>
        <a:ext cx="2020099" cy="518950"/>
      </dsp:txXfrm>
    </dsp:sp>
    <dsp:sp modelId="{7AC1C940-A094-2C49-83BD-B5F3D2E5D5E8}">
      <dsp:nvSpPr>
        <dsp:cNvPr id="0" name=""/>
        <dsp:cNvSpPr/>
      </dsp:nvSpPr>
      <dsp:spPr>
        <a:xfrm>
          <a:off x="3182767" y="551243"/>
          <a:ext cx="267414" cy="31498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49812"/>
              </a:lnTo>
              <a:lnTo>
                <a:pt x="267414" y="3149812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912F01-A96D-5646-A62B-37803C9A1522}">
      <dsp:nvSpPr>
        <dsp:cNvPr id="0" name=""/>
        <dsp:cNvSpPr/>
      </dsp:nvSpPr>
      <dsp:spPr>
        <a:xfrm>
          <a:off x="3450182" y="3425435"/>
          <a:ext cx="2052389" cy="5512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080676"/>
              <a:satOff val="-2595"/>
              <a:lumOff val="61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Application/VM database</a:t>
          </a:r>
          <a:endParaRPr lang="en-US" sz="1700" kern="1200" dirty="0"/>
        </a:p>
      </dsp:txBody>
      <dsp:txXfrm>
        <a:off x="3466327" y="3441580"/>
        <a:ext cx="2020099" cy="518950"/>
      </dsp:txXfrm>
    </dsp:sp>
    <dsp:sp modelId="{D5A6530C-60CB-C540-95BA-117E21781818}">
      <dsp:nvSpPr>
        <dsp:cNvPr id="0" name=""/>
        <dsp:cNvSpPr/>
      </dsp:nvSpPr>
      <dsp:spPr>
        <a:xfrm>
          <a:off x="3182767" y="551243"/>
          <a:ext cx="267414" cy="3793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93110"/>
              </a:lnTo>
              <a:lnTo>
                <a:pt x="267414" y="379311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6041F7-E5D7-374E-93E2-DC7F7E3C98A5}">
      <dsp:nvSpPr>
        <dsp:cNvPr id="0" name=""/>
        <dsp:cNvSpPr/>
      </dsp:nvSpPr>
      <dsp:spPr>
        <a:xfrm>
          <a:off x="3450182" y="4068733"/>
          <a:ext cx="2052389" cy="5512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2600844"/>
              <a:satOff val="-3244"/>
              <a:lumOff val="76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VM Image distribution network</a:t>
          </a:r>
          <a:endParaRPr lang="en-US" sz="1700" kern="1200" dirty="0"/>
        </a:p>
      </dsp:txBody>
      <dsp:txXfrm>
        <a:off x="3466327" y="4084878"/>
        <a:ext cx="2020099" cy="518950"/>
      </dsp:txXfrm>
    </dsp:sp>
    <dsp:sp modelId="{A8F3B893-11BF-8348-A4A1-5389E01D4658}">
      <dsp:nvSpPr>
        <dsp:cNvPr id="0" name=""/>
        <dsp:cNvSpPr/>
      </dsp:nvSpPr>
      <dsp:spPr>
        <a:xfrm>
          <a:off x="0" y="2"/>
          <a:ext cx="2304440" cy="5512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2340760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60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60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Resource </a:t>
          </a:r>
          <a:r>
            <a:rPr lang="en-US" sz="2100" b="1" kern="1200" dirty="0" smtClean="0"/>
            <a:t>Providers</a:t>
          </a:r>
          <a:endParaRPr lang="en-US" sz="2100" b="1" kern="1200" dirty="0"/>
        </a:p>
      </dsp:txBody>
      <dsp:txXfrm>
        <a:off x="16145" y="16147"/>
        <a:ext cx="2272150" cy="518950"/>
      </dsp:txXfrm>
    </dsp:sp>
    <dsp:sp modelId="{15FBA627-14C3-3B4D-A771-C1EFCB086C57}">
      <dsp:nvSpPr>
        <dsp:cNvPr id="0" name=""/>
        <dsp:cNvSpPr/>
      </dsp:nvSpPr>
      <dsp:spPr>
        <a:xfrm>
          <a:off x="230444" y="551243"/>
          <a:ext cx="273613" cy="4134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3430"/>
              </a:lnTo>
              <a:lnTo>
                <a:pt x="273613" y="41343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CE2813-C148-A64A-81CB-7EF7C6A0AE8E}">
      <dsp:nvSpPr>
        <dsp:cNvPr id="0" name=""/>
        <dsp:cNvSpPr/>
      </dsp:nvSpPr>
      <dsp:spPr>
        <a:xfrm>
          <a:off x="504057" y="689053"/>
          <a:ext cx="2052389" cy="5512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IaaS</a:t>
          </a:r>
          <a:r>
            <a:rPr lang="en-US" sz="1700" kern="1200" dirty="0" smtClean="0"/>
            <a:t> Cloud compute</a:t>
          </a:r>
          <a:endParaRPr lang="en-US" sz="1700" kern="1200" dirty="0"/>
        </a:p>
      </dsp:txBody>
      <dsp:txXfrm>
        <a:off x="520202" y="705198"/>
        <a:ext cx="2020099" cy="518950"/>
      </dsp:txXfrm>
    </dsp:sp>
    <dsp:sp modelId="{E1F76753-94DB-234E-8D42-A780B41D6327}">
      <dsp:nvSpPr>
        <dsp:cNvPr id="0" name=""/>
        <dsp:cNvSpPr/>
      </dsp:nvSpPr>
      <dsp:spPr>
        <a:xfrm>
          <a:off x="230444" y="551243"/>
          <a:ext cx="273613" cy="11024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2481"/>
              </a:lnTo>
              <a:lnTo>
                <a:pt x="273613" y="1102481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CE03B6-A6A7-0946-A9A7-CB6E4E56B697}">
      <dsp:nvSpPr>
        <dsp:cNvPr id="0" name=""/>
        <dsp:cNvSpPr/>
      </dsp:nvSpPr>
      <dsp:spPr>
        <a:xfrm>
          <a:off x="504057" y="1378104"/>
          <a:ext cx="2052389" cy="5512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3641182"/>
              <a:satOff val="-4541"/>
              <a:lumOff val="106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IaaS</a:t>
          </a:r>
          <a:r>
            <a:rPr lang="en-US" sz="1700" kern="1200" dirty="0" smtClean="0"/>
            <a:t> Cloud storage</a:t>
          </a:r>
          <a:endParaRPr lang="en-US" sz="1700" kern="1200" dirty="0"/>
        </a:p>
      </dsp:txBody>
      <dsp:txXfrm>
        <a:off x="520202" y="1394249"/>
        <a:ext cx="2020099" cy="518950"/>
      </dsp:txXfrm>
    </dsp:sp>
    <dsp:sp modelId="{601CF76A-29BD-EE4E-AF9F-6F7D9D9BA5D8}">
      <dsp:nvSpPr>
        <dsp:cNvPr id="0" name=""/>
        <dsp:cNvSpPr/>
      </dsp:nvSpPr>
      <dsp:spPr>
        <a:xfrm>
          <a:off x="5911671" y="3216"/>
          <a:ext cx="2304440" cy="5512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4681520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20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20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Other providers</a:t>
          </a:r>
          <a:endParaRPr lang="en-US" sz="2100" b="1" kern="1200" dirty="0"/>
        </a:p>
      </dsp:txBody>
      <dsp:txXfrm>
        <a:off x="5927816" y="19361"/>
        <a:ext cx="2272150" cy="518950"/>
      </dsp:txXfrm>
    </dsp:sp>
    <dsp:sp modelId="{BE710D90-9AE0-F144-B247-5F6916705F76}">
      <dsp:nvSpPr>
        <dsp:cNvPr id="0" name=""/>
        <dsp:cNvSpPr/>
      </dsp:nvSpPr>
      <dsp:spPr>
        <a:xfrm>
          <a:off x="6142115" y="554456"/>
          <a:ext cx="230431" cy="4134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3430"/>
              </a:lnTo>
              <a:lnTo>
                <a:pt x="230431" y="41343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0395AB-8CC9-774E-B436-1DC3875BC9B0}">
      <dsp:nvSpPr>
        <dsp:cNvPr id="0" name=""/>
        <dsp:cNvSpPr/>
      </dsp:nvSpPr>
      <dsp:spPr>
        <a:xfrm>
          <a:off x="6372546" y="692267"/>
          <a:ext cx="2052389" cy="5512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161351"/>
              <a:satOff val="-5190"/>
              <a:lumOff val="122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Meta service-brokering</a:t>
          </a:r>
          <a:endParaRPr lang="en-US" sz="1700" kern="1200" dirty="0"/>
        </a:p>
      </dsp:txBody>
      <dsp:txXfrm>
        <a:off x="6388691" y="708412"/>
        <a:ext cx="2020099" cy="518950"/>
      </dsp:txXfrm>
    </dsp:sp>
    <dsp:sp modelId="{3F978A00-4AB2-2740-B10A-35CAFD82A3BB}">
      <dsp:nvSpPr>
        <dsp:cNvPr id="0" name=""/>
        <dsp:cNvSpPr/>
      </dsp:nvSpPr>
      <dsp:spPr>
        <a:xfrm>
          <a:off x="6142115" y="554456"/>
          <a:ext cx="230431" cy="11024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02481"/>
              </a:lnTo>
              <a:lnTo>
                <a:pt x="230431" y="1102481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2C17C7-126A-0D45-882A-2A608529A058}">
      <dsp:nvSpPr>
        <dsp:cNvPr id="0" name=""/>
        <dsp:cNvSpPr/>
      </dsp:nvSpPr>
      <dsp:spPr>
        <a:xfrm>
          <a:off x="6372546" y="1381318"/>
          <a:ext cx="2052389" cy="5512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4681520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User community management</a:t>
          </a:r>
          <a:endParaRPr lang="en-US" sz="1700" kern="1200" dirty="0"/>
        </a:p>
      </dsp:txBody>
      <dsp:txXfrm>
        <a:off x="6388691" y="1397463"/>
        <a:ext cx="2020099" cy="518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028292-EA2E-1C42-89D9-5A49BEB96999}" type="datetimeFigureOut">
              <a:rPr lang="en-US" smtClean="0"/>
              <a:t>28/11/2013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F9BC9-BD0A-B549-8F65-5C8D04D4C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0603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72A105D-3D27-4A51-A2A2-65FB6A3B9EE6}" type="datetimeFigureOut">
              <a:rPr lang="en-US"/>
              <a:pPr>
                <a:defRPr/>
              </a:pPr>
              <a:t>28/11/2013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7501649-B9E3-4875-A626-A91009295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7137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6FC97E-D4CA-4D5D-8F3D-BA3B2C59812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42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Define the </a:t>
            </a:r>
            <a:r>
              <a:rPr lang="en-US" sz="2800" dirty="0" smtClean="0">
                <a:solidFill>
                  <a:schemeClr val="accent1"/>
                </a:solidFill>
              </a:rPr>
              <a:t>Cloud Federation layer</a:t>
            </a:r>
          </a:p>
          <a:p>
            <a:pPr lvl="1"/>
            <a:r>
              <a:rPr lang="en-US" sz="2400" dirty="0" smtClean="0"/>
              <a:t>Promote adoption of common interfaces (OCCI,CDMI)</a:t>
            </a:r>
          </a:p>
          <a:p>
            <a:pPr lvl="1"/>
            <a:r>
              <a:rPr lang="en-US" sz="2400" dirty="0" smtClean="0"/>
              <a:t>Investigate the capabilities for the federation of clouds </a:t>
            </a:r>
          </a:p>
          <a:p>
            <a:r>
              <a:rPr lang="en-US" sz="2800" dirty="0" smtClean="0">
                <a:solidFill>
                  <a:schemeClr val="accent1"/>
                </a:solidFill>
              </a:rPr>
              <a:t>Integrate</a:t>
            </a:r>
            <a:r>
              <a:rPr lang="en-US" sz="2800" dirty="0" smtClean="0"/>
              <a:t> the cloud services with </a:t>
            </a:r>
            <a:r>
              <a:rPr lang="en-US" sz="2800" dirty="0" smtClean="0">
                <a:solidFill>
                  <a:schemeClr val="accent1"/>
                </a:solidFill>
              </a:rPr>
              <a:t>the EGI core platform </a:t>
            </a:r>
          </a:p>
          <a:p>
            <a:pPr lvl="1"/>
            <a:r>
              <a:rPr lang="en-US" sz="2400" dirty="0" err="1" smtClean="0"/>
              <a:t>auth</a:t>
            </a:r>
            <a:r>
              <a:rPr lang="en-US" sz="2400" dirty="0" smtClean="0"/>
              <a:t> and </a:t>
            </a:r>
            <a:r>
              <a:rPr lang="en-US" sz="2400" dirty="0" err="1" smtClean="0"/>
              <a:t>authz</a:t>
            </a:r>
            <a:r>
              <a:rPr lang="en-US" sz="2400" dirty="0" smtClean="0"/>
              <a:t>, accounting and monitoring, service registry, service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501649-B9E3-4875-A626-A9100929597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73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- Highlight arrival of commercial provider and that the institutions are from all three stakeholder</a:t>
            </a:r>
            <a:r>
              <a:rPr lang="en-GB" baseline="0" dirty="0" smtClean="0"/>
              <a:t> communities, Resource providers, technology providers and user communities</a:t>
            </a:r>
            <a:endParaRPr lang="en-GB" dirty="0" smtClean="0"/>
          </a:p>
          <a:p>
            <a:r>
              <a:rPr lang="en-GB" dirty="0" smtClean="0"/>
              <a:t>-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EADEB-CE71-4D44-BB5B-E9E99BD0814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263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GB" dirty="0" smtClean="0"/>
              <a:t>Support digital Research Area</a:t>
            </a:r>
          </a:p>
          <a:p>
            <a:pPr marL="171450" indent="-171450">
              <a:buFont typeface="Arial"/>
              <a:buChar char="•"/>
            </a:pPr>
            <a:r>
              <a:rPr lang="en-GB" dirty="0" smtClean="0"/>
              <a:t>Pan-European research infrastructure</a:t>
            </a:r>
          </a:p>
          <a:p>
            <a:pPr marL="171450" indent="-171450">
              <a:buFont typeface="Arial"/>
              <a:buChar char="•"/>
            </a:pPr>
            <a:r>
              <a:rPr lang="en-GB" dirty="0" smtClean="0"/>
              <a:t>Open federation of reliable services</a:t>
            </a:r>
          </a:p>
          <a:p>
            <a:pPr marL="171450" indent="-171450">
              <a:buFont typeface="Arial"/>
              <a:buChar char="•"/>
            </a:pPr>
            <a:r>
              <a:rPr lang="en-GB" dirty="0" smtClean="0"/>
              <a:t>Uniform access to national resources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501649-B9E3-4875-A626-A9100929597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565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With these investigating with </a:t>
            </a:r>
            <a:r>
              <a:rPr lang="en-GB" dirty="0" err="1" smtClean="0"/>
              <a:t>diffferent</a:t>
            </a:r>
            <a:r>
              <a:rPr lang="en-GB" dirty="0" smtClean="0"/>
              <a:t> communities different pricing &amp; support models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501649-B9E3-4875-A626-A9100929597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318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447800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2"/>
          <p:cNvSpPr txBox="1">
            <a:spLocks noChangeArrowheads="1"/>
          </p:cNvSpPr>
          <p:nvPr userDrawn="1"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Group 21"/>
          <p:cNvGrpSpPr>
            <a:grpSpLocks/>
          </p:cNvGrpSpPr>
          <p:nvPr userDrawn="1"/>
        </p:nvGrpSpPr>
        <p:grpSpPr bwMode="auto">
          <a:xfrm>
            <a:off x="0" y="0"/>
            <a:ext cx="9215438" cy="1081088"/>
            <a:chOff x="-1" y="0"/>
            <a:chExt cx="9215439" cy="1081088"/>
          </a:xfrm>
        </p:grpSpPr>
        <p:sp>
          <p:nvSpPr>
            <p:cNvPr id="7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8" name="Picture 5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 userDrawn="1"/>
          </p:nvSpPr>
          <p:spPr bwMode="auto">
            <a:xfrm>
              <a:off x="6551613" y="503238"/>
              <a:ext cx="2663825" cy="5778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sz="3200" b="1" dirty="0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EGI-</a:t>
              </a:r>
              <a:r>
                <a:rPr lang="en-GB" sz="3200" b="1" dirty="0" err="1">
                  <a:solidFill>
                    <a:srgbClr val="FFFFFF"/>
                  </a:solidFill>
                  <a:ea typeface="SimSun" charset="0"/>
                  <a:cs typeface="Arial" pitchFamily="34" charset="0"/>
                </a:rPr>
                <a:t>InSPIRE</a:t>
              </a:r>
              <a:endParaRPr lang="en-GB" sz="3200" b="1" dirty="0">
                <a:solidFill>
                  <a:srgbClr val="FFFFFF"/>
                </a:solidFill>
                <a:ea typeface="SimSun" charset="0"/>
                <a:cs typeface="Arial" pitchFamily="34" charset="0"/>
              </a:endParaRP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5713413"/>
            <a:ext cx="781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640388"/>
            <a:ext cx="1447800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" name="Rectangle 17"/>
          <p:cNvSpPr>
            <a:spLocks noChangeArrowheads="1"/>
          </p:cNvSpPr>
          <p:nvPr userDrawn="1"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  <p:sp>
        <p:nvSpPr>
          <p:cNvPr id="15" name="Rectangle 18"/>
          <p:cNvSpPr>
            <a:spLocks noChangeArrowheads="1"/>
          </p:cNvSpPr>
          <p:nvPr userDrawn="1"/>
        </p:nvSpPr>
        <p:spPr bwMode="auto">
          <a:xfrm>
            <a:off x="53752" y="6605588"/>
            <a:ext cx="22860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EGI-</a:t>
            </a:r>
            <a:r>
              <a:rPr lang="en-US" sz="1200" dirty="0" err="1">
                <a:solidFill>
                  <a:srgbClr val="FFFFFF"/>
                </a:solidFill>
                <a:ea typeface="SimSun" charset="0"/>
                <a:cs typeface="Arial" pitchFamily="34" charset="0"/>
              </a:rPr>
              <a:t>InSPIRE</a:t>
            </a: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 RI-261323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130425"/>
            <a:ext cx="72008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3886200"/>
            <a:ext cx="5832648" cy="1343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62136" y="637667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D67CB2B-D0E5-B64D-9D39-20CE55842970}" type="datetime1">
              <a:rPr lang="en-US" smtClean="0"/>
              <a:t>28/11/2013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5475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3E93C7-7FA6-4B67-89AC-03CBAB78CC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41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525963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2D933-A59F-B941-A25A-1AD43E1B1A76}" type="datetime1">
              <a:rPr lang="en-US" smtClean="0"/>
              <a:t>28/11/2013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DEF26-A65D-420E-806B-5DECF286FE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9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E58FAE-A494-F94F-B081-0D85C22DD000}" type="datetime1">
              <a:rPr lang="en-US" smtClean="0"/>
              <a:t>28/11/2013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11AA2-99FE-4BFE-B934-C050D2B5835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63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0067B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1027" name="Group 12"/>
          <p:cNvGrpSpPr>
            <a:grpSpLocks/>
          </p:cNvGrpSpPr>
          <p:nvPr/>
        </p:nvGrpSpPr>
        <p:grpSpPr bwMode="auto">
          <a:xfrm>
            <a:off x="0" y="0"/>
            <a:ext cx="9144000" cy="1044575"/>
            <a:chOff x="-1" y="0"/>
            <a:chExt cx="9144001" cy="1044575"/>
          </a:xfrm>
        </p:grpSpPr>
        <p:sp>
          <p:nvSpPr>
            <p:cNvPr id="8" name="Rectangle 4"/>
            <p:cNvSpPr>
              <a:spLocks noChangeArrowheads="1"/>
            </p:cNvSpPr>
            <p:nvPr userDrawn="1"/>
          </p:nvSpPr>
          <p:spPr bwMode="auto">
            <a:xfrm>
              <a:off x="-1" y="0"/>
              <a:ext cx="9144001" cy="1044575"/>
            </a:xfrm>
            <a:prstGeom prst="rect">
              <a:avLst/>
            </a:pr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pic>
          <p:nvPicPr>
            <p:cNvPr id="1036" name="Picture 5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35138" cy="979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1619249" y="0"/>
              <a:ext cx="1800225" cy="979488"/>
            </a:xfrm>
            <a:custGeom>
              <a:avLst/>
              <a:gdLst/>
              <a:ahLst/>
              <a:cxnLst>
                <a:cxn ang="0">
                  <a:pos x="5000" y="0"/>
                </a:cxn>
                <a:cxn ang="0">
                  <a:pos x="5000" y="2720"/>
                </a:cxn>
                <a:cxn ang="0">
                  <a:pos x="0" y="2720"/>
                </a:cxn>
                <a:cxn ang="0">
                  <a:pos x="2000" y="0"/>
                </a:cxn>
                <a:cxn ang="0">
                  <a:pos x="5000" y="0"/>
                </a:cxn>
              </a:cxnLst>
              <a:rect l="0" t="0" r="r" b="b"/>
              <a:pathLst>
                <a:path w="5001" h="2721">
                  <a:moveTo>
                    <a:pt x="5000" y="0"/>
                  </a:moveTo>
                  <a:lnTo>
                    <a:pt x="5000" y="2720"/>
                  </a:lnTo>
                  <a:lnTo>
                    <a:pt x="0" y="2720"/>
                  </a:lnTo>
                  <a:cubicBezTo>
                    <a:pt x="2000" y="2720"/>
                    <a:pt x="0" y="0"/>
                    <a:pt x="2000" y="0"/>
                  </a:cubicBezTo>
                  <a:cubicBezTo>
                    <a:pt x="2667" y="0"/>
                    <a:pt x="4333" y="0"/>
                    <a:pt x="5000" y="0"/>
                  </a:cubicBezTo>
                </a:path>
              </a:pathLst>
            </a:custGeom>
            <a:solidFill>
              <a:srgbClr val="0067B1"/>
            </a:solidFill>
            <a:ln w="9360">
              <a:solidFill>
                <a:srgbClr val="0067B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2124075" y="115888"/>
            <a:ext cx="6840538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00200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913" y="63769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7C4F6C-2D1A-1D4E-ABFE-EFD5C509D77F}" type="datetime1">
              <a:rPr lang="en-US" smtClean="0"/>
              <a:t>28/11/2013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47864" y="6356350"/>
            <a:ext cx="24482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92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511AA2-99FE-4BFE-B934-C050D2B583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667625" y="6586538"/>
            <a:ext cx="1447800" cy="27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 fontAlgn="auto">
              <a:spcBef>
                <a:spcPts val="875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200" dirty="0">
                <a:solidFill>
                  <a:srgbClr val="FFFFFF"/>
                </a:solidFill>
                <a:ea typeface="SimSun" charset="0"/>
                <a:cs typeface="Arial" pitchFamily="34" charset="0"/>
              </a:rPr>
              <a:t>www.egi.eu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8" r:id="rId3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o.egi.eu/PoC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gif"/><Relationship Id="rId6" Type="http://schemas.openxmlformats.org/officeDocument/2006/relationships/image" Target="../media/image10.gif"/><Relationship Id="rId7" Type="http://schemas.openxmlformats.org/officeDocument/2006/relationships/image" Target="../media/image11.jpe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403648" y="2130425"/>
            <a:ext cx="7632848" cy="1470025"/>
          </a:xfrm>
        </p:spPr>
        <p:txBody>
          <a:bodyPr/>
          <a:lstStyle/>
          <a:p>
            <a:r>
              <a:rPr lang="en-US" sz="3200" b="1" dirty="0"/>
              <a:t>The EGI Federated Cloud, using standards to create a fair and open European Cloud marketplace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Wallom</a:t>
            </a:r>
          </a:p>
          <a:p>
            <a:r>
              <a:rPr lang="en-US" dirty="0" smtClean="0"/>
              <a:t>Chair, EGI Federated Cloud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EGI Core Infrastructure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124744"/>
            <a:ext cx="7489204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Services that federate and integrate the functional services deployed in the </a:t>
            </a:r>
            <a:r>
              <a:rPr lang="en-GB" b="1" dirty="0" smtClean="0"/>
              <a:t>production infrastructure</a:t>
            </a:r>
            <a:endParaRPr lang="en-GB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251520" y="5351264"/>
            <a:ext cx="8712968" cy="88604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prstClr val="white"/>
                </a:solidFill>
              </a:rPr>
              <a:t>For e-Infrastructures &amp; Research Infrastructures</a:t>
            </a:r>
            <a:endParaRPr lang="en-US" sz="2800" b="1" dirty="0">
              <a:solidFill>
                <a:prstClr val="white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971600" y="2780928"/>
            <a:ext cx="7128792" cy="2448272"/>
            <a:chOff x="1115616" y="2852936"/>
            <a:chExt cx="7128792" cy="2448272"/>
          </a:xfrm>
        </p:grpSpPr>
        <p:sp>
          <p:nvSpPr>
            <p:cNvPr id="5" name="Rounded Rectangle 4"/>
            <p:cNvSpPr/>
            <p:nvPr/>
          </p:nvSpPr>
          <p:spPr>
            <a:xfrm>
              <a:off x="1115616" y="2852936"/>
              <a:ext cx="7128792" cy="2448272"/>
            </a:xfrm>
            <a:prstGeom prst="roundRect">
              <a:avLst>
                <a:gd name="adj" fmla="val 1185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987824" y="2996952"/>
              <a:ext cx="1584177" cy="924103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b="1" dirty="0" smtClean="0">
                  <a:solidFill>
                    <a:srgbClr val="000000"/>
                  </a:solidFill>
                </a:rPr>
                <a:t>AAI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851919" y="4221088"/>
              <a:ext cx="1584177" cy="924103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600" b="1" dirty="0" smtClean="0">
                  <a:solidFill>
                    <a:prstClr val="black"/>
                  </a:solidFill>
                </a:rPr>
                <a:t>Service Registry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716016" y="2996952"/>
              <a:ext cx="1584177" cy="924103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b="1" dirty="0" smtClean="0">
                  <a:solidFill>
                    <a:srgbClr val="000000"/>
                  </a:solidFill>
                </a:rPr>
                <a:t>Service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b="1" dirty="0" smtClean="0">
                  <a:solidFill>
                    <a:srgbClr val="000000"/>
                  </a:solidFill>
                </a:rPr>
                <a:t>Monitoring</a:t>
              </a:r>
              <a:endParaRPr lang="en-GB" sz="1600" b="1" dirty="0">
                <a:solidFill>
                  <a:srgbClr val="000000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6444208" y="2996952"/>
              <a:ext cx="1656184" cy="924103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b="1" dirty="0" smtClean="0">
                  <a:solidFill>
                    <a:srgbClr val="000000"/>
                  </a:solidFill>
                </a:rPr>
                <a:t>Accounting</a:t>
              </a:r>
              <a:endParaRPr lang="en-GB" sz="1600" b="1" dirty="0">
                <a:solidFill>
                  <a:srgbClr val="000000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259632" y="2996952"/>
              <a:ext cx="1584177" cy="924103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b="1" dirty="0" smtClean="0">
                  <a:solidFill>
                    <a:prstClr val="black"/>
                  </a:solidFill>
                </a:rPr>
                <a:t>Information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b="1" dirty="0" smtClean="0">
                  <a:solidFill>
                    <a:prstClr val="black"/>
                  </a:solidFill>
                </a:rPr>
                <a:t>Service 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5580112" y="4221088"/>
              <a:ext cx="1584177" cy="924103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600" b="1" dirty="0" smtClean="0">
                  <a:solidFill>
                    <a:prstClr val="black"/>
                  </a:solidFill>
                </a:rPr>
                <a:t>Messaging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123727" y="4221088"/>
              <a:ext cx="1584177" cy="924103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600" b="1" dirty="0" smtClean="0">
                  <a:solidFill>
                    <a:prstClr val="black"/>
                  </a:solidFill>
                </a:rPr>
                <a:t>Metrics visualisation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276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EGI Platform architecture</a:t>
            </a:r>
            <a:endParaRPr lang="en-US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3131840" y="3501008"/>
            <a:ext cx="3312368" cy="783704"/>
          </a:xfrm>
          <a:prstGeom prst="roundRect">
            <a:avLst/>
          </a:prstGeom>
          <a:solidFill>
            <a:srgbClr val="FFFFFF"/>
          </a:solidFill>
          <a:ln w="57150" cmpd="sng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 smtClean="0">
                <a:solidFill>
                  <a:prstClr val="black"/>
                </a:solidFill>
              </a:rPr>
              <a:t>Federated </a:t>
            </a:r>
            <a:r>
              <a:rPr lang="en-GB" sz="2000" b="1" dirty="0" err="1" smtClean="0">
                <a:solidFill>
                  <a:prstClr val="black"/>
                </a:solidFill>
              </a:rPr>
              <a:t>IaaS</a:t>
            </a:r>
            <a:r>
              <a:rPr lang="en-GB" sz="2000" b="1" dirty="0" smtClean="0">
                <a:solidFill>
                  <a:prstClr val="black"/>
                </a:solidFill>
              </a:rPr>
              <a:t> Cloud</a:t>
            </a:r>
            <a:endParaRPr lang="en-GB" sz="2000" b="1" i="1" dirty="0">
              <a:solidFill>
                <a:prstClr val="black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139952" y="2564904"/>
            <a:ext cx="1080120" cy="792088"/>
          </a:xfrm>
          <a:prstGeom prst="roundRect">
            <a:avLst/>
          </a:prstGeom>
          <a:solidFill>
            <a:srgbClr val="FFFFFF"/>
          </a:solidFill>
          <a:ln w="57150" cmpd="sng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300" b="1" dirty="0">
                <a:solidFill>
                  <a:prstClr val="black"/>
                </a:solidFill>
              </a:rPr>
              <a:t>Community </a:t>
            </a:r>
            <a:r>
              <a:rPr lang="en-GB" sz="1300" b="1" dirty="0" err="1">
                <a:solidFill>
                  <a:prstClr val="black"/>
                </a:solidFill>
              </a:rPr>
              <a:t>PaaS</a:t>
            </a:r>
            <a:endParaRPr lang="en-GB" sz="1300" b="1" dirty="0">
              <a:solidFill>
                <a:prstClr val="black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39952" y="1628800"/>
            <a:ext cx="1080120" cy="792088"/>
          </a:xfrm>
          <a:prstGeom prst="roundRect">
            <a:avLst/>
          </a:prstGeom>
          <a:solidFill>
            <a:srgbClr val="FFFFFF"/>
          </a:solidFill>
          <a:ln w="57150" cmpd="sng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 smtClean="0">
                <a:solidFill>
                  <a:prstClr val="black"/>
                </a:solidFill>
              </a:rPr>
              <a:t>VRE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364088" y="1628800"/>
            <a:ext cx="1080120" cy="792088"/>
          </a:xfrm>
          <a:prstGeom prst="roundRect">
            <a:avLst/>
          </a:prstGeom>
          <a:solidFill>
            <a:srgbClr val="FFFFFF"/>
          </a:solidFill>
          <a:ln w="57150" cmpd="sng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 smtClean="0">
                <a:solidFill>
                  <a:prstClr val="black"/>
                </a:solidFill>
              </a:rPr>
              <a:t>VRE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588224" y="1628800"/>
            <a:ext cx="1152128" cy="792088"/>
          </a:xfrm>
          <a:prstGeom prst="roundRect">
            <a:avLst/>
          </a:prstGeom>
          <a:solidFill>
            <a:srgbClr val="FFFFFF"/>
          </a:solidFill>
          <a:ln w="57150" cmpd="sng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 smtClean="0">
                <a:solidFill>
                  <a:prstClr val="black"/>
                </a:solidFill>
              </a:rPr>
              <a:t>VRE</a:t>
            </a:r>
          </a:p>
        </p:txBody>
      </p:sp>
      <p:sp>
        <p:nvSpPr>
          <p:cNvPr id="15" name="Rounded Rectangle 14"/>
          <p:cNvSpPr/>
          <p:nvPr/>
        </p:nvSpPr>
        <p:spPr>
          <a:xfrm rot="5400000">
            <a:off x="3995936" y="1556792"/>
            <a:ext cx="864096" cy="6624736"/>
          </a:xfrm>
          <a:prstGeom prst="roundRect">
            <a:avLst/>
          </a:prstGeom>
          <a:ln w="5715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 smtClean="0">
                <a:solidFill>
                  <a:prstClr val="black"/>
                </a:solidFill>
              </a:rPr>
              <a:t>Core Infrastructure</a:t>
            </a:r>
            <a:endParaRPr lang="en-GB" sz="2000" i="1" dirty="0">
              <a:solidFill>
                <a:prstClr val="black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115616" y="1628800"/>
            <a:ext cx="864096" cy="2664296"/>
          </a:xfrm>
          <a:prstGeom prst="roundRect">
            <a:avLst/>
          </a:prstGeom>
          <a:solidFill>
            <a:srgbClr val="FFFFFF"/>
          </a:solidFill>
          <a:ln w="57150" cmpd="sng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</a:rPr>
              <a:t>Virtual Research Environment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 smtClean="0">
                <a:solidFill>
                  <a:prstClr val="black"/>
                </a:solidFill>
              </a:rPr>
              <a:t>(VRE)</a:t>
            </a: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123728" y="1628800"/>
            <a:ext cx="864096" cy="2664296"/>
          </a:xfrm>
          <a:prstGeom prst="roundRect">
            <a:avLst/>
          </a:prstGeom>
          <a:solidFill>
            <a:srgbClr val="FFFFFF"/>
          </a:solidFill>
          <a:ln w="57150" cmpd="sng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 smtClean="0">
                <a:solidFill>
                  <a:prstClr val="black"/>
                </a:solidFill>
              </a:rPr>
              <a:t>VRE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131840" y="1628800"/>
            <a:ext cx="864096" cy="1728192"/>
          </a:xfrm>
          <a:prstGeom prst="roundRect">
            <a:avLst/>
          </a:prstGeom>
          <a:solidFill>
            <a:srgbClr val="FFFFFF"/>
          </a:solidFill>
          <a:ln w="57150" cmpd="sng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 smtClean="0">
                <a:solidFill>
                  <a:prstClr val="black"/>
                </a:solidFill>
              </a:rPr>
              <a:t>VRE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5364088" y="2564904"/>
            <a:ext cx="2370360" cy="1719808"/>
          </a:xfrm>
          <a:custGeom>
            <a:avLst/>
            <a:gdLst/>
            <a:ahLst/>
            <a:cxnLst/>
            <a:rect l="l" t="t" r="r" b="b"/>
            <a:pathLst>
              <a:path w="2370360" h="1719808">
                <a:moveTo>
                  <a:pt x="130620" y="0"/>
                </a:moveTo>
                <a:lnTo>
                  <a:pt x="1409273" y="0"/>
                </a:lnTo>
                <a:lnTo>
                  <a:pt x="2173415" y="0"/>
                </a:lnTo>
                <a:lnTo>
                  <a:pt x="2239740" y="0"/>
                </a:lnTo>
                <a:cubicBezTo>
                  <a:pt x="2311879" y="0"/>
                  <a:pt x="2370360" y="58481"/>
                  <a:pt x="2370360" y="130620"/>
                </a:cubicBezTo>
                <a:lnTo>
                  <a:pt x="2370360" y="653084"/>
                </a:lnTo>
                <a:lnTo>
                  <a:pt x="2364456" y="682327"/>
                </a:lnTo>
                <a:lnTo>
                  <a:pt x="2364456" y="1528767"/>
                </a:lnTo>
                <a:cubicBezTo>
                  <a:pt x="2364456" y="1634276"/>
                  <a:pt x="2278924" y="1719808"/>
                  <a:pt x="2173415" y="1719808"/>
                </a:cubicBezTo>
                <a:lnTo>
                  <a:pt x="1409273" y="1719808"/>
                </a:lnTo>
                <a:cubicBezTo>
                  <a:pt x="1303764" y="1719808"/>
                  <a:pt x="1218232" y="1634276"/>
                  <a:pt x="1218232" y="1528767"/>
                </a:cubicBezTo>
                <a:lnTo>
                  <a:pt x="1218232" y="783704"/>
                </a:lnTo>
                <a:lnTo>
                  <a:pt x="130620" y="783704"/>
                </a:lnTo>
                <a:cubicBezTo>
                  <a:pt x="58481" y="783704"/>
                  <a:pt x="0" y="725223"/>
                  <a:pt x="0" y="653084"/>
                </a:cubicBezTo>
                <a:lnTo>
                  <a:pt x="0" y="130620"/>
                </a:lnTo>
                <a:cubicBezTo>
                  <a:pt x="0" y="58481"/>
                  <a:pt x="58481" y="0"/>
                  <a:pt x="130620" y="0"/>
                </a:cubicBezTo>
                <a:close/>
              </a:path>
            </a:pathLst>
          </a:custGeom>
          <a:solidFill>
            <a:srgbClr val="FFFFFF"/>
          </a:solidFill>
          <a:ln w="57150" cmpd="sng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i="1" dirty="0">
                <a:solidFill>
                  <a:prstClr val="black"/>
                </a:solidFill>
              </a:rPr>
              <a:t>High-Throughput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i="1" dirty="0">
                <a:solidFill>
                  <a:prstClr val="black"/>
                </a:solidFill>
              </a:rPr>
              <a:t> Data Analysis 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i="1" dirty="0">
                <a:solidFill>
                  <a:prstClr val="black"/>
                </a:solidFill>
              </a:rPr>
              <a:t>           Platform</a:t>
            </a: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480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2" grpId="0" animBg="1"/>
      <p:bldP spid="13" grpId="0" animBg="1"/>
      <p:bldP spid="14" grpId="0" animBg="1"/>
      <p:bldP spid="17" grpId="0" animBg="1"/>
      <p:bldP spid="19" grpId="0" animBg="1"/>
      <p:bldP spid="21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EGI’s Cloud Infrastructure</a:t>
            </a:r>
            <a:endParaRPr lang="en-GB" sz="4000" dirty="0"/>
          </a:p>
        </p:txBody>
      </p:sp>
      <p:sp>
        <p:nvSpPr>
          <p:cNvPr id="5" name="Rounded Rectangle 4"/>
          <p:cNvSpPr/>
          <p:nvPr/>
        </p:nvSpPr>
        <p:spPr>
          <a:xfrm>
            <a:off x="2483768" y="4788768"/>
            <a:ext cx="5976664" cy="14401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</a:rPr>
              <a:t>EGI </a:t>
            </a:r>
            <a:r>
              <a:rPr lang="en-GB" dirty="0" smtClean="0">
                <a:solidFill>
                  <a:prstClr val="black"/>
                </a:solidFill>
              </a:rPr>
              <a:t>Core Infrastructure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699792" y="5004792"/>
            <a:ext cx="1224136" cy="7920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0000"/>
                </a:solidFill>
              </a:rPr>
              <a:t>Federated AAI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39952" y="5004792"/>
            <a:ext cx="1224136" cy="7920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400" dirty="0" smtClean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</a:rPr>
              <a:t>Service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</a:rPr>
              <a:t>Discovery &amp; Status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580112" y="5004792"/>
            <a:ext cx="1224136" cy="7920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0000"/>
                </a:solidFill>
              </a:rPr>
              <a:t>Monitoring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020272" y="5004792"/>
            <a:ext cx="1224136" cy="7920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srgbClr val="000000"/>
                </a:solidFill>
              </a:rPr>
              <a:t>Accounting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483768" y="1844824"/>
            <a:ext cx="5976664" cy="2871936"/>
          </a:xfrm>
          <a:prstGeom prst="roundRect">
            <a:avLst>
              <a:gd name="adj" fmla="val 870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prstClr val="black"/>
                </a:solidFill>
              </a:rPr>
              <a:t>EGI Cloud Infrastructure Platform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699792" y="3708648"/>
            <a:ext cx="5544616" cy="79208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2000" dirty="0" smtClean="0">
                <a:solidFill>
                  <a:prstClr val="white"/>
                </a:solidFill>
              </a:rPr>
              <a:t>Cloud Management </a:t>
            </a:r>
            <a:r>
              <a:rPr lang="en-GB" sz="2000" dirty="0" smtClean="0">
                <a:solidFill>
                  <a:prstClr val="white"/>
                </a:solidFill>
              </a:rPr>
              <a:t>Frameworks</a:t>
            </a:r>
            <a:endParaRPr lang="en-GB" sz="2000" dirty="0" smtClean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white"/>
                </a:solidFill>
              </a:rPr>
              <a:t>(</a:t>
            </a:r>
            <a:r>
              <a:rPr lang="en-GB" sz="1400" dirty="0" err="1" smtClean="0">
                <a:solidFill>
                  <a:prstClr val="white"/>
                </a:solidFill>
              </a:rPr>
              <a:t>OpenStack</a:t>
            </a:r>
            <a:r>
              <a:rPr lang="en-GB" sz="1400" dirty="0" smtClean="0">
                <a:solidFill>
                  <a:prstClr val="white"/>
                </a:solidFill>
              </a:rPr>
              <a:t>, </a:t>
            </a:r>
            <a:r>
              <a:rPr lang="en-GB" sz="1400" dirty="0" err="1" smtClean="0">
                <a:solidFill>
                  <a:prstClr val="white"/>
                </a:solidFill>
              </a:rPr>
              <a:t>OpenNebula</a:t>
            </a:r>
            <a:r>
              <a:rPr lang="en-GB" sz="1400" dirty="0" smtClean="0">
                <a:solidFill>
                  <a:prstClr val="white"/>
                </a:solidFill>
              </a:rPr>
              <a:t>, </a:t>
            </a:r>
            <a:r>
              <a:rPr lang="en-GB" sz="1400" dirty="0" err="1" smtClean="0">
                <a:solidFill>
                  <a:prstClr val="white"/>
                </a:solidFill>
              </a:rPr>
              <a:t>Stratuslab</a:t>
            </a:r>
            <a:r>
              <a:rPr lang="en-GB" sz="1400" dirty="0" smtClean="0">
                <a:solidFill>
                  <a:prstClr val="white"/>
                </a:solidFill>
              </a:rPr>
              <a:t> …</a:t>
            </a:r>
            <a:r>
              <a:rPr lang="en-GB" sz="1400" dirty="0" smtClean="0">
                <a:solidFill>
                  <a:prstClr val="white"/>
                </a:solidFill>
              </a:rPr>
              <a:t>)</a:t>
            </a:r>
            <a:endParaRPr lang="en-GB" sz="1400" dirty="0">
              <a:solidFill>
                <a:prstClr val="white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347864" y="4500736"/>
            <a:ext cx="4248472" cy="504056"/>
            <a:chOff x="3347864" y="4500736"/>
            <a:chExt cx="4248472" cy="504056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3347864" y="4500736"/>
              <a:ext cx="0" cy="504056"/>
            </a:xfrm>
            <a:prstGeom prst="line">
              <a:avLst/>
            </a:prstGeom>
            <a:ln>
              <a:solidFill>
                <a:srgbClr val="00153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716016" y="4500736"/>
              <a:ext cx="0" cy="504056"/>
            </a:xfrm>
            <a:prstGeom prst="line">
              <a:avLst/>
            </a:prstGeom>
            <a:ln>
              <a:solidFill>
                <a:srgbClr val="00153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156176" y="4500736"/>
              <a:ext cx="0" cy="504056"/>
            </a:xfrm>
            <a:prstGeom prst="line">
              <a:avLst/>
            </a:prstGeom>
            <a:ln>
              <a:solidFill>
                <a:srgbClr val="00153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596336" y="4500736"/>
              <a:ext cx="0" cy="504056"/>
            </a:xfrm>
            <a:prstGeom prst="line">
              <a:avLst/>
            </a:prstGeom>
            <a:ln>
              <a:solidFill>
                <a:srgbClr val="00153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ounded Rectangle 19"/>
          <p:cNvSpPr/>
          <p:nvPr/>
        </p:nvSpPr>
        <p:spPr>
          <a:xfrm>
            <a:off x="3347864" y="2628528"/>
            <a:ext cx="1296144" cy="79208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white"/>
                </a:solidFill>
              </a:rPr>
              <a:t>VM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err="1" smtClean="0">
                <a:solidFill>
                  <a:prstClr val="white"/>
                </a:solidFill>
              </a:rPr>
              <a:t>Mgmt</a:t>
            </a:r>
            <a:endParaRPr lang="en-GB" sz="1100" dirty="0">
              <a:solidFill>
                <a:prstClr val="white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3995936" y="3420616"/>
            <a:ext cx="0" cy="288032"/>
          </a:xfrm>
          <a:prstGeom prst="line">
            <a:avLst/>
          </a:prstGeom>
          <a:ln>
            <a:solidFill>
              <a:srgbClr val="00153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6228184" y="2628528"/>
            <a:ext cx="1296144" cy="79208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white"/>
                </a:solidFill>
              </a:rPr>
              <a:t>Storage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err="1" smtClean="0">
                <a:solidFill>
                  <a:prstClr val="white"/>
                </a:solidFill>
              </a:rPr>
              <a:t>Mgmt</a:t>
            </a:r>
            <a:endParaRPr lang="en-GB" sz="1100" dirty="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876256" y="3420616"/>
            <a:ext cx="0" cy="288032"/>
          </a:xfrm>
          <a:prstGeom prst="line">
            <a:avLst/>
          </a:prstGeom>
          <a:ln>
            <a:solidFill>
              <a:srgbClr val="00153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827584" y="1844824"/>
            <a:ext cx="1575792" cy="43924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rtlCol="0" anchor="t" anchorCtr="1"/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</a:rPr>
              <a:t>EGI Collaboration Tools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 rot="16200000">
            <a:off x="899592" y="4788768"/>
            <a:ext cx="1728192" cy="72008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white"/>
                </a:solidFill>
              </a:rPr>
              <a:t>EGI Application DB</a:t>
            </a:r>
            <a:endParaRPr lang="en-GB" sz="1100" dirty="0">
              <a:solidFill>
                <a:prstClr val="white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2195736" y="4140696"/>
            <a:ext cx="504056" cy="0"/>
          </a:xfrm>
          <a:prstGeom prst="line">
            <a:avLst/>
          </a:prstGeom>
          <a:ln>
            <a:solidFill>
              <a:srgbClr val="00153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123730" y="5292824"/>
            <a:ext cx="72006" cy="0"/>
          </a:xfrm>
          <a:prstGeom prst="line">
            <a:avLst/>
          </a:prstGeom>
          <a:ln>
            <a:solidFill>
              <a:srgbClr val="00153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 rot="16200000">
            <a:off x="899592" y="2916560"/>
            <a:ext cx="1728192" cy="72008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 smtClean="0">
                <a:solidFill>
                  <a:prstClr val="white"/>
                </a:solidFill>
              </a:rPr>
              <a:t>Image Repository</a:t>
            </a:r>
            <a:endParaRPr lang="en-GB" sz="1100" dirty="0">
              <a:solidFill>
                <a:prstClr val="white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2195736" y="3420616"/>
            <a:ext cx="0" cy="1872208"/>
          </a:xfrm>
          <a:prstGeom prst="line">
            <a:avLst/>
          </a:prstGeom>
          <a:ln>
            <a:solidFill>
              <a:srgbClr val="00153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123730" y="3420616"/>
            <a:ext cx="72006" cy="0"/>
          </a:xfrm>
          <a:prstGeom prst="line">
            <a:avLst/>
          </a:prstGeom>
          <a:ln>
            <a:solidFill>
              <a:srgbClr val="00153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827584" y="1124744"/>
            <a:ext cx="7632848" cy="65122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prstClr val="black"/>
                </a:solidFill>
              </a:rPr>
              <a:t>Enable an open ecosystem of services</a:t>
            </a:r>
            <a:endParaRPr lang="en-GB" sz="3200" b="1" dirty="0">
              <a:solidFill>
                <a:prstClr val="black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3419872" y="2420888"/>
            <a:ext cx="1152128" cy="36004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OCCI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6300192" y="2420888"/>
            <a:ext cx="1152128" cy="36004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CDMI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7045672" y="4831060"/>
            <a:ext cx="1152128" cy="36004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UR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4165352" y="4831060"/>
            <a:ext cx="1152128" cy="36004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GLUE2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1547664" y="4005064"/>
            <a:ext cx="1152128" cy="36004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OVF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2771800" y="4843760"/>
            <a:ext cx="1152128" cy="36004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SAML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57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Open Standards approach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96752"/>
            <a:ext cx="8136904" cy="5184576"/>
          </a:xfrm>
        </p:spPr>
        <p:txBody>
          <a:bodyPr>
            <a:normAutofit fontScale="92500" lnSpcReduction="20000"/>
          </a:bodyPr>
          <a:lstStyle/>
          <a:p>
            <a:r>
              <a:rPr lang="en-US" sz="1900" b="1" dirty="0" smtClean="0">
                <a:solidFill>
                  <a:srgbClr val="FF0000"/>
                </a:solidFill>
              </a:rPr>
              <a:t>OCCI:</a:t>
            </a:r>
            <a:r>
              <a:rPr lang="en-US" sz="1900" dirty="0" smtClean="0"/>
              <a:t> Open Cloud Computing Interface</a:t>
            </a:r>
          </a:p>
          <a:p>
            <a:pPr lvl="1"/>
            <a:r>
              <a:rPr lang="en-US" sz="1700" dirty="0" err="1" smtClean="0"/>
              <a:t>RESTFul</a:t>
            </a:r>
            <a:r>
              <a:rPr lang="en-US" sz="1700" dirty="0" smtClean="0"/>
              <a:t> API to manage virtual machine in the Cloud</a:t>
            </a:r>
          </a:p>
          <a:p>
            <a:pPr lvl="1"/>
            <a:r>
              <a:rPr lang="en-US" sz="1700" dirty="0" smtClean="0"/>
              <a:t>From OGF</a:t>
            </a:r>
          </a:p>
          <a:p>
            <a:r>
              <a:rPr lang="en-US" sz="1900" b="1" dirty="0" smtClean="0">
                <a:solidFill>
                  <a:srgbClr val="FF0000"/>
                </a:solidFill>
              </a:rPr>
              <a:t>CDMI:</a:t>
            </a:r>
            <a:r>
              <a:rPr lang="en-US" sz="1900" dirty="0" smtClean="0"/>
              <a:t> Cloud Data Management Interface</a:t>
            </a:r>
          </a:p>
          <a:p>
            <a:pPr lvl="1"/>
            <a:r>
              <a:rPr lang="en-US" sz="1700" dirty="0" err="1" smtClean="0"/>
              <a:t>RESTFul</a:t>
            </a:r>
            <a:r>
              <a:rPr lang="en-US" sz="1700" dirty="0" smtClean="0"/>
              <a:t> </a:t>
            </a:r>
            <a:r>
              <a:rPr lang="en-US" sz="1700" dirty="0"/>
              <a:t>API </a:t>
            </a:r>
            <a:r>
              <a:rPr lang="en-US" sz="1700" dirty="0" smtClean="0"/>
              <a:t>to </a:t>
            </a:r>
            <a:r>
              <a:rPr lang="en-US" sz="1700" dirty="0"/>
              <a:t>create, retrieve, update and delete data elements from </a:t>
            </a:r>
            <a:r>
              <a:rPr lang="en-US" sz="1700" dirty="0" smtClean="0"/>
              <a:t>the Cloud</a:t>
            </a:r>
          </a:p>
          <a:p>
            <a:pPr lvl="1"/>
            <a:r>
              <a:rPr lang="en-US" sz="1700" dirty="0" smtClean="0"/>
              <a:t>From SNIA</a:t>
            </a:r>
          </a:p>
          <a:p>
            <a:r>
              <a:rPr lang="en-US" sz="1900" b="1" dirty="0" smtClean="0">
                <a:solidFill>
                  <a:srgbClr val="FF0000"/>
                </a:solidFill>
              </a:rPr>
              <a:t>OVF:</a:t>
            </a:r>
            <a:r>
              <a:rPr lang="en-US" sz="1900" dirty="0" smtClean="0"/>
              <a:t> Open Virtualization Format</a:t>
            </a:r>
          </a:p>
          <a:p>
            <a:pPr lvl="1"/>
            <a:r>
              <a:rPr lang="en-US" sz="1700" dirty="0" smtClean="0"/>
              <a:t>Standard format for packaging and distributing virtual machines</a:t>
            </a:r>
          </a:p>
          <a:p>
            <a:pPr lvl="1"/>
            <a:r>
              <a:rPr lang="en-US" sz="1700" dirty="0" smtClean="0"/>
              <a:t>From DMTF</a:t>
            </a:r>
          </a:p>
          <a:p>
            <a:r>
              <a:rPr lang="en-US" sz="1900" b="1" dirty="0" smtClean="0">
                <a:solidFill>
                  <a:srgbClr val="FF0000"/>
                </a:solidFill>
              </a:rPr>
              <a:t>SAML:</a:t>
            </a:r>
            <a:r>
              <a:rPr lang="en-US" sz="1900" dirty="0" smtClean="0"/>
              <a:t> Security Assertion Markup Language</a:t>
            </a:r>
          </a:p>
          <a:p>
            <a:pPr lvl="1"/>
            <a:r>
              <a:rPr lang="en-US" sz="1700" dirty="0" smtClean="0"/>
              <a:t>Standard for conveying identity tokens and attributes</a:t>
            </a:r>
          </a:p>
          <a:p>
            <a:pPr lvl="1"/>
            <a:r>
              <a:rPr lang="en-US" sz="1700" dirty="0" smtClean="0"/>
              <a:t>From OASIS</a:t>
            </a:r>
          </a:p>
          <a:p>
            <a:r>
              <a:rPr lang="en-US" sz="1900" b="1" dirty="0" smtClean="0">
                <a:solidFill>
                  <a:srgbClr val="FF0000"/>
                </a:solidFill>
              </a:rPr>
              <a:t>GLUE2:</a:t>
            </a:r>
            <a:endParaRPr lang="en-US" sz="1900" dirty="0" smtClean="0"/>
          </a:p>
          <a:p>
            <a:pPr lvl="1"/>
            <a:r>
              <a:rPr lang="en-US" sz="1700" dirty="0" smtClean="0"/>
              <a:t>Standard to describe and publish information on structured distributed infrastructures</a:t>
            </a:r>
          </a:p>
          <a:p>
            <a:pPr lvl="1"/>
            <a:r>
              <a:rPr lang="en-US" sz="1700" dirty="0" smtClean="0"/>
              <a:t>From OGF</a:t>
            </a:r>
          </a:p>
          <a:p>
            <a:r>
              <a:rPr lang="en-US" sz="1900" b="1" dirty="0" smtClean="0">
                <a:solidFill>
                  <a:srgbClr val="FF0000"/>
                </a:solidFill>
              </a:rPr>
              <a:t>UR:</a:t>
            </a:r>
            <a:r>
              <a:rPr lang="en-US" sz="1900" dirty="0" smtClean="0"/>
              <a:t> Usage Records, v2</a:t>
            </a:r>
          </a:p>
          <a:p>
            <a:pPr lvl="1"/>
            <a:r>
              <a:rPr lang="en-US" sz="1700" dirty="0" smtClean="0"/>
              <a:t>Standard to express, collect and aggregate usage accounting records</a:t>
            </a:r>
          </a:p>
          <a:p>
            <a:pPr lvl="1"/>
            <a:r>
              <a:rPr lang="en-US" sz="1700" dirty="0" smtClean="0"/>
              <a:t>From OGF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470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Cloud service provisions</a:t>
            </a:r>
            <a:endParaRPr lang="en-US" sz="40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04973782"/>
              </p:ext>
            </p:extLst>
          </p:nvPr>
        </p:nvGraphicFramePr>
        <p:xfrm>
          <a:off x="395536" y="1340768"/>
          <a:ext cx="8424936" cy="4691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395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Federated </a:t>
            </a:r>
            <a:r>
              <a:rPr lang="en-US" dirty="0" smtClean="0"/>
              <a:t>Cloud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7344816" cy="5184576"/>
          </a:xfrm>
        </p:spPr>
        <p:txBody>
          <a:bodyPr/>
          <a:lstStyle/>
          <a:p>
            <a:r>
              <a:rPr lang="en-US" sz="1800" dirty="0" smtClean="0">
                <a:solidFill>
                  <a:schemeClr val="accent1"/>
                </a:solidFill>
              </a:rPr>
              <a:t>New services to meet user demand</a:t>
            </a:r>
          </a:p>
          <a:p>
            <a:pPr lvl="1"/>
            <a:r>
              <a:rPr lang="en-US" sz="1600" dirty="0" smtClean="0"/>
              <a:t>Use case driven</a:t>
            </a:r>
          </a:p>
          <a:p>
            <a:r>
              <a:rPr lang="en-US" sz="1800" dirty="0" smtClean="0">
                <a:solidFill>
                  <a:schemeClr val="accent1"/>
                </a:solidFill>
              </a:rPr>
              <a:t>Proof of concepts </a:t>
            </a:r>
            <a:r>
              <a:rPr lang="en-US" sz="1800" dirty="0" smtClean="0"/>
              <a:t>being successfully demonstrated (</a:t>
            </a:r>
            <a:r>
              <a:rPr lang="en-US" sz="1800" dirty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go.egi.eu/PoC</a:t>
            </a:r>
            <a:r>
              <a:rPr lang="en-US" sz="1800" dirty="0" smtClean="0"/>
              <a:t>)</a:t>
            </a:r>
          </a:p>
          <a:p>
            <a:pPr lvl="1"/>
            <a:r>
              <a:rPr lang="en-US" sz="1600" dirty="0" smtClean="0"/>
              <a:t>Hosting of services for data dissemination (</a:t>
            </a:r>
            <a:r>
              <a:rPr lang="en-US" sz="1600" dirty="0" err="1" smtClean="0"/>
              <a:t>SaaS</a:t>
            </a:r>
            <a:r>
              <a:rPr lang="en-US" sz="1600" dirty="0" smtClean="0"/>
              <a:t>) – ENVRI, </a:t>
            </a:r>
            <a:r>
              <a:rPr lang="en-US" sz="1600" dirty="0"/>
              <a:t>EISCAT_3D, </a:t>
            </a:r>
            <a:r>
              <a:rPr lang="en-US" sz="1600" dirty="0" err="1"/>
              <a:t>BNCWeb</a:t>
            </a:r>
            <a:r>
              <a:rPr lang="en-US" sz="1600" dirty="0"/>
              <a:t>/CLARIN</a:t>
            </a:r>
            <a:endParaRPr lang="en-US" sz="1600" dirty="0" smtClean="0"/>
          </a:p>
          <a:p>
            <a:pPr lvl="1"/>
            <a:r>
              <a:rPr lang="en-US" sz="1600" dirty="0" smtClean="0"/>
              <a:t>Digital Libraries and Digital Preservation services for memory institutions and human science - DCH-</a:t>
            </a:r>
            <a:r>
              <a:rPr lang="en-US" sz="1600" dirty="0" smtClean="0"/>
              <a:t>RP</a:t>
            </a:r>
          </a:p>
          <a:p>
            <a:pPr lvl="1"/>
            <a:r>
              <a:rPr lang="en-US" sz="1600" dirty="0" smtClean="0"/>
              <a:t>Integrated </a:t>
            </a:r>
            <a:r>
              <a:rPr lang="en-US" sz="1600" dirty="0"/>
              <a:t>Cloud </a:t>
            </a:r>
            <a:r>
              <a:rPr lang="en-US" sz="1600" dirty="0" err="1"/>
              <a:t>Iaas-SaaS</a:t>
            </a:r>
            <a:r>
              <a:rPr lang="en-US" sz="1600" dirty="0"/>
              <a:t> services to avoid large data </a:t>
            </a:r>
            <a:r>
              <a:rPr lang="en-US" sz="1600" dirty="0" smtClean="0"/>
              <a:t>transfers (ESA)</a:t>
            </a:r>
          </a:p>
          <a:p>
            <a:pPr lvl="1"/>
            <a:r>
              <a:rPr lang="en-US" sz="1600" dirty="0" smtClean="0"/>
              <a:t>Virtual laboratories (</a:t>
            </a:r>
            <a:r>
              <a:rPr lang="en-US" sz="1600" dirty="0" err="1" smtClean="0"/>
              <a:t>PaaS</a:t>
            </a:r>
            <a:r>
              <a:rPr lang="en-US" sz="1600" dirty="0"/>
              <a:t> </a:t>
            </a:r>
            <a:r>
              <a:rPr lang="en-US" sz="1600" dirty="0" smtClean="0"/>
              <a:t>and IaaS) – </a:t>
            </a:r>
            <a:r>
              <a:rPr lang="en-US" sz="1600" dirty="0" err="1" smtClean="0"/>
              <a:t>BioVel</a:t>
            </a:r>
            <a:r>
              <a:rPr lang="en-US" sz="1600" dirty="0" smtClean="0"/>
              <a:t>, </a:t>
            </a:r>
            <a:r>
              <a:rPr lang="en-US" sz="1600" dirty="0" err="1" smtClean="0"/>
              <a:t>LifeWatch</a:t>
            </a:r>
            <a:endParaRPr lang="en-US" sz="1600" dirty="0" smtClean="0"/>
          </a:p>
          <a:p>
            <a:pPr lvl="1"/>
            <a:r>
              <a:rPr lang="en-US" sz="1600" dirty="0" err="1" smtClean="0"/>
              <a:t>Hadoop</a:t>
            </a:r>
            <a:r>
              <a:rPr lang="en-US" sz="1600" dirty="0" smtClean="0"/>
              <a:t> clusters on demand (</a:t>
            </a:r>
            <a:r>
              <a:rPr lang="en-US" sz="1600" dirty="0" err="1" smtClean="0"/>
              <a:t>PaaS</a:t>
            </a:r>
            <a:r>
              <a:rPr lang="en-US" sz="1600" dirty="0" smtClean="0"/>
              <a:t>) – </a:t>
            </a:r>
            <a:r>
              <a:rPr lang="en-US" sz="1600" dirty="0" err="1" smtClean="0"/>
              <a:t>Peachnote</a:t>
            </a:r>
            <a:r>
              <a:rPr lang="en-US" sz="1600" dirty="0" smtClean="0"/>
              <a:t>, </a:t>
            </a:r>
            <a:r>
              <a:rPr lang="en-US" sz="1600" dirty="0" err="1" smtClean="0"/>
              <a:t>BioVel</a:t>
            </a:r>
            <a:endParaRPr lang="en-US" sz="1600" dirty="0" smtClean="0"/>
          </a:p>
          <a:p>
            <a:pPr lvl="1"/>
            <a:r>
              <a:rPr lang="en-US" sz="1600" dirty="0" smtClean="0"/>
              <a:t>Researcher training in safe, low cost environments on community tools – </a:t>
            </a:r>
            <a:r>
              <a:rPr lang="en-US" sz="1600" dirty="0" err="1" smtClean="0"/>
              <a:t>WeNMR</a:t>
            </a:r>
            <a:endParaRPr lang="en-US" sz="1600" dirty="0" smtClean="0"/>
          </a:p>
          <a:p>
            <a:pPr lvl="1"/>
            <a:r>
              <a:rPr lang="en-US" sz="1600" dirty="0" smtClean="0"/>
              <a:t>Repeatable and controllable software development and build environments – SCI-BUS</a:t>
            </a:r>
          </a:p>
          <a:p>
            <a:pPr lvl="1"/>
            <a:r>
              <a:rPr lang="en-US" sz="1600" dirty="0" smtClean="0"/>
              <a:t>Science gateway hosting and access to resources – CSGF</a:t>
            </a:r>
          </a:p>
          <a:p>
            <a:pPr lvl="1"/>
            <a:r>
              <a:rPr lang="en-US" sz="1600" dirty="0" smtClean="0"/>
              <a:t>…</a:t>
            </a: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EAE03-69BD-4C08-B18E-8C9F5694E65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934" y="1268760"/>
            <a:ext cx="1207546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282048"/>
            <a:ext cx="978658" cy="32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733652"/>
            <a:ext cx="741050" cy="42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EGI Cloud - EC DG CONNECT, 25 Nov 2013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2360" y="5292970"/>
            <a:ext cx="864096" cy="3767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30878" y="5754464"/>
            <a:ext cx="560870" cy="54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767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524407"/>
              </p:ext>
            </p:extLst>
          </p:nvPr>
        </p:nvGraphicFramePr>
        <p:xfrm>
          <a:off x="179512" y="1196752"/>
          <a:ext cx="8784976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062"/>
                <a:gridCol w="3228458"/>
                <a:gridCol w="3024336"/>
                <a:gridCol w="10801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Platform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Description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Key services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Use cases</a:t>
                      </a:r>
                      <a:endParaRPr lang="nl-NL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Data dissemination/Open data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Cloud storage provides an infrastructure to collect and disseminate scientific data.</a:t>
                      </a:r>
                      <a:r>
                        <a:rPr lang="en-GB" sz="1200" baseline="0" dirty="0" smtClean="0"/>
                        <a:t> Data intake is curated, data access is inherently open (anonymous) or tracked (social identity?)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 smtClean="0"/>
                        <a:t>SaaS</a:t>
                      </a:r>
                      <a:r>
                        <a:rPr lang="en-US" sz="1200" baseline="0" dirty="0" smtClean="0"/>
                        <a:t> c</a:t>
                      </a:r>
                      <a:r>
                        <a:rPr lang="en-US" sz="1200" dirty="0" smtClean="0"/>
                        <a:t>atalogues</a:t>
                      </a:r>
                      <a:r>
                        <a:rPr lang="en-US" sz="1200" baseline="0" dirty="0" smtClean="0"/>
                        <a:t> tailored to user communities (ex. EO, Biology, etc…)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Custom Data ACL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Federated AAI for data access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Monitoring of data usage</a:t>
                      </a:r>
                      <a:endParaRPr lang="nl-NL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ENVRI </a:t>
                      </a:r>
                      <a:r>
                        <a:rPr lang="en-US" sz="1200" dirty="0" err="1" smtClean="0"/>
                        <a:t>GeoCatalogue</a:t>
                      </a:r>
                      <a:endParaRPr lang="en-US" sz="1200" dirty="0" smtClean="0"/>
                    </a:p>
                    <a:p>
                      <a:r>
                        <a:rPr lang="en-US" sz="1200" dirty="0" smtClean="0"/>
                        <a:t>EISCAT 3D</a:t>
                      </a:r>
                    </a:p>
                    <a:p>
                      <a:r>
                        <a:rPr lang="en-US" sz="1200" dirty="0" err="1" smtClean="0"/>
                        <a:t>Peachnote</a:t>
                      </a:r>
                      <a:endParaRPr lang="nl-NL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Secure Storage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Stored data is protected even from RP access (e.g. through encryption). Safe for storing (personal) confidential data.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Keys</a:t>
                      </a:r>
                      <a:r>
                        <a:rPr lang="en-US" sz="1200" baseline="0" dirty="0" smtClean="0"/>
                        <a:t> management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Server-side encryption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Secure data deletion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Data sharing with ACL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Arvados</a:t>
                      </a:r>
                      <a:endParaRPr lang="nl-NL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Location-based</a:t>
                      </a:r>
                      <a:r>
                        <a:rPr lang="en-US" sz="1200" baseline="0" dirty="0" smtClean="0"/>
                        <a:t> computing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Input data is stored on the cloud, processing is on the same cloud</a:t>
                      </a:r>
                      <a:r>
                        <a:rPr lang="en-US" sz="1200" baseline="0" dirty="0" smtClean="0"/>
                        <a:t> or in federated data-centers to have high data access throughput with own applications; “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Integrated Cloud </a:t>
                      </a:r>
                      <a:r>
                        <a:rPr lang="en-US" sz="1200" baseline="0" dirty="0" err="1" smtClean="0"/>
                        <a:t>Iaas-SaaS</a:t>
                      </a:r>
                      <a:r>
                        <a:rPr lang="en-US" sz="1200" baseline="0" dirty="0" smtClean="0"/>
                        <a:t> services to avoid large data transfer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err="1" smtClean="0"/>
                        <a:t>IaaS</a:t>
                      </a:r>
                      <a:r>
                        <a:rPr lang="en-US" sz="1200" baseline="0" dirty="0" smtClean="0"/>
                        <a:t> to provide processing flexibility</a:t>
                      </a:r>
                    </a:p>
                    <a:p>
                      <a:pPr marL="177800" indent="-17780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Input data stored openly to attract different communities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ESA G-POD</a:t>
                      </a:r>
                    </a:p>
                    <a:p>
                      <a:r>
                        <a:rPr lang="en-US" sz="1200" dirty="0" err="1" smtClean="0"/>
                        <a:t>Arvados</a:t>
                      </a:r>
                      <a:endParaRPr lang="nl-NL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Virtual Laboratories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Tools to customize and manage virtual laboratories for different communities.</a:t>
                      </a:r>
                      <a:r>
                        <a:rPr lang="en-GB" sz="1200" baseline="0" dirty="0" smtClean="0"/>
                        <a:t> Laboratories have</a:t>
                      </a:r>
                      <a:r>
                        <a:rPr lang="en-GB" sz="1200" dirty="0" smtClean="0"/>
                        <a:t> shared tools to access data from different sources. User communities manages the instruments, EGI operates the underlying infrastructure and provides the generic tools to access storage (cloud storage, etc...)</a:t>
                      </a:r>
                    </a:p>
                    <a:p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4625" indent="-174625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Common shared tools to access data from different resources</a:t>
                      </a:r>
                    </a:p>
                    <a:p>
                      <a:pPr marL="174625" indent="-174625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Tools to ease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laboratories setup</a:t>
                      </a:r>
                    </a:p>
                    <a:p>
                      <a:pPr marL="174625" indent="-174625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Underlying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err="1" smtClean="0"/>
                        <a:t>IaaS</a:t>
                      </a:r>
                      <a:r>
                        <a:rPr lang="en-US" sz="1200" dirty="0" smtClean="0"/>
                        <a:t> and </a:t>
                      </a:r>
                      <a:r>
                        <a:rPr lang="en-US" sz="1200" dirty="0" err="1" smtClean="0"/>
                        <a:t>SaaS</a:t>
                      </a:r>
                      <a:r>
                        <a:rPr lang="en-US" sz="1200" dirty="0" smtClean="0"/>
                        <a:t> to support running of the laboratories</a:t>
                      </a:r>
                      <a:r>
                        <a:rPr lang="en-US" sz="1200" baseline="0" dirty="0" smtClean="0"/>
                        <a:t> and store user data storage (with easy scalability)</a:t>
                      </a:r>
                    </a:p>
                    <a:p>
                      <a:pPr marL="174625" indent="-174625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Simple user interface to request laboratories access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BioVeL</a:t>
                      </a:r>
                      <a:r>
                        <a:rPr lang="en-US" sz="1200" dirty="0" smtClean="0"/>
                        <a:t> virtual e-laboratory</a:t>
                      </a:r>
                    </a:p>
                    <a:p>
                      <a:r>
                        <a:rPr lang="en-US" sz="1200" dirty="0" err="1" smtClean="0"/>
                        <a:t>LifeWatch</a:t>
                      </a:r>
                      <a:r>
                        <a:rPr lang="en-US" sz="1200" dirty="0" smtClean="0"/>
                        <a:t> virtual laboratory</a:t>
                      </a:r>
                      <a:endParaRPr lang="nl-NL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24075" y="115888"/>
            <a:ext cx="6840538" cy="865187"/>
          </a:xfrm>
        </p:spPr>
        <p:txBody>
          <a:bodyPr/>
          <a:lstStyle/>
          <a:p>
            <a:r>
              <a:rPr lang="en-US" sz="4000" dirty="0" smtClean="0"/>
              <a:t>Use cases 1</a:t>
            </a:r>
            <a:endParaRPr lang="en-US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580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604135"/>
              </p:ext>
            </p:extLst>
          </p:nvPr>
        </p:nvGraphicFramePr>
        <p:xfrm>
          <a:off x="179512" y="1196752"/>
          <a:ext cx="8784976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062"/>
                <a:gridCol w="3228458"/>
                <a:gridCol w="3024336"/>
                <a:gridCol w="10801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Platform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Description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Key services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Use cases</a:t>
                      </a:r>
                      <a:endParaRPr lang="nl-NL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Data preservation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Data long-term preservation. To provide consolidation, persistency, </a:t>
                      </a:r>
                      <a:r>
                        <a:rPr lang="en-US" sz="1200" baseline="0" dirty="0" smtClean="0"/>
                        <a:t>integrity, redundancy, and usability over long periods of time.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7800" marR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/>
                        <a:t>Data consolidation (ensure all the data is harmonized in terms of format, nomenclature, access, etc…)</a:t>
                      </a:r>
                    </a:p>
                    <a:p>
                      <a:pPr marL="177800" marR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/>
                        <a:t>Data integrity and redundancy (ensure no loss of data)</a:t>
                      </a:r>
                    </a:p>
                    <a:p>
                      <a:pPr marL="177800" marR="0" indent="-1778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/>
                        <a:t>Data access preservation (ensuring software to read and analyze the data is maintained)</a:t>
                      </a:r>
                      <a:endParaRPr lang="nl-NL" sz="1200" dirty="0" smtClean="0"/>
                    </a:p>
                    <a:p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EISCAT 3D</a:t>
                      </a:r>
                    </a:p>
                    <a:p>
                      <a:r>
                        <a:rPr lang="en-US" sz="1200" dirty="0" smtClean="0"/>
                        <a:t>DCH-RP</a:t>
                      </a:r>
                    </a:p>
                    <a:p>
                      <a:r>
                        <a:rPr lang="en-US" sz="1200" dirty="0" smtClean="0"/>
                        <a:t>HEP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Platform-as-a-Service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 configured processing facilities with integrated access to data, running on top of cloud </a:t>
                      </a:r>
                      <a:r>
                        <a:rPr lang="en-US" sz="1200" dirty="0" err="1" smtClean="0"/>
                        <a:t>IaaS</a:t>
                      </a:r>
                      <a:r>
                        <a:rPr lang="en-US" sz="1200" dirty="0" smtClean="0"/>
                        <a:t> and </a:t>
                      </a:r>
                      <a:r>
                        <a:rPr lang="en-US" sz="1200" dirty="0" err="1" smtClean="0"/>
                        <a:t>SaaS</a:t>
                      </a:r>
                      <a:r>
                        <a:rPr lang="en-US" sz="1200" dirty="0" smtClean="0"/>
                        <a:t> solutions. Possible </a:t>
                      </a:r>
                      <a:r>
                        <a:rPr lang="en-US" sz="1200" dirty="0" err="1" smtClean="0"/>
                        <a:t>PaaS</a:t>
                      </a:r>
                      <a:r>
                        <a:rPr lang="en-US" sz="1200" dirty="0" smtClean="0"/>
                        <a:t> services are: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/>
                        <a:t>Grid Computing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err="1" smtClean="0"/>
                        <a:t>Hadoop</a:t>
                      </a:r>
                      <a:r>
                        <a:rPr lang="en-US" sz="1200" baseline="0" dirty="0" smtClean="0"/>
                        <a:t> Clusters on demand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/>
                        <a:t>Generic High </a:t>
                      </a:r>
                      <a:r>
                        <a:rPr lang="en-US" sz="1200" baseline="0" dirty="0" err="1" smtClean="0"/>
                        <a:t>Avaliability</a:t>
                      </a:r>
                      <a:r>
                        <a:rPr lang="en-US" sz="1200" baseline="0" dirty="0" smtClean="0"/>
                        <a:t> service</a:t>
                      </a:r>
                    </a:p>
                    <a:p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4625" marR="0" indent="-1746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/>
                        <a:t>Scalability (adapt to the workload)</a:t>
                      </a:r>
                    </a:p>
                    <a:p>
                      <a:pPr marL="174625" marR="0" indent="-1746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/>
                        <a:t>High Availability (resources are always available)</a:t>
                      </a:r>
                    </a:p>
                    <a:p>
                      <a:pPr marL="174625" marR="0" indent="-1746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aseline="0" dirty="0" smtClean="0"/>
                        <a:t>Resource sharing (different services share the same underlying physical resources)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Peachnote</a:t>
                      </a:r>
                      <a:endParaRPr lang="en-US" sz="1200" dirty="0" smtClean="0"/>
                    </a:p>
                    <a:p>
                      <a:r>
                        <a:rPr lang="en-US" sz="1200" dirty="0" err="1" smtClean="0"/>
                        <a:t>BioVeL</a:t>
                      </a:r>
                      <a:r>
                        <a:rPr lang="en-US" sz="1200" baseline="0" dirty="0" smtClean="0"/>
                        <a:t> HA</a:t>
                      </a:r>
                      <a:endParaRPr lang="nl-NL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24075" y="115888"/>
            <a:ext cx="6840538" cy="865187"/>
          </a:xfrm>
        </p:spPr>
        <p:txBody>
          <a:bodyPr/>
          <a:lstStyle/>
          <a:p>
            <a:r>
              <a:rPr lang="en-US" sz="4000" dirty="0" smtClean="0"/>
              <a:t>Use cases 2</a:t>
            </a:r>
            <a:endParaRPr lang="en-US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667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Outline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196752"/>
            <a:ext cx="8075612" cy="4525963"/>
          </a:xfrm>
        </p:spPr>
        <p:txBody>
          <a:bodyPr/>
          <a:lstStyle/>
          <a:p>
            <a:endParaRPr lang="en-US" dirty="0" smtClean="0"/>
          </a:p>
          <a:p>
            <a:pPr marL="0" indent="0" algn="ctr">
              <a:buNone/>
            </a:pPr>
            <a:r>
              <a:rPr lang="en-US" b="1" dirty="0" smtClean="0">
                <a:solidFill>
                  <a:srgbClr val="BFBFBF"/>
                </a:solidFill>
              </a:rPr>
              <a:t>Brief introduction to EGI</a:t>
            </a:r>
          </a:p>
          <a:p>
            <a:pPr marL="0" indent="0" algn="ctr">
              <a:buNone/>
            </a:pPr>
            <a:endParaRPr lang="en-US" dirty="0" smtClean="0">
              <a:solidFill>
                <a:srgbClr val="BFBFBF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BFBFBF"/>
                </a:solidFill>
              </a:rPr>
              <a:t>EGI Federated Cloud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EGI’s Cloud strategy for </a:t>
            </a:r>
            <a:r>
              <a:rPr lang="en-US" b="1" dirty="0" smtClean="0"/>
              <a:t>the future &amp; H2020</a:t>
            </a:r>
            <a:endParaRPr lang="en-US" b="1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474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EGI Vision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2800" dirty="0" smtClean="0"/>
              <a:t>To </a:t>
            </a:r>
            <a:r>
              <a:rPr lang="en-GB" sz="2800" dirty="0"/>
              <a:t>support the digital European Research Area through a pan-European research infrastructure based on an open federation of reliable services that provide uniform access to national computing, storage and data </a:t>
            </a:r>
            <a:r>
              <a:rPr lang="en-GB" sz="2800" dirty="0" smtClean="0"/>
              <a:t>resources.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7204C-0738-4F31-AC0D-2BA013E4E7E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15616" y="4005064"/>
            <a:ext cx="720080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EGI federated Cloud vision for H2020:</a:t>
            </a:r>
          </a:p>
          <a:p>
            <a:pPr algn="ctr"/>
            <a:endParaRPr lang="en-US" sz="1100" b="1" dirty="0" smtClean="0"/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10M cores Cloud compute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1 EB Cloud storage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415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Outline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196752"/>
            <a:ext cx="8075612" cy="4525963"/>
          </a:xfrm>
        </p:spPr>
        <p:txBody>
          <a:bodyPr/>
          <a:lstStyle/>
          <a:p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Brief introduction to EGI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EGI Federated Cloud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EGI’s Cloud strategy for </a:t>
            </a:r>
            <a:r>
              <a:rPr lang="en-US" b="1" dirty="0" smtClean="0"/>
              <a:t>the future &amp; H2020</a:t>
            </a:r>
            <a:endParaRPr lang="en-US" b="1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464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755576" y="4221088"/>
            <a:ext cx="7704856" cy="2088232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shade val="51000"/>
                  <a:satMod val="130000"/>
                  <a:alpha val="32000"/>
                </a:schemeClr>
              </a:gs>
              <a:gs pos="80000">
                <a:schemeClr val="accent4">
                  <a:shade val="93000"/>
                  <a:satMod val="130000"/>
                  <a:alpha val="32000"/>
                </a:schemeClr>
              </a:gs>
              <a:gs pos="100000">
                <a:schemeClr val="accent4">
                  <a:shade val="94000"/>
                  <a:satMod val="135000"/>
                  <a:alpha val="32000"/>
                </a:schemeClr>
              </a:gs>
            </a:gsLst>
            <a:lin ang="16200000" scaled="0"/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Strengthening the underpinning platform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Technology Evolution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820472" cy="32403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Broader support for open standards in Cloud management frameworks</a:t>
            </a:r>
          </a:p>
          <a:p>
            <a:r>
              <a:rPr lang="en-US" sz="2400" dirty="0" smtClean="0"/>
              <a:t>Federated Network as a </a:t>
            </a:r>
            <a:r>
              <a:rPr lang="en-US" sz="2400" dirty="0" smtClean="0"/>
              <a:t>Service / Software defined networks</a:t>
            </a:r>
            <a:endParaRPr lang="en-US" sz="2400" dirty="0" smtClean="0"/>
          </a:p>
          <a:p>
            <a:r>
              <a:rPr lang="en-US" sz="2400" dirty="0" smtClean="0"/>
              <a:t>Messaging network as a Service</a:t>
            </a:r>
          </a:p>
          <a:p>
            <a:r>
              <a:rPr lang="en-US" sz="2400" dirty="0" smtClean="0"/>
              <a:t>Improve Application Database to App Marketplace</a:t>
            </a:r>
          </a:p>
          <a:p>
            <a:pPr lvl="1"/>
            <a:r>
              <a:rPr lang="en-US" sz="2000" dirty="0" smtClean="0"/>
              <a:t>Stable market for cloud services, cloud products and applications between providers and consumers from the academia, public sector and enterprise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31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 rot="16200000">
            <a:off x="-1332656" y="2636912"/>
            <a:ext cx="4968552" cy="2088232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shade val="51000"/>
                  <a:satMod val="130000"/>
                  <a:alpha val="32000"/>
                </a:schemeClr>
              </a:gs>
              <a:gs pos="80000">
                <a:schemeClr val="accent4">
                  <a:shade val="93000"/>
                  <a:satMod val="130000"/>
                  <a:alpha val="32000"/>
                </a:schemeClr>
              </a:gs>
              <a:gs pos="100000">
                <a:schemeClr val="accent4">
                  <a:shade val="94000"/>
                  <a:satMod val="135000"/>
                  <a:alpha val="32000"/>
                </a:schemeClr>
              </a:gs>
            </a:gsLst>
            <a:lin ang="16200000" scaled="0"/>
            <a:tileRect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Value added services for VRCs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Technology Innovation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9752" y="1916832"/>
            <a:ext cx="6192688" cy="3384376"/>
          </a:xfrm>
        </p:spPr>
        <p:txBody>
          <a:bodyPr>
            <a:noAutofit/>
          </a:bodyPr>
          <a:lstStyle/>
          <a:p>
            <a:r>
              <a:rPr lang="en-US" sz="2800" dirty="0" smtClean="0"/>
              <a:t>Use federated </a:t>
            </a:r>
            <a:r>
              <a:rPr lang="en-US" sz="2800" dirty="0" err="1"/>
              <a:t>IaaS</a:t>
            </a:r>
            <a:r>
              <a:rPr lang="en-US" sz="2800" dirty="0"/>
              <a:t> </a:t>
            </a:r>
            <a:r>
              <a:rPr lang="en-US" sz="2800" dirty="0" smtClean="0"/>
              <a:t>Cloud as EGIs backbone</a:t>
            </a:r>
            <a:endParaRPr lang="en-US" sz="2800" dirty="0"/>
          </a:p>
          <a:p>
            <a:r>
              <a:rPr lang="en-US" sz="2800" dirty="0"/>
              <a:t>Open standards for open platforms</a:t>
            </a:r>
          </a:p>
          <a:p>
            <a:r>
              <a:rPr lang="en-US" sz="2800" dirty="0" smtClean="0"/>
              <a:t>Innovate </a:t>
            </a:r>
            <a:r>
              <a:rPr lang="en-US" sz="2800" dirty="0"/>
              <a:t>and deploy </a:t>
            </a:r>
            <a:r>
              <a:rPr lang="en-US" sz="2800" dirty="0" err="1"/>
              <a:t>PaaS</a:t>
            </a:r>
            <a:r>
              <a:rPr lang="en-US" sz="2800" dirty="0"/>
              <a:t> &amp; </a:t>
            </a:r>
            <a:r>
              <a:rPr lang="en-US" sz="2800" dirty="0" err="1" smtClean="0"/>
              <a:t>SaaS</a:t>
            </a:r>
            <a:r>
              <a:rPr lang="en-US" sz="2800" dirty="0" smtClean="0"/>
              <a:t> on top</a:t>
            </a:r>
          </a:p>
          <a:p>
            <a:r>
              <a:rPr lang="en-US" sz="2800" dirty="0" smtClean="0"/>
              <a:t>Engaging </a:t>
            </a:r>
            <a:r>
              <a:rPr lang="en-US" sz="2800" dirty="0"/>
              <a:t>in </a:t>
            </a:r>
            <a:r>
              <a:rPr lang="en-US" sz="2800" dirty="0" err="1"/>
              <a:t>PoCs</a:t>
            </a:r>
            <a:r>
              <a:rPr lang="en-US" sz="2800" dirty="0"/>
              <a:t> &amp; EC projects with </a:t>
            </a:r>
            <a:r>
              <a:rPr lang="en-US" sz="2800" dirty="0" smtClean="0"/>
              <a:t>EGI customers</a:t>
            </a:r>
            <a:endParaRPr lang="en-US" sz="2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029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EGI Cloud service tiers</a:t>
            </a:r>
            <a:endParaRPr lang="en-US" sz="4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11188" y="1412776"/>
            <a:ext cx="80756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</a:pPr>
            <a:r>
              <a:rPr lang="en-US" sz="2000" b="1" dirty="0" smtClean="0"/>
              <a:t>Reliable </a:t>
            </a:r>
            <a:r>
              <a:rPr lang="en-US" sz="2000" b="1" dirty="0" err="1" smtClean="0"/>
              <a:t>IaaS</a:t>
            </a:r>
            <a:r>
              <a:rPr lang="en-US" sz="2000" b="1" dirty="0" smtClean="0"/>
              <a:t> services</a:t>
            </a:r>
            <a:endParaRPr lang="en-US" sz="2000" dirty="0" smtClean="0"/>
          </a:p>
          <a:p>
            <a:pPr lvl="1"/>
            <a:r>
              <a:rPr lang="en-US" sz="1600" dirty="0" smtClean="0"/>
              <a:t>Expose federated </a:t>
            </a:r>
            <a:r>
              <a:rPr lang="en-US" sz="1600" dirty="0" err="1" smtClean="0"/>
              <a:t>IaaS</a:t>
            </a:r>
            <a:r>
              <a:rPr lang="en-US" sz="1600" dirty="0" smtClean="0"/>
              <a:t> Clouds to customers</a:t>
            </a:r>
          </a:p>
          <a:p>
            <a:pPr lvl="1"/>
            <a:r>
              <a:rPr lang="en-US" sz="1600" dirty="0" smtClean="0"/>
              <a:t>User driven choice of provider depending on high level criteria</a:t>
            </a:r>
          </a:p>
          <a:p>
            <a:pPr lvl="4"/>
            <a:endParaRPr lang="en-US" sz="800" dirty="0" smtClean="0"/>
          </a:p>
          <a:p>
            <a:pPr>
              <a:buFont typeface="+mj-lt"/>
              <a:buAutoNum type="arabicPeriod"/>
            </a:pPr>
            <a:r>
              <a:rPr lang="en-US" sz="2000" b="1" dirty="0" smtClean="0"/>
              <a:t>General purpose platform services</a:t>
            </a:r>
          </a:p>
          <a:p>
            <a:pPr lvl="1"/>
            <a:r>
              <a:rPr lang="en-US" sz="1600" dirty="0" smtClean="0"/>
              <a:t>Expose platform services as individual service offerings</a:t>
            </a:r>
          </a:p>
          <a:p>
            <a:pPr lvl="1"/>
            <a:r>
              <a:rPr lang="en-US" sz="1600" dirty="0" smtClean="0"/>
              <a:t>Customer mixes and matches according to need</a:t>
            </a:r>
          </a:p>
          <a:p>
            <a:pPr lvl="4"/>
            <a:endParaRPr lang="en-US" sz="800" dirty="0" smtClean="0"/>
          </a:p>
          <a:p>
            <a:pPr>
              <a:buFont typeface="+mj-lt"/>
              <a:buAutoNum type="arabicPeriod"/>
            </a:pPr>
            <a:r>
              <a:rPr lang="en-US" sz="2000" b="1" dirty="0" smtClean="0"/>
              <a:t>Platform as a Service</a:t>
            </a:r>
          </a:p>
          <a:p>
            <a:pPr lvl="1"/>
            <a:r>
              <a:rPr lang="en-US" sz="1600" dirty="0" smtClean="0"/>
              <a:t>Consistent platforms comprising of individual platform services </a:t>
            </a:r>
          </a:p>
          <a:p>
            <a:pPr lvl="1"/>
            <a:r>
              <a:rPr lang="en-US" sz="1600" dirty="0" smtClean="0"/>
              <a:t>Platform services integrated/configured in meaningful way</a:t>
            </a:r>
          </a:p>
          <a:p>
            <a:pPr lvl="1"/>
            <a:r>
              <a:rPr lang="en-US" sz="1600" dirty="0" smtClean="0"/>
              <a:t>Targets customer segments (e.g. CH) or usage scenarios (data preservation)</a:t>
            </a:r>
          </a:p>
          <a:p>
            <a:pPr lvl="4"/>
            <a:endParaRPr lang="en-US" sz="800" dirty="0" smtClean="0"/>
          </a:p>
          <a:p>
            <a:pPr>
              <a:buFont typeface="+mj-lt"/>
              <a:buAutoNum type="arabicPeriod"/>
            </a:pPr>
            <a:r>
              <a:rPr lang="en-US" sz="2000" b="1" dirty="0" smtClean="0"/>
              <a:t>Zero ICT infrastructures</a:t>
            </a:r>
          </a:p>
          <a:p>
            <a:pPr lvl="1"/>
            <a:r>
              <a:rPr lang="en-US" sz="1600" dirty="0" smtClean="0"/>
              <a:t>Specific customer infrastructures delivered as </a:t>
            </a:r>
            <a:r>
              <a:rPr lang="en-US" sz="1600" dirty="0" err="1" smtClean="0"/>
              <a:t>SaaS</a:t>
            </a:r>
            <a:endParaRPr lang="en-US" sz="1600" dirty="0"/>
          </a:p>
          <a:p>
            <a:pPr lvl="1"/>
            <a:r>
              <a:rPr lang="en-US" sz="1600" dirty="0" smtClean="0"/>
              <a:t>Extends beyond ICT into complete VRE supply (e.g. lab facility management)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34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Marketplace(s) for Cloud Services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7632848" cy="48245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i="1" dirty="0" err="1" smtClean="0"/>
              <a:t>Standardisation</a:t>
            </a:r>
            <a:r>
              <a:rPr lang="en-US" sz="1800" i="1" dirty="0" smtClean="0"/>
              <a:t> of Cloud interfaces empowers freedom of choice for customers, better competition among providers and emergence of cloud marketplaces</a:t>
            </a:r>
          </a:p>
          <a:p>
            <a:endParaRPr lang="en-US" sz="1400" dirty="0"/>
          </a:p>
          <a:p>
            <a:r>
              <a:rPr lang="en-US" sz="1800" b="1" dirty="0" smtClean="0"/>
              <a:t>EGI Marketplace</a:t>
            </a:r>
          </a:p>
          <a:p>
            <a:pPr lvl="1"/>
            <a:r>
              <a:rPr lang="en-US" sz="1400" dirty="0" smtClean="0"/>
              <a:t>Rich and diverse set of individual offerings</a:t>
            </a:r>
          </a:p>
          <a:p>
            <a:pPr lvl="1"/>
            <a:r>
              <a:rPr lang="en-US" sz="1400" dirty="0" smtClean="0"/>
              <a:t>Application/VM Image repository</a:t>
            </a:r>
          </a:p>
          <a:p>
            <a:pPr lvl="1"/>
            <a:r>
              <a:rPr lang="en-US" sz="1400" dirty="0" smtClean="0"/>
              <a:t>User community choice of provider at all levels</a:t>
            </a:r>
          </a:p>
          <a:p>
            <a:pPr lvl="1"/>
            <a:r>
              <a:rPr lang="en-US" sz="1400" dirty="0" smtClean="0"/>
              <a:t>Academic and commercial resource &amp; service providers</a:t>
            </a:r>
          </a:p>
          <a:p>
            <a:pPr lvl="1"/>
            <a:endParaRPr lang="en-US" sz="1400" dirty="0" smtClean="0"/>
          </a:p>
          <a:p>
            <a:r>
              <a:rPr lang="en-US" sz="1800" b="1" dirty="0"/>
              <a:t>Helix Nebula Marketplace</a:t>
            </a:r>
          </a:p>
          <a:p>
            <a:pPr lvl="1"/>
            <a:r>
              <a:rPr lang="en-US" sz="1400" dirty="0"/>
              <a:t>EGI Federated Cloud as service provider</a:t>
            </a:r>
          </a:p>
          <a:p>
            <a:pPr lvl="1"/>
            <a:r>
              <a:rPr lang="en-US" sz="1400" dirty="0"/>
              <a:t>“Hidden” behind Slipstream/CGI </a:t>
            </a:r>
            <a:r>
              <a:rPr lang="en-US" sz="1400" dirty="0" smtClean="0"/>
              <a:t>broker</a:t>
            </a:r>
          </a:p>
          <a:p>
            <a:pPr lvl="1"/>
            <a:endParaRPr lang="en-US" sz="1800" b="1" dirty="0" smtClean="0"/>
          </a:p>
          <a:p>
            <a:r>
              <a:rPr lang="en-US" sz="1800" b="1" dirty="0" smtClean="0"/>
              <a:t>EU Cloud for Europe</a:t>
            </a:r>
            <a:r>
              <a:rPr lang="en-US" sz="1800" b="1" dirty="0"/>
              <a:t> </a:t>
            </a:r>
            <a:r>
              <a:rPr lang="en-US" sz="1800" b="1" dirty="0" smtClean="0"/>
              <a:t>marketplace</a:t>
            </a:r>
          </a:p>
          <a:p>
            <a:pPr lvl="1"/>
            <a:r>
              <a:rPr lang="en-US" sz="1400" dirty="0" smtClean="0"/>
              <a:t>Integrate EGI’s solution and service portfolio</a:t>
            </a:r>
          </a:p>
          <a:p>
            <a:pPr lvl="1"/>
            <a:r>
              <a:rPr lang="en-US" sz="1400" dirty="0" smtClean="0"/>
              <a:t>Provide services for academia, government and business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998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Value proposition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752528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Open standards, open technologies</a:t>
            </a:r>
          </a:p>
          <a:p>
            <a:pPr lvl="1"/>
            <a:r>
              <a:rPr lang="en-US" dirty="0"/>
              <a:t>Use of Open Standards is key to the establishment of an effective, fair and transparent cloud market in </a:t>
            </a:r>
            <a:r>
              <a:rPr lang="en-US" dirty="0" smtClean="0"/>
              <a:t>Europe</a:t>
            </a:r>
          </a:p>
          <a:p>
            <a:pPr lvl="1"/>
            <a:r>
              <a:rPr lang="en-US" dirty="0"/>
              <a:t>Open Source </a:t>
            </a:r>
            <a:r>
              <a:rPr lang="en-US" dirty="0" smtClean="0"/>
              <a:t>components raise the barrier for hidden backdoors, thus lead to more trusted services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b="1" dirty="0" smtClean="0"/>
              <a:t>Firmly rooted in Europe</a:t>
            </a:r>
          </a:p>
          <a:p>
            <a:pPr lvl="1"/>
            <a:r>
              <a:rPr lang="en-US" dirty="0" smtClean="0"/>
              <a:t>Strong public sector involvement through NRENs, NGIs, EIROs are EGI’s members</a:t>
            </a:r>
          </a:p>
          <a:p>
            <a:pPr lvl="1"/>
            <a:r>
              <a:rPr lang="en-US" dirty="0" smtClean="0"/>
              <a:t>European commercial Cloud resource providers, including SME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A single cross-border market</a:t>
            </a:r>
          </a:p>
          <a:p>
            <a:pPr lvl="1"/>
            <a:r>
              <a:rPr lang="en-US" dirty="0" smtClean="0"/>
              <a:t>Reaching out for research, government &amp; business sectors</a:t>
            </a:r>
          </a:p>
          <a:p>
            <a:pPr lvl="1"/>
            <a:r>
              <a:rPr lang="en-US" dirty="0" smtClean="0"/>
              <a:t>Level playing field for innovation and services on multi-service tiers</a:t>
            </a:r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624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Fit for the Digital Agenda</a:t>
            </a:r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889091"/>
              </p:ext>
            </p:extLst>
          </p:nvPr>
        </p:nvGraphicFramePr>
        <p:xfrm>
          <a:off x="251520" y="1124744"/>
          <a:ext cx="8568952" cy="5127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8152"/>
                <a:gridCol w="7200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500" b="1" dirty="0" smtClean="0"/>
                        <a:t>Action 1:</a:t>
                      </a:r>
                      <a:endParaRPr lang="en-US" sz="2500" b="1" dirty="0"/>
                    </a:p>
                  </a:txBody>
                  <a:tcPr marT="93600" marB="93600"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Interoperable, federated </a:t>
                      </a:r>
                      <a:r>
                        <a:rPr lang="en-US" sz="2500" dirty="0" err="1" smtClean="0"/>
                        <a:t>IaaS</a:t>
                      </a:r>
                      <a:r>
                        <a:rPr lang="en-US" sz="2500" dirty="0" smtClean="0"/>
                        <a:t> Cloud infrastructure</a:t>
                      </a:r>
                      <a:endParaRPr lang="en-US" sz="2500" dirty="0"/>
                    </a:p>
                  </a:txBody>
                  <a:tcPr marT="93600" marB="93600"/>
                </a:tc>
              </a:tr>
              <a:tr h="484232">
                <a:tc>
                  <a:txBody>
                    <a:bodyPr/>
                    <a:lstStyle/>
                    <a:p>
                      <a:r>
                        <a:rPr lang="en-US" sz="2500" b="1" dirty="0" smtClean="0"/>
                        <a:t>Action 2:</a:t>
                      </a:r>
                      <a:endParaRPr lang="en-US" sz="2500" b="1" dirty="0"/>
                    </a:p>
                  </a:txBody>
                  <a:tcPr marT="93600" marB="936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/>
                        <a:t>Public sector Cloud federation for Cloud for Europe marketplace</a:t>
                      </a:r>
                      <a:endParaRPr lang="en-US" sz="2500" dirty="0"/>
                    </a:p>
                  </a:txBody>
                  <a:tcPr marT="93600" marB="9360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b="1" dirty="0" smtClean="0"/>
                        <a:t>Action 3:</a:t>
                      </a:r>
                      <a:endParaRPr lang="en-US" sz="2500" b="1" dirty="0"/>
                    </a:p>
                  </a:txBody>
                  <a:tcPr marT="93600" marB="936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500" dirty="0" smtClean="0"/>
                        <a:t>Engage in and lead H2020 e-Infrastructure, ICT LEIT &amp; CEF projects to boost Cloud service market</a:t>
                      </a:r>
                      <a:endParaRPr lang="en-US" sz="2500" dirty="0"/>
                    </a:p>
                  </a:txBody>
                  <a:tcPr marT="93600" marB="9360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b="1" dirty="0" smtClean="0"/>
                        <a:t>Action 4:</a:t>
                      </a:r>
                      <a:endParaRPr lang="en-US" sz="2500" b="1" dirty="0"/>
                    </a:p>
                  </a:txBody>
                  <a:tcPr marT="93600" marB="93600"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Transparent, accounting, billing &amp; SLAs; common T&amp;Cs</a:t>
                      </a:r>
                      <a:endParaRPr lang="en-US" sz="2500" dirty="0"/>
                    </a:p>
                  </a:txBody>
                  <a:tcPr marT="93600" marB="9360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b="1" dirty="0" smtClean="0"/>
                        <a:t>Action 5:</a:t>
                      </a:r>
                      <a:endParaRPr lang="en-US" sz="2500" b="1" dirty="0"/>
                    </a:p>
                  </a:txBody>
                  <a:tcPr marT="93600" marB="93600"/>
                </a:tc>
                <a:tc>
                  <a:txBody>
                    <a:bodyPr/>
                    <a:lstStyle/>
                    <a:p>
                      <a:r>
                        <a:rPr lang="en-US" sz="2500" dirty="0" smtClean="0"/>
                        <a:t>EGI maintains close relationships with policy makers  through strategic partnerships (e.g. SIENA, </a:t>
                      </a:r>
                      <a:r>
                        <a:rPr lang="en-US" sz="2500" dirty="0" err="1" smtClean="0"/>
                        <a:t>CloudWATCH</a:t>
                      </a:r>
                      <a:r>
                        <a:rPr lang="en-US" sz="2500" dirty="0" smtClean="0"/>
                        <a:t> projects, e-IRG) and </a:t>
                      </a:r>
                      <a:r>
                        <a:rPr lang="en-US" sz="2500" dirty="0" err="1" smtClean="0"/>
                        <a:t>concertation</a:t>
                      </a:r>
                      <a:r>
                        <a:rPr lang="en-US" sz="2500" dirty="0" smtClean="0"/>
                        <a:t> meetings (e.g. ICT, Cloudscape series)</a:t>
                      </a:r>
                      <a:endParaRPr lang="en-US" sz="2500" dirty="0"/>
                    </a:p>
                  </a:txBody>
                  <a:tcPr marT="93600" marB="93600"/>
                </a:tc>
              </a:tr>
            </a:tbl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389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EGI:</a:t>
            </a:r>
            <a:r>
              <a:rPr lang="en-US" dirty="0" smtClean="0"/>
              <a:t> Community of resource providers with long-term tradition in providing federated ICT services for research</a:t>
            </a:r>
          </a:p>
          <a:p>
            <a:pPr lvl="7"/>
            <a:endParaRPr lang="en-US" sz="1500" dirty="0" smtClean="0"/>
          </a:p>
          <a:p>
            <a:r>
              <a:rPr lang="en-US" b="1" dirty="0" smtClean="0"/>
              <a:t>EGI Federated Cloud:</a:t>
            </a:r>
            <a:r>
              <a:rPr lang="en-US" dirty="0" smtClean="0"/>
              <a:t> Paving the way for a federated cloud in Europe	</a:t>
            </a:r>
          </a:p>
          <a:p>
            <a:pPr lvl="1"/>
            <a:r>
              <a:rPr lang="en-US" dirty="0" smtClean="0"/>
              <a:t>Open standards, open technology</a:t>
            </a:r>
          </a:p>
          <a:p>
            <a:pPr lvl="1"/>
            <a:r>
              <a:rPr lang="en-US" dirty="0" smtClean="0"/>
              <a:t>Open membership, open </a:t>
            </a:r>
            <a:r>
              <a:rPr lang="en-US" dirty="0" smtClean="0"/>
              <a:t>processes</a:t>
            </a:r>
          </a:p>
          <a:p>
            <a:pPr lvl="1"/>
            <a:r>
              <a:rPr lang="en-US" dirty="0" smtClean="0"/>
              <a:t>Full production, May 2014</a:t>
            </a:r>
            <a:endParaRPr lang="en-US" dirty="0" smtClean="0"/>
          </a:p>
          <a:p>
            <a:pPr lvl="5"/>
            <a:endParaRPr lang="en-US" sz="15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409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5589240"/>
            <a:ext cx="8075612" cy="709539"/>
          </a:xfrm>
        </p:spPr>
        <p:txBody>
          <a:bodyPr anchor="b"/>
          <a:lstStyle/>
          <a:p>
            <a:pPr marL="0" indent="0" algn="ctr">
              <a:buNone/>
            </a:pPr>
            <a:r>
              <a:rPr lang="en-GB" b="1" dirty="0" smtClean="0"/>
              <a:t>Questions?</a:t>
            </a:r>
            <a:endParaRPr lang="en-GB" b="1" dirty="0"/>
          </a:p>
        </p:txBody>
      </p:sp>
      <p:pic>
        <p:nvPicPr>
          <p:cNvPr id="4" name="Picture 3" descr="j031559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" y="1052736"/>
            <a:ext cx="9139560" cy="4747798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498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Outline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196752"/>
            <a:ext cx="8075612" cy="4525963"/>
          </a:xfrm>
        </p:spPr>
        <p:txBody>
          <a:bodyPr/>
          <a:lstStyle/>
          <a:p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Brief introduction to EGI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EGI Federated Cloud</a:t>
            </a:r>
          </a:p>
          <a:p>
            <a:pPr marL="0" indent="0" algn="ctr">
              <a:buNone/>
            </a:pP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EGI’s Cloud strategy for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the future &amp; H2020</a:t>
            </a:r>
            <a:endParaRPr lang="en-US" b="1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15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587" y="115541"/>
            <a:ext cx="7056909" cy="865187"/>
          </a:xfrm>
        </p:spPr>
        <p:txBody>
          <a:bodyPr/>
          <a:lstStyle/>
          <a:p>
            <a:r>
              <a:rPr lang="en-GB" sz="3600" dirty="0" smtClean="0"/>
              <a:t> European Grid Infrastructure (EGI)</a:t>
            </a:r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53C9E4-42E2-402A-B0B1-17451789FE1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124744"/>
            <a:ext cx="8857563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accent1"/>
                </a:solidFill>
              </a:rPr>
              <a:t>       337</a:t>
            </a:r>
            <a:r>
              <a:rPr lang="en-GB" sz="2400" dirty="0" smtClean="0"/>
              <a:t> Resource Centres in </a:t>
            </a:r>
            <a:r>
              <a:rPr lang="en-GB" sz="2400" dirty="0" smtClean="0">
                <a:solidFill>
                  <a:schemeClr val="accent1"/>
                </a:solidFill>
              </a:rPr>
              <a:t>34</a:t>
            </a:r>
            <a:r>
              <a:rPr lang="en-GB" sz="2400" dirty="0" smtClean="0"/>
              <a:t> National Grid Initiatives/EIROs</a:t>
            </a:r>
          </a:p>
          <a:p>
            <a:r>
              <a:rPr lang="en-GB" sz="2400" dirty="0" smtClean="0">
                <a:solidFill>
                  <a:schemeClr val="accent1"/>
                </a:solidFill>
              </a:rPr>
              <a:t>430,000</a:t>
            </a:r>
            <a:r>
              <a:rPr lang="en-GB" sz="2400" dirty="0" smtClean="0"/>
              <a:t> logical CPU cores</a:t>
            </a:r>
          </a:p>
          <a:p>
            <a:r>
              <a:rPr lang="en-GB" sz="2400" dirty="0" smtClean="0">
                <a:solidFill>
                  <a:schemeClr val="accent1"/>
                </a:solidFill>
              </a:rPr>
              <a:t> 190 PB </a:t>
            </a:r>
            <a:r>
              <a:rPr lang="en-GB" sz="2400" dirty="0" smtClean="0"/>
              <a:t>disk, </a:t>
            </a:r>
            <a:r>
              <a:rPr lang="en-GB" sz="2400" dirty="0" smtClean="0">
                <a:solidFill>
                  <a:schemeClr val="accent1"/>
                </a:solidFill>
              </a:rPr>
              <a:t>180 PB </a:t>
            </a:r>
            <a:r>
              <a:rPr lang="en-GB" sz="2400" dirty="0" smtClean="0"/>
              <a:t>tape</a:t>
            </a:r>
          </a:p>
          <a:p>
            <a:r>
              <a:rPr lang="en-GB" sz="2400" dirty="0" smtClean="0">
                <a:solidFill>
                  <a:schemeClr val="accent1"/>
                </a:solidFill>
              </a:rPr>
              <a:t>    1.2 </a:t>
            </a:r>
            <a:r>
              <a:rPr lang="en-GB" sz="2400" dirty="0">
                <a:solidFill>
                  <a:schemeClr val="accent1"/>
                </a:solidFill>
              </a:rPr>
              <a:t>M</a:t>
            </a:r>
            <a:r>
              <a:rPr lang="en-GB" sz="2400" dirty="0"/>
              <a:t> job/day, </a:t>
            </a:r>
            <a:r>
              <a:rPr lang="en-GB" sz="2400" dirty="0" smtClean="0"/>
              <a:t>EGI-InSPIRE </a:t>
            </a:r>
            <a:r>
              <a:rPr lang="en-GB" sz="2400" dirty="0" smtClean="0">
                <a:solidFill>
                  <a:schemeClr val="accent1"/>
                </a:solidFill>
              </a:rPr>
              <a:t>PY3</a:t>
            </a:r>
            <a:r>
              <a:rPr lang="en-GB" sz="2400" dirty="0">
                <a:solidFill>
                  <a:schemeClr val="accent1"/>
                </a:solidFill>
              </a:rPr>
              <a:t>: +44.7</a:t>
            </a:r>
            <a:r>
              <a:rPr lang="en-GB" sz="2400" dirty="0" smtClean="0">
                <a:solidFill>
                  <a:schemeClr val="accent1"/>
                </a:solidFill>
              </a:rPr>
              <a:t>% </a:t>
            </a:r>
            <a:r>
              <a:rPr lang="en-GB" sz="2400" dirty="0" smtClean="0"/>
              <a:t>increase of </a:t>
            </a:r>
          </a:p>
          <a:p>
            <a:r>
              <a:rPr lang="en-GB" sz="2400" dirty="0"/>
              <a:t> </a:t>
            </a:r>
            <a:r>
              <a:rPr lang="en-GB" sz="2400" dirty="0" smtClean="0"/>
              <a:t>             CPU </a:t>
            </a:r>
            <a:r>
              <a:rPr lang="en-GB" sz="2400" dirty="0"/>
              <a:t>wall clock </a:t>
            </a:r>
            <a:r>
              <a:rPr lang="en-GB" sz="2400" dirty="0" smtClean="0"/>
              <a:t>time used (HS-06 h) </a:t>
            </a:r>
          </a:p>
          <a:p>
            <a:r>
              <a:rPr lang="en-GB" sz="2400" dirty="0" smtClean="0">
                <a:solidFill>
                  <a:schemeClr val="accent1"/>
                </a:solidFill>
              </a:rPr>
              <a:t>         53 </a:t>
            </a:r>
            <a:r>
              <a:rPr lang="en-GB" sz="2400" dirty="0" smtClean="0"/>
              <a:t>High activity projects supported by EGI</a:t>
            </a:r>
          </a:p>
          <a:p>
            <a:endParaRPr lang="en-GB" sz="1600" dirty="0" smtClean="0"/>
          </a:p>
          <a:p>
            <a:endParaRPr lang="en-GB" sz="2000" dirty="0" smtClean="0"/>
          </a:p>
          <a:p>
            <a:r>
              <a:rPr lang="en-GB" sz="2800" dirty="0" smtClean="0">
                <a:solidFill>
                  <a:schemeClr val="accent1"/>
                </a:solidFill>
              </a:rPr>
              <a:t>EGI-InSPIRE</a:t>
            </a:r>
            <a:r>
              <a:rPr lang="en-GB" sz="2800" dirty="0" smtClean="0"/>
              <a:t> EC Project (2010-2014) supporting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EGI and NGI operations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Outreach and policy development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Software validation and verification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Federated cloud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/>
          </a:p>
          <a:p>
            <a:r>
              <a:rPr lang="en-GB" sz="1600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00077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European Grid Infrastructure  2013</a:t>
            </a:r>
          </a:p>
        </p:txBody>
      </p:sp>
      <p:pic>
        <p:nvPicPr>
          <p:cNvPr id="3" name="Picture 2" descr="C:\Users\ferrari\Google Drive\Operations\Figures\maps\2013-03-15\RC Map March 2013 global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8" y="1484784"/>
            <a:ext cx="8958908" cy="428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012580"/>
            <a:ext cx="5993443" cy="322473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172955" y="5240233"/>
            <a:ext cx="2914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1"/>
                </a:solidFill>
              </a:rPr>
              <a:t>Integrated EGI-InSPIRE Partners and </a:t>
            </a:r>
          </a:p>
          <a:p>
            <a:r>
              <a:rPr lang="en-GB" sz="1200" b="1" dirty="0">
                <a:solidFill>
                  <a:schemeClr val="accent1"/>
                </a:solidFill>
              </a:rPr>
              <a:t> </a:t>
            </a:r>
            <a:r>
              <a:rPr lang="en-GB" sz="1200" b="1" dirty="0" smtClean="0">
                <a:solidFill>
                  <a:schemeClr val="accent1"/>
                </a:solidFill>
              </a:rPr>
              <a:t>                    EGI Council Participants</a:t>
            </a:r>
            <a:endParaRPr lang="en-GB" sz="1200" b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0362" y="5580528"/>
            <a:ext cx="3017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75000"/>
                  </a:schemeClr>
                </a:solidFill>
              </a:rPr>
              <a:t>Internal/External RPs being integrated </a:t>
            </a:r>
            <a:endParaRPr lang="en-GB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63199" y="5816297"/>
            <a:ext cx="3038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accent3"/>
                </a:solidFill>
              </a:rPr>
              <a:t>                                              External RP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98354" y="6032321"/>
            <a:ext cx="31101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7030A0"/>
                </a:solidFill>
              </a:rPr>
              <a:t>                                                      Peer RP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11AA2-99FE-4BFE-B934-C050D2B5835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517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Outline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196752"/>
            <a:ext cx="8075612" cy="4525963"/>
          </a:xfrm>
        </p:spPr>
        <p:txBody>
          <a:bodyPr/>
          <a:lstStyle/>
          <a:p>
            <a:endParaRPr lang="en-US" dirty="0" smtClean="0"/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Brief introduction to EGI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EGI Federated Cloud</a:t>
            </a:r>
          </a:p>
          <a:p>
            <a:pPr marL="0" indent="0" algn="ctr">
              <a:buNone/>
            </a:pP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EGI’s Cloud strategy for </a:t>
            </a:r>
            <a:r>
              <a:rPr lang="en-US" b="1" dirty="0" smtClean="0">
                <a:solidFill>
                  <a:schemeClr val="bg1">
                    <a:lumMod val="75000"/>
                  </a:schemeClr>
                </a:solidFill>
              </a:rPr>
              <a:t>the future &amp; H2020</a:t>
            </a:r>
            <a:endParaRPr lang="en-US" b="1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212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800" dirty="0" smtClean="0">
                <a:solidFill>
                  <a:schemeClr val="bg1"/>
                </a:solidFill>
              </a:rPr>
              <a:t>From Pilot to Production</a:t>
            </a:r>
            <a:endParaRPr lang="en-GB" sz="3800" dirty="0">
              <a:solidFill>
                <a:schemeClr val="bg1"/>
              </a:solidFill>
            </a:endParaRP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 bwMode="auto">
          <a:xfrm>
            <a:off x="379413" y="989236"/>
            <a:ext cx="8441059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0975" indent="-180975" algn="l" rtl="0" eaLnBrk="0" fontAlgn="base" hangingPunct="0">
              <a:lnSpc>
                <a:spcPts val="2000"/>
              </a:lnSpc>
              <a:spcBef>
                <a:spcPts val="400"/>
              </a:spcBef>
              <a:spcAft>
                <a:spcPct val="0"/>
              </a:spcAft>
              <a:buClr>
                <a:srgbClr val="021536"/>
              </a:buClr>
              <a:buFont typeface="Arial" charset="0"/>
              <a:buChar char="•"/>
              <a:defRPr sz="1500">
                <a:solidFill>
                  <a:srgbClr val="132148"/>
                </a:solidFill>
                <a:latin typeface="+mn-lt"/>
                <a:ea typeface="+mn-ea"/>
                <a:cs typeface="+mn-cs"/>
              </a:defRPr>
            </a:lvl1pPr>
            <a:lvl2pPr marL="541338" indent="-180975" algn="l" rtl="0" eaLnBrk="0" fontAlgn="base" hangingPunct="0">
              <a:lnSpc>
                <a:spcPts val="1900"/>
              </a:lnSpc>
              <a:spcBef>
                <a:spcPts val="300"/>
              </a:spcBef>
              <a:spcAft>
                <a:spcPct val="0"/>
              </a:spcAft>
              <a:buFont typeface="Arial" charset="0"/>
              <a:buChar char="–"/>
              <a:defRPr sz="1300">
                <a:solidFill>
                  <a:srgbClr val="20386C"/>
                </a:solidFill>
                <a:latin typeface="+mn-lt"/>
                <a:ea typeface="ＭＳ Ｐゴシック" charset="-128"/>
              </a:defRPr>
            </a:lvl2pPr>
            <a:lvl3pPr marL="895350" indent="-174625" algn="l" rtl="0" eaLnBrk="0" fontAlgn="base" hangingPunct="0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rgbClr val="20386C"/>
                </a:solidFill>
                <a:latin typeface="+mn-lt"/>
                <a:ea typeface="ＭＳ Ｐゴシック" charset="-128"/>
              </a:defRPr>
            </a:lvl3pPr>
            <a:lvl4pPr marL="914400" algn="l" rtl="0" eaLnBrk="0" fontAlgn="base" hangingPunct="0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Font typeface="Arial" charset="0"/>
              <a:defRPr sz="1300">
                <a:solidFill>
                  <a:srgbClr val="20386C"/>
                </a:solidFill>
                <a:latin typeface="+mn-lt"/>
                <a:ea typeface="ＭＳ Ｐゴシック" charset="-128"/>
              </a:defRPr>
            </a:lvl4pPr>
            <a:lvl5pPr marL="1227138" indent="-130175" algn="l" rtl="0" eaLnBrk="0" fontAlgn="base" hangingPunct="0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rgbClr val="20386C"/>
                </a:solidFill>
                <a:latin typeface="+mn-lt"/>
                <a:ea typeface="ＭＳ Ｐゴシック" charset="-128"/>
              </a:defRPr>
            </a:lvl5pPr>
            <a:lvl6pPr marL="1684338" indent="-130175" algn="l" rtl="0" eaLnBrk="0" fontAlgn="base" hangingPunct="0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accent2"/>
                </a:solidFill>
                <a:latin typeface="+mn-lt"/>
                <a:ea typeface="ＭＳ Ｐゴシック" charset="-128"/>
              </a:defRPr>
            </a:lvl6pPr>
            <a:lvl7pPr marL="2141538" indent="-130175" algn="l" rtl="0" eaLnBrk="0" fontAlgn="base" hangingPunct="0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accent2"/>
                </a:solidFill>
                <a:latin typeface="+mn-lt"/>
                <a:ea typeface="ＭＳ Ｐゴシック" charset="-128"/>
              </a:defRPr>
            </a:lvl7pPr>
            <a:lvl8pPr marL="2598738" indent="-130175" algn="l" rtl="0" eaLnBrk="0" fontAlgn="base" hangingPunct="0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accent2"/>
                </a:solidFill>
                <a:latin typeface="+mn-lt"/>
                <a:ea typeface="ＭＳ Ｐゴシック" charset="-128"/>
              </a:defRPr>
            </a:lvl8pPr>
            <a:lvl9pPr marL="3055938" indent="-130175" algn="l" rtl="0" eaLnBrk="0" fontAlgn="base" hangingPunct="0">
              <a:lnSpc>
                <a:spcPct val="85000"/>
              </a:lnSpc>
              <a:spcBef>
                <a:spcPct val="15000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accent2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b="1" dirty="0" smtClean="0">
                <a:solidFill>
                  <a:srgbClr val="C00000"/>
                </a:solidFill>
              </a:rPr>
              <a:t>Objectives:</a:t>
            </a:r>
            <a:r>
              <a:rPr lang="en-GB" sz="2000" dirty="0" smtClean="0"/>
              <a:t>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/>
              <a:t>Identify </a:t>
            </a:r>
            <a:r>
              <a:rPr lang="en-GB" sz="1800" dirty="0"/>
              <a:t>and investigate the capabilities needed to federate private </a:t>
            </a:r>
            <a:r>
              <a:rPr lang="en-GB" sz="1800" dirty="0" smtClean="0"/>
              <a:t>clouds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Promote adoption of </a:t>
            </a:r>
            <a:r>
              <a:rPr lang="en-US" sz="1800" dirty="0" smtClean="0"/>
              <a:t>defined open standard </a:t>
            </a:r>
            <a:r>
              <a:rPr lang="en-US" sz="1800" dirty="0"/>
              <a:t>interfaces (OCCI,CDMI</a:t>
            </a:r>
            <a:r>
              <a:rPr lang="en-US" sz="1800" dirty="0" smtClean="0"/>
              <a:t>)</a:t>
            </a:r>
            <a:endParaRPr lang="en-GB" sz="18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dirty="0"/>
              <a:t>Identify the technical solutions, deploy proof of concepts in a pre production </a:t>
            </a:r>
            <a:r>
              <a:rPr lang="en-GB" sz="1800" dirty="0" err="1"/>
              <a:t>testbed</a:t>
            </a:r>
            <a:r>
              <a:rPr lang="en-GB" sz="1800" dirty="0"/>
              <a:t>, test the solutions with real use </a:t>
            </a:r>
            <a:r>
              <a:rPr lang="en-GB" sz="1800" dirty="0" smtClean="0"/>
              <a:t>cases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accent1"/>
                </a:solidFill>
              </a:rPr>
              <a:t>Integrate</a:t>
            </a:r>
            <a:r>
              <a:rPr lang="en-US" sz="1800" dirty="0"/>
              <a:t> the cloud services with </a:t>
            </a:r>
            <a:r>
              <a:rPr lang="en-US" sz="1800" dirty="0">
                <a:solidFill>
                  <a:schemeClr val="accent1"/>
                </a:solidFill>
              </a:rPr>
              <a:t>the EGI core platform </a:t>
            </a:r>
            <a:endParaRPr lang="en-GB" sz="1800" dirty="0" smtClean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000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b="1" dirty="0" smtClean="0">
                <a:solidFill>
                  <a:srgbClr val="C00000"/>
                </a:solidFill>
              </a:rPr>
              <a:t>Capabilities</a:t>
            </a:r>
            <a:endParaRPr lang="en-GB" sz="2000" b="1" dirty="0" smtClean="0">
              <a:solidFill>
                <a:srgbClr val="C00000"/>
              </a:solidFill>
            </a:endParaRPr>
          </a:p>
          <a:p>
            <a:pPr lvl="1" indent="-276225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chemeClr val="tx1"/>
                </a:solidFill>
              </a:rPr>
              <a:t>Manage </a:t>
            </a:r>
            <a:r>
              <a:rPr lang="en-US" sz="1800" dirty="0">
                <a:solidFill>
                  <a:schemeClr val="tx1"/>
                </a:solidFill>
              </a:rPr>
              <a:t>VM instances</a:t>
            </a:r>
          </a:p>
          <a:p>
            <a:pPr lvl="1" indent="-276225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Data access/transfer interface</a:t>
            </a:r>
          </a:p>
          <a:p>
            <a:pPr lvl="1" indent="-276225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Cloud service information federation</a:t>
            </a:r>
          </a:p>
          <a:p>
            <a:pPr lvl="1" indent="-276225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Resource consumption management</a:t>
            </a:r>
          </a:p>
          <a:p>
            <a:pPr lvl="1" indent="-276225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Cloud service availability</a:t>
            </a:r>
          </a:p>
          <a:p>
            <a:pPr lvl="1" indent="-276225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endParaRPr lang="en-GB" sz="2000" dirty="0">
              <a:solidFill>
                <a:schemeClr val="tx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861196"/>
              </p:ext>
            </p:extLst>
          </p:nvPr>
        </p:nvGraphicFramePr>
        <p:xfrm>
          <a:off x="251520" y="3805932"/>
          <a:ext cx="8568952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788024" y="2981851"/>
            <a:ext cx="313738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44500" lvl="1" indent="-263525">
              <a:lnSpc>
                <a:spcPct val="100000"/>
              </a:lnSpc>
              <a:spcBef>
                <a:spcPts val="0"/>
              </a:spcBef>
              <a:buFont typeface="+mj-lt"/>
              <a:buAutoNum type="arabicPeriod" startAt="6"/>
            </a:pPr>
            <a:r>
              <a:rPr lang="en-US" dirty="0"/>
              <a:t>Notification &amp; Automation</a:t>
            </a:r>
          </a:p>
          <a:p>
            <a:pPr lvl="1" indent="-276225">
              <a:lnSpc>
                <a:spcPct val="100000"/>
              </a:lnSpc>
              <a:spcBef>
                <a:spcPts val="0"/>
              </a:spcBef>
              <a:buFont typeface="+mj-lt"/>
              <a:buAutoNum type="arabicPeriod" startAt="7"/>
            </a:pPr>
            <a:r>
              <a:rPr lang="en-US" dirty="0">
                <a:cs typeface="Arial"/>
              </a:rPr>
              <a:t>Federated AAI</a:t>
            </a:r>
          </a:p>
          <a:p>
            <a:pPr lvl="1" indent="-276225">
              <a:lnSpc>
                <a:spcPct val="100000"/>
              </a:lnSpc>
              <a:spcBef>
                <a:spcPts val="0"/>
              </a:spcBef>
              <a:buFont typeface="+mj-lt"/>
              <a:buAutoNum type="arabicPeriod" startAt="7"/>
            </a:pPr>
            <a:r>
              <a:rPr lang="en-US" dirty="0">
                <a:cs typeface="Arial"/>
              </a:rPr>
              <a:t>VM Image Management</a:t>
            </a:r>
          </a:p>
          <a:p>
            <a:pPr lvl="1" indent="-276225">
              <a:lnSpc>
                <a:spcPct val="100000"/>
              </a:lnSpc>
              <a:spcBef>
                <a:spcPts val="0"/>
              </a:spcBef>
              <a:buFont typeface="+mj-lt"/>
              <a:buAutoNum type="arabicPeriod" startAt="7"/>
            </a:pPr>
            <a:r>
              <a:rPr lang="en-US" dirty="0">
                <a:cs typeface="Arial"/>
              </a:rPr>
              <a:t>Brokering</a:t>
            </a:r>
          </a:p>
          <a:p>
            <a:pPr lvl="1" indent="-276225">
              <a:lnSpc>
                <a:spcPct val="100000"/>
              </a:lnSpc>
              <a:spcBef>
                <a:spcPts val="0"/>
              </a:spcBef>
              <a:buFont typeface="+mj-lt"/>
              <a:buAutoNum type="arabicPeriod" startAt="7"/>
            </a:pPr>
            <a:r>
              <a:rPr lang="en-US" dirty="0" err="1" smtClean="0">
                <a:cs typeface="Arial"/>
              </a:rPr>
              <a:t>Contextualisation</a:t>
            </a:r>
            <a:endParaRPr lang="en-US" dirty="0" smtClean="0">
              <a:cs typeface="Arial"/>
            </a:endParaRPr>
          </a:p>
          <a:p>
            <a:pPr lvl="1" indent="-276225">
              <a:lnSpc>
                <a:spcPct val="100000"/>
              </a:lnSpc>
              <a:spcBef>
                <a:spcPts val="0"/>
              </a:spcBef>
              <a:buFont typeface="+mj-lt"/>
              <a:buAutoNum type="arabicPeriod" startAt="7"/>
            </a:pPr>
            <a:r>
              <a:rPr lang="en-US" dirty="0" smtClean="0">
                <a:cs typeface="Arial"/>
              </a:rPr>
              <a:t>SLA &amp; Business Models</a:t>
            </a:r>
            <a:endParaRPr lang="en-US" dirty="0"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69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Participation – Nov 2013</a:t>
            </a:r>
            <a:endParaRPr lang="en-GB" sz="4000" dirty="0"/>
          </a:p>
        </p:txBody>
      </p:sp>
      <p:grpSp>
        <p:nvGrpSpPr>
          <p:cNvPr id="5" name="Group 4"/>
          <p:cNvGrpSpPr/>
          <p:nvPr/>
        </p:nvGrpSpPr>
        <p:grpSpPr>
          <a:xfrm>
            <a:off x="2174978" y="2128094"/>
            <a:ext cx="4619417" cy="3245122"/>
            <a:chOff x="2123728" y="1865810"/>
            <a:chExt cx="4619417" cy="3245122"/>
          </a:xfrm>
        </p:grpSpPr>
        <p:sp>
          <p:nvSpPr>
            <p:cNvPr id="72" name="Rectangle 71"/>
            <p:cNvSpPr/>
            <p:nvPr/>
          </p:nvSpPr>
          <p:spPr>
            <a:xfrm>
              <a:off x="2123728" y="1879459"/>
              <a:ext cx="4619417" cy="320533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2D050"/>
              </a:solidFill>
            </a:ln>
            <a:effectLst>
              <a:outerShdw blurRad="127000" dist="38100" dir="2700000" algn="tl" rotWithShape="0">
                <a:schemeClr val="bg1">
                  <a:lumMod val="85000"/>
                  <a:alpha val="40000"/>
                </a:scheme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/>
          </p:spPr>
          <p:txBody>
            <a:bodyPr lIns="108000" tIns="108000" rIns="108000" bIns="108000" numCol="1" spcCol="108000" rtlCol="0" anchor="t" anchorCtr="0"/>
            <a:lstStyle/>
            <a:p>
              <a:pPr marL="0" marR="0" lvl="0" indent="0" defTabSz="914400" eaLnBrk="1" fontAlgn="auto" latinLnBrk="0" hangingPunct="1">
                <a:lnSpc>
                  <a:spcPts val="216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Members</a:t>
              </a:r>
            </a:p>
            <a:p>
              <a:pPr marL="285750" marR="0" lvl="0" indent="-285750" defTabSz="914400" eaLnBrk="1" fontAlgn="auto" latinLnBrk="0" hangingPunct="1">
                <a:lnSpc>
                  <a:spcPts val="216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Tx/>
                <a:buFont typeface="Arial" pitchFamily="34" charset="0"/>
                <a:buChar char="•"/>
                <a:tabLst/>
                <a:defRPr/>
              </a:pPr>
              <a:r>
                <a:rPr lang="en-GB" sz="1600" kern="0" dirty="0" smtClean="0">
                  <a:solidFill>
                    <a:srgbClr val="122047"/>
                  </a:solidFill>
                  <a:latin typeface="+mn-lt"/>
                </a:rPr>
                <a:t>~</a:t>
              </a:r>
              <a:r>
                <a:rPr lang="en-GB" sz="1600" kern="0" dirty="0" smtClean="0">
                  <a:solidFill>
                    <a:srgbClr val="122047"/>
                  </a:solidFill>
                  <a:latin typeface="+mn-lt"/>
                </a:rPr>
                <a:t>72</a:t>
              </a: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2047"/>
                  </a:solidFill>
                  <a:effectLst/>
                  <a:uLnTx/>
                  <a:uFillTx/>
                  <a:latin typeface="+mn-lt"/>
                </a:rPr>
                <a:t> </a:t>
              </a: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2047"/>
                  </a:solidFill>
                  <a:effectLst/>
                  <a:uLnTx/>
                  <a:uFillTx/>
                  <a:latin typeface="+mn-lt"/>
                </a:rPr>
                <a:t>individuals</a:t>
              </a:r>
              <a:endParaRPr lang="en-GB" sz="1600" kern="0" dirty="0">
                <a:solidFill>
                  <a:srgbClr val="122047"/>
                </a:solidFill>
                <a:latin typeface="+mn-lt"/>
              </a:endParaRPr>
            </a:p>
            <a:p>
              <a:pPr marL="285750" marR="0" lvl="0" indent="-285750" defTabSz="914400" eaLnBrk="1" fontAlgn="auto" latinLnBrk="0" hangingPunct="1">
                <a:lnSpc>
                  <a:spcPts val="216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Tx/>
                <a:buFont typeface="Arial" pitchFamily="34" charset="0"/>
                <a:buChar char="•"/>
                <a:tabLst/>
                <a:defRPr/>
              </a:pPr>
              <a:r>
                <a:rPr lang="en-GB" sz="1600" kern="0" dirty="0" smtClean="0">
                  <a:solidFill>
                    <a:srgbClr val="122047"/>
                  </a:solidFill>
                  <a:latin typeface="+mn-lt"/>
                </a:rPr>
                <a:t>~</a:t>
              </a:r>
              <a:r>
                <a:rPr lang="en-GB" sz="1600" kern="0" dirty="0" smtClean="0">
                  <a:solidFill>
                    <a:srgbClr val="122047"/>
                  </a:solidFill>
                  <a:latin typeface="+mn-lt"/>
                </a:rPr>
                <a:t>34</a:t>
              </a: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2047"/>
                  </a:solidFill>
                  <a:effectLst/>
                  <a:uLnTx/>
                  <a:uFillTx/>
                  <a:latin typeface="+mn-lt"/>
                </a:rPr>
                <a:t> </a:t>
              </a: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2047"/>
                  </a:solidFill>
                  <a:effectLst/>
                  <a:uLnTx/>
                  <a:uFillTx/>
                  <a:latin typeface="+mn-lt"/>
                </a:rPr>
                <a:t>institutions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122047"/>
                </a:solidFill>
                <a:effectLst/>
                <a:uLnTx/>
                <a:uFillTx/>
                <a:latin typeface="+mn-lt"/>
              </a:endParaRPr>
            </a:p>
            <a:p>
              <a:pPr marL="285750" marR="0" lvl="0" indent="-285750" defTabSz="914400" eaLnBrk="1" fontAlgn="auto" latinLnBrk="0" hangingPunct="1">
                <a:lnSpc>
                  <a:spcPts val="216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2047"/>
                  </a:solidFill>
                  <a:effectLst/>
                  <a:uLnTx/>
                  <a:uFillTx/>
                  <a:latin typeface="+mn-lt"/>
                </a:rPr>
                <a:t>&gt;</a:t>
              </a: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2047"/>
                  </a:solidFill>
                  <a:effectLst/>
                  <a:uLnTx/>
                  <a:uFillTx/>
                  <a:latin typeface="+mn-lt"/>
                </a:rPr>
                <a:t>14 </a:t>
              </a: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2047"/>
                  </a:solidFill>
                  <a:effectLst/>
                  <a:uLnTx/>
                  <a:uFillTx/>
                  <a:latin typeface="+mn-lt"/>
                </a:rPr>
                <a:t>countries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2149077" y="3361735"/>
              <a:ext cx="4432220" cy="17491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800" b="1" dirty="0">
                  <a:solidFill>
                    <a:srgbClr val="C00000"/>
                  </a:solidFill>
                  <a:latin typeface="+mn-lt"/>
                </a:rPr>
                <a:t>Stakeholders</a:t>
              </a:r>
            </a:p>
            <a:p>
              <a:pPr marL="342900" indent="-342900">
                <a:lnSpc>
                  <a:spcPts val="2160"/>
                </a:lnSpc>
                <a:buClr>
                  <a:srgbClr val="C00000"/>
                </a:buClr>
                <a:buFont typeface="Arial" pitchFamily="34" charset="0"/>
                <a:buChar char="•"/>
              </a:pPr>
              <a:r>
                <a:rPr lang="en-GB" sz="1600" dirty="0" smtClean="0">
                  <a:latin typeface="+mn-lt"/>
                </a:rPr>
                <a:t>23 </a:t>
              </a:r>
              <a:r>
                <a:rPr lang="en-GB" sz="1600" dirty="0">
                  <a:latin typeface="+mn-lt"/>
                </a:rPr>
                <a:t>Resource </a:t>
              </a:r>
              <a:r>
                <a:rPr lang="en-GB" sz="1600" dirty="0" smtClean="0">
                  <a:latin typeface="+mn-lt"/>
                </a:rPr>
                <a:t>Providers</a:t>
              </a:r>
            </a:p>
            <a:p>
              <a:pPr marL="800100" lvl="1" indent="-342900">
                <a:lnSpc>
                  <a:spcPts val="2160"/>
                </a:lnSpc>
                <a:buClr>
                  <a:srgbClr val="C00000"/>
                </a:buClr>
                <a:buFont typeface="Arial" pitchFamily="34" charset="0"/>
                <a:buChar char="•"/>
              </a:pPr>
              <a:r>
                <a:rPr lang="en-GB" sz="1600" dirty="0" smtClean="0">
                  <a:latin typeface="+mn-lt"/>
                </a:rPr>
                <a:t>10 production</a:t>
              </a:r>
              <a:endParaRPr lang="en-GB" sz="1600" dirty="0">
                <a:latin typeface="+mn-lt"/>
              </a:endParaRPr>
            </a:p>
            <a:p>
              <a:pPr marL="342900" indent="-342900">
                <a:lnSpc>
                  <a:spcPts val="2160"/>
                </a:lnSpc>
                <a:buClr>
                  <a:srgbClr val="C00000"/>
                </a:buClr>
                <a:buFont typeface="Arial" pitchFamily="34" charset="0"/>
                <a:buChar char="•"/>
              </a:pPr>
              <a:r>
                <a:rPr lang="en-GB" sz="1600" dirty="0" smtClean="0">
                  <a:latin typeface="+mn-lt"/>
                </a:rPr>
                <a:t>10 </a:t>
              </a:r>
              <a:r>
                <a:rPr lang="en-GB" sz="1600" dirty="0">
                  <a:latin typeface="+mn-lt"/>
                </a:rPr>
                <a:t>Technology </a:t>
              </a:r>
              <a:r>
                <a:rPr lang="en-GB" sz="1600" dirty="0" smtClean="0">
                  <a:latin typeface="+mn-lt"/>
                </a:rPr>
                <a:t>Providers</a:t>
              </a:r>
              <a:endParaRPr lang="en-GB" sz="1600" dirty="0">
                <a:latin typeface="+mn-lt"/>
              </a:endParaRPr>
            </a:p>
            <a:p>
              <a:pPr marL="342900" indent="-342900">
                <a:lnSpc>
                  <a:spcPts val="2160"/>
                </a:lnSpc>
                <a:buClr>
                  <a:srgbClr val="C00000"/>
                </a:buClr>
                <a:buFont typeface="Arial" pitchFamily="34" charset="0"/>
                <a:buChar char="•"/>
              </a:pPr>
              <a:r>
                <a:rPr lang="en-GB" sz="1600" dirty="0" smtClean="0">
                  <a:latin typeface="+mn-lt"/>
                </a:rPr>
                <a:t>10 </a:t>
              </a:r>
              <a:r>
                <a:rPr lang="en-GB" sz="1600" dirty="0">
                  <a:latin typeface="+mn-lt"/>
                </a:rPr>
                <a:t>User </a:t>
              </a:r>
              <a:r>
                <a:rPr lang="en-GB" sz="1600" dirty="0" smtClean="0">
                  <a:latin typeface="+mn-lt"/>
                </a:rPr>
                <a:t>Communities</a:t>
              </a:r>
              <a:endParaRPr lang="en-GB" sz="1600" dirty="0">
                <a:latin typeface="+mn-lt"/>
              </a:endParaRPr>
            </a:p>
            <a:p>
              <a:pPr marL="342900" indent="-342900">
                <a:lnSpc>
                  <a:spcPts val="2160"/>
                </a:lnSpc>
                <a:buClr>
                  <a:srgbClr val="C00000"/>
                </a:buClr>
                <a:buFont typeface="Arial" pitchFamily="34" charset="0"/>
                <a:buChar char="•"/>
              </a:pPr>
              <a:r>
                <a:rPr lang="en-GB" sz="1600" dirty="0" smtClean="0">
                  <a:latin typeface="+mn-lt"/>
                </a:rPr>
                <a:t>4 Liaisons</a:t>
              </a:r>
              <a:endParaRPr lang="en-GB" sz="1600" dirty="0">
                <a:latin typeface="+mn-lt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958256" y="1865810"/>
              <a:ext cx="1784889" cy="2741065"/>
            </a:xfrm>
            <a:prstGeom prst="rect">
              <a:avLst/>
            </a:prstGeom>
            <a:noFill/>
            <a:ln w="25400">
              <a:noFill/>
            </a:ln>
            <a:effectLst>
              <a:outerShdw blurRad="127000" dist="38100" dir="2700000" algn="tl" rotWithShape="0">
                <a:schemeClr val="bg1">
                  <a:lumMod val="85000"/>
                  <a:alpha val="40000"/>
                </a:scheme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/>
          </p:spPr>
          <p:txBody>
            <a:bodyPr lIns="108000" tIns="108000" rIns="108000" bIns="108000" numCol="1" spcCol="108000" rtlCol="0" anchor="t" anchorCtr="0"/>
            <a:lstStyle/>
            <a:p>
              <a:pPr marR="0" lvl="0" defTabSz="914400" eaLnBrk="1" fontAlgn="auto" latinLnBrk="0" hangingPunct="1">
                <a:lnSpc>
                  <a:spcPts val="216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C00000"/>
                </a:buClr>
                <a:buSzTx/>
                <a:tabLst/>
                <a:defRPr/>
              </a:pPr>
              <a:r>
                <a:rPr lang="en-GB" sz="1600" b="1" kern="0" dirty="0" smtClean="0">
                  <a:solidFill>
                    <a:srgbClr val="C00000"/>
                  </a:solidFill>
                  <a:latin typeface="+mn-lt"/>
                </a:rPr>
                <a:t>Technologies</a:t>
              </a:r>
              <a:endParaRPr lang="en-GB" sz="1600" b="1" kern="0" dirty="0">
                <a:solidFill>
                  <a:srgbClr val="C00000"/>
                </a:solidFill>
                <a:latin typeface="+mn-lt"/>
              </a:endParaRPr>
            </a:p>
            <a:p>
              <a:pPr marL="285750" marR="0" lvl="0" indent="-285750" defTabSz="914400" eaLnBrk="1" fontAlgn="auto" latinLnBrk="0" hangingPunct="1">
                <a:lnSpc>
                  <a:spcPts val="216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Tx/>
                <a:buFont typeface="Arial" pitchFamily="34" charset="0"/>
                <a:buChar char="•"/>
                <a:tabLst/>
                <a:defRPr/>
              </a:pPr>
              <a:r>
                <a:rPr lang="en-GB" sz="1600" kern="0" dirty="0" err="1" smtClean="0">
                  <a:solidFill>
                    <a:srgbClr val="122047"/>
                  </a:solidFill>
                  <a:latin typeface="+mn-lt"/>
                </a:rPr>
                <a:t>OpenNebula</a:t>
              </a:r>
              <a:r>
                <a:rPr lang="en-GB" sz="1600" kern="0" dirty="0" smtClean="0">
                  <a:solidFill>
                    <a:srgbClr val="122047"/>
                  </a:solidFill>
                  <a:latin typeface="+mn-lt"/>
                </a:rPr>
                <a:t>,</a:t>
              </a:r>
              <a:endParaRPr lang="en-GB" sz="1600" kern="0" dirty="0">
                <a:solidFill>
                  <a:srgbClr val="122047"/>
                </a:solidFill>
                <a:latin typeface="+mn-lt"/>
              </a:endParaRPr>
            </a:p>
            <a:p>
              <a:pPr marL="285750" marR="0" lvl="0" indent="-285750" defTabSz="914400" eaLnBrk="1" fontAlgn="auto" latinLnBrk="0" hangingPunct="1">
                <a:lnSpc>
                  <a:spcPts val="216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Tx/>
                <a:buFont typeface="Arial" pitchFamily="34" charset="0"/>
                <a:buChar char="•"/>
                <a:tabLst/>
                <a:defRPr/>
              </a:pPr>
              <a:r>
                <a:rPr lang="en-GB" sz="1600" kern="0" dirty="0" err="1" smtClean="0">
                  <a:solidFill>
                    <a:srgbClr val="122047"/>
                  </a:solidFill>
                  <a:latin typeface="+mn-lt"/>
                </a:rPr>
                <a:t>StratusLab</a:t>
              </a:r>
              <a:r>
                <a:rPr lang="en-GB" sz="1600" kern="0" dirty="0" smtClean="0">
                  <a:solidFill>
                    <a:srgbClr val="122047"/>
                  </a:solidFill>
                  <a:latin typeface="+mn-lt"/>
                </a:rPr>
                <a:t>,</a:t>
              </a:r>
              <a:endParaRPr lang="en-GB" sz="1600" kern="0" dirty="0">
                <a:solidFill>
                  <a:srgbClr val="122047"/>
                </a:solidFill>
                <a:latin typeface="+mn-lt"/>
              </a:endParaRPr>
            </a:p>
            <a:p>
              <a:pPr marL="285750" marR="0" lvl="0" indent="-285750" defTabSz="914400" eaLnBrk="1" fontAlgn="auto" latinLnBrk="0" hangingPunct="1">
                <a:lnSpc>
                  <a:spcPts val="216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Tx/>
                <a:buFont typeface="Arial" pitchFamily="34" charset="0"/>
                <a:buChar char="•"/>
                <a:tabLst/>
                <a:defRPr/>
              </a:pPr>
              <a:r>
                <a:rPr lang="en-GB" sz="1600" kern="0" dirty="0" err="1" smtClean="0">
                  <a:solidFill>
                    <a:srgbClr val="122047"/>
                  </a:solidFill>
                  <a:latin typeface="+mn-lt"/>
                </a:rPr>
                <a:t>OpenStack</a:t>
              </a:r>
              <a:r>
                <a:rPr lang="en-GB" sz="1600" kern="0" dirty="0" smtClean="0">
                  <a:solidFill>
                    <a:srgbClr val="122047"/>
                  </a:solidFill>
                  <a:latin typeface="+mn-lt"/>
                </a:rPr>
                <a:t>,</a:t>
              </a:r>
              <a:endParaRPr lang="en-GB" sz="1600" kern="0" dirty="0">
                <a:solidFill>
                  <a:srgbClr val="122047"/>
                </a:solidFill>
                <a:latin typeface="+mn-lt"/>
              </a:endParaRPr>
            </a:p>
            <a:p>
              <a:pPr marL="285750" marR="0" lvl="0" indent="-285750" defTabSz="914400" eaLnBrk="1" fontAlgn="auto" latinLnBrk="0" hangingPunct="1">
                <a:lnSpc>
                  <a:spcPts val="216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Tx/>
                <a:buFont typeface="Arial" pitchFamily="34" charset="0"/>
                <a:buChar char="•"/>
                <a:tabLst/>
                <a:defRPr/>
              </a:pPr>
              <a:r>
                <a:rPr lang="en-GB" sz="1600" kern="0" dirty="0" err="1" smtClean="0">
                  <a:solidFill>
                    <a:srgbClr val="122047"/>
                  </a:solidFill>
                  <a:latin typeface="+mn-lt"/>
                </a:rPr>
                <a:t>Synnefo</a:t>
              </a:r>
              <a:r>
                <a:rPr lang="en-GB" sz="1600" kern="0" dirty="0" smtClean="0">
                  <a:solidFill>
                    <a:srgbClr val="122047"/>
                  </a:solidFill>
                  <a:latin typeface="+mn-lt"/>
                </a:rPr>
                <a:t>,</a:t>
              </a:r>
              <a:endParaRPr lang="en-GB" sz="1600" kern="0" dirty="0">
                <a:solidFill>
                  <a:srgbClr val="122047"/>
                </a:solidFill>
                <a:latin typeface="+mn-lt"/>
              </a:endParaRPr>
            </a:p>
            <a:p>
              <a:pPr marL="285750" marR="0" lvl="0" indent="-285750" defTabSz="914400" eaLnBrk="1" fontAlgn="auto" latinLnBrk="0" hangingPunct="1">
                <a:lnSpc>
                  <a:spcPts val="216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Tx/>
                <a:buFont typeface="Arial" pitchFamily="34" charset="0"/>
                <a:buChar char="•"/>
                <a:tabLst/>
                <a:defRPr/>
              </a:pPr>
              <a:r>
                <a:rPr lang="en-GB" sz="1600" kern="0" dirty="0" err="1" smtClean="0">
                  <a:solidFill>
                    <a:srgbClr val="122047"/>
                  </a:solidFill>
                  <a:latin typeface="+mn-lt"/>
                </a:rPr>
                <a:t>WNoDeS</a:t>
              </a:r>
              <a:r>
                <a:rPr lang="en-GB" sz="1600" kern="0" dirty="0" smtClean="0">
                  <a:solidFill>
                    <a:srgbClr val="122047"/>
                  </a:solidFill>
                  <a:latin typeface="+mn-lt"/>
                </a:rPr>
                <a:t>,</a:t>
              </a:r>
              <a:endParaRPr lang="en-GB" sz="1600" kern="0" dirty="0" smtClean="0">
                <a:solidFill>
                  <a:srgbClr val="122047"/>
                </a:solidFill>
                <a:latin typeface="+mn-lt"/>
              </a:endParaRPr>
            </a:p>
            <a:p>
              <a:pPr marL="285750" marR="0" lvl="0" indent="-285750" defTabSz="914400" eaLnBrk="1" fontAlgn="auto" latinLnBrk="0" hangingPunct="1">
                <a:lnSpc>
                  <a:spcPts val="216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Tx/>
                <a:buFont typeface="Arial" pitchFamily="34" charset="0"/>
                <a:buChar char="•"/>
                <a:tabLst/>
                <a:defRPr/>
              </a:pPr>
              <a:r>
                <a:rPr lang="en-GB" sz="1600" kern="0" dirty="0" err="1" smtClean="0">
                  <a:solidFill>
                    <a:srgbClr val="122047"/>
                  </a:solidFill>
                  <a:latin typeface="+mn-lt"/>
                </a:rPr>
                <a:t>Cloudstack</a:t>
              </a:r>
              <a:r>
                <a:rPr lang="en-GB" sz="1600" kern="0" dirty="0" smtClean="0">
                  <a:solidFill>
                    <a:srgbClr val="122047"/>
                  </a:solidFill>
                  <a:latin typeface="+mn-lt"/>
                </a:rPr>
                <a:t>,*</a:t>
              </a:r>
            </a:p>
            <a:p>
              <a:pPr marL="285750" marR="0" lvl="0" indent="-285750" defTabSz="914400" eaLnBrk="1" fontAlgn="auto" latinLnBrk="0" hangingPunct="1">
                <a:lnSpc>
                  <a:spcPts val="216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Tx/>
                <a:buFont typeface="Arial" pitchFamily="34" charset="0"/>
                <a:buChar char="•"/>
                <a:tabLst/>
                <a:defRPr/>
              </a:pPr>
              <a:r>
                <a:rPr lang="en-GB" sz="1600" kern="0" dirty="0" smtClean="0">
                  <a:solidFill>
                    <a:srgbClr val="122047"/>
                  </a:solidFill>
                  <a:latin typeface="+mn-lt"/>
                </a:rPr>
                <a:t>PERUN,</a:t>
              </a:r>
              <a:endParaRPr lang="en-GB" sz="1600" kern="0" dirty="0" smtClean="0">
                <a:solidFill>
                  <a:srgbClr val="122047"/>
                </a:solidFill>
                <a:latin typeface="+mn-lt"/>
              </a:endParaRPr>
            </a:p>
            <a:p>
              <a:pPr marL="285750" marR="0" lvl="0" indent="-285750" defTabSz="914400" eaLnBrk="1" fontAlgn="auto" latinLnBrk="0" hangingPunct="1">
                <a:lnSpc>
                  <a:spcPts val="216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Tx/>
                <a:buFont typeface="Arial" pitchFamily="34" charset="0"/>
                <a:buChar char="•"/>
                <a:tabLst/>
                <a:defRPr/>
              </a:pPr>
              <a:r>
                <a:rPr lang="en-GB" sz="1600" kern="0" dirty="0" err="1" smtClean="0">
                  <a:solidFill>
                    <a:srgbClr val="122047"/>
                  </a:solidFill>
                  <a:latin typeface="+mn-lt"/>
                </a:rPr>
                <a:t>SlipStream</a:t>
              </a:r>
              <a:r>
                <a:rPr lang="en-GB" sz="1600" kern="0" dirty="0" smtClean="0">
                  <a:solidFill>
                    <a:srgbClr val="122047"/>
                  </a:solidFill>
                  <a:latin typeface="+mn-lt"/>
                </a:rPr>
                <a:t>.</a:t>
              </a:r>
              <a:endParaRPr lang="en-GB" sz="1600" kern="0" dirty="0">
                <a:solidFill>
                  <a:srgbClr val="122047"/>
                </a:solidFill>
                <a:latin typeface="+mn-lt"/>
              </a:endParaRPr>
            </a:p>
          </p:txBody>
        </p:sp>
      </p:grpSp>
      <p:sp>
        <p:nvSpPr>
          <p:cNvPr id="54" name="Rounded Rectangle 53"/>
          <p:cNvSpPr/>
          <p:nvPr/>
        </p:nvSpPr>
        <p:spPr>
          <a:xfrm>
            <a:off x="487049" y="4884738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BSC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487049" y="1735655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CNRS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487049" y="5784479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LMU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2555776" y="1285786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OeRC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7488449" y="2164413"/>
            <a:ext cx="899999" cy="340519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00B0F0"/>
            </a:solidFill>
            <a:prstDash val="solid"/>
          </a:ln>
          <a:effectLst>
            <a:outerShdw blurRad="127000" dist="38100" dir="2700000" algn="tl" rotWithShape="0">
              <a:schemeClr val="bg1">
                <a:lumMod val="85000"/>
                <a:alpha val="40000"/>
              </a:schemeClr>
            </a:outerShdw>
          </a:effectLst>
        </p:spPr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Masaryk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7488449" y="1268760"/>
            <a:ext cx="899999" cy="360000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INFN-BARI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6480313" y="5773453"/>
            <a:ext cx="899999" cy="340519"/>
          </a:xfrm>
          <a:prstGeom prst="roundRect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IFAE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487049" y="1285786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Cyfronet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4502897" y="5773113"/>
            <a:ext cx="899999" cy="340519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100%IT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4572000" y="1285786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CESNET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487049" y="3985000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RADICAL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7488449" y="5767906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SRCE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7488449" y="5322643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DANTE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1511761" y="1285786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FZJ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7488449" y="4877385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rIns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GRNET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5554712" y="1285786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rIns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GWDG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487049" y="4434869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STFC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7488449" y="3518034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SARA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487049" y="2185524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KTH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7488449" y="2613486"/>
            <a:ext cx="899999" cy="36000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INFN-CNAF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487049" y="2635393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FCTSG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585096" y="1285786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EGI.eu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487049" y="5334607"/>
            <a:ext cx="899999" cy="340519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ISRGrid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7488449" y="3048199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CESGA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487049" y="3085262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 smtClean="0">
                <a:latin typeface="+mn-lt"/>
              </a:rPr>
              <a:t>CETA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7488449" y="3967179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IFCA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487049" y="3535131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IGI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1486861" y="5784435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 smtClean="0">
                <a:solidFill>
                  <a:sysClr val="windowText" lastClr="000000"/>
                </a:solidFill>
                <a:latin typeface="+mn-lt"/>
                <a:ea typeface="+mn-ea"/>
              </a:rPr>
              <a:t>IPHC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7488449" y="1732365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 smtClean="0">
                <a:solidFill>
                  <a:sysClr val="windowText" lastClr="000000"/>
                </a:solidFill>
                <a:latin typeface="+mn-lt"/>
                <a:ea typeface="+mn-ea"/>
              </a:rPr>
              <a:t>IN2P3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7488449" y="4441972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ysClr val="windowText" lastClr="000000"/>
                </a:solidFill>
                <a:latin typeface="+mn-lt"/>
                <a:ea typeface="+mn-ea"/>
              </a:rPr>
              <a:t>SZTAKI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2481065" y="5782910"/>
            <a:ext cx="899999" cy="340519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ysClr val="windowText" lastClr="000000"/>
                </a:solidFill>
                <a:latin typeface="+mn-lt"/>
                <a:ea typeface="+mn-ea"/>
              </a:rPr>
              <a:t>IISAS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3492093" y="5773113"/>
            <a:ext cx="899999" cy="340519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SixSq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pic>
        <p:nvPicPr>
          <p:cNvPr id="39" name="Picture 2" descr="http://www.slu.se/Global/externwebben/centrumbildningar-projekt/sv-lifewatch/nyheter/biov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780928"/>
            <a:ext cx="446475" cy="56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http://www.wenmr.eu/wenmr/sites/all/themes/wenmr/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829" y="1763377"/>
            <a:ext cx="864096" cy="3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 descr="http://www.clarin.eu/external/img/topleft.g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62" t="24529" r="6366" b="32857"/>
          <a:stretch/>
        </p:blipFill>
        <p:spPr bwMode="auto">
          <a:xfrm>
            <a:off x="1570277" y="5483295"/>
            <a:ext cx="1152128" cy="254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8" descr="http://www.egi.eu/export/sites/egi/images_logos/SCI-BUS_logo_200px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80928"/>
            <a:ext cx="457365" cy="349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0" descr="http://www.esa.int/export/images/gaia_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861" y="5217552"/>
            <a:ext cx="530235" cy="530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63550"/>
            <a:ext cx="936104" cy="359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Rounded Rectangle 45"/>
          <p:cNvSpPr/>
          <p:nvPr/>
        </p:nvSpPr>
        <p:spPr>
          <a:xfrm>
            <a:off x="5508104" y="5777677"/>
            <a:ext cx="899999" cy="340519"/>
          </a:xfrm>
          <a:prstGeom prst="roundRect">
            <a:avLst/>
          </a:prstGeom>
          <a:ln>
            <a:solidFill>
              <a:srgbClr val="4BACC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CSC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95936" y="1645400"/>
            <a:ext cx="1028432" cy="4484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90164" y="4149080"/>
            <a:ext cx="560870" cy="549424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0" name="Rounded Rectangle 49"/>
          <p:cNvSpPr/>
          <p:nvPr/>
        </p:nvSpPr>
        <p:spPr>
          <a:xfrm>
            <a:off x="6516216" y="1285786"/>
            <a:ext cx="899999" cy="340519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rIns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n-ea"/>
              </a:rPr>
              <a:t>BIFI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426895"/>
            <a:ext cx="936104" cy="306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199880"/>
            <a:ext cx="708827" cy="406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4642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EGI Platform architecture</a:t>
            </a:r>
            <a:endParaRPr lang="en-US" sz="4000" dirty="0"/>
          </a:p>
        </p:txBody>
      </p:sp>
      <p:sp>
        <p:nvSpPr>
          <p:cNvPr id="15" name="Rounded Rectangle 14"/>
          <p:cNvSpPr/>
          <p:nvPr/>
        </p:nvSpPr>
        <p:spPr>
          <a:xfrm rot="5400000">
            <a:off x="3995936" y="1556792"/>
            <a:ext cx="864096" cy="6624736"/>
          </a:xfrm>
          <a:prstGeom prst="roundRect">
            <a:avLst/>
          </a:prstGeom>
          <a:ln w="57150" cmpd="sng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2000" b="1" dirty="0" smtClean="0">
                <a:solidFill>
                  <a:prstClr val="black"/>
                </a:solidFill>
              </a:rPr>
              <a:t>Core Infrastructure</a:t>
            </a:r>
            <a:endParaRPr lang="en-GB" sz="2000" i="1" dirty="0">
              <a:solidFill>
                <a:prstClr val="black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DEF26-A65D-420E-806B-5DECF286FE2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303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EGI-InSPIRE-Slide-Template_v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EGI-InSPIRE-Slide-Template_v4.potx</Template>
  <TotalTime>3055</TotalTime>
  <Words>1947</Words>
  <Application>Microsoft Macintosh PowerPoint</Application>
  <PresentationFormat>On-screen Show (4:3)</PresentationFormat>
  <Paragraphs>417</Paragraphs>
  <Slides>27</Slides>
  <Notes>5</Notes>
  <HiddenSlides>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EGI-InSPIRE-Slide-Template_v4</vt:lpstr>
      <vt:lpstr>The EGI Federated Cloud, using standards to create a fair and open European Cloud marketplace</vt:lpstr>
      <vt:lpstr>Outline</vt:lpstr>
      <vt:lpstr>Outline</vt:lpstr>
      <vt:lpstr> European Grid Infrastructure (EGI)</vt:lpstr>
      <vt:lpstr>European Grid Infrastructure  2013</vt:lpstr>
      <vt:lpstr>Outline</vt:lpstr>
      <vt:lpstr>From Pilot to Production</vt:lpstr>
      <vt:lpstr>Participation – Nov 2013</vt:lpstr>
      <vt:lpstr>EGI Platform architecture</vt:lpstr>
      <vt:lpstr>EGI Core Infrastructure</vt:lpstr>
      <vt:lpstr>EGI Platform architecture</vt:lpstr>
      <vt:lpstr>EGI’s Cloud Infrastructure</vt:lpstr>
      <vt:lpstr>Open Standards approach</vt:lpstr>
      <vt:lpstr>Cloud service provisions</vt:lpstr>
      <vt:lpstr>Federated Cloud Users</vt:lpstr>
      <vt:lpstr>Use cases 1</vt:lpstr>
      <vt:lpstr>Use cases 2</vt:lpstr>
      <vt:lpstr>Outline</vt:lpstr>
      <vt:lpstr>EGI Vision</vt:lpstr>
      <vt:lpstr>Technology Evolution</vt:lpstr>
      <vt:lpstr>Technology Innovation</vt:lpstr>
      <vt:lpstr>EGI Cloud service tiers</vt:lpstr>
      <vt:lpstr>Marketplace(s) for Cloud Services</vt:lpstr>
      <vt:lpstr>Value proposition</vt:lpstr>
      <vt:lpstr>Fit for the Digital Agenda</vt:lpstr>
      <vt:lpstr>Conclusion</vt:lpstr>
      <vt:lpstr>Thank you!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EGI-InSPIRE Project Office</dc:creator>
  <cp:lastModifiedBy>David Wallom</cp:lastModifiedBy>
  <cp:revision>134</cp:revision>
  <dcterms:created xsi:type="dcterms:W3CDTF">2010-09-03T12:01:03Z</dcterms:created>
  <dcterms:modified xsi:type="dcterms:W3CDTF">2013-11-29T08:54:23Z</dcterms:modified>
</cp:coreProperties>
</file>