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2" r:id="rId1"/>
    <p:sldMasterId id="2147483675" r:id="rId2"/>
  </p:sldMasterIdLst>
  <p:notesMasterIdLst>
    <p:notesMasterId r:id="rId24"/>
  </p:notesMasterIdLst>
  <p:handoutMasterIdLst>
    <p:handoutMasterId r:id="rId25"/>
  </p:handoutMasterIdLst>
  <p:sldIdLst>
    <p:sldId id="429" r:id="rId3"/>
    <p:sldId id="499" r:id="rId4"/>
    <p:sldId id="431" r:id="rId5"/>
    <p:sldId id="461" r:id="rId6"/>
    <p:sldId id="458" r:id="rId7"/>
    <p:sldId id="459" r:id="rId8"/>
    <p:sldId id="462" r:id="rId9"/>
    <p:sldId id="460" r:id="rId10"/>
    <p:sldId id="480" r:id="rId11"/>
    <p:sldId id="502" r:id="rId12"/>
    <p:sldId id="498" r:id="rId13"/>
    <p:sldId id="497" r:id="rId14"/>
    <p:sldId id="477" r:id="rId15"/>
    <p:sldId id="482" r:id="rId16"/>
    <p:sldId id="483" r:id="rId17"/>
    <p:sldId id="484" r:id="rId18"/>
    <p:sldId id="468" r:id="rId19"/>
    <p:sldId id="469" r:id="rId20"/>
    <p:sldId id="500" r:id="rId21"/>
    <p:sldId id="494" r:id="rId22"/>
    <p:sldId id="501" r:id="rId23"/>
  </p:sldIdLst>
  <p:sldSz cx="9144000" cy="6858000" type="screen4x3"/>
  <p:notesSz cx="6858000" cy="9144000"/>
  <p:defaultTextStyle>
    <a:defPPr>
      <a:defRPr lang="de-DE"/>
    </a:defPPr>
    <a:lvl1pPr algn="l" rtl="0" fontAlgn="base">
      <a:spcBef>
        <a:spcPct val="0"/>
      </a:spcBef>
      <a:spcAft>
        <a:spcPct val="0"/>
      </a:spcAft>
      <a:defRPr sz="2400" kern="1200">
        <a:solidFill>
          <a:schemeClr val="tx1"/>
        </a:solidFill>
        <a:latin typeface="Arial" charset="0"/>
        <a:ea typeface="Geneva"/>
        <a:cs typeface="Geneva"/>
      </a:defRPr>
    </a:lvl1pPr>
    <a:lvl2pPr marL="457200" algn="l" rtl="0" fontAlgn="base">
      <a:spcBef>
        <a:spcPct val="0"/>
      </a:spcBef>
      <a:spcAft>
        <a:spcPct val="0"/>
      </a:spcAft>
      <a:defRPr sz="2400" kern="1200">
        <a:solidFill>
          <a:schemeClr val="tx1"/>
        </a:solidFill>
        <a:latin typeface="Arial" charset="0"/>
        <a:ea typeface="Geneva"/>
        <a:cs typeface="Geneva"/>
      </a:defRPr>
    </a:lvl2pPr>
    <a:lvl3pPr marL="914400" algn="l" rtl="0" fontAlgn="base">
      <a:spcBef>
        <a:spcPct val="0"/>
      </a:spcBef>
      <a:spcAft>
        <a:spcPct val="0"/>
      </a:spcAft>
      <a:defRPr sz="2400" kern="1200">
        <a:solidFill>
          <a:schemeClr val="tx1"/>
        </a:solidFill>
        <a:latin typeface="Arial" charset="0"/>
        <a:ea typeface="Geneva"/>
        <a:cs typeface="Geneva"/>
      </a:defRPr>
    </a:lvl3pPr>
    <a:lvl4pPr marL="1371600" algn="l" rtl="0" fontAlgn="base">
      <a:spcBef>
        <a:spcPct val="0"/>
      </a:spcBef>
      <a:spcAft>
        <a:spcPct val="0"/>
      </a:spcAft>
      <a:defRPr sz="2400" kern="1200">
        <a:solidFill>
          <a:schemeClr val="tx1"/>
        </a:solidFill>
        <a:latin typeface="Arial" charset="0"/>
        <a:ea typeface="Geneva"/>
        <a:cs typeface="Geneva"/>
      </a:defRPr>
    </a:lvl4pPr>
    <a:lvl5pPr marL="1828800" algn="l" rtl="0" fontAlgn="base">
      <a:spcBef>
        <a:spcPct val="0"/>
      </a:spcBef>
      <a:spcAft>
        <a:spcPct val="0"/>
      </a:spcAft>
      <a:defRPr sz="2400" kern="1200">
        <a:solidFill>
          <a:schemeClr val="tx1"/>
        </a:solidFill>
        <a:latin typeface="Arial" charset="0"/>
        <a:ea typeface="Geneva"/>
        <a:cs typeface="Geneva"/>
      </a:defRPr>
    </a:lvl5pPr>
    <a:lvl6pPr marL="2286000" algn="l" defTabSz="914400" rtl="0" eaLnBrk="1" latinLnBrk="0" hangingPunct="1">
      <a:defRPr sz="2400" kern="1200">
        <a:solidFill>
          <a:schemeClr val="tx1"/>
        </a:solidFill>
        <a:latin typeface="Arial" charset="0"/>
        <a:ea typeface="Geneva"/>
        <a:cs typeface="Geneva"/>
      </a:defRPr>
    </a:lvl6pPr>
    <a:lvl7pPr marL="2743200" algn="l" defTabSz="914400" rtl="0" eaLnBrk="1" latinLnBrk="0" hangingPunct="1">
      <a:defRPr sz="2400" kern="1200">
        <a:solidFill>
          <a:schemeClr val="tx1"/>
        </a:solidFill>
        <a:latin typeface="Arial" charset="0"/>
        <a:ea typeface="Geneva"/>
        <a:cs typeface="Geneva"/>
      </a:defRPr>
    </a:lvl7pPr>
    <a:lvl8pPr marL="3200400" algn="l" defTabSz="914400" rtl="0" eaLnBrk="1" latinLnBrk="0" hangingPunct="1">
      <a:defRPr sz="2400" kern="1200">
        <a:solidFill>
          <a:schemeClr val="tx1"/>
        </a:solidFill>
        <a:latin typeface="Arial" charset="0"/>
        <a:ea typeface="Geneva"/>
        <a:cs typeface="Geneva"/>
      </a:defRPr>
    </a:lvl8pPr>
    <a:lvl9pPr marL="3657600" algn="l" defTabSz="914400" rtl="0" eaLnBrk="1" latinLnBrk="0" hangingPunct="1">
      <a:defRPr sz="2400" kern="1200">
        <a:solidFill>
          <a:schemeClr val="tx1"/>
        </a:solidFill>
        <a:latin typeface="Arial" charset="0"/>
        <a:ea typeface="Geneva"/>
        <a:cs typeface="Geneva"/>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9D93"/>
    <a:srgbClr val="FFFFFF"/>
    <a:srgbClr val="FFCC66"/>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67" autoAdjust="0"/>
    <p:restoredTop sz="94637" autoAdjust="0"/>
  </p:normalViewPr>
  <p:slideViewPr>
    <p:cSldViewPr snapToGrid="0">
      <p:cViewPr varScale="1">
        <p:scale>
          <a:sx n="68" d="100"/>
          <a:sy n="68" d="100"/>
        </p:scale>
        <p:origin x="162" y="60"/>
      </p:cViewPr>
      <p:guideLst>
        <p:guide orient="horz" pos="2160"/>
        <p:guide pos="2880"/>
      </p:guideLst>
    </p:cSldViewPr>
  </p:slideViewPr>
  <p:outlineViewPr>
    <p:cViewPr>
      <p:scale>
        <a:sx n="33" d="100"/>
        <a:sy n="33" d="100"/>
      </p:scale>
      <p:origin x="0" y="20928"/>
    </p:cViewPr>
  </p:outlineViewPr>
  <p:notesTextViewPr>
    <p:cViewPr>
      <p:scale>
        <a:sx n="3" d="2"/>
        <a:sy n="3" d="2"/>
      </p:scale>
      <p:origin x="0" y="0"/>
    </p:cViewPr>
  </p:notesTextViewPr>
  <p:sorterViewPr>
    <p:cViewPr>
      <p:scale>
        <a:sx n="80" d="100"/>
        <a:sy n="80" d="100"/>
      </p:scale>
      <p:origin x="0" y="-8604"/>
    </p:cViewPr>
  </p:sorterViewPr>
  <p:notesViewPr>
    <p:cSldViewPr snapToGrid="0">
      <p:cViewPr varScale="1">
        <p:scale>
          <a:sx n="57" d="100"/>
          <a:sy n="57" d="100"/>
        </p:scale>
        <p:origin x="1980"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ea typeface="Geneva" pitchFamily="-112" charset="0"/>
                <a:cs typeface="Geneva" pitchFamily="-112" charset="0"/>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ea typeface="Geneva" pitchFamily="-112" charset="0"/>
                <a:cs typeface="Geneva" pitchFamily="-112" charset="0"/>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ea typeface="Geneva" pitchFamily="-112" charset="0"/>
                <a:cs typeface="Geneva" pitchFamily="-112" charset="0"/>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Arial" charset="0"/>
                <a:ea typeface="Geneva" pitchFamily="-112" charset="0"/>
                <a:cs typeface="Geneva" pitchFamily="-112" charset="0"/>
              </a:defRPr>
            </a:lvl1pPr>
          </a:lstStyle>
          <a:p>
            <a:pPr>
              <a:defRPr/>
            </a:pPr>
            <a:fld id="{5B3FA9DB-3FA0-496B-BB1A-5152EF38CDDF}" type="slidenum">
              <a:rPr lang="en-US"/>
              <a:pPr>
                <a:defRPr/>
              </a:pPr>
              <a:t>‹#›</a:t>
            </a:fld>
            <a:endParaRPr lang="en-US"/>
          </a:p>
        </p:txBody>
      </p:sp>
    </p:spTree>
    <p:extLst>
      <p:ext uri="{BB962C8B-B14F-4D97-AF65-F5344CB8AC3E}">
        <p14:creationId xmlns:p14="http://schemas.microsoft.com/office/powerpoint/2010/main" val="37933419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Arial" charset="0"/>
                <a:ea typeface="Geneva" pitchFamily="-112" charset="0"/>
                <a:cs typeface="Geneva" pitchFamily="-112" charset="0"/>
              </a:defRPr>
            </a:lvl1pPr>
          </a:lstStyle>
          <a:p>
            <a:pPr>
              <a:defRPr/>
            </a:pPr>
            <a:endParaRPr lang="de-DE"/>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Arial" charset="0"/>
                <a:ea typeface="Geneva" pitchFamily="-112" charset="0"/>
                <a:cs typeface="Geneva" pitchFamily="-112" charset="0"/>
              </a:defRPr>
            </a:lvl1pPr>
          </a:lstStyle>
          <a:p>
            <a:pPr>
              <a:defRPr/>
            </a:pPr>
            <a:endParaRPr lang="de-DE"/>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noProof="0" smtClean="0"/>
              <a:t>Mastertextformat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Arial" charset="0"/>
                <a:ea typeface="Geneva" pitchFamily="-112" charset="0"/>
                <a:cs typeface="Geneva" pitchFamily="-112" charset="0"/>
              </a:defRPr>
            </a:lvl1pPr>
          </a:lstStyle>
          <a:p>
            <a:pPr>
              <a:defRPr/>
            </a:pPr>
            <a:endParaRPr lang="de-DE"/>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latin typeface="Arial" charset="0"/>
                <a:ea typeface="Geneva" pitchFamily="-112" charset="0"/>
                <a:cs typeface="Geneva" pitchFamily="-112" charset="0"/>
              </a:defRPr>
            </a:lvl1pPr>
          </a:lstStyle>
          <a:p>
            <a:pPr>
              <a:defRPr/>
            </a:pPr>
            <a:fld id="{7A405490-212D-43FD-ABB0-02001AB86A0B}" type="slidenum">
              <a:rPr lang="de-DE"/>
              <a:pPr>
                <a:defRPr/>
              </a:pPr>
              <a:t>‹#›</a:t>
            </a:fld>
            <a:endParaRPr lang="de-DE"/>
          </a:p>
        </p:txBody>
      </p:sp>
    </p:spTree>
    <p:extLst>
      <p:ext uri="{BB962C8B-B14F-4D97-AF65-F5344CB8AC3E}">
        <p14:creationId xmlns:p14="http://schemas.microsoft.com/office/powerpoint/2010/main" val="5625782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12" charset="0"/>
        <a:ea typeface="Geneva" pitchFamily="-112" charset="0"/>
        <a:cs typeface="Geneva" pitchFamily="-112" charset="0"/>
      </a:defRPr>
    </a:lvl1pPr>
    <a:lvl2pPr marL="457200" algn="l" rtl="0" eaLnBrk="0" fontAlgn="base" hangingPunct="0">
      <a:spcBef>
        <a:spcPct val="30000"/>
      </a:spcBef>
      <a:spcAft>
        <a:spcPct val="0"/>
      </a:spcAft>
      <a:defRPr sz="1200" kern="1200">
        <a:solidFill>
          <a:schemeClr val="tx1"/>
        </a:solidFill>
        <a:latin typeface="Arial" pitchFamily="-112" charset="0"/>
        <a:ea typeface="Geneva" pitchFamily="-112" charset="0"/>
        <a:cs typeface="Geneva" pitchFamily="-112" charset="0"/>
      </a:defRPr>
    </a:lvl2pPr>
    <a:lvl3pPr marL="914400" algn="l" rtl="0" eaLnBrk="0" fontAlgn="base" hangingPunct="0">
      <a:spcBef>
        <a:spcPct val="30000"/>
      </a:spcBef>
      <a:spcAft>
        <a:spcPct val="0"/>
      </a:spcAft>
      <a:defRPr sz="1200" kern="1200">
        <a:solidFill>
          <a:schemeClr val="tx1"/>
        </a:solidFill>
        <a:latin typeface="Arial" pitchFamily="-112" charset="0"/>
        <a:ea typeface="Geneva" pitchFamily="-112" charset="0"/>
        <a:cs typeface="Geneva" pitchFamily="-112" charset="0"/>
      </a:defRPr>
    </a:lvl3pPr>
    <a:lvl4pPr marL="1371600" algn="l" rtl="0" eaLnBrk="0" fontAlgn="base" hangingPunct="0">
      <a:spcBef>
        <a:spcPct val="30000"/>
      </a:spcBef>
      <a:spcAft>
        <a:spcPct val="0"/>
      </a:spcAft>
      <a:defRPr sz="1200" kern="1200">
        <a:solidFill>
          <a:schemeClr val="tx1"/>
        </a:solidFill>
        <a:latin typeface="Arial" pitchFamily="-112" charset="0"/>
        <a:ea typeface="Geneva" pitchFamily="-112" charset="0"/>
        <a:cs typeface="Geneva" pitchFamily="-112" charset="0"/>
      </a:defRPr>
    </a:lvl4pPr>
    <a:lvl5pPr marL="1828800" algn="l" rtl="0" eaLnBrk="0" fontAlgn="base" hangingPunct="0">
      <a:spcBef>
        <a:spcPct val="30000"/>
      </a:spcBef>
      <a:spcAft>
        <a:spcPct val="0"/>
      </a:spcAft>
      <a:defRPr sz="1200" kern="1200">
        <a:solidFill>
          <a:schemeClr val="tx1"/>
        </a:solidFill>
        <a:latin typeface="Arial" pitchFamily="-112" charset="0"/>
        <a:ea typeface="Geneva" pitchFamily="-112" charset="0"/>
        <a:cs typeface="Geneva" pitchFamily="-112"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7A405490-212D-43FD-ABB0-02001AB86A0B}" type="slidenum">
              <a:rPr lang="de-DE" smtClean="0"/>
              <a:pPr>
                <a:defRPr/>
              </a:pPr>
              <a:t>1</a:t>
            </a:fld>
            <a:endParaRPr lang="de-DE"/>
          </a:p>
        </p:txBody>
      </p:sp>
    </p:spTree>
    <p:extLst>
      <p:ext uri="{BB962C8B-B14F-4D97-AF65-F5344CB8AC3E}">
        <p14:creationId xmlns:p14="http://schemas.microsoft.com/office/powerpoint/2010/main" val="3847382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eaLnBrk="1" hangingPunct="1"/>
            <a:fld id="{3D894A28-69FC-4C56-8A1E-4BA2708D1663}" type="slidenum">
              <a:rPr lang="en-GB" smtClean="0"/>
              <a:pPr eaLnBrk="1" hangingPunct="1"/>
              <a:t>4</a:t>
            </a:fld>
            <a:endParaRPr lang="en-GB" smtClean="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Tree>
    <p:extLst>
      <p:ext uri="{BB962C8B-B14F-4D97-AF65-F5344CB8AC3E}">
        <p14:creationId xmlns:p14="http://schemas.microsoft.com/office/powerpoint/2010/main" val="2849565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Overview of the IT infrastructure in better detail</a:t>
            </a:r>
            <a:r>
              <a:rPr lang="en-US" baseline="0" dirty="0" smtClean="0"/>
              <a:t> focusing on the data lifecycle:</a:t>
            </a:r>
            <a:endParaRPr lang="en-US" dirty="0" smtClean="0"/>
          </a:p>
          <a:p>
            <a:pPr marL="171450" indent="-171450">
              <a:buFontTx/>
              <a:buChar char="-"/>
            </a:pPr>
            <a:r>
              <a:rPr lang="en-US" dirty="0" smtClean="0"/>
              <a:t>The Hinxton Production DC</a:t>
            </a:r>
            <a:r>
              <a:rPr lang="en-US" baseline="0" dirty="0" smtClean="0"/>
              <a:t> can be logically thought of two main areas:</a:t>
            </a:r>
          </a:p>
          <a:p>
            <a:pPr marL="628650" lvl="1" indent="-171450">
              <a:buFontTx/>
              <a:buChar char="-"/>
            </a:pPr>
            <a:r>
              <a:rPr lang="en-US" baseline="0" dirty="0" smtClean="0"/>
              <a:t>a production area: where data and applications go through their </a:t>
            </a:r>
            <a:r>
              <a:rPr lang="en-US" baseline="0" dirty="0" err="1" smtClean="0"/>
              <a:t>dev</a:t>
            </a:r>
            <a:r>
              <a:rPr lang="en-US" baseline="0" dirty="0" smtClean="0"/>
              <a:t>/test/prod cycle</a:t>
            </a:r>
          </a:p>
          <a:p>
            <a:pPr marL="628650" lvl="1" indent="-171450">
              <a:buFontTx/>
              <a:buChar char="-"/>
            </a:pPr>
            <a:r>
              <a:rPr lang="en-US" baseline="0" dirty="0" smtClean="0"/>
              <a:t>a staging area: this is a pre-release area where data and applications that are in their final state prior to be released to the public are transferred and undergo any necessary tests.  The IT infrastructure in the staging area is (in smallest scale) consistent with the IT infrastructure in the 2 LDCs. This means that this is not an area to run performance tests but it’s an area to run any test to verify the application/data behavior in an environment as the LDC public-facing.</a:t>
            </a:r>
          </a:p>
          <a:p>
            <a:pPr marL="171450" lvl="0" indent="-171450">
              <a:buFontTx/>
              <a:buChar char="-"/>
            </a:pPr>
            <a:r>
              <a:rPr lang="en-US" baseline="0" dirty="0" smtClean="0"/>
              <a:t>The green circles represent respectively the Primary data in HX and the Mirrored data in FC. Approximately in </a:t>
            </a:r>
            <a:r>
              <a:rPr lang="en-US" baseline="0" dirty="0" smtClean="0">
                <a:solidFill>
                  <a:srgbClr val="FFFF00"/>
                </a:solidFill>
              </a:rPr>
              <a:t>2007/2008</a:t>
            </a:r>
            <a:r>
              <a:rPr lang="en-US" baseline="0" dirty="0" smtClean="0"/>
              <a:t> EBI has abandoned backups of filesystem unstructured data on tapes and opted for data mirroring instead.</a:t>
            </a:r>
          </a:p>
          <a:p>
            <a:pPr marL="171450" lvl="0" indent="-171450">
              <a:buFontTx/>
              <a:buChar char="-"/>
            </a:pPr>
            <a:r>
              <a:rPr lang="en-US" baseline="0" dirty="0" smtClean="0"/>
              <a:t>The orange circles represent the pre-release data in Hinxton and the released data in LDCs.</a:t>
            </a:r>
          </a:p>
          <a:p>
            <a:pPr marL="171450" lvl="0" indent="-171450">
              <a:buFontTx/>
              <a:buChar char="-"/>
            </a:pPr>
            <a:r>
              <a:rPr lang="en-US" baseline="0" dirty="0" smtClean="0"/>
              <a:t>The green arrows represent the data propagation methods from the production to the staging environment where needed.</a:t>
            </a:r>
          </a:p>
          <a:p>
            <a:pPr marL="171450" lvl="0" indent="-171450">
              <a:buFontTx/>
              <a:buChar char="-"/>
            </a:pPr>
            <a:r>
              <a:rPr lang="en-US" baseline="0" dirty="0" smtClean="0"/>
              <a:t>The orange arrows represent the data propagation methods from the  staging environment to the LDCs.</a:t>
            </a:r>
          </a:p>
          <a:p>
            <a:pPr marL="171450" lvl="0" indent="-171450">
              <a:buFontTx/>
              <a:buChar char="-"/>
            </a:pPr>
            <a:r>
              <a:rPr lang="en-US" baseline="0" dirty="0" smtClean="0"/>
              <a:t>The data synchronization methods between HX and LDC differ according to the optimal architecture for the public facing service backend dataset: some datasets are unstructured data on filesystem and some are relational databases (Oracle and MySQL)</a:t>
            </a:r>
          </a:p>
          <a:p>
            <a:pPr marL="628650" lvl="1" indent="-171450">
              <a:buFontTx/>
              <a:buChar char="-"/>
            </a:pPr>
            <a:r>
              <a:rPr lang="en-US" baseline="0" dirty="0" smtClean="0"/>
              <a:t>to synchronize unstructured data we use the native data mirroring mechanisms offered by the storage vendors allowing to transfer delta blocks across the dedicated WAN links</a:t>
            </a:r>
          </a:p>
          <a:p>
            <a:pPr marL="628650" lvl="1" indent="-171450">
              <a:buFontTx/>
              <a:buChar char="-"/>
            </a:pPr>
            <a:r>
              <a:rPr lang="en-US" baseline="0" dirty="0" smtClean="0"/>
              <a:t>to synchronize databases we use:</a:t>
            </a:r>
          </a:p>
          <a:p>
            <a:pPr marL="1085850" lvl="2" indent="-171450">
              <a:buFontTx/>
              <a:buChar char="-"/>
            </a:pPr>
            <a:r>
              <a:rPr lang="en-US" baseline="0" dirty="0" smtClean="0"/>
              <a:t>for Oracle: Active Standby for continuous data releases</a:t>
            </a:r>
          </a:p>
          <a:p>
            <a:pPr marL="1085850" lvl="2" indent="-171450">
              <a:buFontTx/>
              <a:buChar char="-"/>
            </a:pPr>
            <a:r>
              <a:rPr lang="en-US" baseline="0" dirty="0" smtClean="0"/>
              <a:t>for Oracle: RMAN cloning for periodic discrete data releases</a:t>
            </a:r>
          </a:p>
          <a:p>
            <a:pPr marL="1085850" lvl="2" indent="-171450">
              <a:buFontTx/>
              <a:buChar char="-"/>
            </a:pPr>
            <a:r>
              <a:rPr lang="en-US" baseline="0" dirty="0" smtClean="0"/>
              <a:t>for MySQL: an in-house built online mirroring mechanism based on Netapp </a:t>
            </a:r>
            <a:r>
              <a:rPr lang="en-US" baseline="0" dirty="0" err="1" smtClean="0"/>
              <a:t>snapmirror</a:t>
            </a:r>
            <a:endParaRPr lang="en-US" baseline="0" dirty="0" smtClean="0"/>
          </a:p>
          <a:p>
            <a:pPr marL="171450" lvl="0" indent="-171450">
              <a:buFontTx/>
              <a:buChar char="-"/>
            </a:pPr>
            <a:r>
              <a:rPr lang="en-US" baseline="0" dirty="0" smtClean="0"/>
              <a:t>The grey ensemble composed of LAN, Comp, web, NAS storage, DBs is repeated in all logical sections of EBI facilities and symbolizes the repetition (in different scales) of same structure in the different DCs.</a:t>
            </a:r>
          </a:p>
          <a:p>
            <a:pPr marL="171450" lvl="0" indent="-171450">
              <a:buFontTx/>
              <a:buChar char="-"/>
            </a:pPr>
            <a:r>
              <a:rPr lang="en-US" baseline="0" dirty="0" smtClean="0"/>
              <a:t>in the next slides will be illustrated in more detail the storage, computing, networking elements showing also some usage statistics</a:t>
            </a:r>
          </a:p>
        </p:txBody>
      </p:sp>
      <p:sp>
        <p:nvSpPr>
          <p:cNvPr id="4" name="Slide Number Placeholder 3"/>
          <p:cNvSpPr>
            <a:spLocks noGrp="1"/>
          </p:cNvSpPr>
          <p:nvPr>
            <p:ph type="sldNum" sz="quarter" idx="10"/>
          </p:nvPr>
        </p:nvSpPr>
        <p:spPr/>
        <p:txBody>
          <a:bodyPr/>
          <a:lstStyle/>
          <a:p>
            <a:fld id="{E5D5DFF5-CFA9-474B-BCE2-8966C7C87BD1}" type="slidenum">
              <a:rPr lang="en-US" smtClean="0"/>
              <a:t>5</a:t>
            </a:fld>
            <a:endParaRPr lang="en-US"/>
          </a:p>
        </p:txBody>
      </p:sp>
    </p:spTree>
    <p:extLst>
      <p:ext uri="{BB962C8B-B14F-4D97-AF65-F5344CB8AC3E}">
        <p14:creationId xmlns:p14="http://schemas.microsoft.com/office/powerpoint/2010/main" val="17712944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85750" indent="-285750">
              <a:buFontTx/>
              <a:buChar char="-"/>
            </a:pPr>
            <a:endParaRPr lang="en-US" dirty="0" smtClean="0"/>
          </a:p>
          <a:p>
            <a:pPr marL="285750" indent="-285750">
              <a:buFontTx/>
              <a:buChar char="-"/>
            </a:pPr>
            <a:r>
              <a:rPr lang="en-US" dirty="0" smtClean="0"/>
              <a:t>EBI facilities span (in the UK territory) over 4 </a:t>
            </a:r>
            <a:r>
              <a:rPr lang="en-US" dirty="0" err="1" smtClean="0"/>
              <a:t>datacentres</a:t>
            </a:r>
            <a:r>
              <a:rPr lang="en-US" dirty="0" smtClean="0"/>
              <a:t>: 2 Tier 1 and 2 Tier 3</a:t>
            </a:r>
          </a:p>
          <a:p>
            <a:pPr marL="285750" indent="-285750">
              <a:buFontTx/>
              <a:buChar char="-"/>
            </a:pPr>
            <a:r>
              <a:rPr lang="en-US" dirty="0" smtClean="0"/>
              <a:t>EBI</a:t>
            </a:r>
            <a:r>
              <a:rPr lang="en-US" baseline="0" dirty="0" smtClean="0"/>
              <a:t>’s external connection is over the Janet research and education communities network. Janet is a UK Government funded company.</a:t>
            </a:r>
          </a:p>
          <a:p>
            <a:pPr marL="285750" lvl="0" indent="-285750">
              <a:buFontTx/>
              <a:buChar char="-"/>
            </a:pPr>
            <a:r>
              <a:rPr kumimoji="0" lang="en-US" b="0" i="0" u="none" strike="noStrike" cap="none" normalizeH="0" baseline="0" dirty="0" err="1" smtClean="0">
                <a:ln>
                  <a:noFill/>
                </a:ln>
                <a:solidFill>
                  <a:schemeClr val="tx1"/>
                </a:solidFill>
                <a:effectLst/>
                <a:latin typeface="Arial" charset="0"/>
              </a:rPr>
              <a:t>Datacentres</a:t>
            </a:r>
            <a:r>
              <a:rPr kumimoji="0" lang="en-US" b="0" i="0" u="none" strike="noStrike" cap="none" normalizeH="0" baseline="0" dirty="0" smtClean="0">
                <a:ln>
                  <a:noFill/>
                </a:ln>
                <a:solidFill>
                  <a:schemeClr val="tx1"/>
                </a:solidFill>
                <a:effectLst/>
                <a:latin typeface="Arial" charset="0"/>
              </a:rPr>
              <a:t>:</a:t>
            </a:r>
          </a:p>
          <a:p>
            <a:pPr marL="742950" lvl="1" indent="-285750">
              <a:buFontTx/>
              <a:buChar char="-"/>
            </a:pPr>
            <a:r>
              <a:rPr kumimoji="0" lang="en-US" b="0" i="0" u="none" strike="noStrike" cap="none" normalizeH="0" baseline="0" dirty="0" smtClean="0">
                <a:ln>
                  <a:noFill/>
                </a:ln>
                <a:solidFill>
                  <a:schemeClr val="tx1"/>
                </a:solidFill>
                <a:effectLst/>
                <a:latin typeface="Arial" charset="0"/>
              </a:rPr>
              <a:t>Hinxton: Primary Content storage and compute: this is generally where the data is uploaded to EBI and enters the Data Processing cycle. The Production, Development, Test environments are hosted in this DC.</a:t>
            </a:r>
          </a:p>
          <a:p>
            <a:pPr marL="742950" lvl="1" indent="-285750">
              <a:buFontTx/>
              <a:buChar char="-"/>
            </a:pPr>
            <a:r>
              <a:rPr kumimoji="0" lang="en-US" b="0" i="0" u="none" strike="noStrike" cap="none" normalizeH="0" baseline="0" dirty="0" smtClean="0">
                <a:ln>
                  <a:noFill/>
                </a:ln>
                <a:solidFill>
                  <a:schemeClr val="tx1"/>
                </a:solidFill>
                <a:effectLst/>
                <a:latin typeface="Arial" charset="0"/>
              </a:rPr>
              <a:t>Duxford (Flint Cross): is the disaster recovery and data mirroring (for backup purposes) site.</a:t>
            </a:r>
          </a:p>
          <a:p>
            <a:pPr marL="742950" lvl="1" indent="-285750">
              <a:buFontTx/>
              <a:buChar char="-"/>
            </a:pPr>
            <a:r>
              <a:rPr kumimoji="0" lang="en-US" b="0" i="0" u="none" strike="noStrike" cap="none" normalizeH="0" baseline="0" dirty="0" smtClean="0">
                <a:ln>
                  <a:noFill/>
                </a:ln>
                <a:solidFill>
                  <a:schemeClr val="tx1"/>
                </a:solidFill>
                <a:effectLst/>
                <a:latin typeface="Arial" charset="0"/>
              </a:rPr>
              <a:t>London </a:t>
            </a:r>
            <a:r>
              <a:rPr kumimoji="0" lang="en-US" b="0" i="0" u="none" strike="noStrike" cap="none" normalizeH="0" baseline="0" dirty="0" err="1" smtClean="0">
                <a:ln>
                  <a:noFill/>
                </a:ln>
                <a:solidFill>
                  <a:schemeClr val="tx1"/>
                </a:solidFill>
                <a:effectLst/>
                <a:latin typeface="Arial" charset="0"/>
              </a:rPr>
              <a:t>Datacentres</a:t>
            </a:r>
            <a:r>
              <a:rPr kumimoji="0" lang="en-US" b="0" i="0" u="none" strike="noStrike" cap="none" normalizeH="0" baseline="0" dirty="0" smtClean="0">
                <a:ln>
                  <a:noFill/>
                </a:ln>
                <a:solidFill>
                  <a:schemeClr val="tx1"/>
                </a:solidFill>
                <a:effectLst/>
                <a:latin typeface="Arial" charset="0"/>
              </a:rPr>
              <a:t>: 2 Tier 3 DCs: Oliver’s Yard and Power Gate: their function is to serve the infrastructure to present external facing services and data to the general public. </a:t>
            </a:r>
          </a:p>
          <a:p>
            <a:pPr marL="742950" lvl="1" indent="-285750">
              <a:buFontTx/>
              <a:buChar char="-"/>
            </a:pPr>
            <a:endParaRPr kumimoji="0" lang="en-US" b="0" i="0" u="none" strike="noStrike" cap="none" normalizeH="0" baseline="0" dirty="0" smtClean="0">
              <a:ln>
                <a:noFill/>
              </a:ln>
              <a:solidFill>
                <a:schemeClr val="tx1"/>
              </a:solidFill>
              <a:effectLst/>
              <a:latin typeface="Arial" charset="0"/>
            </a:endParaRPr>
          </a:p>
          <a:p>
            <a:pPr marL="457200" lvl="1" indent="0">
              <a:buFontTx/>
              <a:buNone/>
            </a:pPr>
            <a:r>
              <a:rPr kumimoji="0" lang="en-US" b="0" i="0" u="none" strike="noStrike" cap="none" normalizeH="0" baseline="0" dirty="0" smtClean="0">
                <a:ln>
                  <a:noFill/>
                </a:ln>
                <a:solidFill>
                  <a:schemeClr val="tx1"/>
                </a:solidFill>
                <a:effectLst/>
                <a:latin typeface="Arial" charset="0"/>
              </a:rPr>
              <a:t>The services are load balanced across the two DCs in most of the cases in an Active-Active configuration and only in a handful of cases in an Active-Passive configuration</a:t>
            </a:r>
          </a:p>
        </p:txBody>
      </p:sp>
      <p:sp>
        <p:nvSpPr>
          <p:cNvPr id="4" name="Slide Number Placeholder 3"/>
          <p:cNvSpPr>
            <a:spLocks noGrp="1"/>
          </p:cNvSpPr>
          <p:nvPr>
            <p:ph type="sldNum" sz="quarter" idx="10"/>
          </p:nvPr>
        </p:nvSpPr>
        <p:spPr/>
        <p:txBody>
          <a:bodyPr/>
          <a:lstStyle/>
          <a:p>
            <a:pPr>
              <a:defRPr/>
            </a:pPr>
            <a:fld id="{772B242F-4E47-CB40-A243-784C39C15D9F}" type="slidenum">
              <a:rPr lang="de-DE" smtClean="0"/>
              <a:pPr>
                <a:defRPr/>
              </a:pPr>
              <a:t>6</a:t>
            </a:fld>
            <a:endParaRPr lang="de-DE"/>
          </a:p>
        </p:txBody>
      </p:sp>
    </p:spTree>
    <p:extLst>
      <p:ext uri="{BB962C8B-B14F-4D97-AF65-F5344CB8AC3E}">
        <p14:creationId xmlns:p14="http://schemas.microsoft.com/office/powerpoint/2010/main" val="5024915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CD9AB71C-A6B7-4BB6-8846-B5BABB4E24FE}" type="slidenum">
              <a:rPr lang="en-GB" smtClean="0">
                <a:latin typeface="Arial" pitchFamily="34" charset="0"/>
              </a:rPr>
              <a:pPr/>
              <a:t>7</a:t>
            </a:fld>
            <a:endParaRPr lang="en-GB" smtClean="0">
              <a:latin typeface="Arial" pitchFamily="34"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endParaRPr lang="en-US" smtClean="0">
              <a:latin typeface="Arial" pitchFamily="34" charset="0"/>
            </a:endParaRPr>
          </a:p>
        </p:txBody>
      </p:sp>
    </p:spTree>
    <p:extLst>
      <p:ext uri="{BB962C8B-B14F-4D97-AF65-F5344CB8AC3E}">
        <p14:creationId xmlns:p14="http://schemas.microsoft.com/office/powerpoint/2010/main" val="13981720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JB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E5D5DFF5-CFA9-474B-BCE2-8966C7C87BD1}" type="slidenum">
              <a:rPr lang="en-US" smtClean="0"/>
              <a:t>8</a:t>
            </a:fld>
            <a:endParaRPr lang="en-US"/>
          </a:p>
        </p:txBody>
      </p:sp>
    </p:spTree>
    <p:extLst>
      <p:ext uri="{BB962C8B-B14F-4D97-AF65-F5344CB8AC3E}">
        <p14:creationId xmlns:p14="http://schemas.microsoft.com/office/powerpoint/2010/main" val="20372950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 name="PlaceHolder 1"/>
          <p:cNvSpPr>
            <a:spLocks noGrp="1"/>
          </p:cNvSpPr>
          <p:nvPr>
            <p:ph type="body"/>
          </p:nvPr>
        </p:nvSpPr>
        <p:spPr>
          <a:xfrm>
            <a:off x="0" y="0"/>
            <a:ext cx="0" cy="0"/>
          </a:xfrm>
          <a:prstGeom prst="rect">
            <a:avLst/>
          </a:prstGeom>
        </p:spPr>
        <p:txBody>
          <a:bodyPr lIns="90000" tIns="45000" rIns="90000" bIns="45000"/>
          <a:lstStyle/>
          <a:p>
            <a:r>
              <a:rPr lang="en-GB"/>
              <a:t>Adding a preconfigured vApp:</a:t>
            </a:r>
            <a:endParaRPr/>
          </a:p>
          <a:p>
            <a:pPr>
              <a:lnSpc>
                <a:spcPct val="100000"/>
              </a:lnSpc>
              <a:buFont typeface="StarSymbol"/>
              <a:buAutoNum type="arabicPeriod"/>
            </a:pPr>
            <a:r>
              <a:rPr lang="en-GB"/>
              <a:t>Click Add vApp from Catalog</a:t>
            </a:r>
            <a:endParaRPr/>
          </a:p>
          <a:p>
            <a:pPr>
              <a:lnSpc>
                <a:spcPct val="100000"/>
              </a:lnSpc>
              <a:buFont typeface="StarSymbol"/>
              <a:buAutoNum type="arabicPeriod"/>
            </a:pPr>
            <a:r>
              <a:rPr lang="en-GB"/>
              <a:t>Select the public catalog and the vApp you want to deploy</a:t>
            </a:r>
            <a:endParaRPr/>
          </a:p>
          <a:p>
            <a:pPr>
              <a:lnSpc>
                <a:spcPct val="100000"/>
              </a:lnSpc>
              <a:buFont typeface="StarSymbol"/>
              <a:buAutoNum type="arabicPeriod"/>
            </a:pPr>
            <a:r>
              <a:rPr lang="en-GB"/>
              <a:t>Provide a name for your new vApp</a:t>
            </a:r>
            <a:endParaRPr/>
          </a:p>
          <a:p>
            <a:pPr>
              <a:lnSpc>
                <a:spcPct val="100000"/>
              </a:lnSpc>
              <a:buFont typeface="StarSymbol"/>
              <a:buAutoNum type="arabicPeriod"/>
            </a:pPr>
            <a:r>
              <a:rPr lang="en-GB"/>
              <a:t>Configure the networking (which network, DHCP or static, MAC address</a:t>
            </a:r>
            <a:endParaRPr/>
          </a:p>
          <a:p>
            <a:pPr>
              <a:lnSpc>
                <a:spcPct val="100000"/>
              </a:lnSpc>
              <a:buFont typeface="StarSymbol"/>
              <a:buAutoNum type="arabicPeriod"/>
            </a:pPr>
            <a:r>
              <a:rPr lang="en-GB"/>
              <a:t>The vApp and it’s VMs are created</a:t>
            </a:r>
            <a:endParaRPr/>
          </a:p>
          <a:p>
            <a:pPr>
              <a:lnSpc>
                <a:spcPct val="100000"/>
              </a:lnSpc>
              <a:buFont typeface="StarSymbol"/>
              <a:buAutoNum type="arabicPeriod"/>
            </a:pPr>
            <a:r>
              <a:rPr lang="en-GB"/>
              <a:t>Click on the screen to access the console</a:t>
            </a:r>
            <a:endParaRPr/>
          </a:p>
          <a:p>
            <a:pPr>
              <a:lnSpc>
                <a:spcPct val="100000"/>
              </a:lnSpc>
            </a:pPr>
            <a:endParaRPr/>
          </a:p>
          <a:p>
            <a:pPr>
              <a:lnSpc>
                <a:spcPct val="100000"/>
              </a:lnSpc>
            </a:pPr>
            <a:endParaRPr/>
          </a:p>
        </p:txBody>
      </p:sp>
      <p:sp>
        <p:nvSpPr>
          <p:cNvPr id="198" name="TextShape 2"/>
          <p:cNvSpPr txBox="1"/>
          <p:nvPr/>
        </p:nvSpPr>
        <p:spPr>
          <a:xfrm>
            <a:off x="0" y="0"/>
            <a:ext cx="0" cy="0"/>
          </a:xfrm>
          <a:prstGeom prst="rect">
            <a:avLst/>
          </a:prstGeom>
        </p:spPr>
        <p:txBody>
          <a:bodyPr lIns="90000" tIns="45000" rIns="90000" bIns="45000"/>
          <a:lstStyle/>
          <a:p>
            <a:pPr>
              <a:lnSpc>
                <a:spcPct val="100000"/>
              </a:lnSpc>
            </a:pPr>
            <a:fld id="{69CF79A3-145E-42F2-A23F-931596C1D440}" type="slidenum">
              <a:rPr lang="en-GB">
                <a:solidFill>
                  <a:srgbClr val="000000"/>
                </a:solidFill>
                <a:latin typeface="+mn-lt"/>
                <a:ea typeface="+mn-ea"/>
              </a:rPr>
              <a:t>14</a:t>
            </a:fld>
            <a:endParaRPr/>
          </a:p>
        </p:txBody>
      </p:sp>
    </p:spTree>
    <p:extLst>
      <p:ext uri="{BB962C8B-B14F-4D97-AF65-F5344CB8AC3E}">
        <p14:creationId xmlns:p14="http://schemas.microsoft.com/office/powerpoint/2010/main" val="3850803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PlaceHolder 1"/>
          <p:cNvSpPr>
            <a:spLocks noGrp="1"/>
          </p:cNvSpPr>
          <p:nvPr>
            <p:ph type="body"/>
          </p:nvPr>
        </p:nvSpPr>
        <p:spPr>
          <a:xfrm>
            <a:off x="0" y="0"/>
            <a:ext cx="0" cy="0"/>
          </a:xfrm>
          <a:prstGeom prst="rect">
            <a:avLst/>
          </a:prstGeom>
        </p:spPr>
        <p:txBody>
          <a:bodyPr lIns="90000" tIns="45000" rIns="90000" bIns="45000"/>
          <a:lstStyle/>
          <a:p>
            <a:r>
              <a:rPr lang="en-GB"/>
              <a:t>Each organization network has it’s own appliance that offers DHCP, firewall, NAT, VPN and routing options.</a:t>
            </a:r>
            <a:endParaRPr/>
          </a:p>
          <a:p>
            <a:r>
              <a:rPr lang="en-GB"/>
              <a:t>Each organizations IP packets use a separate VLAN, separating them from the other organizations.</a:t>
            </a:r>
            <a:endParaRPr/>
          </a:p>
          <a:p>
            <a:endParaRPr/>
          </a:p>
        </p:txBody>
      </p:sp>
      <p:sp>
        <p:nvSpPr>
          <p:cNvPr id="200" name="TextShape 2"/>
          <p:cNvSpPr txBox="1"/>
          <p:nvPr/>
        </p:nvSpPr>
        <p:spPr>
          <a:xfrm>
            <a:off x="0" y="0"/>
            <a:ext cx="0" cy="0"/>
          </a:xfrm>
          <a:prstGeom prst="rect">
            <a:avLst/>
          </a:prstGeom>
        </p:spPr>
        <p:txBody>
          <a:bodyPr lIns="90000" tIns="45000" rIns="90000" bIns="45000"/>
          <a:lstStyle/>
          <a:p>
            <a:pPr>
              <a:lnSpc>
                <a:spcPct val="100000"/>
              </a:lnSpc>
            </a:pPr>
            <a:fld id="{C3547557-4731-4AF7-B6DB-8E8D696BF3F8}" type="slidenum">
              <a:rPr lang="en-GB">
                <a:solidFill>
                  <a:srgbClr val="000000"/>
                </a:solidFill>
                <a:latin typeface="+mn-lt"/>
                <a:ea typeface="+mn-ea"/>
              </a:rPr>
              <a:t>15</a:t>
            </a:fld>
            <a:endParaRPr/>
          </a:p>
        </p:txBody>
      </p:sp>
    </p:spTree>
    <p:extLst>
      <p:ext uri="{BB962C8B-B14F-4D97-AF65-F5344CB8AC3E}">
        <p14:creationId xmlns:p14="http://schemas.microsoft.com/office/powerpoint/2010/main" val="34752283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ti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solidFill>
          <a:srgbClr val="E6E6E6"/>
        </a:solidFill>
        <a:effectLst/>
      </p:bgPr>
    </p:bg>
    <p:spTree>
      <p:nvGrpSpPr>
        <p:cNvPr id="1" name=""/>
        <p:cNvGrpSpPr/>
        <p:nvPr/>
      </p:nvGrpSpPr>
      <p:grpSpPr>
        <a:xfrm>
          <a:off x="0" y="0"/>
          <a:ext cx="0" cy="0"/>
          <a:chOff x="0" y="0"/>
          <a:chExt cx="0" cy="0"/>
        </a:xfrm>
      </p:grpSpPr>
      <p:pic>
        <p:nvPicPr>
          <p:cNvPr id="5" name="Picture 5" descr="EMBL_EBI_DNA_dark2.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56700" cy="6880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2" descr="EMBL_EBI_RGB_InversedUpdate.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364413" y="6310313"/>
            <a:ext cx="1458912" cy="452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079" name="Rectangle 7"/>
          <p:cNvSpPr>
            <a:spLocks noGrp="1" noChangeArrowheads="1"/>
          </p:cNvSpPr>
          <p:nvPr>
            <p:ph type="subTitle" idx="1"/>
          </p:nvPr>
        </p:nvSpPr>
        <p:spPr>
          <a:xfrm>
            <a:off x="532554" y="1797029"/>
            <a:ext cx="6400800" cy="610284"/>
          </a:xfrm>
        </p:spPr>
        <p:txBody>
          <a:bodyPr/>
          <a:lstStyle>
            <a:lvl1pPr marL="0" indent="0">
              <a:buFontTx/>
              <a:buNone/>
              <a:defRPr sz="2600" b="0" i="0">
                <a:solidFill>
                  <a:srgbClr val="FFFFFF"/>
                </a:solidFill>
                <a:latin typeface="HelveticaNeueLT Pro 45 Lt"/>
                <a:cs typeface="HelveticaNeueLT Pro 45 Lt"/>
              </a:defRPr>
            </a:lvl1pPr>
          </a:lstStyle>
          <a:p>
            <a:r>
              <a:rPr lang="en-US" smtClean="0"/>
              <a:t>Click to edit Master subtitle style</a:t>
            </a:r>
            <a:endParaRPr lang="en-US" dirty="0"/>
          </a:p>
        </p:txBody>
      </p:sp>
      <p:sp>
        <p:nvSpPr>
          <p:cNvPr id="3074" name="Rectangle 2"/>
          <p:cNvSpPr>
            <a:spLocks noGrp="1" noChangeArrowheads="1"/>
          </p:cNvSpPr>
          <p:nvPr>
            <p:ph type="ctrTitle"/>
          </p:nvPr>
        </p:nvSpPr>
        <p:spPr>
          <a:xfrm>
            <a:off x="533401" y="1040419"/>
            <a:ext cx="7772400" cy="685718"/>
          </a:xfrm>
          <a:effectLst>
            <a:outerShdw blurRad="50800" dist="38100" dir="5400000" algn="t" rotWithShape="0">
              <a:prstClr val="black">
                <a:alpha val="40000"/>
              </a:prstClr>
            </a:outerShdw>
          </a:effectLst>
        </p:spPr>
        <p:txBody>
          <a:bodyPr/>
          <a:lstStyle>
            <a:lvl1pPr>
              <a:defRPr sz="3500" b="0" i="0">
                <a:solidFill>
                  <a:srgbClr val="FFFFFF"/>
                </a:solidFill>
                <a:latin typeface="HelveticaNeueLT Pro 45 Lt"/>
                <a:cs typeface="HelveticaNeueLT Pro 45 Lt"/>
              </a:defRPr>
            </a:lvl1pPr>
          </a:lstStyle>
          <a:p>
            <a:r>
              <a:rPr lang="en-US" smtClean="0"/>
              <a:t>Click to edit Master title style</a:t>
            </a:r>
            <a:endParaRPr lang="de-DE" dirty="0"/>
          </a:p>
        </p:txBody>
      </p:sp>
      <p:sp>
        <p:nvSpPr>
          <p:cNvPr id="7" name="Text Placeholder 6"/>
          <p:cNvSpPr>
            <a:spLocks noGrp="1"/>
          </p:cNvSpPr>
          <p:nvPr>
            <p:ph type="body" sz="quarter" idx="10"/>
          </p:nvPr>
        </p:nvSpPr>
        <p:spPr>
          <a:xfrm>
            <a:off x="533400" y="3851275"/>
            <a:ext cx="4487863" cy="614363"/>
          </a:xfrm>
        </p:spPr>
        <p:txBody>
          <a:bodyPr/>
          <a:lstStyle>
            <a:lvl1pPr marL="0" indent="0">
              <a:buNone/>
              <a:defRPr b="0" i="0">
                <a:solidFill>
                  <a:schemeClr val="bg1"/>
                </a:solidFill>
                <a:latin typeface="HelveticaNeueLT Pro 35 Th"/>
                <a:cs typeface="HelveticaNeueLT Pro 35 Th"/>
              </a:defRPr>
            </a:lvl1pPr>
          </a:lstStyle>
          <a:p>
            <a:pPr lvl="0"/>
            <a:r>
              <a:rPr lang="en-US" smtClean="0"/>
              <a:t>Click to edit Master text styles</a:t>
            </a:r>
          </a:p>
        </p:txBody>
      </p:sp>
    </p:spTree>
    <p:extLst>
      <p:ext uri="{BB962C8B-B14F-4D97-AF65-F5344CB8AC3E}">
        <p14:creationId xmlns:p14="http://schemas.microsoft.com/office/powerpoint/2010/main" val="2142754320"/>
      </p:ext>
    </p:extLst>
  </p:cSld>
  <p:clrMapOvr>
    <a:masterClrMapping/>
  </p:clrMapOvr>
  <p:transition>
    <p:cu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a:xfrm>
            <a:off x="533400" y="1219200"/>
            <a:ext cx="3898900" cy="4351338"/>
          </a:xfrm>
        </p:spPr>
        <p:txBody>
          <a:bodyPr/>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10"/>
          </p:nvPr>
        </p:nvSpPr>
        <p:spPr>
          <a:xfrm>
            <a:off x="4686300" y="1219200"/>
            <a:ext cx="4000500" cy="4351338"/>
          </a:xfrm>
        </p:spPr>
        <p:txBody>
          <a:bodyPr/>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33104528"/>
      </p:ext>
    </p:extLst>
  </p:cSld>
  <p:clrMapOvr>
    <a:masterClrMapping/>
  </p:clrMapOvr>
  <p:transition>
    <p:cu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cSld name="2_Title Slide">
    <p:bg>
      <p:bgPr>
        <a:solidFill>
          <a:schemeClr val="bg1">
            <a:alpha val="0"/>
          </a:schemeClr>
        </a:solidFill>
        <a:effectLst/>
      </p:bgPr>
    </p:bg>
    <p:spTree>
      <p:nvGrpSpPr>
        <p:cNvPr id="1" name=""/>
        <p:cNvGrpSpPr/>
        <p:nvPr/>
      </p:nvGrpSpPr>
      <p:grpSpPr>
        <a:xfrm>
          <a:off x="0" y="0"/>
          <a:ext cx="0" cy="0"/>
          <a:chOff x="0" y="0"/>
          <a:chExt cx="0" cy="0"/>
        </a:xfrm>
      </p:grpSpPr>
      <p:pic>
        <p:nvPicPr>
          <p:cNvPr id="6" name="Picture 12"/>
          <p:cNvPicPr>
            <a:picLocks noChangeAspect="1"/>
          </p:cNvPicPr>
          <p:nvPr userDrawn="1"/>
        </p:nvPicPr>
        <p:blipFill>
          <a:blip r:embed="rId2"/>
          <a:srcRect/>
          <a:stretch>
            <a:fillRect/>
          </a:stretch>
        </p:blipFill>
        <p:spPr bwMode="auto">
          <a:xfrm>
            <a:off x="5592763" y="5416550"/>
            <a:ext cx="2852737" cy="900113"/>
          </a:xfrm>
          <a:prstGeom prst="rect">
            <a:avLst/>
          </a:prstGeom>
          <a:noFill/>
          <a:ln w="9525">
            <a:noFill/>
            <a:miter lim="800000"/>
            <a:headEnd/>
            <a:tailEnd/>
          </a:ln>
        </p:spPr>
      </p:pic>
      <p:pic>
        <p:nvPicPr>
          <p:cNvPr id="7" name="Picture 3" descr="D:\07 Clients\001 EMBL\001 11002 Template Issues\02 Templates processed\Logo Title Slide 001.png"/>
          <p:cNvPicPr>
            <a:picLocks noChangeAspect="1" noChangeArrowheads="1"/>
          </p:cNvPicPr>
          <p:nvPr userDrawn="1"/>
        </p:nvPicPr>
        <p:blipFill>
          <a:blip r:embed="rId3"/>
          <a:srcRect/>
          <a:stretch>
            <a:fillRect/>
          </a:stretch>
        </p:blipFill>
        <p:spPr bwMode="auto">
          <a:xfrm>
            <a:off x="0" y="0"/>
            <a:ext cx="3548063" cy="5943600"/>
          </a:xfrm>
          <a:prstGeom prst="rect">
            <a:avLst/>
          </a:prstGeom>
          <a:noFill/>
          <a:ln w="9525">
            <a:noFill/>
            <a:miter lim="800000"/>
            <a:headEnd/>
            <a:tailEnd/>
          </a:ln>
        </p:spPr>
      </p:pic>
      <p:sp>
        <p:nvSpPr>
          <p:cNvPr id="3079" name="Rectangle 7"/>
          <p:cNvSpPr>
            <a:spLocks noGrp="1" noChangeArrowheads="1"/>
          </p:cNvSpPr>
          <p:nvPr>
            <p:ph type="subTitle" idx="1"/>
          </p:nvPr>
        </p:nvSpPr>
        <p:spPr>
          <a:xfrm>
            <a:off x="549275" y="2971800"/>
            <a:ext cx="6400800" cy="304800"/>
          </a:xfrm>
        </p:spPr>
        <p:txBody>
          <a:bodyPr/>
          <a:lstStyle>
            <a:lvl1pPr marL="0" indent="0">
              <a:buFontTx/>
              <a:buNone/>
              <a:defRPr>
                <a:solidFill>
                  <a:srgbClr val="FFFFFF"/>
                </a:solidFill>
              </a:defRPr>
            </a:lvl1pPr>
          </a:lstStyle>
          <a:p>
            <a:r>
              <a:rPr lang="en-US"/>
              <a:t>Master subtitle</a:t>
            </a:r>
          </a:p>
        </p:txBody>
      </p:sp>
      <p:sp>
        <p:nvSpPr>
          <p:cNvPr id="3074" name="Rectangle 2"/>
          <p:cNvSpPr>
            <a:spLocks noGrp="1" noChangeArrowheads="1"/>
          </p:cNvSpPr>
          <p:nvPr>
            <p:ph type="ctrTitle"/>
          </p:nvPr>
        </p:nvSpPr>
        <p:spPr>
          <a:xfrm>
            <a:off x="533400" y="2284413"/>
            <a:ext cx="7772400" cy="685800"/>
          </a:xfrm>
        </p:spPr>
        <p:txBody>
          <a:bodyPr/>
          <a:lstStyle>
            <a:lvl1pPr>
              <a:defRPr>
                <a:solidFill>
                  <a:srgbClr val="FFFFFF"/>
                </a:solidFill>
              </a:defRPr>
            </a:lvl1pPr>
          </a:lstStyle>
          <a:p>
            <a:r>
              <a:rPr lang="de-DE"/>
              <a:t>Title</a:t>
            </a:r>
          </a:p>
        </p:txBody>
      </p:sp>
      <p:sp>
        <p:nvSpPr>
          <p:cNvPr id="8" name="Rectangle 3"/>
          <p:cNvSpPr>
            <a:spLocks noGrp="1" noChangeArrowheads="1"/>
          </p:cNvSpPr>
          <p:nvPr>
            <p:ph type="dt" sz="half" idx="10"/>
          </p:nvPr>
        </p:nvSpPr>
        <p:spPr>
          <a:xfrm>
            <a:off x="533400" y="150813"/>
            <a:ext cx="1603375" cy="304800"/>
          </a:xfrm>
          <a:prstGeom prst="rect">
            <a:avLst/>
          </a:prstGeom>
        </p:spPr>
        <p:txBody>
          <a:bodyPr/>
          <a:lstStyle>
            <a:lvl1pPr>
              <a:defRPr sz="1000">
                <a:solidFill>
                  <a:schemeClr val="bg1"/>
                </a:solidFill>
              </a:defRPr>
            </a:lvl1pPr>
          </a:lstStyle>
          <a:p>
            <a:pPr>
              <a:defRPr/>
            </a:pPr>
            <a:endParaRPr lang="de-DE"/>
          </a:p>
        </p:txBody>
      </p:sp>
    </p:spTree>
    <p:extLst>
      <p:ext uri="{BB962C8B-B14F-4D97-AF65-F5344CB8AC3E}">
        <p14:creationId xmlns:p14="http://schemas.microsoft.com/office/powerpoint/2010/main" val="2253169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4500563" y="6308725"/>
            <a:ext cx="2895600" cy="228600"/>
          </a:xfrm>
          <a:prstGeom prst="rect">
            <a:avLst/>
          </a:prstGeom>
          <a:ln/>
        </p:spPr>
        <p:txBody>
          <a:bodyPr/>
          <a:lstStyle>
            <a:lvl1pPr>
              <a:defRPr/>
            </a:lvl1pPr>
          </a:lstStyle>
          <a:p>
            <a:pPr>
              <a:defRPr/>
            </a:pPr>
            <a:endParaRPr lang="de-DE"/>
          </a:p>
        </p:txBody>
      </p:sp>
      <p:sp>
        <p:nvSpPr>
          <p:cNvPr id="3" name="Rectangle 4"/>
          <p:cNvSpPr>
            <a:spLocks noGrp="1" noChangeArrowheads="1"/>
          </p:cNvSpPr>
          <p:nvPr>
            <p:ph type="dt" sz="half" idx="11"/>
          </p:nvPr>
        </p:nvSpPr>
        <p:spPr>
          <a:xfrm>
            <a:off x="1692275" y="6308725"/>
            <a:ext cx="1676400" cy="228600"/>
          </a:xfrm>
          <a:prstGeom prst="rect">
            <a:avLst/>
          </a:prstGeom>
          <a:ln/>
        </p:spPr>
        <p:txBody>
          <a:bodyPr/>
          <a:lstStyle>
            <a:lvl1pPr>
              <a:defRPr/>
            </a:lvl1pPr>
          </a:lstStyle>
          <a:p>
            <a:pPr>
              <a:defRPr/>
            </a:pPr>
            <a:endParaRPr lang="de-DE"/>
          </a:p>
        </p:txBody>
      </p:sp>
      <p:sp>
        <p:nvSpPr>
          <p:cNvPr id="4" name="Rectangle 6"/>
          <p:cNvSpPr>
            <a:spLocks noGrp="1" noChangeArrowheads="1"/>
          </p:cNvSpPr>
          <p:nvPr>
            <p:ph type="sldNum" sz="quarter" idx="12"/>
          </p:nvPr>
        </p:nvSpPr>
        <p:spPr>
          <a:xfrm>
            <a:off x="152400" y="6400800"/>
            <a:ext cx="609600" cy="203200"/>
          </a:xfrm>
          <a:prstGeom prst="rect">
            <a:avLst/>
          </a:prstGeom>
          <a:ln/>
        </p:spPr>
        <p:txBody>
          <a:bodyPr/>
          <a:lstStyle>
            <a:lvl1pPr>
              <a:defRPr/>
            </a:lvl1pPr>
          </a:lstStyle>
          <a:p>
            <a:pPr>
              <a:defRPr/>
            </a:pPr>
            <a:fld id="{E5A8A09A-72C8-45B3-A7EC-A217C884FADA}" type="slidenum">
              <a:rPr lang="de-DE"/>
              <a:pPr>
                <a:defRPr/>
              </a:pPr>
              <a:t>‹#›</a:t>
            </a:fld>
            <a:endParaRPr lang="de-DE"/>
          </a:p>
        </p:txBody>
      </p:sp>
    </p:spTree>
    <p:extLst>
      <p:ext uri="{BB962C8B-B14F-4D97-AF65-F5344CB8AC3E}">
        <p14:creationId xmlns:p14="http://schemas.microsoft.com/office/powerpoint/2010/main" val="13129432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45247118"/>
      </p:ext>
    </p:extLst>
  </p:cSld>
  <p:clrMapOvr>
    <a:masterClrMapping/>
  </p:clrMapOvr>
  <p:transition>
    <p:cu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2379068994"/>
      </p:ext>
    </p:extLst>
  </p:cSld>
  <p:clrMapOvr>
    <a:masterClrMapping/>
  </p:clrMapOvr>
  <p:transition>
    <p:cu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a:xfrm>
            <a:off x="533400" y="1219200"/>
            <a:ext cx="3898900" cy="4351338"/>
          </a:xfrm>
        </p:spPr>
        <p:txBody>
          <a:bodyPr/>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10"/>
          </p:nvPr>
        </p:nvSpPr>
        <p:spPr>
          <a:xfrm>
            <a:off x="4686300" y="1219200"/>
            <a:ext cx="4000500" cy="4351338"/>
          </a:xfrm>
        </p:spPr>
        <p:txBody>
          <a:bodyPr/>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32452747"/>
      </p:ext>
    </p:extLst>
  </p:cSld>
  <p:clrMapOvr>
    <a:masterClrMapping/>
  </p:clrMapOvr>
  <p:transition>
    <p:cu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lvl2pPr>
              <a:buClr>
                <a:schemeClr val="accent1"/>
              </a:buClr>
              <a:defRPr/>
            </a:lvl2pPr>
            <a:lvl3pPr>
              <a:buClr>
                <a:schemeClr val="accent1"/>
              </a:buClr>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5"/>
          <p:cNvSpPr>
            <a:spLocks noGrp="1" noChangeArrowheads="1"/>
          </p:cNvSpPr>
          <p:nvPr>
            <p:ph type="ftr" sz="quarter" idx="10"/>
          </p:nvPr>
        </p:nvSpPr>
        <p:spPr>
          <a:xfrm>
            <a:off x="4500563" y="6423025"/>
            <a:ext cx="2895600" cy="228600"/>
          </a:xfrm>
          <a:prstGeom prst="rect">
            <a:avLst/>
          </a:prstGeom>
          <a:ln/>
        </p:spPr>
        <p:txBody>
          <a:bodyPr/>
          <a:lstStyle>
            <a:lvl1pPr>
              <a:defRPr sz="1600">
                <a:solidFill>
                  <a:schemeClr val="bg1"/>
                </a:solidFill>
              </a:defRPr>
            </a:lvl1pPr>
          </a:lstStyle>
          <a:p>
            <a:pPr>
              <a:defRPr/>
            </a:pPr>
            <a:endParaRPr lang="de-DE"/>
          </a:p>
        </p:txBody>
      </p:sp>
      <p:sp>
        <p:nvSpPr>
          <p:cNvPr id="5" name="Date Placeholder 4"/>
          <p:cNvSpPr>
            <a:spLocks noGrp="1" noChangeArrowheads="1"/>
          </p:cNvSpPr>
          <p:nvPr>
            <p:ph type="dt" sz="half" idx="11"/>
          </p:nvPr>
        </p:nvSpPr>
        <p:spPr>
          <a:xfrm>
            <a:off x="1692275" y="6423025"/>
            <a:ext cx="1676400" cy="228600"/>
          </a:xfrm>
          <a:prstGeom prst="rect">
            <a:avLst/>
          </a:prstGeom>
          <a:ln/>
        </p:spPr>
        <p:txBody>
          <a:bodyPr/>
          <a:lstStyle>
            <a:lvl1pPr>
              <a:defRPr sz="1600">
                <a:solidFill>
                  <a:schemeClr val="bg1"/>
                </a:solidFill>
              </a:defRPr>
            </a:lvl1pPr>
          </a:lstStyle>
          <a:p>
            <a:pPr>
              <a:defRPr/>
            </a:pPr>
            <a:endParaRPr lang="de-DE"/>
          </a:p>
        </p:txBody>
      </p:sp>
      <p:sp>
        <p:nvSpPr>
          <p:cNvPr id="6" name="Rectangle 6"/>
          <p:cNvSpPr>
            <a:spLocks noGrp="1" noChangeArrowheads="1"/>
          </p:cNvSpPr>
          <p:nvPr>
            <p:ph type="sldNum" sz="quarter" idx="12"/>
          </p:nvPr>
        </p:nvSpPr>
        <p:spPr>
          <a:xfrm>
            <a:off x="152400" y="6423025"/>
            <a:ext cx="723900" cy="320675"/>
          </a:xfrm>
          <a:prstGeom prst="rect">
            <a:avLst/>
          </a:prstGeom>
          <a:ln/>
        </p:spPr>
        <p:txBody>
          <a:bodyPr/>
          <a:lstStyle>
            <a:lvl1pPr>
              <a:defRPr sz="1600">
                <a:solidFill>
                  <a:schemeClr val="bg1"/>
                </a:solidFill>
              </a:defRPr>
            </a:lvl1pPr>
          </a:lstStyle>
          <a:p>
            <a:pPr>
              <a:defRPr/>
            </a:pPr>
            <a:fld id="{CF1BA24B-6747-40D6-A9B6-3AB200580022}" type="slidenum">
              <a:rPr lang="de-DE" smtClean="0"/>
              <a:pPr>
                <a:defRPr/>
              </a:pPr>
              <a:t>‹#›</a:t>
            </a:fld>
            <a:endParaRPr lang="de-DE"/>
          </a:p>
        </p:txBody>
      </p:sp>
    </p:spTree>
    <p:extLst>
      <p:ext uri="{BB962C8B-B14F-4D97-AF65-F5344CB8AC3E}">
        <p14:creationId xmlns:p14="http://schemas.microsoft.com/office/powerpoint/2010/main" val="2838512006"/>
      </p:ext>
    </p:extLst>
  </p:cSld>
  <p:clrMapOvr>
    <a:masterClrMapping/>
  </p:clrMapOvr>
  <p:transition>
    <p:cu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de-DE"/>
          </a:p>
        </p:txBody>
      </p:sp>
      <p:sp>
        <p:nvSpPr>
          <p:cNvPr id="3" name="Rectangle 5"/>
          <p:cNvSpPr>
            <a:spLocks noGrp="1" noChangeArrowheads="1"/>
          </p:cNvSpPr>
          <p:nvPr>
            <p:ph type="ftr" sz="quarter" idx="10"/>
          </p:nvPr>
        </p:nvSpPr>
        <p:spPr>
          <a:xfrm>
            <a:off x="4500563" y="6435725"/>
            <a:ext cx="2895600" cy="228600"/>
          </a:xfrm>
          <a:prstGeom prst="rect">
            <a:avLst/>
          </a:prstGeom>
          <a:ln/>
        </p:spPr>
        <p:txBody>
          <a:bodyPr/>
          <a:lstStyle>
            <a:lvl1pPr>
              <a:defRPr sz="1600">
                <a:solidFill>
                  <a:schemeClr val="bg1"/>
                </a:solidFill>
              </a:defRPr>
            </a:lvl1pPr>
          </a:lstStyle>
          <a:p>
            <a:pPr>
              <a:defRPr/>
            </a:pPr>
            <a:endParaRPr lang="de-DE" dirty="0"/>
          </a:p>
        </p:txBody>
      </p:sp>
      <p:sp>
        <p:nvSpPr>
          <p:cNvPr id="4" name="Rectangle 4"/>
          <p:cNvSpPr>
            <a:spLocks noGrp="1" noChangeArrowheads="1"/>
          </p:cNvSpPr>
          <p:nvPr>
            <p:ph type="dt" sz="half" idx="11"/>
          </p:nvPr>
        </p:nvSpPr>
        <p:spPr>
          <a:xfrm>
            <a:off x="1692275" y="6435725"/>
            <a:ext cx="1676400" cy="228600"/>
          </a:xfrm>
          <a:prstGeom prst="rect">
            <a:avLst/>
          </a:prstGeom>
          <a:ln/>
        </p:spPr>
        <p:txBody>
          <a:bodyPr/>
          <a:lstStyle>
            <a:lvl1pPr>
              <a:defRPr sz="1600">
                <a:solidFill>
                  <a:schemeClr val="bg1"/>
                </a:solidFill>
              </a:defRPr>
            </a:lvl1pPr>
          </a:lstStyle>
          <a:p>
            <a:pPr>
              <a:defRPr/>
            </a:pPr>
            <a:endParaRPr lang="de-DE" dirty="0"/>
          </a:p>
        </p:txBody>
      </p:sp>
      <p:sp>
        <p:nvSpPr>
          <p:cNvPr id="5" name="Rectangle 6"/>
          <p:cNvSpPr>
            <a:spLocks noGrp="1" noChangeArrowheads="1"/>
          </p:cNvSpPr>
          <p:nvPr>
            <p:ph type="sldNum" sz="quarter" idx="12"/>
          </p:nvPr>
        </p:nvSpPr>
        <p:spPr>
          <a:xfrm>
            <a:off x="152400" y="6435725"/>
            <a:ext cx="723900" cy="320675"/>
          </a:xfrm>
          <a:prstGeom prst="rect">
            <a:avLst/>
          </a:prstGeom>
          <a:ln/>
        </p:spPr>
        <p:txBody>
          <a:bodyPr/>
          <a:lstStyle>
            <a:lvl1pPr>
              <a:defRPr sz="1600">
                <a:solidFill>
                  <a:schemeClr val="bg1"/>
                </a:solidFill>
              </a:defRPr>
            </a:lvl1pPr>
          </a:lstStyle>
          <a:p>
            <a:pPr>
              <a:defRPr/>
            </a:pPr>
            <a:fld id="{CF1BA24B-6747-40D6-A9B6-3AB200580022}" type="slidenum">
              <a:rPr lang="de-DE" smtClean="0"/>
              <a:pPr>
                <a:defRPr/>
              </a:pPr>
              <a:t>‹#›</a:t>
            </a:fld>
            <a:endParaRPr lang="de-DE"/>
          </a:p>
        </p:txBody>
      </p:sp>
    </p:spTree>
    <p:extLst>
      <p:ext uri="{BB962C8B-B14F-4D97-AF65-F5344CB8AC3E}">
        <p14:creationId xmlns:p14="http://schemas.microsoft.com/office/powerpoint/2010/main" val="4272408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p:bg>
      <p:bgPr>
        <a:solidFill>
          <a:srgbClr val="E6E6E6"/>
        </a:solidFill>
        <a:effectLst/>
      </p:bgPr>
    </p:bg>
    <p:spTree>
      <p:nvGrpSpPr>
        <p:cNvPr id="1" name=""/>
        <p:cNvGrpSpPr/>
        <p:nvPr/>
      </p:nvGrpSpPr>
      <p:grpSpPr>
        <a:xfrm>
          <a:off x="0" y="0"/>
          <a:ext cx="0" cy="0"/>
          <a:chOff x="0" y="0"/>
          <a:chExt cx="0" cy="0"/>
        </a:xfrm>
      </p:grpSpPr>
      <p:pic>
        <p:nvPicPr>
          <p:cNvPr id="5" name="Picture 5" descr="EMBL_EBI_DNA_dark2.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56700" cy="6880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2" descr="EMBL_EBI_RGB_InversedUpdate.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364413" y="6310313"/>
            <a:ext cx="1458912" cy="452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079" name="Rectangle 7"/>
          <p:cNvSpPr>
            <a:spLocks noGrp="1" noChangeArrowheads="1"/>
          </p:cNvSpPr>
          <p:nvPr>
            <p:ph type="subTitle" idx="1"/>
          </p:nvPr>
        </p:nvSpPr>
        <p:spPr>
          <a:xfrm>
            <a:off x="532554" y="1797029"/>
            <a:ext cx="6400800" cy="610284"/>
          </a:xfrm>
        </p:spPr>
        <p:txBody>
          <a:bodyPr/>
          <a:lstStyle>
            <a:lvl1pPr marL="0" indent="0">
              <a:buFontTx/>
              <a:buNone/>
              <a:defRPr sz="2600" b="0" i="0">
                <a:solidFill>
                  <a:srgbClr val="FFFFFF"/>
                </a:solidFill>
                <a:latin typeface="HelveticaNeueLT Pro 45 Lt"/>
                <a:cs typeface="HelveticaNeueLT Pro 45 Lt"/>
              </a:defRPr>
            </a:lvl1pPr>
          </a:lstStyle>
          <a:p>
            <a:r>
              <a:rPr lang="en-US" smtClean="0"/>
              <a:t>Click to edit Master subtitle style</a:t>
            </a:r>
            <a:endParaRPr lang="en-US" dirty="0"/>
          </a:p>
        </p:txBody>
      </p:sp>
      <p:sp>
        <p:nvSpPr>
          <p:cNvPr id="3074" name="Rectangle 2"/>
          <p:cNvSpPr>
            <a:spLocks noGrp="1" noChangeArrowheads="1"/>
          </p:cNvSpPr>
          <p:nvPr>
            <p:ph type="ctrTitle"/>
          </p:nvPr>
        </p:nvSpPr>
        <p:spPr>
          <a:xfrm>
            <a:off x="533401" y="1040419"/>
            <a:ext cx="7772400" cy="685718"/>
          </a:xfrm>
          <a:effectLst>
            <a:outerShdw blurRad="50800" dist="38100" dir="5400000" algn="t" rotWithShape="0">
              <a:prstClr val="black">
                <a:alpha val="40000"/>
              </a:prstClr>
            </a:outerShdw>
          </a:effectLst>
        </p:spPr>
        <p:txBody>
          <a:bodyPr/>
          <a:lstStyle>
            <a:lvl1pPr>
              <a:defRPr sz="3500" b="0" i="0">
                <a:solidFill>
                  <a:srgbClr val="FFFFFF"/>
                </a:solidFill>
                <a:latin typeface="HelveticaNeueLT Pro 45 Lt"/>
                <a:cs typeface="HelveticaNeueLT Pro 45 Lt"/>
              </a:defRPr>
            </a:lvl1pPr>
          </a:lstStyle>
          <a:p>
            <a:r>
              <a:rPr lang="en-US" smtClean="0"/>
              <a:t>Click to edit Master title style</a:t>
            </a:r>
            <a:endParaRPr lang="de-DE" dirty="0"/>
          </a:p>
        </p:txBody>
      </p:sp>
      <p:sp>
        <p:nvSpPr>
          <p:cNvPr id="7" name="Text Placeholder 6"/>
          <p:cNvSpPr>
            <a:spLocks noGrp="1"/>
          </p:cNvSpPr>
          <p:nvPr>
            <p:ph type="body" sz="quarter" idx="10"/>
          </p:nvPr>
        </p:nvSpPr>
        <p:spPr>
          <a:xfrm>
            <a:off x="533400" y="3851275"/>
            <a:ext cx="4487863" cy="614363"/>
          </a:xfrm>
        </p:spPr>
        <p:txBody>
          <a:bodyPr/>
          <a:lstStyle>
            <a:lvl1pPr marL="0" indent="0">
              <a:buNone/>
              <a:defRPr b="0" i="0">
                <a:solidFill>
                  <a:schemeClr val="bg1"/>
                </a:solidFill>
                <a:latin typeface="HelveticaNeueLT Pro 35 Th"/>
                <a:cs typeface="HelveticaNeueLT Pro 35 Th"/>
              </a:defRPr>
            </a:lvl1pPr>
          </a:lstStyle>
          <a:p>
            <a:pPr lvl="0"/>
            <a:r>
              <a:rPr lang="en-US" smtClean="0"/>
              <a:t>Click to edit Master text styles</a:t>
            </a:r>
          </a:p>
        </p:txBody>
      </p:sp>
    </p:spTree>
    <p:extLst>
      <p:ext uri="{BB962C8B-B14F-4D97-AF65-F5344CB8AC3E}">
        <p14:creationId xmlns:p14="http://schemas.microsoft.com/office/powerpoint/2010/main" val="1048839787"/>
      </p:ext>
    </p:extLst>
  </p:cSld>
  <p:clrMapOvr>
    <a:masterClrMapping/>
  </p:clrMapOvr>
  <p:transition>
    <p:cu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6_Title Slide">
    <p:bg>
      <p:bgPr>
        <a:solidFill>
          <a:srgbClr val="E6E6E6"/>
        </a:solidFill>
        <a:effectLst/>
      </p:bgPr>
    </p:bg>
    <p:spTree>
      <p:nvGrpSpPr>
        <p:cNvPr id="1" name=""/>
        <p:cNvGrpSpPr/>
        <p:nvPr/>
      </p:nvGrpSpPr>
      <p:grpSpPr>
        <a:xfrm>
          <a:off x="0" y="0"/>
          <a:ext cx="0" cy="0"/>
          <a:chOff x="0" y="0"/>
          <a:chExt cx="0" cy="0"/>
        </a:xfrm>
      </p:grpSpPr>
      <p:pic>
        <p:nvPicPr>
          <p:cNvPr id="5" name="Picture 5" descr="powerpont-slide-title_cell_dark4.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61463" cy="6870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2" descr="EMBL_EBI_RGB_InversedUpdate.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364413" y="6310313"/>
            <a:ext cx="1458912" cy="452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079" name="Rectangle 7"/>
          <p:cNvSpPr>
            <a:spLocks noGrp="1" noChangeArrowheads="1"/>
          </p:cNvSpPr>
          <p:nvPr>
            <p:ph type="subTitle" idx="1"/>
          </p:nvPr>
        </p:nvSpPr>
        <p:spPr>
          <a:xfrm>
            <a:off x="532554" y="1797029"/>
            <a:ext cx="6400800" cy="610284"/>
          </a:xfrm>
        </p:spPr>
        <p:txBody>
          <a:bodyPr/>
          <a:lstStyle>
            <a:lvl1pPr marL="0" indent="0">
              <a:buFontTx/>
              <a:buNone/>
              <a:defRPr sz="2600" b="0" i="0">
                <a:solidFill>
                  <a:srgbClr val="FFFFFF"/>
                </a:solidFill>
                <a:latin typeface="HelveticaNeueLT Pro 45 Lt"/>
                <a:cs typeface="HelveticaNeueLT Pro 45 Lt"/>
              </a:defRPr>
            </a:lvl1pPr>
          </a:lstStyle>
          <a:p>
            <a:r>
              <a:rPr lang="en-US" smtClean="0"/>
              <a:t>Click to edit Master subtitle style</a:t>
            </a:r>
            <a:endParaRPr lang="en-US" dirty="0"/>
          </a:p>
        </p:txBody>
      </p:sp>
      <p:sp>
        <p:nvSpPr>
          <p:cNvPr id="3074" name="Rectangle 2"/>
          <p:cNvSpPr>
            <a:spLocks noGrp="1" noChangeArrowheads="1"/>
          </p:cNvSpPr>
          <p:nvPr>
            <p:ph type="ctrTitle"/>
          </p:nvPr>
        </p:nvSpPr>
        <p:spPr>
          <a:xfrm>
            <a:off x="533401" y="1040419"/>
            <a:ext cx="7772400" cy="685718"/>
          </a:xfrm>
          <a:effectLst>
            <a:outerShdw blurRad="50800" dist="38100" dir="5400000" algn="t" rotWithShape="0">
              <a:prstClr val="black">
                <a:alpha val="40000"/>
              </a:prstClr>
            </a:outerShdw>
          </a:effectLst>
        </p:spPr>
        <p:txBody>
          <a:bodyPr/>
          <a:lstStyle>
            <a:lvl1pPr>
              <a:defRPr sz="3500" b="0" i="0">
                <a:solidFill>
                  <a:srgbClr val="FFFFFF"/>
                </a:solidFill>
                <a:latin typeface="HelveticaNeueLT Pro 45 Lt"/>
                <a:cs typeface="HelveticaNeueLT Pro 45 Lt"/>
              </a:defRPr>
            </a:lvl1pPr>
          </a:lstStyle>
          <a:p>
            <a:r>
              <a:rPr lang="en-US" smtClean="0"/>
              <a:t>Click to edit Master title style</a:t>
            </a:r>
            <a:endParaRPr lang="de-DE" dirty="0"/>
          </a:p>
        </p:txBody>
      </p:sp>
      <p:sp>
        <p:nvSpPr>
          <p:cNvPr id="7" name="Text Placeholder 6"/>
          <p:cNvSpPr>
            <a:spLocks noGrp="1"/>
          </p:cNvSpPr>
          <p:nvPr>
            <p:ph type="body" sz="quarter" idx="10"/>
          </p:nvPr>
        </p:nvSpPr>
        <p:spPr>
          <a:xfrm>
            <a:off x="533400" y="3851275"/>
            <a:ext cx="4487863" cy="614363"/>
          </a:xfrm>
        </p:spPr>
        <p:txBody>
          <a:bodyPr/>
          <a:lstStyle>
            <a:lvl1pPr marL="0" indent="0">
              <a:buNone/>
              <a:defRPr b="0" i="0">
                <a:solidFill>
                  <a:schemeClr val="bg1"/>
                </a:solidFill>
                <a:latin typeface="HelveticaNeueLT Pro 35 Th"/>
                <a:cs typeface="HelveticaNeueLT Pro 35 Th"/>
              </a:defRPr>
            </a:lvl1pPr>
          </a:lstStyle>
          <a:p>
            <a:pPr lvl="0"/>
            <a:r>
              <a:rPr lang="en-US" smtClean="0"/>
              <a:t>Click to edit Master text styles</a:t>
            </a:r>
          </a:p>
        </p:txBody>
      </p:sp>
    </p:spTree>
    <p:extLst>
      <p:ext uri="{BB962C8B-B14F-4D97-AF65-F5344CB8AC3E}">
        <p14:creationId xmlns:p14="http://schemas.microsoft.com/office/powerpoint/2010/main" val="2044492562"/>
      </p:ext>
    </p:extLst>
  </p:cSld>
  <p:clrMapOvr>
    <a:masterClrMapping/>
  </p:clrMapOvr>
  <p:transition>
    <p:cu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7_Title Slide">
    <p:bg>
      <p:bgPr>
        <a:solidFill>
          <a:srgbClr val="E6E6E6"/>
        </a:solidFill>
        <a:effectLst/>
      </p:bgPr>
    </p:bg>
    <p:spTree>
      <p:nvGrpSpPr>
        <p:cNvPr id="1" name=""/>
        <p:cNvGrpSpPr/>
        <p:nvPr/>
      </p:nvGrpSpPr>
      <p:grpSpPr>
        <a:xfrm>
          <a:off x="0" y="0"/>
          <a:ext cx="0" cy="0"/>
          <a:chOff x="0" y="0"/>
          <a:chExt cx="0" cy="0"/>
        </a:xfrm>
      </p:grpSpPr>
      <p:pic>
        <p:nvPicPr>
          <p:cNvPr id="5" name="Picture 5" descr="EMBL_EBI_Chemistry-slide2-background.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56700" cy="6870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2" descr="EMBL_EBI_RGB_InversedUpdate.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364413" y="6310313"/>
            <a:ext cx="1458912" cy="452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079" name="Rectangle 7"/>
          <p:cNvSpPr>
            <a:spLocks noGrp="1" noChangeArrowheads="1"/>
          </p:cNvSpPr>
          <p:nvPr>
            <p:ph type="subTitle" idx="1"/>
          </p:nvPr>
        </p:nvSpPr>
        <p:spPr>
          <a:xfrm>
            <a:off x="532554" y="1797029"/>
            <a:ext cx="6400800" cy="610284"/>
          </a:xfrm>
        </p:spPr>
        <p:txBody>
          <a:bodyPr/>
          <a:lstStyle>
            <a:lvl1pPr marL="0" indent="0">
              <a:buFontTx/>
              <a:buNone/>
              <a:defRPr sz="2600" b="0" i="0">
                <a:solidFill>
                  <a:srgbClr val="FFFFFF"/>
                </a:solidFill>
                <a:latin typeface="HelveticaNeueLT Pro 45 Lt"/>
                <a:cs typeface="HelveticaNeueLT Pro 45 Lt"/>
              </a:defRPr>
            </a:lvl1pPr>
          </a:lstStyle>
          <a:p>
            <a:r>
              <a:rPr lang="en-US" smtClean="0"/>
              <a:t>Click to edit Master subtitle style</a:t>
            </a:r>
            <a:endParaRPr lang="en-US" dirty="0"/>
          </a:p>
        </p:txBody>
      </p:sp>
      <p:sp>
        <p:nvSpPr>
          <p:cNvPr id="3074" name="Rectangle 2"/>
          <p:cNvSpPr>
            <a:spLocks noGrp="1" noChangeArrowheads="1"/>
          </p:cNvSpPr>
          <p:nvPr>
            <p:ph type="ctrTitle"/>
          </p:nvPr>
        </p:nvSpPr>
        <p:spPr>
          <a:xfrm>
            <a:off x="533401" y="1040419"/>
            <a:ext cx="7772400" cy="685718"/>
          </a:xfrm>
          <a:effectLst>
            <a:outerShdw blurRad="50800" dist="38100" dir="5400000" algn="t" rotWithShape="0">
              <a:prstClr val="black">
                <a:alpha val="40000"/>
              </a:prstClr>
            </a:outerShdw>
          </a:effectLst>
        </p:spPr>
        <p:txBody>
          <a:bodyPr/>
          <a:lstStyle>
            <a:lvl1pPr>
              <a:defRPr sz="3500" b="0" i="0">
                <a:solidFill>
                  <a:srgbClr val="FFFFFF"/>
                </a:solidFill>
                <a:latin typeface="HelveticaNeueLT Pro 45 Lt"/>
                <a:cs typeface="HelveticaNeueLT Pro 45 Lt"/>
              </a:defRPr>
            </a:lvl1pPr>
          </a:lstStyle>
          <a:p>
            <a:r>
              <a:rPr lang="en-US" smtClean="0"/>
              <a:t>Click to edit Master title style</a:t>
            </a:r>
            <a:endParaRPr lang="de-DE" dirty="0"/>
          </a:p>
        </p:txBody>
      </p:sp>
      <p:sp>
        <p:nvSpPr>
          <p:cNvPr id="7" name="Text Placeholder 6"/>
          <p:cNvSpPr>
            <a:spLocks noGrp="1"/>
          </p:cNvSpPr>
          <p:nvPr>
            <p:ph type="body" sz="quarter" idx="10"/>
          </p:nvPr>
        </p:nvSpPr>
        <p:spPr>
          <a:xfrm>
            <a:off x="533400" y="3851275"/>
            <a:ext cx="4487863" cy="614363"/>
          </a:xfrm>
        </p:spPr>
        <p:txBody>
          <a:bodyPr/>
          <a:lstStyle>
            <a:lvl1pPr marL="0" indent="0">
              <a:buNone/>
              <a:defRPr b="0" i="0">
                <a:solidFill>
                  <a:schemeClr val="bg1"/>
                </a:solidFill>
                <a:latin typeface="HelveticaNeueLT Pro 35 Th"/>
                <a:cs typeface="HelveticaNeueLT Pro 35 Th"/>
              </a:defRPr>
            </a:lvl1pPr>
          </a:lstStyle>
          <a:p>
            <a:pPr lvl="0"/>
            <a:r>
              <a:rPr lang="en-US" smtClean="0"/>
              <a:t>Click to edit Master text styles</a:t>
            </a:r>
          </a:p>
        </p:txBody>
      </p:sp>
    </p:spTree>
    <p:extLst>
      <p:ext uri="{BB962C8B-B14F-4D97-AF65-F5344CB8AC3E}">
        <p14:creationId xmlns:p14="http://schemas.microsoft.com/office/powerpoint/2010/main" val="1937147547"/>
      </p:ext>
    </p:extLst>
  </p:cSld>
  <p:clrMapOvr>
    <a:masterClrMapping/>
  </p:clrMapOvr>
  <p:transition>
    <p:cu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9_Title Slide">
    <p:bg>
      <p:bgPr>
        <a:solidFill>
          <a:srgbClr val="E6E6E6"/>
        </a:solidFill>
        <a:effectLst/>
      </p:bgPr>
    </p:bg>
    <p:spTree>
      <p:nvGrpSpPr>
        <p:cNvPr id="1" name=""/>
        <p:cNvGrpSpPr/>
        <p:nvPr/>
      </p:nvGrpSpPr>
      <p:grpSpPr>
        <a:xfrm>
          <a:off x="0" y="0"/>
          <a:ext cx="0" cy="0"/>
          <a:chOff x="0" y="0"/>
          <a:chExt cx="0" cy="0"/>
        </a:xfrm>
      </p:grpSpPr>
      <p:pic>
        <p:nvPicPr>
          <p:cNvPr id="2" name="Picture 1" descr="EMBL_EBI_Chem slide background4.tif"/>
          <p:cNvPicPr>
            <a:picLocks noChangeAspect="1"/>
          </p:cNvPicPr>
          <p:nvPr/>
        </p:nvPicPr>
        <p:blipFill rotWithShape="1">
          <a:blip r:embed="rId2" cstate="screen">
            <a:extLst>
              <a:ext uri="{28A0092B-C50C-407E-A947-70E740481C1C}">
                <a14:useLocalDpi xmlns:a14="http://schemas.microsoft.com/office/drawing/2010/main"/>
              </a:ext>
            </a:extLst>
          </a:blip>
          <a:srcRect l="865" t="3106"/>
          <a:stretch/>
        </p:blipFill>
        <p:spPr>
          <a:xfrm>
            <a:off x="-1" y="0"/>
            <a:ext cx="9155545" cy="6869545"/>
          </a:xfrm>
          <a:prstGeom prst="rect">
            <a:avLst/>
          </a:prstGeom>
        </p:spPr>
      </p:pic>
      <p:pic>
        <p:nvPicPr>
          <p:cNvPr id="6" name="Picture 2" descr="EMBL_EBI_RGB_InversedUpdate.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364413" y="6310313"/>
            <a:ext cx="1458912" cy="452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079" name="Rectangle 7"/>
          <p:cNvSpPr>
            <a:spLocks noGrp="1" noChangeArrowheads="1"/>
          </p:cNvSpPr>
          <p:nvPr>
            <p:ph type="subTitle" idx="1"/>
          </p:nvPr>
        </p:nvSpPr>
        <p:spPr>
          <a:xfrm>
            <a:off x="532554" y="1797029"/>
            <a:ext cx="6400800" cy="610284"/>
          </a:xfrm>
        </p:spPr>
        <p:txBody>
          <a:bodyPr/>
          <a:lstStyle>
            <a:lvl1pPr marL="0" indent="0">
              <a:buFontTx/>
              <a:buNone/>
              <a:defRPr sz="2600" b="0" i="0">
                <a:solidFill>
                  <a:srgbClr val="FFFFFF"/>
                </a:solidFill>
                <a:latin typeface="HelveticaNeueLT Pro 45 Lt"/>
                <a:cs typeface="HelveticaNeueLT Pro 45 Lt"/>
              </a:defRPr>
            </a:lvl1pPr>
          </a:lstStyle>
          <a:p>
            <a:r>
              <a:rPr lang="en-US" smtClean="0"/>
              <a:t>Click to edit Master subtitle style</a:t>
            </a:r>
            <a:endParaRPr lang="en-US" dirty="0"/>
          </a:p>
        </p:txBody>
      </p:sp>
      <p:sp>
        <p:nvSpPr>
          <p:cNvPr id="3074" name="Rectangle 2"/>
          <p:cNvSpPr>
            <a:spLocks noGrp="1" noChangeArrowheads="1"/>
          </p:cNvSpPr>
          <p:nvPr>
            <p:ph type="ctrTitle"/>
          </p:nvPr>
        </p:nvSpPr>
        <p:spPr>
          <a:xfrm>
            <a:off x="533401" y="1040419"/>
            <a:ext cx="7772400" cy="685718"/>
          </a:xfrm>
          <a:effectLst>
            <a:outerShdw blurRad="50800" dist="38100" dir="5400000" algn="t" rotWithShape="0">
              <a:prstClr val="black">
                <a:alpha val="40000"/>
              </a:prstClr>
            </a:outerShdw>
          </a:effectLst>
        </p:spPr>
        <p:txBody>
          <a:bodyPr/>
          <a:lstStyle>
            <a:lvl1pPr>
              <a:defRPr sz="3500" b="0" i="0">
                <a:solidFill>
                  <a:srgbClr val="FFFFFF"/>
                </a:solidFill>
                <a:latin typeface="HelveticaNeueLT Pro 45 Lt"/>
                <a:cs typeface="HelveticaNeueLT Pro 45 Lt"/>
              </a:defRPr>
            </a:lvl1pPr>
          </a:lstStyle>
          <a:p>
            <a:r>
              <a:rPr lang="en-US" smtClean="0"/>
              <a:t>Click to edit Master title style</a:t>
            </a:r>
            <a:endParaRPr lang="de-DE" dirty="0"/>
          </a:p>
        </p:txBody>
      </p:sp>
      <p:sp>
        <p:nvSpPr>
          <p:cNvPr id="7" name="Text Placeholder 6"/>
          <p:cNvSpPr>
            <a:spLocks noGrp="1"/>
          </p:cNvSpPr>
          <p:nvPr>
            <p:ph type="body" sz="quarter" idx="10"/>
          </p:nvPr>
        </p:nvSpPr>
        <p:spPr>
          <a:xfrm>
            <a:off x="533400" y="3851275"/>
            <a:ext cx="4487863" cy="614363"/>
          </a:xfrm>
        </p:spPr>
        <p:txBody>
          <a:bodyPr/>
          <a:lstStyle>
            <a:lvl1pPr marL="0" indent="0">
              <a:buNone/>
              <a:defRPr b="0" i="0">
                <a:solidFill>
                  <a:schemeClr val="bg1"/>
                </a:solidFill>
                <a:latin typeface="HelveticaNeueLT Pro 35 Th"/>
                <a:cs typeface="HelveticaNeueLT Pro 35 Th"/>
              </a:defRPr>
            </a:lvl1pPr>
          </a:lstStyle>
          <a:p>
            <a:pPr lvl="0"/>
            <a:r>
              <a:rPr lang="en-US" smtClean="0"/>
              <a:t>Click to edit Master text styles</a:t>
            </a:r>
          </a:p>
        </p:txBody>
      </p:sp>
    </p:spTree>
    <p:extLst>
      <p:ext uri="{BB962C8B-B14F-4D97-AF65-F5344CB8AC3E}">
        <p14:creationId xmlns:p14="http://schemas.microsoft.com/office/powerpoint/2010/main" val="3828691495"/>
      </p:ext>
    </p:extLst>
  </p:cSld>
  <p:clrMapOvr>
    <a:masterClrMapping/>
  </p:clrMapOvr>
  <p:transition>
    <p:cu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8_Title Slide">
    <p:bg>
      <p:bgPr>
        <a:solidFill>
          <a:srgbClr val="E6E6E6"/>
        </a:solidFill>
        <a:effectLst/>
      </p:bgPr>
    </p:bg>
    <p:spTree>
      <p:nvGrpSpPr>
        <p:cNvPr id="1" name=""/>
        <p:cNvGrpSpPr/>
        <p:nvPr/>
      </p:nvGrpSpPr>
      <p:grpSpPr>
        <a:xfrm>
          <a:off x="0" y="0"/>
          <a:ext cx="0" cy="0"/>
          <a:chOff x="0" y="0"/>
          <a:chExt cx="0" cy="0"/>
        </a:xfrm>
      </p:grpSpPr>
      <p:pic>
        <p:nvPicPr>
          <p:cNvPr id="5" name="Picture 5" descr="EMBL_EBI_PDBE-slide-background6.png"/>
          <p:cNvPicPr>
            <a:picLocks noChangeAspect="1"/>
          </p:cNvPicPr>
          <p:nvPr/>
        </p:nvPicPr>
        <p:blipFill>
          <a:blip r:embed="rId2" cstate="screen">
            <a:extLst>
              <a:ext uri="{28A0092B-C50C-407E-A947-70E740481C1C}">
                <a14:useLocalDpi xmlns:a14="http://schemas.microsoft.com/office/drawing/2010/main"/>
              </a:ext>
            </a:extLst>
          </a:blip>
          <a:srcRect t="-2167"/>
          <a:stretch>
            <a:fillRect/>
          </a:stretch>
        </p:blipFill>
        <p:spPr bwMode="auto">
          <a:xfrm>
            <a:off x="0" y="-149225"/>
            <a:ext cx="9156700" cy="7019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2" descr="EMBL_EBI_RGB_InversedUpdate.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364413" y="6310313"/>
            <a:ext cx="1458912" cy="452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079" name="Rectangle 7"/>
          <p:cNvSpPr>
            <a:spLocks noGrp="1" noChangeArrowheads="1"/>
          </p:cNvSpPr>
          <p:nvPr>
            <p:ph type="subTitle" idx="1"/>
          </p:nvPr>
        </p:nvSpPr>
        <p:spPr>
          <a:xfrm>
            <a:off x="532554" y="1797029"/>
            <a:ext cx="6400800" cy="610284"/>
          </a:xfrm>
        </p:spPr>
        <p:txBody>
          <a:bodyPr/>
          <a:lstStyle>
            <a:lvl1pPr marL="0" indent="0">
              <a:buFontTx/>
              <a:buNone/>
              <a:defRPr sz="2600" b="0" i="0">
                <a:solidFill>
                  <a:srgbClr val="FFFFFF"/>
                </a:solidFill>
                <a:latin typeface="HelveticaNeueLT Pro 45 Lt"/>
                <a:cs typeface="HelveticaNeueLT Pro 45 Lt"/>
              </a:defRPr>
            </a:lvl1pPr>
          </a:lstStyle>
          <a:p>
            <a:r>
              <a:rPr lang="en-US" smtClean="0"/>
              <a:t>Click to edit Master subtitle style</a:t>
            </a:r>
            <a:endParaRPr lang="en-US" dirty="0"/>
          </a:p>
        </p:txBody>
      </p:sp>
      <p:sp>
        <p:nvSpPr>
          <p:cNvPr id="3074" name="Rectangle 2"/>
          <p:cNvSpPr>
            <a:spLocks noGrp="1" noChangeArrowheads="1"/>
          </p:cNvSpPr>
          <p:nvPr>
            <p:ph type="ctrTitle"/>
          </p:nvPr>
        </p:nvSpPr>
        <p:spPr>
          <a:xfrm>
            <a:off x="533401" y="1040419"/>
            <a:ext cx="7772400" cy="685718"/>
          </a:xfrm>
          <a:effectLst>
            <a:outerShdw blurRad="50800" dist="38100" dir="5400000" algn="t" rotWithShape="0">
              <a:prstClr val="black">
                <a:alpha val="40000"/>
              </a:prstClr>
            </a:outerShdw>
          </a:effectLst>
        </p:spPr>
        <p:txBody>
          <a:bodyPr/>
          <a:lstStyle>
            <a:lvl1pPr>
              <a:defRPr sz="3500" b="0" i="0">
                <a:solidFill>
                  <a:srgbClr val="FFFFFF"/>
                </a:solidFill>
                <a:latin typeface="HelveticaNeueLT Pro 45 Lt"/>
                <a:cs typeface="HelveticaNeueLT Pro 45 Lt"/>
              </a:defRPr>
            </a:lvl1pPr>
          </a:lstStyle>
          <a:p>
            <a:r>
              <a:rPr lang="en-US" smtClean="0"/>
              <a:t>Click to edit Master title style</a:t>
            </a:r>
            <a:endParaRPr lang="de-DE" dirty="0"/>
          </a:p>
        </p:txBody>
      </p:sp>
      <p:sp>
        <p:nvSpPr>
          <p:cNvPr id="7" name="Text Placeholder 6"/>
          <p:cNvSpPr>
            <a:spLocks noGrp="1"/>
          </p:cNvSpPr>
          <p:nvPr>
            <p:ph type="body" sz="quarter" idx="10"/>
          </p:nvPr>
        </p:nvSpPr>
        <p:spPr>
          <a:xfrm>
            <a:off x="533400" y="3851275"/>
            <a:ext cx="4487863" cy="614363"/>
          </a:xfrm>
        </p:spPr>
        <p:txBody>
          <a:bodyPr/>
          <a:lstStyle>
            <a:lvl1pPr marL="0" indent="0">
              <a:buNone/>
              <a:defRPr b="0" i="0">
                <a:solidFill>
                  <a:schemeClr val="bg1"/>
                </a:solidFill>
                <a:latin typeface="HelveticaNeueLT Pro 35 Th"/>
                <a:cs typeface="HelveticaNeueLT Pro 35 Th"/>
              </a:defRPr>
            </a:lvl1pPr>
          </a:lstStyle>
          <a:p>
            <a:pPr lvl="0"/>
            <a:r>
              <a:rPr lang="en-US" smtClean="0"/>
              <a:t>Click to edit Master text styles</a:t>
            </a:r>
          </a:p>
        </p:txBody>
      </p:sp>
    </p:spTree>
    <p:extLst>
      <p:ext uri="{BB962C8B-B14F-4D97-AF65-F5344CB8AC3E}">
        <p14:creationId xmlns:p14="http://schemas.microsoft.com/office/powerpoint/2010/main" val="4087649260"/>
      </p:ext>
    </p:extLst>
  </p:cSld>
  <p:clrMapOvr>
    <a:masterClrMapping/>
  </p:clrMapOvr>
  <p:transition>
    <p:cu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81948061"/>
      </p:ext>
    </p:extLst>
  </p:cSld>
  <p:clrMapOvr>
    <a:masterClrMapping/>
  </p:clrMapOvr>
  <p:transition>
    <p:cu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flipH="1">
            <a:off x="0" y="6210300"/>
            <a:ext cx="9144000" cy="647700"/>
          </a:xfrm>
          <a:prstGeom prst="rect">
            <a:avLst/>
          </a:prstGeom>
          <a:solidFill>
            <a:srgbClr val="00434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lIns="44115" tIns="22065" rIns="44115" bIns="22065" anchor="ctr"/>
          <a:lstStyle/>
          <a:p>
            <a:pPr eaLnBrk="0" hangingPunct="0"/>
            <a:endParaRPr lang="en-GB" sz="1800"/>
          </a:p>
        </p:txBody>
      </p:sp>
      <p:sp>
        <p:nvSpPr>
          <p:cNvPr id="1027" name="Rectangle 2"/>
          <p:cNvSpPr>
            <a:spLocks noGrp="1" noChangeArrowheads="1"/>
          </p:cNvSpPr>
          <p:nvPr>
            <p:ph type="title"/>
          </p:nvPr>
        </p:nvSpPr>
        <p:spPr bwMode="auto">
          <a:xfrm>
            <a:off x="533400" y="304800"/>
            <a:ext cx="8153400"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smtClean="0"/>
              <a:t>Click to edit Master title style</a:t>
            </a:r>
            <a:endParaRPr lang="de-DE"/>
          </a:p>
        </p:txBody>
      </p:sp>
      <p:sp>
        <p:nvSpPr>
          <p:cNvPr id="1028" name="Rectangle 3"/>
          <p:cNvSpPr>
            <a:spLocks noGrp="1" noChangeArrowheads="1"/>
          </p:cNvSpPr>
          <p:nvPr>
            <p:ph type="body" idx="1"/>
          </p:nvPr>
        </p:nvSpPr>
        <p:spPr bwMode="auto">
          <a:xfrm>
            <a:off x="533400" y="1219200"/>
            <a:ext cx="8153400" cy="43513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pic>
        <p:nvPicPr>
          <p:cNvPr id="1029" name="Picture 2" descr="EMBL_EBI_RGB_InversedUpdate.png"/>
          <p:cNvPicPr>
            <a:picLocks noChangeAspect="1"/>
          </p:cNvPicPr>
          <p:nvPr/>
        </p:nvPicPr>
        <p:blipFill>
          <a:blip r:embed="rId14">
            <a:extLst>
              <a:ext uri="{28A0092B-C50C-407E-A947-70E740481C1C}">
                <a14:useLocalDpi xmlns:a14="http://schemas.microsoft.com/office/drawing/2010/main"/>
              </a:ext>
            </a:extLst>
          </a:blip>
          <a:srcRect/>
          <a:stretch>
            <a:fillRect/>
          </a:stretch>
        </p:blipFill>
        <p:spPr bwMode="auto">
          <a:xfrm>
            <a:off x="7364413" y="6310313"/>
            <a:ext cx="1458912" cy="452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9529219"/>
      </p:ext>
    </p:extLst>
  </p:cSld>
  <p:clrMap bg1="lt1" tx1="dk1" bg2="lt2" tx2="dk2" accent1="accent1" accent2="accent2" accent3="accent3" accent4="accent4" accent5="accent5" accent6="accent6" hlink="hlink" folHlink="folHlink"/>
  <p:sldLayoutIdLst>
    <p:sldLayoutId id="2147483663" r:id="rId1"/>
    <p:sldLayoutId id="2147483670" r:id="rId2"/>
    <p:sldLayoutId id="2147483673" r:id="rId3"/>
    <p:sldLayoutId id="2147483664" r:id="rId4"/>
    <p:sldLayoutId id="2147483665" r:id="rId5"/>
    <p:sldLayoutId id="2147483666" r:id="rId6"/>
    <p:sldLayoutId id="2147483667" r:id="rId7"/>
    <p:sldLayoutId id="2147483668" r:id="rId8"/>
    <p:sldLayoutId id="2147483669" r:id="rId9"/>
    <p:sldLayoutId id="2147483671" r:id="rId10"/>
    <p:sldLayoutId id="2147483672" r:id="rId11"/>
    <p:sldLayoutId id="2147483674" r:id="rId12"/>
  </p:sldLayoutIdLst>
  <p:transition>
    <p:cut/>
  </p:transition>
  <p:timing>
    <p:tnLst>
      <p:par>
        <p:cTn id="1" dur="indefinite" restart="never" nodeType="tmRoot"/>
      </p:par>
    </p:tnLst>
  </p:timing>
  <p:hf hdr="0" ftr="0" dt="0"/>
  <p:txStyles>
    <p:titleStyle>
      <a:lvl1pPr algn="l" defTabSz="952500" rtl="0" eaLnBrk="1" fontAlgn="base" hangingPunct="1">
        <a:spcBef>
          <a:spcPct val="0"/>
        </a:spcBef>
        <a:spcAft>
          <a:spcPct val="0"/>
        </a:spcAft>
        <a:defRPr sz="3200">
          <a:solidFill>
            <a:schemeClr val="accent1"/>
          </a:solidFill>
          <a:latin typeface="HelveticaNeueLT Pro 45 Lt"/>
          <a:ea typeface="ＭＳ Ｐゴシック" charset="0"/>
          <a:cs typeface="HelveticaNeueLT Pro 45 Lt"/>
        </a:defRPr>
      </a:lvl1pPr>
      <a:lvl2pPr algn="l" defTabSz="952500" rtl="0" eaLnBrk="1" fontAlgn="base" hangingPunct="1">
        <a:spcBef>
          <a:spcPct val="0"/>
        </a:spcBef>
        <a:spcAft>
          <a:spcPct val="0"/>
        </a:spcAft>
        <a:defRPr sz="3200">
          <a:solidFill>
            <a:schemeClr val="accent1"/>
          </a:solidFill>
          <a:latin typeface="HelveticaNeueLT Pro 45 Lt" charset="0"/>
          <a:ea typeface="ＭＳ Ｐゴシック" charset="0"/>
          <a:cs typeface="HelveticaNeueLT Pro 45 Lt" charset="0"/>
        </a:defRPr>
      </a:lvl2pPr>
      <a:lvl3pPr algn="l" defTabSz="952500" rtl="0" eaLnBrk="1" fontAlgn="base" hangingPunct="1">
        <a:spcBef>
          <a:spcPct val="0"/>
        </a:spcBef>
        <a:spcAft>
          <a:spcPct val="0"/>
        </a:spcAft>
        <a:defRPr sz="3200">
          <a:solidFill>
            <a:schemeClr val="accent1"/>
          </a:solidFill>
          <a:latin typeface="HelveticaNeueLT Pro 45 Lt" charset="0"/>
          <a:ea typeface="ＭＳ Ｐゴシック" charset="0"/>
          <a:cs typeface="HelveticaNeueLT Pro 45 Lt" charset="0"/>
        </a:defRPr>
      </a:lvl3pPr>
      <a:lvl4pPr algn="l" defTabSz="952500" rtl="0" eaLnBrk="1" fontAlgn="base" hangingPunct="1">
        <a:spcBef>
          <a:spcPct val="0"/>
        </a:spcBef>
        <a:spcAft>
          <a:spcPct val="0"/>
        </a:spcAft>
        <a:defRPr sz="3200">
          <a:solidFill>
            <a:schemeClr val="accent1"/>
          </a:solidFill>
          <a:latin typeface="HelveticaNeueLT Pro 45 Lt" charset="0"/>
          <a:ea typeface="ＭＳ Ｐゴシック" charset="0"/>
          <a:cs typeface="HelveticaNeueLT Pro 45 Lt" charset="0"/>
        </a:defRPr>
      </a:lvl4pPr>
      <a:lvl5pPr algn="l" defTabSz="952500" rtl="0" eaLnBrk="1" fontAlgn="base" hangingPunct="1">
        <a:spcBef>
          <a:spcPct val="0"/>
        </a:spcBef>
        <a:spcAft>
          <a:spcPct val="0"/>
        </a:spcAft>
        <a:defRPr sz="3200">
          <a:solidFill>
            <a:schemeClr val="accent1"/>
          </a:solidFill>
          <a:latin typeface="HelveticaNeueLT Pro 45 Lt" charset="0"/>
          <a:ea typeface="ＭＳ Ｐゴシック" charset="0"/>
          <a:cs typeface="HelveticaNeueLT Pro 45 Lt" charset="0"/>
        </a:defRPr>
      </a:lvl5pPr>
      <a:lvl6pPr marL="220599" algn="l" defTabSz="955894" rtl="0" eaLnBrk="1" fontAlgn="base" hangingPunct="1">
        <a:spcBef>
          <a:spcPct val="0"/>
        </a:spcBef>
        <a:spcAft>
          <a:spcPct val="0"/>
        </a:spcAft>
        <a:defRPr sz="3300">
          <a:solidFill>
            <a:schemeClr val="accent1"/>
          </a:solidFill>
          <a:latin typeface="Arial" charset="0"/>
        </a:defRPr>
      </a:lvl6pPr>
      <a:lvl7pPr marL="441176" algn="l" defTabSz="955894" rtl="0" eaLnBrk="1" fontAlgn="base" hangingPunct="1">
        <a:spcBef>
          <a:spcPct val="0"/>
        </a:spcBef>
        <a:spcAft>
          <a:spcPct val="0"/>
        </a:spcAft>
        <a:defRPr sz="3300">
          <a:solidFill>
            <a:schemeClr val="accent1"/>
          </a:solidFill>
          <a:latin typeface="Arial" charset="0"/>
        </a:defRPr>
      </a:lvl7pPr>
      <a:lvl8pPr marL="661770" algn="l" defTabSz="955894" rtl="0" eaLnBrk="1" fontAlgn="base" hangingPunct="1">
        <a:spcBef>
          <a:spcPct val="0"/>
        </a:spcBef>
        <a:spcAft>
          <a:spcPct val="0"/>
        </a:spcAft>
        <a:defRPr sz="3300">
          <a:solidFill>
            <a:schemeClr val="accent1"/>
          </a:solidFill>
          <a:latin typeface="Arial" charset="0"/>
        </a:defRPr>
      </a:lvl8pPr>
      <a:lvl9pPr marL="882370" algn="l" defTabSz="955894" rtl="0" eaLnBrk="1" fontAlgn="base" hangingPunct="1">
        <a:spcBef>
          <a:spcPct val="0"/>
        </a:spcBef>
        <a:spcAft>
          <a:spcPct val="0"/>
        </a:spcAft>
        <a:defRPr sz="3300">
          <a:solidFill>
            <a:schemeClr val="accent1"/>
          </a:solidFill>
          <a:latin typeface="Arial" charset="0"/>
        </a:defRPr>
      </a:lvl9pPr>
    </p:titleStyle>
    <p:bodyStyle>
      <a:lvl1pPr marL="354013" indent="-354013" algn="l" defTabSz="952500" rtl="0" eaLnBrk="1" fontAlgn="base" hangingPunct="1">
        <a:spcBef>
          <a:spcPct val="20000"/>
        </a:spcBef>
        <a:spcAft>
          <a:spcPts val="575"/>
        </a:spcAft>
        <a:buClr>
          <a:schemeClr val="accent1"/>
        </a:buClr>
        <a:buSzPct val="120000"/>
        <a:buFont typeface="Arial" charset="0"/>
        <a:buChar char="•"/>
        <a:defRPr sz="2400">
          <a:solidFill>
            <a:schemeClr val="tx1"/>
          </a:solidFill>
          <a:latin typeface="HelveticaNeueLT Pro 45 Lt"/>
          <a:ea typeface="ＭＳ Ｐゴシック" charset="0"/>
          <a:cs typeface="HelveticaNeueLT Pro 45 Lt"/>
        </a:defRPr>
      </a:lvl1pPr>
      <a:lvl2pPr marL="631825" indent="-276225" algn="l" defTabSz="952500" rtl="0" eaLnBrk="1" fontAlgn="base" hangingPunct="1">
        <a:spcBef>
          <a:spcPct val="20000"/>
        </a:spcBef>
        <a:spcAft>
          <a:spcPts val="575"/>
        </a:spcAft>
        <a:buClr>
          <a:srgbClr val="FF8C9A"/>
        </a:buClr>
        <a:buSzPct val="100000"/>
        <a:buFont typeface="Arial" charset="0"/>
        <a:buChar char="•"/>
        <a:defRPr sz="2200">
          <a:solidFill>
            <a:schemeClr val="tx1"/>
          </a:solidFill>
          <a:latin typeface="HelveticaNeueLT Pro 45 Lt"/>
          <a:ea typeface="ＭＳ Ｐゴシック" charset="0"/>
          <a:cs typeface="HelveticaNeueLT Pro 45 Lt"/>
        </a:defRPr>
      </a:lvl2pPr>
      <a:lvl3pPr marL="895350" indent="-234950" algn="l" defTabSz="952500" rtl="0" eaLnBrk="1" fontAlgn="base" hangingPunct="1">
        <a:spcBef>
          <a:spcPct val="20000"/>
        </a:spcBef>
        <a:spcAft>
          <a:spcPts val="575"/>
        </a:spcAft>
        <a:buClr>
          <a:srgbClr val="FF8C9A"/>
        </a:buClr>
        <a:buFont typeface="Times" charset="0"/>
        <a:buChar char="•"/>
        <a:defRPr sz="2000">
          <a:solidFill>
            <a:schemeClr val="tx1"/>
          </a:solidFill>
          <a:latin typeface="HelveticaNeueLT Pro 45 Lt"/>
          <a:ea typeface="ＭＳ Ｐゴシック" charset="0"/>
          <a:cs typeface="HelveticaNeueLT Pro 45 Lt"/>
        </a:defRPr>
      </a:lvl3pPr>
      <a:lvl4pPr marL="1147763" indent="-234950" algn="l" defTabSz="952500" rtl="0" eaLnBrk="1" fontAlgn="base" hangingPunct="1">
        <a:spcBef>
          <a:spcPct val="20000"/>
        </a:spcBef>
        <a:spcAft>
          <a:spcPts val="575"/>
        </a:spcAft>
        <a:buClr>
          <a:schemeClr val="accent1"/>
        </a:buClr>
        <a:buFont typeface="Times" charset="0"/>
        <a:buChar char="•"/>
        <a:defRPr sz="2000">
          <a:solidFill>
            <a:schemeClr val="tx1"/>
          </a:solidFill>
          <a:latin typeface="HelveticaNeueLT Pro 45 Lt"/>
          <a:ea typeface="ＭＳ Ｐゴシック" charset="0"/>
          <a:cs typeface="HelveticaNeueLT Pro 45 Lt"/>
        </a:defRPr>
      </a:lvl4pPr>
      <a:lvl5pPr marL="1400175" indent="-234950" algn="l" defTabSz="952500" rtl="0" eaLnBrk="1" fontAlgn="base" hangingPunct="1">
        <a:spcBef>
          <a:spcPct val="20000"/>
        </a:spcBef>
        <a:spcAft>
          <a:spcPts val="575"/>
        </a:spcAft>
        <a:buClr>
          <a:schemeClr val="accent1"/>
        </a:buClr>
        <a:buFont typeface="Times" charset="0"/>
        <a:buChar char="•"/>
        <a:defRPr sz="2000">
          <a:solidFill>
            <a:schemeClr val="tx1"/>
          </a:solidFill>
          <a:latin typeface="HelveticaNeueLT Pro 45 Lt"/>
          <a:ea typeface="ＭＳ Ｐゴシック" charset="0"/>
          <a:cs typeface="HelveticaNeueLT Pro 45 Lt"/>
        </a:defRPr>
      </a:lvl5pPr>
      <a:lvl6pPr marL="2371346" indent="-238971" algn="l" defTabSz="955894" rtl="0" eaLnBrk="1" fontAlgn="base" hangingPunct="1">
        <a:spcBef>
          <a:spcPct val="20000"/>
        </a:spcBef>
        <a:spcAft>
          <a:spcPct val="0"/>
        </a:spcAft>
        <a:buClr>
          <a:schemeClr val="accent1"/>
        </a:buClr>
        <a:buFont typeface="Times" pitchFamily="48" charset="0"/>
        <a:buChar char="•"/>
        <a:defRPr sz="2100">
          <a:solidFill>
            <a:schemeClr val="tx1"/>
          </a:solidFill>
          <a:latin typeface="+mn-lt"/>
        </a:defRPr>
      </a:lvl6pPr>
      <a:lvl7pPr marL="2591945" indent="-238971" algn="l" defTabSz="955894" rtl="0" eaLnBrk="1" fontAlgn="base" hangingPunct="1">
        <a:spcBef>
          <a:spcPct val="20000"/>
        </a:spcBef>
        <a:spcAft>
          <a:spcPct val="0"/>
        </a:spcAft>
        <a:buClr>
          <a:schemeClr val="accent1"/>
        </a:buClr>
        <a:buFont typeface="Times" pitchFamily="48" charset="0"/>
        <a:buChar char="•"/>
        <a:defRPr sz="2100">
          <a:solidFill>
            <a:schemeClr val="tx1"/>
          </a:solidFill>
          <a:latin typeface="+mn-lt"/>
        </a:defRPr>
      </a:lvl7pPr>
      <a:lvl8pPr marL="2812522" indent="-238971" algn="l" defTabSz="955894" rtl="0" eaLnBrk="1" fontAlgn="base" hangingPunct="1">
        <a:spcBef>
          <a:spcPct val="20000"/>
        </a:spcBef>
        <a:spcAft>
          <a:spcPct val="0"/>
        </a:spcAft>
        <a:buClr>
          <a:schemeClr val="accent1"/>
        </a:buClr>
        <a:buFont typeface="Times" pitchFamily="48" charset="0"/>
        <a:buChar char="•"/>
        <a:defRPr sz="2100">
          <a:solidFill>
            <a:schemeClr val="tx1"/>
          </a:solidFill>
          <a:latin typeface="+mn-lt"/>
        </a:defRPr>
      </a:lvl8pPr>
      <a:lvl9pPr marL="3033117" indent="-238971" algn="l" defTabSz="955894" rtl="0" eaLnBrk="1" fontAlgn="base" hangingPunct="1">
        <a:spcBef>
          <a:spcPct val="20000"/>
        </a:spcBef>
        <a:spcAft>
          <a:spcPct val="0"/>
        </a:spcAft>
        <a:buClr>
          <a:schemeClr val="accent1"/>
        </a:buClr>
        <a:buFont typeface="Times" pitchFamily="48" charset="0"/>
        <a:buChar char="•"/>
        <a:defRPr sz="2100">
          <a:solidFill>
            <a:schemeClr val="tx1"/>
          </a:solidFill>
          <a:latin typeface="+mn-lt"/>
        </a:defRPr>
      </a:lvl9pPr>
    </p:bodyStyle>
    <p:otherStyle>
      <a:defPPr>
        <a:defRPr lang="en-US"/>
      </a:defPPr>
      <a:lvl1pPr marL="0" algn="l" defTabSz="441176" rtl="0" eaLnBrk="1" latinLnBrk="0" hangingPunct="1">
        <a:defRPr sz="800" kern="1200">
          <a:solidFill>
            <a:schemeClr val="tx1"/>
          </a:solidFill>
          <a:latin typeface="+mn-lt"/>
          <a:ea typeface="+mn-ea"/>
          <a:cs typeface="+mn-cs"/>
        </a:defRPr>
      </a:lvl1pPr>
      <a:lvl2pPr marL="220599" algn="l" defTabSz="441176" rtl="0" eaLnBrk="1" latinLnBrk="0" hangingPunct="1">
        <a:defRPr sz="800" kern="1200">
          <a:solidFill>
            <a:schemeClr val="tx1"/>
          </a:solidFill>
          <a:latin typeface="+mn-lt"/>
          <a:ea typeface="+mn-ea"/>
          <a:cs typeface="+mn-cs"/>
        </a:defRPr>
      </a:lvl2pPr>
      <a:lvl3pPr marL="441176" algn="l" defTabSz="441176" rtl="0" eaLnBrk="1" latinLnBrk="0" hangingPunct="1">
        <a:defRPr sz="800" kern="1200">
          <a:solidFill>
            <a:schemeClr val="tx1"/>
          </a:solidFill>
          <a:latin typeface="+mn-lt"/>
          <a:ea typeface="+mn-ea"/>
          <a:cs typeface="+mn-cs"/>
        </a:defRPr>
      </a:lvl3pPr>
      <a:lvl4pPr marL="661770" algn="l" defTabSz="441176" rtl="0" eaLnBrk="1" latinLnBrk="0" hangingPunct="1">
        <a:defRPr sz="800" kern="1200">
          <a:solidFill>
            <a:schemeClr val="tx1"/>
          </a:solidFill>
          <a:latin typeface="+mn-lt"/>
          <a:ea typeface="+mn-ea"/>
          <a:cs typeface="+mn-cs"/>
        </a:defRPr>
      </a:lvl4pPr>
      <a:lvl5pPr marL="882370" algn="l" defTabSz="441176" rtl="0" eaLnBrk="1" latinLnBrk="0" hangingPunct="1">
        <a:defRPr sz="800" kern="1200">
          <a:solidFill>
            <a:schemeClr val="tx1"/>
          </a:solidFill>
          <a:latin typeface="+mn-lt"/>
          <a:ea typeface="+mn-ea"/>
          <a:cs typeface="+mn-cs"/>
        </a:defRPr>
      </a:lvl5pPr>
      <a:lvl6pPr marL="1102943" algn="l" defTabSz="441176" rtl="0" eaLnBrk="1" latinLnBrk="0" hangingPunct="1">
        <a:defRPr sz="800" kern="1200">
          <a:solidFill>
            <a:schemeClr val="tx1"/>
          </a:solidFill>
          <a:latin typeface="+mn-lt"/>
          <a:ea typeface="+mn-ea"/>
          <a:cs typeface="+mn-cs"/>
        </a:defRPr>
      </a:lvl6pPr>
      <a:lvl7pPr marL="1323541" algn="l" defTabSz="441176" rtl="0" eaLnBrk="1" latinLnBrk="0" hangingPunct="1">
        <a:defRPr sz="800" kern="1200">
          <a:solidFill>
            <a:schemeClr val="tx1"/>
          </a:solidFill>
          <a:latin typeface="+mn-lt"/>
          <a:ea typeface="+mn-ea"/>
          <a:cs typeface="+mn-cs"/>
        </a:defRPr>
      </a:lvl7pPr>
      <a:lvl8pPr marL="1544140" algn="l" defTabSz="441176" rtl="0" eaLnBrk="1" latinLnBrk="0" hangingPunct="1">
        <a:defRPr sz="800" kern="1200">
          <a:solidFill>
            <a:schemeClr val="tx1"/>
          </a:solidFill>
          <a:latin typeface="+mn-lt"/>
          <a:ea typeface="+mn-ea"/>
          <a:cs typeface="+mn-cs"/>
        </a:defRPr>
      </a:lvl8pPr>
      <a:lvl9pPr marL="1764733" algn="l" defTabSz="441176" rtl="0" eaLnBrk="1" latinLnBrk="0" hangingPunct="1">
        <a:defRPr sz="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533400" y="304800"/>
            <a:ext cx="8153400"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smtClean="0"/>
              <a:t>Click to edit Master title style</a:t>
            </a:r>
            <a:endParaRPr lang="de-DE"/>
          </a:p>
        </p:txBody>
      </p:sp>
      <p:sp>
        <p:nvSpPr>
          <p:cNvPr id="7171" name="Rectangle 3"/>
          <p:cNvSpPr>
            <a:spLocks noGrp="1" noChangeArrowheads="1"/>
          </p:cNvSpPr>
          <p:nvPr>
            <p:ph type="body" idx="1"/>
          </p:nvPr>
        </p:nvSpPr>
        <p:spPr bwMode="auto">
          <a:xfrm>
            <a:off x="533400" y="1219200"/>
            <a:ext cx="8153400" cy="43513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2036111041"/>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Lst>
  <p:transition>
    <p:cut/>
  </p:transition>
  <p:timing>
    <p:tnLst>
      <p:par>
        <p:cTn id="1" dur="indefinite" restart="never" nodeType="tmRoot"/>
      </p:par>
    </p:tnLst>
  </p:timing>
  <p:hf hdr="0" ftr="0" dt="0"/>
  <p:txStyles>
    <p:titleStyle>
      <a:lvl1pPr algn="l" defTabSz="952500" rtl="0" eaLnBrk="1" fontAlgn="base" hangingPunct="1">
        <a:spcBef>
          <a:spcPct val="0"/>
        </a:spcBef>
        <a:spcAft>
          <a:spcPct val="0"/>
        </a:spcAft>
        <a:defRPr sz="3200">
          <a:solidFill>
            <a:schemeClr val="accent1"/>
          </a:solidFill>
          <a:latin typeface="HelveticaNeueLT Pro 45 Lt"/>
          <a:ea typeface="ＭＳ Ｐゴシック" charset="0"/>
          <a:cs typeface="HelveticaNeueLT Pro 45 Lt"/>
        </a:defRPr>
      </a:lvl1pPr>
      <a:lvl2pPr algn="l" defTabSz="952500" rtl="0" eaLnBrk="1" fontAlgn="base" hangingPunct="1">
        <a:spcBef>
          <a:spcPct val="0"/>
        </a:spcBef>
        <a:spcAft>
          <a:spcPct val="0"/>
        </a:spcAft>
        <a:defRPr sz="3200">
          <a:solidFill>
            <a:schemeClr val="accent1"/>
          </a:solidFill>
          <a:latin typeface="HelveticaNeueLT Pro 45 Lt" charset="0"/>
          <a:ea typeface="ＭＳ Ｐゴシック" charset="0"/>
          <a:cs typeface="HelveticaNeueLT Pro 45 Lt" charset="0"/>
        </a:defRPr>
      </a:lvl2pPr>
      <a:lvl3pPr algn="l" defTabSz="952500" rtl="0" eaLnBrk="1" fontAlgn="base" hangingPunct="1">
        <a:spcBef>
          <a:spcPct val="0"/>
        </a:spcBef>
        <a:spcAft>
          <a:spcPct val="0"/>
        </a:spcAft>
        <a:defRPr sz="3200">
          <a:solidFill>
            <a:schemeClr val="accent1"/>
          </a:solidFill>
          <a:latin typeface="HelveticaNeueLT Pro 45 Lt" charset="0"/>
          <a:ea typeface="ＭＳ Ｐゴシック" charset="0"/>
          <a:cs typeface="HelveticaNeueLT Pro 45 Lt" charset="0"/>
        </a:defRPr>
      </a:lvl3pPr>
      <a:lvl4pPr algn="l" defTabSz="952500" rtl="0" eaLnBrk="1" fontAlgn="base" hangingPunct="1">
        <a:spcBef>
          <a:spcPct val="0"/>
        </a:spcBef>
        <a:spcAft>
          <a:spcPct val="0"/>
        </a:spcAft>
        <a:defRPr sz="3200">
          <a:solidFill>
            <a:schemeClr val="accent1"/>
          </a:solidFill>
          <a:latin typeface="HelveticaNeueLT Pro 45 Lt" charset="0"/>
          <a:ea typeface="ＭＳ Ｐゴシック" charset="0"/>
          <a:cs typeface="HelveticaNeueLT Pro 45 Lt" charset="0"/>
        </a:defRPr>
      </a:lvl4pPr>
      <a:lvl5pPr algn="l" defTabSz="952500" rtl="0" eaLnBrk="1" fontAlgn="base" hangingPunct="1">
        <a:spcBef>
          <a:spcPct val="0"/>
        </a:spcBef>
        <a:spcAft>
          <a:spcPct val="0"/>
        </a:spcAft>
        <a:defRPr sz="3200">
          <a:solidFill>
            <a:schemeClr val="accent1"/>
          </a:solidFill>
          <a:latin typeface="HelveticaNeueLT Pro 45 Lt" charset="0"/>
          <a:ea typeface="ＭＳ Ｐゴシック" charset="0"/>
          <a:cs typeface="HelveticaNeueLT Pro 45 Lt" charset="0"/>
        </a:defRPr>
      </a:lvl5pPr>
      <a:lvl6pPr marL="220599" algn="l" defTabSz="955894" rtl="0" eaLnBrk="1" fontAlgn="base" hangingPunct="1">
        <a:spcBef>
          <a:spcPct val="0"/>
        </a:spcBef>
        <a:spcAft>
          <a:spcPct val="0"/>
        </a:spcAft>
        <a:defRPr sz="3300">
          <a:solidFill>
            <a:schemeClr val="accent1"/>
          </a:solidFill>
          <a:latin typeface="Arial" charset="0"/>
        </a:defRPr>
      </a:lvl6pPr>
      <a:lvl7pPr marL="441176" algn="l" defTabSz="955894" rtl="0" eaLnBrk="1" fontAlgn="base" hangingPunct="1">
        <a:spcBef>
          <a:spcPct val="0"/>
        </a:spcBef>
        <a:spcAft>
          <a:spcPct val="0"/>
        </a:spcAft>
        <a:defRPr sz="3300">
          <a:solidFill>
            <a:schemeClr val="accent1"/>
          </a:solidFill>
          <a:latin typeface="Arial" charset="0"/>
        </a:defRPr>
      </a:lvl7pPr>
      <a:lvl8pPr marL="661770" algn="l" defTabSz="955894" rtl="0" eaLnBrk="1" fontAlgn="base" hangingPunct="1">
        <a:spcBef>
          <a:spcPct val="0"/>
        </a:spcBef>
        <a:spcAft>
          <a:spcPct val="0"/>
        </a:spcAft>
        <a:defRPr sz="3300">
          <a:solidFill>
            <a:schemeClr val="accent1"/>
          </a:solidFill>
          <a:latin typeface="Arial" charset="0"/>
        </a:defRPr>
      </a:lvl8pPr>
      <a:lvl9pPr marL="882370" algn="l" defTabSz="955894" rtl="0" eaLnBrk="1" fontAlgn="base" hangingPunct="1">
        <a:spcBef>
          <a:spcPct val="0"/>
        </a:spcBef>
        <a:spcAft>
          <a:spcPct val="0"/>
        </a:spcAft>
        <a:defRPr sz="3300">
          <a:solidFill>
            <a:schemeClr val="accent1"/>
          </a:solidFill>
          <a:latin typeface="Arial" charset="0"/>
        </a:defRPr>
      </a:lvl9pPr>
    </p:titleStyle>
    <p:bodyStyle>
      <a:lvl1pPr marL="354013" indent="-354013" algn="l" defTabSz="952500" rtl="0" eaLnBrk="1" fontAlgn="base" hangingPunct="1">
        <a:spcBef>
          <a:spcPct val="20000"/>
        </a:spcBef>
        <a:spcAft>
          <a:spcPts val="575"/>
        </a:spcAft>
        <a:buClr>
          <a:schemeClr val="accent1"/>
        </a:buClr>
        <a:buSzPct val="120000"/>
        <a:buFont typeface="Arial" charset="0"/>
        <a:buChar char="•"/>
        <a:defRPr sz="2400">
          <a:solidFill>
            <a:schemeClr val="tx1"/>
          </a:solidFill>
          <a:latin typeface="HelveticaNeueLT Pro 45 Lt"/>
          <a:ea typeface="ＭＳ Ｐゴシック" charset="0"/>
          <a:cs typeface="HelveticaNeueLT Pro 45 Lt"/>
        </a:defRPr>
      </a:lvl1pPr>
      <a:lvl2pPr marL="631825" indent="-276225" algn="l" defTabSz="952500" rtl="0" eaLnBrk="1" fontAlgn="base" hangingPunct="1">
        <a:spcBef>
          <a:spcPct val="20000"/>
        </a:spcBef>
        <a:spcAft>
          <a:spcPts val="575"/>
        </a:spcAft>
        <a:buClr>
          <a:schemeClr val="accent1"/>
        </a:buClr>
        <a:buSzPct val="100000"/>
        <a:buFont typeface="Arial" charset="0"/>
        <a:buChar char="•"/>
        <a:defRPr sz="2200">
          <a:solidFill>
            <a:schemeClr val="tx1"/>
          </a:solidFill>
          <a:latin typeface="HelveticaNeueLT Pro 45 Lt"/>
          <a:ea typeface="ＭＳ Ｐゴシック" charset="0"/>
          <a:cs typeface="HelveticaNeueLT Pro 45 Lt"/>
        </a:defRPr>
      </a:lvl2pPr>
      <a:lvl3pPr marL="895350" indent="-234950" algn="l" defTabSz="952500" rtl="0" eaLnBrk="1" fontAlgn="base" hangingPunct="1">
        <a:spcBef>
          <a:spcPct val="20000"/>
        </a:spcBef>
        <a:spcAft>
          <a:spcPts val="575"/>
        </a:spcAft>
        <a:buClr>
          <a:schemeClr val="accent1"/>
        </a:buClr>
        <a:buFont typeface="Times" charset="0"/>
        <a:buChar char="•"/>
        <a:defRPr sz="2000">
          <a:solidFill>
            <a:schemeClr val="tx1"/>
          </a:solidFill>
          <a:latin typeface="HelveticaNeueLT Pro 45 Lt"/>
          <a:ea typeface="ＭＳ Ｐゴシック" charset="0"/>
          <a:cs typeface="HelveticaNeueLT Pro 45 Lt"/>
        </a:defRPr>
      </a:lvl3pPr>
      <a:lvl4pPr marL="1147763" indent="-234950" algn="l" defTabSz="952500" rtl="0" eaLnBrk="1" fontAlgn="base" hangingPunct="1">
        <a:spcBef>
          <a:spcPct val="20000"/>
        </a:spcBef>
        <a:spcAft>
          <a:spcPts val="575"/>
        </a:spcAft>
        <a:buClr>
          <a:schemeClr val="accent1"/>
        </a:buClr>
        <a:buFont typeface="Times" charset="0"/>
        <a:buChar char="•"/>
        <a:defRPr sz="2000">
          <a:solidFill>
            <a:schemeClr val="tx1"/>
          </a:solidFill>
          <a:latin typeface="HelveticaNeueLT Pro 45 Lt"/>
          <a:ea typeface="ＭＳ Ｐゴシック" charset="0"/>
          <a:cs typeface="HelveticaNeueLT Pro 45 Lt"/>
        </a:defRPr>
      </a:lvl4pPr>
      <a:lvl5pPr marL="1400175" indent="-234950" algn="l" defTabSz="952500" rtl="0" eaLnBrk="1" fontAlgn="base" hangingPunct="1">
        <a:spcBef>
          <a:spcPct val="20000"/>
        </a:spcBef>
        <a:spcAft>
          <a:spcPts val="575"/>
        </a:spcAft>
        <a:buClr>
          <a:schemeClr val="accent1"/>
        </a:buClr>
        <a:buFont typeface="Times" charset="0"/>
        <a:buChar char="•"/>
        <a:defRPr sz="2000">
          <a:solidFill>
            <a:schemeClr val="tx1"/>
          </a:solidFill>
          <a:latin typeface="HelveticaNeueLT Pro 45 Lt"/>
          <a:ea typeface="ＭＳ Ｐゴシック" charset="0"/>
          <a:cs typeface="HelveticaNeueLT Pro 45 Lt"/>
        </a:defRPr>
      </a:lvl5pPr>
      <a:lvl6pPr marL="2371346" indent="-238971" algn="l" defTabSz="955894" rtl="0" eaLnBrk="1" fontAlgn="base" hangingPunct="1">
        <a:spcBef>
          <a:spcPct val="20000"/>
        </a:spcBef>
        <a:spcAft>
          <a:spcPct val="0"/>
        </a:spcAft>
        <a:buClr>
          <a:schemeClr val="accent1"/>
        </a:buClr>
        <a:buFont typeface="Times" pitchFamily="48" charset="0"/>
        <a:buChar char="•"/>
        <a:defRPr sz="2100">
          <a:solidFill>
            <a:schemeClr val="tx1"/>
          </a:solidFill>
          <a:latin typeface="+mn-lt"/>
        </a:defRPr>
      </a:lvl6pPr>
      <a:lvl7pPr marL="2591945" indent="-238971" algn="l" defTabSz="955894" rtl="0" eaLnBrk="1" fontAlgn="base" hangingPunct="1">
        <a:spcBef>
          <a:spcPct val="20000"/>
        </a:spcBef>
        <a:spcAft>
          <a:spcPct val="0"/>
        </a:spcAft>
        <a:buClr>
          <a:schemeClr val="accent1"/>
        </a:buClr>
        <a:buFont typeface="Times" pitchFamily="48" charset="0"/>
        <a:buChar char="•"/>
        <a:defRPr sz="2100">
          <a:solidFill>
            <a:schemeClr val="tx1"/>
          </a:solidFill>
          <a:latin typeface="+mn-lt"/>
        </a:defRPr>
      </a:lvl7pPr>
      <a:lvl8pPr marL="2812522" indent="-238971" algn="l" defTabSz="955894" rtl="0" eaLnBrk="1" fontAlgn="base" hangingPunct="1">
        <a:spcBef>
          <a:spcPct val="20000"/>
        </a:spcBef>
        <a:spcAft>
          <a:spcPct val="0"/>
        </a:spcAft>
        <a:buClr>
          <a:schemeClr val="accent1"/>
        </a:buClr>
        <a:buFont typeface="Times" pitchFamily="48" charset="0"/>
        <a:buChar char="•"/>
        <a:defRPr sz="2100">
          <a:solidFill>
            <a:schemeClr val="tx1"/>
          </a:solidFill>
          <a:latin typeface="+mn-lt"/>
        </a:defRPr>
      </a:lvl8pPr>
      <a:lvl9pPr marL="3033117" indent="-238971" algn="l" defTabSz="955894" rtl="0" eaLnBrk="1" fontAlgn="base" hangingPunct="1">
        <a:spcBef>
          <a:spcPct val="20000"/>
        </a:spcBef>
        <a:spcAft>
          <a:spcPct val="0"/>
        </a:spcAft>
        <a:buClr>
          <a:schemeClr val="accent1"/>
        </a:buClr>
        <a:buFont typeface="Times" pitchFamily="48" charset="0"/>
        <a:buChar char="•"/>
        <a:defRPr sz="2100">
          <a:solidFill>
            <a:schemeClr val="tx1"/>
          </a:solidFill>
          <a:latin typeface="+mn-lt"/>
        </a:defRPr>
      </a:lvl9pPr>
    </p:bodyStyle>
    <p:otherStyle>
      <a:defPPr>
        <a:defRPr lang="en-US"/>
      </a:defPPr>
      <a:lvl1pPr marL="0" algn="l" defTabSz="441176" rtl="0" eaLnBrk="1" latinLnBrk="0" hangingPunct="1">
        <a:defRPr sz="800" kern="1200">
          <a:solidFill>
            <a:schemeClr val="tx1"/>
          </a:solidFill>
          <a:latin typeface="+mn-lt"/>
          <a:ea typeface="+mn-ea"/>
          <a:cs typeface="+mn-cs"/>
        </a:defRPr>
      </a:lvl1pPr>
      <a:lvl2pPr marL="220599" algn="l" defTabSz="441176" rtl="0" eaLnBrk="1" latinLnBrk="0" hangingPunct="1">
        <a:defRPr sz="800" kern="1200">
          <a:solidFill>
            <a:schemeClr val="tx1"/>
          </a:solidFill>
          <a:latin typeface="+mn-lt"/>
          <a:ea typeface="+mn-ea"/>
          <a:cs typeface="+mn-cs"/>
        </a:defRPr>
      </a:lvl2pPr>
      <a:lvl3pPr marL="441176" algn="l" defTabSz="441176" rtl="0" eaLnBrk="1" latinLnBrk="0" hangingPunct="1">
        <a:defRPr sz="800" kern="1200">
          <a:solidFill>
            <a:schemeClr val="tx1"/>
          </a:solidFill>
          <a:latin typeface="+mn-lt"/>
          <a:ea typeface="+mn-ea"/>
          <a:cs typeface="+mn-cs"/>
        </a:defRPr>
      </a:lvl3pPr>
      <a:lvl4pPr marL="661770" algn="l" defTabSz="441176" rtl="0" eaLnBrk="1" latinLnBrk="0" hangingPunct="1">
        <a:defRPr sz="800" kern="1200">
          <a:solidFill>
            <a:schemeClr val="tx1"/>
          </a:solidFill>
          <a:latin typeface="+mn-lt"/>
          <a:ea typeface="+mn-ea"/>
          <a:cs typeface="+mn-cs"/>
        </a:defRPr>
      </a:lvl4pPr>
      <a:lvl5pPr marL="882370" algn="l" defTabSz="441176" rtl="0" eaLnBrk="1" latinLnBrk="0" hangingPunct="1">
        <a:defRPr sz="800" kern="1200">
          <a:solidFill>
            <a:schemeClr val="tx1"/>
          </a:solidFill>
          <a:latin typeface="+mn-lt"/>
          <a:ea typeface="+mn-ea"/>
          <a:cs typeface="+mn-cs"/>
        </a:defRPr>
      </a:lvl5pPr>
      <a:lvl6pPr marL="1102943" algn="l" defTabSz="441176" rtl="0" eaLnBrk="1" latinLnBrk="0" hangingPunct="1">
        <a:defRPr sz="800" kern="1200">
          <a:solidFill>
            <a:schemeClr val="tx1"/>
          </a:solidFill>
          <a:latin typeface="+mn-lt"/>
          <a:ea typeface="+mn-ea"/>
          <a:cs typeface="+mn-cs"/>
        </a:defRPr>
      </a:lvl6pPr>
      <a:lvl7pPr marL="1323541" algn="l" defTabSz="441176" rtl="0" eaLnBrk="1" latinLnBrk="0" hangingPunct="1">
        <a:defRPr sz="800" kern="1200">
          <a:solidFill>
            <a:schemeClr val="tx1"/>
          </a:solidFill>
          <a:latin typeface="+mn-lt"/>
          <a:ea typeface="+mn-ea"/>
          <a:cs typeface="+mn-cs"/>
        </a:defRPr>
      </a:lvl7pPr>
      <a:lvl8pPr marL="1544140" algn="l" defTabSz="441176" rtl="0" eaLnBrk="1" latinLnBrk="0" hangingPunct="1">
        <a:defRPr sz="800" kern="1200">
          <a:solidFill>
            <a:schemeClr val="tx1"/>
          </a:solidFill>
          <a:latin typeface="+mn-lt"/>
          <a:ea typeface="+mn-ea"/>
          <a:cs typeface="+mn-cs"/>
        </a:defRPr>
      </a:lvl8pPr>
      <a:lvl9pPr marL="1764733" algn="l" defTabSz="441176" rtl="0" eaLnBrk="1" latinLnBrk="0" hangingPunct="1">
        <a:defRPr sz="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jpg"/><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27.pn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mailto:embassycloud@ebi.ac.uk"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32554" y="1797029"/>
            <a:ext cx="7260318" cy="610284"/>
          </a:xfrm>
        </p:spPr>
        <p:txBody>
          <a:bodyPr/>
          <a:lstStyle/>
          <a:p>
            <a:r>
              <a:rPr lang="en-GB" dirty="0" smtClean="0"/>
              <a:t>Steven Newhouse, Head of Technical Services</a:t>
            </a:r>
            <a:endParaRPr lang="en-GB" dirty="0"/>
          </a:p>
        </p:txBody>
      </p:sp>
      <p:sp>
        <p:nvSpPr>
          <p:cNvPr id="3" name="Title 2"/>
          <p:cNvSpPr>
            <a:spLocks noGrp="1"/>
          </p:cNvSpPr>
          <p:nvPr>
            <p:ph type="ctrTitle"/>
          </p:nvPr>
        </p:nvSpPr>
        <p:spPr>
          <a:xfrm>
            <a:off x="533401" y="1040419"/>
            <a:ext cx="8296700" cy="685718"/>
          </a:xfrm>
        </p:spPr>
        <p:txBody>
          <a:bodyPr/>
          <a:lstStyle/>
          <a:p>
            <a:r>
              <a:rPr lang="en-GB" dirty="0" smtClean="0"/>
              <a:t>Virtualisation and Cloud Computing at EBI</a:t>
            </a:r>
            <a:endParaRPr lang="en-GB" dirty="0"/>
          </a:p>
        </p:txBody>
      </p:sp>
      <p:sp>
        <p:nvSpPr>
          <p:cNvPr id="7" name="Text Placeholder 6"/>
          <p:cNvSpPr>
            <a:spLocks noGrp="1"/>
          </p:cNvSpPr>
          <p:nvPr>
            <p:ph type="body" sz="quarter" idx="10"/>
          </p:nvPr>
        </p:nvSpPr>
        <p:spPr/>
        <p:txBody>
          <a:bodyPr/>
          <a:lstStyle/>
          <a:p>
            <a:endParaRPr lang="en-GB"/>
          </a:p>
        </p:txBody>
      </p:sp>
    </p:spTree>
    <p:extLst>
      <p:ext uri="{BB962C8B-B14F-4D97-AF65-F5344CB8AC3E}">
        <p14:creationId xmlns:p14="http://schemas.microsoft.com/office/powerpoint/2010/main" val="1819831817"/>
      </p:ext>
    </p:extLst>
  </p:cSld>
  <p:clrMapOvr>
    <a:masterClrMapping/>
  </p:clrMapOvr>
  <p:transition>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Why ‘Embassy’ Cloud?</a:t>
            </a:r>
            <a:endParaRPr lang="en-GB" dirty="0"/>
          </a:p>
        </p:txBody>
      </p:sp>
      <p:sp>
        <p:nvSpPr>
          <p:cNvPr id="5" name="Content Placeholder 4"/>
          <p:cNvSpPr>
            <a:spLocks noGrp="1"/>
          </p:cNvSpPr>
          <p:nvPr>
            <p:ph idx="1"/>
          </p:nvPr>
        </p:nvSpPr>
        <p:spPr/>
        <p:txBody>
          <a:bodyPr/>
          <a:lstStyle/>
          <a:p>
            <a:r>
              <a:rPr lang="en-GB" dirty="0" smtClean="0"/>
              <a:t>An embassy is sovereign territory in a host country</a:t>
            </a:r>
          </a:p>
          <a:p>
            <a:pPr lvl="1"/>
            <a:r>
              <a:rPr lang="en-GB" dirty="0" smtClean="0"/>
              <a:t>Host Country: EMBL-EBI Data Centre</a:t>
            </a:r>
          </a:p>
          <a:p>
            <a:pPr lvl="1"/>
            <a:r>
              <a:rPr lang="en-GB" dirty="0" smtClean="0"/>
              <a:t>Sovereign Territory: Host Country not allowed to enter</a:t>
            </a:r>
          </a:p>
          <a:p>
            <a:r>
              <a:rPr lang="en-GB" dirty="0" smtClean="0"/>
              <a:t>Virtualisation provides the protection for ‘tenant’ and ‘host’</a:t>
            </a:r>
          </a:p>
          <a:p>
            <a:pPr lvl="1"/>
            <a:r>
              <a:rPr lang="en-GB" dirty="0" smtClean="0"/>
              <a:t>Host puts boundaries in place to protect it from the tenant</a:t>
            </a:r>
          </a:p>
          <a:p>
            <a:pPr lvl="1"/>
            <a:r>
              <a:rPr lang="en-GB" dirty="0" smtClean="0"/>
              <a:t>Tenant has freedom and control within those boundaries</a:t>
            </a:r>
          </a:p>
          <a:p>
            <a:r>
              <a:rPr lang="en-GB" dirty="0" smtClean="0"/>
              <a:t>Added value from EMBL-EBI over other clouds:</a:t>
            </a:r>
          </a:p>
          <a:p>
            <a:pPr lvl="1"/>
            <a:r>
              <a:rPr lang="en-GB" dirty="0" smtClean="0"/>
              <a:t>Machines and data hosted in known jurisdiction</a:t>
            </a:r>
          </a:p>
          <a:p>
            <a:pPr lvl="1"/>
            <a:r>
              <a:rPr lang="en-GB" dirty="0" smtClean="0"/>
              <a:t>File access to hosted data sets (public &amp; managed access)</a:t>
            </a:r>
          </a:p>
          <a:p>
            <a:pPr lvl="1"/>
            <a:r>
              <a:rPr lang="en-GB" dirty="0" smtClean="0"/>
              <a:t>Direct network access to public EMBL-EBI services </a:t>
            </a:r>
          </a:p>
          <a:p>
            <a:pPr lvl="1"/>
            <a:endParaRPr lang="en-GB" dirty="0"/>
          </a:p>
        </p:txBody>
      </p:sp>
      <p:sp>
        <p:nvSpPr>
          <p:cNvPr id="3" name="Slide Number Placeholder 2"/>
          <p:cNvSpPr>
            <a:spLocks noGrp="1"/>
          </p:cNvSpPr>
          <p:nvPr>
            <p:ph type="sldNum" sz="quarter" idx="12"/>
          </p:nvPr>
        </p:nvSpPr>
        <p:spPr/>
        <p:txBody>
          <a:bodyPr/>
          <a:lstStyle/>
          <a:p>
            <a:pPr>
              <a:defRPr/>
            </a:pPr>
            <a:fld id="{CF1BA24B-6747-40D6-A9B6-3AB200580022}" type="slidenum">
              <a:rPr lang="de-DE" smtClean="0"/>
              <a:pPr>
                <a:defRPr/>
              </a:pPr>
              <a:t>10</a:t>
            </a:fld>
            <a:endParaRPr lang="de-DE"/>
          </a:p>
        </p:txBody>
      </p:sp>
    </p:spTree>
    <p:extLst>
      <p:ext uri="{BB962C8B-B14F-4D97-AF65-F5344CB8AC3E}">
        <p14:creationId xmlns:p14="http://schemas.microsoft.com/office/powerpoint/2010/main" val="2458805949"/>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Adopting an IaaS Model</a:t>
            </a:r>
            <a:endParaRPr lang="en-GB" dirty="0"/>
          </a:p>
        </p:txBody>
      </p:sp>
      <p:sp>
        <p:nvSpPr>
          <p:cNvPr id="3" name="Content Placeholder 2"/>
          <p:cNvSpPr>
            <a:spLocks noGrp="1"/>
          </p:cNvSpPr>
          <p:nvPr>
            <p:ph idx="1"/>
          </p:nvPr>
        </p:nvSpPr>
        <p:spPr/>
        <p:txBody>
          <a:bodyPr/>
          <a:lstStyle/>
          <a:p>
            <a:r>
              <a:rPr lang="en-GB" smtClean="0"/>
              <a:t>Tenant organisations get an empty virtual infrastructure</a:t>
            </a:r>
          </a:p>
          <a:p>
            <a:pPr lvl="1"/>
            <a:r>
              <a:rPr lang="en-GB" smtClean="0"/>
              <a:t>They establish their own VMs and networks</a:t>
            </a:r>
          </a:p>
          <a:p>
            <a:r>
              <a:rPr lang="en-GB" smtClean="0"/>
              <a:t>Tenant organisation establishes their own access rules</a:t>
            </a:r>
          </a:p>
          <a:p>
            <a:pPr lvl="1"/>
            <a:r>
              <a:rPr lang="en-GB" smtClean="0"/>
              <a:t>Firewall  to control access and site to site VPN tunnelling</a:t>
            </a:r>
          </a:p>
          <a:p>
            <a:pPr lvl="1"/>
            <a:r>
              <a:rPr lang="en-GB" smtClean="0"/>
              <a:t>Can use LDAP or manually create users</a:t>
            </a:r>
          </a:p>
          <a:p>
            <a:pPr lvl="1"/>
            <a:r>
              <a:rPr lang="en-GB" smtClean="0"/>
              <a:t>Users can be assigned access to specific vApps (VM groups)</a:t>
            </a:r>
          </a:p>
          <a:p>
            <a:r>
              <a:rPr lang="en-GB" smtClean="0"/>
              <a:t>Tenant organisations to the work</a:t>
            </a:r>
          </a:p>
          <a:p>
            <a:pPr lvl="1"/>
            <a:r>
              <a:rPr lang="en-GB" smtClean="0"/>
              <a:t>Run their own services but with fast access to EBI’s datasets</a:t>
            </a:r>
          </a:p>
          <a:p>
            <a:pPr lvl="1"/>
            <a:r>
              <a:rPr lang="en-GB" smtClean="0"/>
              <a:t>System administration performed by the tenant</a:t>
            </a:r>
          </a:p>
          <a:p>
            <a:pPr lvl="1"/>
            <a:r>
              <a:rPr lang="en-GB" smtClean="0"/>
              <a:t>EMBL-EBI staff have no access to the VMs</a:t>
            </a:r>
          </a:p>
          <a:p>
            <a:endParaRPr lang="en-GB" dirty="0"/>
          </a:p>
        </p:txBody>
      </p:sp>
      <p:sp>
        <p:nvSpPr>
          <p:cNvPr id="4" name="Slide Number Placeholder 3"/>
          <p:cNvSpPr>
            <a:spLocks noGrp="1"/>
          </p:cNvSpPr>
          <p:nvPr>
            <p:ph type="sldNum" sz="quarter" idx="12"/>
          </p:nvPr>
        </p:nvSpPr>
        <p:spPr/>
        <p:txBody>
          <a:bodyPr/>
          <a:lstStyle/>
          <a:p>
            <a:fld id="{EA686656-3E1E-4FA3-B434-A68AC0D2A1F2}" type="slidenum">
              <a:rPr lang="de-DE" smtClean="0"/>
              <a:pPr/>
              <a:t>11</a:t>
            </a:fld>
            <a:endParaRPr lang="de-DE" dirty="0"/>
          </a:p>
        </p:txBody>
      </p:sp>
    </p:spTree>
    <p:extLst>
      <p:ext uri="{BB962C8B-B14F-4D97-AF65-F5344CB8AC3E}">
        <p14:creationId xmlns:p14="http://schemas.microsoft.com/office/powerpoint/2010/main" val="4218114246"/>
      </p:ext>
    </p:extLst>
  </p:cSld>
  <p:clrMapOvr>
    <a:masterClrMapping/>
  </p:clrMapOvr>
  <p:transition>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Connector 40"/>
          <p:cNvCxnSpPr/>
          <p:nvPr/>
        </p:nvCxnSpPr>
        <p:spPr bwMode="auto">
          <a:xfrm>
            <a:off x="8357089" y="2106828"/>
            <a:ext cx="26606" cy="3221778"/>
          </a:xfrm>
          <a:prstGeom prst="line">
            <a:avLst/>
          </a:prstGeom>
          <a:solidFill>
            <a:schemeClr val="accent1"/>
          </a:solidFill>
          <a:ln w="76200" cap="flat" cmpd="sng" algn="ctr">
            <a:solidFill>
              <a:schemeClr val="tx1"/>
            </a:solidFill>
            <a:prstDash val="sysDash"/>
            <a:round/>
            <a:headEnd type="none" w="med" len="med"/>
            <a:tailEnd type="none" w="med" len="med"/>
          </a:ln>
          <a:effectLst/>
        </p:spPr>
      </p:cxnSp>
      <p:sp>
        <p:nvSpPr>
          <p:cNvPr id="4" name="Title 3"/>
          <p:cNvSpPr>
            <a:spLocks noGrp="1"/>
          </p:cNvSpPr>
          <p:nvPr>
            <p:ph type="title"/>
          </p:nvPr>
        </p:nvSpPr>
        <p:spPr/>
        <p:txBody>
          <a:bodyPr/>
          <a:lstStyle/>
          <a:p>
            <a:r>
              <a:rPr lang="en-GB" smtClean="0"/>
              <a:t>Embassy Cloud</a:t>
            </a:r>
            <a:endParaRPr lang="en-GB" dirty="0"/>
          </a:p>
        </p:txBody>
      </p:sp>
      <p:sp>
        <p:nvSpPr>
          <p:cNvPr id="3" name="Slide Number Placeholder 2"/>
          <p:cNvSpPr>
            <a:spLocks noGrp="1"/>
          </p:cNvSpPr>
          <p:nvPr>
            <p:ph type="sldNum" sz="quarter" idx="12"/>
          </p:nvPr>
        </p:nvSpPr>
        <p:spPr/>
        <p:txBody>
          <a:bodyPr/>
          <a:lstStyle/>
          <a:p>
            <a:fld id="{E5A8A09A-72C8-45B3-A7EC-A217C884FADA}" type="slidenum">
              <a:rPr lang="de-DE" smtClean="0"/>
              <a:pPr/>
              <a:t>12</a:t>
            </a:fld>
            <a:endParaRPr lang="de-DE"/>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756743" y="2785950"/>
            <a:ext cx="1828800" cy="1704975"/>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1925" y="905063"/>
            <a:ext cx="1093967" cy="1543239"/>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0720" y="1148683"/>
            <a:ext cx="1815188" cy="1066423"/>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477" y="4372320"/>
            <a:ext cx="1093967" cy="154323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95571" y="4315013"/>
            <a:ext cx="1093967" cy="1543239"/>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75890" y="1514561"/>
            <a:ext cx="770095" cy="933741"/>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20618" y="3220892"/>
            <a:ext cx="770095" cy="933741"/>
          </a:xfrm>
          <a:prstGeom prst="rect">
            <a:avLst/>
          </a:prstGeom>
        </p:spPr>
      </p:pic>
      <p:sp>
        <p:nvSpPr>
          <p:cNvPr id="15" name="TextBox 14"/>
          <p:cNvSpPr txBox="1"/>
          <p:nvPr/>
        </p:nvSpPr>
        <p:spPr>
          <a:xfrm>
            <a:off x="628947" y="1445849"/>
            <a:ext cx="1228221" cy="461665"/>
          </a:xfrm>
          <a:prstGeom prst="rect">
            <a:avLst/>
          </a:prstGeom>
          <a:noFill/>
        </p:spPr>
        <p:txBody>
          <a:bodyPr wrap="none" rtlCol="0">
            <a:spAutoFit/>
          </a:bodyPr>
          <a:lstStyle/>
          <a:p>
            <a:r>
              <a:rPr lang="en-GB" dirty="0" smtClean="0"/>
              <a:t>Internet</a:t>
            </a:r>
            <a:endParaRPr lang="en-GB" dirty="0"/>
          </a:p>
        </p:txBody>
      </p:sp>
      <p:sp>
        <p:nvSpPr>
          <p:cNvPr id="16" name="TextBox 15"/>
          <p:cNvSpPr txBox="1"/>
          <p:nvPr/>
        </p:nvSpPr>
        <p:spPr>
          <a:xfrm>
            <a:off x="2504398" y="2210435"/>
            <a:ext cx="1261884" cy="646331"/>
          </a:xfrm>
          <a:prstGeom prst="rect">
            <a:avLst/>
          </a:prstGeom>
          <a:noFill/>
        </p:spPr>
        <p:txBody>
          <a:bodyPr wrap="none" rtlCol="0">
            <a:spAutoFit/>
          </a:bodyPr>
          <a:lstStyle/>
          <a:p>
            <a:pPr algn="ctr"/>
            <a:r>
              <a:rPr lang="en-GB" sz="1800" dirty="0" smtClean="0"/>
              <a:t>EMBL-EBI</a:t>
            </a:r>
          </a:p>
          <a:p>
            <a:pPr algn="ctr"/>
            <a:r>
              <a:rPr lang="en-GB" sz="1800" dirty="0" smtClean="0"/>
              <a:t>Firewall</a:t>
            </a:r>
            <a:endParaRPr lang="en-GB" sz="1800" dirty="0"/>
          </a:p>
        </p:txBody>
      </p:sp>
      <p:sp>
        <p:nvSpPr>
          <p:cNvPr id="17" name="TextBox 16"/>
          <p:cNvSpPr txBox="1"/>
          <p:nvPr/>
        </p:nvSpPr>
        <p:spPr>
          <a:xfrm>
            <a:off x="3884296" y="2778791"/>
            <a:ext cx="1428596" cy="646331"/>
          </a:xfrm>
          <a:prstGeom prst="rect">
            <a:avLst/>
          </a:prstGeom>
          <a:noFill/>
        </p:spPr>
        <p:txBody>
          <a:bodyPr wrap="none" rtlCol="0">
            <a:spAutoFit/>
          </a:bodyPr>
          <a:lstStyle/>
          <a:p>
            <a:pPr algn="ctr"/>
            <a:r>
              <a:rPr lang="en-GB" sz="1800" dirty="0" smtClean="0"/>
              <a:t>Global Load</a:t>
            </a:r>
          </a:p>
          <a:p>
            <a:pPr algn="ctr"/>
            <a:r>
              <a:rPr lang="en-GB" sz="1800" dirty="0" smtClean="0"/>
              <a:t>Balancer</a:t>
            </a:r>
            <a:endParaRPr lang="en-GB" sz="1800" dirty="0"/>
          </a:p>
        </p:txBody>
      </p:sp>
      <p:cxnSp>
        <p:nvCxnSpPr>
          <p:cNvPr id="19" name="Straight Connector 18"/>
          <p:cNvCxnSpPr/>
          <p:nvPr/>
        </p:nvCxnSpPr>
        <p:spPr bwMode="auto">
          <a:xfrm>
            <a:off x="1460857" y="2106828"/>
            <a:ext cx="705603" cy="977566"/>
          </a:xfrm>
          <a:prstGeom prst="line">
            <a:avLst/>
          </a:prstGeom>
          <a:solidFill>
            <a:schemeClr val="accent1"/>
          </a:solidFill>
          <a:ln w="76200" cap="flat" cmpd="sng" algn="ctr">
            <a:solidFill>
              <a:schemeClr val="tx1"/>
            </a:solidFill>
            <a:prstDash val="solid"/>
            <a:round/>
            <a:headEnd type="none" w="med" len="med"/>
            <a:tailEnd type="none" w="med" len="med"/>
          </a:ln>
          <a:effectLst/>
        </p:spPr>
      </p:cxnSp>
      <p:cxnSp>
        <p:nvCxnSpPr>
          <p:cNvPr id="20" name="Straight Connector 19"/>
          <p:cNvCxnSpPr/>
          <p:nvPr/>
        </p:nvCxnSpPr>
        <p:spPr bwMode="auto">
          <a:xfrm>
            <a:off x="3144741" y="4123733"/>
            <a:ext cx="2478360" cy="29544"/>
          </a:xfrm>
          <a:prstGeom prst="line">
            <a:avLst/>
          </a:prstGeom>
          <a:solidFill>
            <a:schemeClr val="accent1"/>
          </a:solidFill>
          <a:ln w="76200" cap="flat" cmpd="sng" algn="ctr">
            <a:solidFill>
              <a:schemeClr val="tx1"/>
            </a:solidFill>
            <a:prstDash val="solid"/>
            <a:round/>
            <a:headEnd type="none" w="med" len="med"/>
            <a:tailEnd type="none" w="med" len="med"/>
          </a:ln>
          <a:effectLst/>
        </p:spPr>
      </p:cxnSp>
      <p:cxnSp>
        <p:nvCxnSpPr>
          <p:cNvPr id="24" name="Straight Connector 23"/>
          <p:cNvCxnSpPr/>
          <p:nvPr/>
        </p:nvCxnSpPr>
        <p:spPr bwMode="auto">
          <a:xfrm>
            <a:off x="5559297" y="3377771"/>
            <a:ext cx="1205832" cy="1"/>
          </a:xfrm>
          <a:prstGeom prst="line">
            <a:avLst/>
          </a:prstGeom>
          <a:solidFill>
            <a:schemeClr val="accent1"/>
          </a:solidFill>
          <a:ln w="76200" cap="flat" cmpd="sng" algn="ctr">
            <a:solidFill>
              <a:schemeClr val="tx1"/>
            </a:solidFill>
            <a:prstDash val="solid"/>
            <a:round/>
            <a:headEnd type="none" w="med" len="med"/>
            <a:tailEnd type="none" w="med" len="med"/>
          </a:ln>
          <a:effectLst/>
        </p:spPr>
      </p:cxnSp>
      <p:cxnSp>
        <p:nvCxnSpPr>
          <p:cNvPr id="25" name="Straight Connector 24"/>
          <p:cNvCxnSpPr/>
          <p:nvPr/>
        </p:nvCxnSpPr>
        <p:spPr bwMode="auto">
          <a:xfrm>
            <a:off x="5566237" y="1692139"/>
            <a:ext cx="1205832" cy="1"/>
          </a:xfrm>
          <a:prstGeom prst="line">
            <a:avLst/>
          </a:prstGeom>
          <a:solidFill>
            <a:schemeClr val="accent1"/>
          </a:solidFill>
          <a:ln w="76200" cap="flat" cmpd="sng" algn="ctr">
            <a:solidFill>
              <a:schemeClr val="tx1"/>
            </a:solidFill>
            <a:prstDash val="solid"/>
            <a:round/>
            <a:headEnd type="none" w="med" len="med"/>
            <a:tailEnd type="none" w="med" len="med"/>
          </a:ln>
          <a:effectLst/>
        </p:spPr>
      </p:cxnSp>
      <p:cxnSp>
        <p:nvCxnSpPr>
          <p:cNvPr id="26" name="Straight Connector 25"/>
          <p:cNvCxnSpPr/>
          <p:nvPr/>
        </p:nvCxnSpPr>
        <p:spPr bwMode="auto">
          <a:xfrm>
            <a:off x="5568509" y="1694411"/>
            <a:ext cx="0" cy="2458866"/>
          </a:xfrm>
          <a:prstGeom prst="line">
            <a:avLst/>
          </a:prstGeom>
          <a:solidFill>
            <a:schemeClr val="accent1"/>
          </a:solidFill>
          <a:ln w="76200" cap="flat" cmpd="sng" algn="ctr">
            <a:solidFill>
              <a:schemeClr val="tx1"/>
            </a:solidFill>
            <a:prstDash val="solid"/>
            <a:round/>
            <a:headEnd type="none" w="med" len="med"/>
            <a:tailEnd type="none" w="med" len="med"/>
          </a:ln>
          <a:effectLst/>
        </p:spPr>
      </p:cxnSp>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64221" y="3441047"/>
            <a:ext cx="625018" cy="1201597"/>
          </a:xfrm>
          <a:prstGeom prst="rect">
            <a:avLst/>
          </a:prstGeom>
        </p:spPr>
      </p:pic>
      <p:sp>
        <p:nvSpPr>
          <p:cNvPr id="31" name="TextBox 30"/>
          <p:cNvSpPr txBox="1"/>
          <p:nvPr/>
        </p:nvSpPr>
        <p:spPr>
          <a:xfrm>
            <a:off x="5199899" y="2012902"/>
            <a:ext cx="1950635" cy="923330"/>
          </a:xfrm>
          <a:prstGeom prst="rect">
            <a:avLst/>
          </a:prstGeom>
          <a:noFill/>
        </p:spPr>
        <p:txBody>
          <a:bodyPr wrap="square" rtlCol="0">
            <a:spAutoFit/>
          </a:bodyPr>
          <a:lstStyle/>
          <a:p>
            <a:pPr algn="ctr"/>
            <a:r>
              <a:rPr lang="en-GB" sz="1800" dirty="0" smtClean="0"/>
              <a:t>EBI</a:t>
            </a:r>
          </a:p>
          <a:p>
            <a:pPr algn="ctr"/>
            <a:r>
              <a:rPr lang="en-GB" sz="1800" dirty="0" smtClean="0"/>
              <a:t>Services &amp; Databases</a:t>
            </a:r>
            <a:endParaRPr lang="en-GB" sz="1800" dirty="0"/>
          </a:p>
        </p:txBody>
      </p:sp>
      <p:cxnSp>
        <p:nvCxnSpPr>
          <p:cNvPr id="35" name="Straight Connector 34"/>
          <p:cNvCxnSpPr/>
          <p:nvPr/>
        </p:nvCxnSpPr>
        <p:spPr bwMode="auto">
          <a:xfrm>
            <a:off x="4051007" y="4123733"/>
            <a:ext cx="0" cy="928909"/>
          </a:xfrm>
          <a:prstGeom prst="line">
            <a:avLst/>
          </a:prstGeom>
          <a:solidFill>
            <a:schemeClr val="accent1"/>
          </a:solidFill>
          <a:ln w="76200" cap="flat" cmpd="sng" algn="ctr">
            <a:solidFill>
              <a:schemeClr val="tx1"/>
            </a:solidFill>
            <a:prstDash val="solid"/>
            <a:round/>
            <a:headEnd type="none" w="med" len="med"/>
            <a:tailEnd type="none" w="med" len="med"/>
          </a:ln>
          <a:effectLst/>
        </p:spPr>
      </p:cxnSp>
      <p:cxnSp>
        <p:nvCxnSpPr>
          <p:cNvPr id="36" name="Straight Connector 35"/>
          <p:cNvCxnSpPr/>
          <p:nvPr/>
        </p:nvCxnSpPr>
        <p:spPr bwMode="auto">
          <a:xfrm flipH="1" flipV="1">
            <a:off x="4014222" y="5038724"/>
            <a:ext cx="2781349" cy="27836"/>
          </a:xfrm>
          <a:prstGeom prst="line">
            <a:avLst/>
          </a:prstGeom>
          <a:solidFill>
            <a:schemeClr val="accent1"/>
          </a:solidFill>
          <a:ln w="76200" cap="flat" cmpd="sng" algn="ctr">
            <a:solidFill>
              <a:schemeClr val="tx1"/>
            </a:solidFill>
            <a:prstDash val="solid"/>
            <a:round/>
            <a:headEnd type="none" w="med" len="med"/>
            <a:tailEnd type="none" w="med" len="med"/>
          </a:ln>
          <a:effectLst/>
        </p:spPr>
      </p:cxnSp>
      <p:sp>
        <p:nvSpPr>
          <p:cNvPr id="40" name="TextBox 39"/>
          <p:cNvSpPr txBox="1"/>
          <p:nvPr/>
        </p:nvSpPr>
        <p:spPr>
          <a:xfrm>
            <a:off x="4695801" y="5143940"/>
            <a:ext cx="1950635" cy="369332"/>
          </a:xfrm>
          <a:prstGeom prst="rect">
            <a:avLst/>
          </a:prstGeom>
          <a:noFill/>
        </p:spPr>
        <p:txBody>
          <a:bodyPr wrap="square" rtlCol="0">
            <a:spAutoFit/>
          </a:bodyPr>
          <a:lstStyle/>
          <a:p>
            <a:pPr algn="ctr"/>
            <a:r>
              <a:rPr lang="en-GB" sz="1800" dirty="0" smtClean="0"/>
              <a:t>Embassy Cloud</a:t>
            </a:r>
            <a:endParaRPr lang="en-GB" sz="1800" dirty="0"/>
          </a:p>
        </p:txBody>
      </p:sp>
      <p:sp>
        <p:nvSpPr>
          <p:cNvPr id="44" name="TextBox 43"/>
          <p:cNvSpPr txBox="1"/>
          <p:nvPr/>
        </p:nvSpPr>
        <p:spPr>
          <a:xfrm>
            <a:off x="7902193" y="4765765"/>
            <a:ext cx="1200861" cy="58477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1600" dirty="0" smtClean="0"/>
              <a:t>Exposed Resources</a:t>
            </a:r>
            <a:endParaRPr lang="en-GB" sz="1600" dirty="0"/>
          </a:p>
        </p:txBody>
      </p:sp>
      <p:cxnSp>
        <p:nvCxnSpPr>
          <p:cNvPr id="27" name="Straight Connector 26"/>
          <p:cNvCxnSpPr/>
          <p:nvPr/>
        </p:nvCxnSpPr>
        <p:spPr bwMode="auto">
          <a:xfrm flipH="1" flipV="1">
            <a:off x="1272803" y="5013710"/>
            <a:ext cx="2781349" cy="27836"/>
          </a:xfrm>
          <a:prstGeom prst="line">
            <a:avLst/>
          </a:prstGeom>
          <a:solidFill>
            <a:schemeClr val="accent1"/>
          </a:solidFill>
          <a:ln w="76200" cap="flat" cmpd="sng" algn="ctr">
            <a:solidFill>
              <a:schemeClr val="tx1"/>
            </a:solidFill>
            <a:prstDash val="solid"/>
            <a:round/>
            <a:headEnd type="none" w="med" len="med"/>
            <a:tailEnd type="none" w="med" len="med"/>
          </a:ln>
          <a:effectLst/>
        </p:spPr>
      </p:cxnSp>
      <p:pic>
        <p:nvPicPr>
          <p:cNvPr id="28" name="Picture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20685" y="5113152"/>
            <a:ext cx="770095" cy="933741"/>
          </a:xfrm>
          <a:prstGeom prst="rect">
            <a:avLst/>
          </a:prstGeom>
        </p:spPr>
      </p:pic>
      <p:pic>
        <p:nvPicPr>
          <p:cNvPr id="29" name="Picture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5129" y="2581472"/>
            <a:ext cx="1093967" cy="1543239"/>
          </a:xfrm>
          <a:prstGeom prst="rect">
            <a:avLst/>
          </a:prstGeom>
        </p:spPr>
      </p:pic>
      <p:cxnSp>
        <p:nvCxnSpPr>
          <p:cNvPr id="30" name="Straight Connector 29"/>
          <p:cNvCxnSpPr/>
          <p:nvPr/>
        </p:nvCxnSpPr>
        <p:spPr bwMode="auto">
          <a:xfrm>
            <a:off x="3079672" y="4123733"/>
            <a:ext cx="987068" cy="0"/>
          </a:xfrm>
          <a:prstGeom prst="line">
            <a:avLst/>
          </a:prstGeom>
          <a:solidFill>
            <a:schemeClr val="accent1"/>
          </a:solidFill>
          <a:ln w="76200"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2674844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1" grpId="0"/>
      <p:bldP spid="40" grpId="0"/>
      <p:bldP spid="4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Embassy Cloud – User </a:t>
            </a:r>
            <a:r>
              <a:rPr lang="en-GB" dirty="0" smtClean="0"/>
              <a:t>(Operator) Experience</a:t>
            </a:r>
            <a:endParaRPr lang="en-GB" dirty="0"/>
          </a:p>
        </p:txBody>
      </p:sp>
      <p:pic>
        <p:nvPicPr>
          <p:cNvPr id="5" name="Picture 2"/>
          <p:cNvPicPr>
            <a:picLocks noGrp="1"/>
          </p:cNvPicPr>
          <p:nvPr>
            <p:ph idx="1"/>
          </p:nvPr>
        </p:nvPicPr>
        <p:blipFill>
          <a:blip r:embed="rId2"/>
          <a:stretch>
            <a:fillRect/>
          </a:stretch>
        </p:blipFill>
        <p:spPr>
          <a:xfrm>
            <a:off x="1761406" y="1219200"/>
            <a:ext cx="5697387" cy="4351338"/>
          </a:xfrm>
        </p:spPr>
      </p:pic>
      <p:sp>
        <p:nvSpPr>
          <p:cNvPr id="4" name="Slide Number Placeholder 3"/>
          <p:cNvSpPr>
            <a:spLocks noGrp="1"/>
          </p:cNvSpPr>
          <p:nvPr>
            <p:ph type="sldNum" sz="quarter" idx="12"/>
          </p:nvPr>
        </p:nvSpPr>
        <p:spPr/>
        <p:txBody>
          <a:bodyPr/>
          <a:lstStyle/>
          <a:p>
            <a:fld id="{EA686656-3E1E-4FA3-B434-A68AC0D2A1F2}" type="slidenum">
              <a:rPr lang="de-DE" smtClean="0"/>
              <a:pPr/>
              <a:t>13</a:t>
            </a:fld>
            <a:endParaRPr lang="de-DE" dirty="0"/>
          </a:p>
        </p:txBody>
      </p:sp>
    </p:spTree>
    <p:extLst>
      <p:ext uri="{BB962C8B-B14F-4D97-AF65-F5344CB8AC3E}">
        <p14:creationId xmlns:p14="http://schemas.microsoft.com/office/powerpoint/2010/main" val="3058777812"/>
      </p:ext>
    </p:extLst>
  </p:cSld>
  <p:clrMapOvr>
    <a:masterClrMapping/>
  </p:clrMapOvr>
  <p:transition>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5" name="Picture 1"/>
          <p:cNvPicPr/>
          <p:nvPr/>
        </p:nvPicPr>
        <p:blipFill>
          <a:blip r:embed="rId3"/>
          <a:stretch>
            <a:fillRect/>
          </a:stretch>
        </p:blipFill>
        <p:spPr>
          <a:xfrm>
            <a:off x="454320" y="918376"/>
            <a:ext cx="4571640" cy="1514160"/>
          </a:xfrm>
          <a:prstGeom prst="rect">
            <a:avLst/>
          </a:prstGeom>
        </p:spPr>
      </p:pic>
      <p:pic>
        <p:nvPicPr>
          <p:cNvPr id="176" name="Picture 2"/>
          <p:cNvPicPr/>
          <p:nvPr/>
        </p:nvPicPr>
        <p:blipFill>
          <a:blip r:embed="rId4"/>
          <a:stretch>
            <a:fillRect/>
          </a:stretch>
        </p:blipFill>
        <p:spPr>
          <a:xfrm>
            <a:off x="899640" y="1409416"/>
            <a:ext cx="4809600" cy="2571480"/>
          </a:xfrm>
          <a:prstGeom prst="rect">
            <a:avLst/>
          </a:prstGeom>
        </p:spPr>
      </p:pic>
      <p:pic>
        <p:nvPicPr>
          <p:cNvPr id="177" name="Picture 3"/>
          <p:cNvPicPr/>
          <p:nvPr/>
        </p:nvPicPr>
        <p:blipFill>
          <a:blip r:embed="rId5"/>
          <a:stretch>
            <a:fillRect/>
          </a:stretch>
        </p:blipFill>
        <p:spPr>
          <a:xfrm>
            <a:off x="2947680" y="2006656"/>
            <a:ext cx="3895200" cy="2028600"/>
          </a:xfrm>
          <a:prstGeom prst="rect">
            <a:avLst/>
          </a:prstGeom>
        </p:spPr>
      </p:pic>
      <p:pic>
        <p:nvPicPr>
          <p:cNvPr id="178" name="Picture 4"/>
          <p:cNvPicPr/>
          <p:nvPr/>
        </p:nvPicPr>
        <p:blipFill>
          <a:blip r:embed="rId6"/>
          <a:stretch>
            <a:fillRect/>
          </a:stretch>
        </p:blipFill>
        <p:spPr>
          <a:xfrm>
            <a:off x="454320" y="2439736"/>
            <a:ext cx="7505280" cy="2723760"/>
          </a:xfrm>
          <a:prstGeom prst="rect">
            <a:avLst/>
          </a:prstGeom>
        </p:spPr>
      </p:pic>
      <p:pic>
        <p:nvPicPr>
          <p:cNvPr id="179" name="Picture 6"/>
          <p:cNvPicPr/>
          <p:nvPr/>
        </p:nvPicPr>
        <p:blipFill>
          <a:blip r:embed="rId7"/>
          <a:stretch>
            <a:fillRect/>
          </a:stretch>
        </p:blipFill>
        <p:spPr>
          <a:xfrm>
            <a:off x="1647360" y="3898096"/>
            <a:ext cx="2599920" cy="1638000"/>
          </a:xfrm>
          <a:prstGeom prst="rect">
            <a:avLst/>
          </a:prstGeom>
        </p:spPr>
      </p:pic>
      <p:pic>
        <p:nvPicPr>
          <p:cNvPr id="180" name="Picture 7"/>
          <p:cNvPicPr/>
          <p:nvPr/>
        </p:nvPicPr>
        <p:blipFill>
          <a:blip r:embed="rId8"/>
          <a:stretch>
            <a:fillRect/>
          </a:stretch>
        </p:blipFill>
        <p:spPr>
          <a:xfrm>
            <a:off x="3804840" y="2503440"/>
            <a:ext cx="4885920" cy="3657240"/>
          </a:xfrm>
          <a:prstGeom prst="rect">
            <a:avLst/>
          </a:prstGeom>
        </p:spPr>
      </p:pic>
      <p:sp>
        <p:nvSpPr>
          <p:cNvPr id="2" name="Title 1"/>
          <p:cNvSpPr>
            <a:spLocks noGrp="1"/>
          </p:cNvSpPr>
          <p:nvPr>
            <p:ph type="title"/>
          </p:nvPr>
        </p:nvSpPr>
        <p:spPr/>
        <p:txBody>
          <a:bodyPr/>
          <a:lstStyle/>
          <a:p>
            <a:r>
              <a:rPr lang="en-GB" smtClean="0"/>
              <a:t>Adding a preconfigured Application</a:t>
            </a:r>
            <a:endParaRPr lang="en-GB" dirty="0"/>
          </a:p>
        </p:txBody>
      </p:sp>
      <p:sp>
        <p:nvSpPr>
          <p:cNvPr id="3" name="Slide Number Placeholder 2"/>
          <p:cNvSpPr>
            <a:spLocks noGrp="1"/>
          </p:cNvSpPr>
          <p:nvPr>
            <p:ph type="sldNum" sz="quarter" idx="12"/>
          </p:nvPr>
        </p:nvSpPr>
        <p:spPr/>
        <p:txBody>
          <a:bodyPr/>
          <a:lstStyle/>
          <a:p>
            <a:fld id="{CF1BA24B-6747-40D6-A9B6-3AB200580022}" type="slidenum">
              <a:rPr lang="de-DE" smtClean="0"/>
              <a:pPr/>
              <a:t>14</a:t>
            </a:fld>
            <a:endParaRPr lang="de-DE" dirty="0"/>
          </a:p>
        </p:txBody>
      </p:sp>
    </p:spTree>
    <p:extLst>
      <p:ext uri="{BB962C8B-B14F-4D97-AF65-F5344CB8AC3E}">
        <p14:creationId xmlns:p14="http://schemas.microsoft.com/office/powerpoint/2010/main" val="286568465"/>
      </p:ext>
    </p:extLst>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17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17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17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1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3" name="Picture 2"/>
          <p:cNvPicPr/>
          <p:nvPr/>
        </p:nvPicPr>
        <p:blipFill>
          <a:blip r:embed="rId3"/>
          <a:stretch>
            <a:fillRect/>
          </a:stretch>
        </p:blipFill>
        <p:spPr>
          <a:xfrm>
            <a:off x="356022" y="973080"/>
            <a:ext cx="6200280" cy="2828520"/>
          </a:xfrm>
          <a:prstGeom prst="rect">
            <a:avLst/>
          </a:prstGeom>
        </p:spPr>
      </p:pic>
      <p:pic>
        <p:nvPicPr>
          <p:cNvPr id="184" name="Picture 3"/>
          <p:cNvPicPr/>
          <p:nvPr/>
        </p:nvPicPr>
        <p:blipFill>
          <a:blip r:embed="rId4"/>
          <a:stretch>
            <a:fillRect/>
          </a:stretch>
        </p:blipFill>
        <p:spPr>
          <a:xfrm>
            <a:off x="1025262" y="1777320"/>
            <a:ext cx="7400520" cy="2914200"/>
          </a:xfrm>
          <a:prstGeom prst="rect">
            <a:avLst/>
          </a:prstGeom>
        </p:spPr>
      </p:pic>
      <p:pic>
        <p:nvPicPr>
          <p:cNvPr id="185" name="Picture 4"/>
          <p:cNvPicPr/>
          <p:nvPr/>
        </p:nvPicPr>
        <p:blipFill>
          <a:blip r:embed="rId5"/>
          <a:stretch>
            <a:fillRect/>
          </a:stretch>
        </p:blipFill>
        <p:spPr>
          <a:xfrm>
            <a:off x="1727262" y="2756160"/>
            <a:ext cx="7133760" cy="2980800"/>
          </a:xfrm>
          <a:prstGeom prst="rect">
            <a:avLst/>
          </a:prstGeom>
        </p:spPr>
      </p:pic>
      <p:sp>
        <p:nvSpPr>
          <p:cNvPr id="2" name="Title 1"/>
          <p:cNvSpPr>
            <a:spLocks noGrp="1"/>
          </p:cNvSpPr>
          <p:nvPr>
            <p:ph type="title"/>
          </p:nvPr>
        </p:nvSpPr>
        <p:spPr/>
        <p:txBody>
          <a:bodyPr/>
          <a:lstStyle/>
          <a:p>
            <a:r>
              <a:rPr lang="en-GB" smtClean="0"/>
              <a:t>Networking</a:t>
            </a:r>
            <a:endParaRPr lang="en-GB" dirty="0"/>
          </a:p>
        </p:txBody>
      </p:sp>
      <p:sp>
        <p:nvSpPr>
          <p:cNvPr id="3" name="Slide Number Placeholder 2"/>
          <p:cNvSpPr>
            <a:spLocks noGrp="1"/>
          </p:cNvSpPr>
          <p:nvPr>
            <p:ph type="sldNum" sz="quarter" idx="12"/>
          </p:nvPr>
        </p:nvSpPr>
        <p:spPr/>
        <p:txBody>
          <a:bodyPr/>
          <a:lstStyle/>
          <a:p>
            <a:fld id="{CF1BA24B-6747-40D6-A9B6-3AB200580022}" type="slidenum">
              <a:rPr lang="de-DE" smtClean="0"/>
              <a:pPr/>
              <a:t>15</a:t>
            </a:fld>
            <a:endParaRPr lang="de-DE" dirty="0"/>
          </a:p>
        </p:txBody>
      </p:sp>
    </p:spTree>
    <p:extLst>
      <p:ext uri="{BB962C8B-B14F-4D97-AF65-F5344CB8AC3E}">
        <p14:creationId xmlns:p14="http://schemas.microsoft.com/office/powerpoint/2010/main" val="3577079536"/>
      </p:ext>
    </p:extLst>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8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1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mtClean="0"/>
              <a:t>Technical Solution</a:t>
            </a:r>
            <a:endParaRPr lang="en-GB" dirty="0"/>
          </a:p>
        </p:txBody>
      </p:sp>
      <p:pic>
        <p:nvPicPr>
          <p:cNvPr id="6" name="Picture 2"/>
          <p:cNvPicPr>
            <a:picLocks noGrp="1"/>
          </p:cNvPicPr>
          <p:nvPr>
            <p:ph idx="1"/>
          </p:nvPr>
        </p:nvPicPr>
        <p:blipFill rotWithShape="1">
          <a:blip r:embed="rId2"/>
          <a:srcRect l="6766" t="11187" r="8079" b="12597"/>
          <a:stretch/>
        </p:blipFill>
        <p:spPr>
          <a:xfrm>
            <a:off x="1368976" y="1219200"/>
            <a:ext cx="6482247" cy="4351338"/>
          </a:xfrm>
        </p:spPr>
      </p:pic>
      <p:sp>
        <p:nvSpPr>
          <p:cNvPr id="3" name="Slide Number Placeholder 2"/>
          <p:cNvSpPr>
            <a:spLocks noGrp="1"/>
          </p:cNvSpPr>
          <p:nvPr>
            <p:ph type="sldNum" sz="quarter" idx="12"/>
          </p:nvPr>
        </p:nvSpPr>
        <p:spPr/>
        <p:txBody>
          <a:bodyPr/>
          <a:lstStyle/>
          <a:p>
            <a:fld id="{E5A8A09A-72C8-45B3-A7EC-A217C884FADA}" type="slidenum">
              <a:rPr lang="de-DE" smtClean="0"/>
              <a:pPr/>
              <a:t>16</a:t>
            </a:fld>
            <a:endParaRPr lang="de-DE" dirty="0"/>
          </a:p>
        </p:txBody>
      </p:sp>
    </p:spTree>
    <p:extLst>
      <p:ext uri="{BB962C8B-B14F-4D97-AF65-F5344CB8AC3E}">
        <p14:creationId xmlns:p14="http://schemas.microsoft.com/office/powerpoint/2010/main" val="121858925"/>
      </p:ext>
    </p:extLst>
  </p:cSld>
  <p:clrMapOvr>
    <a:masterClrMapping/>
  </p:clrMapOvr>
  <p:transition>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 name="Picture 2"/>
          <p:cNvPicPr/>
          <p:nvPr/>
        </p:nvPicPr>
        <p:blipFill rotWithShape="1">
          <a:blip r:embed="rId2"/>
          <a:srcRect r="56901"/>
          <a:stretch/>
        </p:blipFill>
        <p:spPr>
          <a:xfrm>
            <a:off x="5238023" y="287280"/>
            <a:ext cx="3783149" cy="5785974"/>
          </a:xfrm>
          <a:prstGeom prst="rect">
            <a:avLst/>
          </a:prstGeom>
        </p:spPr>
      </p:pic>
      <p:sp>
        <p:nvSpPr>
          <p:cNvPr id="2" name="Title 1"/>
          <p:cNvSpPr>
            <a:spLocks noGrp="1"/>
          </p:cNvSpPr>
          <p:nvPr>
            <p:ph type="title"/>
          </p:nvPr>
        </p:nvSpPr>
        <p:spPr/>
        <p:txBody>
          <a:bodyPr/>
          <a:lstStyle/>
          <a:p>
            <a:r>
              <a:rPr lang="en-GB" smtClean="0"/>
              <a:t>Hardware and Software</a:t>
            </a:r>
            <a:endParaRPr lang="en-GB" dirty="0"/>
          </a:p>
        </p:txBody>
      </p:sp>
      <p:sp>
        <p:nvSpPr>
          <p:cNvPr id="3" name="Content Placeholder 2"/>
          <p:cNvSpPr>
            <a:spLocks noGrp="1"/>
          </p:cNvSpPr>
          <p:nvPr>
            <p:ph idx="1"/>
          </p:nvPr>
        </p:nvSpPr>
        <p:spPr>
          <a:xfrm>
            <a:off x="533400" y="1219200"/>
            <a:ext cx="4434385" cy="4351338"/>
          </a:xfrm>
        </p:spPr>
        <p:txBody>
          <a:bodyPr/>
          <a:lstStyle/>
          <a:p>
            <a:r>
              <a:rPr lang="en-GB" dirty="0" smtClean="0"/>
              <a:t>Hardware</a:t>
            </a:r>
          </a:p>
          <a:p>
            <a:pPr lvl="1"/>
            <a:r>
              <a:rPr lang="en-GB" dirty="0" smtClean="0"/>
              <a:t>349 GHz CPU</a:t>
            </a:r>
          </a:p>
          <a:p>
            <a:pPr lvl="1"/>
            <a:r>
              <a:rPr lang="en-GB" dirty="0" smtClean="0"/>
              <a:t>2.26 TB RAM</a:t>
            </a:r>
          </a:p>
          <a:p>
            <a:pPr lvl="1"/>
            <a:r>
              <a:rPr lang="en-GB" dirty="0" smtClean="0"/>
              <a:t>33TB HDD </a:t>
            </a:r>
          </a:p>
          <a:p>
            <a:r>
              <a:rPr lang="en-GB" dirty="0" smtClean="0"/>
              <a:t>Software</a:t>
            </a:r>
          </a:p>
          <a:p>
            <a:pPr lvl="1"/>
            <a:r>
              <a:rPr lang="en-GB" dirty="0" smtClean="0"/>
              <a:t>VMware </a:t>
            </a:r>
            <a:r>
              <a:rPr lang="en-GB" dirty="0" err="1" smtClean="0"/>
              <a:t>ESXi</a:t>
            </a:r>
            <a:r>
              <a:rPr lang="en-GB" dirty="0" smtClean="0"/>
              <a:t> 5 installed</a:t>
            </a:r>
          </a:p>
          <a:p>
            <a:pPr lvl="1"/>
            <a:r>
              <a:rPr lang="en-GB" dirty="0" smtClean="0"/>
              <a:t>Managed by </a:t>
            </a:r>
            <a:r>
              <a:rPr lang="en-GB" dirty="0" err="1" smtClean="0"/>
              <a:t>vCloud</a:t>
            </a:r>
            <a:r>
              <a:rPr lang="en-GB" dirty="0" smtClean="0"/>
              <a:t> Director </a:t>
            </a:r>
          </a:p>
          <a:p>
            <a:pPr lvl="1"/>
            <a:r>
              <a:rPr lang="en-GB" dirty="0" smtClean="0"/>
              <a:t>Provides the cloud layer &amp; automates provision of the physical resources to tenants</a:t>
            </a:r>
          </a:p>
          <a:p>
            <a:endParaRPr lang="en-GB" dirty="0"/>
          </a:p>
        </p:txBody>
      </p:sp>
      <p:sp>
        <p:nvSpPr>
          <p:cNvPr id="4" name="Slide Number Placeholder 3"/>
          <p:cNvSpPr>
            <a:spLocks noGrp="1"/>
          </p:cNvSpPr>
          <p:nvPr>
            <p:ph type="sldNum" sz="quarter" idx="12"/>
          </p:nvPr>
        </p:nvSpPr>
        <p:spPr/>
        <p:txBody>
          <a:bodyPr/>
          <a:lstStyle/>
          <a:p>
            <a:fld id="{CF1BA24B-6747-40D6-A9B6-3AB200580022}" type="slidenum">
              <a:rPr lang="de-DE" smtClean="0"/>
              <a:pPr/>
              <a:t>17</a:t>
            </a:fld>
            <a:endParaRPr lang="de-DE"/>
          </a:p>
        </p:txBody>
      </p:sp>
    </p:spTree>
    <p:extLst>
      <p:ext uri="{BB962C8B-B14F-4D97-AF65-F5344CB8AC3E}">
        <p14:creationId xmlns:p14="http://schemas.microsoft.com/office/powerpoint/2010/main" val="4151593919"/>
      </p:ext>
    </p:extLst>
  </p:cSld>
  <p:clrMapOvr>
    <a:masterClrMapping/>
  </p:clrMapOvr>
  <p:transition>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mtClean="0"/>
              <a:t>Benefits of using VMWare’s vCloud Director</a:t>
            </a:r>
            <a:endParaRPr lang="en-GB" dirty="0"/>
          </a:p>
        </p:txBody>
      </p:sp>
      <p:sp>
        <p:nvSpPr>
          <p:cNvPr id="6" name="Content Placeholder 5"/>
          <p:cNvSpPr>
            <a:spLocks noGrp="1"/>
          </p:cNvSpPr>
          <p:nvPr>
            <p:ph idx="1"/>
          </p:nvPr>
        </p:nvSpPr>
        <p:spPr/>
        <p:txBody>
          <a:bodyPr/>
          <a:lstStyle/>
          <a:p>
            <a:r>
              <a:rPr lang="en-GB" smtClean="0"/>
              <a:t>Easy to install and manage</a:t>
            </a:r>
          </a:p>
          <a:p>
            <a:r>
              <a:rPr lang="en-GB" smtClean="0"/>
              <a:t>Strong security both between tenant organizations, and between each tenant and the EBI LAN</a:t>
            </a:r>
          </a:p>
          <a:p>
            <a:r>
              <a:rPr lang="en-GB" smtClean="0"/>
              <a:t>Good user documentation</a:t>
            </a:r>
          </a:p>
          <a:p>
            <a:r>
              <a:rPr lang="en-GB" smtClean="0"/>
              <a:t>Utilises VMware ESXi hypervisor, which is very robust</a:t>
            </a:r>
          </a:p>
          <a:p>
            <a:r>
              <a:rPr lang="en-GB" smtClean="0"/>
              <a:t>The hypervisors are clustered, allowing automatic restart of VMs if a hypervisor fails</a:t>
            </a:r>
          </a:p>
          <a:p>
            <a:r>
              <a:rPr lang="en-GB" smtClean="0"/>
              <a:t>Hypervisors can be maintained without downtime to VMs</a:t>
            </a:r>
          </a:p>
          <a:p>
            <a:r>
              <a:rPr lang="en-GB" smtClean="0"/>
              <a:t>We get support from VMware</a:t>
            </a:r>
          </a:p>
          <a:p>
            <a:endParaRPr lang="en-GB" dirty="0"/>
          </a:p>
        </p:txBody>
      </p:sp>
      <p:sp>
        <p:nvSpPr>
          <p:cNvPr id="2" name="Slide Number Placeholder 1"/>
          <p:cNvSpPr>
            <a:spLocks noGrp="1"/>
          </p:cNvSpPr>
          <p:nvPr>
            <p:ph type="sldNum" sz="quarter" idx="12"/>
          </p:nvPr>
        </p:nvSpPr>
        <p:spPr/>
        <p:txBody>
          <a:bodyPr/>
          <a:lstStyle/>
          <a:p>
            <a:fld id="{E5A8A09A-72C8-45B3-A7EC-A217C884FADA}" type="slidenum">
              <a:rPr lang="de-DE" smtClean="0"/>
              <a:pPr/>
              <a:t>18</a:t>
            </a:fld>
            <a:endParaRPr lang="de-DE"/>
          </a:p>
        </p:txBody>
      </p:sp>
    </p:spTree>
    <p:extLst>
      <p:ext uri="{BB962C8B-B14F-4D97-AF65-F5344CB8AC3E}">
        <p14:creationId xmlns:p14="http://schemas.microsoft.com/office/powerpoint/2010/main" val="25722151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p:cTn id="2" nodeType="mainSeq">
                <p:childTnLst>
                  <p:par>
                    <p:cTn id="3"/>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mtClean="0"/>
              <a:t>Other Cloud Activity at EMBL-EBI</a:t>
            </a:r>
            <a:endParaRPr lang="en-GB" dirty="0"/>
          </a:p>
        </p:txBody>
      </p:sp>
      <p:sp>
        <p:nvSpPr>
          <p:cNvPr id="5" name="Content Placeholder 4"/>
          <p:cNvSpPr>
            <a:spLocks noGrp="1"/>
          </p:cNvSpPr>
          <p:nvPr>
            <p:ph idx="1"/>
          </p:nvPr>
        </p:nvSpPr>
        <p:spPr/>
        <p:txBody>
          <a:bodyPr/>
          <a:lstStyle/>
          <a:p>
            <a:r>
              <a:rPr lang="en-GB" dirty="0" smtClean="0"/>
              <a:t>Use Amazon to provide geographical distribution</a:t>
            </a:r>
          </a:p>
          <a:p>
            <a:pPr lvl="1"/>
            <a:r>
              <a:rPr lang="en-GB" dirty="0" smtClean="0"/>
              <a:t>Direct link to globally replicate </a:t>
            </a:r>
            <a:r>
              <a:rPr lang="en-GB" dirty="0" smtClean="0"/>
              <a:t>databases</a:t>
            </a:r>
          </a:p>
          <a:p>
            <a:r>
              <a:rPr lang="en-GB" dirty="0" err="1" smtClean="0"/>
              <a:t>HelixNebula</a:t>
            </a:r>
            <a:endParaRPr lang="en-GB" dirty="0" smtClean="0"/>
          </a:p>
          <a:p>
            <a:pPr lvl="1"/>
            <a:r>
              <a:rPr lang="en-GB" dirty="0" smtClean="0"/>
              <a:t>Integration of commercial cloud providers with big research</a:t>
            </a:r>
          </a:p>
          <a:p>
            <a:r>
              <a:rPr lang="en-GB" dirty="0" smtClean="0"/>
              <a:t>Benefit of additional security assurances</a:t>
            </a:r>
          </a:p>
          <a:p>
            <a:pPr lvl="1"/>
            <a:r>
              <a:rPr lang="en-GB" dirty="0" smtClean="0"/>
              <a:t>For use by pharmaceutical companies</a:t>
            </a:r>
          </a:p>
          <a:p>
            <a:pPr lvl="1"/>
            <a:r>
              <a:rPr lang="en-GB" dirty="0" smtClean="0"/>
              <a:t>For on-demand personalised medicine </a:t>
            </a:r>
            <a:endParaRPr lang="en-GB" dirty="0" smtClean="0"/>
          </a:p>
          <a:p>
            <a:r>
              <a:rPr lang="en-GB" dirty="0" smtClean="0"/>
              <a:t>Explore using </a:t>
            </a:r>
            <a:r>
              <a:rPr lang="en-GB" dirty="0" err="1"/>
              <a:t>IaaS</a:t>
            </a:r>
            <a:r>
              <a:rPr lang="en-GB" dirty="0"/>
              <a:t> to supplement/replace </a:t>
            </a:r>
            <a:r>
              <a:rPr lang="en-GB" dirty="0" smtClean="0"/>
              <a:t>data centres</a:t>
            </a:r>
          </a:p>
          <a:p>
            <a:pPr lvl="1"/>
            <a:r>
              <a:rPr lang="en-GB" dirty="0" smtClean="0"/>
              <a:t>Put DC on cloud, scale out services (service + database), etc.</a:t>
            </a:r>
            <a:endParaRPr lang="en-GB" dirty="0"/>
          </a:p>
          <a:p>
            <a:pPr lvl="1"/>
            <a:endParaRPr lang="en-GB" dirty="0"/>
          </a:p>
        </p:txBody>
      </p:sp>
      <p:sp>
        <p:nvSpPr>
          <p:cNvPr id="3" name="Slide Number Placeholder 2"/>
          <p:cNvSpPr>
            <a:spLocks noGrp="1"/>
          </p:cNvSpPr>
          <p:nvPr>
            <p:ph type="sldNum" sz="quarter" idx="12"/>
          </p:nvPr>
        </p:nvSpPr>
        <p:spPr/>
        <p:txBody>
          <a:bodyPr/>
          <a:lstStyle/>
          <a:p>
            <a:fld id="{E5A8A09A-72C8-45B3-A7EC-A217C884FADA}" type="slidenum">
              <a:rPr lang="de-DE" smtClean="0"/>
              <a:pPr/>
              <a:t>19</a:t>
            </a:fld>
            <a:endParaRPr lang="de-DE" dirty="0"/>
          </a:p>
        </p:txBody>
      </p:sp>
    </p:spTree>
    <p:extLst>
      <p:ext uri="{BB962C8B-B14F-4D97-AF65-F5344CB8AC3E}">
        <p14:creationId xmlns:p14="http://schemas.microsoft.com/office/powerpoint/2010/main" val="361733171"/>
      </p:ext>
    </p:extLst>
  </p:cSld>
  <p:clrMapOvr>
    <a:masterClrMapping/>
  </p:clrMapOvr>
  <p:transition>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9" name="Rectangle 2"/>
          <p:cNvSpPr>
            <a:spLocks noGrp="1" noChangeArrowheads="1"/>
          </p:cNvSpPr>
          <p:nvPr>
            <p:ph type="title"/>
          </p:nvPr>
        </p:nvSpPr>
        <p:spPr/>
        <p:txBody>
          <a:bodyPr/>
          <a:lstStyle/>
          <a:p>
            <a:r>
              <a:rPr lang="en-GB" smtClean="0"/>
              <a:t>European Bioinformatics Institute</a:t>
            </a:r>
          </a:p>
        </p:txBody>
      </p:sp>
      <p:sp>
        <p:nvSpPr>
          <p:cNvPr id="14" name="Content Placeholder 13"/>
          <p:cNvSpPr>
            <a:spLocks noGrp="1"/>
          </p:cNvSpPr>
          <p:nvPr>
            <p:ph idx="1"/>
          </p:nvPr>
        </p:nvSpPr>
        <p:spPr/>
        <p:txBody>
          <a:bodyPr/>
          <a:lstStyle/>
          <a:p>
            <a:r>
              <a:rPr lang="en-GB" smtClean="0"/>
              <a:t>Outstation of the European Molecular Biology Laboratory</a:t>
            </a:r>
          </a:p>
          <a:p>
            <a:r>
              <a:rPr lang="en-GB" smtClean="0"/>
              <a:t>International organisation created by treaty (cf CERN, ESA)</a:t>
            </a:r>
          </a:p>
          <a:p>
            <a:r>
              <a:rPr lang="en-GB" smtClean="0"/>
              <a:t>20 year history of service provision and scientific excellence</a:t>
            </a:r>
          </a:p>
          <a:p>
            <a:r>
              <a:rPr lang="en-GB" smtClean="0"/>
              <a:t>EMBL-EBI has 500+ Staff &amp; €50 Million Budget</a:t>
            </a:r>
          </a:p>
          <a:p>
            <a:r>
              <a:rPr lang="en-GB" smtClean="0"/>
              <a:t>Provide services to a wide range of users using an “easy-as-possible” usage model</a:t>
            </a:r>
          </a:p>
          <a:p>
            <a:r>
              <a:rPr lang="en-GB" smtClean="0"/>
              <a:t>Thin-client model</a:t>
            </a:r>
          </a:p>
          <a:p>
            <a:pPr lvl="1"/>
            <a:r>
              <a:rPr lang="en-GB" smtClean="0"/>
              <a:t>Web browser &amp; web services</a:t>
            </a:r>
          </a:p>
          <a:p>
            <a:pPr lvl="1"/>
            <a:r>
              <a:rPr lang="en-GB" smtClean="0"/>
              <a:t>Equivalent to SaaS</a:t>
            </a:r>
            <a:endParaRPr lang="en-GB" dirty="0"/>
          </a:p>
        </p:txBody>
      </p:sp>
      <p:sp>
        <p:nvSpPr>
          <p:cNvPr id="4" name="Slide Number Placeholder 3"/>
          <p:cNvSpPr>
            <a:spLocks noGrp="1"/>
          </p:cNvSpPr>
          <p:nvPr>
            <p:ph type="sldNum" sz="quarter" idx="12"/>
          </p:nvPr>
        </p:nvSpPr>
        <p:spPr/>
        <p:txBody>
          <a:bodyPr/>
          <a:lstStyle/>
          <a:p>
            <a:fld id="{CF1BA24B-6747-40D6-A9B6-3AB200580022}" type="slidenum">
              <a:rPr lang="de-DE" smtClean="0"/>
              <a:pPr/>
              <a:t>2</a:t>
            </a:fld>
            <a:endParaRPr lang="de-DE"/>
          </a:p>
        </p:txBody>
      </p:sp>
      <p:pic>
        <p:nvPicPr>
          <p:cNvPr id="54281" name="Picture 8"/>
          <p:cNvPicPr>
            <a:picLocks noChangeAspect="1" noChangeArrowheads="1"/>
          </p:cNvPicPr>
          <p:nvPr/>
        </p:nvPicPr>
        <p:blipFill>
          <a:blip r:embed="rId2"/>
          <a:srcRect/>
          <a:stretch>
            <a:fillRect/>
          </a:stretch>
        </p:blipFill>
        <p:spPr bwMode="auto">
          <a:xfrm>
            <a:off x="5149428" y="3766782"/>
            <a:ext cx="3882677" cy="2448140"/>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424511679"/>
      </p:ext>
    </p:extLst>
  </p:cSld>
  <p:clrMapOvr>
    <a:masterClrMapping/>
  </p:clrMapOvr>
  <p:transition>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279223" y="685800"/>
            <a:ext cx="3804669" cy="2293859"/>
            <a:chOff x="1141413" y="1247775"/>
            <a:chExt cx="6537325" cy="4290900"/>
          </a:xfrm>
        </p:grpSpPr>
        <p:pic>
          <p:nvPicPr>
            <p:cNvPr id="6" name="Picture 3"/>
            <p:cNvPicPr>
              <a:picLocks noChangeAspect="1" noChangeArrowheads="1"/>
            </p:cNvPicPr>
            <p:nvPr/>
          </p:nvPicPr>
          <p:blipFill>
            <a:blip r:embed="rId2"/>
            <a:srcRect/>
            <a:stretch>
              <a:fillRect/>
            </a:stretch>
          </p:blipFill>
          <p:spPr bwMode="auto">
            <a:xfrm>
              <a:off x="1141413" y="1247775"/>
              <a:ext cx="6537325" cy="3630613"/>
            </a:xfrm>
            <a:prstGeom prst="rect">
              <a:avLst/>
            </a:prstGeom>
            <a:noFill/>
            <a:ln w="12700">
              <a:noFill/>
              <a:miter lim="800000"/>
              <a:headEnd/>
              <a:tailEnd/>
            </a:ln>
          </p:spPr>
        </p:pic>
        <p:sp>
          <p:nvSpPr>
            <p:cNvPr id="7" name="TextBox 7"/>
            <p:cNvSpPr txBox="1">
              <a:spLocks noChangeArrowheads="1"/>
            </p:cNvSpPr>
            <p:nvPr/>
          </p:nvSpPr>
          <p:spPr bwMode="auto">
            <a:xfrm>
              <a:off x="1457323" y="4905375"/>
              <a:ext cx="6202363" cy="633300"/>
            </a:xfrm>
            <a:prstGeom prst="rect">
              <a:avLst/>
            </a:prstGeom>
            <a:solidFill>
              <a:srgbClr val="FFCC66"/>
            </a:solidFill>
            <a:ln w="19050">
              <a:solidFill>
                <a:schemeClr val="tx1"/>
              </a:solidFill>
              <a:miter lim="800000"/>
              <a:headEnd/>
              <a:tailEnd/>
            </a:ln>
          </p:spPr>
          <p:txBody>
            <a:bodyPr wrap="square">
              <a:spAutoFit/>
            </a:bodyPr>
            <a:lstStyle/>
            <a:p>
              <a:pPr algn="ctr"/>
              <a:r>
                <a:rPr lang="en-GB" sz="1600" dirty="0"/>
                <a:t>GÉANT, DANTE, EGI.eu, </a:t>
              </a:r>
              <a:r>
                <a:rPr lang="en-GB" sz="1600" dirty="0" smtClean="0"/>
                <a:t>PRACE, </a:t>
              </a:r>
              <a:r>
                <a:rPr lang="en-GB" sz="1600" dirty="0" err="1" smtClean="0"/>
                <a:t>etc</a:t>
              </a:r>
              <a:endParaRPr lang="en-GB" sz="1600" dirty="0"/>
            </a:p>
          </p:txBody>
        </p:sp>
      </p:grpSp>
      <p:sp>
        <p:nvSpPr>
          <p:cNvPr id="2" name="Title 1"/>
          <p:cNvSpPr>
            <a:spLocks noGrp="1"/>
          </p:cNvSpPr>
          <p:nvPr>
            <p:ph type="title"/>
          </p:nvPr>
        </p:nvSpPr>
        <p:spPr/>
        <p:txBody>
          <a:bodyPr/>
          <a:lstStyle/>
          <a:p>
            <a:r>
              <a:rPr lang="en-GB" smtClean="0"/>
              <a:t>The Future</a:t>
            </a:r>
            <a:endParaRPr lang="en-GB" dirty="0"/>
          </a:p>
        </p:txBody>
      </p:sp>
      <p:sp>
        <p:nvSpPr>
          <p:cNvPr id="3" name="Content Placeholder 2"/>
          <p:cNvSpPr>
            <a:spLocks noGrp="1"/>
          </p:cNvSpPr>
          <p:nvPr>
            <p:ph idx="1"/>
          </p:nvPr>
        </p:nvSpPr>
        <p:spPr/>
        <p:txBody>
          <a:bodyPr/>
          <a:lstStyle/>
          <a:p>
            <a:r>
              <a:rPr lang="en-GB" smtClean="0"/>
              <a:t>Exploitation by ELIXR</a:t>
            </a:r>
          </a:p>
          <a:p>
            <a:pPr lvl="1"/>
            <a:r>
              <a:rPr lang="en-GB" smtClean="0"/>
              <a:t>An e-Infrastructure for Life Science</a:t>
            </a:r>
          </a:p>
          <a:p>
            <a:r>
              <a:rPr lang="en-GB" smtClean="0"/>
              <a:t>Develop the Embassy Cloud</a:t>
            </a:r>
          </a:p>
          <a:p>
            <a:pPr lvl="1"/>
            <a:r>
              <a:rPr lang="en-GB" smtClean="0"/>
              <a:t>Commercial Use</a:t>
            </a:r>
          </a:p>
          <a:p>
            <a:pPr lvl="1"/>
            <a:r>
              <a:rPr lang="en-GB" smtClean="0"/>
              <a:t>Secure access to restricted datasets</a:t>
            </a:r>
          </a:p>
          <a:p>
            <a:pPr lvl="1"/>
            <a:r>
              <a:rPr lang="en-GB" smtClean="0"/>
              <a:t>Open up access to more external users</a:t>
            </a:r>
          </a:p>
          <a:p>
            <a:pPr lvl="1"/>
            <a:r>
              <a:rPr lang="en-GB" smtClean="0"/>
              <a:t>Explore use for internal service delivery teams</a:t>
            </a:r>
          </a:p>
          <a:p>
            <a:r>
              <a:rPr lang="en-GB" smtClean="0"/>
              <a:t>Assess mixed model</a:t>
            </a:r>
          </a:p>
          <a:p>
            <a:pPr lvl="1"/>
            <a:r>
              <a:rPr lang="en-GB" smtClean="0"/>
              <a:t>Use of commercial IaaS and public sector resources</a:t>
            </a:r>
          </a:p>
          <a:p>
            <a:pPr lvl="1"/>
            <a:r>
              <a:rPr lang="en-GB" smtClean="0"/>
              <a:t>Use of OpenStack</a:t>
            </a:r>
            <a:endParaRPr lang="en-GB" dirty="0" smtClean="0"/>
          </a:p>
        </p:txBody>
      </p:sp>
      <p:sp>
        <p:nvSpPr>
          <p:cNvPr id="4" name="Slide Number Placeholder 3"/>
          <p:cNvSpPr>
            <a:spLocks noGrp="1"/>
          </p:cNvSpPr>
          <p:nvPr>
            <p:ph type="sldNum" sz="quarter" idx="12"/>
          </p:nvPr>
        </p:nvSpPr>
        <p:spPr/>
        <p:txBody>
          <a:bodyPr/>
          <a:lstStyle/>
          <a:p>
            <a:fld id="{EA686656-3E1E-4FA3-B434-A68AC0D2A1F2}" type="slidenum">
              <a:rPr lang="de-DE" smtClean="0"/>
              <a:pPr/>
              <a:t>20</a:t>
            </a:fld>
            <a:endParaRPr lang="de-DE" dirty="0"/>
          </a:p>
        </p:txBody>
      </p:sp>
    </p:spTree>
    <p:extLst>
      <p:ext uri="{BB962C8B-B14F-4D97-AF65-F5344CB8AC3E}">
        <p14:creationId xmlns:p14="http://schemas.microsoft.com/office/powerpoint/2010/main" val="2029883913"/>
      </p:ext>
    </p:extLst>
  </p:cSld>
  <p:clrMapOvr>
    <a:masterClrMapping/>
  </p:clrMapOvr>
  <p:transition>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Any questions?</a:t>
            </a:r>
            <a:endParaRPr lang="en-GB" dirty="0"/>
          </a:p>
        </p:txBody>
      </p:sp>
      <p:sp>
        <p:nvSpPr>
          <p:cNvPr id="3" name="Content Placeholder 2"/>
          <p:cNvSpPr>
            <a:spLocks noGrp="1"/>
          </p:cNvSpPr>
          <p:nvPr>
            <p:ph idx="1"/>
          </p:nvPr>
        </p:nvSpPr>
        <p:spPr/>
        <p:txBody>
          <a:bodyPr/>
          <a:lstStyle/>
          <a:p>
            <a:r>
              <a:rPr lang="en-GB" dirty="0" smtClean="0"/>
              <a:t>Contact Points</a:t>
            </a:r>
          </a:p>
          <a:p>
            <a:pPr lvl="1"/>
            <a:r>
              <a:rPr lang="en-GB" dirty="0" smtClean="0"/>
              <a:t>steven.newhouse@ebi.ac.uk</a:t>
            </a:r>
          </a:p>
          <a:p>
            <a:pPr lvl="1"/>
            <a:r>
              <a:rPr lang="en-GB" dirty="0" smtClean="0">
                <a:hlinkClick r:id="rId2"/>
              </a:rPr>
              <a:t>embassycloud@ebi.ac.uk</a:t>
            </a:r>
            <a:endParaRPr lang="en-GB" dirty="0" smtClean="0"/>
          </a:p>
          <a:p>
            <a:r>
              <a:rPr lang="en-GB" dirty="0" smtClean="0"/>
              <a:t>Acknowledgements</a:t>
            </a:r>
          </a:p>
          <a:p>
            <a:pPr lvl="1"/>
            <a:r>
              <a:rPr lang="en-GB" dirty="0" smtClean="0"/>
              <a:t>Andy </a:t>
            </a:r>
            <a:r>
              <a:rPr lang="en-GB" dirty="0" err="1" smtClean="0"/>
              <a:t>Cafferkey</a:t>
            </a:r>
            <a:endParaRPr lang="en-GB" dirty="0" smtClean="0"/>
          </a:p>
          <a:p>
            <a:pPr lvl="1"/>
            <a:r>
              <a:rPr lang="en-GB" dirty="0"/>
              <a:t>Pete </a:t>
            </a:r>
            <a:r>
              <a:rPr lang="en-GB" dirty="0" err="1" smtClean="0"/>
              <a:t>Jokinen</a:t>
            </a:r>
            <a:endParaRPr lang="en-GB" dirty="0" smtClean="0"/>
          </a:p>
          <a:p>
            <a:pPr lvl="1"/>
            <a:r>
              <a:rPr lang="en-GB" dirty="0" smtClean="0"/>
              <a:t>EMBL-EBI </a:t>
            </a:r>
            <a:r>
              <a:rPr lang="en-GB" smtClean="0"/>
              <a:t>Systems Team</a:t>
            </a:r>
            <a:endParaRPr lang="en-GB" dirty="0" smtClean="0"/>
          </a:p>
          <a:p>
            <a:endParaRPr lang="en-GB" dirty="0"/>
          </a:p>
        </p:txBody>
      </p:sp>
      <p:sp>
        <p:nvSpPr>
          <p:cNvPr id="4" name="Slide Number Placeholder 3"/>
          <p:cNvSpPr>
            <a:spLocks noGrp="1"/>
          </p:cNvSpPr>
          <p:nvPr>
            <p:ph type="sldNum" sz="quarter" idx="12"/>
          </p:nvPr>
        </p:nvSpPr>
        <p:spPr/>
        <p:txBody>
          <a:bodyPr/>
          <a:lstStyle/>
          <a:p>
            <a:fld id="{CF1BA24B-6747-40D6-A9B6-3AB200580022}" type="slidenum">
              <a:rPr lang="de-DE" smtClean="0"/>
              <a:pPr/>
              <a:t>21</a:t>
            </a:fld>
            <a:endParaRPr lang="de-DE"/>
          </a:p>
        </p:txBody>
      </p:sp>
    </p:spTree>
    <p:extLst>
      <p:ext uri="{BB962C8B-B14F-4D97-AF65-F5344CB8AC3E}">
        <p14:creationId xmlns:p14="http://schemas.microsoft.com/office/powerpoint/2010/main" val="689501734"/>
      </p:ext>
    </p:extLst>
  </p:cSld>
  <p:clrMapOvr>
    <a:masterClrMapping/>
  </p:clrMapOvr>
  <p:transition>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The Challenge Facing Bioinformatics</a:t>
            </a:r>
            <a:endParaRPr lang="en-GB" dirty="0"/>
          </a:p>
        </p:txBody>
      </p:sp>
      <p:sp>
        <p:nvSpPr>
          <p:cNvPr id="3" name="Content Placeholder 2"/>
          <p:cNvSpPr>
            <a:spLocks noGrp="1"/>
          </p:cNvSpPr>
          <p:nvPr>
            <p:ph idx="1"/>
          </p:nvPr>
        </p:nvSpPr>
        <p:spPr/>
        <p:txBody>
          <a:bodyPr/>
          <a:lstStyle/>
          <a:p>
            <a:r>
              <a:rPr lang="en-GB" dirty="0" smtClean="0"/>
              <a:t>Volume and variety of genomic data expanding</a:t>
            </a:r>
          </a:p>
          <a:p>
            <a:pPr lvl="1"/>
            <a:r>
              <a:rPr lang="en-GB" dirty="0" smtClean="0"/>
              <a:t>Data at EBI doubling every year - replication is challenging</a:t>
            </a:r>
          </a:p>
          <a:p>
            <a:pPr lvl="1"/>
            <a:r>
              <a:rPr lang="en-GB" dirty="0" smtClean="0"/>
              <a:t>&gt;10,000 CPUs &amp; 30PB (but need more!)</a:t>
            </a:r>
          </a:p>
          <a:p>
            <a:r>
              <a:rPr lang="en-GB" dirty="0" smtClean="0"/>
              <a:t>Complex analysis</a:t>
            </a:r>
          </a:p>
          <a:p>
            <a:pPr lvl="1"/>
            <a:r>
              <a:rPr lang="en-GB" dirty="0" smtClean="0"/>
              <a:t>Access to both public and managed access data sets</a:t>
            </a:r>
          </a:p>
          <a:p>
            <a:pPr lvl="1"/>
            <a:r>
              <a:rPr lang="en-GB" dirty="0" smtClean="0"/>
              <a:t>Bespoke workflows and tools across a variety of domains</a:t>
            </a:r>
          </a:p>
          <a:p>
            <a:pPr lvl="1"/>
            <a:r>
              <a:rPr lang="en-GB" dirty="0" smtClean="0"/>
              <a:t>Issues with disk to memory bandwidth</a:t>
            </a:r>
          </a:p>
          <a:p>
            <a:r>
              <a:rPr lang="en-GB" dirty="0" smtClean="0"/>
              <a:t>EMBL-EBI Provides</a:t>
            </a:r>
          </a:p>
          <a:p>
            <a:pPr lvl="1"/>
            <a:r>
              <a:rPr lang="en-GB" dirty="0" smtClean="0"/>
              <a:t>Public &amp; restricted data sets</a:t>
            </a:r>
          </a:p>
          <a:p>
            <a:pPr lvl="1"/>
            <a:r>
              <a:rPr lang="en-GB" dirty="0" smtClean="0"/>
              <a:t>Web and programmatic access to services (3M unique users)</a:t>
            </a:r>
          </a:p>
        </p:txBody>
      </p:sp>
      <p:sp>
        <p:nvSpPr>
          <p:cNvPr id="4" name="Slide Number Placeholder 3"/>
          <p:cNvSpPr>
            <a:spLocks noGrp="1"/>
          </p:cNvSpPr>
          <p:nvPr>
            <p:ph type="sldNum" sz="quarter" idx="12"/>
          </p:nvPr>
        </p:nvSpPr>
        <p:spPr/>
        <p:txBody>
          <a:bodyPr/>
          <a:lstStyle/>
          <a:p>
            <a:fld id="{EA686656-3E1E-4FA3-B434-A68AC0D2A1F2}" type="slidenum">
              <a:rPr lang="de-DE" smtClean="0"/>
              <a:pPr/>
              <a:t>3</a:t>
            </a:fld>
            <a:endParaRPr lang="de-DE" dirty="0"/>
          </a:p>
        </p:txBody>
      </p:sp>
    </p:spTree>
    <p:extLst>
      <p:ext uri="{BB962C8B-B14F-4D97-AF65-F5344CB8AC3E}">
        <p14:creationId xmlns:p14="http://schemas.microsoft.com/office/powerpoint/2010/main" val="2829779443"/>
      </p:ext>
    </p:extLst>
  </p:cSld>
  <p:clrMapOvr>
    <a:masterClrMapping/>
  </p:clrMapOvr>
  <p:transition>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lstStyle/>
          <a:p>
            <a:r>
              <a:rPr lang="en-GB" smtClean="0"/>
              <a:t>Impact on EMBL-EBI’s Infrastructure</a:t>
            </a:r>
            <a:endParaRPr lang="en-US" dirty="0" smtClean="0"/>
          </a:p>
        </p:txBody>
      </p:sp>
      <p:sp>
        <p:nvSpPr>
          <p:cNvPr id="17412" name="Rectangle 3"/>
          <p:cNvSpPr>
            <a:spLocks noGrp="1" noChangeArrowheads="1"/>
          </p:cNvSpPr>
          <p:nvPr>
            <p:ph idx="1"/>
          </p:nvPr>
        </p:nvSpPr>
        <p:spPr/>
        <p:txBody>
          <a:bodyPr/>
          <a:lstStyle/>
          <a:p>
            <a:r>
              <a:rPr lang="en-GB" smtClean="0"/>
              <a:t>Grow the capacity of the current data centres</a:t>
            </a:r>
          </a:p>
          <a:p>
            <a:pPr lvl="1"/>
            <a:r>
              <a:rPr lang="en-GB" smtClean="0"/>
              <a:t>Commodity infrastructure – blades and NAS (50 racks)</a:t>
            </a:r>
          </a:p>
          <a:p>
            <a:pPr lvl="1"/>
            <a:r>
              <a:rPr lang="en-GB" smtClean="0"/>
              <a:t>RDBMS and SAN for high throughput transaction processing</a:t>
            </a:r>
          </a:p>
          <a:p>
            <a:pPr lvl="1"/>
            <a:r>
              <a:rPr lang="en-GB" smtClean="0"/>
              <a:t>Tape backup is no longer feasible</a:t>
            </a:r>
          </a:p>
          <a:p>
            <a:r>
              <a:rPr lang="en-GB" smtClean="0"/>
              <a:t>Provide a resilient topology by geographical separation</a:t>
            </a:r>
          </a:p>
          <a:p>
            <a:pPr lvl="1"/>
            <a:r>
              <a:rPr lang="en-GB" smtClean="0"/>
              <a:t>Against local &amp; regional disaster in the UK</a:t>
            </a:r>
          </a:p>
          <a:p>
            <a:pPr lvl="1"/>
            <a:r>
              <a:rPr lang="en-GB" smtClean="0"/>
              <a:t>Against national disaster through international collaboration</a:t>
            </a:r>
          </a:p>
          <a:p>
            <a:r>
              <a:rPr lang="en-GB" smtClean="0"/>
              <a:t>Enable new easier science through the cloud</a:t>
            </a:r>
          </a:p>
          <a:p>
            <a:pPr lvl="1"/>
            <a:r>
              <a:rPr lang="en-GB" smtClean="0"/>
              <a:t>Provide access to the increasingly hard to replicate data sets</a:t>
            </a:r>
          </a:p>
          <a:p>
            <a:pPr lvl="1"/>
            <a:r>
              <a:rPr lang="en-GB" smtClean="0"/>
              <a:t>Embassy Cloud: IaaS service coupled to public data sets</a:t>
            </a:r>
          </a:p>
          <a:p>
            <a:pPr lvl="1"/>
            <a:endParaRPr lang="en-GB" smtClean="0"/>
          </a:p>
          <a:p>
            <a:endParaRPr lang="en-GB" smtClean="0"/>
          </a:p>
          <a:p>
            <a:endParaRPr lang="en-US" dirty="0" smtClean="0"/>
          </a:p>
        </p:txBody>
      </p:sp>
      <p:sp>
        <p:nvSpPr>
          <p:cNvPr id="17410" name="Slide Number Placeholder 5"/>
          <p:cNvSpPr>
            <a:spLocks noGrp="1"/>
          </p:cNvSpPr>
          <p:nvPr>
            <p:ph type="sldNum" sz="quarter" idx="12"/>
          </p:nvPr>
        </p:nvSpPr>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fld id="{F1D352D8-4C62-4BD4-97ED-932A275CD316}" type="slidenum">
              <a:rPr lang="en-GB" smtClean="0">
                <a:solidFill>
                  <a:schemeClr val="bg1"/>
                </a:solidFill>
              </a:rPr>
              <a:pPr/>
              <a:t>4</a:t>
            </a:fld>
            <a:endParaRPr lang="en-GB" dirty="0" smtClean="0">
              <a:solidFill>
                <a:schemeClr val="bg1"/>
              </a:solidFill>
            </a:endParaRPr>
          </a:p>
        </p:txBody>
      </p:sp>
    </p:spTree>
    <p:extLst>
      <p:ext uri="{BB962C8B-B14F-4D97-AF65-F5344CB8AC3E}">
        <p14:creationId xmlns:p14="http://schemas.microsoft.com/office/powerpoint/2010/main" val="1760223147"/>
      </p:ext>
    </p:extLst>
  </p:cSld>
  <p:clrMapOvr>
    <a:masterClrMapping/>
  </p:clrMapOvr>
  <p:transition>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Overview EMBL-EBI IT infrastructure</a:t>
            </a:r>
            <a:endParaRPr lang="en-US" dirty="0"/>
          </a:p>
        </p:txBody>
      </p:sp>
      <p:sp>
        <p:nvSpPr>
          <p:cNvPr id="5" name="Slide Number Placeholder 4"/>
          <p:cNvSpPr>
            <a:spLocks noGrp="1"/>
          </p:cNvSpPr>
          <p:nvPr>
            <p:ph type="sldNum" sz="quarter" idx="12"/>
          </p:nvPr>
        </p:nvSpPr>
        <p:spPr/>
        <p:txBody>
          <a:bodyPr/>
          <a:lstStyle/>
          <a:p>
            <a:fld id="{CF1BA24B-6747-40D6-A9B6-3AB200580022}" type="slidenum">
              <a:rPr lang="de-DE" smtClean="0"/>
              <a:pPr/>
              <a:t>5</a:t>
            </a:fld>
            <a:endParaRPr lang="de-DE"/>
          </a:p>
        </p:txBody>
      </p:sp>
      <p:pic>
        <p:nvPicPr>
          <p:cNvPr id="8" name="Content Placeholder 7"/>
          <p:cNvPicPr>
            <a:picLocks noGrp="1" noChangeAspect="1"/>
          </p:cNvPicPr>
          <p:nvPr>
            <p:ph idx="4294967295"/>
          </p:nvPr>
        </p:nvPicPr>
        <p:blipFill>
          <a:blip r:embed="rId3"/>
          <a:srcRect l="868" r="868"/>
          <a:stretch>
            <a:fillRect/>
          </a:stretch>
        </p:blipFill>
        <p:spPr>
          <a:xfrm>
            <a:off x="990600" y="1041400"/>
            <a:ext cx="8153400" cy="4351338"/>
          </a:xfrm>
        </p:spPr>
      </p:pic>
      <p:sp>
        <p:nvSpPr>
          <p:cNvPr id="3" name="TextBox 2"/>
          <p:cNvSpPr txBox="1"/>
          <p:nvPr/>
        </p:nvSpPr>
        <p:spPr>
          <a:xfrm>
            <a:off x="1009934" y="5393114"/>
            <a:ext cx="6780831" cy="461665"/>
          </a:xfrm>
          <a:prstGeom prst="rect">
            <a:avLst/>
          </a:prstGeom>
          <a:noFill/>
        </p:spPr>
        <p:txBody>
          <a:bodyPr wrap="none" rtlCol="0">
            <a:spAutoFit/>
          </a:bodyPr>
          <a:lstStyle/>
          <a:p>
            <a:r>
              <a:rPr lang="en-GB" dirty="0" smtClean="0"/>
              <a:t>Data centre virtualised throughout with VMWare</a:t>
            </a:r>
            <a:endParaRPr lang="en-GB" dirty="0"/>
          </a:p>
        </p:txBody>
      </p:sp>
    </p:spTree>
    <p:extLst>
      <p:ext uri="{BB962C8B-B14F-4D97-AF65-F5344CB8AC3E}">
        <p14:creationId xmlns:p14="http://schemas.microsoft.com/office/powerpoint/2010/main" val="2376461898"/>
      </p:ext>
    </p:extLst>
  </p:cSld>
  <p:clrMapOvr>
    <a:masterClrMapping/>
  </p:clrMapOvr>
  <p:transition>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9" name="Straight Arrow Connector 88"/>
          <p:cNvCxnSpPr>
            <a:stCxn id="9" idx="1"/>
            <a:endCxn id="23" idx="9"/>
          </p:cNvCxnSpPr>
          <p:nvPr/>
        </p:nvCxnSpPr>
        <p:spPr bwMode="auto">
          <a:xfrm flipH="1" flipV="1">
            <a:off x="1686318" y="4478742"/>
            <a:ext cx="2341556" cy="5390"/>
          </a:xfrm>
          <a:prstGeom prst="straightConnector1">
            <a:avLst/>
          </a:prstGeom>
          <a:solidFill>
            <a:schemeClr val="accent1"/>
          </a:solidFill>
          <a:ln w="38100" cap="flat" cmpd="sng" algn="ctr">
            <a:solidFill>
              <a:schemeClr val="accent2"/>
            </a:solidFill>
            <a:prstDash val="dash"/>
            <a:round/>
            <a:headEnd type="none"/>
            <a:tailEnd type="none"/>
          </a:ln>
          <a:effectLst/>
        </p:spPr>
      </p:cxnSp>
      <p:cxnSp>
        <p:nvCxnSpPr>
          <p:cNvPr id="74" name="Straight Arrow Connector 73"/>
          <p:cNvCxnSpPr>
            <a:stCxn id="11" idx="1"/>
          </p:cNvCxnSpPr>
          <p:nvPr/>
        </p:nvCxnSpPr>
        <p:spPr bwMode="auto">
          <a:xfrm flipH="1" flipV="1">
            <a:off x="1295400" y="2106652"/>
            <a:ext cx="1101328" cy="659"/>
          </a:xfrm>
          <a:prstGeom prst="straightConnector1">
            <a:avLst/>
          </a:prstGeom>
          <a:solidFill>
            <a:schemeClr val="accent1"/>
          </a:solidFill>
          <a:ln w="38100" cap="flat" cmpd="sng" algn="ctr">
            <a:solidFill>
              <a:schemeClr val="accent2"/>
            </a:solidFill>
            <a:prstDash val="dash"/>
            <a:round/>
            <a:headEnd type="none"/>
            <a:tailEnd type="none"/>
          </a:ln>
          <a:effectLst/>
        </p:spPr>
      </p:cxnSp>
      <p:sp>
        <p:nvSpPr>
          <p:cNvPr id="2" name="Title 1"/>
          <p:cNvSpPr>
            <a:spLocks noGrp="1"/>
          </p:cNvSpPr>
          <p:nvPr>
            <p:ph type="title"/>
          </p:nvPr>
        </p:nvSpPr>
        <p:spPr/>
        <p:txBody>
          <a:bodyPr/>
          <a:lstStyle/>
          <a:p>
            <a:r>
              <a:rPr lang="en-GB" smtClean="0"/>
              <a:t>Overview Datacentre facilities and function</a:t>
            </a:r>
            <a:endParaRPr lang="en-US" dirty="0"/>
          </a:p>
        </p:txBody>
      </p:sp>
      <p:sp>
        <p:nvSpPr>
          <p:cNvPr id="7" name="Content Placeholder 6"/>
          <p:cNvSpPr>
            <a:spLocks noGrp="1"/>
          </p:cNvSpPr>
          <p:nvPr>
            <p:ph idx="1"/>
          </p:nvPr>
        </p:nvSpPr>
        <p:spPr/>
        <p:txBody>
          <a:bodyPr/>
          <a:lstStyle/>
          <a:p>
            <a:endParaRPr lang="en-GB"/>
          </a:p>
        </p:txBody>
      </p:sp>
      <p:sp>
        <p:nvSpPr>
          <p:cNvPr id="4" name="Slide Number Placeholder 3"/>
          <p:cNvSpPr>
            <a:spLocks noGrp="1"/>
          </p:cNvSpPr>
          <p:nvPr>
            <p:ph type="sldNum" sz="quarter" idx="12"/>
          </p:nvPr>
        </p:nvSpPr>
        <p:spPr/>
        <p:txBody>
          <a:bodyPr/>
          <a:lstStyle/>
          <a:p>
            <a:fld id="{CF1BA24B-6747-40D6-A9B6-3AB200580022}" type="slidenum">
              <a:rPr lang="de-DE" smtClean="0"/>
              <a:pPr/>
              <a:t>6</a:t>
            </a:fld>
            <a:endParaRPr lang="de-DE"/>
          </a:p>
        </p:txBody>
      </p:sp>
      <p:cxnSp>
        <p:nvCxnSpPr>
          <p:cNvPr id="15" name="Straight Arrow Connector 14"/>
          <p:cNvCxnSpPr>
            <a:stCxn id="85" idx="0"/>
            <a:endCxn id="11" idx="3"/>
          </p:cNvCxnSpPr>
          <p:nvPr/>
        </p:nvCxnSpPr>
        <p:spPr bwMode="auto">
          <a:xfrm flipH="1" flipV="1">
            <a:off x="4466828" y="2107311"/>
            <a:ext cx="765119" cy="1055346"/>
          </a:xfrm>
          <a:prstGeom prst="straightConnector1">
            <a:avLst/>
          </a:prstGeom>
          <a:solidFill>
            <a:schemeClr val="accent1"/>
          </a:solidFill>
          <a:ln w="38100" cap="flat" cmpd="sng" algn="ctr">
            <a:solidFill>
              <a:schemeClr val="accent2"/>
            </a:solidFill>
            <a:prstDash val="solid"/>
            <a:round/>
            <a:headEnd type="none"/>
            <a:tailEnd type="none"/>
          </a:ln>
          <a:effectLst/>
        </p:spPr>
      </p:cxnSp>
      <p:cxnSp>
        <p:nvCxnSpPr>
          <p:cNvPr id="18" name="Straight Arrow Connector 17"/>
          <p:cNvCxnSpPr>
            <a:stCxn id="85" idx="0"/>
            <a:endCxn id="33" idx="1"/>
          </p:cNvCxnSpPr>
          <p:nvPr/>
        </p:nvCxnSpPr>
        <p:spPr bwMode="auto">
          <a:xfrm flipV="1">
            <a:off x="5231947" y="2107311"/>
            <a:ext cx="820772" cy="1055346"/>
          </a:xfrm>
          <a:prstGeom prst="straightConnector1">
            <a:avLst/>
          </a:prstGeom>
          <a:solidFill>
            <a:schemeClr val="accent1"/>
          </a:solidFill>
          <a:ln w="38100" cap="flat" cmpd="sng" algn="ctr">
            <a:solidFill>
              <a:schemeClr val="accent2"/>
            </a:solidFill>
            <a:prstDash val="solid"/>
            <a:round/>
            <a:headEnd type="none"/>
            <a:tailEnd type="none"/>
          </a:ln>
          <a:effectLst/>
        </p:spPr>
      </p:cxnSp>
      <p:sp>
        <p:nvSpPr>
          <p:cNvPr id="50" name="TextBox 49"/>
          <p:cNvSpPr txBox="1"/>
          <p:nvPr/>
        </p:nvSpPr>
        <p:spPr>
          <a:xfrm>
            <a:off x="6052719" y="2721401"/>
            <a:ext cx="2080167" cy="276999"/>
          </a:xfrm>
          <a:prstGeom prst="rect">
            <a:avLst/>
          </a:prstGeom>
          <a:noFill/>
        </p:spPr>
        <p:txBody>
          <a:bodyPr wrap="none" rtlCol="0">
            <a:spAutoFit/>
          </a:bodyPr>
          <a:lstStyle/>
          <a:p>
            <a:r>
              <a:rPr lang="en-US" sz="1200" b="1" dirty="0" smtClean="0"/>
              <a:t>Oliver’s Yard, London, UK</a:t>
            </a:r>
            <a:endParaRPr lang="en-US" sz="1200" b="1" dirty="0"/>
          </a:p>
        </p:txBody>
      </p:sp>
      <p:sp>
        <p:nvSpPr>
          <p:cNvPr id="51" name="TextBox 50"/>
          <p:cNvSpPr txBox="1"/>
          <p:nvPr/>
        </p:nvSpPr>
        <p:spPr>
          <a:xfrm>
            <a:off x="2414683" y="2731700"/>
            <a:ext cx="1988645" cy="276999"/>
          </a:xfrm>
          <a:prstGeom prst="rect">
            <a:avLst/>
          </a:prstGeom>
          <a:noFill/>
        </p:spPr>
        <p:txBody>
          <a:bodyPr wrap="none" rtlCol="0">
            <a:spAutoFit/>
          </a:bodyPr>
          <a:lstStyle/>
          <a:p>
            <a:r>
              <a:rPr lang="en-US" sz="1200" b="1" dirty="0" smtClean="0"/>
              <a:t>Power Gate, London, UK</a:t>
            </a:r>
            <a:endParaRPr lang="en-US" sz="1200" b="1" dirty="0"/>
          </a:p>
        </p:txBody>
      </p:sp>
      <p:sp>
        <p:nvSpPr>
          <p:cNvPr id="23" name="Cloud 22"/>
          <p:cNvSpPr/>
          <p:nvPr/>
        </p:nvSpPr>
        <p:spPr bwMode="auto">
          <a:xfrm>
            <a:off x="655305" y="846906"/>
            <a:ext cx="1191936" cy="5241054"/>
          </a:xfrm>
          <a:custGeom>
            <a:avLst/>
            <a:gdLst>
              <a:gd name="connsiteX0" fmla="*/ 3900 w 43200"/>
              <a:gd name="connsiteY0" fmla="*/ 14370 h 43200"/>
              <a:gd name="connsiteX1" fmla="*/ 5623 w 43200"/>
              <a:gd name="connsiteY1" fmla="*/ 6907 h 43200"/>
              <a:gd name="connsiteX2" fmla="*/ 14005 w 43200"/>
              <a:gd name="connsiteY2" fmla="*/ 5202 h 43200"/>
              <a:gd name="connsiteX3" fmla="*/ 22456 w 43200"/>
              <a:gd name="connsiteY3" fmla="*/ 3432 h 43200"/>
              <a:gd name="connsiteX4" fmla="*/ 25749 w 43200"/>
              <a:gd name="connsiteY4" fmla="*/ 200 h 43200"/>
              <a:gd name="connsiteX5" fmla="*/ 29833 w 43200"/>
              <a:gd name="connsiteY5" fmla="*/ 2481 h 43200"/>
              <a:gd name="connsiteX6" fmla="*/ 35463 w 43200"/>
              <a:gd name="connsiteY6" fmla="*/ 690 h 43200"/>
              <a:gd name="connsiteX7" fmla="*/ 38318 w 43200"/>
              <a:gd name="connsiteY7" fmla="*/ 5576 h 43200"/>
              <a:gd name="connsiteX8" fmla="*/ 41982 w 43200"/>
              <a:gd name="connsiteY8" fmla="*/ 10318 h 43200"/>
              <a:gd name="connsiteX9" fmla="*/ 41818 w 43200"/>
              <a:gd name="connsiteY9" fmla="*/ 15460 h 43200"/>
              <a:gd name="connsiteX10" fmla="*/ 43016 w 43200"/>
              <a:gd name="connsiteY10" fmla="*/ 23322 h 43200"/>
              <a:gd name="connsiteX11" fmla="*/ 37404 w 43200"/>
              <a:gd name="connsiteY11" fmla="*/ 30204 h 43200"/>
              <a:gd name="connsiteX12" fmla="*/ 35395 w 43200"/>
              <a:gd name="connsiteY12" fmla="*/ 36101 h 43200"/>
              <a:gd name="connsiteX13" fmla="*/ 28555 w 43200"/>
              <a:gd name="connsiteY13" fmla="*/ 36815 h 43200"/>
              <a:gd name="connsiteX14" fmla="*/ 23667 w 43200"/>
              <a:gd name="connsiteY14" fmla="*/ 43106 h 43200"/>
              <a:gd name="connsiteX15" fmla="*/ 16480 w 43200"/>
              <a:gd name="connsiteY15" fmla="*/ 39266 h 43200"/>
              <a:gd name="connsiteX16" fmla="*/ 5804 w 43200"/>
              <a:gd name="connsiteY16" fmla="*/ 35472 h 43200"/>
              <a:gd name="connsiteX17" fmla="*/ 1110 w 43200"/>
              <a:gd name="connsiteY17" fmla="*/ 31250 h 43200"/>
              <a:gd name="connsiteX18" fmla="*/ 2113 w 43200"/>
              <a:gd name="connsiteY18" fmla="*/ 25551 h 43200"/>
              <a:gd name="connsiteX19" fmla="*/ -5 w 43200"/>
              <a:gd name="connsiteY19" fmla="*/ 19704 h 43200"/>
              <a:gd name="connsiteX20" fmla="*/ 3863 w 43200"/>
              <a:gd name="connsiteY20" fmla="*/ 14507 h 43200"/>
              <a:gd name="connsiteX21" fmla="*/ 3900 w 43200"/>
              <a:gd name="connsiteY21" fmla="*/ 14370 h 43200"/>
              <a:gd name="connsiteX0" fmla="*/ 4693 w 43200"/>
              <a:gd name="connsiteY0" fmla="*/ 26177 h 43200"/>
              <a:gd name="connsiteX1" fmla="*/ 2160 w 43200"/>
              <a:gd name="connsiteY1" fmla="*/ 25380 h 43200"/>
              <a:gd name="connsiteX2" fmla="*/ 6928 w 43200"/>
              <a:gd name="connsiteY2" fmla="*/ 34899 h 43200"/>
              <a:gd name="connsiteX3" fmla="*/ 5820 w 43200"/>
              <a:gd name="connsiteY3" fmla="*/ 35280 h 43200"/>
              <a:gd name="connsiteX4" fmla="*/ 16478 w 43200"/>
              <a:gd name="connsiteY4" fmla="*/ 39090 h 43200"/>
              <a:gd name="connsiteX5" fmla="*/ 15810 w 43200"/>
              <a:gd name="connsiteY5" fmla="*/ 37350 h 43200"/>
              <a:gd name="connsiteX6" fmla="*/ 28827 w 43200"/>
              <a:gd name="connsiteY6" fmla="*/ 34751 h 43200"/>
              <a:gd name="connsiteX7" fmla="*/ 28560 w 43200"/>
              <a:gd name="connsiteY7" fmla="*/ 36660 h 43200"/>
              <a:gd name="connsiteX8" fmla="*/ 34129 w 43200"/>
              <a:gd name="connsiteY8" fmla="*/ 22954 h 43200"/>
              <a:gd name="connsiteX9" fmla="*/ 37380 w 43200"/>
              <a:gd name="connsiteY9" fmla="*/ 30090 h 43200"/>
              <a:gd name="connsiteX10" fmla="*/ 41798 w 43200"/>
              <a:gd name="connsiteY10" fmla="*/ 15354 h 43200"/>
              <a:gd name="connsiteX11" fmla="*/ 40350 w 43200"/>
              <a:gd name="connsiteY11" fmla="*/ 18030 h 43200"/>
              <a:gd name="connsiteX12" fmla="*/ 38324 w 43200"/>
              <a:gd name="connsiteY12" fmla="*/ 5426 h 43200"/>
              <a:gd name="connsiteX13" fmla="*/ 38400 w 43200"/>
              <a:gd name="connsiteY13" fmla="*/ 6690 h 43200"/>
              <a:gd name="connsiteX14" fmla="*/ 29078 w 43200"/>
              <a:gd name="connsiteY14" fmla="*/ 3952 h 43200"/>
              <a:gd name="connsiteX15" fmla="*/ 29820 w 43200"/>
              <a:gd name="connsiteY15" fmla="*/ 2340 h 43200"/>
              <a:gd name="connsiteX16" fmla="*/ 22141 w 43200"/>
              <a:gd name="connsiteY16" fmla="*/ 4720 h 43200"/>
              <a:gd name="connsiteX17" fmla="*/ 22500 w 43200"/>
              <a:gd name="connsiteY17" fmla="*/ 3330 h 43200"/>
              <a:gd name="connsiteX18" fmla="*/ 14000 w 43200"/>
              <a:gd name="connsiteY18" fmla="*/ 5192 h 43200"/>
              <a:gd name="connsiteX19" fmla="*/ 15300 w 43200"/>
              <a:gd name="connsiteY19" fmla="*/ 6540 h 43200"/>
              <a:gd name="connsiteX20" fmla="*/ 4127 w 43200"/>
              <a:gd name="connsiteY20" fmla="*/ 15789 h 43200"/>
              <a:gd name="connsiteX21" fmla="*/ 3900 w 43200"/>
              <a:gd name="connsiteY21" fmla="*/ 14370 h 43200"/>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729 w 43256"/>
              <a:gd name="connsiteY0" fmla="*/ 26036 h 43219"/>
              <a:gd name="connsiteX1" fmla="*/ 2196 w 43256"/>
              <a:gd name="connsiteY1" fmla="*/ 25239 h 43219"/>
              <a:gd name="connsiteX2" fmla="*/ 6964 w 43256"/>
              <a:gd name="connsiteY2" fmla="*/ 34758 h 43219"/>
              <a:gd name="connsiteX3" fmla="*/ 5856 w 43256"/>
              <a:gd name="connsiteY3" fmla="*/ 35139 h 43219"/>
              <a:gd name="connsiteX4" fmla="*/ 16514 w 43256"/>
              <a:gd name="connsiteY4" fmla="*/ 38949 h 43219"/>
              <a:gd name="connsiteX5" fmla="*/ 15846 w 43256"/>
              <a:gd name="connsiteY5" fmla="*/ 37209 h 43219"/>
              <a:gd name="connsiteX6" fmla="*/ 28863 w 43256"/>
              <a:gd name="connsiteY6" fmla="*/ 34610 h 43219"/>
              <a:gd name="connsiteX7" fmla="*/ 28596 w 43256"/>
              <a:gd name="connsiteY7" fmla="*/ 36519 h 43219"/>
              <a:gd name="connsiteX8" fmla="*/ 34165 w 43256"/>
              <a:gd name="connsiteY8" fmla="*/ 22813 h 43219"/>
              <a:gd name="connsiteX9" fmla="*/ 37416 w 43256"/>
              <a:gd name="connsiteY9" fmla="*/ 29949 h 43219"/>
              <a:gd name="connsiteX10" fmla="*/ 41834 w 43256"/>
              <a:gd name="connsiteY10" fmla="*/ 15213 h 43219"/>
              <a:gd name="connsiteX11" fmla="*/ 41308 w 43256"/>
              <a:gd name="connsiteY11" fmla="*/ 17051 h 43219"/>
              <a:gd name="connsiteX12" fmla="*/ 38360 w 43256"/>
              <a:gd name="connsiteY12" fmla="*/ 5285 h 43219"/>
              <a:gd name="connsiteX13" fmla="*/ 38436 w 43256"/>
              <a:gd name="connsiteY13" fmla="*/ 6549 h 43219"/>
              <a:gd name="connsiteX14" fmla="*/ 29114 w 43256"/>
              <a:gd name="connsiteY14" fmla="*/ 3811 h 43219"/>
              <a:gd name="connsiteX15" fmla="*/ 29856 w 43256"/>
              <a:gd name="connsiteY15" fmla="*/ 2199 h 43219"/>
              <a:gd name="connsiteX16" fmla="*/ 22177 w 43256"/>
              <a:gd name="connsiteY16" fmla="*/ 4579 h 43219"/>
              <a:gd name="connsiteX17" fmla="*/ 22536 w 43256"/>
              <a:gd name="connsiteY17" fmla="*/ 3189 h 43219"/>
              <a:gd name="connsiteX18" fmla="*/ 14036 w 43256"/>
              <a:gd name="connsiteY18" fmla="*/ 5051 h 43219"/>
              <a:gd name="connsiteX19" fmla="*/ 15336 w 43256"/>
              <a:gd name="connsiteY19" fmla="*/ 6399 h 43219"/>
              <a:gd name="connsiteX20" fmla="*/ 4163 w 43256"/>
              <a:gd name="connsiteY20" fmla="*/ 15648 h 43219"/>
              <a:gd name="connsiteX21" fmla="*/ 3936 w 43256"/>
              <a:gd name="connsiteY21" fmla="*/ 14229 h 43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256" h="43219">
                <a:moveTo>
                  <a:pt x="3936" y="14229"/>
                </a:moveTo>
                <a:cubicBezTo>
                  <a:pt x="3665" y="11516"/>
                  <a:pt x="4297" y="8780"/>
                  <a:pt x="5659" y="6766"/>
                </a:cubicBezTo>
                <a:cubicBezTo>
                  <a:pt x="7811" y="3585"/>
                  <a:pt x="11300" y="2876"/>
                  <a:pt x="14041" y="5061"/>
                </a:cubicBezTo>
                <a:cubicBezTo>
                  <a:pt x="15714" y="768"/>
                  <a:pt x="19950" y="-119"/>
                  <a:pt x="22492" y="3291"/>
                </a:cubicBezTo>
                <a:cubicBezTo>
                  <a:pt x="23133" y="1542"/>
                  <a:pt x="24364" y="333"/>
                  <a:pt x="25785" y="59"/>
                </a:cubicBezTo>
                <a:cubicBezTo>
                  <a:pt x="27349" y="-243"/>
                  <a:pt x="28911" y="629"/>
                  <a:pt x="29869" y="2340"/>
                </a:cubicBezTo>
                <a:cubicBezTo>
                  <a:pt x="31251" y="126"/>
                  <a:pt x="33537" y="-601"/>
                  <a:pt x="35499" y="549"/>
                </a:cubicBezTo>
                <a:cubicBezTo>
                  <a:pt x="36994" y="1425"/>
                  <a:pt x="38066" y="3259"/>
                  <a:pt x="38354" y="5435"/>
                </a:cubicBezTo>
                <a:cubicBezTo>
                  <a:pt x="40082" y="6077"/>
                  <a:pt x="41458" y="7857"/>
                  <a:pt x="42018" y="10177"/>
                </a:cubicBezTo>
                <a:cubicBezTo>
                  <a:pt x="42425" y="11861"/>
                  <a:pt x="42367" y="13690"/>
                  <a:pt x="41854" y="15319"/>
                </a:cubicBezTo>
                <a:cubicBezTo>
                  <a:pt x="43115" y="17553"/>
                  <a:pt x="43556" y="20449"/>
                  <a:pt x="43052" y="23181"/>
                </a:cubicBezTo>
                <a:cubicBezTo>
                  <a:pt x="42382" y="26813"/>
                  <a:pt x="40164" y="29533"/>
                  <a:pt x="37440" y="30063"/>
                </a:cubicBezTo>
                <a:cubicBezTo>
                  <a:pt x="37427" y="32330"/>
                  <a:pt x="36694" y="34480"/>
                  <a:pt x="35431" y="35960"/>
                </a:cubicBezTo>
                <a:cubicBezTo>
                  <a:pt x="33512" y="38209"/>
                  <a:pt x="30740" y="38498"/>
                  <a:pt x="28591" y="36674"/>
                </a:cubicBezTo>
                <a:cubicBezTo>
                  <a:pt x="27896" y="39807"/>
                  <a:pt x="26035" y="42202"/>
                  <a:pt x="23703" y="42965"/>
                </a:cubicBezTo>
                <a:cubicBezTo>
                  <a:pt x="20955" y="43864"/>
                  <a:pt x="18087" y="42332"/>
                  <a:pt x="16516" y="39125"/>
                </a:cubicBezTo>
                <a:cubicBezTo>
                  <a:pt x="12808" y="42169"/>
                  <a:pt x="7992" y="40458"/>
                  <a:pt x="5840" y="35331"/>
                </a:cubicBezTo>
                <a:cubicBezTo>
                  <a:pt x="3726" y="35668"/>
                  <a:pt x="1741" y="33883"/>
                  <a:pt x="1146" y="31109"/>
                </a:cubicBezTo>
                <a:cubicBezTo>
                  <a:pt x="715" y="29102"/>
                  <a:pt x="1096" y="26936"/>
                  <a:pt x="2149" y="25410"/>
                </a:cubicBezTo>
                <a:cubicBezTo>
                  <a:pt x="655" y="24213"/>
                  <a:pt x="-177" y="21916"/>
                  <a:pt x="31" y="19563"/>
                </a:cubicBezTo>
                <a:cubicBezTo>
                  <a:pt x="275" y="16808"/>
                  <a:pt x="1881" y="14650"/>
                  <a:pt x="3899" y="14366"/>
                </a:cubicBezTo>
                <a:cubicBezTo>
                  <a:pt x="3911" y="14320"/>
                  <a:pt x="3924" y="14275"/>
                  <a:pt x="3936" y="14229"/>
                </a:cubicBezTo>
                <a:close/>
              </a:path>
              <a:path w="43256" h="43219" fill="none" extrusionOk="0">
                <a:moveTo>
                  <a:pt x="4729" y="26036"/>
                </a:moveTo>
                <a:cubicBezTo>
                  <a:pt x="3845" y="26130"/>
                  <a:pt x="2961" y="25852"/>
                  <a:pt x="2196" y="25239"/>
                </a:cubicBezTo>
                <a:moveTo>
                  <a:pt x="6964" y="34758"/>
                </a:moveTo>
                <a:cubicBezTo>
                  <a:pt x="6609" y="34951"/>
                  <a:pt x="6236" y="35079"/>
                  <a:pt x="5856" y="35139"/>
                </a:cubicBezTo>
                <a:moveTo>
                  <a:pt x="16514" y="38949"/>
                </a:moveTo>
                <a:cubicBezTo>
                  <a:pt x="16247" y="38403"/>
                  <a:pt x="16023" y="37820"/>
                  <a:pt x="15846" y="37209"/>
                </a:cubicBezTo>
                <a:moveTo>
                  <a:pt x="28863" y="34610"/>
                </a:moveTo>
                <a:cubicBezTo>
                  <a:pt x="28824" y="35257"/>
                  <a:pt x="28734" y="35897"/>
                  <a:pt x="28596" y="36519"/>
                </a:cubicBezTo>
                <a:moveTo>
                  <a:pt x="34165" y="22813"/>
                </a:moveTo>
                <a:cubicBezTo>
                  <a:pt x="36169" y="24141"/>
                  <a:pt x="37434" y="26917"/>
                  <a:pt x="37416" y="29949"/>
                </a:cubicBezTo>
                <a:moveTo>
                  <a:pt x="41834" y="15213"/>
                </a:moveTo>
                <a:cubicBezTo>
                  <a:pt x="41509" y="16245"/>
                  <a:pt x="41936" y="16323"/>
                  <a:pt x="41308" y="17051"/>
                </a:cubicBezTo>
                <a:moveTo>
                  <a:pt x="38360" y="5285"/>
                </a:moveTo>
                <a:cubicBezTo>
                  <a:pt x="38415" y="5702"/>
                  <a:pt x="38441" y="6125"/>
                  <a:pt x="38436" y="6549"/>
                </a:cubicBezTo>
                <a:moveTo>
                  <a:pt x="29114" y="3811"/>
                </a:moveTo>
                <a:cubicBezTo>
                  <a:pt x="29303" y="3228"/>
                  <a:pt x="29552" y="2685"/>
                  <a:pt x="29856" y="2199"/>
                </a:cubicBezTo>
                <a:moveTo>
                  <a:pt x="22177" y="4579"/>
                </a:moveTo>
                <a:cubicBezTo>
                  <a:pt x="22254" y="4097"/>
                  <a:pt x="22375" y="3630"/>
                  <a:pt x="22536" y="3189"/>
                </a:cubicBezTo>
                <a:moveTo>
                  <a:pt x="14036" y="5051"/>
                </a:moveTo>
                <a:cubicBezTo>
                  <a:pt x="14508" y="5427"/>
                  <a:pt x="14944" y="5880"/>
                  <a:pt x="15336" y="6399"/>
                </a:cubicBezTo>
                <a:moveTo>
                  <a:pt x="4163" y="15648"/>
                </a:moveTo>
                <a:cubicBezTo>
                  <a:pt x="4060" y="15184"/>
                  <a:pt x="3984" y="14710"/>
                  <a:pt x="3936" y="14229"/>
                </a:cubicBezTo>
              </a:path>
            </a:pathLst>
          </a:cu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981200" rtl="0" eaLnBrk="0" fontAlgn="base" latinLnBrk="0" hangingPunct="0">
              <a:lnSpc>
                <a:spcPct val="100000"/>
              </a:lnSpc>
              <a:spcBef>
                <a:spcPct val="0"/>
              </a:spcBef>
              <a:spcAft>
                <a:spcPct val="0"/>
              </a:spcAft>
              <a:buClrTx/>
              <a:buSzTx/>
              <a:buFontTx/>
              <a:buNone/>
              <a:tabLst/>
            </a:pPr>
            <a:endParaRPr kumimoji="0" lang="en-US" sz="5200" b="0" i="0" u="none" strike="noStrike" cap="none" normalizeH="0" baseline="0" smtClean="0">
              <a:ln>
                <a:noFill/>
              </a:ln>
              <a:solidFill>
                <a:schemeClr val="tx1"/>
              </a:solidFill>
              <a:effectLst/>
              <a:latin typeface="Arial" charset="0"/>
            </a:endParaRPr>
          </a:p>
        </p:txBody>
      </p:sp>
      <p:sp>
        <p:nvSpPr>
          <p:cNvPr id="58" name="TextBox 57"/>
          <p:cNvSpPr txBox="1"/>
          <p:nvPr/>
        </p:nvSpPr>
        <p:spPr>
          <a:xfrm>
            <a:off x="266699" y="3322766"/>
            <a:ext cx="877727" cy="369332"/>
          </a:xfrm>
          <a:prstGeom prst="rect">
            <a:avLst/>
          </a:prstGeom>
          <a:noFill/>
        </p:spPr>
        <p:txBody>
          <a:bodyPr wrap="none" rtlCol="0">
            <a:spAutoFit/>
          </a:bodyPr>
          <a:lstStyle/>
          <a:p>
            <a:r>
              <a:rPr lang="en-US" dirty="0" smtClean="0"/>
              <a:t>Janet5</a:t>
            </a:r>
            <a:endParaRPr lang="en-US" dirty="0"/>
          </a:p>
        </p:txBody>
      </p:sp>
      <p:sp>
        <p:nvSpPr>
          <p:cNvPr id="11" name="Rectangle 10"/>
          <p:cNvSpPr/>
          <p:nvPr/>
        </p:nvSpPr>
        <p:spPr bwMode="auto">
          <a:xfrm>
            <a:off x="2396728" y="1493221"/>
            <a:ext cx="2070100" cy="1228180"/>
          </a:xfrm>
          <a:prstGeom prst="rect">
            <a:avLst/>
          </a:prstGeom>
          <a:solidFill>
            <a:srgbClr val="005F62">
              <a:alpha val="5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19812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rPr>
              <a:t>Public Facing</a:t>
            </a:r>
            <a:endParaRPr lang="en-US" dirty="0" smtClean="0">
              <a:latin typeface="Arial" charset="0"/>
            </a:endParaRPr>
          </a:p>
          <a:p>
            <a:pPr marL="0" marR="0" indent="0" algn="ctr" defTabSz="19812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(data </a:t>
            </a:r>
            <a:r>
              <a:rPr lang="en-US" sz="1600" dirty="0" smtClean="0">
                <a:latin typeface="Arial" charset="0"/>
              </a:rPr>
              <a:t>published</a:t>
            </a:r>
            <a:r>
              <a:rPr lang="en-US" sz="1600" dirty="0">
                <a:latin typeface="Arial" charset="0"/>
              </a:rPr>
              <a:t> </a:t>
            </a:r>
            <a:r>
              <a:rPr lang="en-US" sz="1600" dirty="0" smtClean="0">
                <a:latin typeface="Arial" charset="0"/>
              </a:rPr>
              <a:t>for public)</a:t>
            </a:r>
            <a:endParaRPr kumimoji="0" lang="en-US" sz="1600" b="0" i="0" u="none" strike="noStrike" cap="none" normalizeH="0" baseline="0" dirty="0" smtClean="0">
              <a:ln>
                <a:noFill/>
              </a:ln>
              <a:solidFill>
                <a:schemeClr val="tx1"/>
              </a:solidFill>
              <a:effectLst/>
              <a:latin typeface="Arial" charset="0"/>
            </a:endParaRPr>
          </a:p>
        </p:txBody>
      </p:sp>
      <p:cxnSp>
        <p:nvCxnSpPr>
          <p:cNvPr id="53" name="Straight Arrow Connector 52"/>
          <p:cNvCxnSpPr>
            <a:stCxn id="85" idx="2"/>
          </p:cNvCxnSpPr>
          <p:nvPr/>
        </p:nvCxnSpPr>
        <p:spPr bwMode="auto">
          <a:xfrm flipH="1">
            <a:off x="1847241" y="3468981"/>
            <a:ext cx="3078382" cy="0"/>
          </a:xfrm>
          <a:prstGeom prst="straightConnector1">
            <a:avLst/>
          </a:prstGeom>
          <a:solidFill>
            <a:schemeClr val="accent1"/>
          </a:solidFill>
          <a:ln w="38100" cap="flat" cmpd="sng" algn="ctr">
            <a:solidFill>
              <a:schemeClr val="accent2"/>
            </a:solidFill>
            <a:prstDash val="solid"/>
            <a:round/>
            <a:headEnd type="none"/>
            <a:tailEnd type="none"/>
          </a:ln>
          <a:effectLst/>
        </p:spPr>
      </p:cxnSp>
      <p:sp>
        <p:nvSpPr>
          <p:cNvPr id="33" name="Rectangle 32"/>
          <p:cNvSpPr/>
          <p:nvPr/>
        </p:nvSpPr>
        <p:spPr bwMode="auto">
          <a:xfrm>
            <a:off x="6052719" y="1493221"/>
            <a:ext cx="2070100" cy="1228180"/>
          </a:xfrm>
          <a:prstGeom prst="rect">
            <a:avLst/>
          </a:prstGeom>
          <a:solidFill>
            <a:srgbClr val="005F62">
              <a:alpha val="5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19812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rPr>
              <a:t>Public Facing</a:t>
            </a:r>
            <a:endParaRPr lang="en-US" dirty="0" smtClean="0">
              <a:latin typeface="Arial" charset="0"/>
            </a:endParaRPr>
          </a:p>
          <a:p>
            <a:pPr marL="0" marR="0" indent="0" algn="ctr" defTabSz="19812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(data </a:t>
            </a:r>
            <a:r>
              <a:rPr lang="en-US" sz="1600" dirty="0" smtClean="0">
                <a:latin typeface="Arial" charset="0"/>
              </a:rPr>
              <a:t>published</a:t>
            </a:r>
            <a:r>
              <a:rPr lang="en-US" sz="1600" dirty="0">
                <a:latin typeface="Arial" charset="0"/>
              </a:rPr>
              <a:t> </a:t>
            </a:r>
            <a:r>
              <a:rPr lang="en-US" sz="1600" dirty="0" smtClean="0">
                <a:latin typeface="Arial" charset="0"/>
              </a:rPr>
              <a:t>for public)</a:t>
            </a:r>
            <a:endParaRPr kumimoji="0" lang="en-US" sz="1600" b="0" i="0" u="none" strike="noStrike" cap="none" normalizeH="0" baseline="0" dirty="0" smtClean="0">
              <a:ln>
                <a:noFill/>
              </a:ln>
              <a:solidFill>
                <a:schemeClr val="tx1"/>
              </a:solidFill>
              <a:effectLst/>
              <a:latin typeface="Arial" charset="0"/>
            </a:endParaRPr>
          </a:p>
        </p:txBody>
      </p:sp>
      <p:grpSp>
        <p:nvGrpSpPr>
          <p:cNvPr id="95" name="Group 94"/>
          <p:cNvGrpSpPr/>
          <p:nvPr/>
        </p:nvGrpSpPr>
        <p:grpSpPr>
          <a:xfrm>
            <a:off x="4027874" y="3162657"/>
            <a:ext cx="2400300" cy="3036501"/>
            <a:chOff x="3488733" y="3185477"/>
            <a:chExt cx="2400300" cy="3036501"/>
          </a:xfrm>
        </p:grpSpPr>
        <p:cxnSp>
          <p:nvCxnSpPr>
            <p:cNvPr id="21" name="Straight Arrow Connector 20"/>
            <p:cNvCxnSpPr>
              <a:stCxn id="9" idx="2"/>
              <a:endCxn id="3" idx="0"/>
            </p:cNvCxnSpPr>
            <p:nvPr/>
          </p:nvCxnSpPr>
          <p:spPr bwMode="auto">
            <a:xfrm flipH="1">
              <a:off x="4686559" y="5004053"/>
              <a:ext cx="2324" cy="294427"/>
            </a:xfrm>
            <a:prstGeom prst="straightConnector1">
              <a:avLst/>
            </a:prstGeom>
            <a:solidFill>
              <a:schemeClr val="accent1"/>
            </a:solidFill>
            <a:ln w="38100" cap="flat" cmpd="sng" algn="ctr">
              <a:solidFill>
                <a:schemeClr val="accent2"/>
              </a:solidFill>
              <a:prstDash val="solid"/>
              <a:round/>
              <a:headEnd type="none"/>
              <a:tailEnd type="none"/>
            </a:ln>
            <a:effectLst/>
          </p:spPr>
        </p:cxnSp>
        <p:grpSp>
          <p:nvGrpSpPr>
            <p:cNvPr id="52" name="Group 51"/>
            <p:cNvGrpSpPr/>
            <p:nvPr/>
          </p:nvGrpSpPr>
          <p:grpSpPr>
            <a:xfrm>
              <a:off x="3488733" y="4009851"/>
              <a:ext cx="2400300" cy="1019602"/>
              <a:chOff x="2108200" y="3679398"/>
              <a:chExt cx="2400300" cy="1019602"/>
            </a:xfrm>
            <a:solidFill>
              <a:srgbClr val="005F62">
                <a:alpha val="50000"/>
              </a:srgbClr>
            </a:solidFill>
          </p:grpSpPr>
          <p:sp>
            <p:nvSpPr>
              <p:cNvPr id="9" name="Rectangle 8"/>
              <p:cNvSpPr/>
              <p:nvPr/>
            </p:nvSpPr>
            <p:spPr bwMode="auto">
              <a:xfrm>
                <a:off x="2108200" y="3679398"/>
                <a:ext cx="2400300" cy="994202"/>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19812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rPr>
                  <a:t>Primary Content</a:t>
                </a:r>
                <a:endParaRPr lang="en-US" dirty="0" smtClean="0">
                  <a:latin typeface="Arial" charset="0"/>
                </a:endParaRPr>
              </a:p>
              <a:p>
                <a:pPr marL="0" marR="0" indent="0" algn="ctr" defTabSz="19812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(data </a:t>
                </a:r>
                <a:r>
                  <a:rPr lang="en-US" sz="1600" dirty="0" smtClean="0">
                    <a:latin typeface="Arial" charset="0"/>
                  </a:rPr>
                  <a:t>received)</a:t>
                </a:r>
                <a:endParaRPr kumimoji="0" lang="en-US" sz="1600" b="0" i="0" u="none" strike="noStrike" cap="none" normalizeH="0" baseline="0" dirty="0" smtClean="0">
                  <a:ln>
                    <a:noFill/>
                  </a:ln>
                  <a:solidFill>
                    <a:schemeClr val="tx1"/>
                  </a:solidFill>
                  <a:effectLst/>
                  <a:latin typeface="Arial" charset="0"/>
                </a:endParaRPr>
              </a:p>
            </p:txBody>
          </p:sp>
          <p:sp>
            <p:nvSpPr>
              <p:cNvPr id="48" name="TextBox 47"/>
              <p:cNvSpPr txBox="1"/>
              <p:nvPr/>
            </p:nvSpPr>
            <p:spPr>
              <a:xfrm>
                <a:off x="2395329" y="4422001"/>
                <a:ext cx="1954456" cy="276999"/>
              </a:xfrm>
              <a:prstGeom prst="rect">
                <a:avLst/>
              </a:prstGeom>
              <a:noFill/>
            </p:spPr>
            <p:txBody>
              <a:bodyPr wrap="none" rtlCol="0">
                <a:spAutoFit/>
              </a:bodyPr>
              <a:lstStyle/>
              <a:p>
                <a:r>
                  <a:rPr lang="en-US" sz="1200" b="1" dirty="0" smtClean="0"/>
                  <a:t>Hinxton, Cambridge, UK</a:t>
                </a:r>
                <a:endParaRPr lang="en-US" sz="1200" b="1" dirty="0"/>
              </a:p>
            </p:txBody>
          </p:sp>
        </p:grpSp>
        <p:grpSp>
          <p:nvGrpSpPr>
            <p:cNvPr id="35" name="Group 34"/>
            <p:cNvGrpSpPr/>
            <p:nvPr/>
          </p:nvGrpSpPr>
          <p:grpSpPr>
            <a:xfrm>
              <a:off x="3775246" y="5298480"/>
              <a:ext cx="1971588" cy="923498"/>
              <a:chOff x="2535029" y="5315129"/>
              <a:chExt cx="1971588" cy="923498"/>
            </a:xfrm>
          </p:grpSpPr>
          <p:sp>
            <p:nvSpPr>
              <p:cNvPr id="3" name="Rectangle 2"/>
              <p:cNvSpPr/>
              <p:nvPr/>
            </p:nvSpPr>
            <p:spPr bwMode="auto">
              <a:xfrm>
                <a:off x="2701751" y="5315129"/>
                <a:ext cx="1489181" cy="646499"/>
              </a:xfrm>
              <a:prstGeom prst="rect">
                <a:avLst/>
              </a:prstGeom>
              <a:solidFill>
                <a:schemeClr val="tx2">
                  <a:lumMod val="75000"/>
                  <a:alpha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19812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rPr>
                  <a:t>Disaster</a:t>
                </a:r>
                <a:r>
                  <a:rPr kumimoji="0" lang="en-US" b="0" i="0" u="none" strike="noStrike" cap="none" normalizeH="0" dirty="0" smtClean="0">
                    <a:ln>
                      <a:noFill/>
                    </a:ln>
                    <a:solidFill>
                      <a:schemeClr val="tx1"/>
                    </a:solidFill>
                    <a:effectLst/>
                    <a:latin typeface="Arial" charset="0"/>
                  </a:rPr>
                  <a:t> </a:t>
                </a:r>
                <a:r>
                  <a:rPr lang="en-US" dirty="0" smtClean="0">
                    <a:latin typeface="Arial" charset="0"/>
                  </a:rPr>
                  <a:t>Recovery</a:t>
                </a:r>
              </a:p>
            </p:txBody>
          </p:sp>
          <p:sp>
            <p:nvSpPr>
              <p:cNvPr id="49" name="TextBox 48"/>
              <p:cNvSpPr txBox="1"/>
              <p:nvPr/>
            </p:nvSpPr>
            <p:spPr>
              <a:xfrm>
                <a:off x="2535029" y="5961628"/>
                <a:ext cx="1971588" cy="276999"/>
              </a:xfrm>
              <a:prstGeom prst="rect">
                <a:avLst/>
              </a:prstGeom>
              <a:noFill/>
            </p:spPr>
            <p:txBody>
              <a:bodyPr wrap="none" rtlCol="0">
                <a:spAutoFit/>
              </a:bodyPr>
              <a:lstStyle/>
              <a:p>
                <a:r>
                  <a:rPr lang="en-US" sz="1200" b="1" dirty="0" smtClean="0"/>
                  <a:t>Duxford, Cambridge, UK</a:t>
                </a:r>
                <a:endParaRPr lang="en-US" sz="1200" b="1" dirty="0"/>
              </a:p>
            </p:txBody>
          </p:sp>
        </p:grpSp>
        <p:cxnSp>
          <p:nvCxnSpPr>
            <p:cNvPr id="54" name="Straight Arrow Connector 53"/>
            <p:cNvCxnSpPr>
              <a:stCxn id="85" idx="4"/>
              <a:endCxn id="9" idx="0"/>
            </p:cNvCxnSpPr>
            <p:nvPr/>
          </p:nvCxnSpPr>
          <p:spPr bwMode="auto">
            <a:xfrm flipH="1">
              <a:off x="4688883" y="3798125"/>
              <a:ext cx="3923" cy="211726"/>
            </a:xfrm>
            <a:prstGeom prst="straightConnector1">
              <a:avLst/>
            </a:prstGeom>
            <a:solidFill>
              <a:schemeClr val="accent1"/>
            </a:solidFill>
            <a:ln w="38100" cap="flat" cmpd="sng" algn="ctr">
              <a:solidFill>
                <a:schemeClr val="accent2"/>
              </a:solidFill>
              <a:prstDash val="solid"/>
              <a:round/>
              <a:headEnd type="none"/>
              <a:tailEnd type="none"/>
            </a:ln>
            <a:effectLst/>
          </p:spPr>
        </p:cxnSp>
        <p:sp>
          <p:nvSpPr>
            <p:cNvPr id="85" name="Summing Junction 84"/>
            <p:cNvSpPr/>
            <p:nvPr/>
          </p:nvSpPr>
          <p:spPr bwMode="auto">
            <a:xfrm>
              <a:off x="4386482" y="3185477"/>
              <a:ext cx="612648" cy="612648"/>
            </a:xfrm>
            <a:prstGeom prst="flowChartSummingJunction">
              <a:avLst/>
            </a:prstGeom>
            <a:solidFill>
              <a:schemeClr val="tx2">
                <a:alpha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981200" rtl="0" eaLnBrk="0" fontAlgn="base" latinLnBrk="0" hangingPunct="0">
                <a:lnSpc>
                  <a:spcPct val="100000"/>
                </a:lnSpc>
                <a:spcBef>
                  <a:spcPct val="0"/>
                </a:spcBef>
                <a:spcAft>
                  <a:spcPct val="0"/>
                </a:spcAft>
                <a:buClrTx/>
                <a:buSzTx/>
                <a:buFontTx/>
                <a:buNone/>
                <a:tabLst/>
              </a:pPr>
              <a:endParaRPr kumimoji="0" lang="en-US" sz="5200" b="0" i="0" u="none" strike="noStrike" cap="none" normalizeH="0" baseline="0" smtClean="0">
                <a:ln>
                  <a:noFill/>
                </a:ln>
                <a:solidFill>
                  <a:schemeClr val="tx1"/>
                </a:solidFill>
                <a:effectLst/>
                <a:latin typeface="Arial" charset="0"/>
              </a:endParaRPr>
            </a:p>
          </p:txBody>
        </p:sp>
      </p:grpSp>
      <p:cxnSp>
        <p:nvCxnSpPr>
          <p:cNvPr id="92" name="Straight Arrow Connector 91"/>
          <p:cNvCxnSpPr>
            <a:stCxn id="33" idx="1"/>
            <a:endCxn id="11" idx="3"/>
          </p:cNvCxnSpPr>
          <p:nvPr/>
        </p:nvCxnSpPr>
        <p:spPr bwMode="auto">
          <a:xfrm flipH="1">
            <a:off x="4466828" y="2107311"/>
            <a:ext cx="1585891" cy="0"/>
          </a:xfrm>
          <a:prstGeom prst="straightConnector1">
            <a:avLst/>
          </a:prstGeom>
          <a:solidFill>
            <a:schemeClr val="accent1"/>
          </a:solidFill>
          <a:ln w="38100" cap="flat" cmpd="sng" algn="ctr">
            <a:solidFill>
              <a:schemeClr val="accent2"/>
            </a:solidFill>
            <a:prstDash val="solid"/>
            <a:round/>
            <a:headEnd type="none"/>
            <a:tailEnd type="none"/>
          </a:ln>
          <a:effectLst/>
        </p:spPr>
      </p:cxnSp>
      <p:grpSp>
        <p:nvGrpSpPr>
          <p:cNvPr id="109" name="Group 108"/>
          <p:cNvGrpSpPr/>
          <p:nvPr/>
        </p:nvGrpSpPr>
        <p:grpSpPr>
          <a:xfrm>
            <a:off x="7208506" y="5253694"/>
            <a:ext cx="1478294" cy="668465"/>
            <a:chOff x="6948264" y="3233746"/>
            <a:chExt cx="1478294" cy="668465"/>
          </a:xfrm>
        </p:grpSpPr>
        <p:cxnSp>
          <p:nvCxnSpPr>
            <p:cNvPr id="105" name="Straight Connector 104"/>
            <p:cNvCxnSpPr/>
            <p:nvPr/>
          </p:nvCxnSpPr>
          <p:spPr>
            <a:xfrm flipH="1">
              <a:off x="6948264" y="3427444"/>
              <a:ext cx="644770" cy="0"/>
            </a:xfrm>
            <a:prstGeom prst="line">
              <a:avLst/>
            </a:prstGeom>
            <a:solidFill>
              <a:schemeClr val="tx2">
                <a:alpha val="50000"/>
              </a:schemeClr>
            </a:solidFill>
            <a:ln w="25400">
              <a:solidFill>
                <a:srgbClr val="DF001A"/>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flipH="1">
              <a:off x="6948264" y="3779100"/>
              <a:ext cx="644770" cy="0"/>
            </a:xfrm>
            <a:prstGeom prst="line">
              <a:avLst/>
            </a:prstGeom>
            <a:solidFill>
              <a:schemeClr val="tx2">
                <a:alpha val="50000"/>
              </a:schemeClr>
            </a:solidFill>
            <a:ln w="25400">
              <a:solidFill>
                <a:srgbClr val="DF001A"/>
              </a:solidFill>
              <a:prstDash val="lgDash"/>
            </a:ln>
          </p:spPr>
          <p:style>
            <a:lnRef idx="1">
              <a:schemeClr val="accent1"/>
            </a:lnRef>
            <a:fillRef idx="0">
              <a:schemeClr val="accent1"/>
            </a:fillRef>
            <a:effectRef idx="0">
              <a:schemeClr val="accent1"/>
            </a:effectRef>
            <a:fontRef idx="minor">
              <a:schemeClr val="tx1"/>
            </a:fontRef>
          </p:style>
        </p:cxnSp>
        <p:sp>
          <p:nvSpPr>
            <p:cNvPr id="107" name="TextBox 106"/>
            <p:cNvSpPr txBox="1"/>
            <p:nvPr/>
          </p:nvSpPr>
          <p:spPr>
            <a:xfrm>
              <a:off x="7663045" y="3233746"/>
              <a:ext cx="763513" cy="307777"/>
            </a:xfrm>
            <a:prstGeom prst="rect">
              <a:avLst/>
            </a:prstGeom>
            <a:noFill/>
            <a:ln>
              <a:solidFill>
                <a:schemeClr val="tx1">
                  <a:lumMod val="50000"/>
                  <a:lumOff val="50000"/>
                </a:schemeClr>
              </a:solidFill>
            </a:ln>
          </p:spPr>
          <p:txBody>
            <a:bodyPr wrap="none" rtlCol="0">
              <a:spAutoFit/>
            </a:bodyPr>
            <a:lstStyle/>
            <a:p>
              <a:r>
                <a:rPr lang="en-GB" sz="1400" dirty="0" smtClean="0"/>
                <a:t>10Gb/s</a:t>
              </a:r>
              <a:endParaRPr lang="en-GB" sz="1400" dirty="0"/>
            </a:p>
          </p:txBody>
        </p:sp>
        <p:sp>
          <p:nvSpPr>
            <p:cNvPr id="108" name="TextBox 107"/>
            <p:cNvSpPr txBox="1"/>
            <p:nvPr/>
          </p:nvSpPr>
          <p:spPr>
            <a:xfrm>
              <a:off x="7663045" y="3594434"/>
              <a:ext cx="663663" cy="307777"/>
            </a:xfrm>
            <a:prstGeom prst="rect">
              <a:avLst/>
            </a:prstGeom>
            <a:noFill/>
            <a:ln>
              <a:solidFill>
                <a:schemeClr val="tx1">
                  <a:lumMod val="50000"/>
                  <a:lumOff val="50000"/>
                </a:schemeClr>
              </a:solidFill>
            </a:ln>
          </p:spPr>
          <p:txBody>
            <a:bodyPr wrap="none" rtlCol="0">
              <a:spAutoFit/>
            </a:bodyPr>
            <a:lstStyle/>
            <a:p>
              <a:r>
                <a:rPr lang="en-GB" sz="1400" dirty="0" smtClean="0"/>
                <a:t>1Gb/s</a:t>
              </a:r>
              <a:endParaRPr lang="en-GB" sz="1400" dirty="0"/>
            </a:p>
          </p:txBody>
        </p:sp>
      </p:grpSp>
      <p:sp>
        <p:nvSpPr>
          <p:cNvPr id="113" name="TextBox 112"/>
          <p:cNvSpPr txBox="1"/>
          <p:nvPr/>
        </p:nvSpPr>
        <p:spPr>
          <a:xfrm>
            <a:off x="6465877" y="4602034"/>
            <a:ext cx="454046" cy="369332"/>
          </a:xfrm>
          <a:prstGeom prst="rect">
            <a:avLst/>
          </a:prstGeom>
          <a:noFill/>
          <a:ln>
            <a:solidFill>
              <a:schemeClr val="bg1">
                <a:lumMod val="85000"/>
              </a:schemeClr>
            </a:solidFill>
          </a:ln>
        </p:spPr>
        <p:txBody>
          <a:bodyPr wrap="none" rtlCol="0">
            <a:spAutoFit/>
          </a:bodyPr>
          <a:lstStyle/>
          <a:p>
            <a:r>
              <a:rPr lang="en-US" dirty="0" smtClean="0"/>
              <a:t>T1</a:t>
            </a:r>
            <a:endParaRPr lang="en-US" dirty="0"/>
          </a:p>
        </p:txBody>
      </p:sp>
      <p:sp>
        <p:nvSpPr>
          <p:cNvPr id="114" name="TextBox 113"/>
          <p:cNvSpPr txBox="1"/>
          <p:nvPr/>
        </p:nvSpPr>
        <p:spPr>
          <a:xfrm>
            <a:off x="6033552" y="5552827"/>
            <a:ext cx="454046" cy="369332"/>
          </a:xfrm>
          <a:prstGeom prst="rect">
            <a:avLst/>
          </a:prstGeom>
          <a:noFill/>
          <a:ln>
            <a:solidFill>
              <a:schemeClr val="bg1">
                <a:lumMod val="85000"/>
              </a:schemeClr>
            </a:solidFill>
          </a:ln>
        </p:spPr>
        <p:txBody>
          <a:bodyPr wrap="none" rtlCol="0">
            <a:spAutoFit/>
          </a:bodyPr>
          <a:lstStyle/>
          <a:p>
            <a:r>
              <a:rPr lang="en-US" dirty="0" smtClean="0"/>
              <a:t>T1</a:t>
            </a:r>
            <a:endParaRPr lang="en-US" dirty="0"/>
          </a:p>
        </p:txBody>
      </p:sp>
      <p:sp>
        <p:nvSpPr>
          <p:cNvPr id="115" name="TextBox 114"/>
          <p:cNvSpPr txBox="1"/>
          <p:nvPr/>
        </p:nvSpPr>
        <p:spPr>
          <a:xfrm>
            <a:off x="8180377" y="2352069"/>
            <a:ext cx="454046" cy="369332"/>
          </a:xfrm>
          <a:prstGeom prst="rect">
            <a:avLst/>
          </a:prstGeom>
          <a:noFill/>
          <a:ln>
            <a:solidFill>
              <a:schemeClr val="bg1">
                <a:lumMod val="85000"/>
              </a:schemeClr>
            </a:solidFill>
          </a:ln>
        </p:spPr>
        <p:txBody>
          <a:bodyPr wrap="none" rtlCol="0">
            <a:spAutoFit/>
          </a:bodyPr>
          <a:lstStyle/>
          <a:p>
            <a:r>
              <a:rPr lang="en-US" dirty="0" smtClean="0"/>
              <a:t>T3</a:t>
            </a:r>
            <a:endParaRPr lang="en-US" dirty="0"/>
          </a:p>
        </p:txBody>
      </p:sp>
      <p:sp>
        <p:nvSpPr>
          <p:cNvPr id="116" name="TextBox 115"/>
          <p:cNvSpPr txBox="1"/>
          <p:nvPr/>
        </p:nvSpPr>
        <p:spPr>
          <a:xfrm>
            <a:off x="1891882" y="2339369"/>
            <a:ext cx="454046" cy="369332"/>
          </a:xfrm>
          <a:prstGeom prst="rect">
            <a:avLst/>
          </a:prstGeom>
          <a:noFill/>
          <a:ln>
            <a:solidFill>
              <a:schemeClr val="bg1">
                <a:lumMod val="85000"/>
              </a:schemeClr>
            </a:solidFill>
          </a:ln>
        </p:spPr>
        <p:txBody>
          <a:bodyPr wrap="none" rtlCol="0">
            <a:spAutoFit/>
          </a:bodyPr>
          <a:lstStyle/>
          <a:p>
            <a:r>
              <a:rPr lang="en-US" dirty="0" smtClean="0"/>
              <a:t>T3</a:t>
            </a:r>
            <a:endParaRPr lang="en-US" dirty="0"/>
          </a:p>
        </p:txBody>
      </p:sp>
    </p:spTree>
    <p:extLst>
      <p:ext uri="{BB962C8B-B14F-4D97-AF65-F5344CB8AC3E}">
        <p14:creationId xmlns:p14="http://schemas.microsoft.com/office/powerpoint/2010/main" val="3235551137"/>
      </p:ext>
    </p:extLst>
  </p:cSld>
  <p:clrMapOvr>
    <a:masterClrMapping/>
  </p:clrMapOvr>
  <p:transition>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p:txBody>
          <a:bodyPr/>
          <a:lstStyle/>
          <a:p>
            <a:r>
              <a:rPr lang="en-GB" smtClean="0"/>
              <a:t>ELIXIR European Data Centre</a:t>
            </a:r>
            <a:endParaRPr lang="en-US" smtClean="0"/>
          </a:p>
        </p:txBody>
      </p:sp>
      <p:sp>
        <p:nvSpPr>
          <p:cNvPr id="4" name="Content Placeholder 3"/>
          <p:cNvSpPr>
            <a:spLocks noGrp="1"/>
          </p:cNvSpPr>
          <p:nvPr>
            <p:ph idx="1"/>
          </p:nvPr>
        </p:nvSpPr>
        <p:spPr/>
        <p:txBody>
          <a:bodyPr/>
          <a:lstStyle/>
          <a:p>
            <a:endParaRPr lang="en-GB"/>
          </a:p>
        </p:txBody>
      </p:sp>
      <p:sp>
        <p:nvSpPr>
          <p:cNvPr id="33794" name="Slide Number Placeholder 5"/>
          <p:cNvSpPr>
            <a:spLocks noGrp="1"/>
          </p:cNvSpPr>
          <p:nvPr>
            <p:ph type="sldNum" sz="quarter" idx="12"/>
          </p:nvPr>
        </p:nvSpPr>
        <p:spPr/>
        <p:txBody>
          <a:bodyPr/>
          <a:lstStyle/>
          <a:p>
            <a:fld id="{74ADB6D1-AEAE-4F3A-949D-D3A55D5D2F08}" type="slidenum">
              <a:rPr lang="en-GB" smtClean="0"/>
              <a:pPr/>
              <a:t>7</a:t>
            </a:fld>
            <a:endParaRPr lang="en-GB" dirty="0" smtClean="0"/>
          </a:p>
        </p:txBody>
      </p:sp>
      <p:pic>
        <p:nvPicPr>
          <p:cNvPr id="33796" name="Picture 3"/>
          <p:cNvPicPr>
            <a:picLocks noChangeAspect="1" noChangeArrowheads="1"/>
          </p:cNvPicPr>
          <p:nvPr/>
        </p:nvPicPr>
        <p:blipFill>
          <a:blip r:embed="rId3"/>
          <a:srcRect/>
          <a:stretch>
            <a:fillRect/>
          </a:stretch>
        </p:blipFill>
        <p:spPr bwMode="auto">
          <a:xfrm>
            <a:off x="1341438" y="1466850"/>
            <a:ext cx="6176962" cy="4473575"/>
          </a:xfrm>
          <a:prstGeom prst="rect">
            <a:avLst/>
          </a:prstGeom>
          <a:noFill/>
          <a:ln w="9525">
            <a:noFill/>
            <a:miter lim="800000"/>
            <a:headEnd/>
            <a:tailEnd/>
          </a:ln>
          <a:effectLst/>
        </p:spPr>
      </p:pic>
      <p:sp>
        <p:nvSpPr>
          <p:cNvPr id="33797" name="Text Box 4"/>
          <p:cNvSpPr txBox="1">
            <a:spLocks noChangeArrowheads="1"/>
          </p:cNvSpPr>
          <p:nvPr/>
        </p:nvSpPr>
        <p:spPr bwMode="auto">
          <a:xfrm>
            <a:off x="6019800" y="3244850"/>
            <a:ext cx="1498600" cy="461665"/>
          </a:xfrm>
          <a:prstGeom prst="rect">
            <a:avLst/>
          </a:prstGeom>
          <a:solidFill>
            <a:schemeClr val="bg1"/>
          </a:solidFill>
          <a:ln w="9525" algn="ctr">
            <a:noFill/>
            <a:miter lim="800000"/>
            <a:headEnd/>
            <a:tailEnd/>
          </a:ln>
          <a:effectLst/>
        </p:spPr>
        <p:txBody>
          <a:bodyPr wrap="square">
            <a:spAutoFit/>
          </a:bodyPr>
          <a:lstStyle/>
          <a:p>
            <a:pPr>
              <a:spcBef>
                <a:spcPct val="50000"/>
              </a:spcBef>
            </a:pPr>
            <a:r>
              <a:rPr lang="en-GB" dirty="0"/>
              <a:t>Internet</a:t>
            </a:r>
            <a:endParaRPr lang="en-US" dirty="0"/>
          </a:p>
        </p:txBody>
      </p:sp>
      <p:pic>
        <p:nvPicPr>
          <p:cNvPr id="33798" name="Picture 5" descr="j0195384"/>
          <p:cNvPicPr>
            <a:picLocks noChangeAspect="1" noChangeArrowheads="1"/>
          </p:cNvPicPr>
          <p:nvPr/>
        </p:nvPicPr>
        <p:blipFill>
          <a:blip r:embed="rId4"/>
          <a:srcRect/>
          <a:stretch>
            <a:fillRect/>
          </a:stretch>
        </p:blipFill>
        <p:spPr bwMode="auto">
          <a:xfrm>
            <a:off x="7851775" y="5218113"/>
            <a:ext cx="714375" cy="730250"/>
          </a:xfrm>
          <a:prstGeom prst="rect">
            <a:avLst/>
          </a:prstGeom>
          <a:noFill/>
          <a:ln w="9525">
            <a:noFill/>
            <a:miter lim="800000"/>
            <a:headEnd/>
            <a:tailEnd/>
          </a:ln>
        </p:spPr>
      </p:pic>
      <p:sp>
        <p:nvSpPr>
          <p:cNvPr id="33799" name="Line 6"/>
          <p:cNvSpPr>
            <a:spLocks noChangeShapeType="1"/>
          </p:cNvSpPr>
          <p:nvPr/>
        </p:nvSpPr>
        <p:spPr bwMode="auto">
          <a:xfrm>
            <a:off x="7172325" y="4829175"/>
            <a:ext cx="647700" cy="476250"/>
          </a:xfrm>
          <a:prstGeom prst="line">
            <a:avLst/>
          </a:prstGeom>
          <a:noFill/>
          <a:ln w="12700">
            <a:solidFill>
              <a:schemeClr val="tx1"/>
            </a:solidFill>
            <a:round/>
            <a:headEnd/>
            <a:tailEnd type="triangle" w="med" len="med"/>
          </a:ln>
          <a:effectLst/>
        </p:spPr>
        <p:txBody>
          <a:bodyPr/>
          <a:lstStyle/>
          <a:p>
            <a:endParaRPr lang="en-GB"/>
          </a:p>
        </p:txBody>
      </p:sp>
    </p:spTree>
    <p:extLst>
      <p:ext uri="{BB962C8B-B14F-4D97-AF65-F5344CB8AC3E}">
        <p14:creationId xmlns:p14="http://schemas.microsoft.com/office/powerpoint/2010/main" val="38908099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Elbow Connector 36"/>
          <p:cNvCxnSpPr>
            <a:endCxn id="4" idx="1"/>
          </p:cNvCxnSpPr>
          <p:nvPr/>
        </p:nvCxnSpPr>
        <p:spPr>
          <a:xfrm rot="5400000" flipH="1" flipV="1">
            <a:off x="1453007" y="1839516"/>
            <a:ext cx="1159374" cy="393994"/>
          </a:xfrm>
          <a:prstGeom prst="bentConnector2">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7" name="Elbow Connector 26"/>
          <p:cNvCxnSpPr>
            <a:stCxn id="6" idx="3"/>
          </p:cNvCxnSpPr>
          <p:nvPr/>
        </p:nvCxnSpPr>
        <p:spPr>
          <a:xfrm flipV="1">
            <a:off x="5398043" y="3467100"/>
            <a:ext cx="792088" cy="948672"/>
          </a:xfrm>
          <a:prstGeom prst="bentConnector2">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8" name="Elbow Connector 27"/>
          <p:cNvCxnSpPr/>
          <p:nvPr/>
        </p:nvCxnSpPr>
        <p:spPr>
          <a:xfrm rot="16200000" flipV="1">
            <a:off x="2978588" y="3499215"/>
            <a:ext cx="962294" cy="898063"/>
          </a:xfrm>
          <a:prstGeom prst="bentConnector3">
            <a:avLst>
              <a:gd name="adj1" fmla="val 1169"/>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3957883" y="3983724"/>
            <a:ext cx="1440160" cy="864096"/>
          </a:xfrm>
          <a:prstGeom prst="rect">
            <a:avLst/>
          </a:prstGeom>
          <a:solidFill>
            <a:schemeClr val="tx2">
              <a:alpha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HX</a:t>
            </a:r>
            <a:endParaRPr lang="en-GB" dirty="0"/>
          </a:p>
        </p:txBody>
      </p:sp>
      <p:sp>
        <p:nvSpPr>
          <p:cNvPr id="7" name="Rectangle 6"/>
          <p:cNvSpPr/>
          <p:nvPr/>
        </p:nvSpPr>
        <p:spPr>
          <a:xfrm>
            <a:off x="3957883" y="5060845"/>
            <a:ext cx="1440160" cy="864096"/>
          </a:xfrm>
          <a:prstGeom prst="rect">
            <a:avLst/>
          </a:prstGeom>
          <a:solidFill>
            <a:schemeClr val="tx2">
              <a:alpha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FC</a:t>
            </a:r>
            <a:endParaRPr lang="en-GB" dirty="0"/>
          </a:p>
        </p:txBody>
      </p:sp>
      <p:cxnSp>
        <p:nvCxnSpPr>
          <p:cNvPr id="13" name="Straight Connector 12"/>
          <p:cNvCxnSpPr>
            <a:stCxn id="6" idx="2"/>
            <a:endCxn id="7" idx="0"/>
          </p:cNvCxnSpPr>
          <p:nvPr/>
        </p:nvCxnSpPr>
        <p:spPr>
          <a:xfrm>
            <a:off x="4677963" y="4847820"/>
            <a:ext cx="0" cy="21302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Elbow Connector 39"/>
          <p:cNvCxnSpPr>
            <a:endCxn id="5" idx="3"/>
          </p:cNvCxnSpPr>
          <p:nvPr/>
        </p:nvCxnSpPr>
        <p:spPr>
          <a:xfrm rot="16200000" flipV="1">
            <a:off x="6944997" y="1693845"/>
            <a:ext cx="1025230" cy="565480"/>
          </a:xfrm>
          <a:prstGeom prst="bentConnector2">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sp>
        <p:nvSpPr>
          <p:cNvPr id="14" name="Cloud 13"/>
          <p:cNvSpPr/>
          <p:nvPr/>
        </p:nvSpPr>
        <p:spPr>
          <a:xfrm>
            <a:off x="1116317" y="2268240"/>
            <a:ext cx="7123292" cy="1363960"/>
          </a:xfrm>
          <a:prstGeom prst="cloud">
            <a:avLst/>
          </a:prstGeom>
          <a:solidFill>
            <a:srgbClr val="FFFFFF">
              <a:alpha val="50000"/>
            </a:srgb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Janet6</a:t>
            </a:r>
            <a:endParaRPr lang="en-GB" dirty="0">
              <a:solidFill>
                <a:srgbClr val="000000"/>
              </a:solidFill>
            </a:endParaRPr>
          </a:p>
        </p:txBody>
      </p:sp>
      <p:cxnSp>
        <p:nvCxnSpPr>
          <p:cNvPr id="9" name="Straight Connector 8"/>
          <p:cNvCxnSpPr/>
          <p:nvPr/>
        </p:nvCxnSpPr>
        <p:spPr>
          <a:xfrm>
            <a:off x="3645532" y="1333500"/>
            <a:ext cx="2064861" cy="714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3668676" y="1616370"/>
            <a:ext cx="2064861" cy="714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2229691" y="1024778"/>
            <a:ext cx="1440160" cy="864096"/>
          </a:xfrm>
          <a:prstGeom prst="rect">
            <a:avLst/>
          </a:prstGeom>
          <a:solidFill>
            <a:schemeClr val="tx2">
              <a:alpha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OY</a:t>
            </a:r>
            <a:endParaRPr lang="en-GB" dirty="0"/>
          </a:p>
        </p:txBody>
      </p:sp>
      <p:grpSp>
        <p:nvGrpSpPr>
          <p:cNvPr id="2" name="Group 1"/>
          <p:cNvGrpSpPr/>
          <p:nvPr/>
        </p:nvGrpSpPr>
        <p:grpSpPr>
          <a:xfrm>
            <a:off x="5615813" y="4935679"/>
            <a:ext cx="3390464" cy="785017"/>
            <a:chOff x="104013" y="5014869"/>
            <a:chExt cx="3390464" cy="785017"/>
          </a:xfrm>
        </p:grpSpPr>
        <p:cxnSp>
          <p:nvCxnSpPr>
            <p:cNvPr id="50" name="Straight Connector 49"/>
            <p:cNvCxnSpPr/>
            <p:nvPr/>
          </p:nvCxnSpPr>
          <p:spPr>
            <a:xfrm flipH="1">
              <a:off x="110188" y="5464819"/>
              <a:ext cx="64477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824969" y="5271121"/>
              <a:ext cx="1462021" cy="307777"/>
            </a:xfrm>
            <a:prstGeom prst="rect">
              <a:avLst/>
            </a:prstGeom>
            <a:noFill/>
          </p:spPr>
          <p:txBody>
            <a:bodyPr wrap="none" rtlCol="0">
              <a:spAutoFit/>
            </a:bodyPr>
            <a:lstStyle/>
            <a:p>
              <a:r>
                <a:rPr lang="en-GB" sz="1400" dirty="0" smtClean="0"/>
                <a:t>10Gb/s physical</a:t>
              </a:r>
              <a:endParaRPr lang="en-GB" sz="1400" dirty="0"/>
            </a:p>
          </p:txBody>
        </p:sp>
        <p:sp>
          <p:nvSpPr>
            <p:cNvPr id="53" name="TextBox 52"/>
            <p:cNvSpPr txBox="1"/>
            <p:nvPr/>
          </p:nvSpPr>
          <p:spPr>
            <a:xfrm>
              <a:off x="824969" y="5492109"/>
              <a:ext cx="2669508" cy="307777"/>
            </a:xfrm>
            <a:prstGeom prst="rect">
              <a:avLst/>
            </a:prstGeom>
            <a:noFill/>
          </p:spPr>
          <p:txBody>
            <a:bodyPr wrap="none" rtlCol="0">
              <a:spAutoFit/>
            </a:bodyPr>
            <a:lstStyle/>
            <a:p>
              <a:r>
                <a:rPr lang="en-GB" sz="1400" dirty="0" smtClean="0"/>
                <a:t>Multiples of 10/40Gb/s physical</a:t>
              </a:r>
              <a:endParaRPr lang="en-GB" sz="1400" dirty="0"/>
            </a:p>
          </p:txBody>
        </p:sp>
        <p:cxnSp>
          <p:nvCxnSpPr>
            <p:cNvPr id="55" name="Straight Connector 54"/>
            <p:cNvCxnSpPr/>
            <p:nvPr/>
          </p:nvCxnSpPr>
          <p:spPr>
            <a:xfrm>
              <a:off x="110188" y="5709627"/>
              <a:ext cx="644770"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104013" y="5215985"/>
              <a:ext cx="644770" cy="0"/>
            </a:xfrm>
            <a:prstGeom prst="line">
              <a:avLst/>
            </a:prstGeom>
            <a:ln w="38100">
              <a:solidFill>
                <a:srgbClr val="FFC6CC"/>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824969" y="5014869"/>
              <a:ext cx="2270022" cy="307777"/>
            </a:xfrm>
            <a:prstGeom prst="rect">
              <a:avLst/>
            </a:prstGeom>
            <a:noFill/>
          </p:spPr>
          <p:txBody>
            <a:bodyPr wrap="none" rtlCol="0">
              <a:spAutoFit/>
            </a:bodyPr>
            <a:lstStyle/>
            <a:p>
              <a:r>
                <a:rPr lang="en-GB" sz="1400" dirty="0" err="1" smtClean="0"/>
                <a:t>Lightpaths</a:t>
              </a:r>
              <a:r>
                <a:rPr lang="en-GB" sz="1400" dirty="0" smtClean="0"/>
                <a:t> (virtual circuits)</a:t>
              </a:r>
              <a:endParaRPr lang="en-GB" sz="1400" dirty="0"/>
            </a:p>
          </p:txBody>
        </p:sp>
      </p:grpSp>
      <p:cxnSp>
        <p:nvCxnSpPr>
          <p:cNvPr id="58" name="Straight Connector 57"/>
          <p:cNvCxnSpPr>
            <a:stCxn id="4" idx="2"/>
            <a:endCxn id="6" idx="0"/>
          </p:cNvCxnSpPr>
          <p:nvPr/>
        </p:nvCxnSpPr>
        <p:spPr>
          <a:xfrm>
            <a:off x="2949771" y="1888874"/>
            <a:ext cx="1728192" cy="2094850"/>
          </a:xfrm>
          <a:prstGeom prst="line">
            <a:avLst/>
          </a:prstGeom>
          <a:ln w="38100">
            <a:solidFill>
              <a:schemeClr val="accent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5" idx="2"/>
            <a:endCxn id="6" idx="0"/>
          </p:cNvCxnSpPr>
          <p:nvPr/>
        </p:nvCxnSpPr>
        <p:spPr>
          <a:xfrm flipH="1">
            <a:off x="4677963" y="1896018"/>
            <a:ext cx="1776829" cy="2087706"/>
          </a:xfrm>
          <a:prstGeom prst="line">
            <a:avLst/>
          </a:prstGeom>
          <a:ln w="38100">
            <a:solidFill>
              <a:schemeClr val="accent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5734712" y="1031922"/>
            <a:ext cx="1440160" cy="864096"/>
          </a:xfrm>
          <a:prstGeom prst="rect">
            <a:avLst/>
          </a:prstGeom>
          <a:solidFill>
            <a:schemeClr val="tx2">
              <a:alpha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PG</a:t>
            </a:r>
            <a:endParaRPr lang="en-GB" dirty="0"/>
          </a:p>
        </p:txBody>
      </p:sp>
      <p:sp>
        <p:nvSpPr>
          <p:cNvPr id="11" name="Title 10"/>
          <p:cNvSpPr>
            <a:spLocks noGrp="1"/>
          </p:cNvSpPr>
          <p:nvPr>
            <p:ph type="title"/>
          </p:nvPr>
        </p:nvSpPr>
        <p:spPr/>
        <p:txBody>
          <a:bodyPr/>
          <a:lstStyle/>
          <a:p>
            <a:r>
              <a:rPr lang="en-GB" smtClean="0"/>
              <a:t>Upgraded WAN topology from Jan 2014</a:t>
            </a:r>
            <a:endParaRPr lang="en-GB" dirty="0"/>
          </a:p>
        </p:txBody>
      </p:sp>
      <p:sp>
        <p:nvSpPr>
          <p:cNvPr id="3" name="Slide Number Placeholder 2"/>
          <p:cNvSpPr>
            <a:spLocks noGrp="1"/>
          </p:cNvSpPr>
          <p:nvPr>
            <p:ph type="sldNum" sz="quarter" idx="12"/>
          </p:nvPr>
        </p:nvSpPr>
        <p:spPr/>
        <p:txBody>
          <a:bodyPr/>
          <a:lstStyle/>
          <a:p>
            <a:fld id="{CF1BA24B-6747-40D6-A9B6-3AB200580022}" type="slidenum">
              <a:rPr lang="de-DE" smtClean="0"/>
              <a:pPr/>
              <a:t>8</a:t>
            </a:fld>
            <a:endParaRPr lang="de-DE"/>
          </a:p>
        </p:txBody>
      </p:sp>
    </p:spTree>
    <p:extLst>
      <p:ext uri="{BB962C8B-B14F-4D97-AF65-F5344CB8AC3E}">
        <p14:creationId xmlns:p14="http://schemas.microsoft.com/office/powerpoint/2010/main" val="35365454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TextShape 1"/>
          <p:cNvSpPr txBox="1"/>
          <p:nvPr/>
        </p:nvSpPr>
        <p:spPr>
          <a:xfrm>
            <a:off x="685800" y="2130480"/>
            <a:ext cx="7772040" cy="1469520"/>
          </a:xfrm>
          <a:prstGeom prst="rect">
            <a:avLst/>
          </a:prstGeom>
        </p:spPr>
        <p:txBody>
          <a:bodyPr lIns="0" tIns="0" rIns="0" bIns="0"/>
          <a:lstStyle/>
          <a:p>
            <a:endParaRPr/>
          </a:p>
        </p:txBody>
      </p:sp>
      <p:sp>
        <p:nvSpPr>
          <p:cNvPr id="171" name="TextShape 2"/>
          <p:cNvSpPr txBox="1"/>
          <p:nvPr/>
        </p:nvSpPr>
        <p:spPr>
          <a:xfrm>
            <a:off x="1371600" y="3886200"/>
            <a:ext cx="6400440" cy="1752120"/>
          </a:xfrm>
          <a:prstGeom prst="rect">
            <a:avLst/>
          </a:prstGeom>
        </p:spPr>
        <p:txBody>
          <a:bodyPr lIns="0" tIns="0" rIns="0" bIns="0"/>
          <a:lstStyle/>
          <a:p>
            <a:pPr algn="ctr"/>
            <a:endParaRPr/>
          </a:p>
        </p:txBody>
      </p:sp>
      <p:sp>
        <p:nvSpPr>
          <p:cNvPr id="3" name="Title 2"/>
          <p:cNvSpPr>
            <a:spLocks noGrp="1"/>
          </p:cNvSpPr>
          <p:nvPr>
            <p:ph type="title"/>
          </p:nvPr>
        </p:nvSpPr>
        <p:spPr/>
        <p:txBody>
          <a:bodyPr/>
          <a:lstStyle/>
          <a:p>
            <a:r>
              <a:rPr lang="en-GB" smtClean="0"/>
              <a:t>EMBL-EBI Embassy Cloud</a:t>
            </a:r>
            <a:endParaRPr lang="en-GB" dirty="0"/>
          </a:p>
        </p:txBody>
      </p:sp>
      <p:sp>
        <p:nvSpPr>
          <p:cNvPr id="6" name="Content Placeholder 5"/>
          <p:cNvSpPr>
            <a:spLocks noGrp="1"/>
          </p:cNvSpPr>
          <p:nvPr>
            <p:ph idx="1"/>
          </p:nvPr>
        </p:nvSpPr>
        <p:spPr/>
        <p:txBody>
          <a:bodyPr/>
          <a:lstStyle/>
          <a:p>
            <a:r>
              <a:rPr lang="en-GB" dirty="0" smtClean="0"/>
              <a:t>Pilot service hosted at EMBL-EBI data centres</a:t>
            </a:r>
          </a:p>
          <a:p>
            <a:pPr lvl="1"/>
            <a:r>
              <a:rPr lang="en-GB" dirty="0" smtClean="0"/>
              <a:t>Logically isolated outside EBI’s LANs</a:t>
            </a:r>
          </a:p>
          <a:p>
            <a:pPr lvl="1"/>
            <a:r>
              <a:rPr lang="en-GB" dirty="0"/>
              <a:t>Secure flexible </a:t>
            </a:r>
            <a:r>
              <a:rPr lang="en-GB" dirty="0" smtClean="0"/>
              <a:t>infrastructure for both tenant and host</a:t>
            </a:r>
          </a:p>
          <a:p>
            <a:pPr lvl="1"/>
            <a:r>
              <a:rPr lang="en-GB" dirty="0" smtClean="0"/>
              <a:t>File based access to EBIs’ data sets</a:t>
            </a:r>
          </a:p>
          <a:p>
            <a:pPr lvl="2"/>
            <a:r>
              <a:rPr lang="en-GB" dirty="0" smtClean="0"/>
              <a:t>Currently, only the 1000 Genomes dataset exposed</a:t>
            </a:r>
          </a:p>
          <a:p>
            <a:r>
              <a:rPr lang="en-GB" dirty="0" smtClean="0"/>
              <a:t>Expect both academic and commercial users</a:t>
            </a:r>
          </a:p>
          <a:p>
            <a:pPr lvl="1"/>
            <a:r>
              <a:rPr lang="en-GB" dirty="0" smtClean="0"/>
              <a:t>Wishing to move their compute and data to EBI’s ‘big-data’</a:t>
            </a:r>
          </a:p>
          <a:p>
            <a:r>
              <a:rPr lang="en-GB" dirty="0" smtClean="0"/>
              <a:t>Resources exposed using VMware’s </a:t>
            </a:r>
            <a:r>
              <a:rPr lang="en-GB" dirty="0" err="1" smtClean="0"/>
              <a:t>vCloud</a:t>
            </a:r>
            <a:r>
              <a:rPr lang="en-GB" dirty="0" smtClean="0"/>
              <a:t> Director</a:t>
            </a:r>
          </a:p>
          <a:p>
            <a:pPr lvl="1"/>
            <a:r>
              <a:rPr lang="en-GB" dirty="0" smtClean="0"/>
              <a:t>SSL Connections to the web management interface</a:t>
            </a:r>
          </a:p>
          <a:p>
            <a:pPr lvl="1"/>
            <a:r>
              <a:rPr lang="en-GB" dirty="0" smtClean="0"/>
              <a:t>Provide isolated </a:t>
            </a:r>
            <a:r>
              <a:rPr lang="en-GB" dirty="0" err="1" smtClean="0"/>
              <a:t>IaaS</a:t>
            </a:r>
            <a:r>
              <a:rPr lang="en-GB" dirty="0" smtClean="0"/>
              <a:t> clouds to multiple tenant organisations</a:t>
            </a:r>
            <a:endParaRPr lang="en-GB" dirty="0"/>
          </a:p>
        </p:txBody>
      </p:sp>
      <p:sp>
        <p:nvSpPr>
          <p:cNvPr id="2" name="Slide Number Placeholder 1"/>
          <p:cNvSpPr>
            <a:spLocks noGrp="1"/>
          </p:cNvSpPr>
          <p:nvPr>
            <p:ph type="sldNum" sz="quarter" idx="12"/>
          </p:nvPr>
        </p:nvSpPr>
        <p:spPr/>
        <p:txBody>
          <a:bodyPr/>
          <a:lstStyle/>
          <a:p>
            <a:fld id="{CF1BA24B-6747-40D6-A9B6-3AB200580022}" type="slidenum">
              <a:rPr lang="de-DE" smtClean="0"/>
              <a:pPr/>
              <a:t>9</a:t>
            </a:fld>
            <a:endParaRPr lang="de-DE"/>
          </a:p>
        </p:txBody>
      </p:sp>
    </p:spTree>
    <p:extLst>
      <p:ext uri="{BB962C8B-B14F-4D97-AF65-F5344CB8AC3E}">
        <p14:creationId xmlns:p14="http://schemas.microsoft.com/office/powerpoint/2010/main" val="3881981996"/>
      </p:ext>
    </p:extLst>
  </p:cSld>
  <p:clrMapOvr>
    <a:masterClrMapping/>
  </p:clrMapOvr>
  <p:transition>
    <p:cut/>
  </p:transition>
  <p:timing>
    <p:tnLst>
      <p:par>
        <p:cTn id="1" dur="indefinite" restart="never" nodeType="tmRoot"/>
      </p:par>
    </p:tnLst>
  </p:timing>
</p:sld>
</file>

<file path=ppt/theme/theme1.xml><?xml version="1.0" encoding="utf-8"?>
<a:theme xmlns:a="http://schemas.openxmlformats.org/drawingml/2006/main" name="EMBL-EBI-Dec2013">
  <a:themeElements>
    <a:clrScheme name="">
      <a:dk1>
        <a:srgbClr val="000000"/>
      </a:dk1>
      <a:lt1>
        <a:srgbClr val="FFFFFF"/>
      </a:lt1>
      <a:dk2>
        <a:srgbClr val="007E82"/>
      </a:dk2>
      <a:lt2>
        <a:srgbClr val="7D7D7D"/>
      </a:lt2>
      <a:accent1>
        <a:srgbClr val="72AD46"/>
      </a:accent1>
      <a:accent2>
        <a:srgbClr val="DF001A"/>
      </a:accent2>
      <a:accent3>
        <a:srgbClr val="FFFFFF"/>
      </a:accent3>
      <a:accent4>
        <a:srgbClr val="000000"/>
      </a:accent4>
      <a:accent5>
        <a:srgbClr val="BCD3B0"/>
      </a:accent5>
      <a:accent6>
        <a:srgbClr val="CA0016"/>
      </a:accent6>
      <a:hlink>
        <a:srgbClr val="007E82"/>
      </a:hlink>
      <a:folHlink>
        <a:srgbClr val="72AD46"/>
      </a:folHlink>
    </a:clrScheme>
    <a:fontScheme name="Leere Prä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981200" rtl="0" eaLnBrk="0" fontAlgn="base" latinLnBrk="0" hangingPunct="0">
          <a:lnSpc>
            <a:spcPct val="100000"/>
          </a:lnSpc>
          <a:spcBef>
            <a:spcPct val="0"/>
          </a:spcBef>
          <a:spcAft>
            <a:spcPct val="0"/>
          </a:spcAft>
          <a:buClrTx/>
          <a:buSzTx/>
          <a:buFontTx/>
          <a:buNone/>
          <a:tabLst/>
          <a:defRPr kumimoji="0" lang="de-DE" sz="5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981200" rtl="0" eaLnBrk="0" fontAlgn="base" latinLnBrk="0" hangingPunct="0">
          <a:lnSpc>
            <a:spcPct val="100000"/>
          </a:lnSpc>
          <a:spcBef>
            <a:spcPct val="0"/>
          </a:spcBef>
          <a:spcAft>
            <a:spcPct val="0"/>
          </a:spcAft>
          <a:buClrTx/>
          <a:buSzTx/>
          <a:buFontTx/>
          <a:buNone/>
          <a:tabLst/>
          <a:defRPr kumimoji="0" lang="de-DE" sz="5200" b="0" i="0" u="none" strike="noStrike" cap="none" normalizeH="0" baseline="0" smtClean="0">
            <a:ln>
              <a:noFill/>
            </a:ln>
            <a:solidFill>
              <a:schemeClr val="tx1"/>
            </a:solidFill>
            <a:effectLst/>
            <a:latin typeface="Arial" charset="0"/>
          </a:defRPr>
        </a:defPPr>
      </a:lstStyle>
    </a:lnDef>
  </a:objectDefaults>
  <a:extraClrSchemeLst>
    <a:extraClrScheme>
      <a:clrScheme name="Leere Präsentation 1">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Leere Präsentation 2">
        <a:dk1>
          <a:srgbClr val="000000"/>
        </a:dk1>
        <a:lt1>
          <a:srgbClr val="DCDCDC"/>
        </a:lt1>
        <a:dk2>
          <a:srgbClr val="007E82"/>
        </a:dk2>
        <a:lt2>
          <a:srgbClr val="7D7D7D"/>
        </a:lt2>
        <a:accent1>
          <a:srgbClr val="72AD46"/>
        </a:accent1>
        <a:accent2>
          <a:srgbClr val="DF001A"/>
        </a:accent2>
        <a:accent3>
          <a:srgbClr val="EBEBEB"/>
        </a:accent3>
        <a:accent4>
          <a:srgbClr val="000000"/>
        </a:accent4>
        <a:accent5>
          <a:srgbClr val="BCD3B0"/>
        </a:accent5>
        <a:accent6>
          <a:srgbClr val="CA0016"/>
        </a:accent6>
        <a:hlink>
          <a:srgbClr val="007E82"/>
        </a:hlink>
        <a:folHlink>
          <a:srgbClr val="72AD4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MBL-EBI-Dec2013" id="{6326829C-273C-4EFF-9D84-43A84C128885}" vid="{AF6C47DA-DEF4-4339-B401-F248A100565C}"/>
    </a:ext>
  </a:extLst>
</a:theme>
</file>

<file path=ppt/theme/theme2.xml><?xml version="1.0" encoding="utf-8"?>
<a:theme xmlns:a="http://schemas.openxmlformats.org/drawingml/2006/main" name="1_Leere Präsentation">
  <a:themeElements>
    <a:clrScheme name="">
      <a:dk1>
        <a:srgbClr val="000000"/>
      </a:dk1>
      <a:lt1>
        <a:srgbClr val="FFFFFF"/>
      </a:lt1>
      <a:dk2>
        <a:srgbClr val="007E82"/>
      </a:dk2>
      <a:lt2>
        <a:srgbClr val="7D7D7D"/>
      </a:lt2>
      <a:accent1>
        <a:srgbClr val="72AD46"/>
      </a:accent1>
      <a:accent2>
        <a:srgbClr val="DF001A"/>
      </a:accent2>
      <a:accent3>
        <a:srgbClr val="FFFFFF"/>
      </a:accent3>
      <a:accent4>
        <a:srgbClr val="000000"/>
      </a:accent4>
      <a:accent5>
        <a:srgbClr val="BCD3B0"/>
      </a:accent5>
      <a:accent6>
        <a:srgbClr val="CA0016"/>
      </a:accent6>
      <a:hlink>
        <a:srgbClr val="007E82"/>
      </a:hlink>
      <a:folHlink>
        <a:srgbClr val="72AD46"/>
      </a:folHlink>
    </a:clrScheme>
    <a:fontScheme name="Leere Prä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981200" rtl="0" eaLnBrk="0" fontAlgn="base" latinLnBrk="0" hangingPunct="0">
          <a:lnSpc>
            <a:spcPct val="100000"/>
          </a:lnSpc>
          <a:spcBef>
            <a:spcPct val="0"/>
          </a:spcBef>
          <a:spcAft>
            <a:spcPct val="0"/>
          </a:spcAft>
          <a:buClrTx/>
          <a:buSzTx/>
          <a:buFontTx/>
          <a:buNone/>
          <a:tabLst/>
          <a:defRPr kumimoji="0" lang="de-DE" sz="5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981200" rtl="0" eaLnBrk="0" fontAlgn="base" latinLnBrk="0" hangingPunct="0">
          <a:lnSpc>
            <a:spcPct val="100000"/>
          </a:lnSpc>
          <a:spcBef>
            <a:spcPct val="0"/>
          </a:spcBef>
          <a:spcAft>
            <a:spcPct val="0"/>
          </a:spcAft>
          <a:buClrTx/>
          <a:buSzTx/>
          <a:buFontTx/>
          <a:buNone/>
          <a:tabLst/>
          <a:defRPr kumimoji="0" lang="de-DE" sz="5200" b="0" i="0" u="none" strike="noStrike" cap="none" normalizeH="0" baseline="0" smtClean="0">
            <a:ln>
              <a:noFill/>
            </a:ln>
            <a:solidFill>
              <a:schemeClr val="tx1"/>
            </a:solidFill>
            <a:effectLst/>
            <a:latin typeface="Arial" charset="0"/>
          </a:defRPr>
        </a:defPPr>
      </a:lstStyle>
    </a:lnDef>
  </a:objectDefaults>
  <a:extraClrSchemeLst>
    <a:extraClrScheme>
      <a:clrScheme name="Leere Präsentation 1">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Leere Präsentation 2">
        <a:dk1>
          <a:srgbClr val="000000"/>
        </a:dk1>
        <a:lt1>
          <a:srgbClr val="DCDCDC"/>
        </a:lt1>
        <a:dk2>
          <a:srgbClr val="007E82"/>
        </a:dk2>
        <a:lt2>
          <a:srgbClr val="7D7D7D"/>
        </a:lt2>
        <a:accent1>
          <a:srgbClr val="72AD46"/>
        </a:accent1>
        <a:accent2>
          <a:srgbClr val="DF001A"/>
        </a:accent2>
        <a:accent3>
          <a:srgbClr val="EBEBEB"/>
        </a:accent3>
        <a:accent4>
          <a:srgbClr val="000000"/>
        </a:accent4>
        <a:accent5>
          <a:srgbClr val="BCD3B0"/>
        </a:accent5>
        <a:accent6>
          <a:srgbClr val="CA0016"/>
        </a:accent6>
        <a:hlink>
          <a:srgbClr val="007E82"/>
        </a:hlink>
        <a:folHlink>
          <a:srgbClr val="72AD4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EMBL-EBI-Dec2013</Template>
  <TotalTime>11723</TotalTime>
  <Words>1521</Words>
  <Application>Microsoft Office PowerPoint</Application>
  <PresentationFormat>On-screen Show (4:3)</PresentationFormat>
  <Paragraphs>223</Paragraphs>
  <Slides>21</Slides>
  <Notes>8</Notes>
  <HiddenSlides>2</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21</vt:i4>
      </vt:variant>
    </vt:vector>
  </HeadingPairs>
  <TitlesOfParts>
    <vt:vector size="31" baseType="lpstr">
      <vt:lpstr>ＭＳ Ｐゴシック</vt:lpstr>
      <vt:lpstr>Arial</vt:lpstr>
      <vt:lpstr>Calibri</vt:lpstr>
      <vt:lpstr>Geneva</vt:lpstr>
      <vt:lpstr>HelveticaNeueLT Pro 35 Th</vt:lpstr>
      <vt:lpstr>HelveticaNeueLT Pro 45 Lt</vt:lpstr>
      <vt:lpstr>StarSymbol</vt:lpstr>
      <vt:lpstr>Times</vt:lpstr>
      <vt:lpstr>EMBL-EBI-Dec2013</vt:lpstr>
      <vt:lpstr>1_Leere Präsentation</vt:lpstr>
      <vt:lpstr>Virtualisation and Cloud Computing at EBI</vt:lpstr>
      <vt:lpstr>European Bioinformatics Institute</vt:lpstr>
      <vt:lpstr>The Challenge Facing Bioinformatics</vt:lpstr>
      <vt:lpstr>Impact on EMBL-EBI’s Infrastructure</vt:lpstr>
      <vt:lpstr>Overview EMBL-EBI IT infrastructure</vt:lpstr>
      <vt:lpstr>Overview Datacentre facilities and function</vt:lpstr>
      <vt:lpstr>ELIXIR European Data Centre</vt:lpstr>
      <vt:lpstr>Upgraded WAN topology from Jan 2014</vt:lpstr>
      <vt:lpstr>EMBL-EBI Embassy Cloud</vt:lpstr>
      <vt:lpstr>Why ‘Embassy’ Cloud?</vt:lpstr>
      <vt:lpstr>Adopting an IaaS Model</vt:lpstr>
      <vt:lpstr>Embassy Cloud</vt:lpstr>
      <vt:lpstr>Embassy Cloud – User (Operator) Experience</vt:lpstr>
      <vt:lpstr>Adding a preconfigured Application</vt:lpstr>
      <vt:lpstr>Networking</vt:lpstr>
      <vt:lpstr>Technical Solution</vt:lpstr>
      <vt:lpstr>Hardware and Software</vt:lpstr>
      <vt:lpstr>Benefits of using VMWare’s vCloud Director</vt:lpstr>
      <vt:lpstr>Other Cloud Activity at EMBL-EBI</vt:lpstr>
      <vt:lpstr>The Future</vt:lpstr>
      <vt:lpstr>Any questions?</vt:lpstr>
    </vt:vector>
  </TitlesOfParts>
  <Company>s 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 k</dc:creator>
  <cp:lastModifiedBy>Steven Newhouse</cp:lastModifiedBy>
  <cp:revision>276</cp:revision>
  <dcterms:created xsi:type="dcterms:W3CDTF">2010-02-04T09:26:14Z</dcterms:created>
  <dcterms:modified xsi:type="dcterms:W3CDTF">2013-11-29T12:13:45Z</dcterms:modified>
</cp:coreProperties>
</file>