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media/image60.wmf" ContentType="image/x-emf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media/image67.jpg" ContentType="image/jpg"/>
  <Override PartName="/ppt/media/image68.jpg" ContentType="image/jpg"/>
  <Override PartName="/ppt/media/image69.jpg" ContentType="image/jpg"/>
  <Override PartName="/ppt/media/image70.jpg" ContentType="image/jpg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2"/>
  </p:notesMasterIdLst>
  <p:sldIdLst>
    <p:sldId id="451" r:id="rId2"/>
    <p:sldId id="414" r:id="rId3"/>
    <p:sldId id="416" r:id="rId4"/>
    <p:sldId id="417" r:id="rId5"/>
    <p:sldId id="418" r:id="rId6"/>
    <p:sldId id="419" r:id="rId7"/>
    <p:sldId id="420" r:id="rId8"/>
    <p:sldId id="421" r:id="rId9"/>
    <p:sldId id="422" r:id="rId10"/>
    <p:sldId id="423" r:id="rId11"/>
    <p:sldId id="424" r:id="rId12"/>
    <p:sldId id="425" r:id="rId13"/>
    <p:sldId id="452" r:id="rId14"/>
    <p:sldId id="427" r:id="rId15"/>
    <p:sldId id="428" r:id="rId16"/>
    <p:sldId id="429" r:id="rId17"/>
    <p:sldId id="431" r:id="rId18"/>
    <p:sldId id="432" r:id="rId19"/>
    <p:sldId id="433" r:id="rId20"/>
    <p:sldId id="436" r:id="rId21"/>
    <p:sldId id="437" r:id="rId22"/>
    <p:sldId id="453" r:id="rId23"/>
    <p:sldId id="454" r:id="rId24"/>
    <p:sldId id="441" r:id="rId25"/>
    <p:sldId id="443" r:id="rId26"/>
    <p:sldId id="444" r:id="rId27"/>
    <p:sldId id="445" r:id="rId28"/>
    <p:sldId id="435" r:id="rId29"/>
    <p:sldId id="455" r:id="rId30"/>
    <p:sldId id="450" r:id="rId31"/>
  </p:sldIdLst>
  <p:sldSz cx="10080625" cy="7559675"/>
  <p:notesSz cx="7772400" cy="10058400"/>
  <p:embeddedFontLst>
    <p:embeddedFont>
      <p:font typeface="Arial Narrow" panose="020B0606020202030204" pitchFamily="34" charset="0"/>
      <p:regular r:id="rId33"/>
      <p:bold r:id="rId34"/>
      <p:italic r:id="rId35"/>
      <p:boldItalic r:id="rId36"/>
    </p:embeddedFont>
    <p:embeddedFont>
      <p:font typeface="Lucida Sans Typewriter" panose="020B0509030504030204" pitchFamily="49" charset="0"/>
      <p:regular r:id="rId37"/>
      <p:bold r:id="rId38"/>
      <p:italic r:id="rId39"/>
      <p:boldItalic r:id="rId40"/>
    </p:embeddedFont>
    <p:embeddedFont>
      <p:font typeface="ＭＳ Ｐゴシック" panose="020B0600070205080204" pitchFamily="34" charset="-128"/>
      <p:regular r:id="rId41"/>
    </p:embeddedFont>
  </p:embeddedFontLst>
  <p:custShowLst>
    <p:custShow name="CERN Introduction - long" id="0">
      <p:sldLst/>
    </p:custShow>
    <p:custShow name="CERN Introduction - short" id="1">
      <p:sldLst/>
    </p:custShow>
  </p:custShow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99" autoAdjust="0"/>
    <p:restoredTop sz="94660" autoAdjust="0"/>
  </p:normalViewPr>
  <p:slideViewPr>
    <p:cSldViewPr>
      <p:cViewPr varScale="1">
        <p:scale>
          <a:sx n="97" d="100"/>
          <a:sy n="97" d="100"/>
        </p:scale>
        <p:origin x="-102" y="-1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26" y="48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424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3712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131888" y="4567238"/>
            <a:ext cx="5057775" cy="36877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170"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41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07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230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49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4029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77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20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7537" cy="332105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43038" y="922338"/>
            <a:ext cx="4429125" cy="332263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31840" y="4567320"/>
            <a:ext cx="5058000" cy="3688199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50463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400" i="1" dirty="0">
                <a:latin typeface="Luxi Sans" charset="0"/>
              </a:rPr>
              <a:t>   </a:t>
            </a:r>
            <a:r>
              <a:rPr lang="en-GB" sz="1400" i="1" dirty="0" err="1" smtClean="0">
                <a:latin typeface="Luxi Sans" charset="0"/>
              </a:rPr>
              <a:t>Lehrerfortbildung</a:t>
            </a:r>
            <a:r>
              <a:rPr lang="en-GB" sz="1400" i="1" baseline="0" dirty="0" smtClean="0">
                <a:latin typeface="Luxi Sans" charset="0"/>
              </a:rPr>
              <a:t> </a:t>
            </a:r>
            <a:r>
              <a:rPr lang="en-GB" sz="1400" i="1" baseline="0" dirty="0" err="1" smtClean="0">
                <a:latin typeface="Luxi Sans" charset="0"/>
              </a:rPr>
              <a:t>Vallendar</a:t>
            </a:r>
            <a:r>
              <a:rPr lang="en-GB" sz="1400" i="1" baseline="0" dirty="0" smtClean="0">
                <a:latin typeface="Luxi Sans" charset="0"/>
              </a:rPr>
              <a:t> 20.-21.11.2013  –  </a:t>
            </a:r>
            <a:r>
              <a:rPr lang="en-GB" sz="1400" i="1" baseline="0" dirty="0" err="1" smtClean="0">
                <a:latin typeface="Luxi Sans" charset="0"/>
              </a:rPr>
              <a:t>Beschleuniger</a:t>
            </a:r>
            <a:r>
              <a:rPr lang="en-GB" sz="1400" i="1" dirty="0" smtClean="0">
                <a:latin typeface="Luxi Sans" charset="0"/>
              </a:rPr>
              <a:t>                        </a:t>
            </a:r>
            <a:r>
              <a:rPr lang="en-GB" sz="1400" i="1" baseline="0" dirty="0" smtClean="0">
                <a:latin typeface="Luxi Sans" charset="0"/>
              </a:rPr>
              <a:t>                  </a:t>
            </a:r>
            <a:r>
              <a:rPr lang="en-GB" sz="1400" i="1" dirty="0" smtClean="0">
                <a:latin typeface="Luxi Sans" charset="0"/>
              </a:rPr>
              <a:t>Michael Hauschild</a:t>
            </a:r>
            <a:r>
              <a:rPr lang="en-GB" sz="1400" i="1" baseline="0" dirty="0">
                <a:latin typeface="Luxi Sans" charset="0"/>
              </a:rPr>
              <a:t> </a:t>
            </a:r>
            <a:r>
              <a:rPr lang="en-GB" sz="1400" i="1" baseline="0" dirty="0" smtClean="0">
                <a:latin typeface="Luxi Sans" charset="0"/>
              </a:rPr>
              <a:t> - </a:t>
            </a:r>
            <a:r>
              <a:rPr lang="en-GB" sz="1400" i="1" dirty="0" smtClean="0">
                <a:latin typeface="Luxi Sans" charset="0"/>
              </a:rPr>
              <a:t>CERN,  </a:t>
            </a:r>
            <a:r>
              <a:rPr lang="en-GB" sz="1400" i="1" dirty="0">
                <a:latin typeface="Luxi Sans" charset="0"/>
              </a:rPr>
              <a:t>page </a:t>
            </a:r>
            <a:fld id="{CD02E499-E086-4D0D-9264-F4BED9070101}" type="slidenum">
              <a:rPr lang="en-GB" sz="14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4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Second Outline Level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 smtClean="0"/>
              <a:t>Fourth Outline Level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8.pn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31.gif"/><Relationship Id="rId4" Type="http://schemas.openxmlformats.org/officeDocument/2006/relationships/image" Target="../media/image3.png"/><Relationship Id="rId9" Type="http://schemas.openxmlformats.org/officeDocument/2006/relationships/image" Target="../media/image30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.png"/><Relationship Id="rId12" Type="http://schemas.openxmlformats.org/officeDocument/2006/relationships/image" Target="../media/image3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8.png"/><Relationship Id="rId10" Type="http://schemas.openxmlformats.org/officeDocument/2006/relationships/image" Target="../media/image35.emf"/><Relationship Id="rId4" Type="http://schemas.openxmlformats.org/officeDocument/2006/relationships/image" Target="../media/image37.gif"/><Relationship Id="rId9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.png"/><Relationship Id="rId12" Type="http://schemas.openxmlformats.org/officeDocument/2006/relationships/image" Target="../media/image4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10" Type="http://schemas.openxmlformats.org/officeDocument/2006/relationships/image" Target="../media/image44.png"/><Relationship Id="rId4" Type="http://schemas.openxmlformats.org/officeDocument/2006/relationships/image" Target="../media/image8.png"/><Relationship Id="rId9" Type="http://schemas.openxmlformats.org/officeDocument/2006/relationships/image" Target="../media/image43.png"/><Relationship Id="rId1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4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3" Type="http://schemas.openxmlformats.org/officeDocument/2006/relationships/image" Target="../media/image5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5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7" Type="http://schemas.openxmlformats.org/officeDocument/2006/relationships/image" Target="../media/image60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13" Type="http://schemas.openxmlformats.org/officeDocument/2006/relationships/image" Target="../media/image72.png"/><Relationship Id="rId3" Type="http://schemas.openxmlformats.org/officeDocument/2006/relationships/image" Target="../media/image66.gif"/><Relationship Id="rId7" Type="http://schemas.openxmlformats.org/officeDocument/2006/relationships/image" Target="../media/image5.png"/><Relationship Id="rId12" Type="http://schemas.openxmlformats.org/officeDocument/2006/relationships/image" Target="../media/image7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0.jpg"/><Relationship Id="rId5" Type="http://schemas.openxmlformats.org/officeDocument/2006/relationships/image" Target="../media/image3.png"/><Relationship Id="rId10" Type="http://schemas.openxmlformats.org/officeDocument/2006/relationships/image" Target="../media/image69.jpg"/><Relationship Id="rId4" Type="http://schemas.openxmlformats.org/officeDocument/2006/relationships/image" Target="../media/image8.png"/><Relationship Id="rId9" Type="http://schemas.openxmlformats.org/officeDocument/2006/relationships/image" Target="../media/image68.jpg"/><Relationship Id="rId1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hyperlink" Target="http://elogbook.cern.ch/eLogbook/attach_viewer.jsp?attach_id=1025394" TargetMode="External"/><Relationship Id="rId4" Type="http://schemas.openxmlformats.org/officeDocument/2006/relationships/image" Target="../media/image7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80.emf"/><Relationship Id="rId4" Type="http://schemas.openxmlformats.org/officeDocument/2006/relationships/oleObject" Target="../embeddings/Microsoft_Excel_97-2003_Worksheet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8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3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10" Type="http://schemas.openxmlformats.org/officeDocument/2006/relationships/image" Target="../media/image16.jpg"/><Relationship Id="rId4" Type="http://schemas.openxmlformats.org/officeDocument/2006/relationships/image" Target="../media/image14.jp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8.pn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8.png"/><Relationship Id="rId7" Type="http://schemas.openxmlformats.org/officeDocument/2006/relationships/image" Target="../media/image2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8.png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5.gif"/><Relationship Id="rId4" Type="http://schemas.openxmlformats.org/officeDocument/2006/relationships/image" Target="../media/image3.png"/><Relationship Id="rId9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6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0841"/>
            <a:ext cx="9142413" cy="912812"/>
          </a:xfrm>
        </p:spPr>
        <p:txBody>
          <a:bodyPr/>
          <a:lstStyle/>
          <a:p>
            <a:r>
              <a:rPr lang="de-DE" sz="6600" dirty="0" smtClean="0"/>
              <a:t>Beschleuniger</a:t>
            </a:r>
            <a:endParaRPr lang="en-GB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3059756"/>
            <a:ext cx="9599612" cy="407129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DE" dirty="0" smtClean="0"/>
              <a:t>Prinzip eines Beschleunigers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starke/schwache Fokussierung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LHC Parameter</a:t>
            </a:r>
          </a:p>
          <a:p>
            <a:pPr>
              <a:lnSpc>
                <a:spcPct val="150000"/>
              </a:lnSpc>
            </a:pPr>
            <a:r>
              <a:rPr lang="de-DE" dirty="0" smtClean="0"/>
              <a:t>LHC Bau und Betrieb</a:t>
            </a:r>
          </a:p>
        </p:txBody>
      </p:sp>
    </p:spTree>
    <p:extLst>
      <p:ext uri="{BB962C8B-B14F-4D97-AF65-F5344CB8AC3E}">
        <p14:creationId xmlns:p14="http://schemas.microsoft.com/office/powerpoint/2010/main" val="479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Typischer</a:t>
            </a:r>
            <a:r>
              <a:rPr lang="en-US" dirty="0" smtClean="0"/>
              <a:t> </a:t>
            </a:r>
            <a:r>
              <a:rPr lang="en-US" dirty="0" err="1" smtClean="0"/>
              <a:t>Hochenergie</a:t>
            </a:r>
            <a:r>
              <a:rPr lang="en-US" dirty="0" smtClean="0"/>
              <a:t> </a:t>
            </a:r>
            <a:r>
              <a:rPr lang="en-US" dirty="0" err="1" smtClean="0"/>
              <a:t>Beschleunger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6933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Getrennte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ablenkende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+ (</a:t>
            </a:r>
            <a:r>
              <a:rPr lang="en-GB" dirty="0" smtClean="0">
                <a:latin typeface="" pitchFamily="16"/>
              </a:rPr>
              <a:t>de)</a:t>
            </a:r>
            <a:r>
              <a:rPr lang="en-GB" dirty="0" err="1" smtClean="0">
                <a:latin typeface="" pitchFamily="16"/>
              </a:rPr>
              <a:t>fokussierende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Magnete</a:t>
            </a:r>
            <a:endParaRPr lang="en-GB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459920" y="2411685"/>
            <a:ext cx="12528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893160" y="2164680"/>
            <a:ext cx="511164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81319" y="1836906"/>
            <a:ext cx="4066919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ipole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Ablenkung</a:t>
            </a:r>
            <a:r>
              <a:rPr lang="en-US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0232" y="3563813"/>
            <a:ext cx="5113224" cy="475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vertikaler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                  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813240" y="2086920"/>
            <a:ext cx="385200" cy="125208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952200" y="2086920"/>
            <a:ext cx="2001600" cy="38519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 flipH="1" flipV="1">
            <a:off x="2653920" y="3606479"/>
            <a:ext cx="96480" cy="492481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 flipH="1" flipV="1">
            <a:off x="4548239" y="2996640"/>
            <a:ext cx="310321" cy="492119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1680" y="1819439"/>
            <a:ext cx="3400919" cy="475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some 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x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: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correction of 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</a:t>
            </a:r>
            <a:r>
              <a:rPr lang="en-US" sz="16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aberation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1761480" y="5234400"/>
            <a:ext cx="2619000" cy="1495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6801120" y="4799520"/>
            <a:ext cx="2286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traight Connector 15"/>
          <p:cNvSpPr/>
          <p:nvPr/>
        </p:nvSpPr>
        <p:spPr>
          <a:xfrm>
            <a:off x="4762440" y="5929200"/>
            <a:ext cx="1680480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>
            <a:off x="845639" y="5939640"/>
            <a:ext cx="620641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5680" y="4834440"/>
            <a:ext cx="6535440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Kräfte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uadrupolen</a:t>
            </a:r>
            <a:r>
              <a:rPr lang="en-US" sz="14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linear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proportional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zum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Abstand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zentralem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Orbit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9992" y="4139877"/>
            <a:ext cx="5113224" cy="475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vertikaler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               </a:t>
            </a:r>
            <a:r>
              <a:rPr lang="en-US" sz="16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defokussierend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horizontaler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Ebene</a:t>
            </a:r>
            <a:endParaRPr lang="en-US" sz="16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6958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H</a:t>
            </a:r>
            <a:r>
              <a:rPr lang="en-US" dirty="0" smtClean="0"/>
              <a:t>F </a:t>
            </a:r>
            <a:r>
              <a:rPr lang="en-US" dirty="0" err="1" smtClean="0"/>
              <a:t>Phasenstabilität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224720"/>
            <a:ext cx="9601200" cy="36933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Umlauffrequenz</a:t>
            </a:r>
            <a:r>
              <a:rPr lang="en-US" dirty="0" smtClean="0">
                <a:latin typeface="" pitchFamily="16"/>
              </a:rPr>
              <a:t> muss </a:t>
            </a:r>
            <a:r>
              <a:rPr lang="en-US" dirty="0" err="1" smtClean="0">
                <a:latin typeface="" pitchFamily="16"/>
              </a:rPr>
              <a:t>synchron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zur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H</a:t>
            </a:r>
            <a:r>
              <a:rPr lang="en-US" dirty="0" smtClean="0">
                <a:latin typeface="" pitchFamily="16"/>
              </a:rPr>
              <a:t>F </a:t>
            </a:r>
            <a:r>
              <a:rPr lang="en-US" dirty="0" err="1" smtClean="0">
                <a:latin typeface="" pitchFamily="16"/>
              </a:rPr>
              <a:t>Frequenz</a:t>
            </a:r>
            <a:r>
              <a:rPr lang="en-US" dirty="0" smtClean="0">
                <a:latin typeface="" pitchFamily="16"/>
              </a:rPr>
              <a:t>/Phase </a:t>
            </a:r>
            <a:r>
              <a:rPr lang="en-US" dirty="0" err="1" smtClean="0">
                <a:latin typeface="" pitchFamily="16"/>
              </a:rPr>
              <a:t>sein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294080" y="2673701"/>
            <a:ext cx="36666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250079" y="5101920"/>
            <a:ext cx="36666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405360" y="1925885"/>
            <a:ext cx="246888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traight Connector 6"/>
          <p:cNvSpPr/>
          <p:nvPr/>
        </p:nvSpPr>
        <p:spPr>
          <a:xfrm flipH="1">
            <a:off x="6407640" y="2524301"/>
            <a:ext cx="360" cy="1680840"/>
          </a:xfrm>
          <a:prstGeom prst="line">
            <a:avLst/>
          </a:prstGeom>
          <a:noFill/>
          <a:ln w="9000">
            <a:solidFill>
              <a:srgbClr val="000000"/>
            </a:solidFill>
            <a:custDash>
              <a:ds d="204000" sp="204000"/>
              <a:ds d="204000" sp="204000"/>
            </a:custDash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6409080" y="4989600"/>
            <a:ext cx="360" cy="1590479"/>
          </a:xfrm>
          <a:prstGeom prst="line">
            <a:avLst/>
          </a:prstGeom>
          <a:noFill/>
          <a:ln w="9000">
            <a:solidFill>
              <a:srgbClr val="000000"/>
            </a:solidFill>
            <a:custDash>
              <a:ds d="204000" sp="204000"/>
              <a:ds d="204000" sp="204000"/>
            </a:custDash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30800" y="4183901"/>
            <a:ext cx="981720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synchron</a:t>
            </a:r>
            <a:endParaRPr lang="en-US" sz="16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760" y="6613200"/>
            <a:ext cx="968760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synchron</a:t>
            </a:r>
            <a:endParaRPr lang="en-US" sz="16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5742360" y="2738861"/>
            <a:ext cx="417240" cy="610200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 flipH="1">
            <a:off x="6684120" y="2706820"/>
            <a:ext cx="213840" cy="225001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52840" y="6143040"/>
            <a:ext cx="2750760" cy="9393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Impuls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hoch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großer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adius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längerer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spät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niedriges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E-Feld,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weniger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7200" y="4804560"/>
            <a:ext cx="2918879" cy="9393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Impuls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niedrig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adius/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kürzerer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früh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hohes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E-Feld,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mehr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8752" y="1763613"/>
            <a:ext cx="2411640" cy="9393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Impuls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hoch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schnell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früh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niedriges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E-Feld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weniger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40512" y="1760357"/>
            <a:ext cx="2150775" cy="9393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Impuls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niedrig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langsam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spät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hohes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E-Feld,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mehr</a:t>
            </a:r>
            <a:r>
              <a:rPr lang="en-US" sz="1400" b="1" dirty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endParaRPr lang="en-US" sz="1400" b="1" i="0" u="none" strike="noStrike" baseline="0" dirty="0">
              <a:ln>
                <a:noFill/>
              </a:ln>
              <a:solidFill>
                <a:srgbClr val="80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H="1">
            <a:off x="6464160" y="5244120"/>
            <a:ext cx="556560" cy="246240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 flipH="1" flipV="1">
            <a:off x="6806520" y="5950440"/>
            <a:ext cx="695520" cy="149759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32200" y="5003973"/>
            <a:ext cx="2115572" cy="26446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relativistisch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OpenSymbol" pitchFamily="34"/>
                <a:ea typeface="OpenSymbol" pitchFamily="2"/>
                <a:cs typeface="OpenSymbol" pitchFamily="2"/>
              </a:rPr>
              <a:t>≅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c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OpenSymbol" pitchFamily="2"/>
              <a:cs typeface="OpenSymbol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15976" y="4229621"/>
            <a:ext cx="2893704" cy="26446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nicht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-relativistisch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OpenSymbol" pitchFamily="34"/>
                <a:ea typeface="OpenSymbol" pitchFamily="2"/>
                <a:cs typeface="OpenSymbol" pitchFamily="2"/>
              </a:rPr>
              <a:t>≪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6760" y="4916160"/>
            <a:ext cx="3257279" cy="74279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Luxi Sans" pitchFamily="34"/>
                <a:ea typeface="OpenSymbol" pitchFamily="2"/>
                <a:cs typeface="OpenSymbol" pitchFamily="2"/>
              </a:rPr>
              <a:t>Phasensprung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für</a:t>
            </a:r>
            <a:r>
              <a:rPr lang="en-US" b="1" dirty="0"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P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rotonen</a:t>
            </a:r>
            <a:endParaRPr lang="en-US" sz="1800" b="1" i="0" u="none" strike="noStrike" baseline="0" dirty="0" smtClean="0">
              <a:ln>
                <a:noFill/>
              </a:ln>
              <a:solidFill>
                <a:srgbClr val="008000"/>
              </a:solidFill>
              <a:latin typeface="Luxi Sans" pitchFamily="34"/>
              <a:ea typeface="OpenSymbol" pitchFamily="2"/>
              <a:cs typeface="OpenSymbol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von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nicht-relativistischen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OpenSymbol" pitchFamily="2"/>
              <a:cs typeface="OpenSymbol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zu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relativistischen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E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nergien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OpenSymbol" pitchFamily="2"/>
              <a:cs typeface="OpenSymbol" pitchFamily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2840" y="6154920"/>
            <a:ext cx="3449320" cy="8856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“Transition </a:t>
            </a:r>
            <a:r>
              <a:rPr lang="en-US" sz="24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Energy”</a:t>
            </a:r>
            <a:endParaRPr lang="en-US" sz="24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Gefahr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des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Strahlverlustes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wegen</a:t>
            </a:r>
            <a:endParaRPr lang="en-US" sz="1400" b="1" i="0" u="none" strike="noStrike" baseline="0" dirty="0" smtClean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14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mangelnder</a:t>
            </a:r>
            <a:r>
              <a:rPr lang="en-US" sz="14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Phasenstabilität</a:t>
            </a:r>
            <a:r>
              <a:rPr lang="en-US" sz="1400" b="1" dirty="0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1400" b="1" i="0" u="none" strike="noStrike" baseline="0" dirty="0">
              <a:ln>
                <a:noFill/>
              </a:ln>
              <a:solidFill>
                <a:srgbClr val="00008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~6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GeV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/c </a:t>
            </a:r>
            <a:r>
              <a:rPr lang="en-US" sz="1400" b="1" dirty="0" err="1" smtClean="0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1400" b="1" dirty="0" err="1"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CERN PS</a:t>
            </a:r>
          </a:p>
        </p:txBody>
      </p:sp>
      <p:sp>
        <p:nvSpPr>
          <p:cNvPr id="23" name="Straight Connector 22"/>
          <p:cNvSpPr/>
          <p:nvPr/>
        </p:nvSpPr>
        <p:spPr>
          <a:xfrm>
            <a:off x="1487519" y="5811480"/>
            <a:ext cx="0" cy="35316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1440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015600" y="1562760"/>
            <a:ext cx="3977640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Synchrotronstrahlung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704880" cy="6151171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5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6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7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8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Beschleunigte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geladene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Teilchen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emitieren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el.-</a:t>
            </a:r>
            <a:r>
              <a:rPr lang="en-GB" dirty="0" err="1">
                <a:solidFill>
                  <a:srgbClr val="FF0000"/>
                </a:solidFill>
                <a:latin typeface="" pitchFamily="16"/>
              </a:rPr>
              <a:t>magn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.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Strahlung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Im</a:t>
            </a:r>
            <a:r>
              <a:rPr lang="en-GB" dirty="0" smtClean="0">
                <a:latin typeface="" pitchFamily="16"/>
              </a:rPr>
              <a:t> Synchrotron </a:t>
            </a:r>
            <a:r>
              <a:rPr lang="en-GB" dirty="0" err="1" smtClean="0">
                <a:latin typeface="" pitchFamily="16"/>
              </a:rPr>
              <a:t>kontinuierliche</a:t>
            </a:r>
            <a:r>
              <a:rPr lang="en-GB" dirty="0" smtClean="0">
                <a:latin typeface="" pitchFamily="16"/>
              </a:rPr>
              <a:t>						</a:t>
            </a:r>
            <a:r>
              <a:rPr lang="en-GB" dirty="0">
                <a:latin typeface="" pitchFamily="16"/>
              </a:rPr>
              <a:t>	 </a:t>
            </a:r>
            <a:r>
              <a:rPr lang="en-GB" dirty="0" smtClean="0">
                <a:latin typeface="" pitchFamily="16"/>
              </a:rPr>
              <a:t>     </a:t>
            </a:r>
            <a:r>
              <a:rPr lang="en-GB" dirty="0" err="1" smtClean="0">
                <a:latin typeface="" pitchFamily="16"/>
              </a:rPr>
              <a:t>beschleunigte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Bewegung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zum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Zentrum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Dipolstrahlung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nicht-relativistisch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vorwärts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gerichtete</a:t>
            </a:r>
            <a:r>
              <a:rPr lang="en-GB" dirty="0" smtClean="0">
                <a:latin typeface="" pitchFamily="16"/>
              </a:rPr>
              <a:t> el</a:t>
            </a:r>
            <a:r>
              <a:rPr lang="en-GB" dirty="0">
                <a:latin typeface="" pitchFamily="16"/>
              </a:rPr>
              <a:t>.-</a:t>
            </a:r>
            <a:r>
              <a:rPr lang="en-GB" dirty="0" err="1">
                <a:latin typeface="" pitchFamily="16"/>
              </a:rPr>
              <a:t>magn</a:t>
            </a:r>
            <a:r>
              <a:rPr lang="en-GB" dirty="0" smtClean="0">
                <a:latin typeface="" pitchFamily="16"/>
              </a:rPr>
              <a:t>. </a:t>
            </a:r>
            <a:r>
              <a:rPr lang="en-GB" dirty="0" err="1" smtClean="0">
                <a:latin typeface="" pitchFamily="16"/>
              </a:rPr>
              <a:t>Strahlung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									</a:t>
            </a:r>
            <a:r>
              <a:rPr lang="en-GB" dirty="0" smtClean="0">
                <a:latin typeface="" pitchFamily="16"/>
              </a:rPr>
              <a:t>        </a:t>
            </a:r>
            <a:r>
              <a:rPr lang="en-GB" dirty="0" err="1" smtClean="0">
                <a:latin typeface="" pitchFamily="16"/>
              </a:rPr>
              <a:t>für</a:t>
            </a:r>
            <a:r>
              <a:rPr lang="en-GB" dirty="0" smtClean="0">
                <a:latin typeface="" pitchFamily="16"/>
              </a:rPr>
              <a:t> ultra-</a:t>
            </a:r>
            <a:r>
              <a:rPr lang="en-GB" dirty="0" err="1" smtClean="0">
                <a:latin typeface="" pitchFamily="16"/>
              </a:rPr>
              <a:t>relativistische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Teilchen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(Lorentz-boost)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“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Synchrotronstrahlung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” </a:t>
            </a:r>
            <a:r>
              <a:rPr lang="en-GB" sz="1600" dirty="0" smtClean="0">
                <a:latin typeface="" pitchFamily="16"/>
              </a:rPr>
              <a:t>(</a:t>
            </a:r>
            <a:r>
              <a:rPr lang="en-GB" sz="1600" dirty="0" err="1" smtClean="0">
                <a:latin typeface="" pitchFamily="16"/>
              </a:rPr>
              <a:t>sichtbar</a:t>
            </a:r>
            <a:r>
              <a:rPr lang="en-GB" sz="1600" dirty="0" smtClean="0">
                <a:latin typeface="" pitchFamily="16"/>
              </a:rPr>
              <a:t> </a:t>
            </a:r>
            <a:r>
              <a:rPr lang="en-GB" sz="1600" dirty="0" err="1" smtClean="0">
                <a:latin typeface="" pitchFamily="16"/>
              </a:rPr>
              <a:t>bis</a:t>
            </a:r>
            <a:r>
              <a:rPr lang="en-GB" sz="1600" dirty="0" smtClean="0">
                <a:latin typeface="" pitchFamily="16"/>
              </a:rPr>
              <a:t> </a:t>
            </a:r>
            <a:r>
              <a:rPr lang="en-GB" sz="1600" dirty="0" err="1" smtClean="0">
                <a:latin typeface="" pitchFamily="16"/>
              </a:rPr>
              <a:t>Röntgen</a:t>
            </a:r>
            <a:r>
              <a:rPr lang="en-GB" sz="1600" dirty="0" smtClean="0">
                <a:latin typeface="" pitchFamily="16"/>
              </a:rPr>
              <a:t>)</a:t>
            </a:r>
            <a:endParaRPr lang="en-GB" sz="1600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Leichte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Teilchen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(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 err="1">
                <a:latin typeface="" pitchFamily="16"/>
              </a:rPr>
              <a:t>+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) </a:t>
            </a:r>
            <a:r>
              <a:rPr lang="en-GB" dirty="0" err="1" smtClean="0">
                <a:latin typeface="" pitchFamily="16"/>
              </a:rPr>
              <a:t>emitieren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hohe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Leistung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großer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Energieverlust</a:t>
            </a:r>
            <a:r>
              <a:rPr lang="en-GB" dirty="0" smtClean="0">
                <a:latin typeface="" pitchFamily="16"/>
              </a:rPr>
              <a:t> pro </a:t>
            </a:r>
            <a:r>
              <a:rPr lang="en-GB" dirty="0" err="1" smtClean="0">
                <a:latin typeface="" pitchFamily="16"/>
              </a:rPr>
              <a:t>Umlauf</a:t>
            </a: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LEP (2 x 100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 smtClean="0">
                <a:latin typeface="" pitchFamily="16"/>
              </a:rPr>
              <a:t>) pro </a:t>
            </a:r>
            <a:r>
              <a:rPr lang="en-GB" dirty="0" err="1" smtClean="0">
                <a:latin typeface="" pitchFamily="16"/>
              </a:rPr>
              <a:t>Strahl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882 W/m</a:t>
            </a:r>
            <a:r>
              <a:rPr lang="en-GB" dirty="0">
                <a:latin typeface="" pitchFamily="16"/>
              </a:rPr>
              <a:t> </a:t>
            </a:r>
            <a:r>
              <a:rPr lang="en-GB" dirty="0" smtClean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heizt</a:t>
            </a:r>
            <a:r>
              <a:rPr lang="en-GB" dirty="0" smtClean="0">
                <a:latin typeface="" pitchFamily="16"/>
              </a:rPr>
              <a:t>/</a:t>
            </a:r>
            <a:r>
              <a:rPr lang="en-GB" dirty="0" err="1" smtClean="0">
                <a:latin typeface="" pitchFamily="16"/>
              </a:rPr>
              <a:t>schmilzt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Vakuumrohr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Strahlungsleistung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solidFill>
                  <a:srgbClr val="FF0000"/>
                </a:solidFill>
                <a:latin typeface="" pitchFamily="16"/>
              </a:rPr>
              <a:t>17 MW</a:t>
            </a:r>
          </a:p>
          <a:p>
            <a:pPr lvl="3"/>
            <a:r>
              <a:rPr lang="en-GB" dirty="0" err="1" smtClean="0">
                <a:latin typeface="" pitchFamily="16"/>
              </a:rPr>
              <a:t>sogar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LHC</a:t>
            </a:r>
            <a:r>
              <a:rPr lang="en-GB" dirty="0">
                <a:latin typeface="" pitchFamily="16"/>
              </a:rPr>
              <a:t>: 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0.22 W/m</a:t>
            </a:r>
            <a:r>
              <a:rPr lang="en-GB" dirty="0">
                <a:latin typeface="" pitchFamily="16"/>
              </a:rPr>
              <a:t> </a:t>
            </a:r>
            <a:r>
              <a:rPr lang="en-GB" dirty="0" smtClean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Protonen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7 TeV!)</a:t>
            </a:r>
          </a:p>
        </p:txBody>
      </p:sp>
      <p:sp>
        <p:nvSpPr>
          <p:cNvPr id="5" name="Freeform 4"/>
          <p:cNvSpPr/>
          <p:nvPr/>
        </p:nvSpPr>
        <p:spPr>
          <a:xfrm>
            <a:off x="363959" y="4327920"/>
            <a:ext cx="7257960" cy="295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184929" y="5557877"/>
            <a:ext cx="3679919" cy="1462320"/>
            <a:chOff x="6040913" y="5546160"/>
            <a:chExt cx="3679919" cy="1462320"/>
          </a:xfrm>
        </p:grpSpPr>
        <p:grpSp>
          <p:nvGrpSpPr>
            <p:cNvPr id="7" name="Group 6"/>
            <p:cNvGrpSpPr/>
            <p:nvPr/>
          </p:nvGrpSpPr>
          <p:grpSpPr>
            <a:xfrm>
              <a:off x="6040913" y="5838120"/>
              <a:ext cx="3679919" cy="893158"/>
              <a:chOff x="5677200" y="5838120"/>
              <a:chExt cx="3679919" cy="89315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677200" y="5843160"/>
                <a:ext cx="3679919" cy="888118"/>
                <a:chOff x="5677200" y="5843160"/>
                <a:chExt cx="3679919" cy="888118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8846280" y="6485040"/>
                  <a:ext cx="510839" cy="16704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  <a:scene3d>
                  <a:camera prst="legacyPerspectiveFront"/>
                  <a:lightRig rig="legacyNormal3" dir="b"/>
                </a:scene3d>
                <a:sp3d extrusionH="914400" prstMaterial="legacyPlastic">
                  <a:bevelT w="13500" h="13500" prst="angle"/>
                  <a:bevelB w="13500" h="13500" prst="angle"/>
                </a:sp3d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5677200" y="6470640"/>
                  <a:ext cx="545400" cy="16704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  <a:scene3d>
                  <a:camera prst="legacyPerspectiveFront"/>
                  <a:lightRig rig="legacyNormal3" dir="b"/>
                </a:scene3d>
                <a:sp3d extrusionH="914400" prstMaterial="legacyPlastic">
                  <a:bevelT w="13500" h="13500" prst="angle"/>
                  <a:bevelB w="13500" h="13500" prst="angle"/>
                </a:sp3d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5934599" y="5853599"/>
                  <a:ext cx="3298680" cy="877679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5677200" y="5843160"/>
                  <a:ext cx="545400" cy="16704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  <a:scene3d>
                  <a:camera prst="legacyPerspectiveFront"/>
                  <a:lightRig rig="legacyNormal3" dir="b"/>
                </a:scene3d>
                <a:sp3d extrusionH="914400" prstMaterial="legacyPlastic">
                  <a:bevelT w="13500" h="13500" prst="angle"/>
                  <a:bevelB w="13500" h="13500" prst="angle"/>
                </a:sp3d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8846280" y="5856120"/>
                  <a:ext cx="510839" cy="167040"/>
                </a:xfrm>
                <a:custGeom>
                  <a:avLst/>
                  <a:gdLst>
                    <a:gd name="f0" fmla="val 0"/>
                    <a:gd name="f1" fmla="val 21600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</a:cxnLst>
                  <a:rect l="l" t="t" r="r" b="b"/>
                  <a:pathLst>
                    <a:path w="21600" h="21600">
                      <a:moveTo>
                        <a:pt x="f0" y="f0"/>
                      </a:moveTo>
                      <a:lnTo>
                        <a:pt x="f1" y="f0"/>
                      </a:lnTo>
                      <a:lnTo>
                        <a:pt x="f1" y="f1"/>
                      </a:lnTo>
                      <a:lnTo>
                        <a:pt x="f0" y="f1"/>
                      </a:lnTo>
                      <a:lnTo>
                        <a:pt x="f0" y="f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  <a:scene3d>
                  <a:camera prst="legacyPerspectiveFront"/>
                  <a:lightRig rig="legacyNormal3" dir="b"/>
                </a:scene3d>
                <a:sp3d extrusionH="914400" prstMaterial="legacyPlastic">
                  <a:bevelT w="13500" h="13500" prst="angle"/>
                  <a:bevelB w="13500" h="13500" prst="angle"/>
                </a:sp3d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  <p:sp>
            <p:nvSpPr>
              <p:cNvPr id="14" name="Freeform 13"/>
              <p:cNvSpPr/>
              <p:nvPr/>
            </p:nvSpPr>
            <p:spPr>
              <a:xfrm>
                <a:off x="5812920" y="5838120"/>
                <a:ext cx="271800" cy="2448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l" rtl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000" b="1" i="0" u="none" strike="noStrike" baseline="0">
                    <a:ln>
                      <a:noFill/>
                    </a:ln>
                    <a:solidFill>
                      <a:srgbClr val="0000FF"/>
                    </a:solidFill>
                    <a:latin typeface="Arial" pitchFamily="34"/>
                    <a:ea typeface="HG Mincho Light J" pitchFamily="2"/>
                    <a:cs typeface="HG Mincho Light J" pitchFamily="2"/>
                  </a:rPr>
                  <a:t>N</a:t>
                </a:r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5828040" y="6465599"/>
                <a:ext cx="264960" cy="2448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l" rtl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000" b="1" i="0" u="none" strike="noStrike" baseline="0">
                    <a:ln>
                      <a:noFill/>
                    </a:ln>
                    <a:solidFill>
                      <a:srgbClr val="0000FF"/>
                    </a:solidFill>
                    <a:latin typeface="Arial" pitchFamily="34"/>
                    <a:ea typeface="HG Mincho Light J" pitchFamily="2"/>
                    <a:cs typeface="HG Mincho Light J" pitchFamily="2"/>
                  </a:rPr>
                  <a:t>S</a:t>
                </a:r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9323033" y="5858640"/>
              <a:ext cx="271800" cy="24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000" b="1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N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9337792" y="6478920"/>
              <a:ext cx="264960" cy="2448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000" b="1" i="0" u="none" strike="noStrike" baseline="0">
                  <a:ln>
                    <a:noFill/>
                  </a:ln>
                  <a:solidFill>
                    <a:srgbClr val="0000FF"/>
                  </a:solidFill>
                  <a:latin typeface="Arial" pitchFamily="34"/>
                  <a:ea typeface="HG Mincho Light J" pitchFamily="2"/>
                  <a:cs typeface="HG Mincho Light J" pitchFamily="2"/>
                </a:rPr>
                <a:t>S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6297952" y="6150599"/>
              <a:ext cx="67320" cy="67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009999"/>
                </a:gs>
                <a:gs pos="100000">
                  <a:srgbClr val="004646"/>
                </a:gs>
              </a:gsLst>
              <a:path path="rect">
                <a:fillToRect l="50000" t="50000" r="50000" b="50000"/>
              </a:path>
            </a:gradFill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6265552" y="6118199"/>
              <a:ext cx="132120" cy="132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750000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scene3d>
              <a:camera prst="legacyPerspectiveFront">
                <a:rot lat="21299999" lon="21299999" rev="0"/>
              </a:camera>
              <a:lightRig rig="legacyNormal3" dir="b"/>
            </a:scene3d>
            <a:sp3d extrusionH="121893000" prstMaterial="legacyPlastic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777553" y="5774400"/>
              <a:ext cx="337680" cy="159840"/>
              <a:chOff x="7413840" y="5774400"/>
              <a:chExt cx="337680" cy="159840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413840" y="5774400"/>
                <a:ext cx="337680" cy="159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gradFill>
                <a:gsLst>
                  <a:gs pos="0">
                    <a:srgbClr val="754600"/>
                  </a:gs>
                  <a:gs pos="50000">
                    <a:srgbClr val="FF9900"/>
                  </a:gs>
                  <a:gs pos="100000">
                    <a:srgbClr val="754600"/>
                  </a:gs>
                </a:gsLst>
                <a:lin ang="5400000"/>
              </a:gra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2" name="Straight Connector 21"/>
              <p:cNvSpPr/>
              <p:nvPr/>
            </p:nvSpPr>
            <p:spPr>
              <a:xfrm flipH="1">
                <a:off x="7457760" y="5858280"/>
                <a:ext cx="248400" cy="0"/>
              </a:xfrm>
              <a:prstGeom prst="line">
                <a:avLst/>
              </a:prstGeom>
              <a:noFill/>
              <a:ln w="9360">
                <a:solidFill>
                  <a:srgbClr val="0000FF"/>
                </a:solidFill>
                <a:prstDash val="solid"/>
                <a:miter/>
                <a:tailEnd type="arrow"/>
              </a:ln>
            </p:spPr>
            <p:txBody>
              <a:bodyPr vert="horz" wrap="none" lIns="90000" tIns="46800" rIns="90000" bIns="46800" anchor="t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489912" y="6289919"/>
              <a:ext cx="984961" cy="718561"/>
              <a:chOff x="7126199" y="6289919"/>
              <a:chExt cx="984961" cy="718561"/>
            </a:xfrm>
          </p:grpSpPr>
          <p:sp>
            <p:nvSpPr>
              <p:cNvPr id="24" name="Straight Connector 23"/>
              <p:cNvSpPr/>
              <p:nvPr/>
            </p:nvSpPr>
            <p:spPr>
              <a:xfrm>
                <a:off x="7335720" y="6289919"/>
                <a:ext cx="284760" cy="441361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7346520" y="6697440"/>
                <a:ext cx="67320" cy="6732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009999"/>
                  </a:gs>
                  <a:gs pos="100000">
                    <a:srgbClr val="004646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7814160" y="6697440"/>
                <a:ext cx="67320" cy="6732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FF6600"/>
                  </a:gs>
                  <a:gs pos="100000">
                    <a:srgbClr val="752F00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7" name="Straight Connector 26"/>
              <p:cNvSpPr/>
              <p:nvPr/>
            </p:nvSpPr>
            <p:spPr>
              <a:xfrm flipH="1">
                <a:off x="7620480" y="6731280"/>
                <a:ext cx="19368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8" name="Straight Connector 27"/>
              <p:cNvSpPr/>
              <p:nvPr/>
            </p:nvSpPr>
            <p:spPr>
              <a:xfrm>
                <a:off x="7413840" y="6731280"/>
                <a:ext cx="20664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9" name="Straight Connector 28"/>
              <p:cNvSpPr/>
              <p:nvPr/>
            </p:nvSpPr>
            <p:spPr>
              <a:xfrm>
                <a:off x="7335720" y="6445079"/>
                <a:ext cx="284760" cy="286201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0" name="Straight Connector 29"/>
              <p:cNvSpPr/>
              <p:nvPr/>
            </p:nvSpPr>
            <p:spPr>
              <a:xfrm>
                <a:off x="7519320" y="6391080"/>
                <a:ext cx="101160" cy="34020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1" name="Straight Connector 30"/>
              <p:cNvSpPr/>
              <p:nvPr/>
            </p:nvSpPr>
            <p:spPr>
              <a:xfrm flipH="1">
                <a:off x="7519320" y="6731280"/>
                <a:ext cx="100800" cy="16488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2" name="Straight Connector 31"/>
              <p:cNvSpPr/>
              <p:nvPr/>
            </p:nvSpPr>
            <p:spPr>
              <a:xfrm>
                <a:off x="7620480" y="6731280"/>
                <a:ext cx="122760" cy="258480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3" name="Straight Connector 32"/>
              <p:cNvSpPr/>
              <p:nvPr/>
            </p:nvSpPr>
            <p:spPr>
              <a:xfrm>
                <a:off x="7620480" y="6731280"/>
                <a:ext cx="122760" cy="1141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7126199" y="6731280"/>
                <a:ext cx="316800" cy="2772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200" b="0" i="0" u="none" strike="noStrike" baseline="0">
                    <a:ln>
                      <a:noFill/>
                    </a:ln>
                    <a:solidFill>
                      <a:srgbClr val="FF0000"/>
                    </a:solidFill>
                    <a:latin typeface="Luxi Sans" pitchFamily="34"/>
                    <a:ea typeface="HG Mincho Light J" pitchFamily="2"/>
                    <a:cs typeface="HG Mincho Light J" pitchFamily="2"/>
                  </a:rPr>
                  <a:t>e</a:t>
                </a:r>
                <a:r>
                  <a:rPr lang="en-US" sz="1200" b="0" i="0" u="none" strike="noStrike" baseline="30000">
                    <a:ln>
                      <a:noFill/>
                    </a:ln>
                    <a:solidFill>
                      <a:srgbClr val="FF0000"/>
                    </a:solidFill>
                    <a:latin typeface="Luxi Sans" pitchFamily="34"/>
                    <a:ea typeface="HG Mincho Light J" pitchFamily="2"/>
                    <a:cs typeface="HG Mincho Light J" pitchFamily="2"/>
                  </a:rPr>
                  <a:t>+</a:t>
                </a:r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7816680" y="6731280"/>
                <a:ext cx="294480" cy="2772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200" b="0" i="0" u="none" strike="noStrike" baseline="0">
                    <a:ln>
                      <a:noFill/>
                    </a:ln>
                    <a:solidFill>
                      <a:srgbClr val="0000FF"/>
                    </a:solidFill>
                    <a:latin typeface="Luxi Sans" pitchFamily="34"/>
                    <a:ea typeface="HG Mincho Light J" pitchFamily="2"/>
                    <a:cs typeface="HG Mincho Light J" pitchFamily="2"/>
                  </a:rPr>
                  <a:t>e</a:t>
                </a:r>
                <a:r>
                  <a:rPr lang="en-US" sz="1200" b="0" i="0" u="none" strike="noStrike" baseline="30000">
                    <a:ln>
                      <a:noFill/>
                    </a:ln>
                    <a:solidFill>
                      <a:srgbClr val="0000FF"/>
                    </a:solidFill>
                    <a:latin typeface="Luxi Sans" pitchFamily="34"/>
                    <a:ea typeface="HG Mincho Light J" pitchFamily="2"/>
                    <a:cs typeface="HG Mincho Light J" pitchFamily="2"/>
                  </a:rPr>
                  <a:t>-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7853153" y="5546160"/>
              <a:ext cx="264240" cy="161134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1" dirty="0"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H</a:t>
              </a:r>
              <a:r>
                <a:rPr lang="en-US" sz="1200" b="1" i="0" u="none" strike="noStrike" baseline="0" dirty="0" smtClean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F</a:t>
              </a:r>
              <a:endParaRPr lang="en-US" sz="12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025320" y="1744200"/>
            <a:ext cx="1656540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nicht-relativistisch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7680" y="1744200"/>
            <a:ext cx="1643152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ultra-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relativistisch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08880" y="3425760"/>
            <a:ext cx="941759" cy="18787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Dipolfeld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2" name="Straight Connector 41"/>
          <p:cNvSpPr/>
          <p:nvPr/>
        </p:nvSpPr>
        <p:spPr>
          <a:xfrm flipV="1">
            <a:off x="7084800" y="3060720"/>
            <a:ext cx="171360" cy="342720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3" name="Straight Connector 42"/>
          <p:cNvSpPr/>
          <p:nvPr/>
        </p:nvSpPr>
        <p:spPr>
          <a:xfrm flipV="1">
            <a:off x="7634520" y="3321719"/>
            <a:ext cx="342720" cy="181800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69160" y="3168000"/>
            <a:ext cx="1189080" cy="2185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>
                <a:ln>
                  <a:noFill/>
                </a:ln>
                <a:solidFill>
                  <a:srgbClr val="8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Lorentz-boost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79872" y="4826077"/>
            <a:ext cx="114732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Strahlungs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-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leistung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37320" y="4859957"/>
            <a:ext cx="137520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Energieverlust</a:t>
            </a:r>
            <a:endParaRPr lang="en-US" sz="1400" b="1" dirty="0" smtClean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pro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Umlauf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7" name="Freeform 46"/>
          <p:cNvSpPr/>
          <p:nvPr/>
        </p:nvSpPr>
        <p:spPr>
          <a:xfrm rot="600000">
            <a:off x="9052567" y="4540947"/>
            <a:ext cx="453099" cy="859107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87465" y="3817965"/>
            <a:ext cx="2021399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16x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höhere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Verluste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2x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höherer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9" name="Straight Connector 48"/>
          <p:cNvSpPr/>
          <p:nvPr/>
        </p:nvSpPr>
        <p:spPr>
          <a:xfrm flipH="1">
            <a:off x="9354008" y="4252415"/>
            <a:ext cx="78791" cy="223105"/>
          </a:xfrm>
          <a:prstGeom prst="line">
            <a:avLst/>
          </a:prstGeom>
          <a:noFill/>
          <a:ln w="18360">
            <a:solidFill>
              <a:srgbClr val="FF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aphicFrame>
        <p:nvGraphicFramePr>
          <p:cNvPr id="51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0130715"/>
              </p:ext>
            </p:extLst>
          </p:nvPr>
        </p:nvGraphicFramePr>
        <p:xfrm>
          <a:off x="2376016" y="4719637"/>
          <a:ext cx="1934903" cy="788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Equation" r:id="rId9" imgW="1117600" imgH="520700" progId="Equation.3">
                  <p:embed/>
                </p:oleObj>
              </mc:Choice>
              <mc:Fallback>
                <p:oleObj name="Equation" r:id="rId9" imgW="11176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6016" y="4719637"/>
                        <a:ext cx="1934903" cy="788392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775424"/>
              </p:ext>
            </p:extLst>
          </p:nvPr>
        </p:nvGraphicFramePr>
        <p:xfrm>
          <a:off x="7011988" y="4686299"/>
          <a:ext cx="2492820" cy="776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Equation" r:id="rId11" imgW="1460500" imgH="520700" progId="Equation.3">
                  <p:embed/>
                </p:oleObj>
              </mc:Choice>
              <mc:Fallback>
                <p:oleObj name="Equation" r:id="rId11" imgW="14605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988" y="4686299"/>
                        <a:ext cx="2492820" cy="776749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678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043533"/>
            <a:ext cx="9599612" cy="5942012"/>
          </a:xfrm>
        </p:spPr>
        <p:txBody>
          <a:bodyPr/>
          <a:lstStyle/>
          <a:p>
            <a:pPr lvl="0"/>
            <a:r>
              <a:rPr lang="en-GB" dirty="0" smtClean="0">
                <a:latin typeface="" pitchFamily="16"/>
              </a:rPr>
              <a:t>Der </a:t>
            </a:r>
            <a:r>
              <a:rPr lang="en-GB" dirty="0" err="1">
                <a:latin typeface="" pitchFamily="16"/>
              </a:rPr>
              <a:t>allererste</a:t>
            </a:r>
            <a:r>
              <a:rPr lang="en-GB" dirty="0">
                <a:latin typeface="" pitchFamily="16"/>
              </a:rPr>
              <a:t> collider (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 err="1">
                <a:latin typeface="" pitchFamily="16"/>
              </a:rPr>
              <a:t>+</a:t>
            </a:r>
            <a:r>
              <a:rPr lang="en-GB" dirty="0" err="1">
                <a:latin typeface="" pitchFamily="16"/>
              </a:rPr>
              <a:t>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ADA</a:t>
            </a:r>
            <a:r>
              <a:rPr lang="en-GB" dirty="0">
                <a:latin typeface="" pitchFamily="16"/>
              </a:rPr>
              <a:t> (</a:t>
            </a:r>
            <a:r>
              <a:rPr lang="en-GB" dirty="0" err="1">
                <a:latin typeface="" pitchFamily="16"/>
              </a:rPr>
              <a:t>Anello</a:t>
            </a:r>
            <a:r>
              <a:rPr lang="en-GB" dirty="0">
                <a:latin typeface="" pitchFamily="16"/>
              </a:rPr>
              <a:t> di </a:t>
            </a:r>
            <a:r>
              <a:rPr lang="en-GB" dirty="0" err="1">
                <a:latin typeface="" pitchFamily="16"/>
              </a:rPr>
              <a:t>Accumulazione</a:t>
            </a:r>
            <a:r>
              <a:rPr lang="en-GB" dirty="0">
                <a:latin typeface="" pitchFamily="16"/>
              </a:rPr>
              <a:t>) in INFN </a:t>
            </a:r>
            <a:r>
              <a:rPr lang="en-GB" dirty="0" err="1">
                <a:latin typeface="" pitchFamily="16"/>
              </a:rPr>
              <a:t>Frascati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1961 – 1964, 2 x 250 MeV, r = 65 cm(!)</a:t>
            </a:r>
          </a:p>
          <a:p>
            <a:pPr lvl="2"/>
            <a:r>
              <a:rPr lang="en-GB" dirty="0">
                <a:latin typeface="" pitchFamily="16"/>
              </a:rPr>
              <a:t>ca. 10</a:t>
            </a:r>
            <a:r>
              <a:rPr lang="en-GB" baseline="30000" dirty="0">
                <a:latin typeface="" pitchFamily="16"/>
              </a:rPr>
              <a:t>7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gespeicherte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Teilchen</a:t>
            </a:r>
            <a:endParaRPr lang="en-GB" dirty="0">
              <a:latin typeface="" pitchFamily="16"/>
            </a:endParaRPr>
          </a:p>
          <a:p>
            <a:pPr lvl="1"/>
            <a:r>
              <a:rPr lang="de-DE" dirty="0">
                <a:latin typeface="" pitchFamily="16"/>
              </a:rPr>
              <a:t>viele andere folgten…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>
                <a:latin typeface="" pitchFamily="16"/>
              </a:rPr>
              <a:t>ADODE, SPEAR, DORIS, PEP, PETRA, SLC, LEP</a:t>
            </a:r>
          </a:p>
          <a:p>
            <a:pPr lvl="1"/>
            <a:r>
              <a:rPr lang="en-GB" dirty="0">
                <a:solidFill>
                  <a:srgbClr val="FF0000"/>
                </a:solidFill>
                <a:latin typeface="" pitchFamily="16"/>
              </a:rPr>
              <a:t>ISR</a:t>
            </a:r>
            <a:r>
              <a:rPr lang="en-GB" dirty="0">
                <a:latin typeface="" pitchFamily="16"/>
              </a:rPr>
              <a:t> (Intersecting Storage Rings) 1971 – </a:t>
            </a:r>
            <a:r>
              <a:rPr lang="en-GB" dirty="0" smtClean="0">
                <a:latin typeface="" pitchFamily="16"/>
              </a:rPr>
              <a:t>1984</a:t>
            </a:r>
          </a:p>
          <a:p>
            <a:pPr lvl="0"/>
            <a:r>
              <a:rPr lang="de-DE" dirty="0">
                <a:latin typeface="" pitchFamily="16"/>
              </a:rPr>
              <a:t>(Anti-)</a:t>
            </a:r>
            <a:r>
              <a:rPr lang="de-DE" dirty="0" smtClean="0">
                <a:latin typeface="" pitchFamily="16"/>
              </a:rPr>
              <a:t>Protonen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Proton – Antiproton: </a:t>
            </a:r>
            <a:r>
              <a:rPr lang="en-GB" dirty="0" err="1">
                <a:latin typeface="" pitchFamily="16"/>
              </a:rPr>
              <a:t>SppS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latin typeface="" pitchFamily="16"/>
              </a:rPr>
              <a:t>Tevatron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Proton – Proton: LHC</a:t>
            </a:r>
          </a:p>
          <a:p>
            <a:pPr lvl="0"/>
            <a:r>
              <a:rPr lang="en-GB" dirty="0" err="1">
                <a:latin typeface="" pitchFamily="16"/>
              </a:rPr>
              <a:t>weltweit</a:t>
            </a:r>
            <a:r>
              <a:rPr lang="en-GB" dirty="0">
                <a:latin typeface="" pitchFamily="16"/>
              </a:rPr>
              <a:t> ca. 17</a:t>
            </a:r>
            <a:r>
              <a:rPr lang="en-US" dirty="0">
                <a:latin typeface="" pitchFamily="16"/>
              </a:rPr>
              <a:t>’</a:t>
            </a:r>
            <a:r>
              <a:rPr lang="en-GB" dirty="0">
                <a:latin typeface="" pitchFamily="16"/>
              </a:rPr>
              <a:t>000 </a:t>
            </a:r>
            <a:r>
              <a:rPr lang="en-GB" dirty="0" err="1">
                <a:latin typeface="" pitchFamily="16"/>
              </a:rPr>
              <a:t>Beschleuniger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>
                <a:latin typeface="" pitchFamily="16"/>
              </a:rPr>
              <a:t>mehr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als</a:t>
            </a:r>
            <a:r>
              <a:rPr lang="en-GB" dirty="0">
                <a:latin typeface="" pitchFamily="16"/>
              </a:rPr>
              <a:t> die H</a:t>
            </a:r>
            <a:r>
              <a:rPr lang="de-DE" dirty="0" err="1">
                <a:latin typeface="" pitchFamily="16"/>
              </a:rPr>
              <a:t>älfte</a:t>
            </a:r>
            <a:r>
              <a:rPr lang="de-DE" dirty="0">
                <a:latin typeface="" pitchFamily="16"/>
              </a:rPr>
              <a:t> für medizinische Zwecke (Diagnostik, Therapie)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42 </a:t>
            </a:r>
            <a:r>
              <a:rPr lang="en-GB" dirty="0" err="1">
                <a:latin typeface="" pitchFamily="16"/>
              </a:rPr>
              <a:t>für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Synchrotronstrahlung</a:t>
            </a:r>
            <a:r>
              <a:rPr lang="en-GB" dirty="0">
                <a:latin typeface="" pitchFamily="16"/>
              </a:rPr>
              <a:t>, </a:t>
            </a:r>
            <a:r>
              <a:rPr lang="en-GB" dirty="0" err="1">
                <a:latin typeface="" pitchFamily="16"/>
              </a:rPr>
              <a:t>angewandte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Forschung</a:t>
            </a:r>
            <a:r>
              <a:rPr lang="en-GB" dirty="0">
                <a:latin typeface="" pitchFamily="16"/>
              </a:rPr>
              <a:t> </a:t>
            </a:r>
            <a:r>
              <a:rPr lang="en-GB" sz="1600" dirty="0">
                <a:latin typeface="" pitchFamily="16"/>
              </a:rPr>
              <a:t>(</a:t>
            </a:r>
            <a:r>
              <a:rPr lang="en-GB" sz="1600" dirty="0" err="1" smtClean="0">
                <a:latin typeface="" pitchFamily="16"/>
              </a:rPr>
              <a:t>weitere</a:t>
            </a:r>
            <a:r>
              <a:rPr lang="en-GB" sz="1600" dirty="0" smtClean="0">
                <a:latin typeface="" pitchFamily="16"/>
              </a:rPr>
              <a:t> </a:t>
            </a:r>
            <a:r>
              <a:rPr lang="en-GB" sz="1600" dirty="0">
                <a:latin typeface="" pitchFamily="16"/>
              </a:rPr>
              <a:t>~30 </a:t>
            </a:r>
            <a:r>
              <a:rPr lang="en-GB" sz="1600" dirty="0" err="1">
                <a:latin typeface="" pitchFamily="16"/>
              </a:rPr>
              <a:t>im</a:t>
            </a:r>
            <a:r>
              <a:rPr lang="en-GB" sz="1600" dirty="0">
                <a:latin typeface="" pitchFamily="16"/>
              </a:rPr>
              <a:t> </a:t>
            </a:r>
            <a:r>
              <a:rPr lang="en-GB" sz="1600" dirty="0" err="1">
                <a:latin typeface="" pitchFamily="16"/>
              </a:rPr>
              <a:t>Bau</a:t>
            </a:r>
            <a:r>
              <a:rPr lang="en-GB" sz="1600" dirty="0">
                <a:latin typeface="" pitchFamily="16"/>
              </a:rPr>
              <a:t>)</a:t>
            </a:r>
          </a:p>
          <a:p>
            <a:pPr lvl="1"/>
            <a:r>
              <a:rPr lang="en-GB" dirty="0">
                <a:solidFill>
                  <a:srgbClr val="008000"/>
                </a:solidFill>
                <a:latin typeface="" pitchFamily="16"/>
              </a:rPr>
              <a:t>~130 </a:t>
            </a:r>
            <a:r>
              <a:rPr lang="en-GB" dirty="0" err="1">
                <a:solidFill>
                  <a:srgbClr val="008000"/>
                </a:solidFill>
                <a:latin typeface="" pitchFamily="16"/>
              </a:rPr>
              <a:t>für</a:t>
            </a:r>
            <a:r>
              <a:rPr lang="en-GB" dirty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Grundlagenforschung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>
                <a:solidFill>
                  <a:schemeClr val="tx1"/>
                </a:solidFill>
                <a:latin typeface="" pitchFamily="16"/>
              </a:rPr>
              <a:t>(CERN, DESY,…)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640" y="325080"/>
            <a:ext cx="281628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22880" y="2985120"/>
            <a:ext cx="2743199" cy="27431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148160" y="1928160"/>
            <a:ext cx="660600" cy="372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ADA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6160" y="5240520"/>
            <a:ext cx="508679" cy="372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ISR</a:t>
            </a:r>
          </a:p>
        </p:txBody>
      </p:sp>
      <p:sp>
        <p:nvSpPr>
          <p:cNvPr id="8" name="Freeform 7"/>
          <p:cNvSpPr/>
          <p:nvPr/>
        </p:nvSpPr>
        <p:spPr>
          <a:xfrm rot="600000">
            <a:off x="7957261" y="3387123"/>
            <a:ext cx="641880" cy="7171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54720">
            <a:solidFill>
              <a:srgbClr val="FFFF00"/>
            </a:solidFill>
            <a:prstDash val="solid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V="1">
            <a:off x="7480799" y="4525920"/>
            <a:ext cx="310321" cy="545760"/>
          </a:xfrm>
          <a:prstGeom prst="line">
            <a:avLst/>
          </a:pr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8551080" y="4536720"/>
            <a:ext cx="214200" cy="620640"/>
          </a:xfrm>
          <a:prstGeom prst="line">
            <a:avLst/>
          </a:prstGeom>
          <a:noFill/>
          <a:ln w="54720">
            <a:solidFill>
              <a:srgbClr val="FFFF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1017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Luminosität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1187505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Bei</a:t>
            </a:r>
            <a:r>
              <a:rPr lang="en-US" dirty="0" smtClean="0">
                <a:latin typeface="" pitchFamily="16"/>
              </a:rPr>
              <a:t> “fixed target” </a:t>
            </a:r>
            <a:r>
              <a:rPr lang="en-US" dirty="0" err="1" smtClean="0">
                <a:latin typeface="" pitchFamily="16"/>
              </a:rPr>
              <a:t>Experimenten</a:t>
            </a:r>
            <a:r>
              <a:rPr lang="en-US" dirty="0">
                <a:latin typeface="" pitchFamily="16"/>
              </a:rPr>
              <a:t>					</a:t>
            </a:r>
            <a:r>
              <a:rPr lang="en-US" dirty="0" smtClean="0">
                <a:latin typeface="" pitchFamily="16"/>
              </a:rPr>
              <a:t>	    </a:t>
            </a:r>
            <a:r>
              <a:rPr lang="en-US" dirty="0" err="1" smtClean="0">
                <a:latin typeface="" pitchFamily="16"/>
              </a:rPr>
              <a:t>gewöhnlich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ausreichende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Teilchenrate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Kollisionsrate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R </a:t>
            </a:r>
            <a:r>
              <a:rPr lang="en-US" dirty="0" err="1" smtClean="0">
                <a:latin typeface="" pitchFamily="16"/>
              </a:rPr>
              <a:t>beim</a:t>
            </a:r>
            <a:r>
              <a:rPr lang="en-US" dirty="0" smtClean="0">
                <a:latin typeface="" pitchFamily="16"/>
              </a:rPr>
              <a:t> collider?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017000" y="910440"/>
            <a:ext cx="2311200" cy="596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6028520" y="2045880"/>
            <a:ext cx="2324160" cy="60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849959" y="2902680"/>
            <a:ext cx="4032359" cy="91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724319" y="4026960"/>
            <a:ext cx="6181201" cy="1575720"/>
            <a:chOff x="724319" y="4026960"/>
            <a:chExt cx="6181201" cy="1575720"/>
          </a:xfrm>
        </p:grpSpPr>
        <p:sp>
          <p:nvSpPr>
            <p:cNvPr id="8" name="Straight Connector 7"/>
            <p:cNvSpPr/>
            <p:nvPr/>
          </p:nvSpPr>
          <p:spPr>
            <a:xfrm>
              <a:off x="2100960" y="4831560"/>
              <a:ext cx="1833480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 flipH="1">
              <a:off x="3934440" y="4831560"/>
              <a:ext cx="137556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prstDash val="solid"/>
              <a:miter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724319" y="4751640"/>
              <a:ext cx="6181201" cy="159120"/>
              <a:chOff x="724319" y="4751640"/>
              <a:chExt cx="6181201" cy="159120"/>
            </a:xfrm>
          </p:grpSpPr>
          <p:sp>
            <p:nvSpPr>
              <p:cNvPr id="11" name="Straight Connector 10"/>
              <p:cNvSpPr/>
              <p:nvPr/>
            </p:nvSpPr>
            <p:spPr>
              <a:xfrm>
                <a:off x="724319" y="4831560"/>
                <a:ext cx="2616840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" name="Straight Connector 11"/>
              <p:cNvSpPr/>
              <p:nvPr/>
            </p:nvSpPr>
            <p:spPr>
              <a:xfrm>
                <a:off x="4448160" y="4831560"/>
                <a:ext cx="2457359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957239" y="4751640"/>
                <a:ext cx="5948281" cy="159120"/>
                <a:chOff x="957239" y="4751640"/>
                <a:chExt cx="5948281" cy="159120"/>
              </a:xfrm>
            </p:grpSpPr>
            <p:sp>
              <p:nvSpPr>
                <p:cNvPr id="14" name="Freeform 13"/>
                <p:cNvSpPr/>
                <p:nvPr/>
              </p:nvSpPr>
              <p:spPr>
                <a:xfrm>
                  <a:off x="291492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009999"/>
                    </a:gs>
                    <a:gs pos="100000">
                      <a:srgbClr val="004646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265428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009999"/>
                    </a:gs>
                    <a:gs pos="100000">
                      <a:srgbClr val="004646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470880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497556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957239" y="4751640"/>
                  <a:ext cx="686880" cy="159120"/>
                  <a:chOff x="957239" y="4751640"/>
                  <a:chExt cx="686880" cy="159120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1484999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1218600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957239" y="4751640"/>
                    <a:ext cx="159120" cy="159120"/>
                  </a:xfrm>
                  <a:custGeom>
                    <a:avLst/>
                    <a:gdLst>
                      <a:gd name="f0" fmla="val 10800000"/>
                      <a:gd name="f1" fmla="val 5400000"/>
                      <a:gd name="f2" fmla="val 180"/>
                      <a:gd name="f3" fmla="val w"/>
                      <a:gd name="f4" fmla="val h"/>
                      <a:gd name="f5" fmla="*/ 5419351 1 1725033"/>
                      <a:gd name="f6" fmla="*/ 10800 10800 1"/>
                      <a:gd name="f7" fmla="+- 0 0 0"/>
                      <a:gd name="f8" fmla="+- 0 0 360"/>
                      <a:gd name="f9" fmla="val 10800"/>
                      <a:gd name="f10" fmla="*/ f3 1 21600"/>
                      <a:gd name="f11" fmla="*/ f4 1 21600"/>
                      <a:gd name="f12" fmla="*/ 0 f5 1"/>
                      <a:gd name="f13" fmla="*/ f7 f0 1"/>
                      <a:gd name="f14" fmla="*/ f8 f0 1"/>
                      <a:gd name="f15" fmla="*/ 3200 f10 1"/>
                      <a:gd name="f16" fmla="*/ 18400 f10 1"/>
                      <a:gd name="f17" fmla="*/ 18400 f11 1"/>
                      <a:gd name="f18" fmla="*/ 3200 f11 1"/>
                      <a:gd name="f19" fmla="*/ f12 1 f2"/>
                      <a:gd name="f20" fmla="*/ f13 1 f2"/>
                      <a:gd name="f21" fmla="*/ f14 1 f2"/>
                      <a:gd name="f22" fmla="*/ 10800 f10 1"/>
                      <a:gd name="f23" fmla="*/ 0 f11 1"/>
                      <a:gd name="f24" fmla="*/ 3160 f10 1"/>
                      <a:gd name="f25" fmla="*/ 3160 f11 1"/>
                      <a:gd name="f26" fmla="*/ 0 f10 1"/>
                      <a:gd name="f27" fmla="*/ 10800 f11 1"/>
                      <a:gd name="f28" fmla="*/ 18440 f11 1"/>
                      <a:gd name="f29" fmla="*/ 21600 f11 1"/>
                      <a:gd name="f30" fmla="*/ 18440 f10 1"/>
                      <a:gd name="f31" fmla="*/ 21600 f10 1"/>
                      <a:gd name="f32" fmla="+- 0 0 f19"/>
                      <a:gd name="f33" fmla="+- f20 0 f1"/>
                      <a:gd name="f34" fmla="+- f21 0 f1"/>
                      <a:gd name="f35" fmla="*/ f32 f0 1"/>
                      <a:gd name="f36" fmla="+- f34 0 f33"/>
                      <a:gd name="f37" fmla="*/ f35 1 f5"/>
                      <a:gd name="f38" fmla="+- f37 0 f1"/>
                      <a:gd name="f39" fmla="cos 1 f38"/>
                      <a:gd name="f40" fmla="sin 1 f38"/>
                      <a:gd name="f41" fmla="+- 0 0 f39"/>
                      <a:gd name="f42" fmla="+- 0 0 f40"/>
                      <a:gd name="f43" fmla="*/ 10800 f41 1"/>
                      <a:gd name="f44" fmla="*/ 10800 f42 1"/>
                      <a:gd name="f45" fmla="*/ f43 f43 1"/>
                      <a:gd name="f46" fmla="*/ f44 f44 1"/>
                      <a:gd name="f47" fmla="+- f45 f46 0"/>
                      <a:gd name="f48" fmla="sqrt f47"/>
                      <a:gd name="f49" fmla="*/ f6 1 f48"/>
                      <a:gd name="f50" fmla="*/ f41 f49 1"/>
                      <a:gd name="f51" fmla="*/ f42 f49 1"/>
                      <a:gd name="f52" fmla="+- 10800 0 f50"/>
                      <a:gd name="f53" fmla="+- 10800 0 f51"/>
                    </a:gdLst>
                    <a:ahLst/>
                    <a:cxnLst>
                      <a:cxn ang="3cd4">
                        <a:pos x="hc" y="t"/>
                      </a:cxn>
                      <a:cxn ang="0">
                        <a:pos x="r" y="vc"/>
                      </a:cxn>
                      <a:cxn ang="cd4">
                        <a:pos x="hc" y="b"/>
                      </a:cxn>
                      <a:cxn ang="cd2">
                        <a:pos x="l" y="vc"/>
                      </a:cxn>
                      <a:cxn ang="f33">
                        <a:pos x="f22" y="f23"/>
                      </a:cxn>
                      <a:cxn ang="f33">
                        <a:pos x="f24" y="f25"/>
                      </a:cxn>
                      <a:cxn ang="f33">
                        <a:pos x="f26" y="f27"/>
                      </a:cxn>
                      <a:cxn ang="f33">
                        <a:pos x="f24" y="f28"/>
                      </a:cxn>
                      <a:cxn ang="f33">
                        <a:pos x="f22" y="f29"/>
                      </a:cxn>
                      <a:cxn ang="f33">
                        <a:pos x="f30" y="f28"/>
                      </a:cxn>
                      <a:cxn ang="f33">
                        <a:pos x="f31" y="f27"/>
                      </a:cxn>
                      <a:cxn ang="f33">
                        <a:pos x="f30" y="f25"/>
                      </a:cxn>
                    </a:cxnLst>
                    <a:rect l="f15" t="f18" r="f16" b="f17"/>
                    <a:pathLst>
                      <a:path w="21600" h="21600">
                        <a:moveTo>
                          <a:pt x="f52" y="f53"/>
                        </a:moveTo>
                        <a:arcTo wR="f9" hR="f9" stAng="f33" swAng="f36"/>
                        <a:close/>
                      </a:path>
                    </a:pathLst>
                  </a:custGeom>
                  <a:gradFill>
                    <a:gsLst>
                      <a:gs pos="0">
                        <a:srgbClr val="009999"/>
                      </a:gs>
                      <a:gs pos="100000">
                        <a:srgbClr val="004646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solidFill>
                      <a:srgbClr val="000000"/>
                    </a:solidFill>
                    <a:prstDash val="solid"/>
                    <a:miter/>
                  </a:ln>
                </p:spPr>
                <p:txBody>
                  <a:bodyPr vert="horz" wrap="square" lIns="90000" tIns="46800" rIns="90000" bIns="46800" anchor="ctr" anchorCtr="0" compatLnSpc="0"/>
                  <a:lstStyle/>
                  <a:p>
                    <a:pPr marL="0" marR="0" lvl="0" indent="0" algn="l" rtl="0" hangingPunct="0">
                      <a:lnSpc>
                        <a:spcPct val="91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  <a:tabLst>
                        <a:tab pos="0" algn="l"/>
                        <a:tab pos="448919" algn="l"/>
                        <a:tab pos="898199" algn="l"/>
                        <a:tab pos="1347480" algn="l"/>
                        <a:tab pos="1796760" algn="l"/>
                        <a:tab pos="2246040" algn="l"/>
                        <a:tab pos="2695320" algn="l"/>
                        <a:tab pos="3144600" algn="l"/>
                        <a:tab pos="3593880" algn="l"/>
                        <a:tab pos="4043159" algn="l"/>
                        <a:tab pos="4492440" algn="l"/>
                        <a:tab pos="4941719" algn="l"/>
                        <a:tab pos="5391000" algn="l"/>
                        <a:tab pos="5840280" algn="l"/>
                        <a:tab pos="6289560" algn="l"/>
                        <a:tab pos="6738840" algn="l"/>
                        <a:tab pos="7188120" algn="l"/>
                        <a:tab pos="7637400" algn="l"/>
                        <a:tab pos="8086679" algn="l"/>
                        <a:tab pos="8535960" algn="l"/>
                        <a:tab pos="8985240" algn="l"/>
                      </a:tabLst>
                    </a:pPr>
                    <a:endParaRPr lang="en-US" sz="2400" b="0" i="0" u="none" strike="noStrike" baseline="0">
                      <a:ln>
                        <a:noFill/>
                      </a:ln>
                      <a:solidFill>
                        <a:srgbClr val="000000"/>
                      </a:solidFill>
                      <a:latin typeface="Arial" pitchFamily="34"/>
                      <a:ea typeface="HG Mincho Light J" pitchFamily="2"/>
                      <a:cs typeface="HG Mincho Light J" pitchFamily="2"/>
                    </a:endParaRPr>
                  </a:p>
                </p:txBody>
              </p:sp>
            </p:grpSp>
            <p:sp>
              <p:nvSpPr>
                <p:cNvPr id="22" name="Freeform 21"/>
                <p:cNvSpPr/>
                <p:nvPr/>
              </p:nvSpPr>
              <p:spPr>
                <a:xfrm>
                  <a:off x="621828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6479279" y="4751640"/>
                  <a:ext cx="15948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6746760" y="4751640"/>
                  <a:ext cx="158760" cy="159120"/>
                </a:xfrm>
                <a:custGeom>
                  <a:avLst/>
                  <a:gdLst>
                    <a:gd name="f0" fmla="val 10800000"/>
                    <a:gd name="f1" fmla="val 5400000"/>
                    <a:gd name="f2" fmla="val 180"/>
                    <a:gd name="f3" fmla="val w"/>
                    <a:gd name="f4" fmla="val h"/>
                    <a:gd name="f5" fmla="*/ 5419351 1 1725033"/>
                    <a:gd name="f6" fmla="*/ 10800 10800 1"/>
                    <a:gd name="f7" fmla="+- 0 0 0"/>
                    <a:gd name="f8" fmla="+- 0 0 360"/>
                    <a:gd name="f9" fmla="val 10800"/>
                    <a:gd name="f10" fmla="*/ f3 1 21600"/>
                    <a:gd name="f11" fmla="*/ f4 1 21600"/>
                    <a:gd name="f12" fmla="*/ 0 f5 1"/>
                    <a:gd name="f13" fmla="*/ f7 f0 1"/>
                    <a:gd name="f14" fmla="*/ f8 f0 1"/>
                    <a:gd name="f15" fmla="*/ 3200 f10 1"/>
                    <a:gd name="f16" fmla="*/ 18400 f10 1"/>
                    <a:gd name="f17" fmla="*/ 18400 f11 1"/>
                    <a:gd name="f18" fmla="*/ 3200 f11 1"/>
                    <a:gd name="f19" fmla="*/ f12 1 f2"/>
                    <a:gd name="f20" fmla="*/ f13 1 f2"/>
                    <a:gd name="f21" fmla="*/ f14 1 f2"/>
                    <a:gd name="f22" fmla="*/ 10800 f10 1"/>
                    <a:gd name="f23" fmla="*/ 0 f11 1"/>
                    <a:gd name="f24" fmla="*/ 3160 f10 1"/>
                    <a:gd name="f25" fmla="*/ 3160 f11 1"/>
                    <a:gd name="f26" fmla="*/ 0 f10 1"/>
                    <a:gd name="f27" fmla="*/ 10800 f11 1"/>
                    <a:gd name="f28" fmla="*/ 18440 f11 1"/>
                    <a:gd name="f29" fmla="*/ 21600 f11 1"/>
                    <a:gd name="f30" fmla="*/ 18440 f10 1"/>
                    <a:gd name="f31" fmla="*/ 21600 f10 1"/>
                    <a:gd name="f32" fmla="+- 0 0 f19"/>
                    <a:gd name="f33" fmla="+- f20 0 f1"/>
                    <a:gd name="f34" fmla="+- f21 0 f1"/>
                    <a:gd name="f35" fmla="*/ f32 f0 1"/>
                    <a:gd name="f36" fmla="+- f34 0 f33"/>
                    <a:gd name="f37" fmla="*/ f35 1 f5"/>
                    <a:gd name="f38" fmla="+- f37 0 f1"/>
                    <a:gd name="f39" fmla="cos 1 f38"/>
                    <a:gd name="f40" fmla="sin 1 f38"/>
                    <a:gd name="f41" fmla="+- 0 0 f39"/>
                    <a:gd name="f42" fmla="+- 0 0 f40"/>
                    <a:gd name="f43" fmla="*/ 10800 f41 1"/>
                    <a:gd name="f44" fmla="*/ 10800 f42 1"/>
                    <a:gd name="f45" fmla="*/ f43 f43 1"/>
                    <a:gd name="f46" fmla="*/ f44 f44 1"/>
                    <a:gd name="f47" fmla="+- f45 f46 0"/>
                    <a:gd name="f48" fmla="sqrt f47"/>
                    <a:gd name="f49" fmla="*/ f6 1 f48"/>
                    <a:gd name="f50" fmla="*/ f41 f49 1"/>
                    <a:gd name="f51" fmla="*/ f42 f49 1"/>
                    <a:gd name="f52" fmla="+- 10800 0 f50"/>
                    <a:gd name="f53" fmla="+- 10800 0 f51"/>
                  </a:gdLst>
                  <a:ahLst/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3">
                      <a:pos x="f22" y="f23"/>
                    </a:cxn>
                    <a:cxn ang="f33">
                      <a:pos x="f24" y="f25"/>
                    </a:cxn>
                    <a:cxn ang="f33">
                      <a:pos x="f26" y="f27"/>
                    </a:cxn>
                    <a:cxn ang="f33">
                      <a:pos x="f24" y="f28"/>
                    </a:cxn>
                    <a:cxn ang="f33">
                      <a:pos x="f22" y="f29"/>
                    </a:cxn>
                    <a:cxn ang="f33">
                      <a:pos x="f30" y="f28"/>
                    </a:cxn>
                    <a:cxn ang="f33">
                      <a:pos x="f31" y="f27"/>
                    </a:cxn>
                    <a:cxn ang="f33">
                      <a:pos x="f30" y="f25"/>
                    </a:cxn>
                  </a:cxnLst>
                  <a:rect l="f15" t="f18" r="f16" b="f17"/>
                  <a:pathLst>
                    <a:path w="21600" h="21600">
                      <a:moveTo>
                        <a:pt x="f52" y="f53"/>
                      </a:moveTo>
                      <a:arcTo wR="f9" hR="f9" stAng="f33" swAng="f36"/>
                      <a:close/>
                    </a:path>
                  </a:pathLst>
                </a:custGeom>
                <a:gradFill>
                  <a:gsLst>
                    <a:gs pos="0">
                      <a:srgbClr val="FF6600"/>
                    </a:gs>
                    <a:gs pos="100000">
                      <a:srgbClr val="752F00"/>
                    </a:gs>
                  </a:gsLst>
                  <a:path path="rect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prstDash val="solid"/>
                  <a:miter/>
                </a:ln>
              </p:spPr>
              <p:txBody>
                <a:bodyPr vert="horz" wrap="square" lIns="90000" tIns="46800" rIns="90000" bIns="46800" anchor="ctr" anchorCtr="0" compatLnSpc="0"/>
                <a:lstStyle/>
                <a:p>
                  <a:pPr marL="0" marR="0" lvl="0" indent="0" algn="l" rtl="0" hangingPunct="0">
                    <a:lnSpc>
                      <a:spcPct val="91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48919" algn="l"/>
                      <a:tab pos="898199" algn="l"/>
                      <a:tab pos="1347480" algn="l"/>
                      <a:tab pos="1796760" algn="l"/>
                      <a:tab pos="2246040" algn="l"/>
                      <a:tab pos="2695320" algn="l"/>
                      <a:tab pos="3144600" algn="l"/>
                      <a:tab pos="3593880" algn="l"/>
                      <a:tab pos="4043159" algn="l"/>
                      <a:tab pos="4492440" algn="l"/>
                      <a:tab pos="4941719" algn="l"/>
                      <a:tab pos="5391000" algn="l"/>
                      <a:tab pos="5840280" algn="l"/>
                      <a:tab pos="6289560" algn="l"/>
                      <a:tab pos="6738840" algn="l"/>
                      <a:tab pos="7188120" algn="l"/>
                      <a:tab pos="7637400" algn="l"/>
                      <a:tab pos="8086679" algn="l"/>
                      <a:tab pos="8535960" algn="l"/>
                      <a:tab pos="8985240" algn="l"/>
                    </a:tabLst>
                  </a:pPr>
                  <a:endParaRPr lang="en-US" sz="2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endParaRPr>
                </a:p>
              </p:txBody>
            </p:sp>
          </p:grpSp>
        </p:grpSp>
        <p:sp>
          <p:nvSpPr>
            <p:cNvPr id="25" name="Straight Connector 24"/>
            <p:cNvSpPr/>
            <p:nvPr/>
          </p:nvSpPr>
          <p:spPr>
            <a:xfrm>
              <a:off x="3564000" y="4267440"/>
              <a:ext cx="370440" cy="564120"/>
            </a:xfrm>
            <a:prstGeom prst="line">
              <a:avLst/>
            </a:prstGeom>
            <a:noFill/>
            <a:ln w="0">
              <a:solidFill>
                <a:srgbClr val="99CC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6" name="Straight Connector 25"/>
            <p:cNvSpPr/>
            <p:nvPr/>
          </p:nvSpPr>
          <p:spPr>
            <a:xfrm>
              <a:off x="3260880" y="4154759"/>
              <a:ext cx="673560" cy="676801"/>
            </a:xfrm>
            <a:prstGeom prst="line">
              <a:avLst/>
            </a:prstGeom>
            <a:noFill/>
            <a:ln w="0">
              <a:solidFill>
                <a:srgbClr val="FF66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7" name="Straight Connector 26"/>
            <p:cNvSpPr/>
            <p:nvPr/>
          </p:nvSpPr>
          <p:spPr>
            <a:xfrm>
              <a:off x="3695400" y="4026960"/>
              <a:ext cx="239040" cy="80460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8" name="Straight Connector 27"/>
            <p:cNvSpPr/>
            <p:nvPr/>
          </p:nvSpPr>
          <p:spPr>
            <a:xfrm flipH="1">
              <a:off x="3695039" y="4831560"/>
              <a:ext cx="238321" cy="38916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29" name="Straight Connector 28"/>
            <p:cNvSpPr/>
            <p:nvPr/>
          </p:nvSpPr>
          <p:spPr>
            <a:xfrm>
              <a:off x="3934440" y="4831560"/>
              <a:ext cx="289080" cy="610919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0" name="Straight Connector 29"/>
            <p:cNvSpPr/>
            <p:nvPr/>
          </p:nvSpPr>
          <p:spPr>
            <a:xfrm>
              <a:off x="3934440" y="4831560"/>
              <a:ext cx="289080" cy="26964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3181679" y="4751640"/>
              <a:ext cx="159480" cy="159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009999"/>
                </a:gs>
                <a:gs pos="100000">
                  <a:srgbClr val="004646"/>
                </a:gs>
              </a:gsLst>
              <a:path path="rect">
                <a:fillToRect l="50000" t="50000" r="50000" b="50000"/>
              </a:path>
            </a:gradFill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448160" y="4751640"/>
              <a:ext cx="158760" cy="159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gradFill>
              <a:gsLst>
                <a:gs pos="0">
                  <a:srgbClr val="FF6600"/>
                </a:gs>
                <a:gs pos="100000">
                  <a:srgbClr val="752F00"/>
                </a:gs>
              </a:gsLst>
              <a:path path="rect">
                <a:fillToRect l="50000" t="50000" r="50000" b="50000"/>
              </a:path>
            </a:gradFill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3" name="Freeform 32"/>
            <p:cNvSpPr/>
            <p:nvPr/>
          </p:nvSpPr>
          <p:spPr>
            <a:xfrm>
              <a:off x="1052640" y="5075640"/>
              <a:ext cx="624600" cy="515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6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</a:t>
              </a:r>
              <a:r>
                <a:rPr lang="en-US" sz="1600" b="0" i="0" u="none" strike="noStrike" baseline="-2500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</a:t>
              </a:r>
            </a:p>
          </p:txBody>
        </p:sp>
        <p:sp>
          <p:nvSpPr>
            <p:cNvPr id="34" name="Straight Connector 33"/>
            <p:cNvSpPr/>
            <p:nvPr/>
          </p:nvSpPr>
          <p:spPr>
            <a:xfrm>
              <a:off x="5034600" y="5126040"/>
              <a:ext cx="1762560" cy="35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  <a:headEnd type="arrow"/>
              <a:tailEnd type="arrow"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909080" y="4109400"/>
              <a:ext cx="623880" cy="48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N</a:t>
              </a:r>
              <a:r>
                <a:rPr lang="en-US" sz="1800" b="0" i="0" u="none" strike="noStrike" baseline="-2500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</a:t>
              </a: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2400840" y="4456800"/>
              <a:ext cx="241560" cy="23327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945360" y="5095440"/>
              <a:ext cx="68688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945360" y="5010480"/>
              <a:ext cx="0" cy="849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39" name="Straight Connector 38"/>
            <p:cNvSpPr/>
            <p:nvPr/>
          </p:nvSpPr>
          <p:spPr>
            <a:xfrm>
              <a:off x="1632240" y="5010480"/>
              <a:ext cx="0" cy="8496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495520" y="4280040"/>
              <a:ext cx="2814480" cy="1201680"/>
              <a:chOff x="2495520" y="4280040"/>
              <a:chExt cx="2814480" cy="1201680"/>
            </a:xfrm>
          </p:grpSpPr>
          <p:sp>
            <p:nvSpPr>
              <p:cNvPr id="41" name="Straight Connector 40"/>
              <p:cNvSpPr/>
              <p:nvPr/>
            </p:nvSpPr>
            <p:spPr>
              <a:xfrm flipV="1">
                <a:off x="4223520" y="4390920"/>
                <a:ext cx="910800" cy="44064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5151240" y="4280040"/>
                <a:ext cx="158760" cy="1587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009999"/>
                  </a:gs>
                  <a:gs pos="100000">
                    <a:srgbClr val="004646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3" name="Straight Connector 42"/>
              <p:cNvSpPr/>
              <p:nvPr/>
            </p:nvSpPr>
            <p:spPr>
              <a:xfrm flipH="1">
                <a:off x="2653920" y="4831560"/>
                <a:ext cx="964080" cy="52848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prstDash val="solid"/>
                <a:miter/>
                <a:tailEnd type="arrow"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495520" y="5322960"/>
                <a:ext cx="158760" cy="1587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200 f10 1"/>
                  <a:gd name="f16" fmla="*/ 18400 f10 1"/>
                  <a:gd name="f17" fmla="*/ 18400 f11 1"/>
                  <a:gd name="f18" fmla="*/ 3200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3160 f10 1"/>
                  <a:gd name="f25" fmla="*/ 3160 f11 1"/>
                  <a:gd name="f26" fmla="*/ 0 f10 1"/>
                  <a:gd name="f27" fmla="*/ 10800 f11 1"/>
                  <a:gd name="f28" fmla="*/ 18440 f11 1"/>
                  <a:gd name="f29" fmla="*/ 21600 f11 1"/>
                  <a:gd name="f30" fmla="*/ 18440 f10 1"/>
                  <a:gd name="f31" fmla="*/ 21600 f10 1"/>
                  <a:gd name="f32" fmla="+- 0 0 f19"/>
                  <a:gd name="f33" fmla="+- f20 0 f1"/>
                  <a:gd name="f34" fmla="+- f21 0 f1"/>
                  <a:gd name="f35" fmla="*/ f32 f0 1"/>
                  <a:gd name="f36" fmla="+- f34 0 f33"/>
                  <a:gd name="f37" fmla="*/ f35 1 f5"/>
                  <a:gd name="f38" fmla="+- f37 0 f1"/>
                  <a:gd name="f39" fmla="cos 1 f38"/>
                  <a:gd name="f40" fmla="sin 1 f38"/>
                  <a:gd name="f41" fmla="+- 0 0 f39"/>
                  <a:gd name="f42" fmla="+- 0 0 f40"/>
                  <a:gd name="f43" fmla="*/ 10800 f41 1"/>
                  <a:gd name="f44" fmla="*/ 10800 f42 1"/>
                  <a:gd name="f45" fmla="*/ f43 f43 1"/>
                  <a:gd name="f46" fmla="*/ f44 f44 1"/>
                  <a:gd name="f47" fmla="+- f45 f46 0"/>
                  <a:gd name="f48" fmla="sqrt f47"/>
                  <a:gd name="f49" fmla="*/ f6 1 f48"/>
                  <a:gd name="f50" fmla="*/ f41 f49 1"/>
                  <a:gd name="f51" fmla="*/ f42 f49 1"/>
                  <a:gd name="f52" fmla="+- 10800 0 f50"/>
                  <a:gd name="f53" fmla="+- 10800 0 f5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3">
                    <a:pos x="f22" y="f23"/>
                  </a:cxn>
                  <a:cxn ang="f33">
                    <a:pos x="f24" y="f25"/>
                  </a:cxn>
                  <a:cxn ang="f33">
                    <a:pos x="f26" y="f27"/>
                  </a:cxn>
                  <a:cxn ang="f33">
                    <a:pos x="f24" y="f28"/>
                  </a:cxn>
                  <a:cxn ang="f33">
                    <a:pos x="f22" y="f29"/>
                  </a:cxn>
                  <a:cxn ang="f33">
                    <a:pos x="f30" y="f28"/>
                  </a:cxn>
                  <a:cxn ang="f33">
                    <a:pos x="f31" y="f27"/>
                  </a:cxn>
                  <a:cxn ang="f33">
                    <a:pos x="f30" y="f25"/>
                  </a:cxn>
                </a:cxnLst>
                <a:rect l="f15" t="f18" r="f16" b="f17"/>
                <a:pathLst>
                  <a:path w="21600" h="21600">
                    <a:moveTo>
                      <a:pt x="f52" y="f53"/>
                    </a:moveTo>
                    <a:arcTo wR="f9" hR="f9" stAng="f33" swAng="f36"/>
                    <a:close/>
                  </a:path>
                </a:pathLst>
              </a:custGeom>
              <a:gradFill>
                <a:gsLst>
                  <a:gs pos="0">
                    <a:srgbClr val="FF6600"/>
                  </a:gs>
                  <a:gs pos="100000">
                    <a:srgbClr val="752F00"/>
                  </a:gs>
                </a:gsLst>
                <a:path path="rect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5617440" y="5117760"/>
              <a:ext cx="623880" cy="4849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1/f</a:t>
              </a:r>
            </a:p>
          </p:txBody>
        </p:sp>
      </p:grpSp>
      <p:sp>
        <p:nvSpPr>
          <p:cNvPr id="47" name="Freeform 46"/>
          <p:cNvSpPr/>
          <p:nvPr/>
        </p:nvSpPr>
        <p:spPr>
          <a:xfrm>
            <a:off x="6840512" y="2987749"/>
            <a:ext cx="484768" cy="5029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09680" y="3112208"/>
            <a:ext cx="1535088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L =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Luminosit</a:t>
            </a:r>
            <a:r>
              <a:rPr lang="de-DE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ät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9959" y="2644560"/>
            <a:ext cx="4125601" cy="187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Teilchenbündeln</a:t>
            </a:r>
            <a:r>
              <a:rPr lang="en-US" sz="1400" b="1" dirty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bunches)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21960" y="4300560"/>
            <a:ext cx="2681640" cy="751488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Bündeln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jeweils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N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und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</a:t>
            </a:r>
            <a:r>
              <a:rPr lang="en-US" sz="1400" b="1" i="0" u="none" strike="noStrike" baseline="-2500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2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Strahldurchmesser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l-GR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Arial"/>
                <a:ea typeface="HG Mincho Light J" pitchFamily="2"/>
                <a:cs typeface="Arial"/>
              </a:rPr>
              <a:t>σ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1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and </a:t>
            </a:r>
            <a:r>
              <a:rPr lang="en-US" b="1" dirty="0">
                <a:solidFill>
                  <a:srgbClr val="008000"/>
                </a:solidFill>
                <a:latin typeface="Arial" panose="020B0604020202020204" pitchFamily="34" charset="0"/>
                <a:ea typeface="OpenSymbol" pitchFamily="2"/>
                <a:cs typeface="Arial" panose="020B0604020202020204" pitchFamily="34" charset="0"/>
              </a:rPr>
              <a:t>σ</a:t>
            </a:r>
            <a:r>
              <a:rPr lang="en-US" sz="1400" b="1" i="0" u="none" strike="noStrike" baseline="-2500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OpenSymbol" pitchFamily="2"/>
                <a:cs typeface="OpenSymbol" pitchFamily="2"/>
              </a:rPr>
              <a:t>2</a:t>
            </a:r>
            <a:endParaRPr lang="en-US" sz="1400" b="1" i="0" u="none" strike="noStrike" baseline="-25000" dirty="0">
              <a:ln>
                <a:noFill/>
              </a:ln>
              <a:solidFill>
                <a:srgbClr val="008000"/>
              </a:solidFill>
              <a:latin typeface="Luxi Sans" pitchFamily="34"/>
              <a:ea typeface="OpenSymbol" pitchFamily="2"/>
              <a:cs typeface="OpenSymbol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Kollisionsfrequenz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</a:t>
            </a:r>
          </a:p>
        </p:txBody>
      </p:sp>
      <p:sp>
        <p:nvSpPr>
          <p:cNvPr id="52" name="TextBox 51"/>
          <p:cNvSpPr txBox="1"/>
          <p:nvPr/>
        </p:nvSpPr>
        <p:spPr>
          <a:xfrm rot="5400000">
            <a:off x="2438819" y="6204225"/>
            <a:ext cx="229680" cy="826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5400" b="0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}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225800" y="6806520"/>
            <a:ext cx="2589120" cy="3757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Trefferfläche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unter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Annahme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gaussischer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Strahlprofile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09240" y="5801760"/>
            <a:ext cx="2377080" cy="9393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man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die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Strahlgrößen</a:t>
            </a:r>
            <a:endParaRPr lang="en-US" sz="1400" b="1" i="0" u="none" strike="noStrike" dirty="0" smtClean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kleiner</a:t>
            </a:r>
            <a:r>
              <a:rPr lang="en-US" sz="1400" b="1" dirty="0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machen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?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                =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Kann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man die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stärker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?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5" name="Straight Connector 54"/>
          <p:cNvSpPr/>
          <p:nvPr/>
        </p:nvSpPr>
        <p:spPr>
          <a:xfrm>
            <a:off x="6260760" y="6271560"/>
            <a:ext cx="610199" cy="0"/>
          </a:xfrm>
          <a:prstGeom prst="line">
            <a:avLst/>
          </a:prstGeom>
          <a:noFill/>
          <a:ln w="54720">
            <a:solidFill>
              <a:srgbClr val="FF00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128360" y="5511240"/>
            <a:ext cx="2525039" cy="141381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Strahlgrößen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hängen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Fokussieriungsstärke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am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Kollisionspunkt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(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Starke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uadrupole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nötig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technisch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limitiert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dirty="0" smtClean="0">
                <a:solidFill>
                  <a:srgbClr val="FF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nd von der</a:t>
            </a: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20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Strahlemittanz</a:t>
            </a:r>
            <a:endParaRPr lang="en-US" sz="20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graphicFrame>
        <p:nvGraphicFramePr>
          <p:cNvPr id="57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628087"/>
              </p:ext>
            </p:extLst>
          </p:nvPr>
        </p:nvGraphicFramePr>
        <p:xfrm>
          <a:off x="5256336" y="3059757"/>
          <a:ext cx="2010282" cy="359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11" imgW="977900" imgH="215900" progId="Equation.3">
                  <p:embed/>
                </p:oleObj>
              </mc:Choice>
              <mc:Fallback>
                <p:oleObj name="Equation" r:id="rId11" imgW="977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6336" y="3059757"/>
                        <a:ext cx="2010282" cy="359667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714946"/>
              </p:ext>
            </p:extLst>
          </p:nvPr>
        </p:nvGraphicFramePr>
        <p:xfrm>
          <a:off x="545408" y="5724053"/>
          <a:ext cx="262269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quation" r:id="rId13" imgW="1181100" imgH="431800" progId="Equation.3">
                  <p:embed/>
                </p:oleObj>
              </mc:Choice>
              <mc:Fallback>
                <p:oleObj name="Equation" r:id="rId13" imgW="1181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408" y="5724053"/>
                        <a:ext cx="2622696" cy="792088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039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Strahlemittanz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128216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Satz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Liouville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smtClean="0">
                <a:latin typeface="" pitchFamily="16"/>
              </a:rPr>
              <a:t>Die </a:t>
            </a:r>
            <a:r>
              <a:rPr lang="en-US" dirty="0" err="1" smtClean="0">
                <a:latin typeface="" pitchFamily="16"/>
              </a:rPr>
              <a:t>Größe</a:t>
            </a:r>
            <a:r>
              <a:rPr lang="en-US" dirty="0" smtClean="0">
                <a:latin typeface="" pitchFamily="16"/>
              </a:rPr>
              <a:t> des </a:t>
            </a:r>
            <a:r>
              <a:rPr lang="en-US" dirty="0" err="1" smtClean="0">
                <a:latin typeface="" pitchFamily="16"/>
              </a:rPr>
              <a:t>Phasenraums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ist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konstant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Phasenraum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Beschleunigern</a:t>
            </a:r>
            <a:r>
              <a:rPr lang="en-US" dirty="0" smtClean="0">
                <a:latin typeface="" pitchFamily="16"/>
              </a:rPr>
              <a:t>: x (Ort) </a:t>
            </a:r>
            <a:r>
              <a:rPr lang="en-US" dirty="0" smtClean="0">
                <a:latin typeface="Arial"/>
                <a:cs typeface="Arial"/>
              </a:rPr>
              <a:t>·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x' </a:t>
            </a:r>
            <a:r>
              <a:rPr lang="en-US" dirty="0" smtClean="0">
                <a:latin typeface="" pitchFamily="16"/>
              </a:rPr>
              <a:t>(</a:t>
            </a:r>
            <a:r>
              <a:rPr lang="en-US" dirty="0" err="1" smtClean="0">
                <a:latin typeface="" pitchFamily="16"/>
              </a:rPr>
              <a:t>Richtung</a:t>
            </a:r>
            <a:r>
              <a:rPr lang="en-US" dirty="0" smtClean="0">
                <a:latin typeface="" pitchFamily="16"/>
              </a:rPr>
              <a:t>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Kleiner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Strahldurchmesser</a:t>
            </a:r>
            <a:r>
              <a:rPr lang="en-US" dirty="0" smtClean="0">
                <a:latin typeface="" pitchFamily="16"/>
              </a:rPr>
              <a:t> und </a:t>
            </a:r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Divergenz</a:t>
            </a:r>
            <a:r>
              <a:rPr lang="en-US" dirty="0">
                <a:latin typeface="" pitchFamily="16"/>
              </a:rPr>
              <a:t>	</a:t>
            </a:r>
            <a:r>
              <a:rPr lang="en-US" dirty="0" smtClean="0">
                <a:latin typeface="" pitchFamily="16"/>
              </a:rPr>
              <a:t>							</a:t>
            </a:r>
            <a:r>
              <a:rPr lang="en-US" dirty="0" err="1" smtClean="0">
                <a:latin typeface="" pitchFamily="16"/>
              </a:rPr>
              <a:t>oder</a:t>
            </a:r>
            <a:r>
              <a:rPr lang="en-US" dirty="0">
                <a:latin typeface="" pitchFamily="16"/>
              </a:rPr>
              <a:t>	</a:t>
            </a:r>
            <a:r>
              <a:rPr lang="en-US" dirty="0" smtClean="0">
                <a:latin typeface="" pitchFamily="16"/>
              </a:rPr>
              <a:t>															    </a:t>
            </a:r>
            <a:r>
              <a:rPr lang="en-US" dirty="0" err="1" smtClean="0">
                <a:latin typeface="" pitchFamily="16"/>
              </a:rPr>
              <a:t>großer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Strahldurchmesser</a:t>
            </a:r>
            <a:r>
              <a:rPr lang="en-US" dirty="0" smtClean="0">
                <a:latin typeface="" pitchFamily="16"/>
              </a:rPr>
              <a:t> und </a:t>
            </a:r>
            <a:r>
              <a:rPr lang="en-US" dirty="0" err="1" smtClean="0">
                <a:latin typeface="" pitchFamily="16"/>
              </a:rPr>
              <a:t>kleine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Divergenz</a:t>
            </a:r>
            <a:endParaRPr lang="en-US" dirty="0">
              <a:latin typeface="" pitchFamily="16"/>
            </a:endParaRPr>
          </a:p>
          <a:p>
            <a:pPr lvl="0">
              <a:buNone/>
            </a:pPr>
            <a:endParaRPr lang="en-US" dirty="0">
              <a:latin typeface="" pitchFamily="16"/>
            </a:endParaRPr>
          </a:p>
          <a:p>
            <a:pPr lvl="0">
              <a:buNone/>
            </a:pPr>
            <a:endParaRPr lang="en-US" dirty="0">
              <a:latin typeface="" pitchFamily="16"/>
            </a:endParaRPr>
          </a:p>
          <a:p>
            <a:pPr lvl="0">
              <a:buNone/>
            </a:pPr>
            <a:endParaRPr lang="en-US" dirty="0">
              <a:latin typeface="" pitchFamily="16"/>
            </a:endParaRPr>
          </a:p>
          <a:p>
            <a:pPr lvl="3">
              <a:buNone/>
            </a:pP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Emittanz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Protonenstrahlen</a:t>
            </a:r>
            <a:r>
              <a:rPr lang="en-US" dirty="0" smtClean="0">
                <a:latin typeface="" pitchFamily="16"/>
              </a:rPr>
              <a:t>  </a:t>
            </a:r>
            <a:r>
              <a:rPr lang="en-US" dirty="0" err="1" smtClean="0">
                <a:latin typeface="" pitchFamily="16"/>
              </a:rPr>
              <a:t>ist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erhalten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vom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allerersten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Beschleuniger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bis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zur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Kollision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Verringerung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der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Emittanz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nur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Kollimation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Entfernung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Teilchen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dem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Phasenraum</a:t>
            </a:r>
            <a:r>
              <a:rPr lang="en-US" dirty="0">
                <a:latin typeface="" pitchFamily="16"/>
              </a:rPr>
              <a:t> 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weniger</a:t>
            </a:r>
            <a:r>
              <a:rPr lang="en-US" dirty="0" smtClean="0">
                <a:latin typeface="" pitchFamily="16"/>
                <a:sym typeface="Wingdings" panose="05000000000000000000" pitchFamily="2" charset="2"/>
              </a:rPr>
              <a:t> </a:t>
            </a:r>
            <a:r>
              <a:rPr lang="en-US" dirty="0" err="1" smtClean="0">
                <a:latin typeface="" pitchFamily="16"/>
                <a:sym typeface="Wingdings" panose="05000000000000000000" pitchFamily="2" charset="2"/>
              </a:rPr>
              <a:t>Intensit</a:t>
            </a:r>
            <a:r>
              <a:rPr lang="de-DE" dirty="0" err="1" smtClean="0">
                <a:latin typeface="" pitchFamily="16"/>
                <a:sym typeface="Wingdings" panose="05000000000000000000" pitchFamily="2" charset="2"/>
              </a:rPr>
              <a:t>ät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4746960" y="3606876"/>
            <a:ext cx="36576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/>
          <p:cNvSpPr/>
          <p:nvPr/>
        </p:nvSpPr>
        <p:spPr>
          <a:xfrm flipV="1">
            <a:off x="4658400" y="4583925"/>
            <a:ext cx="0" cy="92052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4658400" y="5525685"/>
            <a:ext cx="866880" cy="0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0280" y="4280445"/>
            <a:ext cx="182160" cy="280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x'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90440" y="5371245"/>
            <a:ext cx="127800" cy="280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8392" y="4234309"/>
            <a:ext cx="3941840" cy="769664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Rotation des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Phasenraums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beim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Durchgang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eine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Reihe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von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Magneten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Größe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des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Phasenraums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ist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erhalten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7088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/>
          <p:nvPr/>
        </p:nvSpPr>
        <p:spPr>
          <a:xfrm flipV="1">
            <a:off x="6861600" y="3051000"/>
            <a:ext cx="1828800" cy="365760"/>
          </a:xfrm>
          <a:prstGeom prst="line">
            <a:avLst/>
          </a:prstGeom>
          <a:noFill/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1" y="223023"/>
            <a:ext cx="10080624" cy="560153"/>
          </a:xfr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D</a:t>
            </a:r>
            <a:r>
              <a:rPr lang="de-DE" dirty="0" err="1" smtClean="0"/>
              <a:t>ämpfung</a:t>
            </a:r>
            <a:r>
              <a:rPr lang="de-DE" dirty="0" smtClean="0"/>
              <a:t> durch </a:t>
            </a:r>
            <a:r>
              <a:rPr lang="de-DE" dirty="0" err="1" smtClean="0"/>
              <a:t>Synchrotronstrahlung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58480"/>
            <a:ext cx="9720648" cy="5824671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Emittanzreduzierung</a:t>
            </a:r>
            <a:r>
              <a:rPr lang="en-GB" dirty="0" smtClean="0">
                <a:latin typeface="" pitchFamily="16"/>
              </a:rPr>
              <a:t>  von </a:t>
            </a:r>
            <a:r>
              <a:rPr lang="en-GB" dirty="0" err="1" smtClean="0">
                <a:latin typeface="" pitchFamily="16"/>
              </a:rPr>
              <a:t>Elektronen</a:t>
            </a:r>
            <a:r>
              <a:rPr lang="en-GB" dirty="0" smtClean="0">
                <a:latin typeface="" pitchFamily="16"/>
              </a:rPr>
              <a:t>/</a:t>
            </a:r>
            <a:r>
              <a:rPr lang="en-GB" dirty="0" err="1" smtClean="0">
                <a:latin typeface="" pitchFamily="16"/>
              </a:rPr>
              <a:t>Positronen</a:t>
            </a:r>
            <a:r>
              <a:rPr lang="en-GB" dirty="0" smtClean="0">
                <a:latin typeface="" pitchFamily="16"/>
              </a:rPr>
              <a:t> an Ring-</a:t>
            </a:r>
            <a:r>
              <a:rPr lang="en-GB" dirty="0" err="1" smtClean="0">
                <a:latin typeface="" pitchFamily="16"/>
              </a:rPr>
              <a:t>beschleunigern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>
                <a:latin typeface="" pitchFamily="16"/>
              </a:rPr>
              <a:t>LEP) </a:t>
            </a:r>
            <a:r>
              <a:rPr lang="en-GB" dirty="0" err="1" smtClean="0">
                <a:latin typeface="" pitchFamily="16"/>
              </a:rPr>
              <a:t>durch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Synchrotronstrahlung</a:t>
            </a: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Wechselwirkungsfläche</a:t>
            </a:r>
            <a:r>
              <a:rPr lang="en-GB" dirty="0" smtClean="0">
                <a:latin typeface="" pitchFamily="16"/>
              </a:rPr>
              <a:t> A (</a:t>
            </a:r>
            <a:r>
              <a:rPr lang="en-GB" dirty="0" err="1" smtClean="0">
                <a:latin typeface="" pitchFamily="16"/>
              </a:rPr>
              <a:t>Luminosität</a:t>
            </a:r>
            <a:r>
              <a:rPr lang="en-GB" dirty="0" smtClean="0">
                <a:latin typeface="" pitchFamily="16"/>
              </a:rPr>
              <a:t>)			</a:t>
            </a:r>
            <a:r>
              <a:rPr lang="en-GB" dirty="0">
                <a:latin typeface="" pitchFamily="16"/>
              </a:rPr>
              <a:t>				</a:t>
            </a:r>
            <a:r>
              <a:rPr lang="en-GB" dirty="0" smtClean="0">
                <a:latin typeface="" pitchFamily="16"/>
              </a:rPr>
              <a:t>  </a:t>
            </a:r>
            <a:r>
              <a:rPr lang="en-GB" dirty="0" err="1" smtClean="0">
                <a:latin typeface="" pitchFamily="16"/>
              </a:rPr>
              <a:t>abhängig</a:t>
            </a:r>
            <a:r>
              <a:rPr lang="en-GB" dirty="0" smtClean="0">
                <a:latin typeface="" pitchFamily="16"/>
              </a:rPr>
              <a:t> von </a:t>
            </a:r>
            <a:r>
              <a:rPr lang="en-GB" dirty="0" err="1" smtClean="0">
                <a:latin typeface="" pitchFamily="16"/>
              </a:rPr>
              <a:t>horizontaler</a:t>
            </a:r>
            <a:r>
              <a:rPr lang="en-GB" dirty="0" smtClean="0">
                <a:latin typeface="" pitchFamily="16"/>
              </a:rPr>
              <a:t>/</a:t>
            </a:r>
            <a:r>
              <a:rPr lang="en-GB" dirty="0" err="1" smtClean="0">
                <a:latin typeface="" pitchFamily="16"/>
              </a:rPr>
              <a:t>vertikaler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Emittanz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>
                <a:latin typeface="OpenSymbol" pitchFamily="18"/>
              </a:rPr>
              <a:t>ε</a:t>
            </a:r>
            <a:r>
              <a:rPr lang="en-GB" baseline="-25000" dirty="0" err="1" smtClean="0">
                <a:latin typeface="Luxi Sans" pitchFamily="34"/>
              </a:rPr>
              <a:t>x</a:t>
            </a:r>
            <a:r>
              <a:rPr lang="en-GB" dirty="0" smtClean="0">
                <a:latin typeface="Luxi Sans" pitchFamily="34"/>
              </a:rPr>
              <a:t> </a:t>
            </a:r>
            <a:r>
              <a:rPr lang="en-GB" dirty="0" err="1">
                <a:latin typeface="OpenSymbol" pitchFamily="18"/>
              </a:rPr>
              <a:t>ε</a:t>
            </a:r>
            <a:r>
              <a:rPr lang="en-GB" baseline="-25000" dirty="0" err="1" smtClean="0">
                <a:latin typeface="Luxi Sans" pitchFamily="34"/>
              </a:rPr>
              <a:t>y</a:t>
            </a:r>
            <a:r>
              <a:rPr lang="en-GB" dirty="0" smtClean="0">
                <a:latin typeface="" pitchFamily="16"/>
              </a:rPr>
              <a:t> und </a:t>
            </a:r>
            <a:r>
              <a:rPr lang="en-GB" dirty="0" err="1" smtClean="0">
                <a:latin typeface="" pitchFamily="16"/>
              </a:rPr>
              <a:t>Größe</a:t>
            </a:r>
            <a:r>
              <a:rPr lang="en-GB" dirty="0" smtClean="0">
                <a:latin typeface="" pitchFamily="16"/>
              </a:rPr>
              <a:t> der (</a:t>
            </a:r>
            <a:r>
              <a:rPr lang="en-GB" dirty="0" err="1" smtClean="0">
                <a:latin typeface="" pitchFamily="16"/>
              </a:rPr>
              <a:t>betatron</a:t>
            </a:r>
            <a:r>
              <a:rPr lang="en-GB" dirty="0">
                <a:latin typeface="" pitchFamily="16"/>
              </a:rPr>
              <a:t>) </a:t>
            </a:r>
            <a:r>
              <a:rPr lang="en-GB" dirty="0" err="1" smtClean="0">
                <a:latin typeface="" pitchFamily="16"/>
              </a:rPr>
              <a:t>Amplitudenfunktion</a:t>
            </a:r>
            <a:r>
              <a:rPr lang="en-GB" dirty="0" smtClean="0">
                <a:latin typeface="" pitchFamily="16"/>
              </a:rPr>
              <a:t> </a:t>
            </a:r>
            <a:r>
              <a:rPr lang="el-GR" dirty="0">
                <a:latin typeface="Arial Narrow" panose="020B0606020202030204" pitchFamily="34" charset="0"/>
                <a:cs typeface="Arial" panose="020B0604020202020204" pitchFamily="34" charset="0"/>
              </a:rPr>
              <a:t>β</a:t>
            </a:r>
            <a:r>
              <a:rPr lang="en-GB" baseline="-25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x</a:t>
            </a:r>
            <a:r>
              <a:rPr lang="en-GB" dirty="0">
                <a:latin typeface="Arial Narrow" panose="020B0606020202030204" pitchFamily="34" charset="0"/>
                <a:cs typeface="Arial" panose="020B0604020202020204" pitchFamily="34" charset="0"/>
              </a:rPr>
              <a:t>, β</a:t>
            </a:r>
            <a:r>
              <a:rPr lang="en-GB" baseline="-250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y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latin typeface="Luxi Sans" pitchFamily="34"/>
              </a:rPr>
              <a:t>am </a:t>
            </a:r>
            <a:r>
              <a:rPr lang="en-GB" dirty="0" err="1" smtClean="0">
                <a:latin typeface="Luxi Sans" pitchFamily="34"/>
              </a:rPr>
              <a:t>Wechselwirkungspunkt</a:t>
            </a:r>
            <a:r>
              <a:rPr lang="en-GB" dirty="0" smtClean="0">
                <a:latin typeface="Luxi Sans" pitchFamily="34"/>
              </a:rPr>
              <a:t> (IP</a:t>
            </a:r>
            <a:r>
              <a:rPr lang="en-GB" dirty="0">
                <a:latin typeface="Luxi Sans" pitchFamily="34"/>
              </a:rPr>
              <a:t>) </a:t>
            </a:r>
            <a:r>
              <a:rPr lang="en-GB" dirty="0">
                <a:latin typeface="Arial Narrow" panose="020B0606020202030204" pitchFamily="34" charset="0"/>
                <a:cs typeface="Arial"/>
              </a:rPr>
              <a:t>β</a:t>
            </a:r>
            <a:r>
              <a:rPr lang="en-GB" dirty="0" smtClean="0">
                <a:latin typeface="Arial Narrow" panose="020B0606020202030204" pitchFamily="34" charset="0"/>
              </a:rPr>
              <a:t>*</a:t>
            </a:r>
            <a:r>
              <a:rPr lang="en-GB" baseline="-25000" dirty="0" smtClean="0">
                <a:latin typeface="Arial Narrow" panose="020B0606020202030204" pitchFamily="34" charset="0"/>
              </a:rPr>
              <a:t>x</a:t>
            </a:r>
            <a:r>
              <a:rPr lang="en-GB" dirty="0">
                <a:latin typeface="Arial Narrow" panose="020B0606020202030204" pitchFamily="34" charset="0"/>
              </a:rPr>
              <a:t>, </a:t>
            </a:r>
            <a:r>
              <a:rPr lang="en-GB" dirty="0">
                <a:latin typeface="Arial Narrow" panose="020B0606020202030204" pitchFamily="34" charset="0"/>
                <a:cs typeface="Arial"/>
              </a:rPr>
              <a:t>β</a:t>
            </a:r>
            <a:r>
              <a:rPr lang="en-GB" dirty="0" smtClean="0">
                <a:latin typeface="Arial Narrow" panose="020B0606020202030204" pitchFamily="34" charset="0"/>
              </a:rPr>
              <a:t>*</a:t>
            </a:r>
            <a:r>
              <a:rPr lang="en-GB" baseline="-25000" dirty="0" smtClean="0">
                <a:latin typeface="Arial Narrow" panose="020B0606020202030204" pitchFamily="34" charset="0"/>
              </a:rPr>
              <a:t>y</a:t>
            </a:r>
            <a:endParaRPr lang="en-GB" baseline="-25000" dirty="0">
              <a:latin typeface="Arial Narrow" panose="020B0606020202030204" pitchFamily="34" charset="0"/>
            </a:endParaRPr>
          </a:p>
          <a:p>
            <a:pPr>
              <a:buNone/>
            </a:pPr>
            <a:endParaRPr lang="en-GB" baseline="-25000" dirty="0">
              <a:latin typeface="Luxi Sans" pitchFamily="34"/>
            </a:endParaRPr>
          </a:p>
          <a:p>
            <a:pPr>
              <a:buNone/>
            </a:pPr>
            <a:endParaRPr lang="en-GB" baseline="-25000" dirty="0">
              <a:latin typeface="Luxi Sans" pitchFamily="34"/>
            </a:endParaRPr>
          </a:p>
          <a:p>
            <a:pPr lvl="1"/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Emittanz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von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Elektron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Beschleunigern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wird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reduziert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durch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Strahlungsdämpfung</a:t>
            </a:r>
            <a:endParaRPr lang="en-GB" dirty="0">
              <a:solidFill>
                <a:srgbClr val="008000"/>
              </a:solidFill>
              <a:latin typeface="" pitchFamily="16"/>
            </a:endParaRPr>
          </a:p>
          <a:p>
            <a:pPr lvl="1"/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Emittanz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von Proton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Beschleunigern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bleibt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erhalten</a:t>
            </a:r>
            <a:endParaRPr lang="en-GB" dirty="0">
              <a:solidFill>
                <a:srgbClr val="008000"/>
              </a:solidFill>
              <a:latin typeface="" pitchFamily="16"/>
            </a:endParaRPr>
          </a:p>
        </p:txBody>
      </p:sp>
      <p:sp>
        <p:nvSpPr>
          <p:cNvPr id="6" name="Straight Connector 5"/>
          <p:cNvSpPr/>
          <p:nvPr/>
        </p:nvSpPr>
        <p:spPr>
          <a:xfrm flipV="1">
            <a:off x="698400" y="2959199"/>
            <a:ext cx="1828800" cy="457201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V="1">
            <a:off x="698400" y="2959199"/>
            <a:ext cx="0" cy="457201"/>
          </a:xfrm>
          <a:prstGeom prst="line">
            <a:avLst/>
          </a:prstGeom>
          <a:noFill/>
          <a:ln w="9000">
            <a:solidFill>
              <a:srgbClr val="0000FF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Straight Connector 7"/>
          <p:cNvSpPr/>
          <p:nvPr/>
        </p:nvSpPr>
        <p:spPr>
          <a:xfrm>
            <a:off x="698400" y="3416400"/>
            <a:ext cx="1828800" cy="0"/>
          </a:xfrm>
          <a:prstGeom prst="line">
            <a:avLst/>
          </a:prstGeom>
          <a:noFill/>
          <a:ln w="9000">
            <a:solidFill>
              <a:srgbClr val="0000FF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V="1">
            <a:off x="3873600" y="3050640"/>
            <a:ext cx="1463040" cy="36576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Straight Connector 9"/>
          <p:cNvSpPr/>
          <p:nvPr/>
        </p:nvSpPr>
        <p:spPr>
          <a:xfrm flipV="1">
            <a:off x="3873600" y="3050640"/>
            <a:ext cx="0" cy="365760"/>
          </a:xfrm>
          <a:prstGeom prst="line">
            <a:avLst/>
          </a:prstGeom>
          <a:noFill/>
          <a:ln w="9000">
            <a:solidFill>
              <a:srgbClr val="0000FF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3873600" y="3416400"/>
            <a:ext cx="1463040" cy="0"/>
          </a:xfrm>
          <a:prstGeom prst="line">
            <a:avLst/>
          </a:prstGeom>
          <a:noFill/>
          <a:ln w="9000">
            <a:solidFill>
              <a:srgbClr val="0000FF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 flipV="1">
            <a:off x="5336640" y="2959199"/>
            <a:ext cx="365760" cy="91441"/>
          </a:xfrm>
          <a:prstGeom prst="line">
            <a:avLst/>
          </a:prstGeom>
          <a:noFill/>
          <a:ln w="9000">
            <a:solidFill>
              <a:srgbClr val="FF0000"/>
            </a:solidFill>
            <a:custDash>
              <a:ds d="0" sp="0"/>
            </a:custDash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 flipV="1">
            <a:off x="5336640" y="3420720"/>
            <a:ext cx="365760" cy="360"/>
          </a:xfrm>
          <a:prstGeom prst="line">
            <a:avLst/>
          </a:prstGeom>
          <a:noFill/>
          <a:ln w="9000">
            <a:solidFill>
              <a:srgbClr val="FF0000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Straight Connector 13"/>
          <p:cNvSpPr/>
          <p:nvPr/>
        </p:nvSpPr>
        <p:spPr>
          <a:xfrm flipV="1">
            <a:off x="3877920" y="2958479"/>
            <a:ext cx="0" cy="91801"/>
          </a:xfrm>
          <a:prstGeom prst="line">
            <a:avLst/>
          </a:prstGeom>
          <a:noFill/>
          <a:ln w="9000">
            <a:solidFill>
              <a:srgbClr val="FF0000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 flipV="1">
            <a:off x="6861600" y="3051000"/>
            <a:ext cx="1463040" cy="365760"/>
          </a:xfrm>
          <a:prstGeom prst="line">
            <a:avLst/>
          </a:prstGeom>
          <a:noFill/>
          <a:ln w="18360">
            <a:solidFill>
              <a:srgbClr val="00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6" name="Straight Connector 15"/>
          <p:cNvSpPr/>
          <p:nvPr/>
        </p:nvSpPr>
        <p:spPr>
          <a:xfrm flipV="1">
            <a:off x="6861600" y="3051000"/>
            <a:ext cx="0" cy="365760"/>
          </a:xfrm>
          <a:prstGeom prst="line">
            <a:avLst/>
          </a:prstGeom>
          <a:noFill/>
          <a:ln w="9000">
            <a:solidFill>
              <a:srgbClr val="0000FF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7" name="Straight Connector 16"/>
          <p:cNvSpPr/>
          <p:nvPr/>
        </p:nvSpPr>
        <p:spPr>
          <a:xfrm flipV="1">
            <a:off x="6861600" y="2959199"/>
            <a:ext cx="0" cy="92161"/>
          </a:xfrm>
          <a:prstGeom prst="line">
            <a:avLst/>
          </a:prstGeom>
          <a:noFill/>
          <a:ln w="9000">
            <a:solidFill>
              <a:srgbClr val="FF0000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Straight Connector 18"/>
          <p:cNvSpPr/>
          <p:nvPr/>
        </p:nvSpPr>
        <p:spPr>
          <a:xfrm>
            <a:off x="6854400" y="3419797"/>
            <a:ext cx="1828800" cy="0"/>
          </a:xfrm>
          <a:prstGeom prst="line">
            <a:avLst/>
          </a:prstGeom>
          <a:noFill/>
          <a:ln w="9000">
            <a:solidFill>
              <a:schemeClr val="tx1"/>
            </a:solidFill>
            <a:prstDash val="dash"/>
            <a:tailEnd type="arrow"/>
          </a:ln>
        </p:spPr>
        <p:txBody>
          <a:bodyPr vert="horz" lIns="4320" tIns="4320" rIns="4320" bIns="432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0" name="Straight Connector 19"/>
          <p:cNvSpPr/>
          <p:nvPr/>
        </p:nvSpPr>
        <p:spPr>
          <a:xfrm>
            <a:off x="8323200" y="3050640"/>
            <a:ext cx="365760" cy="0"/>
          </a:xfrm>
          <a:prstGeom prst="line">
            <a:avLst/>
          </a:prstGeom>
          <a:noFill/>
          <a:ln w="18360">
            <a:solidFill>
              <a:srgbClr val="FF00FF"/>
            </a:solidFill>
            <a:custDash>
              <a:ds d="0" sp="0"/>
            </a:custDash>
            <a:tailEnd type="arrow"/>
          </a:ln>
        </p:spPr>
        <p:txBody>
          <a:bodyPr vert="horz" lIns="8640" tIns="8640" rIns="8640" bIns="864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6760" y="2825280"/>
            <a:ext cx="124560" cy="2491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12800" y="3401279"/>
            <a:ext cx="362520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9456" y="2897640"/>
            <a:ext cx="290376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80272" y="3409560"/>
            <a:ext cx="374488" cy="311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85120" y="2825280"/>
            <a:ext cx="172800" cy="2491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59640" y="3061042"/>
            <a:ext cx="328544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68800" y="3409920"/>
            <a:ext cx="346320" cy="3114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45480" y="2825640"/>
            <a:ext cx="172800" cy="2491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52480" y="3061042"/>
            <a:ext cx="320760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600" b="0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endParaRPr lang="en-US" sz="1600" b="0" i="0" u="none" strike="noStrike" baseline="-2500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385480" y="2699717"/>
            <a:ext cx="399248" cy="2192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i="0" u="none" strike="noStrike" baseline="0" dirty="0" err="1" smtClean="0">
                <a:ln>
                  <a:noFill/>
                </a:ln>
                <a:solidFill>
                  <a:srgbClr val="FF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600" i="0" u="none" strike="noStrike" baseline="-25000" dirty="0" err="1" smtClean="0">
                <a:ln>
                  <a:noFill/>
                </a:ln>
                <a:solidFill>
                  <a:srgbClr val="FF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acc</a:t>
            </a:r>
            <a:endParaRPr lang="en-US" sz="1600" i="0" u="none" strike="noStrike" baseline="-25000" dirty="0">
              <a:ln>
                <a:noFill/>
              </a:ln>
              <a:solidFill>
                <a:srgbClr val="FF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31200" y="4259880"/>
            <a:ext cx="33480" cy="341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934720" y="2674652"/>
            <a:ext cx="140760" cy="457113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2400" dirty="0">
                <a:solidFill>
                  <a:srgbClr val="FF0000"/>
                </a:solidFill>
                <a:latin typeface="OpenSymbol" pitchFamily="34"/>
                <a:ea typeface="OpenSymbol" pitchFamily="2"/>
                <a:cs typeface="OpenSymbol" pitchFamily="2"/>
              </a:rPr>
              <a:t>γ</a:t>
            </a:r>
            <a:endParaRPr lang="en-US" sz="2400" b="0" i="0" u="none" strike="noStrike" baseline="0" dirty="0">
              <a:ln>
                <a:noFill/>
              </a:ln>
              <a:solidFill>
                <a:srgbClr val="FF0000"/>
              </a:solidFill>
              <a:latin typeface="OpenSymbol" pitchFamily="34"/>
              <a:ea typeface="OpenSymbol" pitchFamily="2"/>
              <a:cs typeface="OpenSymbol" pitchFamily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3768" y="2140560"/>
            <a:ext cx="3457124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Transversalimpuls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400" b="1" i="0" u="none" strike="noStrike" baseline="-2500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endParaRPr lang="en-US" sz="1400" b="1" dirty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emittiert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Synchrotronstrahlungs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photon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94398" y="2140920"/>
            <a:ext cx="2398041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und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Reduktion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Photonemission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: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52480" y="2141280"/>
            <a:ext cx="3262088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regeneriert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p'</a:t>
            </a:r>
            <a:r>
              <a:rPr lang="en-US" sz="1400" b="1" i="0" u="none" strike="noStrike" baseline="-25000" dirty="0" err="1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unverändert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nd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reduziert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40512" y="3782636"/>
            <a:ext cx="3154456" cy="50125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emittanz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reduziert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Strahlungsdämpfung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42" name="Straight Connector 41"/>
          <p:cNvSpPr/>
          <p:nvPr/>
        </p:nvSpPr>
        <p:spPr>
          <a:xfrm>
            <a:off x="6192440" y="3846818"/>
            <a:ext cx="504056" cy="0"/>
          </a:xfrm>
          <a:prstGeom prst="line">
            <a:avLst/>
          </a:prstGeom>
          <a:noFill/>
          <a:ln w="54720">
            <a:solidFill>
              <a:srgbClr val="FF00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62" name="Group 61"/>
          <p:cNvGrpSpPr/>
          <p:nvPr/>
        </p:nvGrpSpPr>
        <p:grpSpPr>
          <a:xfrm rot="-840000">
            <a:off x="2520401" y="2900667"/>
            <a:ext cx="347552" cy="45720"/>
            <a:chOff x="863848" y="972000"/>
            <a:chExt cx="347552" cy="45720"/>
          </a:xfrm>
        </p:grpSpPr>
        <p:sp>
          <p:nvSpPr>
            <p:cNvPr id="58" name="Freeform 57"/>
            <p:cNvSpPr/>
            <p:nvPr/>
          </p:nvSpPr>
          <p:spPr>
            <a:xfrm>
              <a:off x="863848" y="972000"/>
              <a:ext cx="88200" cy="4572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6" h="128">
                  <a:moveTo>
                    <a:pt x="0" y="69"/>
                  </a:moveTo>
                  <a:cubicBezTo>
                    <a:pt x="3" y="-13"/>
                    <a:pt x="113" y="-30"/>
                    <a:pt x="122" y="62"/>
                  </a:cubicBezTo>
                  <a:cubicBezTo>
                    <a:pt x="133" y="159"/>
                    <a:pt x="222" y="139"/>
                    <a:pt x="238" y="56"/>
                  </a:cubicBezTo>
                  <a:lnTo>
                    <a:pt x="245" y="57"/>
                  </a:lnTo>
                </a:path>
              </a:pathLst>
            </a:custGeom>
            <a:noFill/>
            <a:ln w="18360">
              <a:solidFill>
                <a:srgbClr val="FF0000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950400" y="972000"/>
              <a:ext cx="89280" cy="453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9" h="127">
                  <a:moveTo>
                    <a:pt x="0" y="66"/>
                  </a:moveTo>
                  <a:cubicBezTo>
                    <a:pt x="11" y="-14"/>
                    <a:pt x="115" y="-29"/>
                    <a:pt x="125" y="64"/>
                  </a:cubicBezTo>
                  <a:cubicBezTo>
                    <a:pt x="135" y="157"/>
                    <a:pt x="226" y="138"/>
                    <a:pt x="242" y="57"/>
                  </a:cubicBezTo>
                  <a:lnTo>
                    <a:pt x="248" y="55"/>
                  </a:lnTo>
                </a:path>
              </a:pathLst>
            </a:custGeom>
            <a:noFill/>
            <a:ln w="18360">
              <a:solidFill>
                <a:srgbClr val="FF0000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1037471" y="972000"/>
              <a:ext cx="88200" cy="4500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6" h="126">
                  <a:moveTo>
                    <a:pt x="0" y="69"/>
                  </a:moveTo>
                  <a:cubicBezTo>
                    <a:pt x="9" y="-12"/>
                    <a:pt x="113" y="-30"/>
                    <a:pt x="122" y="63"/>
                  </a:cubicBezTo>
                  <a:cubicBezTo>
                    <a:pt x="131" y="156"/>
                    <a:pt x="227" y="139"/>
                    <a:pt x="240" y="56"/>
                  </a:cubicBezTo>
                  <a:lnTo>
                    <a:pt x="245" y="56"/>
                  </a:lnTo>
                </a:path>
              </a:pathLst>
            </a:custGeom>
            <a:noFill/>
            <a:ln w="18360">
              <a:solidFill>
                <a:srgbClr val="FF0000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1" name="Freeform 60"/>
            <p:cNvSpPr/>
            <p:nvPr/>
          </p:nvSpPr>
          <p:spPr>
            <a:xfrm>
              <a:off x="1123200" y="972000"/>
              <a:ext cx="88200" cy="4536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6" h="127">
                  <a:moveTo>
                    <a:pt x="0" y="68"/>
                  </a:moveTo>
                  <a:cubicBezTo>
                    <a:pt x="9" y="-13"/>
                    <a:pt x="112" y="-30"/>
                    <a:pt x="123" y="63"/>
                  </a:cubicBezTo>
                  <a:cubicBezTo>
                    <a:pt x="134" y="156"/>
                    <a:pt x="227" y="138"/>
                    <a:pt x="241" y="56"/>
                  </a:cubicBezTo>
                  <a:lnTo>
                    <a:pt x="245" y="55"/>
                  </a:lnTo>
                </a:path>
              </a:pathLst>
            </a:custGeom>
            <a:noFill/>
            <a:ln w="18360">
              <a:solidFill>
                <a:srgbClr val="FF0000"/>
              </a:solidFill>
              <a:prstDash val="solid"/>
            </a:ln>
          </p:spPr>
          <p:txBody>
            <a:bodyPr vert="horz" lIns="9000" tIns="9000" rIns="9000" bIns="900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8352680" y="3131765"/>
            <a:ext cx="288032" cy="2147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lvl="0" hangingPunct="0">
              <a:lnSpc>
                <a:spcPct val="91000"/>
              </a:lnSpc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dirty="0" smtClean="0">
                <a:latin typeface="Luxi Sans" pitchFamily="34"/>
                <a:ea typeface="HG Mincho Light J" pitchFamily="2"/>
                <a:cs typeface="HG Mincho Light J" pitchFamily="2"/>
              </a:rPr>
              <a:t>p”</a:t>
            </a:r>
            <a:endParaRPr lang="en-US" sz="1600" b="1" i="0" u="none" strike="noStrike" baseline="0" dirty="0">
              <a:ln>
                <a:noFill/>
              </a:ln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311414"/>
              </p:ext>
            </p:extLst>
          </p:nvPr>
        </p:nvGraphicFramePr>
        <p:xfrm>
          <a:off x="1799952" y="5147989"/>
          <a:ext cx="4388944" cy="758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8" imgW="2400300" imgH="495300" progId="Equation.3">
                  <p:embed/>
                </p:oleObj>
              </mc:Choice>
              <mc:Fallback>
                <p:oleObj name="Equation" r:id="rId8" imgW="24003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9952" y="5147989"/>
                        <a:ext cx="4388944" cy="758404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651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Group 1"/>
          <p:cNvGrpSpPr>
            <a:grpSpLocks/>
          </p:cNvGrpSpPr>
          <p:nvPr/>
        </p:nvGrpSpPr>
        <p:grpSpPr bwMode="auto">
          <a:xfrm>
            <a:off x="6154738" y="963613"/>
            <a:ext cx="3225800" cy="4570412"/>
            <a:chOff x="3877" y="607"/>
            <a:chExt cx="2032" cy="287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7" y="607"/>
              <a:ext cx="2032" cy="2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5382" y="680"/>
              <a:ext cx="469" cy="254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102000"/>
                </a:lnSpc>
              </a:pPr>
              <a:r>
                <a:rPr lang="en-US" sz="2000" b="1">
                  <a:solidFill>
                    <a:srgbClr val="0000CC"/>
                  </a:solidFill>
                  <a:latin typeface="Luxi Sans" charset="0"/>
                </a:rPr>
                <a:t>1984</a:t>
              </a:r>
            </a:p>
          </p:txBody>
        </p:sp>
      </p:grp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750175" y="6910388"/>
            <a:ext cx="14795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smtClean="0"/>
              <a:t>Der </a:t>
            </a:r>
            <a:r>
              <a:rPr lang="en-US" dirty="0"/>
              <a:t>LHC: </a:t>
            </a:r>
            <a:r>
              <a:rPr lang="en-US" dirty="0" smtClean="0"/>
              <a:t>~30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  <a:r>
              <a:rPr lang="en-US" dirty="0"/>
              <a:t>.. </a:t>
            </a:r>
            <a:r>
              <a:rPr lang="en-US" dirty="0" smtClean="0"/>
              <a:t>und </a:t>
            </a:r>
            <a:r>
              <a:rPr lang="en-US" dirty="0" err="1" smtClean="0"/>
              <a:t>mehr</a:t>
            </a:r>
            <a:r>
              <a:rPr lang="en-US" dirty="0" smtClean="0"/>
              <a:t>.</a:t>
            </a:r>
            <a:r>
              <a:rPr lang="en-US" dirty="0"/>
              <a:t>..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73075" y="827509"/>
            <a:ext cx="4754223" cy="681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Ideen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zum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 x 5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..9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SSC (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 x 20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TeV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LEP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Tunnelbau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SSC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(Waxahachie, Texas)</a:t>
            </a:r>
          </a:p>
          <a:p>
            <a:pPr>
              <a:lnSpc>
                <a:spcPct val="102000"/>
              </a:lnSpc>
            </a:pPr>
            <a:endParaRPr lang="en-GB" sz="16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1989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Erste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Kollisionen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bei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LEP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SLC,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F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&amp;E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für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Detektoren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1993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SSC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gestoppt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!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!!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1994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(Start 2005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)</a:t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1995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Entdeckung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top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Q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uark am </a:t>
            </a:r>
            <a:r>
              <a:rPr lang="en-GB" sz="16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Fermilab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/>
            </a:r>
            <a:b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</a:b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durch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CDF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(und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D0),</a:t>
            </a: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ATLAS u</a:t>
            </a:r>
            <a:r>
              <a:rPr lang="en-GB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nd </a:t>
            </a:r>
            <a:r>
              <a:rPr lang="en-GB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CMS </a:t>
            </a:r>
            <a:r>
              <a:rPr lang="en-GB" sz="1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genehmigt</a:t>
            </a: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1998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Beginn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des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LHC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Baus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2000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Ende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von LEP,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          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kein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Higgs </a:t>
            </a:r>
            <a:r>
              <a:rPr lang="en-GB" sz="16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gefunden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..</a:t>
            </a: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GB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2008</a:t>
            </a:r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:</a:t>
            </a:r>
            <a:r>
              <a:rPr lang="en-GB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 LHC </a:t>
            </a:r>
            <a:r>
              <a:rPr lang="en-GB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Luxi Sans" charset="0"/>
              </a:rPr>
              <a:t>Start</a:t>
            </a: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GB" sz="1600" b="1" dirty="0">
              <a:effectLst>
                <a:outerShdw blurRad="38100" dist="38100" dir="2700000" algn="tl">
                  <a:srgbClr val="C0C0C0"/>
                </a:outerShdw>
              </a:effectLst>
              <a:latin typeface="Luxi Sans" charset="0"/>
            </a:endParaRP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25" y="4468813"/>
            <a:ext cx="3622675" cy="278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6043613" y="4568825"/>
            <a:ext cx="2379662" cy="1588"/>
          </a:xfrm>
          <a:prstGeom prst="line">
            <a:avLst/>
          </a:prstGeom>
          <a:noFill/>
          <a:ln w="7308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6029325" y="4229100"/>
            <a:ext cx="49053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5876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FF0000"/>
                </a:solidFill>
                <a:latin typeface="Luxi Sans" charset="0"/>
              </a:rPr>
              <a:t>LEP</a:t>
            </a:r>
          </a:p>
        </p:txBody>
      </p:sp>
      <p:sp>
        <p:nvSpPr>
          <p:cNvPr id="5130" name="Oval 10"/>
          <p:cNvSpPr>
            <a:spLocks/>
          </p:cNvSpPr>
          <p:nvPr/>
        </p:nvSpPr>
        <p:spPr bwMode="auto">
          <a:xfrm>
            <a:off x="8626475" y="4664075"/>
            <a:ext cx="642938" cy="666750"/>
          </a:xfrm>
          <a:prstGeom prst="ellipse">
            <a:avLst/>
          </a:prstGeom>
          <a:noFill/>
          <a:ln w="73080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1" name="Text Box 11"/>
          <p:cNvSpPr txBox="1">
            <a:spLocks/>
          </p:cNvSpPr>
          <p:nvPr/>
        </p:nvSpPr>
        <p:spPr bwMode="auto">
          <a:xfrm>
            <a:off x="9144000" y="5435600"/>
            <a:ext cx="622300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>
                <a:solidFill>
                  <a:srgbClr val="FF00FF"/>
                </a:solidFill>
                <a:latin typeface="Luxi Sans" charset="0"/>
              </a:rPr>
              <a:t> LHC  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846917" y="1043533"/>
            <a:ext cx="3433755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algn="ctr">
              <a:lnSpc>
                <a:spcPct val="1020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Idee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1984: LHC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über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  <a:p>
            <a:pPr algn="ctr">
              <a:lnSpc>
                <a:spcPct val="102000"/>
              </a:lnSpc>
            </a:pP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existierenden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 LEP </a:t>
            </a:r>
            <a:r>
              <a:rPr lang="en-US" sz="1600" b="1" dirty="0" err="1" smtClean="0">
                <a:solidFill>
                  <a:srgbClr val="FF0000"/>
                </a:solidFill>
                <a:latin typeface="Luxi Sans" charset="0"/>
              </a:rPr>
              <a:t>Beschleuniger</a:t>
            </a:r>
            <a:endParaRPr lang="en-US" sz="16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029172" y="6408738"/>
            <a:ext cx="1875236" cy="601801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880" tIns="49680" rIns="92880" bIns="496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Plan 1990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:</a:t>
            </a:r>
          </a:p>
          <a:p>
            <a:pPr>
              <a:lnSpc>
                <a:spcPct val="102000"/>
              </a:lnSpc>
            </a:pP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LHC </a:t>
            </a:r>
            <a:r>
              <a:rPr lang="en-US" sz="1600" b="1" dirty="0" smtClean="0">
                <a:solidFill>
                  <a:srgbClr val="FF0000"/>
                </a:solidFill>
                <a:latin typeface="Luxi Sans" charset="0"/>
              </a:rPr>
              <a:t>Start 1998</a:t>
            </a:r>
            <a:r>
              <a:rPr lang="en-US" sz="1600" b="1" dirty="0">
                <a:solidFill>
                  <a:srgbClr val="FF0000"/>
                </a:solidFill>
                <a:latin typeface="Luxi Sans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2766209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LHC </a:t>
            </a:r>
            <a:r>
              <a:rPr lang="en-US" dirty="0" smtClean="0"/>
              <a:t>Parameter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75760" y="1704600"/>
            <a:ext cx="9600120" cy="4745160"/>
            <a:chOff x="275760" y="1704600"/>
            <a:chExt cx="9600120" cy="4745160"/>
          </a:xfrm>
        </p:grpSpPr>
        <p:grpSp>
          <p:nvGrpSpPr>
            <p:cNvPr id="4" name="Group 3"/>
            <p:cNvGrpSpPr/>
            <p:nvPr/>
          </p:nvGrpSpPr>
          <p:grpSpPr>
            <a:xfrm>
              <a:off x="7476120" y="2517120"/>
              <a:ext cx="2399760" cy="406440"/>
              <a:chOff x="7476120" y="2517120"/>
              <a:chExt cx="2399760" cy="406440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7476120" y="25171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" name="Text Placeholder 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5171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6.9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076360" y="2517120"/>
              <a:ext cx="2399760" cy="406440"/>
              <a:chOff x="5076360" y="2517120"/>
              <a:chExt cx="2399760" cy="40644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5076360" y="25171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" name="Text Placeholder 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5171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6.3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675880" y="2517120"/>
              <a:ext cx="2400479" cy="406440"/>
              <a:chOff x="2675880" y="2517120"/>
              <a:chExt cx="2400479" cy="4064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675880" y="25171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" name="Text Placeholder 1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5171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26.7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75760" y="2517120"/>
              <a:ext cx="2400119" cy="406440"/>
              <a:chOff x="275760" y="2517120"/>
              <a:chExt cx="2400119" cy="40644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75760" y="25171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5" name="Text Placeholder 1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5171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Umfang</a:t>
                </a:r>
                <a:r>
                  <a:rPr lang="en-GB" sz="1600" dirty="0" smtClean="0">
                    <a:latin typeface="" pitchFamily="16"/>
                  </a:rPr>
                  <a:t> (</a:t>
                </a:r>
                <a:r>
                  <a:rPr lang="en-GB" sz="1600" dirty="0">
                    <a:latin typeface="" pitchFamily="16"/>
                  </a:rPr>
                  <a:t>km)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476120" y="6043320"/>
              <a:ext cx="2399760" cy="406440"/>
              <a:chOff x="7476120" y="6043320"/>
              <a:chExt cx="2399760" cy="40644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7476120" y="60433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8" name="Text Placeholder 1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60433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10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076360" y="6043320"/>
              <a:ext cx="2399760" cy="406440"/>
              <a:chOff x="5076360" y="6043320"/>
              <a:chExt cx="2399760" cy="40644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076360" y="60433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1" name="Text Placeholder 2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60433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86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2675880" y="6043320"/>
              <a:ext cx="2400479" cy="406440"/>
              <a:chOff x="2675880" y="6043320"/>
              <a:chExt cx="2400479" cy="40644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2675880" y="60433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4" name="Text Placeholder 2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60433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1200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275760" y="6043320"/>
              <a:ext cx="2400119" cy="406440"/>
              <a:chOff x="275760" y="6043320"/>
              <a:chExt cx="2400119" cy="40644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75760" y="60433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27" name="Text Placeholder 2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60433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Beschleunigung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(s)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476120" y="5636880"/>
              <a:ext cx="2399760" cy="406440"/>
              <a:chOff x="7476120" y="5636880"/>
              <a:chExt cx="2399760" cy="40644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7476120" y="56368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0" name="Text Placeholder 2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56368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0.5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076360" y="5636880"/>
              <a:ext cx="2399760" cy="406440"/>
              <a:chOff x="5076360" y="5636880"/>
              <a:chExt cx="2399760" cy="40644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5076360" y="56368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3" name="Text Placeholder 3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56368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30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675880" y="5636880"/>
              <a:ext cx="2400479" cy="406440"/>
              <a:chOff x="2675880" y="5636880"/>
              <a:chExt cx="2400479" cy="40644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2675880" y="563688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6" name="Text Placeholder 3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563688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7.5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75760" y="5636880"/>
              <a:ext cx="2400119" cy="406440"/>
              <a:chOff x="275760" y="5636880"/>
              <a:chExt cx="2400119" cy="40644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275760" y="563688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39" name="Text Placeholder 3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563688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Füllzeit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(min)</a:t>
                </a: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476120" y="5230800"/>
              <a:ext cx="2399760" cy="406080"/>
              <a:chOff x="7476120" y="5230800"/>
              <a:chExt cx="2399760" cy="40608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7476120" y="52308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2" name="Text Placeholder 4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52308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36/27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076360" y="5230800"/>
              <a:ext cx="2399760" cy="406080"/>
              <a:chOff x="5076360" y="5230800"/>
              <a:chExt cx="2399760" cy="406080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076360" y="52308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5" name="Text Placeholder 4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52308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34/29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675880" y="5230800"/>
              <a:ext cx="2400479" cy="406080"/>
              <a:chOff x="2675880" y="5230800"/>
              <a:chExt cx="2400479" cy="40608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2675880" y="5230800"/>
                <a:ext cx="240047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48" name="Text Placeholder 4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5230800"/>
                <a:ext cx="2400479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16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75760" y="5230800"/>
              <a:ext cx="2676320" cy="406080"/>
              <a:chOff x="275760" y="5230800"/>
              <a:chExt cx="2676320" cy="40608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275760" y="5230800"/>
                <a:ext cx="240011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1" name="Text Placeholder 5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5230800"/>
                <a:ext cx="2676320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 smtClean="0">
                    <a:latin typeface="" pitchFamily="16"/>
                  </a:rPr>
                  <a:t>Strahldurchmesser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>
                    <a:latin typeface="Luxi Sans" pitchFamily="18"/>
                  </a:rPr>
                  <a:t>µ</a:t>
                </a:r>
                <a:r>
                  <a:rPr lang="en-US" sz="1600" dirty="0">
                    <a:latin typeface="" pitchFamily="16"/>
                  </a:rPr>
                  <a:t>m)</a:t>
                </a: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7476120" y="4824360"/>
              <a:ext cx="2399760" cy="406440"/>
              <a:chOff x="7476120" y="4824360"/>
              <a:chExt cx="2399760" cy="40644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7476120" y="482436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4" name="Text Placeholder 5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482436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</a:t>
                </a: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5076360" y="4824360"/>
              <a:ext cx="2399760" cy="406440"/>
              <a:chOff x="5076360" y="4824360"/>
              <a:chExt cx="2399760" cy="40644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5076360" y="482436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57" name="Text Placeholder 5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482436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36</a:t>
                </a: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2675880" y="4824360"/>
              <a:ext cx="2400479" cy="406440"/>
              <a:chOff x="2675880" y="4824360"/>
              <a:chExt cx="2400479" cy="40644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2675880" y="482436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0" name="Text Placeholder 5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482436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2808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275760" y="4824360"/>
              <a:ext cx="2400119" cy="406440"/>
              <a:chOff x="275760" y="4824360"/>
              <a:chExt cx="2400119" cy="406440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275760" y="482436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3" name="Text Placeholder 6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482436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Anzahl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Strahlbündel</a:t>
                </a:r>
                <a:endParaRPr lang="en-GB" sz="1600" dirty="0">
                  <a:latin typeface="" pitchFamily="16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7476120" y="4417920"/>
              <a:ext cx="2399760" cy="406440"/>
              <a:chOff x="7476120" y="4417920"/>
              <a:chExt cx="2399760" cy="40644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7476120" y="44179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6" name="Text Placeholder 6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44179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15/8</a:t>
                </a: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5076360" y="4417920"/>
              <a:ext cx="2399760" cy="406440"/>
              <a:chOff x="5076360" y="4417920"/>
              <a:chExt cx="2399760" cy="406440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5076360" y="441792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69" name="Text Placeholder 6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441792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27/7.5</a:t>
                </a: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2675880" y="4417920"/>
              <a:ext cx="2400479" cy="406440"/>
              <a:chOff x="2675880" y="4417920"/>
              <a:chExt cx="2400479" cy="406440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2675880" y="441792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2" name="Text Placeholder 7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441792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11</a:t>
                </a: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275760" y="4417920"/>
              <a:ext cx="2400119" cy="406440"/>
              <a:chOff x="275760" y="4417920"/>
              <a:chExt cx="2400119" cy="40644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275760" y="441792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5" name="Text Placeholder 7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441792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>
                    <a:latin typeface="" pitchFamily="16"/>
                  </a:rPr>
                  <a:t>p</a:t>
                </a:r>
                <a:r>
                  <a:rPr lang="en-US" sz="1600" dirty="0" smtClean="0">
                    <a:latin typeface="" pitchFamily="16"/>
                  </a:rPr>
                  <a:t>/</a:t>
                </a:r>
                <a:r>
                  <a:rPr lang="en-US" sz="1600" dirty="0" err="1" smtClean="0">
                    <a:latin typeface="" pitchFamily="16"/>
                  </a:rPr>
                  <a:t>Strahlbündel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(10</a:t>
                </a:r>
                <a:r>
                  <a:rPr lang="en-US" sz="1600" baseline="30000" dirty="0">
                    <a:latin typeface="" pitchFamily="16"/>
                  </a:rPr>
                  <a:t>10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7476120" y="3985560"/>
              <a:ext cx="2399760" cy="432359"/>
              <a:chOff x="7476120" y="3985560"/>
              <a:chExt cx="2399760" cy="432359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7476120" y="3985560"/>
                <a:ext cx="2399760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78" name="Text Placeholder 7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3985560"/>
                <a:ext cx="2399760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</a:t>
                </a: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5076360" y="3985560"/>
              <a:ext cx="2399760" cy="432359"/>
              <a:chOff x="5076360" y="3985560"/>
              <a:chExt cx="2399760" cy="432359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5076360" y="3985560"/>
                <a:ext cx="2399760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1" name="Text Placeholder 8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3985560"/>
                <a:ext cx="2399760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</a:t>
                </a: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2675880" y="3985560"/>
              <a:ext cx="2400479" cy="432359"/>
              <a:chOff x="2675880" y="3985560"/>
              <a:chExt cx="2400479" cy="432359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2675880" y="3985560"/>
                <a:ext cx="2400479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4" name="Text Placeholder 8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3985560"/>
                <a:ext cx="2400479" cy="43235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>
                    <a:latin typeface="" pitchFamily="16"/>
                  </a:rPr>
                  <a:t>300</a:t>
                </a: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275760" y="3985560"/>
              <a:ext cx="2676320" cy="432359"/>
              <a:chOff x="275760" y="3985560"/>
              <a:chExt cx="2676320" cy="432359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275760" y="3985560"/>
                <a:ext cx="2400119" cy="432359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87" name="Text Placeholder 8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3985560"/>
                <a:ext cx="2676320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 smtClean="0">
                    <a:latin typeface="" pitchFamily="16"/>
                  </a:rPr>
                  <a:t>Kreuzungswinkel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>
                    <a:latin typeface="Luxi Sans" pitchFamily="18"/>
                  </a:rPr>
                  <a:t>µ</a:t>
                </a:r>
                <a:r>
                  <a:rPr lang="en-US" sz="1600" dirty="0">
                    <a:latin typeface="" pitchFamily="16"/>
                  </a:rPr>
                  <a:t>rad)</a:t>
                </a: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7476120" y="3330000"/>
              <a:ext cx="2399760" cy="655560"/>
              <a:chOff x="7476120" y="3330000"/>
              <a:chExt cx="2399760" cy="655560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7476120" y="3330000"/>
                <a:ext cx="2399760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0" name="Text Placeholder 8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3330000"/>
                <a:ext cx="2399760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3.8</a:t>
                </a: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5076360" y="3330000"/>
              <a:ext cx="2399760" cy="655560"/>
              <a:chOff x="5076360" y="3330000"/>
              <a:chExt cx="2399760" cy="655560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5076360" y="3330000"/>
                <a:ext cx="2399760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3" name="Text Placeholder 9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3330000"/>
                <a:ext cx="2399760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0.396</a:t>
                </a: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675880" y="3330000"/>
              <a:ext cx="2400479" cy="655560"/>
              <a:chOff x="2675880" y="3330000"/>
              <a:chExt cx="2400479" cy="655560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2675880" y="3330000"/>
                <a:ext cx="2400479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6" name="Text Placeholder 9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3330000"/>
                <a:ext cx="2400479" cy="65556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0.025</a:t>
                </a: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275760" y="3330000"/>
              <a:ext cx="2400119" cy="655560"/>
              <a:chOff x="275760" y="3330000"/>
              <a:chExt cx="2400119" cy="655560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275760" y="3330000"/>
                <a:ext cx="2400119" cy="65556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99" name="Text Placeholder 9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3330000"/>
                <a:ext cx="2400119" cy="595985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 dirty="0" err="1" smtClean="0">
                    <a:latin typeface="" pitchFamily="16"/>
                  </a:rPr>
                  <a:t>Zeit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zwischen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 err="1" smtClean="0">
                    <a:latin typeface="" pitchFamily="16"/>
                  </a:rPr>
                  <a:t>Kollisionen</a:t>
                </a:r>
                <a:r>
                  <a:rPr lang="en-GB" sz="1600" dirty="0" smtClean="0">
                    <a:latin typeface="" pitchFamily="16"/>
                  </a:rPr>
                  <a:t> </a:t>
                </a:r>
                <a:r>
                  <a:rPr lang="en-GB" sz="1600" dirty="0">
                    <a:latin typeface="" pitchFamily="16"/>
                  </a:rPr>
                  <a:t>(</a:t>
                </a:r>
                <a:r>
                  <a:rPr lang="en-GB" sz="1600" dirty="0">
                    <a:latin typeface="Luxi Sans" pitchFamily="18"/>
                  </a:rPr>
                  <a:t>µ</a:t>
                </a:r>
                <a:r>
                  <a:rPr lang="en-GB" sz="1600" dirty="0">
                    <a:latin typeface="" pitchFamily="16"/>
                  </a:rPr>
                  <a:t>s)</a:t>
                </a: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7476120" y="2923559"/>
              <a:ext cx="2399760" cy="406440"/>
              <a:chOff x="7476120" y="2923559"/>
              <a:chExt cx="2399760" cy="406440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7476120" y="2923559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2" name="Text Placeholder 10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923559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6</a:t>
                </a: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5076360" y="2923559"/>
              <a:ext cx="2399760" cy="406440"/>
              <a:chOff x="5076360" y="2923559"/>
              <a:chExt cx="2399760" cy="406440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5076360" y="2923559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5" name="Text Placeholder 104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923559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210</a:t>
                </a: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2675880" y="2923559"/>
              <a:ext cx="2400479" cy="406440"/>
              <a:chOff x="2675880" y="2923559"/>
              <a:chExt cx="2400479" cy="406440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2675880" y="2923559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08" name="Text Placeholder 107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923559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10000</a:t>
                </a: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275760" y="2923559"/>
              <a:ext cx="2748328" cy="406440"/>
              <a:chOff x="275760" y="2923559"/>
              <a:chExt cx="2748328" cy="406440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275760" y="2923559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1" name="Text Placeholder 110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923559"/>
                <a:ext cx="2748328" cy="344839"/>
              </a:xfrm>
            </p:spPr>
            <p:txBody>
              <a:bodyPr wrap="square"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 err="1">
                    <a:latin typeface="" pitchFamily="16"/>
                  </a:rPr>
                  <a:t>L</a:t>
                </a:r>
                <a:r>
                  <a:rPr lang="en-US" sz="1600" dirty="0" err="1" smtClean="0">
                    <a:latin typeface="" pitchFamily="16"/>
                  </a:rPr>
                  <a:t>uminosität</a:t>
                </a:r>
                <a:r>
                  <a:rPr lang="en-US" sz="1600" dirty="0" smtClean="0">
                    <a:latin typeface="" pitchFamily="16"/>
                  </a:rPr>
                  <a:t> (</a:t>
                </a:r>
                <a:r>
                  <a:rPr lang="en-US" sz="1600" dirty="0">
                    <a:latin typeface="" pitchFamily="16"/>
                  </a:rPr>
                  <a:t>10</a:t>
                </a:r>
                <a:r>
                  <a:rPr lang="en-US" sz="1600" baseline="30000" dirty="0">
                    <a:latin typeface="" pitchFamily="16"/>
                  </a:rPr>
                  <a:t>30</a:t>
                </a:r>
                <a:r>
                  <a:rPr lang="en-US" sz="1600" dirty="0">
                    <a:latin typeface="" pitchFamily="16"/>
                  </a:rPr>
                  <a:t>cm</a:t>
                </a:r>
                <a:r>
                  <a:rPr lang="en-US" sz="1600" baseline="30000" dirty="0">
                    <a:latin typeface="" pitchFamily="16"/>
                  </a:rPr>
                  <a:t>-2</a:t>
                </a:r>
                <a:r>
                  <a:rPr lang="en-US" sz="1600" dirty="0">
                    <a:latin typeface="" pitchFamily="16"/>
                  </a:rPr>
                  <a:t>s</a:t>
                </a:r>
                <a:r>
                  <a:rPr lang="en-US" sz="1600" baseline="30000" dirty="0">
                    <a:latin typeface="" pitchFamily="16"/>
                  </a:rPr>
                  <a:t>-2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112" name="Group 111"/>
            <p:cNvGrpSpPr/>
            <p:nvPr/>
          </p:nvGrpSpPr>
          <p:grpSpPr>
            <a:xfrm>
              <a:off x="7476120" y="2110680"/>
              <a:ext cx="2399760" cy="406440"/>
              <a:chOff x="7476120" y="2110680"/>
              <a:chExt cx="2399760" cy="406440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7476120" y="21106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4" name="Text Placeholder 113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21106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0.450</a:t>
                </a:r>
              </a:p>
            </p:txBody>
          </p:sp>
        </p:grpSp>
        <p:grpSp>
          <p:nvGrpSpPr>
            <p:cNvPr id="115" name="Group 114"/>
            <p:cNvGrpSpPr/>
            <p:nvPr/>
          </p:nvGrpSpPr>
          <p:grpSpPr>
            <a:xfrm>
              <a:off x="5076360" y="2110680"/>
              <a:ext cx="2399760" cy="406440"/>
              <a:chOff x="5076360" y="2110680"/>
              <a:chExt cx="2399760" cy="406440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5076360" y="2110680"/>
                <a:ext cx="2399760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7" name="Text Placeholder 116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2110680"/>
                <a:ext cx="2399760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1</a:t>
                </a: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2675880" y="2110680"/>
              <a:ext cx="2400479" cy="406440"/>
              <a:chOff x="2675880" y="2110680"/>
              <a:chExt cx="2400479" cy="406440"/>
            </a:xfrm>
          </p:grpSpPr>
          <p:sp>
            <p:nvSpPr>
              <p:cNvPr id="119" name="Rectangle 118"/>
              <p:cNvSpPr/>
              <p:nvPr/>
            </p:nvSpPr>
            <p:spPr>
              <a:xfrm>
                <a:off x="2675880" y="2110680"/>
                <a:ext cx="240047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0" name="Text Placeholder 119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2110680"/>
                <a:ext cx="2400479" cy="40644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7</a:t>
                </a: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275760" y="2110680"/>
              <a:ext cx="2400119" cy="406440"/>
              <a:chOff x="275760" y="2110680"/>
              <a:chExt cx="2400119" cy="406440"/>
            </a:xfrm>
          </p:grpSpPr>
          <p:sp>
            <p:nvSpPr>
              <p:cNvPr id="122" name="Rectangle 121"/>
              <p:cNvSpPr/>
              <p:nvPr/>
            </p:nvSpPr>
            <p:spPr>
              <a:xfrm>
                <a:off x="275760" y="2110680"/>
                <a:ext cx="2400119" cy="40644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3" name="Text Placeholder 12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75760" y="2110680"/>
                <a:ext cx="2400119" cy="344839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 dirty="0">
                    <a:latin typeface="" pitchFamily="16"/>
                  </a:rPr>
                  <a:t>max. </a:t>
                </a:r>
                <a:r>
                  <a:rPr lang="en-US" sz="1600" dirty="0" err="1" smtClean="0">
                    <a:latin typeface="" pitchFamily="16"/>
                  </a:rPr>
                  <a:t>Energie</a:t>
                </a:r>
                <a:r>
                  <a:rPr lang="en-US" sz="1600" dirty="0" smtClean="0">
                    <a:latin typeface="" pitchFamily="16"/>
                  </a:rPr>
                  <a:t> </a:t>
                </a:r>
                <a:r>
                  <a:rPr lang="en-US" sz="1600" dirty="0">
                    <a:latin typeface="" pitchFamily="16"/>
                  </a:rPr>
                  <a:t>(</a:t>
                </a:r>
                <a:r>
                  <a:rPr lang="en-US" sz="1600" dirty="0" err="1">
                    <a:latin typeface="" pitchFamily="16"/>
                  </a:rPr>
                  <a:t>TeV</a:t>
                </a:r>
                <a:r>
                  <a:rPr lang="en-US" sz="1600" dirty="0">
                    <a:latin typeface="" pitchFamily="16"/>
                  </a:rPr>
                  <a:t>)</a:t>
                </a:r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7476120" y="1704600"/>
              <a:ext cx="2399760" cy="406080"/>
              <a:chOff x="7476120" y="1704600"/>
              <a:chExt cx="2399760" cy="406080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7476120" y="17046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6" name="Text Placeholder 125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7476120" y="17046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" pitchFamily="16"/>
                  </a:rPr>
                  <a:t>SppS (1981)</a:t>
                </a: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5076360" y="1704600"/>
              <a:ext cx="2399760" cy="406080"/>
              <a:chOff x="5076360" y="1704600"/>
              <a:chExt cx="2399760" cy="406080"/>
            </a:xfrm>
          </p:grpSpPr>
          <p:sp>
            <p:nvSpPr>
              <p:cNvPr id="128" name="Rectangle 127"/>
              <p:cNvSpPr/>
              <p:nvPr/>
            </p:nvSpPr>
            <p:spPr>
              <a:xfrm>
                <a:off x="5076360" y="1704600"/>
                <a:ext cx="2399760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29" name="Text Placeholder 128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5076360" y="1704600"/>
                <a:ext cx="2399760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US" sz="1600">
                    <a:latin typeface="" pitchFamily="16"/>
                  </a:rPr>
                  <a:t>Tevatron (1987)</a:t>
                </a: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2675880" y="1704600"/>
              <a:ext cx="2400479" cy="406080"/>
              <a:chOff x="2675880" y="1704600"/>
              <a:chExt cx="2400479" cy="406080"/>
            </a:xfrm>
          </p:grpSpPr>
          <p:sp>
            <p:nvSpPr>
              <p:cNvPr id="131" name="Rectangle 130"/>
              <p:cNvSpPr/>
              <p:nvPr/>
            </p:nvSpPr>
            <p:spPr>
              <a:xfrm>
                <a:off x="2675880" y="1704600"/>
                <a:ext cx="2400479" cy="406080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vert="horz" lIns="0" tIns="0" rIns="0" bIns="0" anchor="ctr" anchorCtr="1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32" name="Text Placeholder 131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2675880" y="1704600"/>
                <a:ext cx="2400479" cy="406080"/>
              </a:xfrm>
            </p:spPr>
            <p:txBody>
              <a:bodyPr lIns="90000" tIns="46800" rIns="90000" bIns="46800" anchor="t" anchorCtr="0">
                <a:spAutoFit/>
              </a:bodyPr>
              <a:lstStyle>
                <a:def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None/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defPPr>
                <a:lvl1pPr marL="500040" marR="0" lvl="0" indent="-355680" algn="l" hangingPunct="0">
                  <a:spcBef>
                    <a:spcPts val="0"/>
                  </a:spcBef>
                  <a:spcAft>
                    <a:spcPts val="1097"/>
                  </a:spcAft>
                  <a:buSzPts val="1984"/>
                  <a:buBlip>
                    <a:blip r:embed="rId3"/>
                  </a:buBlip>
                  <a:tabLst>
                    <a:tab pos="897480" algn="l"/>
                    <a:tab pos="1346759" algn="l"/>
                    <a:tab pos="1796040" algn="l"/>
                    <a:tab pos="2245319" algn="l"/>
                    <a:tab pos="2694600" algn="l"/>
                    <a:tab pos="3143880" algn="l"/>
                    <a:tab pos="3593160" algn="l"/>
                    <a:tab pos="4042440" algn="l"/>
                    <a:tab pos="4491720" algn="l"/>
                    <a:tab pos="4941000" algn="l"/>
                    <a:tab pos="5390280" algn="l"/>
                    <a:tab pos="5839560" algn="l"/>
                    <a:tab pos="6288839" algn="l"/>
                    <a:tab pos="6738120" algn="l"/>
                    <a:tab pos="7187400" algn="l"/>
                    <a:tab pos="7636680" algn="l"/>
                    <a:tab pos="8085960" algn="l"/>
                    <a:tab pos="8535240" algn="l"/>
                    <a:tab pos="8984160" algn="l"/>
                    <a:tab pos="9433440" algn="l"/>
                  </a:tabLst>
                  <a:defRPr lang="en-US" sz="2400" b="1" i="0" u="none" strike="noStrike" baseline="0">
                    <a:ln>
                      <a:noFill/>
                    </a:ln>
                    <a:solidFill>
                      <a:srgbClr val="00008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1pPr>
                <a:lvl2pPr marL="787320" marR="0" lvl="1" indent="-285840" algn="l" hangingPunct="0">
                  <a:spcBef>
                    <a:spcPts val="0"/>
                  </a:spcBef>
                  <a:spcAft>
                    <a:spcPts val="1100"/>
                  </a:spcAft>
                  <a:buSzPts val="1469"/>
                  <a:buBlip>
                    <a:blip r:embed="rId4"/>
                  </a:buBlip>
                  <a:tabLst>
                    <a:tab pos="898200" algn="l"/>
                    <a:tab pos="1347480" algn="l"/>
                    <a:tab pos="1796759" algn="l"/>
                    <a:tab pos="2246039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0999" algn="l"/>
                    <a:tab pos="5840280" algn="l"/>
                    <a:tab pos="6289560" algn="l"/>
                    <a:tab pos="6738840" algn="l"/>
                    <a:tab pos="7188119" algn="l"/>
                    <a:tab pos="7637040" algn="l"/>
                    <a:tab pos="8086319" algn="l"/>
                    <a:tab pos="8535600" algn="l"/>
                    <a:tab pos="8984880" algn="l"/>
                    <a:tab pos="943416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2pPr>
                <a:lvl3pPr marL="1076040" marR="0" lvl="2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825"/>
                  </a:spcAft>
                  <a:buSzPts val="539"/>
                  <a:buBlip>
                    <a:blip r:embed="rId5"/>
                  </a:buBlip>
                  <a:tabLst>
                    <a:tab pos="1347480" algn="l"/>
                    <a:tab pos="1796759" algn="l"/>
                    <a:tab pos="2245680" algn="l"/>
                    <a:tab pos="2694960" algn="l"/>
                    <a:tab pos="3144240" algn="l"/>
                    <a:tab pos="3593520" algn="l"/>
                    <a:tab pos="4042799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39" algn="l"/>
                    <a:tab pos="8086320" algn="l"/>
                    <a:tab pos="8535600" algn="l"/>
                    <a:tab pos="8984879" algn="l"/>
                    <a:tab pos="9434160" algn="l"/>
                    <a:tab pos="9883439" algn="l"/>
                  </a:tabLst>
                  <a:defRPr lang="en-US" sz="16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3pPr>
                <a:lvl4pPr marL="1363320" marR="0" lvl="3" indent="-4284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536"/>
                  </a:spcAft>
                  <a:buSzPts val="331"/>
                  <a:buBlip>
                    <a:blip r:embed="rId6"/>
                  </a:buBlip>
                  <a:tabLst>
                    <a:tab pos="1796399" algn="l"/>
                    <a:tab pos="2245679" algn="l"/>
                    <a:tab pos="2694960" algn="l"/>
                    <a:tab pos="3144240" algn="l"/>
                    <a:tab pos="3593520" algn="l"/>
                    <a:tab pos="4042800" algn="l"/>
                    <a:tab pos="4492079" algn="l"/>
                    <a:tab pos="4941360" algn="l"/>
                    <a:tab pos="5390640" algn="l"/>
                    <a:tab pos="5839920" algn="l"/>
                    <a:tab pos="6289200" algn="l"/>
                    <a:tab pos="6738480" algn="l"/>
                    <a:tab pos="7187760" algn="l"/>
                    <a:tab pos="7637040" algn="l"/>
                    <a:tab pos="8086320" algn="l"/>
                    <a:tab pos="8535599" algn="l"/>
                    <a:tab pos="8984880" algn="l"/>
                    <a:tab pos="9434160" algn="l"/>
                    <a:tab pos="9883080" algn="l"/>
                    <a:tab pos="10332360" algn="l"/>
                  </a:tabLst>
                  <a:defRPr lang="en-US" sz="14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Luxi Sans" pitchFamily="2"/>
                    <a:ea typeface="HG Mincho Light J" pitchFamily="2"/>
                    <a:cs typeface="HG Mincho Light J" pitchFamily="2"/>
                  </a:defRPr>
                </a:lvl4pPr>
                <a:lvl5pPr marL="1652399" marR="0" lvl="4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5pPr>
                <a:lvl6pPr marL="1652399" marR="0" lvl="5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6pPr>
                <a:lvl7pPr marL="1652399" marR="0" lvl="6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7pPr>
                <a:lvl8pPr marL="1652399" marR="0" lvl="7" indent="-4302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SzPts val="1150"/>
                  <a:buBlip>
                    <a:blip r:embed="rId3"/>
                  </a:buBlip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8pPr>
                <a:lvl9pPr marL="1944000" marR="0" lvl="8" indent="-216000" algn="l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249"/>
                  </a:spcAft>
                  <a:buClr>
                    <a:srgbClr val="000000"/>
                  </a:buClr>
                  <a:buSzPct val="45000"/>
                  <a:buFont typeface="StarSymbol"/>
                  <a:buChar char="●"/>
                  <a:tabLst>
                    <a:tab pos="1796760" algn="l"/>
                    <a:tab pos="2246040" algn="l"/>
                    <a:tab pos="2695319" algn="l"/>
                    <a:tab pos="3144599" algn="l"/>
                    <a:tab pos="3593880" algn="l"/>
                    <a:tab pos="4043160" algn="l"/>
                    <a:tab pos="4492080" algn="l"/>
                    <a:tab pos="4941359" algn="l"/>
                    <a:tab pos="5390640" algn="l"/>
                    <a:tab pos="5839920" algn="l"/>
                    <a:tab pos="6289200" algn="l"/>
                    <a:tab pos="6738479" algn="l"/>
                    <a:tab pos="7187760" algn="l"/>
                    <a:tab pos="7637040" algn="l"/>
                    <a:tab pos="8086320" algn="l"/>
                    <a:tab pos="8535600" algn="l"/>
                    <a:tab pos="8984879" algn="l"/>
                    <a:tab pos="9434160" algn="l"/>
                    <a:tab pos="9883440" algn="l"/>
                    <a:tab pos="10332720" algn="l"/>
                  </a:tabLst>
                  <a:defRPr lang="en-US" sz="2000" b="1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defRPr>
                </a:lvl9pPr>
              </a:lstStyle>
              <a:p>
                <a:pPr marL="0" lvl="0" indent="0" algn="ctr">
                  <a:spcBef>
                    <a:spcPts val="400"/>
                  </a:spcBef>
                  <a:spcAft>
                    <a:spcPts val="0"/>
                  </a:spcAft>
                  <a:buNone/>
                </a:pPr>
                <a:r>
                  <a:rPr lang="en-GB" sz="1600">
                    <a:latin typeface="" pitchFamily="16"/>
                  </a:rPr>
                  <a:t>LHC (2008)</a:t>
                </a:r>
              </a:p>
            </p:txBody>
          </p:sp>
        </p:grpSp>
        <p:sp>
          <p:nvSpPr>
            <p:cNvPr id="133" name="Rectangle 132"/>
            <p:cNvSpPr/>
            <p:nvPr/>
          </p:nvSpPr>
          <p:spPr>
            <a:xfrm>
              <a:off x="275760" y="1704600"/>
              <a:ext cx="2400119" cy="40608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lIns="0" tIns="0" rIns="0" bIns="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4" name="Straight Connector 133"/>
            <p:cNvSpPr/>
            <p:nvPr/>
          </p:nvSpPr>
          <p:spPr>
            <a:xfrm>
              <a:off x="275760" y="1704600"/>
              <a:ext cx="9600120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5" name="Straight Connector 134"/>
            <p:cNvSpPr/>
            <p:nvPr/>
          </p:nvSpPr>
          <p:spPr>
            <a:xfrm>
              <a:off x="275760" y="211068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6" name="Straight Connector 135"/>
            <p:cNvSpPr/>
            <p:nvPr/>
          </p:nvSpPr>
          <p:spPr>
            <a:xfrm>
              <a:off x="275760" y="2923559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7" name="Straight Connector 136"/>
            <p:cNvSpPr/>
            <p:nvPr/>
          </p:nvSpPr>
          <p:spPr>
            <a:xfrm>
              <a:off x="275760" y="333000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8" name="Straight Connector 137"/>
            <p:cNvSpPr/>
            <p:nvPr/>
          </p:nvSpPr>
          <p:spPr>
            <a:xfrm>
              <a:off x="275760" y="398556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39" name="Straight Connector 138"/>
            <p:cNvSpPr/>
            <p:nvPr/>
          </p:nvSpPr>
          <p:spPr>
            <a:xfrm>
              <a:off x="275760" y="44179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0" name="Straight Connector 139"/>
            <p:cNvSpPr/>
            <p:nvPr/>
          </p:nvSpPr>
          <p:spPr>
            <a:xfrm>
              <a:off x="275760" y="482436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1" name="Straight Connector 140"/>
            <p:cNvSpPr/>
            <p:nvPr/>
          </p:nvSpPr>
          <p:spPr>
            <a:xfrm>
              <a:off x="275760" y="523080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2" name="Straight Connector 141"/>
            <p:cNvSpPr/>
            <p:nvPr/>
          </p:nvSpPr>
          <p:spPr>
            <a:xfrm>
              <a:off x="275760" y="563688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3" name="Straight Connector 142"/>
            <p:cNvSpPr/>
            <p:nvPr/>
          </p:nvSpPr>
          <p:spPr>
            <a:xfrm>
              <a:off x="275760" y="60433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4" name="Straight Connector 143"/>
            <p:cNvSpPr/>
            <p:nvPr/>
          </p:nvSpPr>
          <p:spPr>
            <a:xfrm>
              <a:off x="275760" y="6449760"/>
              <a:ext cx="9600120" cy="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5" name="Straight Connector 144"/>
            <p:cNvSpPr/>
            <p:nvPr/>
          </p:nvSpPr>
          <p:spPr>
            <a:xfrm>
              <a:off x="275760" y="1704600"/>
              <a:ext cx="0" cy="474516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6" name="Straight Connector 145"/>
            <p:cNvSpPr/>
            <p:nvPr/>
          </p:nvSpPr>
          <p:spPr>
            <a:xfrm>
              <a:off x="2952080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7" name="Straight Connector 146"/>
            <p:cNvSpPr/>
            <p:nvPr/>
          </p:nvSpPr>
          <p:spPr>
            <a:xfrm>
              <a:off x="5040312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8" name="Straight Connector 147"/>
            <p:cNvSpPr/>
            <p:nvPr/>
          </p:nvSpPr>
          <p:spPr>
            <a:xfrm>
              <a:off x="7476120" y="1704600"/>
              <a:ext cx="0" cy="474516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49" name="Straight Connector 148"/>
            <p:cNvSpPr/>
            <p:nvPr/>
          </p:nvSpPr>
          <p:spPr>
            <a:xfrm>
              <a:off x="9875880" y="1704600"/>
              <a:ext cx="0" cy="4745160"/>
            </a:xfrm>
            <a:prstGeom prst="line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  <p:txBody>
            <a:bodyPr vert="horz" lIns="14040" tIns="14040" rIns="14040" bIns="1404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50" name="Straight Connector 149"/>
            <p:cNvSpPr/>
            <p:nvPr/>
          </p:nvSpPr>
          <p:spPr>
            <a:xfrm>
              <a:off x="275760" y="2517120"/>
              <a:ext cx="9600120" cy="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prstDash val="solid"/>
            </a:ln>
          </p:spPr>
          <p:txBody>
            <a:bodyPr vert="horz" lIns="6120" tIns="6120" rIns="6120" bIns="6120" anchor="ctr" anchorCtr="1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sp>
        <p:nvSpPr>
          <p:cNvPr id="151" name="Text Placeholder 150"/>
          <p:cNvSpPr txBox="1">
            <a:spLocks noGrp="1"/>
          </p:cNvSpPr>
          <p:nvPr>
            <p:ph type="body" idx="4294967295"/>
          </p:nvPr>
        </p:nvSpPr>
        <p:spPr>
          <a:xfrm>
            <a:off x="274320" y="1045080"/>
            <a:ext cx="9601200" cy="37548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fi-FI" dirty="0" err="1" smtClean="0">
                <a:latin typeface="" pitchFamily="16"/>
              </a:rPr>
              <a:t>Energie</a:t>
            </a:r>
            <a:r>
              <a:rPr lang="fi-FI" dirty="0" smtClean="0">
                <a:latin typeface="" pitchFamily="16"/>
              </a:rPr>
              <a:t> </a:t>
            </a:r>
            <a:r>
              <a:rPr lang="fi-FI" dirty="0">
                <a:latin typeface="" pitchFamily="16"/>
              </a:rPr>
              <a:t>= 7 x </a:t>
            </a:r>
            <a:r>
              <a:rPr lang="fi-FI" dirty="0" err="1">
                <a:latin typeface="" pitchFamily="16"/>
              </a:rPr>
              <a:t>Tevatron</a:t>
            </a:r>
            <a:r>
              <a:rPr lang="fi-FI" dirty="0">
                <a:latin typeface="" pitchFamily="16"/>
              </a:rPr>
              <a:t>, </a:t>
            </a:r>
            <a:r>
              <a:rPr lang="fi-FI" dirty="0" err="1" smtClean="0">
                <a:latin typeface="" pitchFamily="16"/>
              </a:rPr>
              <a:t>Luminosität</a:t>
            </a:r>
            <a:r>
              <a:rPr lang="fi-FI" dirty="0" smtClean="0">
                <a:latin typeface="" pitchFamily="16"/>
              </a:rPr>
              <a:t> </a:t>
            </a:r>
            <a:r>
              <a:rPr lang="fi-FI" dirty="0">
                <a:latin typeface="" pitchFamily="16"/>
              </a:rPr>
              <a:t>= ~ 50 - 100 x </a:t>
            </a:r>
            <a:r>
              <a:rPr lang="fi-FI" dirty="0" err="1">
                <a:latin typeface="" pitchFamily="16"/>
              </a:rPr>
              <a:t>Tevatron</a:t>
            </a:r>
            <a:endParaRPr lang="fi-FI" dirty="0">
              <a:latin typeface="" pitchFamily="16"/>
            </a:endParaRPr>
          </a:p>
        </p:txBody>
      </p:sp>
      <p:sp>
        <p:nvSpPr>
          <p:cNvPr id="152" name="Freeform 151"/>
          <p:cNvSpPr/>
          <p:nvPr/>
        </p:nvSpPr>
        <p:spPr>
          <a:xfrm>
            <a:off x="3586320" y="2020679"/>
            <a:ext cx="548280" cy="5482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3" name="Freeform 152"/>
          <p:cNvSpPr/>
          <p:nvPr/>
        </p:nvSpPr>
        <p:spPr>
          <a:xfrm>
            <a:off x="5998680" y="2021039"/>
            <a:ext cx="548280" cy="54828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3443040" y="2849400"/>
            <a:ext cx="913679" cy="913679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5" name="Freeform 154"/>
          <p:cNvSpPr/>
          <p:nvPr/>
        </p:nvSpPr>
        <p:spPr>
          <a:xfrm>
            <a:off x="5819040" y="2849400"/>
            <a:ext cx="913679" cy="913679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vert="horz" lIns="18360" tIns="18360" rIns="18360" bIns="1836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1813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LHC in </a:t>
            </a:r>
            <a:r>
              <a:rPr lang="en-US" dirty="0" err="1" smtClean="0"/>
              <a:t>Zahlen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556765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>
                <a:latin typeface="" pitchFamily="16"/>
              </a:rPr>
              <a:t>1232 </a:t>
            </a:r>
            <a:r>
              <a:rPr lang="en-GB" dirty="0" smtClean="0">
                <a:latin typeface="" pitchFamily="16"/>
              </a:rPr>
              <a:t>Dipole, </a:t>
            </a:r>
            <a:r>
              <a:rPr lang="en-GB" dirty="0">
                <a:latin typeface="" pitchFamily="16"/>
              </a:rPr>
              <a:t>8.33 Tesla @ 7 </a:t>
            </a:r>
            <a:r>
              <a:rPr lang="en-GB" dirty="0" err="1" smtClean="0">
                <a:latin typeface="" pitchFamily="16"/>
              </a:rPr>
              <a:t>TeV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11850 A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+ 392 </a:t>
            </a:r>
            <a:r>
              <a:rPr lang="en-GB" dirty="0" err="1">
                <a:latin typeface="" pitchFamily="16"/>
              </a:rPr>
              <a:t>Q</a:t>
            </a:r>
            <a:r>
              <a:rPr lang="en-GB" dirty="0" err="1" smtClean="0">
                <a:latin typeface="" pitchFamily="16"/>
              </a:rPr>
              <a:t>uadrupole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+ 3700 </a:t>
            </a:r>
            <a:r>
              <a:rPr lang="en-GB" dirty="0" err="1" smtClean="0">
                <a:latin typeface="" pitchFamily="16"/>
              </a:rPr>
              <a:t>Multipol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Korrektur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Magnete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+ </a:t>
            </a:r>
            <a:r>
              <a:rPr lang="en-GB" dirty="0" smtClean="0">
                <a:latin typeface="" pitchFamily="16"/>
              </a:rPr>
              <a:t>2500 </a:t>
            </a:r>
            <a:r>
              <a:rPr lang="en-GB" dirty="0" err="1" smtClean="0">
                <a:latin typeface="" pitchFamily="16"/>
              </a:rPr>
              <a:t>andere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Korrektur</a:t>
            </a:r>
            <a:r>
              <a:rPr lang="en-GB" dirty="0" err="1">
                <a:latin typeface="" pitchFamily="16"/>
              </a:rPr>
              <a:t>-</a:t>
            </a:r>
            <a:r>
              <a:rPr lang="en-GB" dirty="0" err="1" smtClean="0">
                <a:latin typeface="" pitchFamily="16"/>
              </a:rPr>
              <a:t>Magnete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1200 </a:t>
            </a:r>
            <a:r>
              <a:rPr lang="en-GB" dirty="0" err="1" smtClean="0">
                <a:latin typeface="" pitchFamily="16"/>
              </a:rPr>
              <a:t>Tonnen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NbTi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supraleitendes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Kabel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7600 km </a:t>
            </a:r>
            <a:r>
              <a:rPr lang="en-GB" dirty="0" err="1" smtClean="0">
                <a:latin typeface="" pitchFamily="16"/>
              </a:rPr>
              <a:t>Länge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gespeicherte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Magnetfeld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10 </a:t>
            </a:r>
            <a:r>
              <a:rPr lang="en-GB" dirty="0" smtClean="0">
                <a:latin typeface="" pitchFamily="16"/>
              </a:rPr>
              <a:t>GJ ( ½ LI</a:t>
            </a:r>
            <a:r>
              <a:rPr lang="en-GB" baseline="30000" dirty="0" smtClean="0">
                <a:latin typeface="" pitchFamily="16"/>
              </a:rPr>
              <a:t>2</a:t>
            </a:r>
            <a:r>
              <a:rPr lang="en-GB" dirty="0" smtClean="0">
                <a:latin typeface="" pitchFamily="16"/>
              </a:rPr>
              <a:t> ) 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gesamte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Kaltmasse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30'000 </a:t>
            </a:r>
            <a:r>
              <a:rPr lang="en-GB" dirty="0" err="1" smtClean="0">
                <a:latin typeface="" pitchFamily="16"/>
              </a:rPr>
              <a:t>Tonnen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120 </a:t>
            </a:r>
            <a:r>
              <a:rPr lang="en-GB" dirty="0" err="1" smtClean="0">
                <a:latin typeface="" pitchFamily="16"/>
              </a:rPr>
              <a:t>Tonnen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suprafluides</a:t>
            </a:r>
            <a:r>
              <a:rPr lang="en-GB" dirty="0" smtClean="0">
                <a:latin typeface="" pitchFamily="16"/>
              </a:rPr>
              <a:t> Helium </a:t>
            </a:r>
            <a:r>
              <a:rPr lang="en-GB" dirty="0">
                <a:latin typeface="" pitchFamily="16"/>
              </a:rPr>
              <a:t>(1.9 K) </a:t>
            </a:r>
            <a:r>
              <a:rPr lang="en-GB" dirty="0" err="1" smtClean="0">
                <a:latin typeface="" pitchFamily="16"/>
              </a:rPr>
              <a:t>zur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Kühlung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für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Q</a:t>
            </a:r>
            <a:r>
              <a:rPr lang="en-GB" dirty="0" smtClean="0">
                <a:latin typeface="" pitchFamily="16"/>
              </a:rPr>
              <a:t>uench</a:t>
            </a:r>
            <a:r>
              <a:rPr lang="en-GB" dirty="0">
                <a:latin typeface="" pitchFamily="16"/>
              </a:rPr>
              <a:t>: 0.5 - 20 </a:t>
            </a:r>
            <a:r>
              <a:rPr lang="en-GB" dirty="0" err="1">
                <a:latin typeface="" pitchFamily="16"/>
              </a:rPr>
              <a:t>mJ</a:t>
            </a:r>
            <a:r>
              <a:rPr lang="en-GB" dirty="0">
                <a:latin typeface="" pitchFamily="16"/>
              </a:rPr>
              <a:t>/cm</a:t>
            </a:r>
            <a:r>
              <a:rPr lang="en-GB" baseline="30000" dirty="0">
                <a:latin typeface="" pitchFamily="16"/>
              </a:rPr>
              <a:t>3</a:t>
            </a:r>
            <a:r>
              <a:rPr lang="en-GB" dirty="0">
                <a:latin typeface="" pitchFamily="16"/>
              </a:rPr>
              <a:t> = </a:t>
            </a:r>
            <a:r>
              <a:rPr lang="en-GB" dirty="0" smtClean="0">
                <a:latin typeface="" pitchFamily="16"/>
              </a:rPr>
              <a:t>10</a:t>
            </a:r>
            <a:r>
              <a:rPr lang="en-GB" baseline="30000" dirty="0" smtClean="0">
                <a:latin typeface="" pitchFamily="16"/>
              </a:rPr>
              <a:t>7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7 </a:t>
            </a:r>
            <a:r>
              <a:rPr lang="en-GB" dirty="0" err="1">
                <a:latin typeface="" pitchFamily="16"/>
              </a:rPr>
              <a:t>TeV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Anzahl</a:t>
            </a:r>
            <a:r>
              <a:rPr lang="en-GB" dirty="0" smtClean="0">
                <a:latin typeface="" pitchFamily="16"/>
              </a:rPr>
              <a:t> der </a:t>
            </a:r>
            <a:r>
              <a:rPr lang="en-GB" dirty="0" err="1" smtClean="0">
                <a:latin typeface="" pitchFamily="16"/>
              </a:rPr>
              <a:t>Stromverbindungen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zwischen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10'000 </a:t>
            </a:r>
            <a:r>
              <a:rPr lang="en-GB" dirty="0" err="1" smtClean="0">
                <a:latin typeface="" pitchFamily="16"/>
              </a:rPr>
              <a:t>supraleitende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zwischen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Dipolen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50'000 </a:t>
            </a:r>
            <a:r>
              <a:rPr lang="en-GB" dirty="0" err="1" smtClean="0">
                <a:latin typeface="" pitchFamily="16"/>
              </a:rPr>
              <a:t>Verbindungen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für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Korrektur-Magnete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err="1" smtClean="0">
                <a:latin typeface="" pitchFamily="16"/>
              </a:rPr>
              <a:t>Vakuum</a:t>
            </a:r>
            <a:r>
              <a:rPr lang="en-GB" dirty="0">
                <a:latin typeface="" pitchFamily="16"/>
              </a:rPr>
              <a:t>: 10</a:t>
            </a:r>
            <a:r>
              <a:rPr lang="en-GB" baseline="50000" dirty="0">
                <a:latin typeface="" pitchFamily="16"/>
              </a:rPr>
              <a:t>-10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>
                <a:latin typeface="" pitchFamily="16"/>
              </a:rPr>
              <a:t>Torr</a:t>
            </a:r>
            <a:r>
              <a:rPr lang="en-GB" dirty="0">
                <a:latin typeface="" pitchFamily="16"/>
              </a:rPr>
              <a:t> = 3 </a:t>
            </a:r>
            <a:r>
              <a:rPr lang="en-GB" dirty="0" err="1" smtClean="0">
                <a:latin typeface="" pitchFamily="16"/>
              </a:rPr>
              <a:t>Millionen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Moleküle</a:t>
            </a:r>
            <a:r>
              <a:rPr lang="en-GB" dirty="0" smtClean="0">
                <a:latin typeface="" pitchFamily="16"/>
              </a:rPr>
              <a:t> pro </a:t>
            </a:r>
            <a:r>
              <a:rPr lang="en-GB" dirty="0">
                <a:latin typeface="" pitchFamily="16"/>
              </a:rPr>
              <a:t>cm</a:t>
            </a:r>
            <a:r>
              <a:rPr lang="en-GB" baseline="30000" dirty="0">
                <a:latin typeface="" pitchFamily="16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5909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157333"/>
            <a:ext cx="8335069" cy="600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499546" y="971525"/>
            <a:ext cx="4005262" cy="669925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smtClean="0">
                <a:solidFill>
                  <a:srgbClr val="008000"/>
                </a:solidFill>
                <a:latin typeface="Luxi Sans" charset="0"/>
              </a:rPr>
              <a:t> (Fast) jeder hat einen (kleinen)</a:t>
            </a:r>
          </a:p>
          <a:p>
            <a:pPr algn="ctr"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2000" b="1" smtClean="0">
                <a:solidFill>
                  <a:srgbClr val="008000"/>
                </a:solidFill>
                <a:latin typeface="Luxi Sans" charset="0"/>
              </a:rPr>
              <a:t> Teilchenbeschleuniger zuhause 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576557" y="1187549"/>
            <a:ext cx="14398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Elektronen-Erzeugung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768475" y="1403573"/>
            <a:ext cx="9191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smtClean="0">
                <a:solidFill>
                  <a:srgbClr val="0000FF"/>
                </a:solidFill>
                <a:latin typeface="Luxi Sans" charset="0"/>
              </a:rPr>
              <a:t> Fokussierung 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503808" y="1619597"/>
            <a:ext cx="1135062" cy="5143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122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Beschleunigung</a:t>
            </a: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durch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elektrische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Spannung</a:t>
            </a:r>
            <a:endParaRPr lang="en-US" sz="1000" b="1" dirty="0" smtClean="0">
              <a:solidFill>
                <a:srgbClr val="0000FF"/>
              </a:solidFill>
              <a:latin typeface="Luxi Sans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655936" y="4173338"/>
            <a:ext cx="744537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Ablenkung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439912" y="4643933"/>
            <a:ext cx="588963" cy="18256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000" b="1" dirty="0" err="1" smtClean="0">
                <a:solidFill>
                  <a:srgbClr val="0000FF"/>
                </a:solidFill>
                <a:latin typeface="Luxi Sans" charset="0"/>
              </a:rPr>
              <a:t>Vakuum</a:t>
            </a:r>
            <a:r>
              <a:rPr lang="en-US" sz="1000" b="1" dirty="0" smtClean="0">
                <a:solidFill>
                  <a:srgbClr val="0000FF"/>
                </a:solidFill>
                <a:latin typeface="Luxi Sans" charset="0"/>
              </a:rPr>
              <a:t> 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208664" y="4139877"/>
            <a:ext cx="1196975" cy="2476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lnSpc>
                <a:spcPct val="122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Ablenk-Magnet </a:t>
            </a: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8352680" y="5149701"/>
            <a:ext cx="14097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 Fokussier-Magnet 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272560" y="3059757"/>
            <a:ext cx="2376264" cy="4079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Beschleunigung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durch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el.-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magn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. </a:t>
            </a:r>
            <a:r>
              <a:rPr lang="en-US" altLang="en-US" sz="1200" b="1" dirty="0" err="1" smtClean="0">
                <a:solidFill>
                  <a:srgbClr val="FF0000"/>
                </a:solidFill>
                <a:latin typeface="Luxi Sans" charset="0"/>
              </a:rPr>
              <a:t>Hochfrequenzfelder</a:t>
            </a:r>
            <a:r>
              <a:rPr lang="en-US" altLang="en-US" sz="12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endParaRPr lang="en-US" altLang="en-US" sz="1200" b="1" dirty="0">
              <a:solidFill>
                <a:srgbClr val="FF0000"/>
              </a:solidFill>
              <a:latin typeface="Luxi Sans" charset="0"/>
            </a:endParaRPr>
          </a:p>
        </p:txBody>
      </p:sp>
      <p:sp>
        <p:nvSpPr>
          <p:cNvPr id="27" name="Text Box 12"/>
          <p:cNvSpPr txBox="1">
            <a:spLocks noChangeArrowheads="1"/>
          </p:cNvSpPr>
          <p:nvPr/>
        </p:nvSpPr>
        <p:spPr bwMode="auto">
          <a:xfrm>
            <a:off x="6023644" y="5293717"/>
            <a:ext cx="1104900" cy="2143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00"/>
                </a:solidFill>
                <a:latin typeface="Luxi Sans" charset="0"/>
              </a:rPr>
              <a:t> Vakuum-Rohr </a:t>
            </a: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auto">
          <a:xfrm>
            <a:off x="1577429" y="5457825"/>
            <a:ext cx="1590675" cy="4079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Einschuß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von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einem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  <a:p>
            <a:pPr algn="ctr"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altLang="en-US" sz="1200" b="1" dirty="0" err="1">
                <a:solidFill>
                  <a:srgbClr val="FF0000"/>
                </a:solidFill>
                <a:latin typeface="Luxi Sans" charset="0"/>
              </a:rPr>
              <a:t>Vorbeschleuniger</a:t>
            </a:r>
            <a:r>
              <a:rPr lang="en-US" altLang="en-US" sz="1200" b="1" dirty="0">
                <a:solidFill>
                  <a:srgbClr val="FF0000"/>
                </a:solidFill>
                <a:latin typeface="Luxi Sans" charset="0"/>
              </a:rPr>
              <a:t> </a:t>
            </a: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8110983" y="5748114"/>
            <a:ext cx="1393825" cy="4079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998" tIns="8998" rIns="8998" bIns="8998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eaLnBrk="0" fontAlgn="base" hangingPunct="0">
              <a:lnSpc>
                <a:spcPct val="9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FF00FF"/>
                </a:solidFill>
                <a:latin typeface="Luxi Sans" charset="0"/>
              </a:rPr>
              <a:t> </a:t>
            </a: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Kollisions-Punkt,</a:t>
            </a:r>
          </a:p>
          <a:p>
            <a:pPr defTabSz="449170" hangingPunct="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1200" b="1" smtClean="0">
                <a:solidFill>
                  <a:srgbClr val="008000"/>
                </a:solidFill>
                <a:latin typeface="Luxi Sans" charset="0"/>
              </a:rPr>
              <a:t> Teilchen-Detektor </a:t>
            </a: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4608264" y="1835621"/>
            <a:ext cx="4824412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7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lnSpc>
                <a:spcPct val="12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2000" b="1" dirty="0">
                <a:solidFill>
                  <a:srgbClr val="000000"/>
                </a:solidFill>
              </a:rPr>
              <a:t>  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Nur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die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Energien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sind</a:t>
            </a:r>
            <a:r>
              <a:rPr lang="en-US" altLang="en-US" sz="20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altLang="en-US" sz="2000" b="1" dirty="0" err="1">
                <a:solidFill>
                  <a:srgbClr val="0000FF"/>
                </a:solidFill>
                <a:latin typeface="Luxi Sans" charset="0"/>
              </a:rPr>
              <a:t>unterschiedlich</a:t>
            </a:r>
            <a:endParaRPr lang="en-US" altLang="en-US" sz="2000" b="1" dirty="0">
              <a:solidFill>
                <a:srgbClr val="0000FF"/>
              </a:solidFill>
              <a:latin typeface="Luxi Sans" charset="0"/>
            </a:endParaRP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Luxi Sans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      </a:t>
            </a:r>
            <a:r>
              <a:rPr lang="en-US" altLang="en-US" sz="1800" b="1" dirty="0" err="1">
                <a:solidFill>
                  <a:srgbClr val="000000"/>
                </a:solidFill>
                <a:latin typeface="Luxi Sans" charset="0"/>
              </a:rPr>
              <a:t>Fernseh-Bildröhre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:		    20'000 V</a:t>
            </a:r>
          </a:p>
          <a:p>
            <a:pPr eaLnBrk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     LHC-</a:t>
            </a:r>
            <a:r>
              <a:rPr lang="en-US" altLang="en-US" sz="1800" b="1" dirty="0" err="1">
                <a:solidFill>
                  <a:srgbClr val="000000"/>
                </a:solidFill>
                <a:latin typeface="Luxi Sans" charset="0"/>
              </a:rPr>
              <a:t>Beschleuniger</a:t>
            </a:r>
            <a:r>
              <a:rPr lang="en-US" altLang="en-US" sz="1800" b="1" dirty="0">
                <a:solidFill>
                  <a:srgbClr val="000000"/>
                </a:solidFill>
                <a:latin typeface="Luxi Sans" charset="0"/>
              </a:rPr>
              <a:t>:	7'000'000'000'000 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Wie funktioniert ein Beschleuniger?</a:t>
            </a:r>
          </a:p>
        </p:txBody>
      </p:sp>
    </p:spTree>
    <p:extLst>
      <p:ext uri="{BB962C8B-B14F-4D97-AF65-F5344CB8AC3E}">
        <p14:creationId xmlns:p14="http://schemas.microsoft.com/office/powerpoint/2010/main" val="2231447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60" y="5985573"/>
            <a:ext cx="3282228" cy="121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3" r="47795" b="48322"/>
          <a:stretch>
            <a:fillRect/>
          </a:stretch>
        </p:blipFill>
        <p:spPr bwMode="auto">
          <a:xfrm>
            <a:off x="791840" y="2557908"/>
            <a:ext cx="3467423" cy="340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443" r="47795" b="4832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48188" y="2710798"/>
            <a:ext cx="5169977" cy="423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b="1" dirty="0">
                <a:solidFill>
                  <a:srgbClr val="3333CC"/>
                </a:solidFill>
                <a:latin typeface="Luxi Sans" charset="0"/>
              </a:rPr>
              <a:t>Proton</a:t>
            </a:r>
            <a:r>
              <a:rPr lang="en-US" b="1" dirty="0">
                <a:latin typeface="Luxi Sans" charset="0"/>
              </a:rPr>
              <a:t> – </a:t>
            </a:r>
            <a:r>
              <a:rPr lang="en-US" b="1" dirty="0" smtClean="0">
                <a:solidFill>
                  <a:srgbClr val="FF0000"/>
                </a:solidFill>
                <a:latin typeface="Luxi Sans" charset="0"/>
              </a:rPr>
              <a:t>Proton</a:t>
            </a:r>
            <a:r>
              <a:rPr lang="en-US" b="1" dirty="0" smtClean="0">
                <a:latin typeface="Luxi Sans" charset="0"/>
              </a:rPr>
              <a:t>  </a:t>
            </a:r>
            <a:endParaRPr lang="en-US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1800" b="1" dirty="0" smtClean="0">
                <a:latin typeface="Luxi Sans" charset="0"/>
              </a:rPr>
              <a:t>(</a:t>
            </a:r>
            <a:r>
              <a:rPr lang="en-US" sz="2000" b="1" dirty="0">
                <a:latin typeface="Luxi Sans" charset="0"/>
              </a:rPr>
              <a:t>D</a:t>
            </a:r>
            <a:r>
              <a:rPr lang="en-US" sz="2000" b="1" dirty="0" smtClean="0">
                <a:latin typeface="Luxi Sans" charset="0"/>
              </a:rPr>
              <a:t>esign Parameter)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smtClean="0">
                <a:latin typeface="Luxi Sans" charset="0"/>
              </a:rPr>
              <a:t>2808 </a:t>
            </a:r>
            <a:r>
              <a:rPr lang="en-US" sz="2000" b="1" dirty="0">
                <a:latin typeface="Luxi Sans" charset="0"/>
              </a:rPr>
              <a:t>x 2808 </a:t>
            </a:r>
            <a:r>
              <a:rPr lang="en-US" sz="2000" b="1" dirty="0" err="1" smtClean="0">
                <a:latin typeface="Luxi Sans" charset="0"/>
              </a:rPr>
              <a:t>Protonenbündel</a:t>
            </a:r>
            <a:r>
              <a:rPr lang="en-US" sz="2000" b="1" dirty="0" smtClean="0">
                <a:latin typeface="Luxi Sans" charset="0"/>
              </a:rPr>
              <a:t> (bunches)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err="1" smtClean="0">
                <a:latin typeface="Luxi Sans" charset="0"/>
              </a:rPr>
              <a:t>mit</a:t>
            </a:r>
            <a:r>
              <a:rPr lang="en-US" sz="2000" b="1" dirty="0" smtClean="0">
                <a:latin typeface="Luxi Sans" charset="0"/>
              </a:rPr>
              <a:t> 7.5 </a:t>
            </a:r>
            <a:r>
              <a:rPr lang="en-US" sz="2000" b="1" dirty="0">
                <a:latin typeface="Luxi Sans" charset="0"/>
              </a:rPr>
              <a:t>m </a:t>
            </a:r>
            <a:r>
              <a:rPr lang="en-US" sz="2000" b="1" dirty="0" err="1" smtClean="0">
                <a:latin typeface="Luxi Sans" charset="0"/>
              </a:rPr>
              <a:t>Abstand</a:t>
            </a:r>
            <a:r>
              <a:rPr lang="en-US" sz="2000" b="1" dirty="0" smtClean="0">
                <a:latin typeface="Luxi Sans" charset="0"/>
              </a:rPr>
              <a:t> (</a:t>
            </a:r>
            <a:r>
              <a:rPr lang="en-US" sz="2000" b="1" dirty="0">
                <a:latin typeface="Luxi Sans" charset="0"/>
              </a:rPr>
              <a:t>25 </a:t>
            </a:r>
            <a:r>
              <a:rPr lang="en-US" sz="2000" b="1" dirty="0" smtClean="0">
                <a:latin typeface="Luxi Sans" charset="0"/>
              </a:rPr>
              <a:t>ns </a:t>
            </a:r>
            <a:r>
              <a:rPr lang="en-US" sz="2000" b="1" dirty="0" err="1" smtClean="0">
                <a:latin typeface="Luxi Sans" charset="0"/>
              </a:rPr>
              <a:t>zeitlich</a:t>
            </a:r>
            <a:r>
              <a:rPr lang="en-US" sz="2000" b="1" dirty="0" smtClean="0">
                <a:latin typeface="Luxi Sans" charset="0"/>
              </a:rPr>
              <a:t>) 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10</a:t>
            </a:r>
            <a:r>
              <a:rPr lang="en-US" sz="2000" b="1" baseline="50000" dirty="0">
                <a:latin typeface="Luxi Sans" charset="0"/>
              </a:rPr>
              <a:t>11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P</a:t>
            </a:r>
            <a:r>
              <a:rPr lang="en-US" sz="2000" b="1" dirty="0" err="1" smtClean="0">
                <a:latin typeface="Luxi Sans" charset="0"/>
              </a:rPr>
              <a:t>rotonen</a:t>
            </a:r>
            <a:r>
              <a:rPr lang="en-US" sz="2000" b="1" dirty="0" smtClean="0">
                <a:latin typeface="Luxi Sans" charset="0"/>
              </a:rPr>
              <a:t>/</a:t>
            </a:r>
            <a:r>
              <a:rPr lang="en-US" sz="2000" b="1" dirty="0" err="1" smtClean="0">
                <a:latin typeface="Luxi Sans" charset="0"/>
              </a:rPr>
              <a:t>Bündel</a:t>
            </a:r>
            <a:r>
              <a:rPr lang="en-US" sz="2000" b="1" dirty="0" smtClean="0">
                <a:latin typeface="Luxi Sans" charset="0"/>
              </a:rPr>
              <a:t> 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~10</a:t>
            </a:r>
            <a:r>
              <a:rPr lang="en-US" sz="2000" b="1" baseline="50000" dirty="0">
                <a:latin typeface="Luxi Sans" charset="0"/>
              </a:rPr>
              <a:t>9</a:t>
            </a:r>
            <a:r>
              <a:rPr lang="en-US" sz="2000" b="1" dirty="0">
                <a:latin typeface="Luxi Sans" charset="0"/>
              </a:rPr>
              <a:t>  </a:t>
            </a:r>
            <a:r>
              <a:rPr lang="en-US" sz="2000" b="1" dirty="0" err="1">
                <a:latin typeface="Luxi Sans" charset="0"/>
              </a:rPr>
              <a:t>pp</a:t>
            </a: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err="1">
                <a:latin typeface="Luxi Sans" charset="0"/>
              </a:rPr>
              <a:t>K</a:t>
            </a:r>
            <a:r>
              <a:rPr lang="en-US" sz="2000" b="1" dirty="0" err="1" smtClean="0">
                <a:latin typeface="Luxi Sans" charset="0"/>
              </a:rPr>
              <a:t>ollisionen</a:t>
            </a:r>
            <a:r>
              <a:rPr lang="en-US" sz="2000" b="1" dirty="0" smtClean="0">
                <a:latin typeface="Luxi Sans" charset="0"/>
              </a:rPr>
              <a:t>/</a:t>
            </a:r>
            <a:r>
              <a:rPr lang="en-US" sz="2000" b="1" dirty="0">
                <a:latin typeface="Luxi Sans" charset="0"/>
              </a:rPr>
              <a:t>s</a:t>
            </a: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= 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Überlagerung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 von ~</a:t>
            </a: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20 </a:t>
            </a:r>
            <a:r>
              <a:rPr lang="en-US" sz="2000" b="1" dirty="0" err="1">
                <a:solidFill>
                  <a:srgbClr val="3333CC"/>
                </a:solidFill>
                <a:latin typeface="Luxi Sans" charset="0"/>
              </a:rPr>
              <a:t>pp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-Kollisionen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 </a:t>
            </a:r>
            <a:endParaRPr lang="en-US" sz="2000" b="1" dirty="0">
              <a:solidFill>
                <a:srgbClr val="3333CC"/>
              </a:solidFill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solidFill>
                  <a:srgbClr val="3333CC"/>
                </a:solidFill>
                <a:latin typeface="Luxi Sans" charset="0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pro </a:t>
            </a:r>
            <a:r>
              <a:rPr lang="en-US" sz="2000" b="1" dirty="0" err="1" smtClean="0">
                <a:solidFill>
                  <a:srgbClr val="3333CC"/>
                </a:solidFill>
                <a:latin typeface="Luxi Sans" charset="0"/>
              </a:rPr>
              <a:t>Strahlkreuzung</a:t>
            </a:r>
            <a:r>
              <a:rPr lang="en-US" sz="2000" b="1" dirty="0" smtClean="0">
                <a:solidFill>
                  <a:srgbClr val="3333CC"/>
                </a:solidFill>
                <a:latin typeface="Luxi Sans" charset="0"/>
              </a:rPr>
              <a:t>: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Luxi Sans" charset="0"/>
              </a:rPr>
              <a:t>pile-up</a:t>
            </a:r>
          </a:p>
          <a:p>
            <a:pPr>
              <a:lnSpc>
                <a:spcPct val="102000"/>
              </a:lnSpc>
            </a:pP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>
                <a:latin typeface="Luxi Sans" charset="0"/>
              </a:rPr>
              <a:t> ~1600 </a:t>
            </a:r>
            <a:r>
              <a:rPr lang="en-US" sz="2000" b="1" dirty="0" err="1" smtClean="0">
                <a:latin typeface="Luxi Sans" charset="0"/>
              </a:rPr>
              <a:t>geladene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Teilchen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im</a:t>
            </a:r>
            <a:r>
              <a:rPr lang="en-US" sz="2000" b="1" dirty="0" smtClean="0">
                <a:latin typeface="Luxi Sans" charset="0"/>
              </a:rPr>
              <a:t> </a:t>
            </a:r>
            <a:r>
              <a:rPr lang="en-US" sz="2000" b="1" dirty="0" err="1" smtClean="0">
                <a:latin typeface="Luxi Sans" charset="0"/>
              </a:rPr>
              <a:t>Detektor</a:t>
            </a:r>
            <a:endParaRPr lang="en-US" sz="2000" b="1" dirty="0">
              <a:latin typeface="Luxi Sans" charset="0"/>
            </a:endParaRPr>
          </a:p>
          <a:p>
            <a:pPr>
              <a:lnSpc>
                <a:spcPct val="102000"/>
              </a:lnSpc>
            </a:pPr>
            <a:r>
              <a:rPr lang="en-US" sz="2000" b="1" dirty="0" smtClean="0">
                <a:latin typeface="Luxi Sans" charset="0"/>
              </a:rPr>
              <a:t>pro </a:t>
            </a:r>
            <a:r>
              <a:rPr lang="en-US" sz="2000" b="1" dirty="0" err="1" smtClean="0">
                <a:latin typeface="Luxi Sans" charset="0"/>
              </a:rPr>
              <a:t>Strahlkreuzung</a:t>
            </a:r>
            <a:endParaRPr lang="en-US" sz="2000" b="1" dirty="0">
              <a:latin typeface="Luxi Sans" charset="0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6038"/>
            <a:ext cx="10080625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en-US" dirty="0"/>
              <a:t>Proton – Proton </a:t>
            </a:r>
            <a:r>
              <a:rPr lang="en-US" dirty="0" err="1" smtClean="0"/>
              <a:t>Kollisionen</a:t>
            </a:r>
            <a:r>
              <a:rPr lang="en-US" baseline="50000" dirty="0" smtClean="0"/>
              <a:t>(</a:t>
            </a:r>
            <a:r>
              <a:rPr lang="en-US" baseline="50000" dirty="0"/>
              <a:t>*)</a:t>
            </a:r>
            <a:r>
              <a:rPr lang="en-US" dirty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LHC</a:t>
            </a:r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baseline="50000" dirty="0"/>
              <a:t>(*)</a:t>
            </a:r>
            <a:r>
              <a:rPr lang="en-US" dirty="0"/>
              <a:t>LHC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schwere</a:t>
            </a:r>
            <a:r>
              <a:rPr lang="en-US" dirty="0" smtClean="0"/>
              <a:t> </a:t>
            </a:r>
            <a:r>
              <a:rPr lang="en-US" dirty="0" err="1" smtClean="0"/>
              <a:t>Bleikerne</a:t>
            </a:r>
            <a:r>
              <a:rPr lang="en-US" dirty="0" smtClean="0"/>
              <a:t> (</a:t>
            </a:r>
            <a:r>
              <a:rPr lang="en-US" dirty="0" err="1" smtClean="0"/>
              <a:t>Schwerionen</a:t>
            </a:r>
            <a:r>
              <a:rPr lang="en-US" dirty="0" smtClean="0"/>
              <a:t>) </a:t>
            </a:r>
            <a:r>
              <a:rPr lang="en-US" dirty="0" err="1" smtClean="0"/>
              <a:t>beschleunigen</a:t>
            </a:r>
            <a:r>
              <a:rPr lang="en-US" dirty="0" smtClean="0"/>
              <a:t> und </a:t>
            </a:r>
            <a:r>
              <a:rPr lang="en-US" dirty="0" err="1" smtClean="0"/>
              <a:t>kollidieren</a:t>
            </a:r>
            <a:r>
              <a:rPr lang="en-US" dirty="0" smtClean="0"/>
              <a:t> </a:t>
            </a:r>
            <a:r>
              <a:rPr lang="en-US" dirty="0" err="1" smtClean="0"/>
              <a:t>lassen</a:t>
            </a:r>
            <a:endParaRPr lang="en-US" dirty="0"/>
          </a:p>
          <a:p>
            <a:pPr marL="785813" lvl="1">
              <a:buSzPct val="71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Spezialexperiment</a:t>
            </a:r>
            <a:r>
              <a:rPr lang="en-US" dirty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Schwerionenphysik</a:t>
            </a:r>
            <a:r>
              <a:rPr lang="en-US" dirty="0" smtClean="0"/>
              <a:t>: </a:t>
            </a:r>
            <a:r>
              <a:rPr lang="en-US" dirty="0"/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13732252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9440" y="1782360"/>
            <a:ext cx="608076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LHC Dipole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7548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>
                <a:latin typeface="" pitchFamily="16"/>
              </a:rPr>
              <a:t>2 </a:t>
            </a:r>
            <a:r>
              <a:rPr lang="en-US" dirty="0" err="1" smtClean="0">
                <a:latin typeface="" pitchFamily="16"/>
              </a:rPr>
              <a:t>kleine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Strahlen</a:t>
            </a:r>
            <a:r>
              <a:rPr lang="en-US" dirty="0" smtClean="0">
                <a:latin typeface="" pitchFamily="16"/>
              </a:rPr>
              <a:t> in </a:t>
            </a:r>
            <a:r>
              <a:rPr lang="en-US" dirty="0" err="1" smtClean="0">
                <a:latin typeface="" pitchFamily="16"/>
              </a:rPr>
              <a:t>einem</a:t>
            </a:r>
            <a:r>
              <a:rPr lang="en-US" dirty="0" smtClean="0">
                <a:latin typeface="" pitchFamily="16"/>
              </a:rPr>
              <a:t> Magnet</a:t>
            </a:r>
            <a:endParaRPr lang="en-US" dirty="0">
              <a:latin typeface="" pitchFamily="16"/>
            </a:endParaRPr>
          </a:p>
        </p:txBody>
      </p:sp>
      <p:sp>
        <p:nvSpPr>
          <p:cNvPr id="5" name="Straight Connector 4"/>
          <p:cNvSpPr/>
          <p:nvPr/>
        </p:nvSpPr>
        <p:spPr>
          <a:xfrm>
            <a:off x="1619280" y="1596600"/>
            <a:ext cx="57239" cy="2518200"/>
          </a:xfrm>
          <a:prstGeom prst="line">
            <a:avLst/>
          </a:prstGeom>
          <a:noFill/>
          <a:ln w="18360">
            <a:solidFill>
              <a:srgbClr val="FF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1657439" y="1635120"/>
            <a:ext cx="590761" cy="2536920"/>
          </a:xfrm>
          <a:prstGeom prst="line">
            <a:avLst/>
          </a:prstGeom>
          <a:noFill/>
          <a:ln w="18360">
            <a:solidFill>
              <a:srgbClr val="FF00FF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919" y="6513840"/>
            <a:ext cx="4980960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sehr</a:t>
            </a:r>
            <a:r>
              <a:rPr lang="en-US" sz="18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Öffnung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(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kleine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akuum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kammer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)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800" b="1" dirty="0" err="1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ompakter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Magnet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geringere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Kalt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masse</a:t>
            </a:r>
            <a:endParaRPr lang="en-US" sz="18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22000" y="1305720"/>
            <a:ext cx="3042848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Größe</a:t>
            </a:r>
            <a:r>
              <a:rPr lang="en-US" sz="18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der </a:t>
            </a:r>
            <a:r>
              <a:rPr lang="en-US" sz="18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akuumkammer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nd </a:t>
            </a:r>
            <a:r>
              <a:rPr lang="en-US" sz="18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Strahlgröße</a:t>
            </a:r>
            <a:endParaRPr lang="en-US" sz="18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6251040" y="2017080"/>
            <a:ext cx="3657600" cy="1572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6285599" y="3916440"/>
            <a:ext cx="3657600" cy="26427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traight Connector 10"/>
          <p:cNvSpPr/>
          <p:nvPr/>
        </p:nvSpPr>
        <p:spPr>
          <a:xfrm>
            <a:off x="7363080" y="2832119"/>
            <a:ext cx="770760" cy="1744561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381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en-US" dirty="0" err="1"/>
              <a:t>Kühlung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suprafluidem</a:t>
            </a:r>
            <a:r>
              <a:rPr lang="en-US" dirty="0"/>
              <a:t> Helium (He 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Magnetkühlung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/>
              <a:t>suprafluidem</a:t>
            </a:r>
            <a:r>
              <a:rPr lang="en-US" dirty="0"/>
              <a:t> Helium (1.9 K)</a:t>
            </a:r>
          </a:p>
          <a:p>
            <a:pPr lvl="1"/>
            <a:r>
              <a:rPr lang="en-US" dirty="0" err="1" smtClean="0"/>
              <a:t>makroskopische</a:t>
            </a:r>
            <a:r>
              <a:rPr lang="en-US" dirty="0" smtClean="0"/>
              <a:t> </a:t>
            </a:r>
            <a:r>
              <a:rPr lang="en-US" dirty="0" err="1" smtClean="0"/>
              <a:t>Quantenflüssigkeit</a:t>
            </a:r>
            <a:endParaRPr lang="en-US" dirty="0" smtClean="0"/>
          </a:p>
          <a:p>
            <a:pPr lvl="2"/>
            <a:r>
              <a:rPr lang="en-US" dirty="0" err="1" smtClean="0"/>
              <a:t>hervorragende</a:t>
            </a:r>
            <a:r>
              <a:rPr lang="en-US" dirty="0" smtClean="0"/>
              <a:t> </a:t>
            </a:r>
            <a:r>
              <a:rPr lang="en-US" dirty="0" err="1" smtClean="0"/>
              <a:t>Kühleigenschaften</a:t>
            </a:r>
            <a:endParaRPr lang="en-US" dirty="0"/>
          </a:p>
          <a:p>
            <a:pPr lvl="2"/>
            <a:r>
              <a:rPr lang="en-US" dirty="0" err="1" smtClean="0"/>
              <a:t>keine</a:t>
            </a:r>
            <a:r>
              <a:rPr lang="en-US" dirty="0" smtClean="0"/>
              <a:t> </a:t>
            </a:r>
            <a:r>
              <a:rPr lang="en-US" dirty="0" err="1" smtClean="0"/>
              <a:t>innere</a:t>
            </a:r>
            <a:r>
              <a:rPr lang="en-US" dirty="0" smtClean="0"/>
              <a:t> </a:t>
            </a:r>
            <a:r>
              <a:rPr lang="en-US" dirty="0" err="1" smtClean="0"/>
              <a:t>Reibung</a:t>
            </a:r>
            <a:endParaRPr lang="en-US" dirty="0"/>
          </a:p>
          <a:p>
            <a:r>
              <a:rPr lang="en-US" dirty="0" err="1" smtClean="0"/>
              <a:t>erlaubt</a:t>
            </a:r>
            <a:r>
              <a:rPr lang="en-US" dirty="0" smtClean="0"/>
              <a:t> </a:t>
            </a:r>
            <a:r>
              <a:rPr lang="en-US" dirty="0" err="1" smtClean="0"/>
              <a:t>höhere</a:t>
            </a:r>
            <a:r>
              <a:rPr lang="en-US" dirty="0" smtClean="0"/>
              <a:t> </a:t>
            </a:r>
            <a:r>
              <a:rPr lang="en-US" dirty="0" err="1" smtClean="0"/>
              <a:t>Magnetfelder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24479" y="1861200"/>
            <a:ext cx="3526560" cy="526469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ctr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Maximum der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Wärmekapazität</a:t>
            </a:r>
            <a:r>
              <a:rPr lang="en-US" sz="18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1.9 K</a:t>
            </a:r>
          </a:p>
        </p:txBody>
      </p:sp>
      <p:sp>
        <p:nvSpPr>
          <p:cNvPr id="5" name="Straight Connector 4"/>
          <p:cNvSpPr/>
          <p:nvPr/>
        </p:nvSpPr>
        <p:spPr>
          <a:xfrm flipV="1">
            <a:off x="4752280" y="2019239"/>
            <a:ext cx="1458080" cy="248429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79872" y="3447341"/>
            <a:ext cx="5412623" cy="37415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6522480" y="2555701"/>
            <a:ext cx="3434040" cy="2129040"/>
            <a:chOff x="6522480" y="2423880"/>
            <a:chExt cx="3434040" cy="212904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6522480" y="2491200"/>
              <a:ext cx="3017520" cy="182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Straight Connector 8"/>
            <p:cNvSpPr/>
            <p:nvPr/>
          </p:nvSpPr>
          <p:spPr>
            <a:xfrm>
              <a:off x="7908839" y="3926880"/>
              <a:ext cx="1087200" cy="0"/>
            </a:xfrm>
            <a:prstGeom prst="line">
              <a:avLst/>
            </a:prstGeom>
            <a:noFill/>
            <a:ln w="38160">
              <a:solidFill>
                <a:srgbClr val="003399"/>
              </a:solidFill>
              <a:prstDash val="solid"/>
              <a:miter/>
            </a:ln>
          </p:spPr>
          <p:txBody>
            <a:bodyPr vert="horz" wrap="none" lIns="90000" tIns="46800" rIns="90000" bIns="46800" anchor="t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8337240" y="4154040"/>
              <a:ext cx="1619280" cy="398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003399"/>
                  </a:solidFill>
                  <a:latin typeface="Times New Roman" pitchFamily="18"/>
                  <a:ea typeface="HG Mincho Light J" pitchFamily="2"/>
                  <a:cs typeface="HG Mincho Light J" pitchFamily="2"/>
                </a:rPr>
                <a:t>OFHC copper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8046720" y="2423880"/>
              <a:ext cx="1175760" cy="3988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2000" b="0" i="0" u="none" strike="noStrike" baseline="0">
                  <a:ln>
                    <a:noFill/>
                  </a:ln>
                  <a:solidFill>
                    <a:srgbClr val="FF3300"/>
                  </a:solidFill>
                  <a:latin typeface="Times New Roman" pitchFamily="18"/>
                  <a:ea typeface="HG Mincho Light J" pitchFamily="2"/>
                  <a:cs typeface="HG Mincho Light J" pitchFamily="2"/>
                </a:rPr>
                <a:t>Helium 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20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</a:t>
            </a:r>
            <a:r>
              <a:rPr lang="en-US" dirty="0" err="1"/>
              <a:t>Magnetinstallation</a:t>
            </a:r>
            <a:endParaRPr lang="en-US" dirty="0"/>
          </a:p>
        </p:txBody>
      </p:sp>
      <p:pic>
        <p:nvPicPr>
          <p:cNvPr id="4" name="0503012_0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60000" y="1080000"/>
            <a:ext cx="4572000" cy="303588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pic>
        <p:nvPicPr>
          <p:cNvPr id="5" name="0507023_0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8000" y="905759"/>
            <a:ext cx="4572000" cy="305424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pic>
        <p:nvPicPr>
          <p:cNvPr id="6" name="PAQ_Tunnel_small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08000" y="3780000"/>
            <a:ext cx="4572000" cy="342000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756600" y="3924000"/>
            <a:ext cx="4919400" cy="320040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200000" y="3362400"/>
            <a:ext cx="2734200" cy="3657600"/>
          </a:xfrm>
          <a:prstGeom prst="rect">
            <a:avLst/>
          </a:prstGeom>
          <a:noFill/>
          <a:ln w="36720">
            <a:solidFill>
              <a:srgbClr val="008000"/>
            </a:solidFill>
            <a:prstDash val="solid"/>
          </a:ln>
        </p:spPr>
      </p:pic>
      <p:sp>
        <p:nvSpPr>
          <p:cNvPr id="9" name="TextBox 8"/>
          <p:cNvSpPr txBox="1"/>
          <p:nvPr/>
        </p:nvSpPr>
        <p:spPr>
          <a:xfrm>
            <a:off x="277560" y="6840000"/>
            <a:ext cx="1882432" cy="227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Qualitäts-</a:t>
            </a: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K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ontrolle</a:t>
            </a:r>
            <a:endParaRPr lang="en-US" sz="1600" b="1" i="0" u="none" strike="noStrike" baseline="0" dirty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04008" y="1787400"/>
            <a:ext cx="2555992" cy="451799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Lagerung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auf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Parkplätzen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verteilt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über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ganz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CERN</a:t>
            </a:r>
            <a:endParaRPr lang="en-US" sz="1600" b="1" i="0" u="none" strike="noStrike" baseline="0" dirty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57559" y="4068360"/>
            <a:ext cx="2327760" cy="451816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Induktionslöten</a:t>
            </a:r>
            <a:r>
              <a:rPr lang="en-US" sz="1600" b="1" dirty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der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Stromverbindungen</a:t>
            </a:r>
            <a:endParaRPr lang="en-US" sz="1600" b="1" i="0" u="none" strike="noStrike" baseline="0" dirty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9560" y="1080720"/>
            <a:ext cx="3418920" cy="2277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Absenkung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in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elliptischen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Schacht</a:t>
            </a:r>
            <a:endParaRPr lang="en-US" sz="1600" b="1" i="0" u="none" strike="noStrike" baseline="0" dirty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52680" y="3492720"/>
            <a:ext cx="1386400" cy="8999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Transport </a:t>
            </a: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endParaRPr lang="en-US" sz="1600" b="1" dirty="0"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automatisch</a:t>
            </a:r>
            <a:endParaRPr lang="en-US" sz="1600" b="1" i="0" u="none" strike="noStrike" baseline="0" dirty="0" smtClean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geführtem</a:t>
            </a:r>
            <a:r>
              <a:rPr lang="en-US" sz="1600" b="1" dirty="0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dirty="0" err="1" smtClean="0">
                <a:solidFill>
                  <a:srgbClr val="FFFF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Wagen</a:t>
            </a:r>
            <a:endParaRPr lang="en-US" sz="1600" b="1" i="0" u="none" strike="noStrike" baseline="0" dirty="0">
              <a:ln>
                <a:noFill/>
              </a:ln>
              <a:solidFill>
                <a:srgbClr val="FFFF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939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Tunnel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74638" y="6084092"/>
            <a:ext cx="9599612" cy="1046957"/>
          </a:xfrm>
        </p:spPr>
        <p:txBody>
          <a:bodyPr/>
          <a:lstStyle/>
          <a:p>
            <a:r>
              <a:rPr lang="en-US" dirty="0" err="1" smtClean="0"/>
              <a:t>Umfang</a:t>
            </a:r>
            <a:r>
              <a:rPr lang="en-US" dirty="0" smtClean="0"/>
              <a:t>: 27 km</a:t>
            </a:r>
          </a:p>
          <a:p>
            <a:r>
              <a:rPr lang="en-US" dirty="0" err="1" smtClean="0"/>
              <a:t>Durchmesser</a:t>
            </a:r>
            <a:r>
              <a:rPr lang="en-US" dirty="0" smtClean="0"/>
              <a:t>: 3.8 m</a:t>
            </a:r>
            <a:endParaRPr lang="en-US" dirty="0"/>
          </a:p>
        </p:txBody>
      </p:sp>
      <p:pic>
        <p:nvPicPr>
          <p:cNvPr id="3" name="Picture 2" descr="20080228_01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4" y="923685"/>
            <a:ext cx="7632600" cy="508840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4" name="Picture 3" descr="0911188_0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408" y="4571925"/>
            <a:ext cx="3946647" cy="264197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2520032" y="3707829"/>
            <a:ext cx="3960440" cy="2016224"/>
          </a:xfrm>
          <a:prstGeom prst="straightConnector1">
            <a:avLst/>
          </a:prstGeom>
          <a:solidFill>
            <a:srgbClr val="00B8FF"/>
          </a:solidFill>
          <a:ln w="5397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6476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 err="1" smtClean="0"/>
              <a:t>gespeicherte</a:t>
            </a:r>
            <a:r>
              <a:rPr lang="en-US" dirty="0" smtClean="0"/>
              <a:t> LHC </a:t>
            </a:r>
            <a:r>
              <a:rPr lang="en-US" dirty="0" err="1" smtClean="0"/>
              <a:t>Strahlenergie</a:t>
            </a:r>
            <a:endParaRPr lang="en-US" dirty="0"/>
          </a:p>
        </p:txBody>
      </p:sp>
      <p:sp>
        <p:nvSpPr>
          <p:cNvPr id="21523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5943600"/>
          </a:xfrm>
          <a:ln/>
        </p:spPr>
        <p:txBody>
          <a:bodyPr/>
          <a:lstStyle/>
          <a:p>
            <a:pPr marL="785813" lvl="1"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2808 </a:t>
            </a:r>
            <a:r>
              <a:rPr lang="en-US" dirty="0" err="1" smtClean="0"/>
              <a:t>Teilchenbündel</a:t>
            </a:r>
            <a:r>
              <a:rPr lang="en-US" dirty="0" smtClean="0"/>
              <a:t>, </a:t>
            </a:r>
            <a:r>
              <a:rPr lang="en-US" dirty="0"/>
              <a:t>1.1 x 10</a:t>
            </a:r>
            <a:r>
              <a:rPr lang="en-US" baseline="33000" dirty="0"/>
              <a:t>11</a:t>
            </a:r>
            <a:r>
              <a:rPr lang="en-US" dirty="0"/>
              <a:t> </a:t>
            </a:r>
            <a:r>
              <a:rPr lang="en-US" dirty="0" err="1" smtClean="0"/>
              <a:t>Protonen</a:t>
            </a:r>
            <a:r>
              <a:rPr lang="en-US" dirty="0" smtClean="0"/>
              <a:t>/</a:t>
            </a:r>
            <a:r>
              <a:rPr lang="en-US" dirty="0" err="1" smtClean="0"/>
              <a:t>Bündel</a:t>
            </a:r>
            <a:r>
              <a:rPr lang="en-US" dirty="0" smtClean="0"/>
              <a:t> </a:t>
            </a:r>
            <a:r>
              <a:rPr lang="en-US" dirty="0"/>
              <a:t>@ 7 </a:t>
            </a:r>
            <a:r>
              <a:rPr lang="en-US" dirty="0" err="1"/>
              <a:t>TeV</a:t>
            </a:r>
            <a:endParaRPr lang="en-US" dirty="0"/>
          </a:p>
          <a:p>
            <a:pPr marL="498475" indent="-355600">
              <a:buSzPct val="80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6613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/>
              <a:t>350 MJ </a:t>
            </a:r>
            <a:r>
              <a:rPr lang="en-US" dirty="0" err="1" smtClean="0"/>
              <a:t>gespeicherte</a:t>
            </a:r>
            <a:r>
              <a:rPr lang="en-US" dirty="0" smtClean="0"/>
              <a:t> </a:t>
            </a:r>
            <a:r>
              <a:rPr lang="en-US" dirty="0" err="1" smtClean="0"/>
              <a:t>Energie</a:t>
            </a:r>
            <a:r>
              <a:rPr lang="en-US" dirty="0" smtClean="0"/>
              <a:t> pro </a:t>
            </a:r>
            <a:r>
              <a:rPr lang="en-US" dirty="0" err="1" smtClean="0"/>
              <a:t>Protonstrahl</a:t>
            </a:r>
            <a:endParaRPr lang="en-US" dirty="0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1295896" y="6865763"/>
            <a:ext cx="7630938" cy="29845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Größtes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P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roblem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bei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Luxi Sans" charset="0"/>
              </a:rPr>
              <a:t>LHC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ist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die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Kontrolle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der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gespeicherten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latin typeface="Luxi Sans" charset="0"/>
              </a:rPr>
              <a:t>Energie</a:t>
            </a:r>
            <a:r>
              <a:rPr lang="en-US" sz="1800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endParaRPr lang="en-US" sz="1800" b="1" dirty="0">
              <a:solidFill>
                <a:srgbClr val="FF0000"/>
              </a:solidFill>
              <a:latin typeface="Luxi San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5" b="868"/>
          <a:stretch/>
        </p:blipFill>
        <p:spPr>
          <a:xfrm>
            <a:off x="6048424" y="2074354"/>
            <a:ext cx="3372223" cy="1849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17" b="22466"/>
          <a:stretch/>
        </p:blipFill>
        <p:spPr>
          <a:xfrm>
            <a:off x="1151881" y="3502439"/>
            <a:ext cx="3528392" cy="1731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95" b="-282"/>
          <a:stretch/>
        </p:blipFill>
        <p:spPr>
          <a:xfrm>
            <a:off x="5001388" y="4139877"/>
            <a:ext cx="467375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3456136" y="2267669"/>
            <a:ext cx="2736304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Airbus A320 (78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340 km/h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647824" y="3347789"/>
            <a:ext cx="2645618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ICE 3 Zug (420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147 km/h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1295896" y="6156101"/>
            <a:ext cx="4372749" cy="28803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24876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1400" b="1" dirty="0">
                <a:solidFill>
                  <a:srgbClr val="002060"/>
                </a:solidFill>
                <a:latin typeface="Luxi Sans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Queen Mary 2 (150’000 t)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bei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4.2 </a:t>
            </a:r>
            <a:r>
              <a:rPr lang="en-US" sz="1400" b="1" dirty="0" err="1" smtClean="0">
                <a:solidFill>
                  <a:srgbClr val="002060"/>
                </a:solidFill>
                <a:latin typeface="Luxi Sans" charset="0"/>
              </a:rPr>
              <a:t>Knoten</a:t>
            </a:r>
            <a:r>
              <a:rPr lang="en-US" sz="1400" b="1" dirty="0" smtClean="0">
                <a:solidFill>
                  <a:srgbClr val="002060"/>
                </a:solidFill>
                <a:latin typeface="Luxi Sans" charset="0"/>
              </a:rPr>
              <a:t> (7.8 km/h)  </a:t>
            </a:r>
            <a:endParaRPr lang="en-US" sz="1400" b="1" dirty="0">
              <a:solidFill>
                <a:srgbClr val="002060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2785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604879" y="3203772"/>
            <a:ext cx="5295120" cy="39800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13277"/>
            <a:ext cx="9144000" cy="579646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Der </a:t>
            </a:r>
            <a:r>
              <a:rPr lang="en-US" dirty="0"/>
              <a:t>LHC Beam </a:t>
            </a:r>
            <a:r>
              <a:rPr lang="en-US" dirty="0" smtClean="0"/>
              <a:t>Dump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6350168" cy="5943960"/>
          </a:xfrm>
        </p:spPr>
        <p:txBody>
          <a:bodyPr/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smtClean="0">
                <a:latin typeface="" pitchFamily="16"/>
              </a:rPr>
              <a:t>350 </a:t>
            </a:r>
            <a:r>
              <a:rPr lang="en-US" dirty="0">
                <a:latin typeface="" pitchFamily="16"/>
              </a:rPr>
              <a:t>MJ </a:t>
            </a:r>
            <a:r>
              <a:rPr lang="en-US" dirty="0" err="1" smtClean="0">
                <a:latin typeface="" pitchFamily="16"/>
              </a:rPr>
              <a:t>Beamenergie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müssen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in </a:t>
            </a:r>
            <a:r>
              <a:rPr lang="en-US" dirty="0" smtClean="0">
                <a:latin typeface="" pitchFamily="16"/>
              </a:rPr>
              <a:t>~250 </a:t>
            </a:r>
            <a:r>
              <a:rPr lang="en-US" dirty="0">
                <a:latin typeface="Luxi Sans" pitchFamily="34"/>
              </a:rPr>
              <a:t>µ</a:t>
            </a:r>
            <a:r>
              <a:rPr lang="en-US" dirty="0">
                <a:latin typeface="Luxi Sans" pitchFamily="18"/>
              </a:rPr>
              <a:t>s </a:t>
            </a:r>
            <a:r>
              <a:rPr lang="en-US" dirty="0" err="1" smtClean="0">
                <a:latin typeface="Luxi Sans" pitchFamily="18"/>
              </a:rPr>
              <a:t>abgebaut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werden</a:t>
            </a:r>
            <a:r>
              <a:rPr lang="en-US" dirty="0" smtClean="0">
                <a:latin typeface="Luxi Sans" pitchFamily="18"/>
              </a:rPr>
              <a:t> (3 </a:t>
            </a:r>
            <a:r>
              <a:rPr lang="en-US" dirty="0" err="1" smtClean="0">
                <a:latin typeface="Luxi Sans" pitchFamily="18"/>
              </a:rPr>
              <a:t>Umläufe</a:t>
            </a:r>
            <a:r>
              <a:rPr lang="en-US" dirty="0" smtClean="0">
                <a:latin typeface="Luxi Sans" pitchFamily="18"/>
              </a:rPr>
              <a:t>)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instantane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Strahlleistung</a:t>
            </a:r>
            <a:r>
              <a:rPr lang="en-US" dirty="0" smtClean="0">
                <a:latin typeface="Luxi Sans" pitchFamily="18"/>
              </a:rPr>
              <a:t> auf dump </a:t>
            </a:r>
            <a:r>
              <a:rPr lang="en-US" dirty="0">
                <a:latin typeface="Luxi Sans" pitchFamily="18"/>
              </a:rPr>
              <a:t>= </a:t>
            </a:r>
            <a:r>
              <a:rPr lang="en-US" dirty="0" smtClean="0">
                <a:latin typeface="Luxi Sans" pitchFamily="18"/>
              </a:rPr>
              <a:t>1.4 </a:t>
            </a:r>
            <a:r>
              <a:rPr lang="en-US" dirty="0">
                <a:latin typeface="Luxi Sans" pitchFamily="18"/>
              </a:rPr>
              <a:t>TW</a:t>
            </a:r>
          </a:p>
          <a:p>
            <a:pPr lvl="0"/>
            <a:r>
              <a:rPr lang="en-US" dirty="0" err="1" smtClean="0">
                <a:latin typeface="Luxi Sans" pitchFamily="18"/>
              </a:rPr>
              <a:t>Strahl</a:t>
            </a:r>
            <a:r>
              <a:rPr lang="en-US" dirty="0" smtClean="0">
                <a:latin typeface="Luxi Sans" pitchFamily="18"/>
              </a:rPr>
              <a:t> Absorber </a:t>
            </a:r>
            <a:r>
              <a:rPr lang="en-US" dirty="0" err="1" smtClean="0">
                <a:latin typeface="Luxi Sans" pitchFamily="18"/>
              </a:rPr>
              <a:t>aus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Graphit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Schmelzpunkt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>
                <a:latin typeface="Luxi Sans" pitchFamily="18"/>
              </a:rPr>
              <a:t>~ 3700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 err="1" smtClean="0">
                <a:latin typeface="Luxi Sans" pitchFamily="18"/>
              </a:rPr>
              <a:t>Aufheizung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bis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>
                <a:latin typeface="Luxi Sans" pitchFamily="18"/>
              </a:rPr>
              <a:t>~</a:t>
            </a:r>
            <a:r>
              <a:rPr lang="en-US" dirty="0" smtClean="0">
                <a:latin typeface="Luxi Sans" pitchFamily="18"/>
              </a:rPr>
              <a:t>1250 </a:t>
            </a:r>
            <a:r>
              <a:rPr lang="en-US" baseline="50000" dirty="0" err="1">
                <a:latin typeface="Luxi Sans" pitchFamily="18"/>
              </a:rPr>
              <a:t>o</a:t>
            </a:r>
            <a:r>
              <a:rPr lang="en-US" dirty="0" err="1">
                <a:latin typeface="Luxi Sans" pitchFamily="18"/>
              </a:rPr>
              <a:t>C</a:t>
            </a:r>
            <a:endParaRPr lang="en-US" dirty="0">
              <a:latin typeface="Luxi Sans" pitchFamily="18"/>
            </a:endParaRPr>
          </a:p>
          <a:p>
            <a:pPr lvl="0"/>
            <a:r>
              <a:rPr lang="en-US" dirty="0" err="1" smtClean="0">
                <a:latin typeface="Luxi Sans" pitchFamily="18"/>
              </a:rPr>
              <a:t>Auch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notwendig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>
                <a:latin typeface="Luxi Sans" pitchFamily="18"/>
              </a:rPr>
              <a:t>“dilution kicker”</a:t>
            </a:r>
          </a:p>
          <a:p>
            <a:pPr lvl="1"/>
            <a:r>
              <a:rPr lang="en-US" dirty="0" err="1" smtClean="0">
                <a:latin typeface="Luxi Sans" pitchFamily="18"/>
              </a:rPr>
              <a:t>Strahl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trifft</a:t>
            </a:r>
            <a:r>
              <a:rPr lang="en-US" dirty="0" smtClean="0">
                <a:latin typeface="Luxi Sans" pitchFamily="18"/>
              </a:rPr>
              <a:t> spiral-</a:t>
            </a:r>
            <a:r>
              <a:rPr lang="en-US" dirty="0" err="1" smtClean="0">
                <a:latin typeface="Luxi Sans" pitchFamily="18"/>
              </a:rPr>
              <a:t>förmig</a:t>
            </a:r>
            <a:r>
              <a:rPr lang="en-US" dirty="0" smtClean="0">
                <a:latin typeface="Luxi Sans" pitchFamily="18"/>
              </a:rPr>
              <a:t> auf</a:t>
            </a:r>
            <a:endParaRPr lang="en-US" dirty="0">
              <a:latin typeface="Luxi Sans" pitchFamily="18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768504" y="949705"/>
            <a:ext cx="2592288" cy="2021311"/>
            <a:chOff x="837323" y="4469129"/>
            <a:chExt cx="2933700" cy="2287524"/>
          </a:xfrm>
        </p:grpSpPr>
        <p:sp>
          <p:nvSpPr>
            <p:cNvPr id="7" name="object 37"/>
            <p:cNvSpPr/>
            <p:nvPr/>
          </p:nvSpPr>
          <p:spPr>
            <a:xfrm>
              <a:off x="837323" y="4469129"/>
              <a:ext cx="2933699" cy="16611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8" name="object 71"/>
            <p:cNvSpPr/>
            <p:nvPr/>
          </p:nvSpPr>
          <p:spPr>
            <a:xfrm>
              <a:off x="837323" y="4635246"/>
              <a:ext cx="2933699" cy="85725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9" name="object 154"/>
            <p:cNvSpPr/>
            <p:nvPr/>
          </p:nvSpPr>
          <p:spPr>
            <a:xfrm>
              <a:off x="837323" y="5492496"/>
              <a:ext cx="2933700" cy="85725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0" name="object 221"/>
            <p:cNvSpPr/>
            <p:nvPr/>
          </p:nvSpPr>
          <p:spPr>
            <a:xfrm>
              <a:off x="837323" y="6349746"/>
              <a:ext cx="2933700" cy="4069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655936" y="5292005"/>
            <a:ext cx="2562178" cy="1919478"/>
            <a:chOff x="927239" y="4670954"/>
            <a:chExt cx="2943605" cy="2205227"/>
          </a:xfrm>
        </p:grpSpPr>
        <p:sp>
          <p:nvSpPr>
            <p:cNvPr id="12" name="object 5"/>
            <p:cNvSpPr/>
            <p:nvPr/>
          </p:nvSpPr>
          <p:spPr>
            <a:xfrm>
              <a:off x="927239" y="4670954"/>
              <a:ext cx="2943605" cy="5714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3" name="object 10"/>
            <p:cNvSpPr/>
            <p:nvPr/>
          </p:nvSpPr>
          <p:spPr>
            <a:xfrm>
              <a:off x="927239" y="5242453"/>
              <a:ext cx="2943605" cy="8572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27239" y="6099703"/>
              <a:ext cx="2943605" cy="77647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0944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LHC </a:t>
            </a:r>
            <a:r>
              <a:rPr lang="en-US" dirty="0" err="1" smtClean="0"/>
              <a:t>Unfall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6997922" cy="5942012"/>
          </a:xfrm>
        </p:spPr>
        <p:txBody>
          <a:bodyPr/>
          <a:lstStyle/>
          <a:p>
            <a:r>
              <a:rPr lang="en-US" dirty="0" err="1" smtClean="0"/>
              <a:t>Erster</a:t>
            </a:r>
            <a:r>
              <a:rPr lang="en-US" dirty="0" smtClean="0"/>
              <a:t> </a:t>
            </a:r>
            <a:r>
              <a:rPr lang="en-US" dirty="0" err="1" smtClean="0"/>
              <a:t>Strahl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LHC am 10. September 2008</a:t>
            </a:r>
          </a:p>
          <a:p>
            <a:pPr lvl="1"/>
            <a:r>
              <a:rPr lang="en-US" dirty="0" err="1" smtClean="0"/>
              <a:t>einige</a:t>
            </a:r>
            <a:r>
              <a:rPr lang="en-US" dirty="0" smtClean="0"/>
              <a:t> </a:t>
            </a:r>
            <a:r>
              <a:rPr lang="en-US" dirty="0" err="1" smtClean="0"/>
              <a:t>Tage</a:t>
            </a:r>
            <a:r>
              <a:rPr lang="en-US" dirty="0" smtClean="0"/>
              <a:t> </a:t>
            </a:r>
            <a:r>
              <a:rPr lang="en-US" dirty="0" err="1" smtClean="0"/>
              <a:t>später</a:t>
            </a:r>
            <a:r>
              <a:rPr lang="en-US" dirty="0" smtClean="0"/>
              <a:t> (</a:t>
            </a:r>
            <a:r>
              <a:rPr lang="en-US" dirty="0" err="1" smtClean="0"/>
              <a:t>bei</a:t>
            </a:r>
            <a:r>
              <a:rPr lang="en-US" dirty="0" smtClean="0"/>
              <a:t> Test </a:t>
            </a:r>
            <a:r>
              <a:rPr lang="en-US" dirty="0" err="1" smtClean="0"/>
              <a:t>ohne</a:t>
            </a:r>
            <a:r>
              <a:rPr lang="en-US" dirty="0" smtClean="0"/>
              <a:t> </a:t>
            </a:r>
            <a:r>
              <a:rPr lang="en-US" dirty="0" err="1" smtClean="0"/>
              <a:t>Strahl</a:t>
            </a:r>
            <a:r>
              <a:rPr lang="en-US" dirty="0" smtClean="0"/>
              <a:t>)…</a:t>
            </a:r>
          </a:p>
          <a:p>
            <a:r>
              <a:rPr lang="en-US" dirty="0" err="1" smtClean="0"/>
              <a:t>Unfall</a:t>
            </a:r>
            <a:r>
              <a:rPr lang="en-US" dirty="0" smtClean="0"/>
              <a:t> am 19. September 2008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719138" lvl="2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schlechte</a:t>
            </a:r>
            <a:r>
              <a:rPr lang="en-US" dirty="0" smtClean="0"/>
              <a:t> </a:t>
            </a:r>
            <a:r>
              <a:rPr lang="en-US" dirty="0" err="1" smtClean="0"/>
              <a:t>Verbindung</a:t>
            </a:r>
            <a:r>
              <a:rPr lang="en-US" dirty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el. </a:t>
            </a:r>
            <a:r>
              <a:rPr lang="en-US" dirty="0" err="1" smtClean="0"/>
              <a:t>Lichtbogen</a:t>
            </a:r>
            <a:endParaRPr lang="en-US" dirty="0" smtClean="0"/>
          </a:p>
          <a:p>
            <a:pPr lvl="1"/>
            <a:r>
              <a:rPr lang="en-US" dirty="0" err="1" smtClean="0"/>
              <a:t>Zerstörungen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He </a:t>
            </a:r>
            <a:r>
              <a:rPr lang="en-US" dirty="0" err="1" smtClean="0"/>
              <a:t>Schockwelle</a:t>
            </a:r>
            <a:r>
              <a:rPr lang="en-US" dirty="0" smtClean="0"/>
              <a:t> (~700 m)</a:t>
            </a:r>
          </a:p>
          <a:p>
            <a:r>
              <a:rPr lang="en-US" dirty="0" err="1" smtClean="0"/>
              <a:t>Reparatur</a:t>
            </a:r>
            <a:r>
              <a:rPr lang="en-US" dirty="0" smtClean="0"/>
              <a:t> &gt; 1 year</a:t>
            </a:r>
          </a:p>
          <a:p>
            <a:pPr lvl="2"/>
            <a:r>
              <a:rPr lang="en-US" dirty="0" smtClean="0"/>
              <a:t>LHC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~½ </a:t>
            </a:r>
            <a:r>
              <a:rPr lang="en-US" dirty="0" err="1" smtClean="0">
                <a:solidFill>
                  <a:srgbClr val="FF0000"/>
                </a:solidFill>
              </a:rPr>
              <a:t>Designenergie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2010-12</a:t>
            </a:r>
          </a:p>
        </p:txBody>
      </p:sp>
      <p:pic>
        <p:nvPicPr>
          <p:cNvPr id="4" name="Picture 3" descr="0811007_13-A4-at-144-dpi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831" y="5075981"/>
            <a:ext cx="3203562" cy="2132402"/>
          </a:xfrm>
          <a:prstGeom prst="rect">
            <a:avLst/>
          </a:prstGeom>
        </p:spPr>
      </p:pic>
      <p:pic>
        <p:nvPicPr>
          <p:cNvPr id="5" name="Picture 4" descr="0811007_29-A4-at-144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80" y="2123653"/>
            <a:ext cx="4104456" cy="2736304"/>
          </a:xfrm>
          <a:prstGeom prst="rect">
            <a:avLst/>
          </a:prstGeom>
        </p:spPr>
      </p:pic>
      <p:pic>
        <p:nvPicPr>
          <p:cNvPr id="16" name="Picture 7" descr="attach_reader?attach_id=1025394&amp;height=150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560" y="871092"/>
            <a:ext cx="2736304" cy="10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0505004_01-A5-at-72-dp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73" y="2627709"/>
            <a:ext cx="4176464" cy="2723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5"/>
          <p:cNvCxnSpPr>
            <a:cxnSpLocks noChangeShapeType="1"/>
          </p:cNvCxnSpPr>
          <p:nvPr/>
        </p:nvCxnSpPr>
        <p:spPr bwMode="auto">
          <a:xfrm flipV="1">
            <a:off x="2304008" y="3119193"/>
            <a:ext cx="720080" cy="732652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prstDash val="sys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137129" y="2843733"/>
            <a:ext cx="1610875" cy="280846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400" b="1" dirty="0" err="1" smtClean="0">
                <a:solidFill>
                  <a:srgbClr val="0000FF"/>
                </a:solidFill>
                <a:latin typeface="+mn-lt"/>
              </a:rPr>
              <a:t>Dipolverbindung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4464248" y="3360361"/>
            <a:ext cx="1080120" cy="280846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400" b="1" dirty="0" err="1" smtClean="0">
                <a:solidFill>
                  <a:srgbClr val="0000FF"/>
                </a:solidFill>
                <a:latin typeface="+mn-lt"/>
              </a:rPr>
              <a:t>Strahlrohr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22" name="Straight Arrow Connector 5"/>
          <p:cNvCxnSpPr>
            <a:cxnSpLocks noChangeShapeType="1"/>
          </p:cNvCxnSpPr>
          <p:nvPr/>
        </p:nvCxnSpPr>
        <p:spPr bwMode="auto">
          <a:xfrm flipV="1">
            <a:off x="3024088" y="3627227"/>
            <a:ext cx="1828800" cy="728674"/>
          </a:xfrm>
          <a:prstGeom prst="straightConnector1">
            <a:avLst/>
          </a:prstGeom>
          <a:noFill/>
          <a:ln w="57150" algn="ctr">
            <a:solidFill>
              <a:srgbClr val="FFC000"/>
            </a:solidFill>
            <a:prstDash val="sysDash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5121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3528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CERN </a:t>
            </a:r>
            <a:r>
              <a:rPr lang="en-US" dirty="0" err="1" smtClean="0"/>
              <a:t>Beschleuniger</a:t>
            </a:r>
            <a:r>
              <a:rPr lang="en-US" dirty="0" smtClean="0"/>
              <a:t> </a:t>
            </a:r>
            <a:r>
              <a:rPr lang="en-US" dirty="0" err="1"/>
              <a:t>K</a:t>
            </a:r>
            <a:r>
              <a:rPr lang="en-US" dirty="0" err="1" smtClean="0"/>
              <a:t>omplex</a:t>
            </a:r>
            <a:endParaRPr lang="en-US" dirty="0"/>
          </a:p>
        </p:txBody>
      </p:sp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1908175" y="917575"/>
            <a:ext cx="7899400" cy="6307138"/>
            <a:chOff x="1202" y="578"/>
            <a:chExt cx="4976" cy="3973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578"/>
              <a:ext cx="4976" cy="3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88" name="Line 4"/>
            <p:cNvSpPr>
              <a:spLocks noChangeShapeType="1"/>
            </p:cNvSpPr>
            <p:nvPr/>
          </p:nvSpPr>
          <p:spPr bwMode="auto">
            <a:xfrm flipV="1">
              <a:off x="2693" y="3363"/>
              <a:ext cx="364" cy="255"/>
            </a:xfrm>
            <a:prstGeom prst="lin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389" name="Text Box 5"/>
            <p:cNvSpPr txBox="1">
              <a:spLocks/>
            </p:cNvSpPr>
            <p:nvPr/>
          </p:nvSpPr>
          <p:spPr bwMode="auto">
            <a:xfrm>
              <a:off x="2359" y="3661"/>
              <a:ext cx="398" cy="171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 dirty="0">
                  <a:solidFill>
                    <a:srgbClr val="FF0000"/>
                  </a:solidFill>
                  <a:latin typeface="Luxi Sans" charset="0"/>
                </a:rPr>
                <a:t> S</a:t>
              </a:r>
              <a:r>
                <a:rPr lang="en-US" sz="1600" b="1" dirty="0" smtClean="0">
                  <a:solidFill>
                    <a:srgbClr val="FF0000"/>
                  </a:solidFill>
                  <a:latin typeface="Luxi Sans" charset="0"/>
                </a:rPr>
                <a:t>tart </a:t>
              </a:r>
              <a:endParaRPr lang="en-US" sz="1600" b="1" dirty="0">
                <a:solidFill>
                  <a:srgbClr val="FF0000"/>
                </a:solidFill>
                <a:latin typeface="Luxi Sans" charset="0"/>
              </a:endParaRPr>
            </a:p>
          </p:txBody>
        </p:sp>
        <p:sp>
          <p:nvSpPr>
            <p:cNvPr id="16390" name="Oval 6"/>
            <p:cNvSpPr>
              <a:spLocks/>
            </p:cNvSpPr>
            <p:nvPr/>
          </p:nvSpPr>
          <p:spPr bwMode="auto">
            <a:xfrm>
              <a:off x="2978" y="3101"/>
              <a:ext cx="478" cy="228"/>
            </a:xfrm>
            <a:prstGeom prst="ellipse">
              <a:avLst/>
            </a:prstGeom>
            <a:noFill/>
            <a:ln w="54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391" name="Text Box 7"/>
            <p:cNvSpPr txBox="1">
              <a:spLocks/>
            </p:cNvSpPr>
            <p:nvPr/>
          </p:nvSpPr>
          <p:spPr bwMode="auto">
            <a:xfrm>
              <a:off x="2868" y="3117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392" name="Text Box 8"/>
            <p:cNvSpPr txBox="1">
              <a:spLocks/>
            </p:cNvSpPr>
            <p:nvPr/>
          </p:nvSpPr>
          <p:spPr bwMode="auto">
            <a:xfrm>
              <a:off x="3480" y="236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393" name="Text Box 9"/>
            <p:cNvSpPr txBox="1">
              <a:spLocks/>
            </p:cNvSpPr>
            <p:nvPr/>
          </p:nvSpPr>
          <p:spPr bwMode="auto">
            <a:xfrm>
              <a:off x="4138" y="2913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394" name="Text Box 10"/>
            <p:cNvSpPr txBox="1">
              <a:spLocks/>
            </p:cNvSpPr>
            <p:nvPr/>
          </p:nvSpPr>
          <p:spPr bwMode="auto">
            <a:xfrm>
              <a:off x="3753" y="1507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395" name="Text Box 11"/>
            <p:cNvSpPr txBox="1">
              <a:spLocks/>
            </p:cNvSpPr>
            <p:nvPr/>
          </p:nvSpPr>
          <p:spPr bwMode="auto">
            <a:xfrm>
              <a:off x="2188" y="850"/>
              <a:ext cx="167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</p:grpSp>
      <p:grpSp>
        <p:nvGrpSpPr>
          <p:cNvPr id="16396" name="Group 12"/>
          <p:cNvGrpSpPr>
            <a:grpSpLocks/>
          </p:cNvGrpSpPr>
          <p:nvPr/>
        </p:nvGrpSpPr>
        <p:grpSpPr bwMode="auto">
          <a:xfrm>
            <a:off x="265113" y="5751513"/>
            <a:ext cx="1141412" cy="1370012"/>
            <a:chOff x="167" y="3623"/>
            <a:chExt cx="719" cy="863"/>
          </a:xfrm>
        </p:grpSpPr>
        <p:pic>
          <p:nvPicPr>
            <p:cNvPr id="16397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" y="3623"/>
              <a:ext cx="719" cy="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391" y="4002"/>
              <a:ext cx="453" cy="1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18143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88000"/>
                </a:lnSpc>
              </a:pPr>
              <a:r>
                <a:rPr lang="en-US" sz="1200" b="1">
                  <a:solidFill>
                    <a:srgbClr val="333366"/>
                  </a:solidFill>
                  <a:latin typeface="Lucida Sans Typewriter" pitchFamily="49" charset="0"/>
                </a:rPr>
                <a:t>PROTONS</a:t>
              </a:r>
            </a:p>
          </p:txBody>
        </p:sp>
      </p:grpSp>
      <p:grpSp>
        <p:nvGrpSpPr>
          <p:cNvPr id="16399" name="Group 15"/>
          <p:cNvGrpSpPr>
            <a:grpSpLocks/>
          </p:cNvGrpSpPr>
          <p:nvPr/>
        </p:nvGrpSpPr>
        <p:grpSpPr bwMode="auto">
          <a:xfrm>
            <a:off x="474663" y="927100"/>
            <a:ext cx="1695450" cy="4684713"/>
            <a:chOff x="299" y="584"/>
            <a:chExt cx="1068" cy="2951"/>
          </a:xfrm>
        </p:grpSpPr>
        <p:sp>
          <p:nvSpPr>
            <p:cNvPr id="16400" name="Text Box 16"/>
            <p:cNvSpPr txBox="1">
              <a:spLocks/>
            </p:cNvSpPr>
            <p:nvPr/>
          </p:nvSpPr>
          <p:spPr bwMode="auto">
            <a:xfrm>
              <a:off x="299" y="3265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1 </a:t>
              </a:r>
            </a:p>
          </p:txBody>
        </p:sp>
        <p:sp>
          <p:nvSpPr>
            <p:cNvPr id="16401" name="Text Box 17"/>
            <p:cNvSpPr txBox="1">
              <a:spLocks/>
            </p:cNvSpPr>
            <p:nvPr/>
          </p:nvSpPr>
          <p:spPr bwMode="auto">
            <a:xfrm>
              <a:off x="299" y="2653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2 </a:t>
              </a:r>
            </a:p>
          </p:txBody>
        </p:sp>
        <p:sp>
          <p:nvSpPr>
            <p:cNvPr id="16402" name="Text Box 18"/>
            <p:cNvSpPr txBox="1">
              <a:spLocks/>
            </p:cNvSpPr>
            <p:nvPr/>
          </p:nvSpPr>
          <p:spPr bwMode="auto">
            <a:xfrm>
              <a:off x="299" y="2064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3 </a:t>
              </a:r>
            </a:p>
          </p:txBody>
        </p:sp>
        <p:sp>
          <p:nvSpPr>
            <p:cNvPr id="16403" name="Text Box 19"/>
            <p:cNvSpPr txBox="1">
              <a:spLocks/>
            </p:cNvSpPr>
            <p:nvPr/>
          </p:nvSpPr>
          <p:spPr bwMode="auto">
            <a:xfrm>
              <a:off x="299" y="1451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4 </a:t>
              </a:r>
            </a:p>
          </p:txBody>
        </p:sp>
        <p:sp>
          <p:nvSpPr>
            <p:cNvPr id="16404" name="Text Box 20"/>
            <p:cNvSpPr txBox="1">
              <a:spLocks/>
            </p:cNvSpPr>
            <p:nvPr/>
          </p:nvSpPr>
          <p:spPr bwMode="auto">
            <a:xfrm>
              <a:off x="299" y="839"/>
              <a:ext cx="153" cy="167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" tIns="23112" rIns="9000" bIns="9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FF0000"/>
                  </a:solidFill>
                  <a:latin typeface="Luxi Sans" charset="0"/>
                </a:rPr>
                <a:t> 5 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736" y="3275"/>
              <a:ext cx="46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LINAC2</a:t>
              </a:r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736" y="2663"/>
              <a:ext cx="6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BOOSTER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736" y="2073"/>
              <a:ext cx="170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PS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736" y="1461"/>
              <a:ext cx="255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SPS</a:t>
              </a: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736" y="848"/>
              <a:ext cx="26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8000"/>
                  </a:solidFill>
                  <a:latin typeface="Luxi Sans" charset="0"/>
                </a:rPr>
                <a:t>LHC</a:t>
              </a: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V="1">
              <a:off x="583" y="3184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347" y="2988"/>
              <a:ext cx="439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50 MeV</a:t>
              </a:r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V="1">
              <a:off x="584" y="2571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348" y="2375"/>
              <a:ext cx="505" cy="1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1.4 GeV</a:t>
              </a:r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584" y="1982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349" y="1786"/>
              <a:ext cx="432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26 GeV</a:t>
              </a:r>
            </a:p>
          </p:txBody>
        </p:sp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 flipV="1">
              <a:off x="584" y="1369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348" y="1174"/>
              <a:ext cx="503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450 GeV</a:t>
              </a:r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V="1">
              <a:off x="584" y="780"/>
              <a:ext cx="0" cy="352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370" y="584"/>
              <a:ext cx="431" cy="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4112" rIns="0" bIns="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5pPr>
              <a:lvl6pPr marL="25146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6pPr>
              <a:lvl7pPr marL="29718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7pPr>
              <a:lvl8pPr marL="34290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8pPr>
              <a:lvl9pPr marL="3886200" indent="-228600" defTabSz="447675" fontAlgn="base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msmincho" charset="0"/>
                  <a:cs typeface="msmincho" charset="0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sz="1600" b="1">
                  <a:solidFill>
                    <a:srgbClr val="0000FF"/>
                  </a:solidFill>
                  <a:latin typeface="Luxi Sans" charset="0"/>
                </a:rPr>
                <a:t>7 TeV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2726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6038"/>
            <a:ext cx="9144000" cy="914400"/>
          </a:xfrm>
          <a:ln/>
        </p:spPr>
        <p:txBody>
          <a:bodyPr tIns="65520"/>
          <a:lstStyle/>
          <a:p>
            <a:pPr>
              <a:tabLst>
                <a:tab pos="212725" algn="l"/>
                <a:tab pos="447675" algn="l"/>
                <a:tab pos="898525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/>
              <a:t>LHC </a:t>
            </a:r>
            <a:r>
              <a:rPr lang="en-US" dirty="0" err="1" smtClean="0"/>
              <a:t>Betriebsmodus</a:t>
            </a:r>
            <a:endParaRPr lang="en-US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61963" y="935038"/>
          <a:ext cx="9359900" cy="497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hart" r:id="rId4" imgW="11020320" imgH="5857560" progId="Excel.Chart.8">
                  <p:embed/>
                </p:oleObj>
              </mc:Choice>
              <mc:Fallback>
                <p:oleObj name="Chart" r:id="rId4" imgW="11020320" imgH="585756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935038"/>
                        <a:ext cx="9359900" cy="49720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638" y="6667500"/>
            <a:ext cx="9601200" cy="465138"/>
          </a:xfrm>
          <a:ln/>
        </p:spPr>
        <p:txBody>
          <a:bodyPr/>
          <a:lstStyle/>
          <a:p>
            <a:pPr marL="498475" indent="-355600">
              <a:buSzPct val="80000"/>
              <a:buFont typeface="Times New Roman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US" dirty="0" err="1" smtClean="0"/>
              <a:t>dann</a:t>
            </a:r>
            <a:r>
              <a:rPr lang="en-US" dirty="0" smtClean="0"/>
              <a:t> </a:t>
            </a:r>
            <a:r>
              <a:rPr lang="en-US" dirty="0" err="1" smtClean="0"/>
              <a:t>Datennahme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Kollisionen</a:t>
            </a:r>
            <a:r>
              <a:rPr lang="en-US" dirty="0" smtClean="0"/>
              <a:t> </a:t>
            </a:r>
            <a:r>
              <a:rPr lang="en-US" dirty="0" err="1" smtClean="0"/>
              <a:t>über</a:t>
            </a:r>
            <a:r>
              <a:rPr lang="en-US" dirty="0" smtClean="0"/>
              <a:t> </a:t>
            </a:r>
            <a:r>
              <a:rPr lang="en-US" dirty="0"/>
              <a:t>~10 </a:t>
            </a:r>
            <a:r>
              <a:rPr lang="en-US" dirty="0" smtClean="0"/>
              <a:t>hours</a:t>
            </a:r>
            <a:r>
              <a:rPr lang="en-US" dirty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endParaRPr lang="en-US" dirty="0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885950" y="6045200"/>
            <a:ext cx="7037388" cy="1588"/>
          </a:xfrm>
          <a:prstGeom prst="line">
            <a:avLst/>
          </a:prstGeom>
          <a:noFill/>
          <a:ln w="72000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777663" y="11561763"/>
            <a:ext cx="7172325" cy="301625"/>
          </a:xfrm>
          <a:prstGeom prst="rect">
            <a:avLst/>
          </a:prstGeom>
          <a:solidFill>
            <a:srgbClr val="FFFF99"/>
          </a:solidFill>
          <a:ln w="360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8000" tIns="47484" rIns="18000" bIns="18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7000"/>
              </a:lnSpc>
            </a:pPr>
            <a:r>
              <a:rPr lang="en-US" sz="1800" b="1">
                <a:solidFill>
                  <a:srgbClr val="0000FF"/>
                </a:solidFill>
                <a:latin typeface="Luxi Sans" charset="0"/>
              </a:rPr>
              <a:t> minimum time from end of physics to start of physics: 1.5 hours 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31800" y="6228109"/>
            <a:ext cx="9217024" cy="360040"/>
          </a:xfrm>
          <a:prstGeom prst="rect">
            <a:avLst/>
          </a:prstGeom>
          <a:solidFill>
            <a:srgbClr val="FFFF99"/>
          </a:solidFill>
          <a:ln w="360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18000" tIns="47484" rIns="18000" bIns="18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7000"/>
              </a:lnSpc>
            </a:pP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minimale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Zeit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von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Ende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eines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Kollisionsruns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bis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Beginn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des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nächsten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: </a:t>
            </a:r>
            <a:r>
              <a:rPr lang="en-US" sz="1800" b="1" dirty="0">
                <a:solidFill>
                  <a:srgbClr val="0000FF"/>
                </a:solidFill>
                <a:latin typeface="Luxi Sans" charset="0"/>
              </a:rPr>
              <a:t>1.5 </a:t>
            </a:r>
            <a:r>
              <a:rPr lang="en-US" sz="1800" b="1" dirty="0" err="1" smtClean="0">
                <a:solidFill>
                  <a:srgbClr val="0000FF"/>
                </a:solidFill>
                <a:latin typeface="Luxi Sans" charset="0"/>
              </a:rPr>
              <a:t>Stunden</a:t>
            </a:r>
            <a:r>
              <a:rPr lang="en-US" sz="1800" b="1" dirty="0" smtClean="0">
                <a:solidFill>
                  <a:srgbClr val="0000FF"/>
                </a:solidFill>
                <a:latin typeface="Luxi Sans" charset="0"/>
              </a:rPr>
              <a:t> </a:t>
            </a:r>
            <a:endParaRPr lang="en-US" sz="1800" b="1" dirty="0">
              <a:solidFill>
                <a:srgbClr val="0000FF"/>
              </a:solidFill>
              <a:latin typeface="Luxi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21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265665" y="1762309"/>
            <a:ext cx="2743199" cy="12254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Die </a:t>
            </a:r>
            <a:r>
              <a:rPr lang="en-US" dirty="0" err="1" smtClean="0"/>
              <a:t>ersten</a:t>
            </a:r>
            <a:r>
              <a:rPr lang="en-US" dirty="0" smtClean="0"/>
              <a:t> “</a:t>
            </a:r>
            <a:r>
              <a:rPr lang="en-US" dirty="0" err="1" smtClean="0"/>
              <a:t>Beschleuniger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174229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Erste</a:t>
            </a:r>
            <a:r>
              <a:rPr lang="en-US" dirty="0" smtClean="0">
                <a:latin typeface="" pitchFamily="16"/>
              </a:rPr>
              <a:t> “</a:t>
            </a:r>
            <a:r>
              <a:rPr lang="en-US" dirty="0" err="1" smtClean="0">
                <a:latin typeface="" pitchFamily="16"/>
              </a:rPr>
              <a:t>Beschleuniger</a:t>
            </a:r>
            <a:r>
              <a:rPr lang="en-US" dirty="0" smtClean="0">
                <a:latin typeface="" pitchFamily="16"/>
              </a:rPr>
              <a:t>” in der 2. </a:t>
            </a:r>
            <a:r>
              <a:rPr lang="en-US" dirty="0" err="1" smtClean="0">
                <a:latin typeface="" pitchFamily="16"/>
              </a:rPr>
              <a:t>Hälfte</a:t>
            </a:r>
            <a:r>
              <a:rPr lang="en-US" dirty="0" smtClean="0">
                <a:latin typeface="" pitchFamily="16"/>
              </a:rPr>
              <a:t> des 19. </a:t>
            </a:r>
            <a:r>
              <a:rPr lang="en-US" dirty="0" err="1" smtClean="0">
                <a:latin typeface="" pitchFamily="16"/>
              </a:rPr>
              <a:t>Jahrhunderts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1855 </a:t>
            </a:r>
            <a:r>
              <a:rPr lang="en-US" dirty="0" err="1" smtClean="0">
                <a:latin typeface="" pitchFamily="16"/>
              </a:rPr>
              <a:t>erste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Kathodenstrahlröhre</a:t>
            </a:r>
            <a:r>
              <a:rPr lang="en-US" dirty="0" smtClean="0">
                <a:latin typeface="" pitchFamily="16"/>
              </a:rPr>
              <a:t> (Heinrich </a:t>
            </a:r>
            <a:r>
              <a:rPr lang="en-US" dirty="0" err="1" smtClean="0">
                <a:latin typeface="" pitchFamily="16"/>
              </a:rPr>
              <a:t>Geissler</a:t>
            </a:r>
            <a:r>
              <a:rPr lang="en-US" dirty="0">
                <a:latin typeface="" pitchFamily="16"/>
              </a:rPr>
              <a:t>)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" pitchFamily="16"/>
              </a:rPr>
              <a:t>1859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Kathodenstrahlen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als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negativ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geladene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	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					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Strahlen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erkannt</a:t>
            </a:r>
            <a:r>
              <a:rPr lang="en-US" dirty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(Julius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Pl</a:t>
            </a:r>
            <a:r>
              <a:rPr lang="en-US" dirty="0" err="1" smtClean="0">
                <a:solidFill>
                  <a:srgbClr val="FF0000"/>
                </a:solidFill>
                <a:latin typeface="Luxi Sans" pitchFamily="34"/>
              </a:rPr>
              <a:t>ü</a:t>
            </a:r>
            <a:r>
              <a:rPr lang="en-US" dirty="0" err="1" smtClean="0">
                <a:solidFill>
                  <a:srgbClr val="FF0000"/>
                </a:solidFill>
                <a:latin typeface="Luxi Sans" pitchFamily="18"/>
              </a:rPr>
              <a:t>cker</a:t>
            </a:r>
            <a:r>
              <a:rPr lang="en-US" dirty="0" smtClean="0">
                <a:solidFill>
                  <a:srgbClr val="FF0000"/>
                </a:solidFill>
                <a:latin typeface="Luxi Sans" pitchFamily="18"/>
              </a:rPr>
              <a:t>)</a:t>
            </a:r>
            <a:endParaRPr lang="en-US" dirty="0">
              <a:solidFill>
                <a:srgbClr val="FF0000"/>
              </a:solidFill>
              <a:latin typeface="Luxi Sans" pitchFamily="18"/>
            </a:endParaRPr>
          </a:p>
          <a:p>
            <a:pPr lvl="2"/>
            <a:r>
              <a:rPr lang="en-US" dirty="0" err="1" smtClean="0">
                <a:latin typeface="Luxi Sans" pitchFamily="18"/>
              </a:rPr>
              <a:t>Entdeckung</a:t>
            </a:r>
            <a:r>
              <a:rPr lang="en-US" dirty="0" smtClean="0">
                <a:latin typeface="Luxi Sans" pitchFamily="18"/>
              </a:rPr>
              <a:t>: </a:t>
            </a:r>
            <a:r>
              <a:rPr lang="en-US" dirty="0" err="1" smtClean="0">
                <a:latin typeface="Luxi Sans" pitchFamily="18"/>
              </a:rPr>
              <a:t>Ablenkung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durch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Magnetfelder</a:t>
            </a:r>
            <a:endParaRPr lang="en-US" dirty="0">
              <a:latin typeface="Luxi Sans" pitchFamily="18"/>
            </a:endParaRPr>
          </a:p>
          <a:p>
            <a:pPr lvl="1"/>
            <a:r>
              <a:rPr lang="en-US" dirty="0">
                <a:latin typeface="" pitchFamily="16"/>
              </a:rPr>
              <a:t>1878 </a:t>
            </a:r>
            <a:r>
              <a:rPr lang="en-US" dirty="0" err="1" smtClean="0">
                <a:latin typeface="" pitchFamily="16"/>
              </a:rPr>
              <a:t>Prototyp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 err="1" smtClean="0">
                <a:latin typeface="" pitchFamily="16"/>
              </a:rPr>
              <a:t>modernen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Kathodenstrahlröhren</a:t>
            </a:r>
            <a:r>
              <a:rPr lang="en-US" dirty="0" smtClean="0">
                <a:latin typeface="" pitchFamily="16"/>
              </a:rPr>
              <a:t> (Sir </a:t>
            </a:r>
            <a:r>
              <a:rPr lang="en-US" dirty="0">
                <a:latin typeface="" pitchFamily="16"/>
              </a:rPr>
              <a:t>William </a:t>
            </a:r>
            <a:r>
              <a:rPr lang="en-US" dirty="0" smtClean="0">
                <a:latin typeface="" pitchFamily="16"/>
              </a:rPr>
              <a:t>Crookes)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>
                <a:latin typeface="" pitchFamily="16"/>
              </a:rPr>
              <a:t>1897 </a:t>
            </a:r>
            <a:r>
              <a:rPr lang="en-US" dirty="0" err="1" smtClean="0">
                <a:latin typeface="" pitchFamily="16"/>
              </a:rPr>
              <a:t>Oszilloskop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Braun’scher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Röhre</a:t>
            </a:r>
            <a:r>
              <a:rPr lang="en-US" dirty="0" smtClean="0">
                <a:latin typeface="" pitchFamily="16"/>
              </a:rPr>
              <a:t> (Karl </a:t>
            </a:r>
            <a:r>
              <a:rPr lang="en-US" dirty="0">
                <a:latin typeface="" pitchFamily="16"/>
              </a:rPr>
              <a:t>Ferdinand </a:t>
            </a:r>
            <a:r>
              <a:rPr lang="en-US" dirty="0" smtClean="0">
                <a:latin typeface="" pitchFamily="16"/>
              </a:rPr>
              <a:t>Braun)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 err="1" smtClean="0">
                <a:latin typeface="" pitchFamily="16"/>
              </a:rPr>
              <a:t>Nach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Rutherfords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Entdeckung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 err="1" smtClean="0">
                <a:latin typeface="" pitchFamily="16"/>
              </a:rPr>
              <a:t>Atomstruktur</a:t>
            </a:r>
            <a:r>
              <a:rPr lang="en-US" dirty="0" smtClean="0">
                <a:latin typeface="" pitchFamily="16"/>
              </a:rPr>
              <a:t> 1910 </a:t>
            </a:r>
            <a:r>
              <a:rPr lang="en-US" dirty="0" err="1" smtClean="0">
                <a:latin typeface="" pitchFamily="16"/>
              </a:rPr>
              <a:t>zunehmendes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Interesse</a:t>
            </a:r>
            <a:r>
              <a:rPr lang="en-US" dirty="0" smtClean="0">
                <a:latin typeface="" pitchFamily="16"/>
              </a:rPr>
              <a:t> an </a:t>
            </a:r>
            <a:r>
              <a:rPr lang="en-US" dirty="0" err="1" smtClean="0">
                <a:latin typeface="" pitchFamily="16"/>
              </a:rPr>
              <a:t>Kernphysik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natürliche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radioaktive</a:t>
            </a:r>
            <a:r>
              <a:rPr lang="en-US" dirty="0" smtClean="0">
                <a:latin typeface="" pitchFamily="16"/>
              </a:rPr>
              <a:t> 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de-DE" dirty="0" smtClean="0">
                <a:latin typeface="Arial"/>
                <a:cs typeface="Arial"/>
              </a:rPr>
              <a:t>–</a:t>
            </a:r>
            <a:r>
              <a:rPr lang="en-US" dirty="0" err="1" smtClean="0">
                <a:latin typeface="" pitchFamily="16"/>
              </a:rPr>
              <a:t>Strahler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waren</a:t>
            </a:r>
            <a:r>
              <a:rPr lang="en-US" dirty="0" smtClean="0">
                <a:latin typeface="" pitchFamily="16"/>
              </a:rPr>
              <a:t> die </a:t>
            </a:r>
            <a:r>
              <a:rPr lang="en-US" dirty="0" err="1" smtClean="0">
                <a:latin typeface="" pitchFamily="16"/>
              </a:rPr>
              <a:t>verbreitesten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Quellen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energetischen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Teilchen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reichten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nicht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mehr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aus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nach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mehr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als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einer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Dekade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Kernforschung</a:t>
            </a:r>
            <a:r>
              <a:rPr lang="en-US" dirty="0" smtClean="0">
                <a:latin typeface="" pitchFamily="16"/>
              </a:rPr>
              <a:t> (E &lt; </a:t>
            </a:r>
            <a:r>
              <a:rPr lang="en-US" dirty="0">
                <a:latin typeface="" pitchFamily="16"/>
              </a:rPr>
              <a:t>5 MeV)</a:t>
            </a:r>
          </a:p>
          <a:p>
            <a:pPr lvl="1"/>
            <a:r>
              <a:rPr lang="en-US" dirty="0" err="1" smtClean="0">
                <a:latin typeface="" pitchFamily="16"/>
              </a:rPr>
              <a:t>Physiker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wollten</a:t>
            </a:r>
            <a:r>
              <a:rPr lang="en-US" dirty="0" smtClean="0">
                <a:latin typeface="" pitchFamily="16"/>
              </a:rPr>
              <a:t> “</a:t>
            </a:r>
            <a:r>
              <a:rPr lang="en-US" dirty="0" err="1" smtClean="0">
                <a:solidFill>
                  <a:srgbClr val="FF00FF"/>
                </a:solidFill>
                <a:latin typeface="" pitchFamily="16"/>
              </a:rPr>
              <a:t>einen</a:t>
            </a:r>
            <a:r>
              <a:rPr lang="en-US" dirty="0" smtClean="0">
                <a:solidFill>
                  <a:srgbClr val="FF00FF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FF"/>
                </a:solidFill>
                <a:latin typeface="" pitchFamily="16"/>
              </a:rPr>
              <a:t>Atomzertrümmerer</a:t>
            </a:r>
            <a:r>
              <a:rPr lang="en-US" dirty="0" smtClean="0">
                <a:solidFill>
                  <a:srgbClr val="FF00FF"/>
                </a:solidFill>
                <a:latin typeface="" pitchFamily="16"/>
              </a:rPr>
              <a:t>...</a:t>
            </a:r>
            <a:r>
              <a:rPr lang="en-US" dirty="0" smtClean="0">
                <a:latin typeface="" pitchFamily="16"/>
              </a:rPr>
              <a:t>”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" pitchFamily="16"/>
              </a:rPr>
              <a:t>1927 Rutherford </a:t>
            </a:r>
            <a:r>
              <a:rPr lang="en-US" dirty="0" err="1" smtClean="0">
                <a:latin typeface="" pitchFamily="16"/>
              </a:rPr>
              <a:t>forderte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einen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i="1" dirty="0">
                <a:latin typeface="" pitchFamily="16"/>
              </a:rPr>
              <a:t>O</a:t>
            </a:r>
            <a:r>
              <a:rPr lang="en-US" dirty="0">
                <a:latin typeface="" pitchFamily="16"/>
              </a:rPr>
              <a:t>(10 MeV</a:t>
            </a:r>
            <a:r>
              <a:rPr lang="en-US" dirty="0" smtClean="0">
                <a:latin typeface="" pitchFamily="16"/>
              </a:rPr>
              <a:t>) </a:t>
            </a:r>
            <a:r>
              <a:rPr lang="en-US" dirty="0" err="1" smtClean="0">
                <a:latin typeface="" pitchFamily="16"/>
              </a:rPr>
              <a:t>Beschleuniger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...das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brachte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 den Ball ins </a:t>
            </a:r>
            <a:r>
              <a:rPr lang="en-US" dirty="0" err="1" smtClean="0">
                <a:solidFill>
                  <a:srgbClr val="008000"/>
                </a:solidFill>
                <a:latin typeface="" pitchFamily="16"/>
              </a:rPr>
              <a:t>Rollen</a:t>
            </a:r>
            <a:r>
              <a:rPr lang="en-US" dirty="0" smtClean="0">
                <a:solidFill>
                  <a:srgbClr val="008000"/>
                </a:solidFill>
                <a:latin typeface="" pitchFamily="16"/>
              </a:rPr>
              <a:t>...</a:t>
            </a:r>
            <a:endParaRPr lang="en-US" dirty="0">
              <a:solidFill>
                <a:srgbClr val="008000"/>
              </a:solidFill>
              <a:latin typeface="" pitchFamily="16"/>
            </a:endParaRPr>
          </a:p>
        </p:txBody>
      </p:sp>
    </p:spTree>
    <p:extLst>
      <p:ext uri="{BB962C8B-B14F-4D97-AF65-F5344CB8AC3E}">
        <p14:creationId xmlns:p14="http://schemas.microsoft.com/office/powerpoint/2010/main" val="66855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Was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sollte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man </a:t>
            </a:r>
            <a:r>
              <a:rPr lang="en-US" alt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wissen</a:t>
            </a:r>
            <a:r>
              <a:rPr lang="en-US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solidFill>
                  <a:srgbClr val="FF0000"/>
                </a:solidFill>
              </a:rPr>
              <a:t>Beschleunigung</a:t>
            </a:r>
            <a:r>
              <a:rPr lang="en-US" altLang="en-US" dirty="0"/>
              <a:t> von </a:t>
            </a:r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erfolgt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über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elektrische</a:t>
            </a:r>
            <a:r>
              <a:rPr lang="en-US" altLang="en-US" dirty="0">
                <a:solidFill>
                  <a:srgbClr val="FF0000"/>
                </a:solidFill>
              </a:rPr>
              <a:t> Felder</a:t>
            </a:r>
          </a:p>
          <a:p>
            <a:pPr lvl="2"/>
            <a:r>
              <a:rPr lang="en-US" altLang="en-US" dirty="0"/>
              <a:t>=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 err="1"/>
              <a:t>elektrisch</a:t>
            </a:r>
            <a:r>
              <a:rPr lang="en-US" altLang="en-US" dirty="0"/>
              <a:t> </a:t>
            </a:r>
            <a:r>
              <a:rPr lang="en-US" altLang="en-US" dirty="0" err="1"/>
              <a:t>geladene</a:t>
            </a:r>
            <a:r>
              <a:rPr lang="en-US" altLang="en-US" dirty="0"/>
              <a:t> </a:t>
            </a:r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können</a:t>
            </a:r>
            <a:r>
              <a:rPr lang="en-US" altLang="en-US" dirty="0"/>
              <a:t> </a:t>
            </a:r>
            <a:r>
              <a:rPr lang="en-US" altLang="en-US" dirty="0" err="1"/>
              <a:t>beschleunigt</a:t>
            </a:r>
            <a:r>
              <a:rPr lang="en-US" altLang="en-US" dirty="0"/>
              <a:t> </a:t>
            </a:r>
            <a:r>
              <a:rPr lang="en-US" altLang="en-US" dirty="0" err="1"/>
              <a:t>werden</a:t>
            </a:r>
            <a:endParaRPr lang="en-US" altLang="en-US" dirty="0"/>
          </a:p>
          <a:p>
            <a:pPr lvl="2"/>
            <a:r>
              <a:rPr lang="en-US" altLang="en-US" dirty="0" err="1"/>
              <a:t>Elektro-magnetische</a:t>
            </a:r>
            <a:r>
              <a:rPr lang="en-US" altLang="en-US" dirty="0"/>
              <a:t> </a:t>
            </a:r>
            <a:r>
              <a:rPr lang="en-US" altLang="en-US" dirty="0" err="1"/>
              <a:t>Wellen</a:t>
            </a:r>
            <a:r>
              <a:rPr lang="en-US" altLang="en-US" dirty="0"/>
              <a:t> (</a:t>
            </a:r>
            <a:r>
              <a:rPr lang="en-US" altLang="en-US" dirty="0" err="1"/>
              <a:t>hochfrequente</a:t>
            </a:r>
            <a:r>
              <a:rPr lang="en-US" altLang="en-US" dirty="0"/>
              <a:t> </a:t>
            </a:r>
            <a:r>
              <a:rPr lang="en-US" altLang="en-US" dirty="0" err="1"/>
              <a:t>Radiowellen</a:t>
            </a:r>
            <a:r>
              <a:rPr lang="en-US" altLang="en-US" dirty="0"/>
              <a:t>) </a:t>
            </a:r>
            <a:r>
              <a:rPr lang="en-US" altLang="en-US" dirty="0" err="1"/>
              <a:t>werden</a:t>
            </a:r>
            <a:r>
              <a:rPr lang="en-US" altLang="en-US" dirty="0"/>
              <a:t> in </a:t>
            </a:r>
            <a:r>
              <a:rPr lang="en-US" altLang="en-US" dirty="0" err="1"/>
              <a:t>eine</a:t>
            </a:r>
            <a:r>
              <a:rPr lang="en-US" altLang="en-US" dirty="0"/>
              <a:t> </a:t>
            </a:r>
            <a:r>
              <a:rPr lang="en-US" altLang="en-US" dirty="0" err="1"/>
              <a:t>Beschleunigerstrecke</a:t>
            </a:r>
            <a:r>
              <a:rPr lang="en-US" altLang="en-US" dirty="0"/>
              <a:t> </a:t>
            </a:r>
            <a:r>
              <a:rPr lang="en-US" altLang="en-US" dirty="0" err="1"/>
              <a:t>eingespeist</a:t>
            </a:r>
            <a:r>
              <a:rPr lang="en-US" altLang="en-US" dirty="0"/>
              <a:t>. Das </a:t>
            </a:r>
            <a:r>
              <a:rPr lang="en-US" altLang="en-US" dirty="0" err="1"/>
              <a:t>elektrische</a:t>
            </a:r>
            <a:r>
              <a:rPr lang="en-US" altLang="en-US" dirty="0"/>
              <a:t> Feld der </a:t>
            </a:r>
            <a:r>
              <a:rPr lang="en-US" altLang="en-US" dirty="0" err="1"/>
              <a:t>Radiowellen</a:t>
            </a:r>
            <a:r>
              <a:rPr lang="en-US" altLang="en-US" dirty="0"/>
              <a:t> </a:t>
            </a:r>
            <a:r>
              <a:rPr lang="en-US" altLang="en-US" dirty="0" err="1"/>
              <a:t>erzeugt</a:t>
            </a:r>
            <a:r>
              <a:rPr lang="en-US" altLang="en-US" dirty="0"/>
              <a:t> die </a:t>
            </a:r>
            <a:r>
              <a:rPr lang="en-US" altLang="en-US" dirty="0" err="1"/>
              <a:t>Beschleunigung</a:t>
            </a:r>
            <a:r>
              <a:rPr lang="en-US" altLang="en-US" dirty="0"/>
              <a:t>.</a:t>
            </a:r>
          </a:p>
          <a:p>
            <a:r>
              <a:rPr lang="en-US" altLang="en-US" dirty="0" err="1" smtClean="0"/>
              <a:t>Bei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Ringbeschleunigern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lenken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Magnetfelder</a:t>
            </a:r>
            <a:r>
              <a:rPr lang="en-US" altLang="en-US" dirty="0" smtClean="0"/>
              <a:t> die </a:t>
            </a:r>
            <a:r>
              <a:rPr lang="en-US" altLang="en-US" dirty="0" err="1" smtClean="0"/>
              <a:t>Teilchen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herum</a:t>
            </a:r>
            <a:r>
              <a:rPr lang="en-US" altLang="en-US" dirty="0" smtClean="0"/>
              <a:t> </a:t>
            </a:r>
            <a:r>
              <a:rPr lang="en-US" altLang="en-US" dirty="0"/>
              <a:t>und </a:t>
            </a:r>
            <a:r>
              <a:rPr lang="en-US" altLang="en-US" dirty="0" err="1"/>
              <a:t>führen</a:t>
            </a:r>
            <a:r>
              <a:rPr lang="en-US" altLang="en-US" dirty="0"/>
              <a:t> </a:t>
            </a:r>
            <a:r>
              <a:rPr lang="en-US" altLang="en-US" dirty="0" err="1"/>
              <a:t>sie</a:t>
            </a:r>
            <a:r>
              <a:rPr lang="en-US" altLang="en-US" dirty="0"/>
              <a:t> </a:t>
            </a:r>
            <a:r>
              <a:rPr lang="en-US" altLang="en-US" dirty="0" err="1"/>
              <a:t>zurück</a:t>
            </a:r>
            <a:r>
              <a:rPr lang="en-US" altLang="en-US" dirty="0"/>
              <a:t> </a:t>
            </a:r>
            <a:r>
              <a:rPr lang="en-US" altLang="en-US" dirty="0" err="1"/>
              <a:t>zur</a:t>
            </a:r>
            <a:r>
              <a:rPr lang="en-US" altLang="en-US" dirty="0"/>
              <a:t> </a:t>
            </a:r>
            <a:r>
              <a:rPr lang="en-US" altLang="en-US" dirty="0" err="1"/>
              <a:t>Beschleunigerstrecke</a:t>
            </a:r>
            <a:endParaRPr lang="en-US" altLang="en-US" dirty="0"/>
          </a:p>
          <a:p>
            <a:pPr lvl="2"/>
            <a:r>
              <a:rPr lang="en-US" altLang="en-US" dirty="0" err="1">
                <a:solidFill>
                  <a:srgbClr val="FF0000"/>
                </a:solidFill>
              </a:rPr>
              <a:t>Magnetfelder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beschleunigen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nicht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und </a:t>
            </a:r>
            <a:r>
              <a:rPr lang="en-US" altLang="en-US" dirty="0" err="1"/>
              <a:t>erhöhen</a:t>
            </a:r>
            <a:r>
              <a:rPr lang="en-US" altLang="en-US" dirty="0"/>
              <a:t> </a:t>
            </a:r>
            <a:r>
              <a:rPr lang="en-US" altLang="en-US" dirty="0" err="1"/>
              <a:t>nicht</a:t>
            </a:r>
            <a:r>
              <a:rPr lang="en-US" altLang="en-US" dirty="0"/>
              <a:t> die </a:t>
            </a:r>
            <a:r>
              <a:rPr lang="en-US" altLang="en-US" dirty="0" err="1"/>
              <a:t>Energie</a:t>
            </a:r>
            <a:r>
              <a:rPr lang="en-US" altLang="en-US" dirty="0"/>
              <a:t> der </a:t>
            </a:r>
            <a:r>
              <a:rPr lang="en-US" altLang="en-US" dirty="0" err="1"/>
              <a:t>Teilchen</a:t>
            </a:r>
            <a:endParaRPr lang="en-US" altLang="en-US" dirty="0"/>
          </a:p>
          <a:p>
            <a:pPr lvl="1"/>
            <a:r>
              <a:rPr lang="en-US" altLang="en-US" dirty="0" err="1"/>
              <a:t>Hohe</a:t>
            </a:r>
            <a:r>
              <a:rPr lang="en-US" altLang="en-US" dirty="0"/>
              <a:t> </a:t>
            </a:r>
            <a:r>
              <a:rPr lang="en-US" altLang="en-US" dirty="0" err="1"/>
              <a:t>Geschwindigkeit</a:t>
            </a:r>
            <a:r>
              <a:rPr lang="en-US" altLang="en-US" dirty="0"/>
              <a:t> </a:t>
            </a:r>
            <a:r>
              <a:rPr lang="en-US" altLang="en-US" dirty="0" err="1"/>
              <a:t>bzw</a:t>
            </a:r>
            <a:r>
              <a:rPr lang="en-US" altLang="en-US" dirty="0"/>
              <a:t>. </a:t>
            </a:r>
            <a:r>
              <a:rPr lang="en-US" altLang="en-US" dirty="0" err="1"/>
              <a:t>hohe</a:t>
            </a:r>
            <a:r>
              <a:rPr lang="en-US" altLang="en-US" dirty="0"/>
              <a:t> </a:t>
            </a:r>
            <a:r>
              <a:rPr lang="en-US" altLang="en-US" dirty="0" err="1"/>
              <a:t>Energie</a:t>
            </a:r>
            <a:r>
              <a:rPr lang="en-US" altLang="en-US" dirty="0"/>
              <a:t> </a:t>
            </a:r>
            <a:r>
              <a:rPr lang="en-US" altLang="en-US" dirty="0" err="1" smtClean="0"/>
              <a:t>wird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erreicht</a:t>
            </a:r>
            <a:r>
              <a:rPr lang="en-US" altLang="en-US" dirty="0" smtClean="0"/>
              <a:t> </a:t>
            </a:r>
            <a:r>
              <a:rPr lang="en-US" altLang="en-US" dirty="0" err="1"/>
              <a:t>durch</a:t>
            </a:r>
            <a:r>
              <a:rPr lang="en-US" altLang="en-US" dirty="0"/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vielfaches</a:t>
            </a:r>
            <a:r>
              <a:rPr lang="en-US" altLang="en-US" dirty="0">
                <a:solidFill>
                  <a:srgbClr val="0000FF"/>
                </a:solidFill>
              </a:rPr>
              <a:t>, </a:t>
            </a:r>
            <a:r>
              <a:rPr lang="en-US" altLang="en-US" dirty="0" err="1">
                <a:solidFill>
                  <a:srgbClr val="0000FF"/>
                </a:solidFill>
              </a:rPr>
              <a:t>wiederholtes</a:t>
            </a:r>
            <a:r>
              <a:rPr lang="en-US" altLang="en-US" dirty="0">
                <a:solidFill>
                  <a:srgbClr val="0000FF"/>
                </a:solidFill>
              </a:rPr>
              <a:t> </a:t>
            </a:r>
            <a:r>
              <a:rPr lang="en-US" altLang="en-US" dirty="0" err="1">
                <a:solidFill>
                  <a:srgbClr val="0000FF"/>
                </a:solidFill>
              </a:rPr>
              <a:t>Beschleunigen</a:t>
            </a:r>
            <a:r>
              <a:rPr lang="en-US" altLang="en-US" dirty="0"/>
              <a:t> in der </a:t>
            </a:r>
            <a:r>
              <a:rPr lang="en-US" altLang="en-US" dirty="0" err="1" smtClean="0"/>
              <a:t>Beschleunigungsstrecke</a:t>
            </a:r>
            <a:endParaRPr lang="en-US" altLang="en-US" dirty="0" smtClean="0"/>
          </a:p>
          <a:p>
            <a:pPr lvl="1"/>
            <a:r>
              <a:rPr lang="en-US" altLang="en-US" dirty="0" err="1" smtClean="0"/>
              <a:t>Bei</a:t>
            </a:r>
            <a:r>
              <a:rPr lang="en-US" altLang="en-US" dirty="0" smtClean="0"/>
              <a:t> </a:t>
            </a:r>
            <a:r>
              <a:rPr lang="en-US" altLang="en-US" dirty="0" err="1"/>
              <a:t>Geschwindigkeiten</a:t>
            </a:r>
            <a:r>
              <a:rPr lang="en-US" altLang="en-US" dirty="0"/>
              <a:t> </a:t>
            </a:r>
            <a:r>
              <a:rPr lang="en-US" altLang="en-US" dirty="0" err="1"/>
              <a:t>nahe</a:t>
            </a:r>
            <a:r>
              <a:rPr lang="en-US" altLang="en-US" dirty="0"/>
              <a:t> der </a:t>
            </a:r>
            <a:r>
              <a:rPr lang="en-US" altLang="en-US" dirty="0" err="1"/>
              <a:t>Lichtgeschwindigkeit</a:t>
            </a:r>
            <a:r>
              <a:rPr lang="en-US" altLang="en-US" dirty="0"/>
              <a:t> </a:t>
            </a:r>
            <a:r>
              <a:rPr lang="en-US" altLang="en-US" dirty="0" err="1"/>
              <a:t>nimmt</a:t>
            </a:r>
            <a:r>
              <a:rPr lang="en-US" altLang="en-US" dirty="0"/>
              <a:t> die </a:t>
            </a:r>
            <a:r>
              <a:rPr lang="en-US" altLang="en-US" dirty="0" err="1"/>
              <a:t>Geschwindigkeit</a:t>
            </a:r>
            <a:r>
              <a:rPr lang="en-US" altLang="en-US" dirty="0"/>
              <a:t>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 err="1"/>
              <a:t>noch</a:t>
            </a:r>
            <a:r>
              <a:rPr lang="en-US" altLang="en-US" dirty="0"/>
              <a:t> </a:t>
            </a:r>
            <a:r>
              <a:rPr lang="en-US" altLang="en-US" dirty="0" err="1"/>
              <a:t>wenig</a:t>
            </a:r>
            <a:r>
              <a:rPr lang="en-US" altLang="en-US" dirty="0"/>
              <a:t> </a:t>
            </a:r>
            <a:r>
              <a:rPr lang="en-US" altLang="en-US" dirty="0" err="1"/>
              <a:t>zu</a:t>
            </a:r>
            <a:r>
              <a:rPr lang="en-US" altLang="en-US" dirty="0"/>
              <a:t>, </a:t>
            </a:r>
            <a:r>
              <a:rPr lang="en-US" altLang="en-US" dirty="0" err="1"/>
              <a:t>nur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die </a:t>
            </a:r>
            <a:r>
              <a:rPr lang="en-US" altLang="en-US" dirty="0" err="1">
                <a:solidFill>
                  <a:srgbClr val="FF0000"/>
                </a:solidFill>
              </a:rPr>
              <a:t>Energie</a:t>
            </a:r>
            <a:r>
              <a:rPr lang="en-US" altLang="en-US" dirty="0">
                <a:solidFill>
                  <a:srgbClr val="FF0000"/>
                </a:solidFill>
              </a:rPr>
              <a:t> der </a:t>
            </a:r>
            <a:r>
              <a:rPr lang="en-US" altLang="en-US" dirty="0" err="1">
                <a:solidFill>
                  <a:srgbClr val="FF0000"/>
                </a:solidFill>
              </a:rPr>
              <a:t>Teilchen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erhöht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sich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 err="1"/>
              <a:t>Teilchen</a:t>
            </a:r>
            <a:r>
              <a:rPr lang="en-US" altLang="en-US" dirty="0"/>
              <a:t> </a:t>
            </a:r>
            <a:r>
              <a:rPr lang="en-US" altLang="en-US" dirty="0" err="1"/>
              <a:t>werden</a:t>
            </a:r>
            <a:r>
              <a:rPr lang="en-US" altLang="en-US" dirty="0"/>
              <a:t> </a:t>
            </a:r>
            <a:r>
              <a:rPr lang="en-US" altLang="en-US" dirty="0" err="1"/>
              <a:t>relativistisch</a:t>
            </a:r>
            <a:r>
              <a:rPr lang="en-US" altLang="en-US" dirty="0"/>
              <a:t> und </a:t>
            </a:r>
            <a:r>
              <a:rPr lang="en-US" altLang="en-US" dirty="0" err="1"/>
              <a:t>erfahren</a:t>
            </a:r>
            <a:r>
              <a:rPr lang="en-US" altLang="en-US" dirty="0"/>
              <a:t> </a:t>
            </a:r>
            <a:r>
              <a:rPr lang="en-US" altLang="en-US" dirty="0" err="1"/>
              <a:t>eine</a:t>
            </a:r>
            <a:r>
              <a:rPr lang="en-US" altLang="en-US" dirty="0"/>
              <a:t> </a:t>
            </a:r>
            <a:r>
              <a:rPr lang="en-US" altLang="en-US" dirty="0" err="1"/>
              <a:t>Massenzunahme</a:t>
            </a:r>
            <a:r>
              <a:rPr lang="en-US" altLang="en-US" dirty="0"/>
              <a:t> (= </a:t>
            </a:r>
            <a:r>
              <a:rPr lang="en-US" altLang="en-US" dirty="0" err="1"/>
              <a:t>höhere</a:t>
            </a:r>
            <a:r>
              <a:rPr lang="en-US" altLang="en-US" dirty="0"/>
              <a:t> </a:t>
            </a:r>
            <a:r>
              <a:rPr lang="en-US" altLang="en-US" dirty="0" err="1"/>
              <a:t>Energie</a:t>
            </a:r>
            <a:r>
              <a:rPr lang="en-US" altLang="en-US" dirty="0"/>
              <a:t>), </a:t>
            </a:r>
            <a:r>
              <a:rPr lang="en-US" altLang="en-US" dirty="0" err="1"/>
              <a:t>aber</a:t>
            </a:r>
            <a:r>
              <a:rPr lang="en-US" altLang="en-US" dirty="0"/>
              <a:t> </a:t>
            </a:r>
            <a:r>
              <a:rPr lang="en-US" altLang="en-US" dirty="0" err="1"/>
              <a:t>keine</a:t>
            </a:r>
            <a:r>
              <a:rPr lang="en-US" altLang="en-US" dirty="0"/>
              <a:t> </a:t>
            </a:r>
            <a:r>
              <a:rPr lang="en-US" altLang="en-US" dirty="0" err="1"/>
              <a:t>wesentliche</a:t>
            </a:r>
            <a:r>
              <a:rPr lang="en-US" altLang="en-US" dirty="0"/>
              <a:t> </a:t>
            </a:r>
            <a:r>
              <a:rPr lang="en-US" altLang="en-US" dirty="0" err="1"/>
              <a:t>Geschwindigkeitserhöhung</a:t>
            </a:r>
            <a:endParaRPr lang="en-US" altLang="en-US" dirty="0"/>
          </a:p>
          <a:p>
            <a:pPr lvl="2"/>
            <a:r>
              <a:rPr lang="en-US" altLang="en-US" dirty="0"/>
              <a:t>Die </a:t>
            </a:r>
            <a:r>
              <a:rPr lang="en-US" altLang="en-US" dirty="0" err="1"/>
              <a:t>Frage</a:t>
            </a:r>
            <a:r>
              <a:rPr lang="en-US" altLang="en-US" dirty="0"/>
              <a:t>: “</a:t>
            </a:r>
            <a:r>
              <a:rPr lang="en-US" altLang="ja-JP" dirty="0" err="1"/>
              <a:t>Wie</a:t>
            </a:r>
            <a:r>
              <a:rPr lang="en-US" altLang="ja-JP" dirty="0"/>
              <a:t> nah </a:t>
            </a:r>
            <a:r>
              <a:rPr lang="en-US" altLang="ja-JP" dirty="0" err="1"/>
              <a:t>sind</a:t>
            </a:r>
            <a:r>
              <a:rPr lang="en-US" altLang="ja-JP" dirty="0"/>
              <a:t> die </a:t>
            </a:r>
            <a:r>
              <a:rPr lang="en-US" altLang="ja-JP" dirty="0" err="1"/>
              <a:t>Teilchen</a:t>
            </a:r>
            <a:r>
              <a:rPr lang="en-US" altLang="ja-JP" dirty="0"/>
              <a:t> an der </a:t>
            </a:r>
            <a:r>
              <a:rPr lang="en-US" altLang="ja-JP" dirty="0" err="1"/>
              <a:t>Lichtgeschwindigkeit</a:t>
            </a:r>
            <a:r>
              <a:rPr lang="en-US" altLang="ja-JP" dirty="0"/>
              <a:t>?</a:t>
            </a:r>
            <a:r>
              <a:rPr lang="en-US" altLang="en-US" dirty="0"/>
              <a:t>”</a:t>
            </a:r>
            <a:r>
              <a:rPr lang="en-US" altLang="ja-JP" dirty="0"/>
              <a:t> </a:t>
            </a:r>
            <a:r>
              <a:rPr lang="en-US" altLang="ja-JP" dirty="0" err="1"/>
              <a:t>stellt</a:t>
            </a:r>
            <a:r>
              <a:rPr lang="en-US" altLang="ja-JP" dirty="0"/>
              <a:t> </a:t>
            </a:r>
            <a:r>
              <a:rPr lang="en-US" altLang="ja-JP" dirty="0" err="1"/>
              <a:t>sich</a:t>
            </a:r>
            <a:r>
              <a:rPr lang="en-US" altLang="ja-JP" dirty="0"/>
              <a:t> </a:t>
            </a:r>
            <a:r>
              <a:rPr lang="en-US" altLang="ja-JP" dirty="0" err="1"/>
              <a:t>Teilchenphysikern</a:t>
            </a:r>
            <a:r>
              <a:rPr lang="en-US" altLang="ja-JP" dirty="0"/>
              <a:t> </a:t>
            </a:r>
            <a:r>
              <a:rPr lang="en-US" altLang="ja-JP" dirty="0" err="1"/>
              <a:t>nicht</a:t>
            </a:r>
            <a:r>
              <a:rPr lang="en-US" altLang="ja-JP" dirty="0"/>
              <a:t> </a:t>
            </a:r>
            <a:r>
              <a:rPr lang="en-US" altLang="ja-JP" dirty="0" err="1"/>
              <a:t>wirklich</a:t>
            </a:r>
            <a:r>
              <a:rPr lang="en-US" altLang="ja-JP" dirty="0"/>
              <a:t>, </a:t>
            </a:r>
            <a:r>
              <a:rPr lang="en-US" altLang="ja-JP" dirty="0" err="1"/>
              <a:t>es</a:t>
            </a:r>
            <a:r>
              <a:rPr lang="en-US" altLang="ja-JP" dirty="0"/>
              <a:t> </a:t>
            </a:r>
            <a:r>
              <a:rPr lang="en-US" altLang="ja-JP" dirty="0" err="1"/>
              <a:t>zählt</a:t>
            </a:r>
            <a:r>
              <a:rPr lang="en-US" altLang="ja-JP" dirty="0"/>
              <a:t> die </a:t>
            </a:r>
            <a:r>
              <a:rPr lang="en-US" altLang="ja-JP" dirty="0" err="1"/>
              <a:t>Energie</a:t>
            </a:r>
            <a:r>
              <a:rPr lang="en-US" altLang="ja-JP" dirty="0"/>
              <a:t> der </a:t>
            </a:r>
            <a:r>
              <a:rPr lang="en-US" altLang="ja-JP" dirty="0" err="1" smtClean="0"/>
              <a:t>Teilchen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4672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Statische</a:t>
            </a:r>
            <a:r>
              <a:rPr lang="en-US" dirty="0" smtClean="0"/>
              <a:t> und variable Felder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4296817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Statische</a:t>
            </a:r>
            <a:r>
              <a:rPr lang="en-GB" dirty="0" smtClean="0">
                <a:latin typeface="" pitchFamily="16"/>
              </a:rPr>
              <a:t> E-Felder (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immer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höherer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Spannung</a:t>
            </a:r>
            <a:r>
              <a:rPr lang="en-GB" dirty="0" smtClean="0">
                <a:latin typeface="" pitchFamily="16"/>
              </a:rPr>
              <a:t>…)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>
                <a:latin typeface="" pitchFamily="16"/>
              </a:rPr>
              <a:t>Van de </a:t>
            </a:r>
            <a:r>
              <a:rPr lang="en-GB" dirty="0" err="1">
                <a:latin typeface="" pitchFamily="16"/>
              </a:rPr>
              <a:t>Graaff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Bandgenerator</a:t>
            </a:r>
            <a:r>
              <a:rPr lang="en-GB" dirty="0" smtClean="0">
                <a:latin typeface="" pitchFamily="16"/>
              </a:rPr>
              <a:t> (Robert </a:t>
            </a:r>
            <a:r>
              <a:rPr lang="en-GB" dirty="0">
                <a:latin typeface="" pitchFamily="16"/>
              </a:rPr>
              <a:t>J. Van de </a:t>
            </a:r>
            <a:r>
              <a:rPr lang="en-GB" dirty="0" err="1">
                <a:latin typeface="" pitchFamily="16"/>
              </a:rPr>
              <a:t>Graaff</a:t>
            </a:r>
            <a:r>
              <a:rPr lang="en-GB" dirty="0">
                <a:latin typeface="" pitchFamily="16"/>
              </a:rPr>
              <a:t>, </a:t>
            </a:r>
            <a:r>
              <a:rPr lang="en-GB" dirty="0" smtClean="0">
                <a:latin typeface="" pitchFamily="16"/>
              </a:rPr>
              <a:t>1929)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höchste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jemals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erreichte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Spannung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25.5 MV (Oak Ridge)</a:t>
            </a:r>
          </a:p>
          <a:p>
            <a:pPr lvl="1"/>
            <a:r>
              <a:rPr lang="en-GB" dirty="0">
                <a:latin typeface="" pitchFamily="16"/>
              </a:rPr>
              <a:t>Cockcroft-Walton </a:t>
            </a:r>
            <a:r>
              <a:rPr lang="en-GB" dirty="0" smtClean="0">
                <a:latin typeface="" pitchFamily="16"/>
              </a:rPr>
              <a:t>Generator (John </a:t>
            </a:r>
            <a:r>
              <a:rPr lang="en-GB" dirty="0">
                <a:latin typeface="" pitchFamily="16"/>
              </a:rPr>
              <a:t>D. </a:t>
            </a:r>
            <a:r>
              <a:rPr lang="en-GB" dirty="0" smtClean="0">
                <a:latin typeface="" pitchFamily="16"/>
              </a:rPr>
              <a:t>Cockcroft 						   und </a:t>
            </a:r>
            <a:r>
              <a:rPr lang="en-GB" dirty="0">
                <a:latin typeface="" pitchFamily="16"/>
              </a:rPr>
              <a:t>Ernest T. S. Walton, </a:t>
            </a:r>
            <a:r>
              <a:rPr lang="en-GB" dirty="0" smtClean="0">
                <a:latin typeface="" pitchFamily="16"/>
              </a:rPr>
              <a:t>1932), </a:t>
            </a:r>
            <a:r>
              <a:rPr lang="en-GB" dirty="0" err="1" smtClean="0">
                <a:latin typeface="" pitchFamily="16"/>
              </a:rPr>
              <a:t>Nobelpreis</a:t>
            </a:r>
            <a:r>
              <a:rPr lang="en-GB" dirty="0" smtClean="0">
                <a:latin typeface="" pitchFamily="16"/>
              </a:rPr>
              <a:t> 1951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Spannungsvervielfacher</a:t>
            </a:r>
            <a:endParaRPr lang="en-GB" dirty="0">
              <a:latin typeface="" pitchFamily="16"/>
            </a:endParaRPr>
          </a:p>
          <a:p>
            <a:pPr lvl="3"/>
            <a:r>
              <a:rPr lang="en-GB" dirty="0" err="1" smtClean="0">
                <a:latin typeface="" pitchFamily="16"/>
              </a:rPr>
              <a:t>wandelt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niedrige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Wechselspannung</a:t>
            </a:r>
            <a:r>
              <a:rPr lang="en-GB" dirty="0" smtClean="0">
                <a:latin typeface="" pitchFamily="16"/>
              </a:rPr>
              <a:t> in </a:t>
            </a:r>
            <a:r>
              <a:rPr lang="en-GB" dirty="0" err="1" smtClean="0">
                <a:latin typeface="" pitchFamily="16"/>
              </a:rPr>
              <a:t>hohe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Gleichspannung</a:t>
            </a:r>
            <a:r>
              <a:rPr lang="en-GB" dirty="0" smtClean="0">
                <a:latin typeface="" pitchFamily="16"/>
              </a:rPr>
              <a:t> 						   </a:t>
            </a:r>
            <a:r>
              <a:rPr lang="en-GB" dirty="0" err="1" smtClean="0">
                <a:latin typeface="" pitchFamily="16"/>
              </a:rPr>
              <a:t>durch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Netzwerk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aus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Dioden</a:t>
            </a:r>
            <a:r>
              <a:rPr lang="en-GB" dirty="0" smtClean="0">
                <a:latin typeface="" pitchFamily="16"/>
              </a:rPr>
              <a:t> und </a:t>
            </a:r>
            <a:r>
              <a:rPr lang="en-GB" dirty="0" err="1" smtClean="0">
                <a:latin typeface="" pitchFamily="16"/>
              </a:rPr>
              <a:t>Kondensatoren</a:t>
            </a:r>
            <a:endParaRPr lang="en-GB" dirty="0">
              <a:latin typeface="" pitchFamily="16"/>
            </a:endParaRPr>
          </a:p>
          <a:p>
            <a:pPr lvl="0"/>
            <a:r>
              <a:rPr lang="de-DE" dirty="0" smtClean="0">
                <a:latin typeface="" pitchFamily="16"/>
              </a:rPr>
              <a:t>Zeitlich variable Felder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Vorschlag</a:t>
            </a:r>
            <a:r>
              <a:rPr lang="en-GB" dirty="0" smtClean="0">
                <a:latin typeface="" pitchFamily="16"/>
              </a:rPr>
              <a:t> von Rolf </a:t>
            </a:r>
            <a:r>
              <a:rPr lang="en-GB" dirty="0" err="1" smtClean="0">
                <a:latin typeface="" pitchFamily="16"/>
              </a:rPr>
              <a:t>Wider</a:t>
            </a:r>
            <a:r>
              <a:rPr lang="en-GB" dirty="0" err="1" smtClean="0">
                <a:latin typeface="Luxi Sans" pitchFamily="34"/>
              </a:rPr>
              <a:t>ö</a:t>
            </a:r>
            <a:r>
              <a:rPr lang="en-GB" dirty="0" err="1" smtClean="0">
                <a:latin typeface="" pitchFamily="16"/>
              </a:rPr>
              <a:t>e</a:t>
            </a:r>
            <a:r>
              <a:rPr lang="en-GB" dirty="0" smtClean="0">
                <a:latin typeface="" pitchFamily="16"/>
              </a:rPr>
              <a:t> 1929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Lineare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Struktur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mit</a:t>
            </a:r>
            <a:r>
              <a:rPr lang="en-GB" dirty="0" smtClean="0">
                <a:latin typeface="" pitchFamily="16"/>
              </a:rPr>
              <a:t> “</a:t>
            </a:r>
            <a:r>
              <a:rPr lang="en-GB" dirty="0" err="1" smtClean="0">
                <a:latin typeface="" pitchFamily="16"/>
              </a:rPr>
              <a:t>Driftröhren</a:t>
            </a:r>
            <a:r>
              <a:rPr lang="en-GB" dirty="0" smtClean="0">
                <a:latin typeface="" pitchFamily="16"/>
              </a:rPr>
              <a:t>”	</a:t>
            </a:r>
            <a:r>
              <a:rPr lang="en-GB" dirty="0">
                <a:latin typeface="" pitchFamily="16"/>
              </a:rPr>
              <a:t>											 + </a:t>
            </a:r>
            <a:r>
              <a:rPr lang="en-GB" dirty="0" smtClean="0">
                <a:latin typeface="" pitchFamily="16"/>
              </a:rPr>
              <a:t>HF </a:t>
            </a:r>
            <a:r>
              <a:rPr lang="en-GB" dirty="0" err="1" smtClean="0">
                <a:latin typeface="" pitchFamily="16"/>
              </a:rPr>
              <a:t>Oszillator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LINAC)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222680" y="3968280"/>
            <a:ext cx="2560319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83040" y="5601600"/>
            <a:ext cx="4714560" cy="13237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traight Connector 5"/>
          <p:cNvSpPr/>
          <p:nvPr/>
        </p:nvSpPr>
        <p:spPr>
          <a:xfrm>
            <a:off x="792360" y="5539680"/>
            <a:ext cx="4216680" cy="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5443200" y="4457520"/>
            <a:ext cx="154548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7220880" y="2485080"/>
            <a:ext cx="2560319" cy="137159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8280672" y="6511679"/>
            <a:ext cx="1440160" cy="50157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CERN LINAC2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Vorbeschleuniger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750 kV, 1976</a:t>
            </a:r>
          </a:p>
        </p:txBody>
      </p:sp>
      <p:sp>
        <p:nvSpPr>
          <p:cNvPr id="10" name="Freeform 9"/>
          <p:cNvSpPr/>
          <p:nvPr/>
        </p:nvSpPr>
        <p:spPr>
          <a:xfrm>
            <a:off x="7149240" y="2889719"/>
            <a:ext cx="353160" cy="3211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9474840" y="3537720"/>
            <a:ext cx="353160" cy="321120"/>
          </a:xfrm>
          <a:custGeom>
            <a:avLst/>
            <a:gdLst>
              <a:gd name="idx" fmla="cos wd2 2700000"/>
              <a:gd name="idy" fmla="sin hd2 2700000"/>
              <a:gd name="il" fmla="+- hc 0 idx"/>
              <a:gd name="ir" fmla="+- hc idx 0"/>
              <a:gd name="it" fmla="+- vc 0 idy"/>
              <a:gd name="ib" fmla="+- vc idy 0"/>
            </a:gdLst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il" t="it" r="ir" b="ib"/>
            <a:pathLst>
              <a:path>
                <a:moveTo>
                  <a:pt x="l" y="vc"/>
                </a:moveTo>
                <a:arcTo wR="wd2" hR="hd2" stAng="cd2" swAng="cd4"/>
                <a:arcTo wR="wd2" hR="hd2" stAng="3cd4" swAng="cd4"/>
                <a:arcTo wR="wd2" hR="hd2" stAng="0" swAng="cd4"/>
                <a:arcTo wR="wd2" hR="hd2" stAng="cd4" swAng="cd4"/>
                <a:close/>
              </a:path>
            </a:pathLst>
          </a:cu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6920" y="4243679"/>
            <a:ext cx="1551240" cy="20448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CERN LINAC1, 1968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44920" y="6476039"/>
            <a:ext cx="2611416" cy="3404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längere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Röhren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bei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zunehmender</a:t>
            </a:r>
            <a:endParaRPr lang="en-US" sz="1200" b="1" dirty="0"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Geschwindigkeit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/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Energie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2920" y="6948189"/>
            <a:ext cx="4310280" cy="340443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  <a:tailEnd type="arrow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2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aber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man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dachte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da</a:t>
            </a:r>
            <a:r>
              <a:rPr lang="de-DE" sz="12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ß Linearbeschleuniger unrealistisch lang werden bei höherer Energie…</a:t>
            </a:r>
            <a:endParaRPr lang="en-US" sz="12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428400" y="7095600"/>
            <a:ext cx="609840" cy="0"/>
          </a:xfrm>
          <a:prstGeom prst="line">
            <a:avLst/>
          </a:prstGeom>
          <a:noFill/>
          <a:ln w="54720">
            <a:solidFill>
              <a:srgbClr val="FF0000"/>
            </a:solidFill>
            <a:prstDash val="solid"/>
            <a:tailEnd type="arrow"/>
          </a:ln>
        </p:spPr>
        <p:txBody>
          <a:bodyPr vert="horz" lIns="27000" tIns="27000" rIns="27000" bIns="27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717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66440" y="263160"/>
            <a:ext cx="1847519" cy="2381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532640" y="3275781"/>
            <a:ext cx="2247480" cy="19936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Das </a:t>
            </a:r>
            <a:r>
              <a:rPr lang="en-US" dirty="0" err="1" smtClean="0"/>
              <a:t>Zyklotron</a:t>
            </a:r>
            <a:endParaRPr lang="en-US" dirty="0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081921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5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6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7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8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5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Zyklotron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sz="2000" dirty="0" smtClean="0">
                <a:latin typeface="" pitchFamily="16"/>
              </a:rPr>
              <a:t>(Ernest </a:t>
            </a:r>
            <a:r>
              <a:rPr lang="en-GB" sz="2000" dirty="0">
                <a:latin typeface="" pitchFamily="16"/>
              </a:rPr>
              <a:t>O. Lawrence 1931, </a:t>
            </a:r>
            <a:r>
              <a:rPr lang="en-GB" sz="2000" dirty="0" err="1" smtClean="0">
                <a:latin typeface="" pitchFamily="16"/>
              </a:rPr>
              <a:t>Nobelpreis</a:t>
            </a:r>
            <a:r>
              <a:rPr lang="en-GB" sz="2000" dirty="0" smtClean="0">
                <a:latin typeface="" pitchFamily="16"/>
              </a:rPr>
              <a:t> </a:t>
            </a:r>
            <a:r>
              <a:rPr lang="en-GB" sz="2000" dirty="0">
                <a:latin typeface="" pitchFamily="16"/>
              </a:rPr>
              <a:t>1939)</a:t>
            </a:r>
          </a:p>
          <a:p>
            <a:pPr lvl="1"/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Kreis</a:t>
            </a:r>
            <a:r>
              <a:rPr lang="en-GB" dirty="0" smtClean="0">
                <a:latin typeface="" pitchFamily="16"/>
              </a:rPr>
              <a:t>-										</a:t>
            </a:r>
            <a:r>
              <a:rPr lang="en-GB" dirty="0">
                <a:latin typeface="" pitchFamily="16"/>
              </a:rPr>
              <a:t>	</a:t>
            </a:r>
            <a:r>
              <a:rPr lang="en-GB" dirty="0" smtClean="0">
                <a:latin typeface="" pitchFamily="16"/>
              </a:rPr>
              <a:t>	    </a:t>
            </a:r>
            <a:r>
              <a:rPr lang="en-GB" dirty="0" err="1" smtClean="0">
                <a:latin typeface="" pitchFamily="16"/>
              </a:rPr>
              <a:t>beschleuniger</a:t>
            </a:r>
            <a:endParaRPr lang="en-GB" dirty="0">
              <a:latin typeface="" pitchFamily="16"/>
            </a:endParaRPr>
          </a:p>
          <a:p>
            <a:pPr lvl="1">
              <a:buNone/>
            </a:pPr>
            <a:endParaRPr lang="en-GB" dirty="0">
              <a:latin typeface="" pitchFamily="16"/>
            </a:endParaRPr>
          </a:p>
          <a:p>
            <a:pPr marL="1652400" lvl="4" rtl="0">
              <a:buNone/>
            </a:pPr>
            <a:endParaRPr lang="en-GB" dirty="0">
              <a:latin typeface="" pitchFamily="16"/>
            </a:endParaRPr>
          </a:p>
          <a:p>
            <a:pPr lvl="1">
              <a:buNone/>
            </a:pP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erster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Prototyp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zur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Machbarkeit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Kosten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25 </a:t>
            </a:r>
            <a:r>
              <a:rPr lang="en-GB" dirty="0" smtClean="0">
                <a:latin typeface="" pitchFamily="16"/>
              </a:rPr>
              <a:t>$):</a:t>
            </a:r>
            <a:r>
              <a:rPr lang="en-GB" dirty="0">
                <a:latin typeface="" pitchFamily="16"/>
              </a:rPr>
              <a:t>							</a:t>
            </a:r>
            <a:r>
              <a:rPr lang="en-GB" dirty="0" smtClean="0">
                <a:latin typeface="" pitchFamily="16"/>
              </a:rPr>
              <a:t>   	       13 </a:t>
            </a:r>
            <a:r>
              <a:rPr lang="en-GB" dirty="0">
                <a:latin typeface="" pitchFamily="16"/>
              </a:rPr>
              <a:t>cm (4-inch) </a:t>
            </a:r>
            <a:r>
              <a:rPr lang="en-GB" dirty="0" err="1" smtClean="0">
                <a:latin typeface="" pitchFamily="16"/>
              </a:rPr>
              <a:t>Durchmesser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>
                <a:latin typeface="" pitchFamily="16"/>
              </a:rPr>
              <a:t>80 </a:t>
            </a:r>
            <a:r>
              <a:rPr lang="en-GB" dirty="0" err="1">
                <a:latin typeface="" pitchFamily="16"/>
              </a:rPr>
              <a:t>keV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(HF</a:t>
            </a:r>
            <a:r>
              <a:rPr lang="en-GB" dirty="0">
                <a:latin typeface="" pitchFamily="16"/>
              </a:rPr>
              <a:t>: 10 W, 2 kV)</a:t>
            </a:r>
          </a:p>
          <a:p>
            <a:pPr lvl="1"/>
            <a:r>
              <a:rPr lang="de-DE" dirty="0" smtClean="0">
                <a:latin typeface="" pitchFamily="16"/>
              </a:rPr>
              <a:t>größere Maschinen in schneller Folge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nicht-relativistisch</a:t>
            </a:r>
            <a:r>
              <a:rPr lang="en-GB" dirty="0" smtClean="0">
                <a:latin typeface="" pitchFamily="16"/>
              </a:rPr>
              <a:t>: </a:t>
            </a:r>
            <a:r>
              <a:rPr lang="en-GB" dirty="0">
                <a:latin typeface="" pitchFamily="16"/>
              </a:rPr>
              <a:t>11-inch, 27-inch, 60-inch (16 MeV)</a:t>
            </a:r>
          </a:p>
          <a:p>
            <a:pPr lvl="2"/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relativistisch</a:t>
            </a:r>
            <a:r>
              <a:rPr lang="en-GB" dirty="0">
                <a:solidFill>
                  <a:srgbClr val="FF00FF"/>
                </a:solidFill>
                <a:latin typeface="" pitchFamily="16"/>
              </a:rPr>
              <a:t>: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184-inch </a:t>
            </a:r>
            <a:r>
              <a:rPr lang="en-GB" dirty="0" err="1">
                <a:latin typeface="" pitchFamily="16"/>
              </a:rPr>
              <a:t>Synchro</a:t>
            </a:r>
            <a:r>
              <a:rPr lang="en-GB" dirty="0">
                <a:latin typeface="" pitchFamily="16"/>
              </a:rPr>
              <a:t>-Cyclotron </a:t>
            </a:r>
            <a:r>
              <a:rPr lang="en-GB" dirty="0" smtClean="0">
                <a:latin typeface="" pitchFamily="16"/>
              </a:rPr>
              <a:t>(CERN, 350 </a:t>
            </a:r>
            <a:r>
              <a:rPr lang="en-GB" dirty="0">
                <a:latin typeface="" pitchFamily="16"/>
              </a:rPr>
              <a:t>MeV)</a:t>
            </a:r>
          </a:p>
          <a:p>
            <a:pPr lvl="1"/>
            <a:r>
              <a:rPr lang="de-DE" dirty="0" smtClean="0">
                <a:latin typeface="" pitchFamily="16"/>
              </a:rPr>
              <a:t>aber: Energie beschränkt durch Magnetgröße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konstantes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Magnetfeld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variabler</a:t>
            </a:r>
            <a:r>
              <a:rPr lang="en-GB" dirty="0" smtClean="0">
                <a:latin typeface="" pitchFamily="16"/>
              </a:rPr>
              <a:t> Radius der </a:t>
            </a:r>
            <a:r>
              <a:rPr lang="en-GB" dirty="0" err="1" smtClean="0">
                <a:latin typeface="" pitchFamily="16"/>
              </a:rPr>
              <a:t>Teilchenbahnen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smtClean="0">
                <a:latin typeface="" pitchFamily="16"/>
              </a:rPr>
              <a:t>Synchrotron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konstanter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</a:t>
            </a:r>
            <a:r>
              <a:rPr lang="en-GB" dirty="0">
                <a:solidFill>
                  <a:srgbClr val="008000"/>
                </a:solidFill>
                <a:latin typeface="" pitchFamily="16"/>
              </a:rPr>
              <a:t>R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adius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Magnetfeld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muß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mit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Energie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ansteigen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2"/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alle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Beschleuniger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für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hohe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Energien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~ &gt; 1 </a:t>
            </a:r>
            <a:r>
              <a:rPr lang="en-GB" dirty="0" err="1">
                <a:solidFill>
                  <a:srgbClr val="0000FF"/>
                </a:solidFill>
                <a:latin typeface="" pitchFamily="16"/>
              </a:rPr>
              <a:t>GeV</a:t>
            </a:r>
            <a:r>
              <a:rPr lang="en-GB" dirty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0000FF"/>
                </a:solidFill>
                <a:latin typeface="" pitchFamily="16"/>
              </a:rPr>
              <a:t>sind</a:t>
            </a:r>
            <a:r>
              <a:rPr lang="en-GB" dirty="0" smtClean="0">
                <a:solidFill>
                  <a:srgbClr val="0000FF"/>
                </a:solidFill>
                <a:latin typeface="" pitchFamily="16"/>
              </a:rPr>
              <a:t> Synchrotrons</a:t>
            </a:r>
            <a:endParaRPr lang="en-GB" dirty="0">
              <a:solidFill>
                <a:srgbClr val="0000FF"/>
              </a:solidFill>
              <a:latin typeface="" pitchFamily="1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9720" y="2556360"/>
            <a:ext cx="2023559" cy="2671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Ernest O. Lawrence</a:t>
            </a:r>
          </a:p>
        </p:txBody>
      </p:sp>
      <p:pic>
        <p:nvPicPr>
          <p:cNvPr id="7" name="cyclotron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2902976" y="1655640"/>
            <a:ext cx="199332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26a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497560" y="1776600"/>
            <a:ext cx="1719000" cy="16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82165" y="869759"/>
            <a:ext cx="6994451" cy="16113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angeregt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durch</a:t>
            </a:r>
            <a:r>
              <a:rPr lang="en-US" sz="12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Wider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öe's</a:t>
            </a:r>
            <a:r>
              <a:rPr lang="en-US" sz="12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Veröffentlichung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über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die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Verwendung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von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zeitlich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variablen</a:t>
            </a:r>
            <a:r>
              <a:rPr lang="en-US" sz="12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 </a:t>
            </a:r>
            <a:r>
              <a:rPr lang="en-US" sz="12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Luxi Sans" pitchFamily="34"/>
                <a:cs typeface="Luxi Sans" pitchFamily="34"/>
              </a:rPr>
              <a:t>Feldern</a:t>
            </a:r>
            <a:endParaRPr lang="en-US" sz="12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Luxi Sans" pitchFamily="34"/>
              <a:cs typeface="Luxi Sans" pitchFamily="34"/>
            </a:endParaRPr>
          </a:p>
        </p:txBody>
      </p:sp>
      <p:sp>
        <p:nvSpPr>
          <p:cNvPr id="10" name="Straight Connector 9"/>
          <p:cNvSpPr/>
          <p:nvPr/>
        </p:nvSpPr>
        <p:spPr>
          <a:xfrm>
            <a:off x="4104208" y="2487240"/>
            <a:ext cx="1396232" cy="23400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Straight Connector 10"/>
          <p:cNvSpPr/>
          <p:nvPr/>
        </p:nvSpPr>
        <p:spPr>
          <a:xfrm>
            <a:off x="6869708" y="4098573"/>
            <a:ext cx="1096731" cy="257328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9400" y="5436021"/>
            <a:ext cx="1863360" cy="187872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variable 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requenz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3" name="Straight Connector 12"/>
          <p:cNvSpPr/>
          <p:nvPr/>
        </p:nvSpPr>
        <p:spPr>
          <a:xfrm flipH="1" flipV="1">
            <a:off x="6696496" y="5204573"/>
            <a:ext cx="425944" cy="233640"/>
          </a:xfrm>
          <a:prstGeom prst="line">
            <a:avLst/>
          </a:prstGeom>
          <a:noFill/>
          <a:ln w="36720">
            <a:solidFill>
              <a:srgbClr val="0000FF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9248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Synchrotron          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183335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Erster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Vorschlag</a:t>
            </a:r>
            <a:r>
              <a:rPr lang="en-US" dirty="0" smtClean="0">
                <a:latin typeface="" pitchFamily="16"/>
              </a:rPr>
              <a:t> 1943 von </a:t>
            </a:r>
            <a:r>
              <a:rPr lang="en-US" dirty="0">
                <a:latin typeface="" pitchFamily="16"/>
              </a:rPr>
              <a:t>Mark </a:t>
            </a:r>
            <a:r>
              <a:rPr lang="en-US" dirty="0" smtClean="0">
                <a:latin typeface="" pitchFamily="16"/>
              </a:rPr>
              <a:t>Oliphant						 und </a:t>
            </a:r>
            <a:r>
              <a:rPr lang="en-US" dirty="0" err="1" smtClean="0">
                <a:latin typeface="" pitchFamily="16"/>
              </a:rPr>
              <a:t>später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>
                <a:latin typeface="" pitchFamily="16"/>
              </a:rPr>
              <a:t>Edwin M. McMillan (LBL)</a:t>
            </a:r>
          </a:p>
          <a:p>
            <a:pPr lvl="1"/>
            <a:r>
              <a:rPr lang="en-US" dirty="0">
                <a:latin typeface="" pitchFamily="16"/>
              </a:rPr>
              <a:t>1946 </a:t>
            </a:r>
            <a:r>
              <a:rPr lang="en-US" dirty="0" err="1" smtClean="0">
                <a:latin typeface="" pitchFamily="16"/>
              </a:rPr>
              <a:t>erster</a:t>
            </a:r>
            <a:r>
              <a:rPr lang="en-US" dirty="0" smtClean="0">
                <a:latin typeface="" pitchFamily="16"/>
              </a:rPr>
              <a:t> Test des </a:t>
            </a:r>
            <a:r>
              <a:rPr lang="en-US" dirty="0" err="1" smtClean="0">
                <a:latin typeface="" pitchFamily="16"/>
              </a:rPr>
              <a:t>Konzepts</a:t>
            </a:r>
            <a:r>
              <a:rPr lang="en-US" dirty="0" smtClean="0">
                <a:latin typeface="" pitchFamily="16"/>
              </a:rPr>
              <a:t> am Malvern </a:t>
            </a:r>
            <a:r>
              <a:rPr lang="en-US" dirty="0">
                <a:latin typeface="" pitchFamily="16"/>
              </a:rPr>
              <a:t>Research Lab </a:t>
            </a:r>
            <a:r>
              <a:rPr lang="en-US" dirty="0" smtClean="0">
                <a:latin typeface="" pitchFamily="16"/>
              </a:rPr>
              <a:t>(GB)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sehr</a:t>
            </a:r>
            <a:r>
              <a:rPr lang="en-US" dirty="0" smtClean="0">
                <a:latin typeface="" pitchFamily="16"/>
              </a:rPr>
              <a:t> bald Synchrotrons </a:t>
            </a:r>
            <a:r>
              <a:rPr lang="en-US" dirty="0" err="1" smtClean="0">
                <a:latin typeface="" pitchFamily="16"/>
              </a:rPr>
              <a:t>mit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immer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höherer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Energie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>
                <a:latin typeface="" pitchFamily="16"/>
              </a:rPr>
              <a:t>1953 Cosmotron (3.3 </a:t>
            </a:r>
            <a:r>
              <a:rPr lang="en-US" dirty="0" err="1">
                <a:latin typeface="" pitchFamily="16"/>
              </a:rPr>
              <a:t>GeV</a:t>
            </a:r>
            <a:r>
              <a:rPr lang="en-US" dirty="0">
                <a:latin typeface="" pitchFamily="16"/>
              </a:rPr>
              <a:t>, BNL)</a:t>
            </a:r>
          </a:p>
          <a:p>
            <a:pPr lvl="0"/>
            <a:r>
              <a:rPr lang="en-US" dirty="0">
                <a:latin typeface="" pitchFamily="16"/>
              </a:rPr>
              <a:t>1954 </a:t>
            </a:r>
            <a:r>
              <a:rPr lang="en-US" dirty="0" err="1">
                <a:latin typeface="" pitchFamily="16"/>
              </a:rPr>
              <a:t>Bevatron</a:t>
            </a:r>
            <a:r>
              <a:rPr lang="en-US" dirty="0">
                <a:latin typeface="" pitchFamily="16"/>
              </a:rPr>
              <a:t> (6.3 </a:t>
            </a:r>
            <a:r>
              <a:rPr lang="en-US" dirty="0" err="1">
                <a:latin typeface="" pitchFamily="16"/>
              </a:rPr>
              <a:t>GeV</a:t>
            </a:r>
            <a:r>
              <a:rPr lang="en-US" dirty="0">
                <a:latin typeface="" pitchFamily="16"/>
              </a:rPr>
              <a:t>, LBL)</a:t>
            </a:r>
          </a:p>
          <a:p>
            <a:pPr lvl="2"/>
            <a:r>
              <a:rPr lang="en-US" dirty="0">
                <a:latin typeface="" pitchFamily="16"/>
              </a:rPr>
              <a:t>“</a:t>
            </a:r>
            <a:r>
              <a:rPr lang="en-US" dirty="0" err="1">
                <a:latin typeface="" pitchFamily="16"/>
              </a:rPr>
              <a:t>Beva</a:t>
            </a:r>
            <a:r>
              <a:rPr lang="en-US" dirty="0">
                <a:latin typeface="" pitchFamily="16"/>
              </a:rPr>
              <a:t>” </a:t>
            </a:r>
            <a:r>
              <a:rPr lang="en-US" dirty="0" err="1" smtClean="0">
                <a:latin typeface="" pitchFamily="16"/>
              </a:rPr>
              <a:t>für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Billion </a:t>
            </a:r>
            <a:r>
              <a:rPr lang="en-US" dirty="0" err="1" smtClean="0">
                <a:latin typeface="" pitchFamily="16"/>
              </a:rPr>
              <a:t>eV</a:t>
            </a:r>
            <a:r>
              <a:rPr lang="en-US" dirty="0" smtClean="0">
                <a:latin typeface="" pitchFamily="16"/>
              </a:rPr>
              <a:t> (</a:t>
            </a:r>
            <a:r>
              <a:rPr lang="en-US" dirty="0" err="1" smtClean="0">
                <a:latin typeface="" pitchFamily="16"/>
              </a:rPr>
              <a:t>Milliarde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eV</a:t>
            </a:r>
            <a:r>
              <a:rPr lang="en-US" dirty="0">
                <a:latin typeface="" pitchFamily="16"/>
              </a:rPr>
              <a:t>)</a:t>
            </a:r>
          </a:p>
          <a:p>
            <a:pPr lvl="2"/>
            <a:r>
              <a:rPr lang="en-US" dirty="0">
                <a:latin typeface="" pitchFamily="16"/>
              </a:rPr>
              <a:t>Antiproton </a:t>
            </a:r>
            <a:r>
              <a:rPr lang="en-US" dirty="0" err="1" smtClean="0">
                <a:latin typeface="" pitchFamily="16"/>
              </a:rPr>
              <a:t>Entdeckung</a:t>
            </a:r>
            <a:r>
              <a:rPr lang="en-US" dirty="0" smtClean="0">
                <a:latin typeface="" pitchFamily="16"/>
              </a:rPr>
              <a:t> 1955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riesige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Magnete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Gewicht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~ 10'000 t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grosse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Magnetöffnung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" pitchFamily="16"/>
              </a:rPr>
              <a:t>nötig</a:t>
            </a:r>
            <a:r>
              <a:rPr lang="en-US" dirty="0" smtClean="0">
                <a:solidFill>
                  <a:srgbClr val="FF0000"/>
                </a:solidFill>
                <a:latin typeface="" pitchFamily="16"/>
              </a:rPr>
              <a:t>...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warum</a:t>
            </a:r>
            <a:r>
              <a:rPr lang="en-US" dirty="0" smtClean="0">
                <a:latin typeface="" pitchFamily="16"/>
              </a:rPr>
              <a:t>?</a:t>
            </a:r>
            <a:endParaRPr lang="en-US" dirty="0">
              <a:latin typeface="" pitchFamily="16"/>
            </a:endParaRPr>
          </a:p>
          <a:p>
            <a:pPr lvl="0"/>
            <a:r>
              <a:rPr lang="en-US" dirty="0">
                <a:solidFill>
                  <a:srgbClr val="0000FF"/>
                </a:solidFill>
                <a:latin typeface="" pitchFamily="16"/>
              </a:rPr>
              <a:t>(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Kreis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-)</a:t>
            </a:r>
            <a:r>
              <a:rPr lang="en-US" dirty="0" err="1">
                <a:solidFill>
                  <a:srgbClr val="0000FF"/>
                </a:solidFill>
                <a:latin typeface="" pitchFamily="16"/>
              </a:rPr>
              <a:t>B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eschleuniger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erfordern</a:t>
            </a:r>
            <a:r>
              <a:rPr lang="en-US" dirty="0" smtClean="0">
                <a:solidFill>
                  <a:srgbClr val="0000FF"/>
                </a:solidFill>
                <a:latin typeface="" pitchFamily="16"/>
              </a:rPr>
              <a:t>		 </a:t>
            </a:r>
            <a:r>
              <a:rPr lang="en-US" dirty="0" err="1" smtClean="0">
                <a:solidFill>
                  <a:srgbClr val="0000FF"/>
                </a:solidFill>
                <a:latin typeface="" pitchFamily="16"/>
              </a:rPr>
              <a:t>Fokussierungsmechanismus</a:t>
            </a:r>
            <a:endParaRPr lang="en-US" dirty="0">
              <a:solidFill>
                <a:srgbClr val="0000FF"/>
              </a:solidFill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ohne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Fokussierung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würden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Teilchen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durch</a:t>
            </a:r>
            <a:r>
              <a:rPr lang="en-US" dirty="0">
                <a:latin typeface="" pitchFamily="16"/>
              </a:rPr>
              <a:t>	</a:t>
            </a:r>
            <a:r>
              <a:rPr lang="en-US" dirty="0" smtClean="0">
                <a:latin typeface="" pitchFamily="16"/>
              </a:rPr>
              <a:t>				       </a:t>
            </a:r>
            <a:r>
              <a:rPr lang="en-US" dirty="0" err="1" smtClean="0">
                <a:latin typeface="" pitchFamily="16"/>
              </a:rPr>
              <a:t>Feldinhomogenitäten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mehr</a:t>
            </a:r>
            <a:r>
              <a:rPr lang="en-US" dirty="0" smtClean="0">
                <a:latin typeface="" pitchFamily="16"/>
              </a:rPr>
              <a:t> und </a:t>
            </a:r>
            <a:r>
              <a:rPr lang="en-US" dirty="0" err="1" smtClean="0">
                <a:latin typeface="" pitchFamily="16"/>
              </a:rPr>
              <a:t>mehr</a:t>
            </a:r>
            <a:r>
              <a:rPr lang="en-US" dirty="0" smtClean="0">
                <a:latin typeface="" pitchFamily="16"/>
              </a:rPr>
              <a:t> von der							    </a:t>
            </a:r>
            <a:r>
              <a:rPr lang="en-US" dirty="0" err="1" smtClean="0">
                <a:latin typeface="" pitchFamily="16"/>
              </a:rPr>
              <a:t>Sollbahn</a:t>
            </a:r>
            <a:r>
              <a:rPr lang="en-US" dirty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abweichen</a:t>
            </a:r>
            <a:r>
              <a:rPr lang="en-US" dirty="0" smtClean="0">
                <a:latin typeface="" pitchFamily="16"/>
              </a:rPr>
              <a:t> und </a:t>
            </a:r>
            <a:r>
              <a:rPr lang="en-US" dirty="0" err="1" smtClean="0">
                <a:latin typeface="" pitchFamily="16"/>
              </a:rPr>
              <a:t>zu</a:t>
            </a:r>
            <a:r>
              <a:rPr lang="en-US" dirty="0" smtClean="0">
                <a:latin typeface="" pitchFamily="16"/>
              </a:rPr>
              <a:t> den </a:t>
            </a:r>
            <a:r>
              <a:rPr lang="en-US" dirty="0" err="1" smtClean="0">
                <a:latin typeface="" pitchFamily="16"/>
              </a:rPr>
              <a:t>Wänden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driften</a:t>
            </a:r>
            <a:endParaRPr lang="en-US" dirty="0">
              <a:latin typeface="" pitchFamily="16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257880" y="4428360"/>
            <a:ext cx="3547800" cy="27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5276160" y="3550680"/>
            <a:ext cx="163692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8225280" y="6732719"/>
            <a:ext cx="1426320" cy="29196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The Bevatron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31480" y="3236040"/>
            <a:ext cx="2316240" cy="4932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Lawrence et al. sitting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in the magnet aperture</a:t>
            </a:r>
          </a:p>
        </p:txBody>
      </p:sp>
      <p:sp>
        <p:nvSpPr>
          <p:cNvPr id="8" name="Straight Connector 7"/>
          <p:cNvSpPr/>
          <p:nvPr/>
        </p:nvSpPr>
        <p:spPr>
          <a:xfrm flipH="1">
            <a:off x="7111800" y="3809880"/>
            <a:ext cx="947160" cy="44676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6711120" y="140400"/>
            <a:ext cx="3246120" cy="182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120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err="1" smtClean="0"/>
              <a:t>Schwache</a:t>
            </a:r>
            <a:r>
              <a:rPr lang="en-US" dirty="0" smtClean="0"/>
              <a:t> </a:t>
            </a:r>
            <a:r>
              <a:rPr lang="en-US" dirty="0" err="1" smtClean="0"/>
              <a:t>Fokussierung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4234672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GB" dirty="0" err="1" smtClean="0">
                <a:latin typeface="" pitchFamily="16"/>
              </a:rPr>
              <a:t>Magnetische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treibt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Teilchen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zurück</a:t>
            </a:r>
            <a:r>
              <a:rPr lang="en-GB" dirty="0" smtClean="0">
                <a:latin typeface="" pitchFamily="16"/>
              </a:rPr>
              <a:t>, die </a:t>
            </a:r>
            <a:r>
              <a:rPr lang="en-GB" dirty="0" err="1" smtClean="0">
                <a:latin typeface="" pitchFamily="16"/>
              </a:rPr>
              <a:t>vom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 </a:t>
            </a:r>
            <a:r>
              <a:rPr lang="en-GB" dirty="0" err="1" smtClean="0">
                <a:latin typeface="" pitchFamily="16"/>
              </a:rPr>
              <a:t>abweichen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 smtClean="0">
                <a:latin typeface="" pitchFamily="16"/>
              </a:rPr>
              <a:t>“</a:t>
            </a:r>
            <a:r>
              <a:rPr lang="en-GB" dirty="0" err="1" smtClean="0">
                <a:latin typeface="" pitchFamily="16"/>
              </a:rPr>
              <a:t>Schwache</a:t>
            </a:r>
            <a:r>
              <a:rPr lang="en-GB" dirty="0" smtClean="0">
                <a:latin typeface="" pitchFamily="16"/>
              </a:rPr>
              <a:t>”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in </a:t>
            </a:r>
            <a:r>
              <a:rPr lang="en-GB" dirty="0" err="1" smtClean="0">
                <a:latin typeface="" pitchFamily="16"/>
              </a:rPr>
              <a:t>frühen</a:t>
            </a:r>
            <a:r>
              <a:rPr lang="en-GB" dirty="0" smtClean="0">
                <a:latin typeface="" pitchFamily="16"/>
              </a:rPr>
              <a:t> 1950ern </a:t>
            </a:r>
            <a:r>
              <a:rPr lang="en-GB" dirty="0">
                <a:latin typeface="" pitchFamily="16"/>
              </a:rPr>
              <a:t>(Cosmotron, </a:t>
            </a:r>
            <a:r>
              <a:rPr lang="en-GB" dirty="0" err="1">
                <a:latin typeface="" pitchFamily="16"/>
              </a:rPr>
              <a:t>Bevatron</a:t>
            </a:r>
            <a:r>
              <a:rPr lang="en-GB" dirty="0">
                <a:latin typeface="" pitchFamily="16"/>
              </a:rPr>
              <a:t>)</a:t>
            </a:r>
          </a:p>
          <a:p>
            <a:pPr lvl="1"/>
            <a:r>
              <a:rPr lang="en-GB" dirty="0" err="1" smtClean="0">
                <a:latin typeface="" pitchFamily="16"/>
              </a:rPr>
              <a:t>Ablenkmagnetfelder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sind</a:t>
            </a:r>
            <a:r>
              <a:rPr lang="en-GB" dirty="0" smtClean="0">
                <a:latin typeface="" pitchFamily="16"/>
              </a:rPr>
              <a:t> NICHT </a:t>
            </a:r>
            <a:r>
              <a:rPr lang="en-GB" dirty="0" err="1" smtClean="0">
                <a:latin typeface="" pitchFamily="16"/>
              </a:rPr>
              <a:t>homogen</a:t>
            </a: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0">
              <a:buNone/>
            </a:pP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Vertikale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rücktreibende</a:t>
            </a:r>
            <a:r>
              <a:rPr lang="en-GB" dirty="0" smtClean="0">
                <a:latin typeface="" pitchFamily="16"/>
              </a:rPr>
              <a:t> Kraft</a:t>
            </a:r>
            <a:r>
              <a:rPr lang="en-GB" dirty="0">
                <a:latin typeface="" pitchFamily="16"/>
              </a:rPr>
              <a:t>				 							</a:t>
            </a:r>
            <a:r>
              <a:rPr lang="en-GB" dirty="0" smtClean="0">
                <a:latin typeface="" pitchFamily="16"/>
              </a:rPr>
              <a:t>   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Abweichung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vom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err="1" smtClean="0">
                <a:latin typeface="" pitchFamily="16"/>
              </a:rPr>
              <a:t>Oszillationen</a:t>
            </a:r>
            <a:r>
              <a:rPr lang="en-GB" dirty="0" smtClean="0">
                <a:latin typeface="" pitchFamily="16"/>
              </a:rPr>
              <a:t> um den </a:t>
            </a:r>
            <a:r>
              <a:rPr lang="en-GB" dirty="0" err="1" smtClean="0">
                <a:latin typeface="" pitchFamily="16"/>
              </a:rPr>
              <a:t>zentralen</a:t>
            </a:r>
            <a:r>
              <a:rPr lang="en-GB" dirty="0" smtClean="0">
                <a:latin typeface="" pitchFamily="16"/>
              </a:rPr>
              <a:t> Orbit</a:t>
            </a:r>
            <a:endParaRPr lang="en-GB" dirty="0">
              <a:latin typeface="" pitchFamily="16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90719" y="5424701"/>
            <a:ext cx="3357361" cy="1811520"/>
            <a:chOff x="990719" y="5243760"/>
            <a:chExt cx="3357361" cy="1811520"/>
          </a:xfrm>
        </p:grpSpPr>
        <p:sp>
          <p:nvSpPr>
            <p:cNvPr id="5" name="Freeform 4"/>
            <p:cNvSpPr/>
            <p:nvPr/>
          </p:nvSpPr>
          <p:spPr>
            <a:xfrm>
              <a:off x="1147680" y="5512320"/>
              <a:ext cx="3200400" cy="10666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noFill/>
            <a:ln w="1908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2671560" y="6502680"/>
              <a:ext cx="76320" cy="15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200 f10 1"/>
                <a:gd name="f16" fmla="*/ 18400 f10 1"/>
                <a:gd name="f17" fmla="*/ 18400 f11 1"/>
                <a:gd name="f18" fmla="*/ 3200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3160 f10 1"/>
                <a:gd name="f25" fmla="*/ 3160 f11 1"/>
                <a:gd name="f26" fmla="*/ 0 f10 1"/>
                <a:gd name="f27" fmla="*/ 10800 f11 1"/>
                <a:gd name="f28" fmla="*/ 18440 f11 1"/>
                <a:gd name="f29" fmla="*/ 21600 f11 1"/>
                <a:gd name="f30" fmla="*/ 18440 f10 1"/>
                <a:gd name="f31" fmla="*/ 21600 f10 1"/>
                <a:gd name="f32" fmla="+- 0 0 f19"/>
                <a:gd name="f33" fmla="+- f20 0 f1"/>
                <a:gd name="f34" fmla="+- f21 0 f1"/>
                <a:gd name="f35" fmla="*/ f32 f0 1"/>
                <a:gd name="f36" fmla="+- f34 0 f33"/>
                <a:gd name="f37" fmla="*/ f35 1 f5"/>
                <a:gd name="f38" fmla="+- f37 0 f1"/>
                <a:gd name="f39" fmla="cos 1 f38"/>
                <a:gd name="f40" fmla="sin 1 f38"/>
                <a:gd name="f41" fmla="+- 0 0 f39"/>
                <a:gd name="f42" fmla="+- 0 0 f40"/>
                <a:gd name="f43" fmla="*/ 10800 f41 1"/>
                <a:gd name="f44" fmla="*/ 10800 f42 1"/>
                <a:gd name="f45" fmla="*/ f43 f43 1"/>
                <a:gd name="f46" fmla="*/ f44 f44 1"/>
                <a:gd name="f47" fmla="+- f45 f46 0"/>
                <a:gd name="f48" fmla="sqrt f47"/>
                <a:gd name="f49" fmla="*/ f6 1 f48"/>
                <a:gd name="f50" fmla="*/ f41 f49 1"/>
                <a:gd name="f51" fmla="*/ f42 f49 1"/>
                <a:gd name="f52" fmla="+- 10800 0 f50"/>
                <a:gd name="f53" fmla="+- 10800 0 f5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22" y="f23"/>
                </a:cxn>
                <a:cxn ang="f33">
                  <a:pos x="f24" y="f25"/>
                </a:cxn>
                <a:cxn ang="f33">
                  <a:pos x="f26" y="f27"/>
                </a:cxn>
                <a:cxn ang="f33">
                  <a:pos x="f24" y="f28"/>
                </a:cxn>
                <a:cxn ang="f33">
                  <a:pos x="f22" y="f29"/>
                </a:cxn>
                <a:cxn ang="f33">
                  <a:pos x="f30" y="f28"/>
                </a:cxn>
                <a:cxn ang="f33">
                  <a:pos x="f31" y="f27"/>
                </a:cxn>
                <a:cxn ang="f33">
                  <a:pos x="f30" y="f25"/>
                </a:cxn>
              </a:cxnLst>
              <a:rect l="f15" t="f18" r="f16" b="f17"/>
              <a:pathLst>
                <a:path w="21600" h="21600">
                  <a:moveTo>
                    <a:pt x="f52" y="f53"/>
                  </a:moveTo>
                  <a:arcTo wR="f9" hR="f9" stAng="f33" swAng="f36"/>
                  <a:close/>
                </a:path>
              </a:pathLst>
            </a:custGeom>
            <a:solidFill>
              <a:srgbClr val="FF0000"/>
            </a:solidFill>
            <a:ln w="9360">
              <a:solidFill>
                <a:srgbClr val="0000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 flipH="1">
              <a:off x="990719" y="5243760"/>
              <a:ext cx="3343319" cy="1511279"/>
            </a:xfrm>
            <a:custGeom>
              <a:avLst/>
              <a:gdLst>
                <a:gd name="f0" fmla="val 360"/>
                <a:gd name="f1" fmla="val 0"/>
                <a:gd name="f2" fmla="val 2106"/>
                <a:gd name="f3" fmla="val 952"/>
                <a:gd name="f4" fmla="val 476"/>
                <a:gd name="f5" fmla="val 2067"/>
                <a:gd name="f6" fmla="val 431"/>
                <a:gd name="f7" fmla="val 1961"/>
                <a:gd name="f8" fmla="val 233"/>
                <a:gd name="f9" fmla="val 1873"/>
                <a:gd name="f10" fmla="val 207"/>
                <a:gd name="f11" fmla="val 1785"/>
                <a:gd name="f12" fmla="val 181"/>
                <a:gd name="f13" fmla="val 1679"/>
                <a:gd name="f14" fmla="val 346"/>
                <a:gd name="f15" fmla="val 1579"/>
                <a:gd name="f16" fmla="val 317"/>
                <a:gd name="f17" fmla="val 1479"/>
                <a:gd name="f18" fmla="val 288"/>
                <a:gd name="f19" fmla="val 1375"/>
                <a:gd name="f20" fmla="val 39"/>
                <a:gd name="f21" fmla="val 1273"/>
                <a:gd name="f22" fmla="val 35"/>
                <a:gd name="f23" fmla="val 1171"/>
                <a:gd name="f24" fmla="val 31"/>
                <a:gd name="f25" fmla="val 1061"/>
                <a:gd name="f26" fmla="val 297"/>
                <a:gd name="f27" fmla="val 966"/>
                <a:gd name="f28" fmla="val 293"/>
                <a:gd name="f29" fmla="val 871"/>
                <a:gd name="f30" fmla="val 289"/>
                <a:gd name="f31" fmla="val 773"/>
                <a:gd name="f32" fmla="val 703"/>
                <a:gd name="f33" fmla="val 11"/>
                <a:gd name="f34" fmla="val 633"/>
                <a:gd name="f35" fmla="val 22"/>
                <a:gd name="f36" fmla="val 621"/>
                <a:gd name="f37" fmla="val 343"/>
                <a:gd name="f38" fmla="val 543"/>
                <a:gd name="f39" fmla="val 465"/>
                <a:gd name="f40" fmla="val 377"/>
                <a:gd name="f41" fmla="val 291"/>
                <a:gd name="f42" fmla="val 99"/>
                <a:gd name="f43" fmla="val 237"/>
                <a:gd name="f44" fmla="val 115"/>
                <a:gd name="f45" fmla="val 183"/>
                <a:gd name="f46" fmla="val 131"/>
                <a:gd name="f47" fmla="val 252"/>
                <a:gd name="f48" fmla="val 355"/>
                <a:gd name="f49" fmla="val 219"/>
                <a:gd name="f50" fmla="val 458"/>
                <a:gd name="f51" fmla="val 186"/>
                <a:gd name="f52" fmla="val 561"/>
                <a:gd name="f53" fmla="val 710"/>
                <a:gd name="f54" fmla="val 41"/>
                <a:gd name="f55" fmla="val 734"/>
                <a:gd name="f56" fmla="val 82"/>
                <a:gd name="f57" fmla="val 758"/>
                <a:gd name="f58" fmla="val 374"/>
                <a:gd name="f59" fmla="val 569"/>
                <a:gd name="f60" fmla="val 464"/>
                <a:gd name="f61" fmla="val 605"/>
                <a:gd name="f62" fmla="val 554"/>
                <a:gd name="f63" fmla="val 641"/>
                <a:gd name="f64" fmla="val 514"/>
                <a:gd name="f65" fmla="val 944"/>
                <a:gd name="f66" fmla="val 580"/>
                <a:gd name="f67" fmla="val 948"/>
                <a:gd name="f68" fmla="val 646"/>
                <a:gd name="f69" fmla="val 791"/>
                <a:gd name="f70" fmla="val 656"/>
                <a:gd name="f71" fmla="val 862"/>
                <a:gd name="f72" fmla="val 630"/>
                <a:gd name="f73" fmla="val 933"/>
                <a:gd name="f74" fmla="val 604"/>
                <a:gd name="f75" fmla="val 979"/>
                <a:gd name="f76" fmla="val 756"/>
                <a:gd name="f77" fmla="val 1009"/>
                <a:gd name="f78" fmla="val 789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06" h="952">
                  <a:moveTo>
                    <a:pt x="f2" y="f4"/>
                  </a:moveTo>
                  <a:cubicBezTo>
                    <a:pt x="f5" y="f6"/>
                    <a:pt x="f7" y="f8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1"/>
                    <a:pt x="f32" y="f33"/>
                  </a:cubicBezTo>
                  <a:cubicBezTo>
                    <a:pt x="f34" y="f35"/>
                    <a:pt x="f36" y="f37"/>
                    <a:pt x="f38" y="f0"/>
                  </a:cubicBezTo>
                  <a:cubicBezTo>
                    <a:pt x="f39" y="f40"/>
                    <a:pt x="f41" y="f42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52"/>
                    <a:pt x="f1" y="f53"/>
                    <a:pt x="f54" y="f55"/>
                  </a:cubicBezTo>
                  <a:cubicBezTo>
                    <a:pt x="f56" y="f57"/>
                    <a:pt x="f58" y="f59"/>
                    <a:pt x="f60" y="f61"/>
                  </a:cubicBezTo>
                  <a:cubicBezTo>
                    <a:pt x="f62" y="f63"/>
                    <a:pt x="f64" y="f65"/>
                    <a:pt x="f66" y="f67"/>
                  </a:cubicBezTo>
                  <a:cubicBezTo>
                    <a:pt x="f68" y="f3"/>
                    <a:pt x="f69" y="f70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</a:path>
              </a:pathLst>
            </a:custGeom>
            <a:noFill/>
            <a:ln w="9360">
              <a:solidFill>
                <a:srgbClr val="FF0000"/>
              </a:solidFill>
              <a:prstDash val="solid"/>
              <a:round/>
              <a:tailEnd type="arrow"/>
            </a:ln>
          </p:spPr>
          <p:txBody>
            <a:bodyPr vert="horz" wrap="none" lIns="90000" tIns="46800" rIns="90000" bIns="46800" anchor="t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 flipV="1">
              <a:off x="2628720" y="6598080"/>
              <a:ext cx="0" cy="4572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solid"/>
              <a:miter/>
              <a:tailEnd type="arrow"/>
            </a:ln>
          </p:spPr>
          <p:txBody>
            <a:bodyPr vert="horz" wrap="none" lIns="90000" tIns="46800" rIns="90000" bIns="46800" anchor="t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555640" y="6669360"/>
              <a:ext cx="468360" cy="368279"/>
              <a:chOff x="2555640" y="6669360"/>
              <a:chExt cx="468360" cy="368279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2555640" y="6745320"/>
                <a:ext cx="152640" cy="2286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00CC99"/>
              </a:solidFill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vert="horz" wrap="square" lIns="90000" tIns="46800" rIns="90000" bIns="46800" anchor="ctr" anchorCtr="0" compatLnSpc="0"/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endParaRPr lang="en-US" sz="2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34"/>
                  <a:ea typeface="HG Mincho Light J" pitchFamily="2"/>
                  <a:cs typeface="HG Mincho Light J" pitchFamily="2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03960" y="6669360"/>
                <a:ext cx="320040" cy="368279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algn="l" rtl="0" hangingPunct="0">
                  <a:lnSpc>
                    <a:spcPct val="91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8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34"/>
                    <a:ea typeface="HG Mincho Light J" pitchFamily="2"/>
                    <a:cs typeface="HG Mincho Light J" pitchFamily="2"/>
                  </a:rPr>
                  <a:t>F</a:t>
                </a:r>
              </a:p>
            </p:txBody>
          </p:sp>
        </p:grp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815519" y="2514960"/>
            <a:ext cx="266076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traight Connector 12"/>
          <p:cNvSpPr/>
          <p:nvPr/>
        </p:nvSpPr>
        <p:spPr>
          <a:xfrm>
            <a:off x="5608080" y="3510360"/>
            <a:ext cx="1080719" cy="106919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27480" y="3263638"/>
            <a:ext cx="3898800" cy="876239"/>
            <a:chOff x="1527480" y="3024720"/>
            <a:chExt cx="3898800" cy="876239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527480" y="3024720"/>
              <a:ext cx="3898800" cy="8762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940120" y="3298320"/>
              <a:ext cx="1169640" cy="3495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0" tIns="0" rIns="0" bIns="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cut through</a:t>
              </a:r>
            </a:p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2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bending magnets</a:t>
              </a:r>
            </a:p>
          </p:txBody>
        </p:sp>
      </p:grpSp>
      <p:sp>
        <p:nvSpPr>
          <p:cNvPr id="17" name="Text Placeholder 16"/>
          <p:cNvSpPr txBox="1">
            <a:spLocks noGrp="1"/>
          </p:cNvSpPr>
          <p:nvPr>
            <p:ph type="body" idx="4294967295"/>
          </p:nvPr>
        </p:nvSpPr>
        <p:spPr>
          <a:xfrm>
            <a:off x="4680272" y="5652045"/>
            <a:ext cx="5298928" cy="1531317"/>
          </a:xfrm>
        </p:spPr>
        <p:txBody>
          <a:bodyPr wrap="square"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1"/>
            <a:r>
              <a:rPr lang="en-US" dirty="0" smtClean="0">
                <a:latin typeface="" pitchFamily="16"/>
              </a:rPr>
              <a:t>Amplitude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abhängig</a:t>
            </a:r>
            <a:r>
              <a:rPr lang="en-US" dirty="0" smtClean="0">
                <a:latin typeface="" pitchFamily="16"/>
              </a:rPr>
              <a:t> von </a:t>
            </a:r>
            <a:r>
              <a:rPr lang="en-US" dirty="0" err="1" smtClean="0">
                <a:latin typeface="" pitchFamily="16"/>
              </a:rPr>
              <a:t>Fokussierungsstärke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schwache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Fokussierung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= </a:t>
            </a:r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Amplitude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 err="1" smtClean="0">
                <a:latin typeface="" pitchFamily="16"/>
              </a:rPr>
              <a:t>große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Vakuumkammern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u</a:t>
            </a:r>
            <a:r>
              <a:rPr lang="en-US" dirty="0" smtClean="0">
                <a:latin typeface="" pitchFamily="16"/>
              </a:rPr>
              <a:t>nd </a:t>
            </a:r>
            <a:r>
              <a:rPr lang="en-US" dirty="0" err="1" smtClean="0">
                <a:latin typeface="" pitchFamily="16"/>
              </a:rPr>
              <a:t>riesige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>
                <a:latin typeface="" pitchFamily="16"/>
              </a:rPr>
              <a:t>M</a:t>
            </a:r>
            <a:r>
              <a:rPr lang="en-US" dirty="0" err="1" smtClean="0">
                <a:latin typeface="" pitchFamily="16"/>
              </a:rPr>
              <a:t>agnete</a:t>
            </a:r>
            <a:endParaRPr lang="en-US" dirty="0">
              <a:latin typeface="" pitchFamily="16"/>
            </a:endParaRPr>
          </a:p>
        </p:txBody>
      </p:sp>
      <p:sp>
        <p:nvSpPr>
          <p:cNvPr id="18" name="Straight Connector 17"/>
          <p:cNvSpPr/>
          <p:nvPr/>
        </p:nvSpPr>
        <p:spPr>
          <a:xfrm flipV="1">
            <a:off x="4176216" y="5351040"/>
            <a:ext cx="1602864" cy="301005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1240" y="5062320"/>
            <a:ext cx="3687584" cy="3401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wrap="squar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2400"/>
            </a:pP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“</a:t>
            </a:r>
            <a:r>
              <a:rPr lang="en-US" sz="2400" b="1" i="0" u="none" strike="noStrike" baseline="0" dirty="0" err="1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Betatron</a:t>
            </a:r>
            <a:r>
              <a:rPr lang="en-US" sz="2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” </a:t>
            </a:r>
            <a:r>
              <a:rPr lang="en-US" sz="2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Oszillationen</a:t>
            </a:r>
            <a:endParaRPr lang="en-US" sz="2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5103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5720"/>
            <a:ext cx="9144000" cy="914760"/>
          </a:xfrm>
        </p:spPr>
        <p:txBody>
          <a:bodyPr>
            <a:spAutoFit/>
          </a:bodyPr>
          <a:lstStyle/>
          <a:p>
            <a:pPr lvl="0"/>
            <a:r>
              <a:rPr lang="en-US" dirty="0"/>
              <a:t>“Tune”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3888309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3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4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5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6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3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US" dirty="0" err="1" smtClean="0">
                <a:latin typeface="" pitchFamily="16"/>
              </a:rPr>
              <a:t>Betatronfrequenz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sollte</a:t>
            </a:r>
            <a:r>
              <a:rPr lang="en-US" dirty="0" smtClean="0">
                <a:latin typeface="" pitchFamily="16"/>
              </a:rPr>
              <a:t> NIE </a:t>
            </a:r>
            <a:r>
              <a:rPr lang="en-US" dirty="0" err="1" smtClean="0">
                <a:latin typeface="" pitchFamily="16"/>
              </a:rPr>
              <a:t>eine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ganze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Zahl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sein</a:t>
            </a:r>
            <a:endParaRPr lang="en-US" dirty="0">
              <a:latin typeface="" pitchFamily="16"/>
            </a:endParaRPr>
          </a:p>
          <a:p>
            <a:pPr lvl="1"/>
            <a:r>
              <a:rPr lang="en-US" dirty="0" err="1" smtClean="0">
                <a:latin typeface="" pitchFamily="16"/>
              </a:rPr>
              <a:t>Ungenauigkeiten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>
                <a:latin typeface="" pitchFamily="16"/>
              </a:rPr>
              <a:t>(</a:t>
            </a:r>
            <a:r>
              <a:rPr lang="en-US" dirty="0" err="1" smtClean="0">
                <a:latin typeface="" pitchFamily="16"/>
              </a:rPr>
              <a:t>transversale</a:t>
            </a:r>
            <a:r>
              <a:rPr lang="en-US" dirty="0" smtClean="0">
                <a:latin typeface="" pitchFamily="16"/>
              </a:rPr>
              <a:t> </a:t>
            </a:r>
            <a:r>
              <a:rPr lang="en-US" dirty="0" err="1" smtClean="0">
                <a:latin typeface="" pitchFamily="16"/>
              </a:rPr>
              <a:t>Ablenkung</a:t>
            </a:r>
            <a:r>
              <a:rPr lang="en-US" dirty="0" smtClean="0">
                <a:latin typeface="" pitchFamily="16"/>
              </a:rPr>
              <a:t>) w</a:t>
            </a:r>
            <a:r>
              <a:rPr lang="de-DE" dirty="0" err="1" smtClean="0">
                <a:latin typeface="" pitchFamily="16"/>
              </a:rPr>
              <a:t>ürden</a:t>
            </a:r>
            <a:r>
              <a:rPr lang="de-DE" dirty="0" smtClean="0">
                <a:latin typeface="" pitchFamily="16"/>
              </a:rPr>
              <a:t> sich verstärken</a:t>
            </a:r>
            <a:endParaRPr lang="en-US" dirty="0">
              <a:latin typeface="" pitchFamily="16"/>
            </a:endParaRPr>
          </a:p>
          <a:p>
            <a:pPr lvl="2"/>
            <a:r>
              <a:rPr lang="en-US" dirty="0">
                <a:latin typeface="" pitchFamily="16"/>
              </a:rPr>
              <a:t>Q = </a:t>
            </a:r>
            <a:r>
              <a:rPr lang="en-US" dirty="0" err="1" smtClean="0">
                <a:latin typeface="" pitchFamily="16"/>
              </a:rPr>
              <a:t>Anzahl</a:t>
            </a:r>
            <a:r>
              <a:rPr lang="en-US" dirty="0" smtClean="0">
                <a:latin typeface="" pitchFamily="16"/>
              </a:rPr>
              <a:t> der </a:t>
            </a:r>
            <a:r>
              <a:rPr lang="en-US" dirty="0">
                <a:latin typeface="OpenSymbol" pitchFamily="18"/>
                <a:cs typeface="Arial"/>
              </a:rPr>
              <a:t>β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>
                <a:latin typeface="Luxi Sans" pitchFamily="18"/>
              </a:rPr>
              <a:t>- </a:t>
            </a:r>
            <a:r>
              <a:rPr lang="en-US" dirty="0" err="1" smtClean="0">
                <a:latin typeface="Luxi Sans" pitchFamily="18"/>
              </a:rPr>
              <a:t>Oszillationen</a:t>
            </a:r>
            <a:r>
              <a:rPr lang="en-US" dirty="0" smtClean="0">
                <a:latin typeface="Luxi Sans" pitchFamily="18"/>
              </a:rPr>
              <a:t> pro </a:t>
            </a:r>
            <a:r>
              <a:rPr lang="en-US" dirty="0" err="1" smtClean="0">
                <a:latin typeface="Luxi Sans" pitchFamily="18"/>
              </a:rPr>
              <a:t>Umlauf</a:t>
            </a:r>
            <a:r>
              <a:rPr lang="en-US" dirty="0" smtClean="0">
                <a:latin typeface="Luxi Sans" pitchFamily="18"/>
              </a:rPr>
              <a:t>, </a:t>
            </a:r>
            <a:r>
              <a:rPr lang="en-US" dirty="0" err="1" smtClean="0">
                <a:latin typeface="Luxi Sans" pitchFamily="18"/>
              </a:rPr>
              <a:t>Resonanzbedingung</a:t>
            </a:r>
            <a:r>
              <a:rPr lang="en-US" dirty="0" smtClean="0">
                <a:latin typeface="Luxi Sans" pitchFamily="18"/>
              </a:rPr>
              <a:t>: </a:t>
            </a:r>
            <a:r>
              <a:rPr lang="en-US" i="1" dirty="0">
                <a:latin typeface="Luxi Sans" pitchFamily="18"/>
              </a:rPr>
              <a:t>l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>
                <a:latin typeface="Luxi Sans" pitchFamily="34"/>
              </a:rPr>
              <a:t>· </a:t>
            </a:r>
            <a:r>
              <a:rPr lang="en-US" dirty="0" err="1">
                <a:latin typeface="Luxi Sans" pitchFamily="18"/>
              </a:rPr>
              <a:t>Q</a:t>
            </a:r>
            <a:r>
              <a:rPr lang="en-US" baseline="-25000" dirty="0" err="1">
                <a:latin typeface="Luxi Sans" pitchFamily="18"/>
              </a:rPr>
              <a:t>x</a:t>
            </a:r>
            <a:r>
              <a:rPr lang="en-US" dirty="0">
                <a:latin typeface="Luxi Sans" pitchFamily="18"/>
              </a:rPr>
              <a:t> + </a:t>
            </a:r>
            <a:r>
              <a:rPr lang="en-US" i="1" dirty="0">
                <a:latin typeface="Luxi Sans" pitchFamily="18"/>
              </a:rPr>
              <a:t>m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>
                <a:latin typeface="Luxi Sans" pitchFamily="34"/>
              </a:rPr>
              <a:t>·</a:t>
            </a:r>
            <a:r>
              <a:rPr lang="en-US" dirty="0">
                <a:latin typeface="Luxi Sans" pitchFamily="18"/>
              </a:rPr>
              <a:t> </a:t>
            </a:r>
            <a:r>
              <a:rPr lang="en-US" dirty="0" err="1">
                <a:latin typeface="Luxi Sans" pitchFamily="18"/>
              </a:rPr>
              <a:t>Q</a:t>
            </a:r>
            <a:r>
              <a:rPr lang="en-US" baseline="-25000" dirty="0" err="1">
                <a:latin typeface="Luxi Sans" pitchFamily="18"/>
              </a:rPr>
              <a:t>y</a:t>
            </a:r>
            <a:r>
              <a:rPr lang="en-US" dirty="0">
                <a:latin typeface="Luxi Sans" pitchFamily="18"/>
              </a:rPr>
              <a:t> = </a:t>
            </a:r>
            <a:r>
              <a:rPr lang="en-US" i="1" dirty="0">
                <a:latin typeface="Luxi Sans" pitchFamily="18"/>
              </a:rPr>
              <a:t>k</a:t>
            </a:r>
          </a:p>
          <a:p>
            <a:pPr lvl="1">
              <a:buNone/>
            </a:pPr>
            <a:endParaRPr lang="en-US" dirty="0">
              <a:latin typeface="Luxi Sans" pitchFamily="18"/>
            </a:endParaRPr>
          </a:p>
          <a:p>
            <a:pPr lvl="1">
              <a:buNone/>
            </a:pPr>
            <a:endParaRPr lang="en-US" dirty="0">
              <a:latin typeface="Luxi Sans" pitchFamily="18"/>
            </a:endParaRPr>
          </a:p>
          <a:p>
            <a:pPr lvl="1">
              <a:buNone/>
            </a:pPr>
            <a:endParaRPr lang="en-US" dirty="0">
              <a:latin typeface="Luxi Sans" pitchFamily="18"/>
            </a:endParaRPr>
          </a:p>
          <a:p>
            <a:pPr lvl="1">
              <a:buNone/>
            </a:pPr>
            <a:endParaRPr lang="en-US" dirty="0">
              <a:latin typeface="Luxi Sans" pitchFamily="18"/>
            </a:endParaRPr>
          </a:p>
          <a:p>
            <a:pPr lvl="1">
              <a:buNone/>
            </a:pPr>
            <a:endParaRPr lang="en-US" dirty="0">
              <a:latin typeface="Luxi Sans" pitchFamily="18"/>
            </a:endParaRPr>
          </a:p>
          <a:p>
            <a:pPr lvl="1"/>
            <a:r>
              <a:rPr lang="en-US" dirty="0" smtClean="0">
                <a:latin typeface="Luxi Sans" pitchFamily="18"/>
              </a:rPr>
              <a:t>in Praxis: </a:t>
            </a:r>
            <a:r>
              <a:rPr lang="en-US" dirty="0" err="1" smtClean="0">
                <a:latin typeface="Luxi Sans" pitchFamily="18"/>
              </a:rPr>
              <a:t>keine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Resonanzen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dirty="0" err="1" smtClean="0">
                <a:latin typeface="Luxi Sans" pitchFamily="18"/>
              </a:rPr>
              <a:t>mit</a:t>
            </a:r>
            <a:r>
              <a:rPr lang="en-US" dirty="0" smtClean="0">
                <a:latin typeface="Luxi Sans" pitchFamily="18"/>
              </a:rPr>
              <a:t> </a:t>
            </a:r>
            <a:r>
              <a:rPr lang="en-US" i="1" dirty="0">
                <a:latin typeface="Luxi Sans" pitchFamily="18"/>
              </a:rPr>
              <a:t>l</a:t>
            </a:r>
            <a:r>
              <a:rPr lang="en-US" dirty="0">
                <a:latin typeface="Luxi Sans" pitchFamily="18"/>
              </a:rPr>
              <a:t> + </a:t>
            </a:r>
            <a:r>
              <a:rPr lang="en-US" i="1" dirty="0">
                <a:latin typeface="Luxi Sans" pitchFamily="18"/>
              </a:rPr>
              <a:t>m</a:t>
            </a:r>
            <a:r>
              <a:rPr lang="en-US" dirty="0">
                <a:latin typeface="Luxi Sans" pitchFamily="18"/>
              </a:rPr>
              <a:t> &lt; 12 </a:t>
            </a:r>
            <a:r>
              <a:rPr lang="en-US" sz="1600" dirty="0">
                <a:latin typeface="Luxi Sans" pitchFamily="18"/>
              </a:rPr>
              <a:t>(+ </a:t>
            </a:r>
            <a:r>
              <a:rPr lang="en-US" sz="1600" dirty="0" err="1" smtClean="0">
                <a:latin typeface="Luxi Sans" pitchFamily="18"/>
              </a:rPr>
              <a:t>andere</a:t>
            </a:r>
            <a:r>
              <a:rPr lang="en-US" sz="1600" dirty="0" smtClean="0">
                <a:latin typeface="Luxi Sans" pitchFamily="18"/>
              </a:rPr>
              <a:t> </a:t>
            </a:r>
            <a:r>
              <a:rPr lang="en-US" sz="1600" dirty="0" err="1" smtClean="0">
                <a:latin typeface="Luxi Sans" pitchFamily="18"/>
              </a:rPr>
              <a:t>Bedingungen</a:t>
            </a:r>
            <a:r>
              <a:rPr lang="en-US" sz="1600" dirty="0" smtClean="0">
                <a:latin typeface="Luxi Sans" pitchFamily="18"/>
              </a:rPr>
              <a:t>)</a:t>
            </a:r>
            <a:endParaRPr lang="en-US" sz="1600" dirty="0">
              <a:latin typeface="Luxi Sans" pitchFamily="1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13840" y="5298120"/>
            <a:ext cx="2774544" cy="1888920"/>
            <a:chOff x="2913840" y="5298120"/>
            <a:chExt cx="2774544" cy="18889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3096720" y="5358240"/>
              <a:ext cx="2089800" cy="182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Freeform 5"/>
            <p:cNvSpPr/>
            <p:nvPr/>
          </p:nvSpPr>
          <p:spPr>
            <a:xfrm>
              <a:off x="2913840" y="5298120"/>
              <a:ext cx="542296" cy="33605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1" i="0" u="none" strike="noStrike" baseline="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</a:t>
              </a:r>
              <a:r>
                <a:rPr lang="en-US" sz="1800" b="1" i="0" u="none" strike="noStrike" baseline="-2500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y</a:t>
              </a:r>
              <a:endParaRPr lang="en-US" sz="1800" b="1" i="0" u="none" strike="noStrike" baseline="-2500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138640" y="6806879"/>
              <a:ext cx="549744" cy="336055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800" b="1" i="0" u="none" strike="noStrike" baseline="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</a:t>
              </a:r>
              <a:r>
                <a:rPr lang="en-US" sz="1800" b="1" i="0" u="none" strike="noStrike" baseline="-2500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x</a:t>
              </a:r>
              <a:endParaRPr lang="en-US" sz="1800" b="1" i="0" u="none" strike="noStrike" baseline="-2500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768263" y="5427360"/>
            <a:ext cx="2080361" cy="1439653"/>
            <a:chOff x="5912278" y="5427360"/>
            <a:chExt cx="2080361" cy="1439653"/>
          </a:xfrm>
        </p:grpSpPr>
        <p:sp>
          <p:nvSpPr>
            <p:cNvPr id="9" name="Freeform 8"/>
            <p:cNvSpPr/>
            <p:nvPr/>
          </p:nvSpPr>
          <p:spPr>
            <a:xfrm>
              <a:off x="5912278" y="5427360"/>
              <a:ext cx="496185" cy="3092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600" b="1" i="0" u="none" strike="noStrike" baseline="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</a:t>
              </a:r>
              <a:r>
                <a:rPr lang="en-US" sz="1600" b="1" i="0" u="none" strike="noStrike" baseline="-2500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y</a:t>
              </a:r>
              <a:endParaRPr lang="en-US" sz="1600" b="1" i="0" u="none" strike="noStrike" baseline="-2500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7534438" y="6557760"/>
              <a:ext cx="458201" cy="3092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6800" rIns="90000" bIns="46800" anchor="t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600" b="1" i="0" u="none" strike="noStrike" baseline="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Q</a:t>
              </a:r>
              <a:r>
                <a:rPr lang="en-US" sz="1600" b="1" i="0" u="none" strike="noStrike" baseline="-25000" dirty="0" err="1">
                  <a:ln>
                    <a:noFill/>
                  </a:ln>
                  <a:solidFill>
                    <a:srgbClr val="0000FF"/>
                  </a:solidFill>
                  <a:latin typeface="Luxi Sans" pitchFamily="34"/>
                  <a:ea typeface="HG Mincho Light J" pitchFamily="2"/>
                  <a:cs typeface="HG Mincho Light J" pitchFamily="2"/>
                </a:rPr>
                <a:t>x</a:t>
              </a:r>
              <a:endParaRPr lang="en-US" sz="1600" b="1" i="0" u="none" strike="noStrike" baseline="-2500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6114959" y="5528160"/>
              <a:ext cx="1481399" cy="129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Freeform 11"/>
            <p:cNvSpPr/>
            <p:nvPr/>
          </p:nvSpPr>
          <p:spPr>
            <a:xfrm flipV="1">
              <a:off x="6970319" y="5891760"/>
              <a:ext cx="194760" cy="175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00"/>
                <a:gd name="f7" fmla="+- 0 0 0"/>
                <a:gd name="f8" fmla="*/ f3 1 21600"/>
                <a:gd name="f9" fmla="*/ f4 1 21600"/>
                <a:gd name="f10" fmla="*/ f7 f0 1"/>
                <a:gd name="f11" fmla="*/ 1900 f8 1"/>
                <a:gd name="f12" fmla="*/ 12700 f8 1"/>
                <a:gd name="f13" fmla="*/ 19700 f9 1"/>
                <a:gd name="f14" fmla="*/ 12700 f9 1"/>
                <a:gd name="f15" fmla="*/ 10800 f8 1"/>
                <a:gd name="f16" fmla="*/ 0 f9 1"/>
                <a:gd name="f17" fmla="*/ f10 1 f2"/>
                <a:gd name="f18" fmla="*/ 5400 f8 1"/>
                <a:gd name="f19" fmla="*/ 10800 f9 1"/>
                <a:gd name="f20" fmla="*/ 0 f8 1"/>
                <a:gd name="f21" fmla="*/ 21600 f9 1"/>
                <a:gd name="f22" fmla="*/ 21600 f8 1"/>
                <a:gd name="f23" fmla="*/ 16200 f8 1"/>
                <a:gd name="f24" fmla="+- f17 0 f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15" y="f16"/>
                </a:cxn>
                <a:cxn ang="f24">
                  <a:pos x="f18" y="f19"/>
                </a:cxn>
                <a:cxn ang="f24">
                  <a:pos x="f20" y="f21"/>
                </a:cxn>
                <a:cxn ang="f24">
                  <a:pos x="f15" y="f21"/>
                </a:cxn>
                <a:cxn ang="f24">
                  <a:pos x="f22" y="f21"/>
                </a:cxn>
                <a:cxn ang="f24">
                  <a:pos x="f23" y="f19"/>
                </a:cxn>
              </a:cxnLst>
              <a:rect l="f11" t="f14" r="f12" b="f13"/>
              <a:pathLst>
                <a:path w="21600" h="21600">
                  <a:moveTo>
                    <a:pt x="f5" y="f5"/>
                  </a:moveTo>
                  <a:lnTo>
                    <a:pt x="f6" y="f6"/>
                  </a:lnTo>
                  <a:lnTo>
                    <a:pt x="f5" y="f6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00CC00"/>
            </a:solidFill>
            <a:ln w="9360">
              <a:solidFill>
                <a:srgbClr val="00CC00"/>
              </a:solidFill>
              <a:prstDash val="solid"/>
              <a:miter/>
            </a:ln>
          </p:spPr>
          <p:txBody>
            <a:bodyPr vert="horz" wrap="square" lIns="90000" tIns="46800" rIns="90000" bIns="46800" anchor="ctr" anchorCtr="0" compatLnSpc="0"/>
            <a:lstStyle/>
            <a:p>
              <a:pPr marL="0" marR="0" lvl="0" indent="0" algn="l" rtl="0" hangingPunct="0">
                <a:lnSpc>
                  <a:spcPct val="91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1162440" y="2963879"/>
            <a:ext cx="309995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457600" y="2943720"/>
            <a:ext cx="3099959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1177200" y="2607840"/>
            <a:ext cx="748800" cy="2988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Q = 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61200" y="2608200"/>
            <a:ext cx="1326960" cy="29880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800"/>
            </a:pPr>
            <a:r>
              <a:rPr lang="en-US" sz="1800" b="1" i="0" u="none" strike="noStrike" baseline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Q = N </a:t>
            </a:r>
            <a:r>
              <a:rPr lang="en-US" sz="1800" b="1" i="0" u="none" strike="noStrike" baseline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+ 0.5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77200" y="4156200"/>
            <a:ext cx="340740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in Phase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einem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Umlauf</a:t>
            </a:r>
            <a:r>
              <a:rPr lang="en-US" sz="1400" b="1" dirty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geht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verloren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wenigen</a:t>
            </a:r>
            <a:r>
              <a:rPr lang="en-US" sz="1400" b="1" dirty="0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Umläufen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1200" y="4156200"/>
            <a:ext cx="403524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Teilchen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mit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180</a:t>
            </a:r>
            <a:r>
              <a:rPr lang="en-US" sz="1400" b="1" i="0" u="none" strike="noStrike" baseline="3000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o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hasendrehung</a:t>
            </a:r>
            <a:r>
              <a:rPr lang="en-US" sz="1400" b="1" dirty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pro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Umlauf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= </a:t>
            </a:r>
            <a:r>
              <a:rPr lang="en-US" sz="1400" b="1" dirty="0" err="1" smtClean="0"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besser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aber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wieder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in Phase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nach</a:t>
            </a:r>
            <a:r>
              <a:rPr lang="en-US" sz="1400" b="1" i="0" u="none" strike="noStrike" dirty="0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2. </a:t>
            </a:r>
            <a:r>
              <a:rPr lang="en-US" sz="1400" b="1" i="0" u="none" strike="noStrike" dirty="0" err="1" smtClean="0">
                <a:ln>
                  <a:noFill/>
                </a:ln>
                <a:solidFill>
                  <a:srgbClr val="FF0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Umlauf</a:t>
            </a:r>
            <a:endParaRPr lang="en-US" sz="1400" b="1" i="0" u="none" strike="noStrike" baseline="0" dirty="0">
              <a:ln>
                <a:noFill/>
              </a:ln>
              <a:solidFill>
                <a:srgbClr val="FF0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9832" y="5736600"/>
            <a:ext cx="2317488" cy="10745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“Tune”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Diagramm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=</a:t>
            </a: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nicht-ganzzahliger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Teil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der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horizontalen</a:t>
            </a:r>
            <a:endParaRPr lang="en-US" sz="1600" b="1" i="0" u="none" strike="noStrike" baseline="0" dirty="0" smtClean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vertikalen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dirty="0" smtClean="0">
                <a:solidFill>
                  <a:srgbClr val="0000FF"/>
                </a:solidFill>
                <a:latin typeface="OpenSymbol" pitchFamily="34"/>
                <a:ea typeface="OpenSymbol" pitchFamily="2"/>
                <a:cs typeface="OpenSymbol" pitchFamily="2"/>
              </a:rPr>
              <a:t>β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-</a:t>
            </a:r>
            <a:r>
              <a:rPr lang="en-US" sz="1600" b="1" dirty="0" err="1" smtClean="0">
                <a:solidFill>
                  <a:srgbClr val="0000FF"/>
                </a:solidFill>
                <a:latin typeface="Luxi Sans" pitchFamily="34"/>
                <a:ea typeface="OpenSymbol" pitchFamily="2"/>
                <a:cs typeface="OpenSymbol" pitchFamily="2"/>
              </a:rPr>
              <a:t>O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StarSymbol" pitchFamily="2"/>
                <a:cs typeface="StarBats" pitchFamily="2"/>
              </a:rPr>
              <a:t>szillationsfrequenz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StarSymbol" pitchFamily="2"/>
              <a:cs typeface="StarBats" pitchFamily="2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748320" y="6510599"/>
            <a:ext cx="185760" cy="165960"/>
          </a:xfrm>
          <a:prstGeom prst="rect">
            <a:avLst/>
          </a:prstGeom>
          <a:noFill/>
          <a:ln w="18360">
            <a:solidFill>
              <a:srgbClr val="FF0000"/>
            </a:solidFill>
            <a:prstDash val="solid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 flipV="1">
            <a:off x="4088160" y="6153840"/>
            <a:ext cx="2065680" cy="37440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 flipH="1">
            <a:off x="7128544" y="5661361"/>
            <a:ext cx="1015736" cy="286200"/>
          </a:xfrm>
          <a:prstGeom prst="line">
            <a:avLst/>
          </a:prstGeom>
          <a:noFill/>
          <a:ln w="36720">
            <a:solidFill>
              <a:srgbClr val="008000"/>
            </a:solidFill>
            <a:prstDash val="solid"/>
            <a:tailEnd type="arrow"/>
          </a:ln>
        </p:spPr>
        <p:txBody>
          <a:bodyPr vert="horz" lIns="18000" tIns="18000" rIns="18000" bIns="18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69200" y="5488200"/>
            <a:ext cx="1356120" cy="20604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dirty="0" err="1" smtClean="0">
                <a:solidFill>
                  <a:srgbClr val="008000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Arbeitsbereich</a:t>
            </a:r>
            <a:endParaRPr lang="en-US" sz="1400" b="1" i="0" u="none" strike="noStrike" baseline="0" dirty="0">
              <a:ln>
                <a:noFill/>
              </a:ln>
              <a:solidFill>
                <a:srgbClr val="008000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64648" y="5947560"/>
            <a:ext cx="1914678" cy="85895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600"/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“Tune” </a:t>
            </a:r>
            <a:r>
              <a:rPr lang="de-DE" sz="1600" b="1" dirty="0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Änderung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während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Injektion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Beschleunigung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, </a:t>
            </a:r>
            <a:r>
              <a:rPr lang="en-US" sz="1600" b="1" i="0" u="none" strike="noStrike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Extraktion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...</a:t>
            </a:r>
            <a:endParaRPr lang="en-US" sz="16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>
            <a:off x="3934080" y="5075981"/>
            <a:ext cx="336240" cy="275059"/>
          </a:xfrm>
          <a:prstGeom prst="line">
            <a:avLst/>
          </a:prstGeom>
          <a:noFill/>
          <a:ln w="25400">
            <a:solidFill>
              <a:srgbClr val="000000"/>
            </a:solidFill>
            <a:prstDash val="solid"/>
            <a:tailEnd type="arrow"/>
          </a:ln>
        </p:spPr>
        <p:txBody>
          <a:bodyPr vert="horz" lIns="9000" tIns="9000" rIns="9000" bIns="9000" anchor="ctr" anchorCtr="1" compatLnSpc="0"/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5699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72760" y="2952720"/>
            <a:ext cx="184716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 txBox="1">
            <a:spLocks noGrp="1"/>
          </p:cNvSpPr>
          <p:nvPr>
            <p:ph type="title" idx="4294967295"/>
          </p:nvPr>
        </p:nvSpPr>
        <p:spPr>
          <a:xfrm>
            <a:off x="457200" y="223023"/>
            <a:ext cx="9144000" cy="560153"/>
          </a:xfrm>
        </p:spPr>
        <p:txBody>
          <a:bodyPr>
            <a:spAutoFit/>
          </a:bodyPr>
          <a:lstStyle/>
          <a:p>
            <a:pPr lvl="0"/>
            <a:r>
              <a:rPr lang="en-US" dirty="0" smtClean="0"/>
              <a:t>Starke </a:t>
            </a:r>
            <a:r>
              <a:rPr lang="en-US" dirty="0" err="1" smtClean="0"/>
              <a:t>Fokussierung</a:t>
            </a:r>
            <a:endParaRPr lang="en-US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9601200" cy="6079998"/>
          </a:xfrm>
        </p:spPr>
        <p:txBody>
          <a:bodyPr>
            <a:spAutoFit/>
          </a:bodyPr>
          <a:lstStyle>
            <a:def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None/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defPPr>
            <a:lvl1pPr marL="500040" marR="0" lvl="0" indent="-355680" algn="l" hangingPunct="0">
              <a:spcBef>
                <a:spcPts val="0"/>
              </a:spcBef>
              <a:spcAft>
                <a:spcPts val="1097"/>
              </a:spcAft>
              <a:buSzPts val="1984"/>
              <a:buBlip>
                <a:blip r:embed="rId4"/>
              </a:buBlip>
              <a:tabLst>
                <a:tab pos="897480" algn="l"/>
                <a:tab pos="1346759" algn="l"/>
                <a:tab pos="1796040" algn="l"/>
                <a:tab pos="2245319" algn="l"/>
                <a:tab pos="2694600" algn="l"/>
                <a:tab pos="3143880" algn="l"/>
                <a:tab pos="3593160" algn="l"/>
                <a:tab pos="4042440" algn="l"/>
                <a:tab pos="4491720" algn="l"/>
                <a:tab pos="4941000" algn="l"/>
                <a:tab pos="5390280" algn="l"/>
                <a:tab pos="5839560" algn="l"/>
                <a:tab pos="6288839" algn="l"/>
                <a:tab pos="6738120" algn="l"/>
                <a:tab pos="7187400" algn="l"/>
                <a:tab pos="7636680" algn="l"/>
                <a:tab pos="8085960" algn="l"/>
                <a:tab pos="8535240" algn="l"/>
                <a:tab pos="8984160" algn="l"/>
                <a:tab pos="9433440" algn="l"/>
              </a:tabLst>
              <a:defRPr lang="en-US" sz="2400" b="1" i="0" u="none" strike="noStrike" baseline="0">
                <a:ln>
                  <a:noFill/>
                </a:ln>
                <a:solidFill>
                  <a:srgbClr val="00008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1pPr>
            <a:lvl2pPr marL="787320" marR="0" lvl="1" indent="-285840" algn="l" hangingPunct="0">
              <a:spcBef>
                <a:spcPts val="0"/>
              </a:spcBef>
              <a:spcAft>
                <a:spcPts val="1100"/>
              </a:spcAft>
              <a:buSzPts val="1469"/>
              <a:buBlip>
                <a:blip r:embed="rId5"/>
              </a:buBlip>
              <a:tabLst>
                <a:tab pos="898200" algn="l"/>
                <a:tab pos="1347480" algn="l"/>
                <a:tab pos="1796759" algn="l"/>
                <a:tab pos="2246039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0999" algn="l"/>
                <a:tab pos="5840280" algn="l"/>
                <a:tab pos="6289560" algn="l"/>
                <a:tab pos="6738840" algn="l"/>
                <a:tab pos="7188119" algn="l"/>
                <a:tab pos="7637040" algn="l"/>
                <a:tab pos="8086319" algn="l"/>
                <a:tab pos="8535600" algn="l"/>
                <a:tab pos="8984880" algn="l"/>
                <a:tab pos="943416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2pPr>
            <a:lvl3pPr marL="1076040" marR="0" lvl="2" indent="-428400" algn="l" hangingPunct="0">
              <a:lnSpc>
                <a:spcPct val="91000"/>
              </a:lnSpc>
              <a:spcBef>
                <a:spcPts val="0"/>
              </a:spcBef>
              <a:spcAft>
                <a:spcPts val="825"/>
              </a:spcAft>
              <a:buSzPts val="539"/>
              <a:buBlip>
                <a:blip r:embed="rId6"/>
              </a:buBlip>
              <a:tabLst>
                <a:tab pos="1347480" algn="l"/>
                <a:tab pos="1796759" algn="l"/>
                <a:tab pos="2245680" algn="l"/>
                <a:tab pos="2694960" algn="l"/>
                <a:tab pos="3144240" algn="l"/>
                <a:tab pos="3593520" algn="l"/>
                <a:tab pos="4042799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39" algn="l"/>
                <a:tab pos="8086320" algn="l"/>
                <a:tab pos="8535600" algn="l"/>
                <a:tab pos="8984879" algn="l"/>
                <a:tab pos="9434160" algn="l"/>
                <a:tab pos="9883439" algn="l"/>
              </a:tabLst>
              <a:def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3pPr>
            <a:lvl4pPr marL="1363320" marR="0" lvl="3" indent="-428400" algn="l" hangingPunct="0">
              <a:lnSpc>
                <a:spcPct val="91000"/>
              </a:lnSpc>
              <a:spcBef>
                <a:spcPts val="0"/>
              </a:spcBef>
              <a:spcAft>
                <a:spcPts val="536"/>
              </a:spcAft>
              <a:buSzPts val="331"/>
              <a:buBlip>
                <a:blip r:embed="rId7"/>
              </a:buBlip>
              <a:tabLst>
                <a:tab pos="1796399" algn="l"/>
                <a:tab pos="2245679" algn="l"/>
                <a:tab pos="2694960" algn="l"/>
                <a:tab pos="3144240" algn="l"/>
                <a:tab pos="3593520" algn="l"/>
                <a:tab pos="4042800" algn="l"/>
                <a:tab pos="4492079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60" algn="l"/>
                <a:tab pos="7637040" algn="l"/>
                <a:tab pos="8086320" algn="l"/>
                <a:tab pos="8535599" algn="l"/>
                <a:tab pos="8984880" algn="l"/>
                <a:tab pos="9434160" algn="l"/>
                <a:tab pos="9883080" algn="l"/>
                <a:tab pos="10332360" algn="l"/>
              </a:tabLst>
              <a:defRPr lang="en-US" sz="1400" b="1" i="0" u="none" strike="noStrike" baseline="0">
                <a:ln>
                  <a:noFill/>
                </a:ln>
                <a:solidFill>
                  <a:srgbClr val="000000"/>
                </a:solidFill>
                <a:latin typeface="Luxi Sans" pitchFamily="2"/>
                <a:ea typeface="HG Mincho Light J" pitchFamily="2"/>
                <a:cs typeface="HG Mincho Light J" pitchFamily="2"/>
              </a:defRPr>
            </a:lvl4pPr>
            <a:lvl5pPr marL="1652399" marR="0" lvl="4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5pPr>
            <a:lvl6pPr marL="1652399" marR="0" lvl="5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6pPr>
            <a:lvl7pPr marL="1652399" marR="0" lvl="6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7pPr>
            <a:lvl8pPr marL="1652399" marR="0" lvl="7" indent="-4302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SzPts val="1150"/>
              <a:buBlip>
                <a:blip r:embed="rId4"/>
              </a:buBlip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8pPr>
            <a:lvl9pPr marL="1944000" marR="0" lvl="8" indent="-216000" algn="l" hangingPunct="0">
              <a:lnSpc>
                <a:spcPct val="91000"/>
              </a:lnSpc>
              <a:spcBef>
                <a:spcPts val="0"/>
              </a:spcBef>
              <a:spcAft>
                <a:spcPts val="249"/>
              </a:spcAft>
              <a:buClr>
                <a:srgbClr val="000000"/>
              </a:buClr>
              <a:buSzPct val="45000"/>
              <a:buFont typeface="StarSymbol"/>
              <a:buChar char="●"/>
              <a:tabLst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080" algn="l"/>
                <a:tab pos="4941359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40" algn="l"/>
                <a:tab pos="8086320" algn="l"/>
                <a:tab pos="8535600" algn="l"/>
                <a:tab pos="8984879" algn="l"/>
                <a:tab pos="9434160" algn="l"/>
                <a:tab pos="9883440" algn="l"/>
                <a:tab pos="10332720" algn="l"/>
              </a:tabLst>
              <a:defRPr lang="en-US" sz="2000" b="1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HG Mincho Light J" pitchFamily="2"/>
                <a:cs typeface="HG Mincho Light J" pitchFamily="2"/>
              </a:defRPr>
            </a:lvl9pPr>
          </a:lstStyle>
          <a:p>
            <a:pPr lvl="0"/>
            <a:r>
              <a:rPr lang="en-GB" dirty="0" err="1" smtClean="0">
                <a:latin typeface="" pitchFamily="16"/>
              </a:rPr>
              <a:t>Maximale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Energie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bei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schwacher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ist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beschränkt</a:t>
            </a:r>
            <a:endParaRPr lang="en-GB" dirty="0">
              <a:latin typeface="" pitchFamily="16"/>
            </a:endParaRPr>
          </a:p>
          <a:p>
            <a:pPr lvl="1"/>
            <a:r>
              <a:rPr lang="en-GB" dirty="0" smtClean="0">
                <a:latin typeface="" pitchFamily="16"/>
              </a:rPr>
              <a:t>“10x </a:t>
            </a:r>
            <a:r>
              <a:rPr lang="en-GB" dirty="0" err="1">
                <a:latin typeface="" pitchFamily="16"/>
              </a:rPr>
              <a:t>Bevatron</a:t>
            </a:r>
            <a:r>
              <a:rPr lang="en-GB" dirty="0">
                <a:latin typeface="" pitchFamily="16"/>
              </a:rPr>
              <a:t>” </a:t>
            </a:r>
            <a:r>
              <a:rPr lang="en-GB" dirty="0" err="1" smtClean="0">
                <a:latin typeface="" pitchFamily="16"/>
              </a:rPr>
              <a:t>Beschleuniger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würde</a:t>
            </a:r>
            <a:r>
              <a:rPr lang="en-GB" dirty="0" smtClean="0">
                <a:latin typeface="" pitchFamily="16"/>
              </a:rPr>
              <a:t> ~ </a:t>
            </a:r>
            <a:r>
              <a:rPr lang="en-GB" dirty="0">
                <a:latin typeface="" pitchFamily="16"/>
              </a:rPr>
              <a:t>200'000 t </a:t>
            </a:r>
            <a:r>
              <a:rPr lang="en-GB" dirty="0" err="1" smtClean="0">
                <a:latin typeface="" pitchFamily="16"/>
              </a:rPr>
              <a:t>Eisen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erfordern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kann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nicht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stärker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werden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latin typeface="" pitchFamily="16"/>
              </a:rPr>
              <a:t>größerer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Feldgradient</a:t>
            </a:r>
            <a:r>
              <a:rPr lang="en-GB" dirty="0" smtClean="0">
                <a:latin typeface="" pitchFamily="16"/>
              </a:rPr>
              <a:t> = </a:t>
            </a:r>
            <a:r>
              <a:rPr lang="en-GB" dirty="0" err="1" smtClean="0">
                <a:latin typeface="" pitchFamily="16"/>
              </a:rPr>
              <a:t>stärkere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(</a:t>
            </a:r>
            <a:r>
              <a:rPr lang="en-GB" dirty="0" err="1" smtClean="0">
                <a:latin typeface="" pitchFamily="16"/>
              </a:rPr>
              <a:t>vertikale</a:t>
            </a:r>
            <a:r>
              <a:rPr lang="en-GB" dirty="0" smtClean="0">
                <a:latin typeface="" pitchFamily="16"/>
              </a:rPr>
              <a:t>)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, </a:t>
            </a:r>
            <a:r>
              <a:rPr lang="en-GB" dirty="0" err="1" smtClean="0">
                <a:latin typeface="" pitchFamily="16"/>
              </a:rPr>
              <a:t>aber</a:t>
            </a:r>
            <a:r>
              <a:rPr lang="en-GB" dirty="0" smtClean="0">
                <a:latin typeface="" pitchFamily="16"/>
              </a:rPr>
              <a:t>:				       </a:t>
            </a:r>
            <a:r>
              <a:rPr lang="en-GB" dirty="0" err="1" smtClean="0">
                <a:latin typeface="" pitchFamily="16"/>
              </a:rPr>
              <a:t>zu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inhomogenes</a:t>
            </a:r>
            <a:r>
              <a:rPr lang="en-GB" dirty="0" smtClean="0">
                <a:latin typeface="" pitchFamily="16"/>
              </a:rPr>
              <a:t> Feld in </a:t>
            </a:r>
            <a:r>
              <a:rPr lang="en-GB" dirty="0" err="1" smtClean="0">
                <a:latin typeface="" pitchFamily="16"/>
              </a:rPr>
              <a:t>horizontaler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Ebene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keine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horizontale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mehr</a:t>
            </a:r>
            <a:r>
              <a:rPr lang="en-GB" dirty="0" smtClean="0">
                <a:latin typeface="" pitchFamily="16"/>
              </a:rPr>
              <a:t>)</a:t>
            </a:r>
            <a:endParaRPr lang="en-GB" dirty="0"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1952 </a:t>
            </a:r>
            <a:r>
              <a:rPr lang="en-GB" dirty="0" err="1" smtClean="0">
                <a:latin typeface="" pitchFamily="16"/>
              </a:rPr>
              <a:t>neue</a:t>
            </a:r>
            <a:r>
              <a:rPr lang="en-GB" dirty="0" smtClean="0">
                <a:latin typeface="" pitchFamily="16"/>
              </a:rPr>
              <a:t> Art von starker </a:t>
            </a:r>
            <a:r>
              <a:rPr lang="en-GB" dirty="0" err="1" smtClean="0">
                <a:latin typeface="" pitchFamily="16"/>
              </a:rPr>
              <a:t>Fokussierung</a:t>
            </a:r>
            <a:r>
              <a:rPr lang="en-GB" dirty="0">
                <a:latin typeface="" pitchFamily="16"/>
              </a:rPr>
              <a:t>	</a:t>
            </a:r>
            <a:r>
              <a:rPr lang="en-GB" dirty="0" smtClean="0">
                <a:latin typeface="" pitchFamily="16"/>
              </a:rPr>
              <a:t>				</a:t>
            </a:r>
            <a:r>
              <a:rPr lang="en-GB" dirty="0">
                <a:latin typeface="" pitchFamily="16"/>
              </a:rPr>
              <a:t>	</a:t>
            </a:r>
            <a:r>
              <a:rPr lang="en-GB" sz="1600" dirty="0" smtClean="0">
                <a:latin typeface="" pitchFamily="16"/>
              </a:rPr>
              <a:t>(Ernest </a:t>
            </a:r>
            <a:r>
              <a:rPr lang="en-GB" sz="1600" dirty="0">
                <a:latin typeface="" pitchFamily="16"/>
              </a:rPr>
              <a:t>D. Courant, Milton Stanley Livingston </a:t>
            </a:r>
            <a:r>
              <a:rPr lang="en-GB" sz="1600" dirty="0" smtClean="0">
                <a:latin typeface="" pitchFamily="16"/>
              </a:rPr>
              <a:t>und </a:t>
            </a:r>
            <a:r>
              <a:rPr lang="en-GB" sz="1600" dirty="0">
                <a:latin typeface="" pitchFamily="16"/>
              </a:rPr>
              <a:t>Hartland S. Snyder)</a:t>
            </a:r>
          </a:p>
          <a:p>
            <a:pPr lvl="1"/>
            <a:r>
              <a:rPr lang="en-GB" dirty="0">
                <a:latin typeface="" pitchFamily="16"/>
              </a:rPr>
              <a:t>Alternating Gradient (AG) Synchrotron</a:t>
            </a:r>
          </a:p>
          <a:p>
            <a:pPr lvl="2"/>
            <a:r>
              <a:rPr lang="en-GB" dirty="0" smtClean="0">
                <a:latin typeface="" pitchFamily="16"/>
              </a:rPr>
              <a:t>= </a:t>
            </a:r>
            <a:r>
              <a:rPr lang="en-GB" dirty="0" err="1" smtClean="0">
                <a:latin typeface="" pitchFamily="16"/>
              </a:rPr>
              <a:t>wechselnde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Abfolge</a:t>
            </a:r>
            <a:r>
              <a:rPr lang="en-GB" dirty="0" smtClean="0">
                <a:latin typeface="" pitchFamily="16"/>
              </a:rPr>
              <a:t> von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fokussierenden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u</a:t>
            </a:r>
            <a:r>
              <a:rPr lang="en-GB" dirty="0" smtClean="0">
                <a:latin typeface="" pitchFamily="16"/>
              </a:rPr>
              <a:t>nd 					   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defokussierenden</a:t>
            </a:r>
            <a:r>
              <a:rPr lang="en-GB" dirty="0" smtClean="0">
                <a:solidFill>
                  <a:srgbClr val="FF0000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Magneten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in </a:t>
            </a:r>
            <a:r>
              <a:rPr lang="en-GB" dirty="0" err="1" smtClean="0">
                <a:latin typeface="" pitchFamily="16"/>
              </a:rPr>
              <a:t>vertikaler</a:t>
            </a:r>
            <a:r>
              <a:rPr lang="en-GB" dirty="0" smtClean="0">
                <a:latin typeface="" pitchFamily="16"/>
              </a:rPr>
              <a:t>/</a:t>
            </a:r>
            <a:r>
              <a:rPr lang="en-GB" dirty="0" err="1" smtClean="0">
                <a:latin typeface="" pitchFamily="16"/>
              </a:rPr>
              <a:t>horizontaler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Ebene</a:t>
            </a:r>
            <a:endParaRPr lang="en-GB" dirty="0">
              <a:latin typeface="" pitchFamily="16"/>
            </a:endParaRPr>
          </a:p>
          <a:p>
            <a:pPr lvl="2"/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im</a:t>
            </a:r>
            <a:r>
              <a:rPr lang="en-GB" dirty="0" smtClean="0">
                <a:solidFill>
                  <a:srgbClr val="FF00FF"/>
                </a:solidFill>
                <a:latin typeface="" pitchFamily="16"/>
              </a:rPr>
              <a:t> </a:t>
            </a:r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Mittel</a:t>
            </a:r>
            <a:r>
              <a:rPr lang="en-GB" dirty="0" smtClean="0">
                <a:latin typeface="" pitchFamily="16"/>
              </a:rPr>
              <a:t>(!) </a:t>
            </a:r>
            <a:r>
              <a:rPr lang="en-GB" dirty="0" err="1" smtClean="0">
                <a:solidFill>
                  <a:srgbClr val="008000"/>
                </a:solidFill>
                <a:latin typeface="" pitchFamily="16"/>
              </a:rPr>
              <a:t>fokussierende</a:t>
            </a:r>
            <a:r>
              <a:rPr lang="en-GB" dirty="0" smtClean="0">
                <a:solidFill>
                  <a:srgbClr val="008000"/>
                </a:solidFill>
                <a:latin typeface="" pitchFamily="16"/>
              </a:rPr>
              <a:t> Kraft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solidFill>
                  <a:srgbClr val="FF00FF"/>
                </a:solidFill>
                <a:latin typeface="" pitchFamily="16"/>
              </a:rPr>
              <a:t>stärker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als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" pitchFamily="16"/>
              </a:rPr>
              <a:t>defokussierende</a:t>
            </a:r>
            <a:endParaRPr lang="en-GB" dirty="0">
              <a:solidFill>
                <a:srgbClr val="FF0000"/>
              </a:solidFill>
              <a:latin typeface="" pitchFamily="16"/>
            </a:endParaRPr>
          </a:p>
          <a:p>
            <a:pPr lvl="1">
              <a:buNone/>
            </a:pPr>
            <a:endParaRPr lang="de-DE" dirty="0">
              <a:latin typeface="" pitchFamily="16"/>
            </a:endParaRPr>
          </a:p>
          <a:p>
            <a:pPr lvl="3">
              <a:buNone/>
            </a:pPr>
            <a:endParaRPr lang="en-GB" dirty="0">
              <a:latin typeface="" pitchFamily="16"/>
            </a:endParaRPr>
          </a:p>
          <a:p>
            <a:pPr lvl="0"/>
            <a:r>
              <a:rPr lang="en-GB" dirty="0">
                <a:latin typeface="" pitchFamily="16"/>
              </a:rPr>
              <a:t>1954 </a:t>
            </a:r>
            <a:r>
              <a:rPr lang="en-GB" dirty="0" err="1" smtClean="0">
                <a:latin typeface="" pitchFamily="16"/>
              </a:rPr>
              <a:t>erstes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AG Synchrotron (Cornell, 1.5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, 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)</a:t>
            </a:r>
          </a:p>
          <a:p>
            <a:pPr lvl="3">
              <a:buNone/>
            </a:pPr>
            <a:r>
              <a:rPr lang="en-GB" dirty="0">
                <a:latin typeface="" pitchFamily="16"/>
              </a:rPr>
              <a:t>1958 </a:t>
            </a:r>
            <a:r>
              <a:rPr lang="en-GB" dirty="0" err="1" smtClean="0">
                <a:latin typeface="" pitchFamily="16"/>
              </a:rPr>
              <a:t>erstes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deutsches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>
                <a:latin typeface="" pitchFamily="16"/>
              </a:rPr>
              <a:t>500 MeV e</a:t>
            </a:r>
            <a:r>
              <a:rPr lang="en-GB" baseline="30000" dirty="0">
                <a:latin typeface="" pitchFamily="16"/>
              </a:rPr>
              <a:t>-</a:t>
            </a:r>
            <a:r>
              <a:rPr lang="en-GB" dirty="0">
                <a:latin typeface="" pitchFamily="16"/>
              </a:rPr>
              <a:t> AG synchrotron in Bonn (Wolfgang Paul)</a:t>
            </a:r>
          </a:p>
          <a:p>
            <a:pPr lvl="0"/>
            <a:r>
              <a:rPr lang="en-GB" dirty="0">
                <a:latin typeface="" pitchFamily="16"/>
              </a:rPr>
              <a:t>1959 CERN PS, 28 </a:t>
            </a:r>
            <a:r>
              <a:rPr lang="en-GB" dirty="0" err="1">
                <a:latin typeface="" pitchFamily="16"/>
              </a:rPr>
              <a:t>GeV</a:t>
            </a:r>
            <a:r>
              <a:rPr lang="en-GB" dirty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Protonen</a:t>
            </a:r>
            <a:r>
              <a:rPr lang="en-GB" dirty="0" smtClean="0">
                <a:latin typeface="" pitchFamily="16"/>
              </a:rPr>
              <a:t> (</a:t>
            </a:r>
            <a:r>
              <a:rPr lang="en-GB" dirty="0" err="1" smtClean="0">
                <a:latin typeface="" pitchFamily="16"/>
              </a:rPr>
              <a:t>noch</a:t>
            </a:r>
            <a:r>
              <a:rPr lang="en-GB" dirty="0" smtClean="0">
                <a:latin typeface="" pitchFamily="16"/>
              </a:rPr>
              <a:t> </a:t>
            </a:r>
            <a:r>
              <a:rPr lang="en-GB" dirty="0" err="1" smtClean="0">
                <a:latin typeface="" pitchFamily="16"/>
              </a:rPr>
              <a:t>benutzt</a:t>
            </a:r>
            <a:r>
              <a:rPr lang="en-GB" dirty="0" smtClean="0">
                <a:latin typeface="" pitchFamily="16"/>
              </a:rPr>
              <a:t>...)</a:t>
            </a:r>
            <a:endParaRPr lang="en-GB" dirty="0">
              <a:latin typeface="" pitchFamily="16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474640" y="5247421"/>
            <a:ext cx="31820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228799" y="5364013"/>
            <a:ext cx="2772720" cy="393920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</p:spPr>
        <p:txBody>
          <a:bodyPr vert="horz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 “Combined function” </a:t>
            </a:r>
            <a:r>
              <a:rPr lang="en-US" sz="1400" b="1" dirty="0" err="1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M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agnete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= </a:t>
            </a:r>
            <a:r>
              <a:rPr lang="en-US" sz="1400" b="1" dirty="0" err="1" smtClean="0"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ablenkend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 </a:t>
            </a:r>
            <a:r>
              <a:rPr lang="en-US" sz="1400" b="1" i="0" u="none" strike="noStrike" baseline="0" dirty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+ (</a:t>
            </a:r>
            <a:r>
              <a:rPr lang="en-US" sz="1400" b="1" i="0" u="none" strike="noStrike" baseline="0" dirty="0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de)</a:t>
            </a:r>
            <a:r>
              <a:rPr lang="en-US" sz="1400" b="1" i="0" u="none" strike="noStrike" baseline="0" dirty="0" err="1" smtClean="0">
                <a:ln>
                  <a:noFill/>
                </a:ln>
                <a:solidFill>
                  <a:srgbClr val="0000FF"/>
                </a:solidFill>
                <a:latin typeface="Luxi Sans" pitchFamily="34"/>
                <a:ea typeface="HG Mincho Light J" pitchFamily="2"/>
                <a:cs typeface="HG Mincho Light J" pitchFamily="2"/>
              </a:rPr>
              <a:t>fokussierend</a:t>
            </a:r>
            <a:endParaRPr lang="en-US" sz="1400" b="1" i="0" u="none" strike="noStrike" baseline="0" dirty="0">
              <a:ln>
                <a:noFill/>
              </a:ln>
              <a:solidFill>
                <a:srgbClr val="0000FF"/>
              </a:solidFill>
              <a:latin typeface="Luxi Sans" pitchFamily="34"/>
              <a:ea typeface="HG Mincho Light J" pitchFamily="2"/>
              <a:cs typeface="HG Mincho Light J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9445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59252</TotalTime>
  <Words>1885</Words>
  <Application>Microsoft Office PowerPoint</Application>
  <PresentationFormat>Custom</PresentationFormat>
  <Paragraphs>510</Paragraphs>
  <Slides>30</Slides>
  <Notes>30</Notes>
  <HiddenSlides>0</HiddenSlides>
  <MMClips>0</MMClips>
  <ScaleCrop>false</ScaleCrop>
  <HeadingPairs>
    <vt:vector size="10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  <vt:variant>
        <vt:lpstr>Custom Shows</vt:lpstr>
      </vt:variant>
      <vt:variant>
        <vt:i4>2</vt:i4>
      </vt:variant>
    </vt:vector>
  </HeadingPairs>
  <TitlesOfParts>
    <vt:vector size="47" baseType="lpstr">
      <vt:lpstr>Arial</vt:lpstr>
      <vt:lpstr>Arial Narrow</vt:lpstr>
      <vt:lpstr>msmincho</vt:lpstr>
      <vt:lpstr>Lucida Sans Typewriter</vt:lpstr>
      <vt:lpstr>StarSymbol</vt:lpstr>
      <vt:lpstr>OpenSymbol</vt:lpstr>
      <vt:lpstr>Luxi Sans</vt:lpstr>
      <vt:lpstr>Wingdings</vt:lpstr>
      <vt:lpstr>StarBats</vt:lpstr>
      <vt:lpstr>ＭＳ Ｐゴシック</vt:lpstr>
      <vt:lpstr>HG Mincho Light J</vt:lpstr>
      <vt:lpstr>Times New Roman</vt:lpstr>
      <vt:lpstr>Office Theme</vt:lpstr>
      <vt:lpstr>Equation</vt:lpstr>
      <vt:lpstr>Chart</vt:lpstr>
      <vt:lpstr>Beschleuniger</vt:lpstr>
      <vt:lpstr>Wie funktioniert ein Beschleuniger?</vt:lpstr>
      <vt:lpstr>Die ersten “Beschleuniger”</vt:lpstr>
      <vt:lpstr>Statische und variable Felder</vt:lpstr>
      <vt:lpstr>Das Zyklotron</vt:lpstr>
      <vt:lpstr>Synchrotron          </vt:lpstr>
      <vt:lpstr>Schwache Fokussierung</vt:lpstr>
      <vt:lpstr>“Tune”</vt:lpstr>
      <vt:lpstr>Starke Fokussierung</vt:lpstr>
      <vt:lpstr>Typischer Hochenergie Beschleunger</vt:lpstr>
      <vt:lpstr>HF Phasenstabilität</vt:lpstr>
      <vt:lpstr>Synchrotronstrahlung</vt:lpstr>
      <vt:lpstr>Collider</vt:lpstr>
      <vt:lpstr>Luminosität</vt:lpstr>
      <vt:lpstr>Strahlemittanz</vt:lpstr>
      <vt:lpstr>Dämpfung durch Synchrotronstrahlung</vt:lpstr>
      <vt:lpstr>Der LHC: ~30 Jahre... und mehr...</vt:lpstr>
      <vt:lpstr>LHC Parameter</vt:lpstr>
      <vt:lpstr>LHC in Zahlen</vt:lpstr>
      <vt:lpstr>Proton – Proton Kollisionen(*) im LHC</vt:lpstr>
      <vt:lpstr>LHC Dipole</vt:lpstr>
      <vt:lpstr>Kühlung mit suprafluidem Helium (He II)</vt:lpstr>
      <vt:lpstr>LHC Magnetinstallation</vt:lpstr>
      <vt:lpstr>LHC Tunnel</vt:lpstr>
      <vt:lpstr>gespeicherte LHC Strahlenergie</vt:lpstr>
      <vt:lpstr>Der LHC Beam Dump</vt:lpstr>
      <vt:lpstr>Der LHC Unfall</vt:lpstr>
      <vt:lpstr>CERN Beschleuniger Komplex</vt:lpstr>
      <vt:lpstr>LHC Betriebsmodus</vt:lpstr>
      <vt:lpstr>Was sollte man wissen?</vt:lpstr>
      <vt:lpstr>CERN Introduction - long</vt:lpstr>
      <vt:lpstr>CERN Introduction - short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&amp; Co.</dc:title>
  <dc:creator>Michael Hauschild</dc:creator>
  <cp:lastModifiedBy>Michael Hauschild</cp:lastModifiedBy>
  <cp:revision>1238</cp:revision>
  <cp:lastPrinted>2003-07-02T12:30:06Z</cp:lastPrinted>
  <dcterms:created xsi:type="dcterms:W3CDTF">2003-03-07T08:03:06Z</dcterms:created>
  <dcterms:modified xsi:type="dcterms:W3CDTF">2013-11-18T17:18:32Z</dcterms:modified>
</cp:coreProperties>
</file>