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5" r:id="rId3"/>
    <p:sldId id="260" r:id="rId4"/>
    <p:sldId id="258" r:id="rId5"/>
    <p:sldId id="259" r:id="rId6"/>
    <p:sldId id="264" r:id="rId7"/>
    <p:sldId id="262" r:id="rId8"/>
    <p:sldId id="261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A1B8D-CF3D-47D5-92D7-FDFE4ED5D85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BF6DF-FC59-4588-A081-7D79A61F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4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0,1</a:t>
            </a:r>
            <a:r>
              <a:rPr lang="en-US" baseline="0" dirty="0" smtClean="0"/>
              <a:t> jets produced by </a:t>
            </a:r>
            <a:r>
              <a:rPr lang="en-US" baseline="0" dirty="0" err="1" smtClean="0"/>
              <a:t>ggF</a:t>
            </a:r>
            <a:r>
              <a:rPr lang="en-US" baseline="0" dirty="0" smtClean="0"/>
              <a:t> – focused on 0-jet</a:t>
            </a:r>
          </a:p>
          <a:p>
            <a:r>
              <a:rPr lang="en-US" baseline="0" dirty="0" smtClean="0"/>
              <a:t>2 jets produced by VBF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BF6DF-FC59-4588-A081-7D79A61FF7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287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BF6DF-FC59-4588-A081-7D79A61FF7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59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D6E1632-261E-488C-976F-249FDB757D4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598DD89-154A-4F1F-93B8-1752DEF5E8A0}" type="datetimeFigureOut">
              <a:rPr lang="en-US" smtClean="0"/>
              <a:t>11/6/2013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SM WW Background Analysis for </a:t>
            </a:r>
            <a:br>
              <a:rPr lang="en-US" dirty="0" smtClean="0"/>
            </a:br>
            <a:r>
              <a:rPr lang="en-US" dirty="0" smtClean="0"/>
              <a:t>H-&gt;WW-&gt;</a:t>
            </a:r>
            <a:r>
              <a:rPr lang="en-US" dirty="0" err="1" smtClean="0"/>
              <a:t>lvlv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447800"/>
          </a:xfrm>
        </p:spPr>
        <p:txBody>
          <a:bodyPr>
            <a:normAutofit fontScale="85000" lnSpcReduction="20000"/>
          </a:bodyPr>
          <a:lstStyle/>
          <a:p>
            <a:r>
              <a:rPr lang="en-US" sz="3100" dirty="0" smtClean="0"/>
              <a:t>Nicholas </a:t>
            </a:r>
            <a:r>
              <a:rPr lang="en-US" sz="3100" dirty="0" err="1" smtClean="0"/>
              <a:t>Luongo</a:t>
            </a:r>
            <a:endParaRPr lang="en-US" sz="3100" dirty="0" smtClean="0"/>
          </a:p>
          <a:p>
            <a:endParaRPr lang="en-US" dirty="0" smtClean="0"/>
          </a:p>
          <a:p>
            <a:r>
              <a:rPr lang="en-US" dirty="0" smtClean="0"/>
              <a:t>Advisors:</a:t>
            </a:r>
          </a:p>
          <a:p>
            <a:r>
              <a:rPr lang="en-US" dirty="0" err="1" smtClean="0"/>
              <a:t>Jianming</a:t>
            </a:r>
            <a:r>
              <a:rPr lang="en-US" dirty="0" smtClean="0"/>
              <a:t> </a:t>
            </a:r>
            <a:r>
              <a:rPr lang="en-US" dirty="0" err="1" smtClean="0"/>
              <a:t>Qian</a:t>
            </a:r>
            <a:endParaRPr lang="en-US" dirty="0" smtClean="0"/>
          </a:p>
          <a:p>
            <a:r>
              <a:rPr lang="en-US" dirty="0" smtClean="0"/>
              <a:t>Magda </a:t>
            </a:r>
            <a:r>
              <a:rPr lang="en-US" dirty="0" err="1" smtClean="0"/>
              <a:t>Chelstowska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691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6200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359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icholas\Desktop\CERN\CERN Pictures\SAM_08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104900"/>
            <a:ext cx="7366000" cy="55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800" y="304800"/>
            <a:ext cx="485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Roman Amphitheatre - Lyon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2928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 WW is an irreducible background of the H-&gt;WW-&gt;</a:t>
            </a:r>
            <a:r>
              <a:rPr lang="en-US" dirty="0" err="1" smtClean="0"/>
              <a:t>lvlv</a:t>
            </a:r>
            <a:r>
              <a:rPr lang="en-US" dirty="0" smtClean="0"/>
              <a:t> process, both produce the same final state that is caught by the detector</a:t>
            </a:r>
          </a:p>
          <a:p>
            <a:r>
              <a:rPr lang="en-US" dirty="0" smtClean="0"/>
              <a:t>Still possible to distinguish between these processes</a:t>
            </a:r>
          </a:p>
          <a:p>
            <a:r>
              <a:rPr lang="en-US" dirty="0" smtClean="0"/>
              <a:t>The final-state leptons produced by H-&gt;WW-&gt;</a:t>
            </a:r>
            <a:r>
              <a:rPr lang="en-US" dirty="0" err="1" smtClean="0"/>
              <a:t>lvlv</a:t>
            </a:r>
            <a:r>
              <a:rPr lang="en-US" dirty="0" smtClean="0"/>
              <a:t> will have small differences in direction, resulting in low </a:t>
            </a:r>
            <a:r>
              <a:rPr lang="en-US" dirty="0" err="1" smtClean="0"/>
              <a:t>DPhill</a:t>
            </a:r>
            <a:r>
              <a:rPr lang="en-US" dirty="0" smtClean="0"/>
              <a:t> and </a:t>
            </a:r>
            <a:r>
              <a:rPr lang="en-US" dirty="0" err="1" smtClean="0"/>
              <a:t>Mll</a:t>
            </a:r>
            <a:r>
              <a:rPr lang="en-US" dirty="0" smtClean="0"/>
              <a:t> values</a:t>
            </a:r>
          </a:p>
          <a:p>
            <a:r>
              <a:rPr lang="en-US" dirty="0" smtClean="0"/>
              <a:t>Final state of SM WW will include leptons moving opposite or near-opposite one another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99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Treating 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order to have a clear understanding of our signal, we must account for background processes</a:t>
            </a:r>
          </a:p>
          <a:p>
            <a:r>
              <a:rPr lang="en-US" dirty="0" smtClean="0"/>
              <a:t>Major backgrounds involved:</a:t>
            </a:r>
          </a:p>
          <a:p>
            <a:pPr lvl="1"/>
            <a:r>
              <a:rPr lang="en-US" dirty="0" smtClean="0"/>
              <a:t>WW </a:t>
            </a:r>
            <a:endParaRPr lang="en-US" dirty="0" smtClean="0"/>
          </a:p>
          <a:p>
            <a:pPr lvl="1"/>
            <a:r>
              <a:rPr lang="en-US" dirty="0" err="1" smtClean="0"/>
              <a:t>Ttbar</a:t>
            </a:r>
            <a:endParaRPr lang="en-US" dirty="0" smtClean="0"/>
          </a:p>
          <a:p>
            <a:pPr lvl="1"/>
            <a:r>
              <a:rPr lang="en-US" dirty="0" err="1"/>
              <a:t>Z</a:t>
            </a:r>
            <a:r>
              <a:rPr lang="en-US" dirty="0" err="1" smtClean="0"/>
              <a:t>+jets</a:t>
            </a:r>
            <a:endParaRPr lang="en-US" dirty="0" smtClean="0"/>
          </a:p>
          <a:p>
            <a:pPr lvl="1"/>
            <a:r>
              <a:rPr lang="en-US" dirty="0" err="1"/>
              <a:t>W</a:t>
            </a:r>
            <a:r>
              <a:rPr lang="en-US" dirty="0" err="1" smtClean="0"/>
              <a:t>+jets</a:t>
            </a:r>
            <a:endParaRPr lang="en-US" dirty="0" smtClean="0"/>
          </a:p>
          <a:p>
            <a:pPr lvl="1"/>
            <a:r>
              <a:rPr lang="en-US" dirty="0" smtClean="0"/>
              <a:t>Single Top</a:t>
            </a:r>
          </a:p>
          <a:p>
            <a:r>
              <a:rPr lang="en-US" dirty="0" smtClean="0"/>
              <a:t>Normalization factors must be applied to each individual background in order to bring them in line with the data.</a:t>
            </a:r>
          </a:p>
          <a:p>
            <a:r>
              <a:rPr lang="en-US" dirty="0" smtClean="0"/>
              <a:t>Process for accomplishing this:</a:t>
            </a:r>
          </a:p>
          <a:p>
            <a:pPr lvl="1"/>
            <a:r>
              <a:rPr lang="en-US" dirty="0" smtClean="0"/>
              <a:t>Cut in such a way that produces a region that is reasonably pure in the desired background</a:t>
            </a:r>
          </a:p>
          <a:p>
            <a:pPr lvl="1"/>
            <a:r>
              <a:rPr lang="en-US" dirty="0" smtClean="0"/>
              <a:t>Factors themselves are the ratio between background-subtracted data and MC for that process in the CR</a:t>
            </a:r>
          </a:p>
          <a:p>
            <a:pPr lvl="1"/>
            <a:r>
              <a:rPr lang="en-US" sz="1800" dirty="0"/>
              <a:t>Factor is calculated from the control </a:t>
            </a:r>
            <a:r>
              <a:rPr lang="en-US" sz="1800" dirty="0" smtClean="0"/>
              <a:t>region, </a:t>
            </a:r>
            <a:r>
              <a:rPr lang="en-US" sz="1800" dirty="0"/>
              <a:t>then applied to </a:t>
            </a:r>
            <a:r>
              <a:rPr lang="en-US" sz="1800" dirty="0" smtClean="0"/>
              <a:t>all regions, including signal</a:t>
            </a:r>
            <a:endParaRPr lang="en-US" sz="1800" dirty="0"/>
          </a:p>
          <a:p>
            <a:pPr lvl="1"/>
            <a:r>
              <a:rPr lang="en-US" dirty="0" smtClean="0"/>
              <a:t>Repeat this process for each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008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Control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1575" y="1295400"/>
            <a:ext cx="3095625" cy="5105400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sz="2000" dirty="0" smtClean="0"/>
              <a:t>Left – Signal Region</a:t>
            </a:r>
          </a:p>
          <a:p>
            <a:pPr marL="114300" indent="0">
              <a:buNone/>
            </a:pPr>
            <a:r>
              <a:rPr lang="en-US" sz="2000" dirty="0" smtClean="0"/>
              <a:t>Middle – Control Region</a:t>
            </a:r>
          </a:p>
          <a:p>
            <a:pPr marL="114300" indent="0">
              <a:buNone/>
            </a:pPr>
            <a:r>
              <a:rPr lang="en-US" sz="2000" dirty="0" smtClean="0"/>
              <a:t>Right – Validation Region</a:t>
            </a:r>
          </a:p>
          <a:p>
            <a:r>
              <a:rPr lang="en-US" sz="2000" dirty="0" smtClean="0"/>
              <a:t>Separate analyses for differing </a:t>
            </a:r>
            <a:r>
              <a:rPr lang="en-US" sz="2000" dirty="0" smtClean="0"/>
              <a:t>final-state jets</a:t>
            </a:r>
            <a:endParaRPr lang="en-US" sz="2000" dirty="0"/>
          </a:p>
          <a:p>
            <a:r>
              <a:rPr lang="en-US" sz="2000" dirty="0" smtClean="0"/>
              <a:t>Opposite-flavor channel selected because same-flavor has significantly higher </a:t>
            </a:r>
            <a:r>
              <a:rPr lang="en-US" sz="2000" err="1" smtClean="0"/>
              <a:t>Z+jets</a:t>
            </a:r>
            <a:r>
              <a:rPr lang="en-US" sz="2000" smtClean="0"/>
              <a:t> </a:t>
            </a:r>
            <a:r>
              <a:rPr lang="en-US" sz="2000" smtClean="0"/>
              <a:t>presence</a:t>
            </a:r>
          </a:p>
          <a:p>
            <a:r>
              <a:rPr lang="en-US" sz="2000" smtClean="0"/>
              <a:t>Previous CR was 80+ GeV</a:t>
            </a:r>
            <a:endParaRPr lang="en-US" sz="2000" dirty="0" smtClean="0"/>
          </a:p>
          <a:p>
            <a:r>
              <a:rPr lang="en-US" sz="2000" dirty="0" smtClean="0"/>
              <a:t>CR chosen because extrapolation </a:t>
            </a:r>
            <a:r>
              <a:rPr lang="en-US" sz="2000" dirty="0" smtClean="0"/>
              <a:t>uncertainties (from CR to SR) </a:t>
            </a:r>
            <a:r>
              <a:rPr lang="en-US" sz="2000" dirty="0" smtClean="0"/>
              <a:t>are smaller than those from </a:t>
            </a:r>
            <a:r>
              <a:rPr lang="en-US" sz="2000" dirty="0" smtClean="0"/>
              <a:t>80</a:t>
            </a:r>
            <a:r>
              <a:rPr lang="en-US" sz="2000" dirty="0" smtClean="0"/>
              <a:t>+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467677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53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CR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800600"/>
          </a:xfrm>
        </p:spPr>
        <p:txBody>
          <a:bodyPr/>
          <a:lstStyle/>
          <a:p>
            <a:r>
              <a:rPr lang="en-US" dirty="0" smtClean="0"/>
              <a:t>Normalization factor for the 50-100 </a:t>
            </a:r>
            <a:r>
              <a:rPr lang="en-US" dirty="0" err="1" smtClean="0"/>
              <a:t>GeV</a:t>
            </a:r>
            <a:r>
              <a:rPr lang="en-US" dirty="0" smtClean="0"/>
              <a:t> Control Region is </a:t>
            </a:r>
            <a:r>
              <a:rPr lang="en-US" dirty="0" smtClean="0"/>
              <a:t>1.22, </a:t>
            </a:r>
            <a:r>
              <a:rPr lang="en-US" dirty="0" smtClean="0"/>
              <a:t>which is quite large</a:t>
            </a:r>
          </a:p>
          <a:p>
            <a:r>
              <a:rPr lang="en-US" dirty="0" smtClean="0"/>
              <a:t>SM WW group sees a similar large normalization factor in their WW process</a:t>
            </a:r>
          </a:p>
          <a:p>
            <a:r>
              <a:rPr lang="en-US" dirty="0" smtClean="0"/>
              <a:t>We would like to consider extending the Control Region to 50+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This would improve our statistical uncertainty, but increase our extrapolation uncertainty</a:t>
            </a:r>
          </a:p>
          <a:p>
            <a:r>
              <a:rPr lang="en-US" dirty="0" smtClean="0"/>
              <a:t>Discrepancies between data and MC exist that warrant attention</a:t>
            </a:r>
          </a:p>
        </p:txBody>
      </p:sp>
    </p:spTree>
    <p:extLst>
      <p:ext uri="{BB962C8B-B14F-4D97-AF65-F5344CB8AC3E}">
        <p14:creationId xmlns:p14="http://schemas.microsoft.com/office/powerpoint/2010/main" val="28224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4800600"/>
          </a:xfrm>
        </p:spPr>
        <p:txBody>
          <a:bodyPr/>
          <a:lstStyle/>
          <a:p>
            <a:r>
              <a:rPr lang="en-US" dirty="0" smtClean="0"/>
              <a:t>New Physics?</a:t>
            </a:r>
          </a:p>
          <a:p>
            <a:pPr lvl="1"/>
            <a:r>
              <a:rPr lang="en-US" dirty="0" smtClean="0"/>
              <a:t>Excesses may be due to physics not understood and so not able to be modeled</a:t>
            </a:r>
          </a:p>
          <a:p>
            <a:r>
              <a:rPr lang="en-US" dirty="0" smtClean="0"/>
              <a:t>Problems with MC generators not producing important processes</a:t>
            </a:r>
          </a:p>
          <a:p>
            <a:r>
              <a:rPr lang="en-US" dirty="0" smtClean="0"/>
              <a:t>Detector simulation may be detecting false events or missing events</a:t>
            </a:r>
          </a:p>
          <a:p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457" y="3557588"/>
            <a:ext cx="3550743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5305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Normalization Factors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9546054"/>
              </p:ext>
            </p:extLst>
          </p:nvPr>
        </p:nvGraphicFramePr>
        <p:xfrm>
          <a:off x="4267200" y="1676400"/>
          <a:ext cx="4095750" cy="45529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96532"/>
                <a:gridCol w="1399218"/>
              </a:tblGrid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Normalization Factors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em+me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CutWWControl_0jet_old (80+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1.081 +/- 0.030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CutWWControl_0jet (50-100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1.221 +/- 0.036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CutWWControl_0jet_new (50+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1.128 +/- 0.025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CutWWvalreg_0jet (100+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1.028 +/- 0.034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CutWWAoI_0jet (120-180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1.095 +/- 0.053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CutWWAoI1_0jet (120-150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1.167 +/- 0.069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CutWWAoI2_0jet (150-180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0.974 +/- 0.083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CutWWControl_1jet_new (80+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1.069 +/- 0.052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CutWWControl_1jet_old (50+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1.041 +/- 0.059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0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CutWWvalreg_1jet (100+ GeV)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1.063 +/- 0.069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3400" y="1724085"/>
            <a:ext cx="320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Applied several different cuts on the invariant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Initially, code used the normalization factor calculated from 50-100 </a:t>
            </a:r>
            <a:r>
              <a:rPr lang="en-US" dirty="0" err="1" smtClean="0"/>
              <a:t>GeV</a:t>
            </a:r>
            <a:r>
              <a:rPr lang="en-US" dirty="0" smtClean="0"/>
              <a:t> on all cuts, so it was necessary to modify it to calculate new NFs for any given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Along with NF for each of these cuts, also produced histograms for the following variables: MET, </a:t>
            </a:r>
            <a:r>
              <a:rPr lang="en-US" dirty="0" err="1" smtClean="0"/>
              <a:t>METRel</a:t>
            </a:r>
            <a:r>
              <a:rPr lang="en-US" dirty="0" smtClean="0"/>
              <a:t>, </a:t>
            </a:r>
            <a:r>
              <a:rPr lang="en-US" dirty="0" err="1" smtClean="0"/>
              <a:t>Mll</a:t>
            </a:r>
            <a:r>
              <a:rPr lang="en-US" dirty="0" smtClean="0"/>
              <a:t>, MT, </a:t>
            </a:r>
            <a:r>
              <a:rPr lang="en-US" dirty="0" err="1" smtClean="0"/>
              <a:t>Ptll</a:t>
            </a:r>
            <a:r>
              <a:rPr lang="en-US" dirty="0" smtClean="0"/>
              <a:t>, </a:t>
            </a:r>
            <a:r>
              <a:rPr lang="en-US" dirty="0" err="1" smtClean="0"/>
              <a:t>Dphill</a:t>
            </a:r>
            <a:r>
              <a:rPr lang="en-US" dirty="0" smtClean="0"/>
              <a:t>, jet#, and </a:t>
            </a:r>
            <a:r>
              <a:rPr lang="en-US" dirty="0" err="1" smtClean="0"/>
              <a:t>pt</a:t>
            </a:r>
            <a:r>
              <a:rPr lang="en-US" dirty="0" smtClean="0"/>
              <a:t> and eta for leading and </a:t>
            </a:r>
            <a:r>
              <a:rPr lang="en-US" dirty="0" err="1" smtClean="0"/>
              <a:t>subleading</a:t>
            </a:r>
            <a:r>
              <a:rPr lang="en-US" dirty="0" smtClean="0"/>
              <a:t> leptons</a:t>
            </a:r>
          </a:p>
        </p:txBody>
      </p:sp>
    </p:spTree>
    <p:extLst>
      <p:ext uri="{BB962C8B-B14F-4D97-AF65-F5344CB8AC3E}">
        <p14:creationId xmlns:p14="http://schemas.microsoft.com/office/powerpoint/2010/main" val="2179173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Area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3124200" cy="3048000"/>
          </a:xfrm>
        </p:spPr>
        <p:txBody>
          <a:bodyPr/>
          <a:lstStyle/>
          <a:p>
            <a:r>
              <a:rPr lang="en-US" dirty="0" smtClean="0"/>
              <a:t>50+ </a:t>
            </a:r>
            <a:r>
              <a:rPr lang="en-US" dirty="0" err="1" smtClean="0"/>
              <a:t>GeV</a:t>
            </a:r>
            <a:r>
              <a:rPr lang="en-US" dirty="0" smtClean="0"/>
              <a:t>, intended control region</a:t>
            </a:r>
          </a:p>
          <a:p>
            <a:r>
              <a:rPr lang="en-US" dirty="0" smtClean="0"/>
              <a:t>Want to focus on a specific range of values</a:t>
            </a:r>
          </a:p>
          <a:p>
            <a:r>
              <a:rPr lang="en-US" dirty="0" smtClean="0"/>
              <a:t>Chose the first regions to be 120-150 </a:t>
            </a:r>
            <a:r>
              <a:rPr lang="en-US" dirty="0" err="1" smtClean="0"/>
              <a:t>GeV</a:t>
            </a:r>
            <a:r>
              <a:rPr lang="en-US" dirty="0"/>
              <a:t> </a:t>
            </a:r>
            <a:r>
              <a:rPr lang="en-US" dirty="0" smtClean="0"/>
              <a:t>and 150-180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813451"/>
            <a:ext cx="4419600" cy="4053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937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620000" cy="4800600"/>
          </a:xfrm>
        </p:spPr>
        <p:txBody>
          <a:bodyPr/>
          <a:lstStyle/>
          <a:p>
            <a:r>
              <a:rPr lang="en-US" dirty="0" smtClean="0"/>
              <a:t>Look at other variables that are available for clues as to what is causing these unexpected </a:t>
            </a:r>
            <a:r>
              <a:rPr lang="en-US" dirty="0" smtClean="0"/>
              <a:t>values</a:t>
            </a:r>
          </a:p>
          <a:p>
            <a:r>
              <a:rPr lang="en-US" dirty="0" smtClean="0"/>
              <a:t>Recalculate normalization factors using same flavor channels and same and different flavor channels</a:t>
            </a:r>
            <a:endParaRPr lang="en-US" dirty="0" smtClean="0"/>
          </a:p>
          <a:p>
            <a:r>
              <a:rPr lang="en-US" dirty="0" smtClean="0"/>
              <a:t>Remake </a:t>
            </a:r>
            <a:r>
              <a:rPr lang="en-US" dirty="0" smtClean="0"/>
              <a:t>graphs and NFs using different Monte Carlo simulators and compare how this affects the discrepancy between data and Monte Carlo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4554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577</TotalTime>
  <Words>628</Words>
  <Application>Microsoft Office PowerPoint</Application>
  <PresentationFormat>On-screen Show (4:3)</PresentationFormat>
  <Paragraphs>84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SM WW Background Analysis for  H-&gt;WW-&gt;lvlv</vt:lpstr>
      <vt:lpstr>Overview</vt:lpstr>
      <vt:lpstr>Treating Backgrounds</vt:lpstr>
      <vt:lpstr>Current Control Region</vt:lpstr>
      <vt:lpstr>Improving CR</vt:lpstr>
      <vt:lpstr>Causes?</vt:lpstr>
      <vt:lpstr>Normalization Factors</vt:lpstr>
      <vt:lpstr>First Area of Interest</vt:lpstr>
      <vt:lpstr>Going Forward</vt:lpstr>
      <vt:lpstr>Questions?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 WW Background Analysis for  H-&gt;WW-&gt;lvlv</dc:title>
  <dc:creator>Nicholas</dc:creator>
  <cp:lastModifiedBy>Nicholas</cp:lastModifiedBy>
  <cp:revision>37</cp:revision>
  <dcterms:created xsi:type="dcterms:W3CDTF">2013-11-05T13:43:19Z</dcterms:created>
  <dcterms:modified xsi:type="dcterms:W3CDTF">2013-11-06T12:43:41Z</dcterms:modified>
</cp:coreProperties>
</file>