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330" r:id="rId3"/>
    <p:sldId id="368" r:id="rId4"/>
    <p:sldId id="369" r:id="rId5"/>
    <p:sldId id="370" r:id="rId6"/>
    <p:sldId id="371" r:id="rId7"/>
    <p:sldId id="372" r:id="rId8"/>
    <p:sldId id="373" r:id="rId9"/>
    <p:sldId id="284" r:id="rId10"/>
    <p:sldId id="305" r:id="rId11"/>
    <p:sldId id="323" r:id="rId12"/>
    <p:sldId id="306" r:id="rId13"/>
    <p:sldId id="307" r:id="rId14"/>
    <p:sldId id="308" r:id="rId15"/>
    <p:sldId id="331" r:id="rId16"/>
    <p:sldId id="309" r:id="rId17"/>
    <p:sldId id="348" r:id="rId18"/>
    <p:sldId id="349" r:id="rId19"/>
    <p:sldId id="350" r:id="rId20"/>
    <p:sldId id="377" r:id="rId21"/>
    <p:sldId id="310" r:id="rId22"/>
    <p:sldId id="347" r:id="rId23"/>
    <p:sldId id="376" r:id="rId24"/>
    <p:sldId id="321" r:id="rId25"/>
    <p:sldId id="325" r:id="rId26"/>
    <p:sldId id="327" r:id="rId27"/>
    <p:sldId id="351" r:id="rId28"/>
    <p:sldId id="352" r:id="rId29"/>
    <p:sldId id="356" r:id="rId30"/>
    <p:sldId id="332" r:id="rId31"/>
    <p:sldId id="364" r:id="rId32"/>
    <p:sldId id="344" r:id="rId33"/>
    <p:sldId id="365" r:id="rId34"/>
    <p:sldId id="345" r:id="rId35"/>
    <p:sldId id="374" r:id="rId36"/>
    <p:sldId id="375" r:id="rId37"/>
    <p:sldId id="354" r:id="rId38"/>
    <p:sldId id="355" r:id="rId39"/>
    <p:sldId id="340" r:id="rId40"/>
    <p:sldId id="311" r:id="rId41"/>
    <p:sldId id="363" r:id="rId42"/>
    <p:sldId id="362" r:id="rId43"/>
  </p:sldIdLst>
  <p:sldSz cx="9906000" cy="6858000" type="A4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4477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8954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3431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37909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606863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041340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475817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99"/>
    <a:srgbClr val="669999"/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1" autoAdjust="0"/>
    <p:restoredTop sz="77683" autoAdjust="0"/>
  </p:normalViewPr>
  <p:slideViewPr>
    <p:cSldViewPr>
      <p:cViewPr>
        <p:scale>
          <a:sx n="100" d="100"/>
          <a:sy n="100" d="100"/>
        </p:scale>
        <p:origin x="-1144" y="-184"/>
      </p:cViewPr>
      <p:guideLst>
        <p:guide orient="horz" pos="1960"/>
        <p:guide pos="283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-2040" y="-108"/>
      </p:cViewPr>
      <p:guideLst>
        <p:guide orient="horz" pos="1970"/>
        <p:guide pos="27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7255" y="0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151"/>
            <a:ext cx="4160967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defTabSz="868363">
              <a:defRPr sz="11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7255" y="6947151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fld id="{6BF0BC0D-222B-477D-A42F-A2D6CD08BE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856944" y="6777029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algn="r" defTabSz="825500"/>
            <a:r>
              <a:rPr lang="en-US" sz="900" b="1" dirty="0" smtClean="0">
                <a:latin typeface="Arial" charset="0"/>
              </a:rPr>
              <a:t>Name of your series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Lecture</a:t>
            </a:r>
            <a:r>
              <a:rPr lang="en-US" sz="1400" b="1" dirty="0" smtClean="0">
                <a:solidFill>
                  <a:srgbClr val="009999"/>
                </a:solidFill>
                <a:latin typeface="Arial" charset="0"/>
              </a:rPr>
              <a:t> 1</a:t>
            </a:r>
            <a:endParaRPr lang="en-US" sz="1400" b="1" dirty="0">
              <a:solidFill>
                <a:srgbClr val="009999"/>
              </a:solidFill>
              <a:latin typeface="Arial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62277" y="6780301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defTabSz="825500"/>
            <a:r>
              <a:rPr lang="en-US" sz="1400" dirty="0">
                <a:solidFill>
                  <a:srgbClr val="FF0000"/>
                </a:solidFill>
                <a:latin typeface="Arial" charset="0"/>
              </a:rPr>
              <a:t>i</a:t>
            </a:r>
            <a:r>
              <a:rPr lang="en-US" sz="1400" dirty="0">
                <a:solidFill>
                  <a:srgbClr val="009999"/>
                </a:solidFill>
                <a:latin typeface="Arial" charset="0"/>
              </a:rPr>
              <a:t>CSC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2013</a:t>
            </a:r>
            <a:r>
              <a:rPr lang="en-US" sz="1400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900" dirty="0" smtClean="0">
                <a:latin typeface="Arial" charset="0"/>
              </a:rPr>
              <a:t>  25-26  February 2013, </a:t>
            </a:r>
            <a:r>
              <a:rPr lang="en-US" sz="900" dirty="0">
                <a:latin typeface="Arial" charset="0"/>
              </a:rPr>
              <a:t>CERN</a:t>
            </a:r>
            <a:endParaRPr lang="en-US" sz="9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02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9569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06025" indent="-271548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086193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20670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955147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863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340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5817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1" y="3885528"/>
            <a:ext cx="69342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34477" indent="0" algn="ctr">
              <a:buNone/>
              <a:defRPr/>
            </a:lvl2pPr>
            <a:lvl3pPr marL="868954" indent="0" algn="ctr">
              <a:buNone/>
              <a:defRPr/>
            </a:lvl3pPr>
            <a:lvl4pPr marL="1303431" indent="0" algn="ctr">
              <a:buNone/>
              <a:defRPr/>
            </a:lvl4pPr>
            <a:lvl5pPr marL="1737909" indent="0" algn="ctr">
              <a:buNone/>
              <a:defRPr/>
            </a:lvl5pPr>
            <a:lvl6pPr marL="2172386" indent="0" algn="ctr">
              <a:buNone/>
              <a:defRPr/>
            </a:lvl6pPr>
            <a:lvl7pPr marL="2606863" indent="0" algn="ctr">
              <a:buNone/>
              <a:defRPr/>
            </a:lvl7pPr>
            <a:lvl8pPr marL="3041340" indent="0" algn="ctr">
              <a:buNone/>
              <a:defRPr/>
            </a:lvl8pPr>
            <a:lvl9pPr marL="34758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2161" y="525656"/>
            <a:ext cx="2288520" cy="5875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040" y="525656"/>
            <a:ext cx="6717360" cy="5875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40" y="525656"/>
            <a:ext cx="8481720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120" y="4406863"/>
            <a:ext cx="8419320" cy="1362383"/>
          </a:xfrm>
        </p:spPr>
        <p:txBody>
          <a:bodyPr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120" y="2906225"/>
            <a:ext cx="8419320" cy="1500638"/>
          </a:xfrm>
        </p:spPr>
        <p:txBody>
          <a:bodyPr anchor="b"/>
          <a:lstStyle>
            <a:lvl1pPr marL="0" indent="0">
              <a:buNone/>
              <a:defRPr sz="1900"/>
            </a:lvl1pPr>
            <a:lvl2pPr marL="434477" indent="0">
              <a:buNone/>
              <a:defRPr sz="1700"/>
            </a:lvl2pPr>
            <a:lvl3pPr marL="868954" indent="0">
              <a:buNone/>
              <a:defRPr sz="1500"/>
            </a:lvl3pPr>
            <a:lvl4pPr marL="1303431" indent="0">
              <a:buNone/>
              <a:defRPr sz="1300"/>
            </a:lvl4pPr>
            <a:lvl5pPr marL="1737909" indent="0">
              <a:buNone/>
              <a:defRPr sz="1300"/>
            </a:lvl5pPr>
            <a:lvl6pPr marL="2172386" indent="0">
              <a:buNone/>
              <a:defRPr sz="1300"/>
            </a:lvl6pPr>
            <a:lvl7pPr marL="2606863" indent="0">
              <a:buNone/>
              <a:defRPr sz="1300"/>
            </a:lvl7pPr>
            <a:lvl8pPr marL="3041340" indent="0">
              <a:buNone/>
              <a:defRPr sz="1300"/>
            </a:lvl8pPr>
            <a:lvl9pPr marL="347581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20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532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1" y="275070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1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28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1" y="1535201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1" y="2174628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1" y="273629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1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1" y="4800025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1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477" indent="0">
              <a:buNone/>
              <a:defRPr sz="2700"/>
            </a:lvl2pPr>
            <a:lvl3pPr marL="868954" indent="0">
              <a:buNone/>
              <a:defRPr sz="2300"/>
            </a:lvl3pPr>
            <a:lvl4pPr marL="1303431" indent="0">
              <a:buNone/>
              <a:defRPr sz="1900"/>
            </a:lvl4pPr>
            <a:lvl5pPr marL="1737909" indent="0">
              <a:buNone/>
              <a:defRPr sz="1900"/>
            </a:lvl5pPr>
            <a:lvl6pPr marL="2172386" indent="0">
              <a:buNone/>
              <a:defRPr sz="1900"/>
            </a:lvl6pPr>
            <a:lvl7pPr marL="2606863" indent="0">
              <a:buNone/>
              <a:defRPr sz="1900"/>
            </a:lvl7pPr>
            <a:lvl8pPr marL="3041340" indent="0">
              <a:buNone/>
              <a:defRPr sz="1900"/>
            </a:lvl8pPr>
            <a:lvl9pPr marL="3475817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1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6140631" y="5295436"/>
            <a:ext cx="3594240" cy="1382545"/>
            <a:chOff x="6248879" y="5837237"/>
            <a:chExt cx="3657600" cy="1524000"/>
          </a:xfrm>
        </p:grpSpPr>
        <p:cxnSp>
          <p:nvCxnSpPr>
            <p:cNvPr id="17" name="Straight Connector 16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3962400" y="112332"/>
            <a:ext cx="3281742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From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Quark to Jet: A Beautiful Journey Lecture 2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4000" y="51846"/>
            <a:ext cx="1375920" cy="707115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33100" y="6446117"/>
            <a:ext cx="299762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fld id="{EB85AED5-FD39-4820-9066-E1BB1EFCC0AE}" type="slidenum">
              <a:rPr lang="en-GB" sz="1900" b="1">
                <a:solidFill>
                  <a:srgbClr val="808080"/>
                </a:solidFill>
                <a:latin typeface="Arial" charset="0"/>
              </a:rPr>
              <a:pPr algn="ctr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t>‹#›</a:t>
            </a:fld>
            <a:endParaRPr lang="en-GB" sz="1900" b="1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65040" y="525656"/>
            <a:ext cx="8481720" cy="7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60200" y="1562565"/>
            <a:ext cx="9060480" cy="48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1583400" y="6608854"/>
            <a:ext cx="4193280" cy="1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iCSC2014, Tyler</a:t>
            </a:r>
            <a:r>
              <a:rPr lang="en-GB" sz="1100" b="1" baseline="0" dirty="0" smtClean="0">
                <a:solidFill>
                  <a:srgbClr val="999999"/>
                </a:solidFill>
                <a:latin typeface="Arial" charset="0"/>
              </a:rPr>
              <a:t> Dorland</a:t>
            </a: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, DESY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160680" y="180018"/>
            <a:ext cx="3594240" cy="1382545"/>
            <a:chOff x="6248879" y="5837237"/>
            <a:chExt cx="3657600" cy="1524000"/>
          </a:xfrm>
        </p:grpSpPr>
        <p:cxnSp>
          <p:nvCxnSpPr>
            <p:cNvPr id="29" name="Straight Connector 28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3447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6699"/>
          </a:solidFill>
          <a:latin typeface="+mj-lt"/>
          <a:ea typeface="+mj-ea"/>
          <a:cs typeface="+mj-cs"/>
        </a:defRPr>
      </a:lvl1pPr>
      <a:lvl2pPr marL="41034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2pPr>
      <a:lvl3pPr marL="61550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3pPr>
      <a:lvl4pPr marL="82067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4pPr>
      <a:lvl5pPr marL="102584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5pPr>
      <a:lvl6pPr marL="1460326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894803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2928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763757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10340" indent="-307755" algn="l" defTabSz="434477" rtl="0" fontAlgn="base" hangingPunct="0">
        <a:lnSpc>
          <a:spcPct val="90000"/>
        </a:lnSpc>
        <a:spcBef>
          <a:spcPct val="8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300" b="1">
          <a:solidFill>
            <a:srgbClr val="000000"/>
          </a:solidFill>
          <a:latin typeface="+mn-lt"/>
          <a:ea typeface="+mn-ea"/>
          <a:cs typeface="+mn-cs"/>
        </a:defRPr>
      </a:lvl1pPr>
      <a:lvl2pPr marL="820679" indent="-273057" algn="l" defTabSz="434477" rtl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9999"/>
        </a:buClr>
        <a:buFont typeface="Wingdings" pitchFamily="2" charset="2"/>
        <a:buChar char="§"/>
        <a:defRPr sz="2300">
          <a:solidFill>
            <a:srgbClr val="000000"/>
          </a:solidFill>
          <a:latin typeface="+mn-lt"/>
        </a:defRPr>
      </a:lvl2pPr>
      <a:lvl3pPr marL="1231019" indent="-205170" algn="l" defTabSz="434477" rtl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9999"/>
        </a:buClr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1641358" indent="-205170" algn="l" defTabSz="434477" rtl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</a:defRPr>
      </a:lvl4pPr>
      <a:lvl5pPr marL="2051698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5pPr>
      <a:lvl6pPr marL="2486175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6pPr>
      <a:lvl7pPr marL="2920652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7pPr>
      <a:lvl8pPr marL="3355129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8pPr>
      <a:lvl9pPr marL="3789606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7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954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431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909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386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863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34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81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99040" y="1355182"/>
            <a:ext cx="8723520" cy="5151421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75000"/>
              </a:lnSpc>
              <a:buNone/>
            </a:pPr>
            <a:r>
              <a:rPr lang="en-US" sz="2700" b="0" dirty="0">
                <a:solidFill>
                  <a:srgbClr val="006699"/>
                </a:solidFill>
              </a:rPr>
              <a:t/>
            </a:r>
            <a:br>
              <a:rPr lang="en-US" sz="2700" b="0" dirty="0">
                <a:solidFill>
                  <a:srgbClr val="006699"/>
                </a:solidFill>
              </a:rPr>
            </a:br>
            <a:r>
              <a:rPr lang="en-US" sz="2700" b="0" i="1" dirty="0" smtClean="0">
                <a:solidFill>
                  <a:srgbClr val="006699"/>
                </a:solidFill>
              </a:rPr>
              <a:t>From Quark to Jet: A Beautiful Journey</a:t>
            </a:r>
            <a:r>
              <a:rPr lang="en-US" sz="2700" b="0" i="1" dirty="0">
                <a:solidFill>
                  <a:srgbClr val="006699"/>
                </a:solidFill>
              </a:rPr>
              <a:t/>
            </a:r>
            <a:br>
              <a:rPr lang="en-US" sz="2700" b="0" i="1" dirty="0">
                <a:solidFill>
                  <a:srgbClr val="006699"/>
                </a:solidFill>
              </a:rPr>
            </a:br>
            <a:r>
              <a:rPr lang="en-US" sz="2700" b="0" i="1" dirty="0">
                <a:solidFill>
                  <a:srgbClr val="006699"/>
                </a:solidFill>
              </a:rPr>
              <a:t>Lecture</a:t>
            </a:r>
            <a:r>
              <a:rPr lang="en-US" sz="2700" i="1" dirty="0">
                <a:solidFill>
                  <a:srgbClr val="006699"/>
                </a:solidFill>
              </a:rPr>
              <a:t> 2</a:t>
            </a:r>
            <a:endParaRPr lang="en-US" sz="3400" i="1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3800" dirty="0" smtClean="0">
                <a:solidFill>
                  <a:srgbClr val="006699"/>
                </a:solidFill>
              </a:rPr>
              <a:t>Jet Clustering, Classification, and Personal Computing</a:t>
            </a:r>
          </a:p>
          <a:p>
            <a:pPr marL="0" indent="0" algn="ctr">
              <a:lnSpc>
                <a:spcPct val="75000"/>
              </a:lnSpc>
              <a:buNone/>
            </a:pPr>
            <a:endParaRPr lang="en-US" sz="3400" dirty="0">
              <a:latin typeface="Times New Roman" pitchFamily="18" charset="0"/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Tyler Dorland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err="1" smtClean="0"/>
              <a:t>Deutsches</a:t>
            </a:r>
            <a:r>
              <a:rPr lang="en-US" sz="1900" dirty="0" smtClean="0"/>
              <a:t> </a:t>
            </a:r>
            <a:r>
              <a:rPr lang="en-US" sz="1900" dirty="0" err="1" smtClean="0"/>
              <a:t>Elektronen</a:t>
            </a:r>
            <a:r>
              <a:rPr lang="en-US" sz="1900" dirty="0" smtClean="0"/>
              <a:t>-Synchrotron (DESY)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300" dirty="0"/>
              <a:t>Inverted CERN School of Computing, 24-25 February 2014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3959400" cy="4838908"/>
          </a:xfrm>
        </p:spPr>
        <p:txBody>
          <a:bodyPr/>
          <a:lstStyle/>
          <a:p>
            <a:r>
              <a:rPr lang="en-US" dirty="0" smtClean="0"/>
              <a:t>Calorimeters are designed to capture the energy of particles</a:t>
            </a:r>
          </a:p>
          <a:p>
            <a:r>
              <a:rPr lang="en-US" dirty="0" smtClean="0"/>
              <a:t>Two different types are in use at LHC</a:t>
            </a:r>
          </a:p>
          <a:p>
            <a:pPr lvl="1"/>
            <a:r>
              <a:rPr lang="en-US" dirty="0" smtClean="0"/>
              <a:t>Homogeneous – Capture all of the energy of the incident particle</a:t>
            </a:r>
          </a:p>
          <a:p>
            <a:pPr lvl="1"/>
            <a:r>
              <a:rPr lang="en-US" dirty="0" smtClean="0"/>
              <a:t>Sampling – capture a portion the incident energy and make a correction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970" y="3200400"/>
            <a:ext cx="5332029" cy="31238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685800"/>
            <a:ext cx="18288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38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3654600" cy="4838908"/>
          </a:xfrm>
        </p:spPr>
        <p:txBody>
          <a:bodyPr/>
          <a:lstStyle/>
          <a:p>
            <a:r>
              <a:rPr lang="en-US" dirty="0" smtClean="0"/>
              <a:t>Sampling calorimeters have a sensitive layer sandwiched between to heavy absorber layers</a:t>
            </a:r>
          </a:p>
          <a:p>
            <a:pPr lvl="1"/>
            <a:r>
              <a:rPr lang="en-US" dirty="0" smtClean="0"/>
              <a:t>Absorber layers useful to create showers of </a:t>
            </a:r>
            <a:r>
              <a:rPr lang="en-US" dirty="0" smtClean="0"/>
              <a:t>secondary </a:t>
            </a:r>
            <a:r>
              <a:rPr lang="en-US" dirty="0" smtClean="0"/>
              <a:t>particles</a:t>
            </a:r>
          </a:p>
          <a:p>
            <a:r>
              <a:rPr lang="en-US" dirty="0" smtClean="0"/>
              <a:t>Useful for hadrons because a homogeneous detector would be too large</a:t>
            </a:r>
          </a:p>
          <a:p>
            <a:pPr lvl="1"/>
            <a:r>
              <a:rPr lang="en-US" dirty="0" smtClean="0"/>
              <a:t>Worse resolution, though </a:t>
            </a:r>
            <a:endParaRPr lang="en-US" dirty="0"/>
          </a:p>
        </p:txBody>
      </p:sp>
      <p:pic>
        <p:nvPicPr>
          <p:cNvPr id="4" name="Picture 3" descr="Screen Shot 2014-02-05 at 8.31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257300"/>
            <a:ext cx="60452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32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981199"/>
            <a:ext cx="3426000" cy="4420273"/>
          </a:xfrm>
        </p:spPr>
        <p:txBody>
          <a:bodyPr/>
          <a:lstStyle/>
          <a:p>
            <a:r>
              <a:rPr lang="en-US" dirty="0" smtClean="0"/>
              <a:t>A few theoretical considerations</a:t>
            </a:r>
          </a:p>
          <a:p>
            <a:r>
              <a:rPr lang="en-US" i="1" dirty="0" smtClean="0"/>
              <a:t>Infrared Safe</a:t>
            </a:r>
          </a:p>
          <a:p>
            <a:pPr lvl="1"/>
            <a:r>
              <a:rPr lang="en-US" dirty="0" smtClean="0"/>
              <a:t>Should not be sensitive to soft radiation</a:t>
            </a:r>
          </a:p>
          <a:p>
            <a:r>
              <a:rPr lang="en-US" i="1" dirty="0" smtClean="0"/>
              <a:t>Collinear Safe</a:t>
            </a:r>
          </a:p>
          <a:p>
            <a:pPr lvl="1"/>
            <a:r>
              <a:rPr lang="en-US" dirty="0" smtClean="0"/>
              <a:t>Should not be sensitive to collinear radiation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19073" r="10242" b="14305"/>
          <a:stretch>
            <a:fillRect/>
          </a:stretch>
        </p:blipFill>
        <p:spPr bwMode="auto">
          <a:xfrm>
            <a:off x="5715000" y="2209800"/>
            <a:ext cx="3152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1827212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36957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990600"/>
            <a:ext cx="8686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Because we are measuring decay products we must find a way to cluster them together to accurately represent the original particle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809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Cone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4416600" cy="4838908"/>
          </a:xfrm>
        </p:spPr>
        <p:txBody>
          <a:bodyPr/>
          <a:lstStyle/>
          <a:p>
            <a:r>
              <a:rPr lang="en-US" dirty="0" smtClean="0"/>
              <a:t>“Seed” defines approximate jet direction</a:t>
            </a:r>
          </a:p>
          <a:p>
            <a:r>
              <a:rPr lang="en-US" dirty="0" smtClean="0"/>
              <a:t>All energy deposits within a given radius are put into the jet</a:t>
            </a:r>
          </a:p>
          <a:p>
            <a:r>
              <a:rPr lang="en-US" dirty="0" smtClean="0"/>
              <a:t>The centroid is determined summing all particles within the cone</a:t>
            </a:r>
          </a:p>
          <a:p>
            <a:r>
              <a:rPr lang="en-US" dirty="0" smtClean="0"/>
              <a:t>The centroid becomes the new seed</a:t>
            </a:r>
          </a:p>
          <a:p>
            <a:pPr lvl="1"/>
            <a:r>
              <a:rPr lang="en-US" dirty="0" smtClean="0"/>
              <a:t>Iterated until stable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6858000" y="2286000"/>
            <a:ext cx="1271588" cy="1249362"/>
          </a:xfrm>
          <a:prstGeom prst="ellipse">
            <a:avLst/>
          </a:prstGeom>
          <a:solidFill>
            <a:srgbClr val="FFF39D"/>
          </a:solidFill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467600" y="2849562"/>
            <a:ext cx="92075" cy="8572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607300" y="2924175"/>
            <a:ext cx="469900" cy="1587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27" name="Straight Arrow Connector 26"/>
          <p:cNvCxnSpPr/>
          <p:nvPr/>
        </p:nvCxnSpPr>
        <p:spPr>
          <a:xfrm rot="5400000">
            <a:off x="7323138" y="2400299"/>
            <a:ext cx="685800" cy="21272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28" name="Oval 27"/>
          <p:cNvSpPr/>
          <p:nvPr/>
        </p:nvSpPr>
        <p:spPr>
          <a:xfrm>
            <a:off x="7050088" y="2767012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202488" y="3001962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7427913" y="3236912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427913" y="2503487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732713" y="3154362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3" name="Straight Arrow Connector 32"/>
          <p:cNvCxnSpPr>
            <a:endCxn id="28" idx="1"/>
          </p:cNvCxnSpPr>
          <p:nvPr/>
        </p:nvCxnSpPr>
        <p:spPr>
          <a:xfrm>
            <a:off x="6645275" y="2544762"/>
            <a:ext cx="415925" cy="2333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34" name="TextBox 38"/>
          <p:cNvSpPr txBox="1">
            <a:spLocks noChangeArrowheads="1"/>
          </p:cNvSpPr>
          <p:nvPr/>
        </p:nvSpPr>
        <p:spPr bwMode="auto">
          <a:xfrm>
            <a:off x="6096000" y="1828800"/>
            <a:ext cx="1139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/>
              <a:t>tracks or towers</a:t>
            </a:r>
          </a:p>
        </p:txBody>
      </p:sp>
      <p:sp>
        <p:nvSpPr>
          <p:cNvPr id="35" name="TextBox 10"/>
          <p:cNvSpPr txBox="1">
            <a:spLocks noChangeArrowheads="1"/>
          </p:cNvSpPr>
          <p:nvPr/>
        </p:nvSpPr>
        <p:spPr bwMode="auto">
          <a:xfrm>
            <a:off x="7543800" y="1600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/>
              <a:t>seed</a:t>
            </a:r>
          </a:p>
        </p:txBody>
      </p:sp>
      <p:sp>
        <p:nvSpPr>
          <p:cNvPr id="36" name="TextBox 9"/>
          <p:cNvSpPr txBox="1">
            <a:spLocks noChangeArrowheads="1"/>
          </p:cNvSpPr>
          <p:nvPr/>
        </p:nvSpPr>
        <p:spPr bwMode="auto">
          <a:xfrm>
            <a:off x="7607300" y="2544762"/>
            <a:ext cx="1003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/>
              <a:t>R</a:t>
            </a:r>
            <a:r>
              <a:rPr lang="en-US" sz="1800" baseline="-25000" dirty="0" err="1"/>
              <a:t>cone</a:t>
            </a:r>
            <a:endParaRPr lang="en-US" sz="1800" baseline="-25000" dirty="0"/>
          </a:p>
        </p:txBody>
      </p:sp>
      <p:sp>
        <p:nvSpPr>
          <p:cNvPr id="49" name="Oval 48"/>
          <p:cNvSpPr/>
          <p:nvPr/>
        </p:nvSpPr>
        <p:spPr>
          <a:xfrm>
            <a:off x="5891213" y="4999038"/>
            <a:ext cx="1271587" cy="1249362"/>
          </a:xfrm>
          <a:prstGeom prst="ellipse">
            <a:avLst/>
          </a:prstGeom>
          <a:solidFill>
            <a:srgbClr val="FFF39D"/>
          </a:solidFill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738813" y="5105400"/>
            <a:ext cx="1271587" cy="1249363"/>
          </a:xfrm>
          <a:prstGeom prst="ellipse">
            <a:avLst/>
          </a:prstGeom>
          <a:blipFill rotWithShape="1">
            <a:blip r:embed="rId2">
              <a:alphaModFix amt="56000"/>
            </a:blip>
            <a:tile tx="0" ty="0" sx="100000" sy="100000" flip="none" algn="tl"/>
          </a:blipFill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477000" y="5562600"/>
            <a:ext cx="92075" cy="85725"/>
          </a:xfrm>
          <a:prstGeom prst="ellipse">
            <a:avLst/>
          </a:prstGeom>
          <a:solidFill>
            <a:srgbClr val="7F7F7F"/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" name="TextBox 25"/>
          <p:cNvSpPr txBox="1">
            <a:spLocks noChangeArrowheads="1"/>
          </p:cNvSpPr>
          <p:nvPr/>
        </p:nvSpPr>
        <p:spPr bwMode="auto">
          <a:xfrm>
            <a:off x="6480175" y="5345113"/>
            <a:ext cx="1003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18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cone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6005512" y="5165726"/>
            <a:ext cx="836613" cy="106362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54" name="Oval 53"/>
          <p:cNvSpPr/>
          <p:nvPr/>
        </p:nvSpPr>
        <p:spPr>
          <a:xfrm>
            <a:off x="6059488" y="5480050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6211888" y="5715000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6437313" y="5949950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437313" y="5216525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742113" y="5867400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324600" y="5638800"/>
            <a:ext cx="92075" cy="85725"/>
          </a:xfrm>
          <a:prstGeom prst="ellipse">
            <a:avLst/>
          </a:prstGeom>
          <a:solidFill>
            <a:srgbClr val="00BB01"/>
          </a:solidFill>
          <a:ln w="12700" cap="flat" cmpd="sng" algn="ctr">
            <a:solidFill>
              <a:srgbClr val="104611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437313" y="5713413"/>
            <a:ext cx="469900" cy="158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73" name="TextBox 26"/>
          <p:cNvSpPr txBox="1">
            <a:spLocks noChangeArrowheads="1"/>
          </p:cNvSpPr>
          <p:nvPr/>
        </p:nvSpPr>
        <p:spPr bwMode="auto">
          <a:xfrm>
            <a:off x="6248400" y="4495800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/>
              <a:t>centroid = new seed</a:t>
            </a:r>
          </a:p>
        </p:txBody>
      </p:sp>
    </p:spTree>
    <p:extLst>
      <p:ext uri="{BB962C8B-B14F-4D97-AF65-F5344CB8AC3E}">
        <p14:creationId xmlns:p14="http://schemas.microsoft.com/office/powerpoint/2010/main" val="233561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Mid-point cone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9060480" cy="571035"/>
          </a:xfrm>
        </p:spPr>
        <p:txBody>
          <a:bodyPr/>
          <a:lstStyle/>
          <a:p>
            <a:r>
              <a:rPr lang="en-US" dirty="0" smtClean="0"/>
              <a:t>Search for missing jets using the midpoint of all jet pairs as a seed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 there is a stable cone consider the energy deposits shared between the two jets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Shared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Take f =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Shared</a:t>
            </a:r>
            <a:r>
              <a:rPr lang="en-US" dirty="0" smtClean="0"/>
              <a:t>/E</a:t>
            </a:r>
            <a:r>
              <a:rPr lang="en-US" baseline="-25000" dirty="0" smtClean="0"/>
              <a:t>jet2</a:t>
            </a:r>
          </a:p>
          <a:p>
            <a:pPr lvl="1"/>
            <a:r>
              <a:rPr lang="en-US" dirty="0" smtClean="0"/>
              <a:t>If f&gt; 50% merge the jets; else split the jets</a:t>
            </a:r>
          </a:p>
          <a:p>
            <a:pPr marL="102585" indent="0">
              <a:buNone/>
            </a:pPr>
            <a:endParaRPr lang="en-US" dirty="0"/>
          </a:p>
        </p:txBody>
      </p:sp>
      <p:grpSp>
        <p:nvGrpSpPr>
          <p:cNvPr id="26" name="Group 32"/>
          <p:cNvGrpSpPr>
            <a:grpSpLocks/>
          </p:cNvGrpSpPr>
          <p:nvPr/>
        </p:nvGrpSpPr>
        <p:grpSpPr bwMode="auto">
          <a:xfrm>
            <a:off x="2895600" y="1873250"/>
            <a:ext cx="2667000" cy="1555750"/>
            <a:chOff x="3200400" y="1567933"/>
            <a:chExt cx="2667000" cy="1556267"/>
          </a:xfrm>
        </p:grpSpPr>
        <p:sp>
          <p:nvSpPr>
            <p:cNvPr id="27" name="Oval 26"/>
            <p:cNvSpPr/>
            <p:nvPr/>
          </p:nvSpPr>
          <p:spPr>
            <a:xfrm>
              <a:off x="3200400" y="1980820"/>
              <a:ext cx="1066800" cy="1033806"/>
            </a:xfrm>
            <a:prstGeom prst="ellipse">
              <a:avLst/>
            </a:prstGeom>
            <a:solidFill>
              <a:srgbClr val="FFF39D"/>
            </a:solidFill>
            <a:ln w="12700" cap="flat" cmpd="sng" algn="ctr">
              <a:solidFill>
                <a:srgbClr val="FE8637">
                  <a:shade val="70000"/>
                  <a:satMod val="150000"/>
                </a:srgb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075113" y="2590623"/>
              <a:ext cx="66675" cy="682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800600" y="1980820"/>
              <a:ext cx="1066800" cy="1033806"/>
            </a:xfrm>
            <a:prstGeom prst="ellipse">
              <a:avLst/>
            </a:prstGeom>
            <a:solidFill>
              <a:srgbClr val="FFF39D"/>
            </a:solidFill>
            <a:ln w="12700" cap="flat" cmpd="sng" algn="ctr">
              <a:solidFill>
                <a:srgbClr val="FE8637">
                  <a:shade val="70000"/>
                  <a:satMod val="150000"/>
                </a:srgb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029200" y="2697021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062538" y="2522338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992688" y="2209496"/>
              <a:ext cx="66675" cy="682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3903663" y="2007817"/>
              <a:ext cx="1192212" cy="1116383"/>
            </a:xfrm>
            <a:prstGeom prst="ellipse">
              <a:avLst/>
            </a:prstGeom>
            <a:blipFill rotWithShape="1">
              <a:blip r:embed="rId2">
                <a:alphaModFix amt="56000"/>
              </a:blip>
              <a:tile tx="0" ty="0" sx="100000" sy="100000" flip="none" algn="tl"/>
            </a:blipFill>
            <a:ln w="12700" cap="flat" cmpd="sng" algn="ctr">
              <a:solidFill>
                <a:srgbClr val="FE8637">
                  <a:shade val="70000"/>
                  <a:satMod val="150000"/>
                </a:srgb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3732213" y="2438172"/>
              <a:ext cx="77787" cy="71462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3392488" y="2461993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544888" y="2697021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770313" y="2751014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770313" y="2198380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292725" y="2438172"/>
              <a:ext cx="77788" cy="71462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608638" y="2233317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541963" y="2625559"/>
              <a:ext cx="66675" cy="682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419600" y="2461993"/>
              <a:ext cx="152400" cy="128630"/>
            </a:xfrm>
            <a:prstGeom prst="ellipse">
              <a:avLst/>
            </a:prstGeom>
            <a:solidFill>
              <a:srgbClr val="00BB01"/>
            </a:solidFill>
            <a:ln w="12700" cap="flat" cmpd="sng" algn="ctr">
              <a:solidFill>
                <a:srgbClr val="FE8637">
                  <a:shade val="70000"/>
                  <a:satMod val="150000"/>
                </a:srgbClr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4419600" y="2277782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4733925" y="2758954"/>
              <a:ext cx="66675" cy="68286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4267200" y="2731958"/>
              <a:ext cx="66675" cy="6828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B32C16"/>
              </a:solidFill>
              <a:prstDash val="solid"/>
            </a:ln>
            <a:effectLst>
              <a:outerShdw blurRad="50800" dist="20000" dir="5400000" rotWithShape="0">
                <a:srgbClr val="000000">
                  <a:alpha val="42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6" name="TextBox 10"/>
            <p:cNvSpPr txBox="1">
              <a:spLocks noChangeArrowheads="1"/>
            </p:cNvSpPr>
            <p:nvPr/>
          </p:nvSpPr>
          <p:spPr bwMode="auto">
            <a:xfrm>
              <a:off x="4544135" y="1567933"/>
              <a:ext cx="11033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midpoint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5400000">
              <a:off x="4416343" y="2109476"/>
              <a:ext cx="500228" cy="15716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50800" dist="25000" dir="5400000" rotWithShape="0">
                <a:srgbClr val="000000">
                  <a:alpha val="40000"/>
                </a:srgbClr>
              </a:outerShdw>
            </a:effectLst>
          </p:spPr>
        </p:cxnSp>
      </p:grpSp>
      <p:sp>
        <p:nvSpPr>
          <p:cNvPr id="66" name="Oval 65"/>
          <p:cNvSpPr/>
          <p:nvPr/>
        </p:nvSpPr>
        <p:spPr>
          <a:xfrm>
            <a:off x="3486150" y="4495800"/>
            <a:ext cx="1271588" cy="1249363"/>
          </a:xfrm>
          <a:prstGeom prst="ellipse">
            <a:avLst/>
          </a:prstGeom>
          <a:solidFill>
            <a:srgbClr val="FFF39D"/>
          </a:solidFill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4095750" y="5059363"/>
            <a:ext cx="92075" cy="8572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3678238" y="497681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3830638" y="521176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056063" y="544671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4056063" y="4713288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360863" y="536416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4267200" y="4538663"/>
            <a:ext cx="1271588" cy="1247775"/>
          </a:xfrm>
          <a:prstGeom prst="ellipse">
            <a:avLst/>
          </a:prstGeom>
          <a:solidFill>
            <a:srgbClr val="00BB01">
              <a:alpha val="16000"/>
            </a:srgbClr>
          </a:solidFill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4876800" y="5091113"/>
            <a:ext cx="92075" cy="8572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4635500" y="5018088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4595813" y="5253038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4908550" y="544671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5013325" y="475456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5197475" y="5078413"/>
            <a:ext cx="79375" cy="825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rgbClr val="B32C16"/>
            </a:solidFill>
            <a:prstDash val="solid"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0" name="TextBox 58"/>
          <p:cNvSpPr txBox="1">
            <a:spLocks noChangeArrowheads="1"/>
          </p:cNvSpPr>
          <p:nvPr/>
        </p:nvSpPr>
        <p:spPr bwMode="auto">
          <a:xfrm>
            <a:off x="2085975" y="4705350"/>
            <a:ext cx="194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JET #1 p</a:t>
            </a:r>
            <a:r>
              <a:rPr kumimoji="0" lang="en-US" sz="20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Tjet1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&gt;p</a:t>
            </a:r>
            <a:r>
              <a:rPr kumimoji="0" lang="en-US" sz="20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Tjet2</a:t>
            </a:r>
          </a:p>
        </p:txBody>
      </p:sp>
      <p:sp>
        <p:nvSpPr>
          <p:cNvPr id="81" name="TextBox 59"/>
          <p:cNvSpPr txBox="1">
            <a:spLocks noChangeArrowheads="1"/>
          </p:cNvSpPr>
          <p:nvPr/>
        </p:nvSpPr>
        <p:spPr bwMode="auto">
          <a:xfrm>
            <a:off x="5827713" y="4659313"/>
            <a:ext cx="1335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JET #2 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3048000" y="4976813"/>
            <a:ext cx="398463" cy="3175"/>
          </a:xfrm>
          <a:prstGeom prst="straightConnector1">
            <a:avLst/>
          </a:prstGeom>
          <a:noFill/>
          <a:ln w="25400" cap="flat" cmpd="sng" algn="ctr">
            <a:solidFill>
              <a:srgbClr val="B32C16"/>
            </a:solidFill>
            <a:prstDash val="solid"/>
            <a:tailEnd type="arrow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83" name="Straight Arrow Connector 82"/>
          <p:cNvCxnSpPr/>
          <p:nvPr/>
        </p:nvCxnSpPr>
        <p:spPr>
          <a:xfrm rot="10800000">
            <a:off x="5538788" y="4859338"/>
            <a:ext cx="404812" cy="0"/>
          </a:xfrm>
          <a:prstGeom prst="straightConnector1">
            <a:avLst/>
          </a:prstGeom>
          <a:noFill/>
          <a:ln w="25400" cap="flat" cmpd="sng" algn="ctr">
            <a:solidFill>
              <a:srgbClr val="B32C16"/>
            </a:solidFill>
            <a:prstDash val="solid"/>
            <a:tailEnd type="arrow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289642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en-US" baseline="-25000" dirty="0" smtClean="0"/>
              <a:t>T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with a list of hits and calorimeter towers</a:t>
            </a:r>
          </a:p>
          <a:p>
            <a:r>
              <a:rPr lang="en-US" dirty="0" smtClean="0"/>
              <a:t>Calculate</a:t>
            </a:r>
          </a:p>
          <a:p>
            <a:pPr lvl="1"/>
            <a:r>
              <a:rPr lang="en-US" dirty="0" smtClean="0"/>
              <a:t>For each </a:t>
            </a:r>
            <a:r>
              <a:rPr lang="en-US" dirty="0" err="1" smtClean="0"/>
              <a:t>precluster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: </a:t>
            </a:r>
            <a:endParaRPr lang="en-US" baseline="30000" dirty="0"/>
          </a:p>
          <a:p>
            <a:pPr lvl="1"/>
            <a:r>
              <a:rPr lang="en-US" dirty="0" smtClean="0"/>
              <a:t>For each pair (</a:t>
            </a:r>
            <a:r>
              <a:rPr lang="en-US" dirty="0" err="1"/>
              <a:t>i</a:t>
            </a:r>
            <a:r>
              <a:rPr lang="en-US" dirty="0" err="1" smtClean="0"/>
              <a:t>,j</a:t>
            </a:r>
            <a:r>
              <a:rPr lang="en-US" dirty="0" smtClean="0"/>
              <a:t>):  </a:t>
            </a:r>
          </a:p>
          <a:p>
            <a:r>
              <a:rPr lang="en-US" dirty="0" smtClean="0"/>
              <a:t>Find the minimum,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min</a:t>
            </a:r>
            <a:r>
              <a:rPr lang="en-US" dirty="0" smtClean="0"/>
              <a:t>, of all d</a:t>
            </a:r>
            <a:r>
              <a:rPr lang="en-US" baseline="-25000" dirty="0" smtClean="0"/>
              <a:t>i</a:t>
            </a:r>
            <a:r>
              <a:rPr lang="en-US" dirty="0" smtClean="0"/>
              <a:t> and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-25000" dirty="0" err="1"/>
              <a:t>,</a:t>
            </a:r>
            <a:r>
              <a:rPr lang="en-US" baseline="-25000" dirty="0" err="1" smtClean="0"/>
              <a:t>j</a:t>
            </a:r>
            <a:endParaRPr lang="en-US" baseline="-25000" dirty="0" smtClean="0"/>
          </a:p>
          <a:p>
            <a:r>
              <a:rPr lang="en-US" dirty="0" smtClean="0"/>
              <a:t>If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min</a:t>
            </a:r>
            <a:r>
              <a:rPr lang="en-US" dirty="0" smtClean="0"/>
              <a:t> is a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i,j</a:t>
            </a:r>
            <a:r>
              <a:rPr lang="en-US" dirty="0" smtClean="0"/>
              <a:t>, remove </a:t>
            </a:r>
            <a:r>
              <a:rPr lang="en-US" dirty="0" err="1" smtClean="0"/>
              <a:t>preclusters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and j from the list and replace with a new merged </a:t>
            </a:r>
            <a:r>
              <a:rPr lang="en-US" dirty="0" err="1" smtClean="0"/>
              <a:t>precluster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 err="1"/>
              <a:t>d</a:t>
            </a:r>
            <a:r>
              <a:rPr lang="en-US" baseline="-25000" dirty="0" err="1"/>
              <a:t>min</a:t>
            </a:r>
            <a:r>
              <a:rPr lang="en-US" dirty="0"/>
              <a:t> is a </a:t>
            </a:r>
            <a:r>
              <a:rPr lang="en-US" dirty="0" smtClean="0"/>
              <a:t>d</a:t>
            </a:r>
            <a:r>
              <a:rPr lang="en-US" baseline="-25000" dirty="0" smtClean="0"/>
              <a:t>i</a:t>
            </a:r>
            <a:r>
              <a:rPr lang="en-US" dirty="0" smtClean="0"/>
              <a:t>, </a:t>
            </a:r>
            <a:r>
              <a:rPr lang="en-US" dirty="0" err="1" smtClean="0"/>
              <a:t>precluster</a:t>
            </a:r>
            <a:r>
              <a:rPr lang="en-US" dirty="0" smtClean="0"/>
              <a:t> I is not “</a:t>
            </a:r>
            <a:r>
              <a:rPr lang="en-US" dirty="0" err="1" smtClean="0"/>
              <a:t>mergeable</a:t>
            </a:r>
            <a:r>
              <a:rPr lang="en-US" dirty="0" smtClean="0"/>
              <a:t>” and can be added to the list of jets</a:t>
            </a:r>
          </a:p>
          <a:p>
            <a:r>
              <a:rPr lang="en-US" dirty="0" smtClean="0"/>
              <a:t>Repeat until list is exhausted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743200"/>
            <a:ext cx="38100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952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different Examples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600200"/>
            <a:ext cx="648970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97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FastJet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8988600" cy="799635"/>
          </a:xfrm>
        </p:spPr>
        <p:txBody>
          <a:bodyPr/>
          <a:lstStyle/>
          <a:p>
            <a:r>
              <a:rPr lang="en-US" dirty="0" err="1" smtClean="0"/>
              <a:t>FastJet</a:t>
            </a:r>
            <a:r>
              <a:rPr lang="en-US" dirty="0"/>
              <a:t> (</a:t>
            </a:r>
            <a:r>
              <a:rPr lang="en-US" dirty="0" err="1" smtClean="0"/>
              <a:t>fastjet.fr</a:t>
            </a:r>
            <a:r>
              <a:rPr lang="en-US" dirty="0" smtClean="0"/>
              <a:t>) is a commonly used tool in HEP that calculates cones for many different algorithms</a:t>
            </a:r>
          </a:p>
        </p:txBody>
      </p:sp>
      <p:pic>
        <p:nvPicPr>
          <p:cNvPr id="4" name="Picture 3" descr="Screen Shot 2014-02-25 at 2.20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362200"/>
            <a:ext cx="5419083" cy="382219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24384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It also contains many algorithmic improvements</a:t>
            </a:r>
          </a:p>
          <a:p>
            <a:pPr lvl="1"/>
            <a:r>
              <a:rPr lang="en-US" dirty="0" smtClean="0"/>
              <a:t>K</a:t>
            </a:r>
            <a:r>
              <a:rPr lang="en-US" baseline="-25000" dirty="0" smtClean="0"/>
              <a:t>T </a:t>
            </a:r>
            <a:r>
              <a:rPr lang="en-US" dirty="0" smtClean="0"/>
              <a:t>algorithm  is O(N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FastJet</a:t>
            </a:r>
            <a:r>
              <a:rPr lang="en-US" dirty="0" smtClean="0"/>
              <a:t> KT is O(</a:t>
            </a:r>
            <a:r>
              <a:rPr lang="en-US" dirty="0" err="1" smtClean="0"/>
              <a:t>NlnN</a:t>
            </a:r>
            <a:r>
              <a:rPr lang="en-US" dirty="0" smtClean="0"/>
              <a:t>)</a:t>
            </a:r>
          </a:p>
          <a:p>
            <a:pPr lvl="1"/>
            <a:r>
              <a:rPr lang="en-US" i="1" dirty="0" smtClean="0"/>
              <a:t>Identical</a:t>
            </a:r>
            <a:r>
              <a:rPr lang="en-US" dirty="0" smtClean="0"/>
              <a:t> results</a:t>
            </a:r>
          </a:p>
          <a:p>
            <a:r>
              <a:rPr lang="en-US" dirty="0" smtClean="0"/>
              <a:t>Used in many experiments, so it’s input structure is independent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37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Jet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FastJet</a:t>
            </a:r>
            <a:r>
              <a:rPr lang="en-US" dirty="0" smtClean="0"/>
              <a:t> is only a clustering algorithm</a:t>
            </a:r>
          </a:p>
          <a:p>
            <a:pPr lvl="1"/>
            <a:r>
              <a:rPr lang="en-US" dirty="0" smtClean="0"/>
              <a:t>It doesn’t need information about the detector, beam, etc.</a:t>
            </a:r>
          </a:p>
          <a:p>
            <a:r>
              <a:rPr lang="en-US" dirty="0" smtClean="0"/>
              <a:t>The only thing it needs as input are momentum 4-vectors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It only outputs 4-vectors </a:t>
            </a:r>
            <a:r>
              <a:rPr lang="en-US" b="0" dirty="0" smtClean="0"/>
              <a:t>(</a:t>
            </a:r>
            <a:r>
              <a:rPr lang="en-US" b="0" dirty="0" err="1" smtClean="0"/>
              <a:t>improtant</a:t>
            </a:r>
            <a:r>
              <a:rPr lang="en-US" b="0" dirty="0" smtClean="0"/>
              <a:t> later)</a:t>
            </a:r>
          </a:p>
          <a:p>
            <a:endParaRPr lang="en-US" dirty="0"/>
          </a:p>
        </p:txBody>
      </p:sp>
      <p:pic>
        <p:nvPicPr>
          <p:cNvPr id="4" name="Picture 3" descr="Screen Shot 2014-02-25 at 2.22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124200"/>
            <a:ext cx="6464300" cy="889000"/>
          </a:xfrm>
          <a:prstGeom prst="rect">
            <a:avLst/>
          </a:prstGeom>
        </p:spPr>
      </p:pic>
      <p:pic>
        <p:nvPicPr>
          <p:cNvPr id="5" name="Picture 4" descr="Screen Shot 2014-02-25 at 2.22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876800"/>
            <a:ext cx="79756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07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different Examples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600200"/>
            <a:ext cx="648970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308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4788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9200"/>
            <a:ext cx="8432800" cy="519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00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Measurements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3276" r="3276"/>
          <a:stretch>
            <a:fillRect/>
          </a:stretch>
        </p:blipFill>
        <p:spPr>
          <a:xfrm>
            <a:off x="533400" y="1752600"/>
            <a:ext cx="9217025" cy="2324100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0200" y="4114799"/>
            <a:ext cx="9060480" cy="228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It can be advantageous to use different parts of the detectors for different measurements for the constituents of the jets</a:t>
            </a:r>
          </a:p>
          <a:p>
            <a:r>
              <a:rPr lang="en-US" dirty="0" smtClean="0"/>
              <a:t>For example, we can sometime replace a calorimeter measurement with a tracker measurement associated to it</a:t>
            </a:r>
          </a:p>
          <a:p>
            <a:pPr lvl="1"/>
            <a:r>
              <a:rPr lang="en-US" dirty="0" smtClean="0"/>
              <a:t>For low momenta, the tracker measurements are more precise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07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Questions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38200" y="2057400"/>
            <a:ext cx="8153400" cy="411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990600" y="2209801"/>
            <a:ext cx="7848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3600" dirty="0" smtClean="0"/>
              <a:t>Calorimeters are designed to collect all particle energy</a:t>
            </a:r>
          </a:p>
          <a:p>
            <a:r>
              <a:rPr lang="en-US" sz="3600" dirty="0" smtClean="0"/>
              <a:t>Particles are scattered and not individually measured</a:t>
            </a:r>
          </a:p>
          <a:p>
            <a:r>
              <a:rPr lang="en-US" sz="3600" dirty="0" smtClean="0"/>
              <a:t>Reconstruction attempt to safely reconstruct the original energy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2265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Classifcation</a:t>
            </a:r>
            <a:r>
              <a:rPr lang="en-US" dirty="0" smtClean="0"/>
              <a:t>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two variables</a:t>
            </a:r>
          </a:p>
          <a:p>
            <a:r>
              <a:rPr lang="en-US" dirty="0" smtClean="0"/>
              <a:t>What is the best cut</a:t>
            </a:r>
            <a:endParaRPr lang="en-US" dirty="0"/>
          </a:p>
        </p:txBody>
      </p:sp>
      <p:pic>
        <p:nvPicPr>
          <p:cNvPr id="4" name="Picture 3" descr="Screen Shot 2014-02-25 at 7.49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0800"/>
            <a:ext cx="9906000" cy="382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09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Multivariate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4492800" cy="4838908"/>
          </a:xfrm>
        </p:spPr>
        <p:txBody>
          <a:bodyPr/>
          <a:lstStyle/>
          <a:p>
            <a:r>
              <a:rPr lang="en-US" dirty="0" smtClean="0"/>
              <a:t>Finally we can combine all these measurements in to very power multivariate analysis (MVA) techniques</a:t>
            </a:r>
          </a:p>
          <a:p>
            <a:pPr lvl="1"/>
            <a:r>
              <a:rPr lang="en-US" dirty="0" smtClean="0"/>
              <a:t>These can give a measure of how likely a jet is to be a b-jet</a:t>
            </a:r>
            <a:endParaRPr lang="en-US" dirty="0"/>
          </a:p>
          <a:p>
            <a:r>
              <a:rPr lang="en-US" dirty="0" smtClean="0"/>
              <a:t>One technique is a decision tree that makes a series of cuts on different input variables</a:t>
            </a:r>
          </a:p>
          <a:p>
            <a:pPr lvl="1"/>
            <a:r>
              <a:rPr lang="en-US" dirty="0" smtClean="0"/>
              <a:t>Then reclassified by the </a:t>
            </a:r>
            <a:r>
              <a:rPr lang="en-US" dirty="0" err="1" smtClean="0"/>
              <a:t>Gini</a:t>
            </a:r>
            <a:r>
              <a:rPr lang="en-US" dirty="0" smtClean="0"/>
              <a:t> index p(1-p)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057400"/>
            <a:ext cx="4467281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63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trees - weighting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9064800" cy="1256835"/>
          </a:xfrm>
        </p:spPr>
        <p:txBody>
          <a:bodyPr/>
          <a:lstStyle/>
          <a:p>
            <a:r>
              <a:rPr lang="en-US" dirty="0" smtClean="0"/>
              <a:t>The tree is trained against a known truth (from MC)</a:t>
            </a:r>
          </a:p>
          <a:p>
            <a:r>
              <a:rPr lang="en-US" dirty="0" smtClean="0"/>
              <a:t>Misclassified events are given a larger weight then retrained</a:t>
            </a:r>
            <a:endParaRPr lang="en-US" dirty="0"/>
          </a:p>
        </p:txBody>
      </p:sp>
      <p:pic>
        <p:nvPicPr>
          <p:cNvPr id="5" name="Picture 4" descr="Screen Shot 2014-02-05 at 8.59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0"/>
            <a:ext cx="9906000" cy="33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11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0"/>
            <a:ext cx="4492800" cy="1409235"/>
          </a:xfrm>
        </p:spPr>
        <p:txBody>
          <a:bodyPr/>
          <a:lstStyle/>
          <a:p>
            <a:r>
              <a:rPr lang="en-US" dirty="0" smtClean="0"/>
              <a:t>In the end we get a better discriminator than any simple cut</a:t>
            </a:r>
            <a:endParaRPr lang="en-US" dirty="0"/>
          </a:p>
        </p:txBody>
      </p:sp>
      <p:pic>
        <p:nvPicPr>
          <p:cNvPr id="5" name="Picture 4" descr="Screen Shot 2014-02-05 at 9.18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6" y="1676400"/>
            <a:ext cx="4700698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1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TMVA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Toolkit for </a:t>
            </a:r>
            <a:r>
              <a:rPr lang="en-US" dirty="0"/>
              <a:t>Multivariate Analysis (TMVA [http://</a:t>
            </a:r>
            <a:r>
              <a:rPr lang="en-US" dirty="0" err="1"/>
              <a:t>tmva.sourceforge.net</a:t>
            </a:r>
            <a:r>
              <a:rPr lang="en-US" dirty="0" smtClean="0"/>
              <a:t>/]) is the standard software for implementation of classification/regression techniques in HEP</a:t>
            </a:r>
          </a:p>
          <a:p>
            <a:r>
              <a:rPr lang="en-US" dirty="0" smtClean="0"/>
              <a:t>It contains algorithms for many Classification/Regression techniques</a:t>
            </a:r>
          </a:p>
          <a:p>
            <a:r>
              <a:rPr lang="en-US" dirty="0" smtClean="0"/>
              <a:t>Standard Tool for BDTs </a:t>
            </a:r>
            <a:r>
              <a:rPr lang="en-US" dirty="0" err="1" smtClean="0"/>
              <a:t>etc</a:t>
            </a:r>
            <a:r>
              <a:rPr lang="en-US" dirty="0" smtClean="0"/>
              <a:t> in HEP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TMVA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5026200" cy="4838908"/>
          </a:xfrm>
        </p:spPr>
        <p:txBody>
          <a:bodyPr/>
          <a:lstStyle/>
          <a:p>
            <a:r>
              <a:rPr lang="en-US" dirty="0" smtClean="0"/>
              <a:t>TMVA again is experiment independent</a:t>
            </a:r>
          </a:p>
          <a:p>
            <a:pPr lvl="1"/>
            <a:r>
              <a:rPr lang="en-US" dirty="0" smtClean="0"/>
              <a:t>It doesn’t want or need details about your detector, beam, etc.</a:t>
            </a:r>
          </a:p>
          <a:p>
            <a:r>
              <a:rPr lang="en-US" dirty="0" smtClean="0"/>
              <a:t>All it takes for input are histograms </a:t>
            </a:r>
            <a:r>
              <a:rPr lang="en-US" b="0" dirty="0" smtClean="0"/>
              <a:t>(important for latter)</a:t>
            </a:r>
            <a:endParaRPr lang="en-US" dirty="0" smtClean="0"/>
          </a:p>
          <a:p>
            <a:pPr lvl="1"/>
            <a:r>
              <a:rPr lang="en-US" dirty="0" smtClean="0"/>
              <a:t>Or properly formatted vectors</a:t>
            </a:r>
          </a:p>
          <a:p>
            <a:r>
              <a:rPr lang="en-US" dirty="0" smtClean="0"/>
              <a:t>It returns a function such that all it will need are the input variables of the event</a:t>
            </a:r>
          </a:p>
        </p:txBody>
      </p:sp>
      <p:pic>
        <p:nvPicPr>
          <p:cNvPr id="4" name="Picture 3" descr="Screen Shot 2014-02-25 at 1.32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95400"/>
            <a:ext cx="394204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271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Classification Questions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38200" y="2057400"/>
            <a:ext cx="8153400" cy="411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990600" y="2209801"/>
            <a:ext cx="7848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3600" dirty="0" smtClean="0"/>
              <a:t>Calorimeters are designed to collect all particle energy</a:t>
            </a:r>
          </a:p>
          <a:p>
            <a:r>
              <a:rPr lang="en-US" sz="3600" dirty="0" smtClean="0"/>
              <a:t>Particles are scattered and not individually measured</a:t>
            </a:r>
          </a:p>
          <a:p>
            <a:r>
              <a:rPr lang="en-US" sz="3600" dirty="0" smtClean="0"/>
              <a:t>Reconstruction attempt to safely reconstruct the original energy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1410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2518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Laptops – A Powerful Tool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4340400" cy="4838908"/>
          </a:xfrm>
        </p:spPr>
        <p:txBody>
          <a:bodyPr/>
          <a:lstStyle/>
          <a:p>
            <a:r>
              <a:rPr lang="en-US" dirty="0" smtClean="0"/>
              <a:t>LHC experiments store 10s of petabytes of information</a:t>
            </a:r>
          </a:p>
          <a:p>
            <a:pPr lvl="1"/>
            <a:r>
              <a:rPr lang="en-US" dirty="0" smtClean="0"/>
              <a:t>But not all of it is useful for every part of every analysis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863" y="1905000"/>
            <a:ext cx="4897137" cy="32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73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Laptops – A Powerful Tool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4340400" cy="4838908"/>
          </a:xfrm>
        </p:spPr>
        <p:txBody>
          <a:bodyPr/>
          <a:lstStyle/>
          <a:p>
            <a:r>
              <a:rPr lang="en-US" dirty="0" smtClean="0"/>
              <a:t>LHC experiments store 10s of petabytes of information</a:t>
            </a:r>
          </a:p>
          <a:p>
            <a:pPr lvl="1"/>
            <a:r>
              <a:rPr lang="en-US" dirty="0" smtClean="0"/>
              <a:t>But not all of it is useful for every part of every analysis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863" y="1905000"/>
            <a:ext cx="4897137" cy="328269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3429000"/>
            <a:ext cx="454464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6019800"/>
            <a:ext cx="413613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Subset used for a top analysis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3179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could do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we could introduce intermediate steps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838200" y="2133600"/>
            <a:ext cx="54864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Full event reconstruction, TMVA, Jet clustering, Mathematical operations, Corrections,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6934200" y="21336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Plotting and 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762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1242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9436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8750300" y="44958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5447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3197400" cy="4838908"/>
          </a:xfrm>
        </p:spPr>
        <p:txBody>
          <a:bodyPr/>
          <a:lstStyle/>
          <a:p>
            <a:r>
              <a:rPr lang="en-US" dirty="0" smtClean="0"/>
              <a:t>Many different samples for many different backgrounds</a:t>
            </a:r>
          </a:p>
          <a:p>
            <a:r>
              <a:rPr lang="en-US" dirty="0" smtClean="0"/>
              <a:t>Sometimes over 20 samples per analysis</a:t>
            </a:r>
          </a:p>
          <a:p>
            <a:r>
              <a:rPr lang="en-US" dirty="0" smtClean="0"/>
              <a:t>Each can be treated separately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43000"/>
            <a:ext cx="5002024" cy="48006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>
            <a:off x="3810000" y="2514600"/>
            <a:ext cx="1676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3810000" y="3200400"/>
            <a:ext cx="1676400" cy="381000"/>
          </a:xfrm>
          <a:prstGeom prst="righ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3810000" y="3657600"/>
            <a:ext cx="1676400" cy="381000"/>
          </a:xfrm>
          <a:prstGeom prst="rightArrow">
            <a:avLst/>
          </a:prstGeom>
          <a:solidFill>
            <a:srgbClr val="66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810000" y="3124200"/>
            <a:ext cx="1676400" cy="381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3810000" y="4572000"/>
            <a:ext cx="1676400" cy="381000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54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Parallelization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762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242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943600" y="44958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8750300" y="44958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14300" y="5486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162300" y="5486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981700" y="5486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8788400" y="54864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27000" y="35052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175000" y="35052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994400" y="35052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8801100" y="35052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52400" y="2438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3200400" y="2438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019800" y="24384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8826500" y="24384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01600" y="15240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Event Reconstruction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149600" y="15240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bject selection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Reduce size of trees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5969000" y="1524000"/>
            <a:ext cx="2667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TMVA,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 or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+mn-lt"/>
              </a:rPr>
              <a:t>reclustering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+mn-lt"/>
              </a:rPr>
              <a:t>, or studies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8775700" y="1524000"/>
            <a:ext cx="1143000" cy="838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Final Results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2800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 - RICH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1562565"/>
            <a:ext cx="3654600" cy="4838908"/>
          </a:xfrm>
        </p:spPr>
        <p:txBody>
          <a:bodyPr/>
          <a:lstStyle/>
          <a:p>
            <a:r>
              <a:rPr lang="en-US" dirty="0" smtClean="0"/>
              <a:t>Cherenkov </a:t>
            </a:r>
            <a:r>
              <a:rPr lang="en-US" dirty="0" err="1" smtClean="0"/>
              <a:t>raditation</a:t>
            </a:r>
            <a:r>
              <a:rPr lang="en-US" dirty="0" smtClean="0"/>
              <a:t> is emitted when a particle passes through a medium and is initially going faster than the speed of light in that medium</a:t>
            </a:r>
          </a:p>
          <a:p>
            <a:r>
              <a:rPr lang="en-US" dirty="0" smtClean="0"/>
              <a:t>A ring of light is emitted that is proportional to the momentum</a:t>
            </a:r>
          </a:p>
        </p:txBody>
      </p:sp>
      <p:pic>
        <p:nvPicPr>
          <p:cNvPr id="4" name="Picture 3" descr="Screen Shot 2014-02-05 at 8.45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76400"/>
            <a:ext cx="5118100" cy="476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59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 - RICH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581400"/>
            <a:ext cx="4267200" cy="2895600"/>
          </a:xfrm>
        </p:spPr>
        <p:txBody>
          <a:bodyPr/>
          <a:lstStyle/>
          <a:p>
            <a:r>
              <a:rPr lang="en-US" dirty="0" smtClean="0"/>
              <a:t>By choosing the correct media, we can use this as a for of particle identification</a:t>
            </a:r>
          </a:p>
          <a:p>
            <a:pPr lvl="1"/>
            <a:r>
              <a:rPr lang="en-US" dirty="0" smtClean="0"/>
              <a:t>Light in C</a:t>
            </a:r>
            <a:r>
              <a:rPr lang="en-US" baseline="-25000" dirty="0" smtClean="0"/>
              <a:t>1</a:t>
            </a:r>
            <a:r>
              <a:rPr lang="en-US" dirty="0" smtClean="0"/>
              <a:t> and C</a:t>
            </a:r>
            <a:r>
              <a:rPr lang="en-US" baseline="-25000" dirty="0" smtClean="0"/>
              <a:t>2 </a:t>
            </a:r>
            <a:r>
              <a:rPr lang="en-US" dirty="0" smtClean="0"/>
              <a:t>= Pion</a:t>
            </a:r>
          </a:p>
          <a:p>
            <a:pPr lvl="1"/>
            <a:r>
              <a:rPr lang="en-US" dirty="0" smtClean="0"/>
              <a:t>Light in just C1 = </a:t>
            </a:r>
            <a:r>
              <a:rPr lang="en-US" dirty="0" err="1" smtClean="0"/>
              <a:t>Kaon</a:t>
            </a:r>
            <a:endParaRPr lang="en-US" dirty="0" smtClean="0"/>
          </a:p>
          <a:p>
            <a:pPr lvl="1"/>
            <a:r>
              <a:rPr lang="en-US" dirty="0" smtClean="0"/>
              <a:t>No light = proton</a:t>
            </a:r>
            <a:endParaRPr lang="en-US" dirty="0"/>
          </a:p>
        </p:txBody>
      </p:sp>
      <p:pic>
        <p:nvPicPr>
          <p:cNvPr id="4" name="Picture 3" descr="Screen Shot 2014-02-05 at 8.44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906000" cy="1409808"/>
          </a:xfrm>
          <a:prstGeom prst="rect">
            <a:avLst/>
          </a:prstGeom>
        </p:spPr>
      </p:pic>
      <p:pic>
        <p:nvPicPr>
          <p:cNvPr id="5" name="Picture 4" descr="Screen Shot 2014-02-05 at 8.54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2800"/>
            <a:ext cx="5029200" cy="319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952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B-tagging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4-02-05 at 9.15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8928100" cy="497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852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00" y="2895599"/>
            <a:ext cx="4492800" cy="1981201"/>
          </a:xfrm>
        </p:spPr>
        <p:txBody>
          <a:bodyPr/>
          <a:lstStyle/>
          <a:p>
            <a:r>
              <a:rPr lang="en-US" dirty="0" smtClean="0"/>
              <a:t>Using the inputs from multiple parts of the detector we can make a better </a:t>
            </a:r>
            <a:r>
              <a:rPr lang="en-US" dirty="0" err="1" smtClean="0"/>
              <a:t>judgement</a:t>
            </a:r>
            <a:r>
              <a:rPr lang="en-US" dirty="0" smtClean="0"/>
              <a:t> on if the jet we are measuring came from a b-quark or another source</a:t>
            </a:r>
            <a:endParaRPr lang="en-US" dirty="0"/>
          </a:p>
        </p:txBody>
      </p:sp>
      <p:pic>
        <p:nvPicPr>
          <p:cNvPr id="4" name="Picture 3" descr="Screen Shot 2014-02-05 at 9.20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4768174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89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Analysis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0200" y="4724399"/>
            <a:ext cx="9060480" cy="1677073"/>
          </a:xfrm>
        </p:spPr>
        <p:txBody>
          <a:bodyPr/>
          <a:lstStyle/>
          <a:p>
            <a:r>
              <a:rPr lang="en-US" dirty="0" smtClean="0"/>
              <a:t>B-tagging can reduce some background by over 90%</a:t>
            </a:r>
          </a:p>
          <a:p>
            <a:r>
              <a:rPr lang="en-US" dirty="0" smtClean="0"/>
              <a:t>As well as increase the signal-to-noise ratio!</a:t>
            </a:r>
            <a:endParaRPr lang="en-US" dirty="0"/>
          </a:p>
        </p:txBody>
      </p:sp>
      <p:pic>
        <p:nvPicPr>
          <p:cNvPr id="7" name="Picture 6" descr="Screen Shot 2014-02-25 at 3.41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981199"/>
            <a:ext cx="3879542" cy="2743200"/>
          </a:xfrm>
          <a:prstGeom prst="rect">
            <a:avLst/>
          </a:prstGeom>
        </p:spPr>
      </p:pic>
      <p:pic>
        <p:nvPicPr>
          <p:cNvPr id="9" name="Picture 8" descr="Screen Shot 2014-02-25 at 3.43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81200"/>
            <a:ext cx="394731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0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324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66294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29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Jets</a:t>
            </a:r>
          </a:p>
          <a:p>
            <a:r>
              <a:rPr lang="en-US" sz="1800" dirty="0" smtClean="0">
                <a:latin typeface="+mn-lt"/>
              </a:rPr>
              <a:t>Energy deposits in detector used to recreate particles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24842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Jet algorithms are designed to make up for the inefficiencies created by finite resolution of our calorimeters</a:t>
            </a:r>
          </a:p>
          <a:p>
            <a:r>
              <a:rPr lang="en-US" dirty="0"/>
              <a:t>These algorithms are well suited for personal </a:t>
            </a:r>
            <a:r>
              <a:rPr lang="en-US" dirty="0" smtClean="0"/>
              <a:t>computing</a:t>
            </a:r>
            <a:endParaRPr lang="en-US" dirty="0" smtClean="0"/>
          </a:p>
          <a:p>
            <a:r>
              <a:rPr lang="en-US" dirty="0" smtClean="0"/>
              <a:t>Aspects </a:t>
            </a:r>
            <a:r>
              <a:rPr lang="en-US" dirty="0" smtClean="0"/>
              <a:t>from many different portions of the detector can be combined using statistical tools such as decision trees to determine how likely it is that a particular jet came from a b-</a:t>
            </a:r>
            <a:r>
              <a:rPr lang="en-US" dirty="0" smtClean="0"/>
              <a:t>quark</a:t>
            </a:r>
          </a:p>
          <a:p>
            <a:r>
              <a:rPr lang="en-US" dirty="0" smtClean="0"/>
              <a:t>Thanks for listening!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37250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610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 - </a:t>
            </a:r>
            <a:r>
              <a:rPr lang="en-US" dirty="0" err="1" smtClean="0"/>
              <a:t>NTuples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60320" y="1371600"/>
            <a:ext cx="3657600" cy="43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7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324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66294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29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Jets</a:t>
            </a:r>
          </a:p>
          <a:p>
            <a:r>
              <a:rPr lang="en-US" sz="1800" dirty="0" smtClean="0">
                <a:latin typeface="+mn-lt"/>
              </a:rPr>
              <a:t>Energy deposits in detector used to recreate particles</a:t>
            </a:r>
            <a:endParaRPr lang="en-US" sz="1800" dirty="0">
              <a:latin typeface="+mn-lt"/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2895600" y="4267200"/>
            <a:ext cx="6858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6096000" y="4343400"/>
            <a:ext cx="6858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6" name="Curved Down Arrow 15"/>
          <p:cNvSpPr/>
          <p:nvPr/>
        </p:nvSpPr>
        <p:spPr bwMode="auto">
          <a:xfrm flipH="1" flipV="1">
            <a:off x="5105400" y="4953000"/>
            <a:ext cx="3048000" cy="762000"/>
          </a:xfrm>
          <a:prstGeom prst="curvedDownArrow">
            <a:avLst>
              <a:gd name="adj1" fmla="val 25000"/>
              <a:gd name="adj2" fmla="val 9872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2" name="Curved Down Arrow 21"/>
          <p:cNvSpPr/>
          <p:nvPr/>
        </p:nvSpPr>
        <p:spPr bwMode="auto">
          <a:xfrm flipH="1" flipV="1">
            <a:off x="1371600" y="5105400"/>
            <a:ext cx="3048000" cy="762000"/>
          </a:xfrm>
          <a:prstGeom prst="curvedDownArrow">
            <a:avLst>
              <a:gd name="adj1" fmla="val 25000"/>
              <a:gd name="adj2" fmla="val 9872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3" name="Curved Down Arrow 22"/>
          <p:cNvSpPr/>
          <p:nvPr/>
        </p:nvSpPr>
        <p:spPr bwMode="auto">
          <a:xfrm flipH="1" flipV="1">
            <a:off x="609600" y="5105400"/>
            <a:ext cx="8534400" cy="1066800"/>
          </a:xfrm>
          <a:prstGeom prst="curvedDownArrow">
            <a:avLst>
              <a:gd name="adj1" fmla="val 25000"/>
              <a:gd name="adj2" fmla="val 9872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950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324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66294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29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Jets</a:t>
            </a:r>
          </a:p>
          <a:p>
            <a:r>
              <a:rPr lang="en-US" sz="1800" dirty="0" smtClean="0">
                <a:latin typeface="+mn-lt"/>
              </a:rPr>
              <a:t>Energy deposits in detector used to recreate particles</a:t>
            </a:r>
            <a:endParaRPr lang="en-US" sz="18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5334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Huge numbers of complex equations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5334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Entirely Simulated, particles are subjected to decay conditions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29400" y="5334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Detector simulation,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Algorithmic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451299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324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66294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29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Jets</a:t>
            </a:r>
          </a:p>
          <a:p>
            <a:r>
              <a:rPr lang="en-US" sz="1800" dirty="0" smtClean="0">
                <a:latin typeface="+mn-lt"/>
              </a:rPr>
              <a:t>Energy deposits in detector used to recreate particles</a:t>
            </a:r>
            <a:endParaRPr lang="en-US" sz="18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5334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Huge numbers of complex equations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5334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Entirely Simulated, particles are subjected to decay conditions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29400" y="5334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Detector simulation,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Algorithmic reconstruction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81000" y="4724400"/>
            <a:ext cx="9144000" cy="9144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724400"/>
            <a:ext cx="822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ifferent computing solutions used to tackle the unique challenges at each step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575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Title: An outline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9296400" cy="24384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3657600"/>
            <a:ext cx="3276600" cy="647235"/>
          </a:xfrm>
        </p:spPr>
        <p:txBody>
          <a:bodyPr/>
          <a:lstStyle/>
          <a:p>
            <a:r>
              <a:rPr lang="en-US" dirty="0" smtClean="0"/>
              <a:t>Theoretical</a:t>
            </a:r>
            <a:endParaRPr lang="en-US" dirty="0"/>
          </a:p>
          <a:p>
            <a:pPr marL="547622" lvl="1" indent="0">
              <a:buNone/>
            </a:pP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86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Quarks</a:t>
            </a:r>
          </a:p>
          <a:p>
            <a:r>
              <a:rPr lang="en-US" sz="1800" dirty="0" smtClean="0">
                <a:latin typeface="+mn-lt"/>
              </a:rPr>
              <a:t>Mathematical Objects: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Matrices, operators, etc.</a:t>
            </a:r>
            <a:endParaRPr lang="en-US" sz="1800" dirty="0">
              <a:latin typeface="+mn-lt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3276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4290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41148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Particles</a:t>
            </a:r>
            <a:endParaRPr lang="en-US" sz="2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intermediate and </a:t>
            </a:r>
            <a:r>
              <a:rPr lang="en-US" sz="1800" dirty="0" smtClean="0">
                <a:latin typeface="+mn-lt"/>
              </a:rPr>
              <a:t>quasi-final </a:t>
            </a:r>
            <a:r>
              <a:rPr lang="en-US" sz="1800" dirty="0" smtClean="0">
                <a:latin typeface="+mn-lt"/>
              </a:rPr>
              <a:t>state objects</a:t>
            </a:r>
            <a:endParaRPr lang="en-US" sz="1800" dirty="0">
              <a:latin typeface="+mn-lt"/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324600" y="3657600"/>
            <a:ext cx="3276600" cy="6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10340" indent="-307755" algn="l" defTabSz="434477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3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20679" indent="-273057" algn="l" defTabSz="434477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300">
                <a:solidFill>
                  <a:srgbClr val="000000"/>
                </a:solidFill>
                <a:latin typeface="+mn-lt"/>
              </a:defRPr>
            </a:lvl2pPr>
            <a:lvl3pPr marL="123101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808"/>
              </a:spcAft>
              <a:buClr>
                <a:srgbClr val="009999"/>
              </a:buClr>
              <a:buFont typeface="Wingdings" pitchFamily="2" charset="2"/>
              <a:buChar char="§"/>
              <a:defRPr sz="1900">
                <a:solidFill>
                  <a:srgbClr val="000000"/>
                </a:solidFill>
                <a:latin typeface="+mn-lt"/>
              </a:defRPr>
            </a:lvl3pPr>
            <a:lvl4pPr marL="164135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051698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5pPr>
            <a:lvl6pPr marL="2486175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6pPr>
            <a:lvl7pPr marL="2920652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7pPr>
            <a:lvl8pPr marL="3355129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8pPr>
            <a:lvl9pPr marL="3789606" indent="-205170" algn="l" defTabSz="434477" rtl="0" fontAlgn="base" hangingPunct="0">
              <a:lnSpc>
                <a:spcPct val="93000"/>
              </a:lnSpc>
              <a:spcBef>
                <a:spcPct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6629400" y="4191000"/>
            <a:ext cx="2971800" cy="9144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29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Jets</a:t>
            </a:r>
          </a:p>
          <a:p>
            <a:r>
              <a:rPr lang="en-US" sz="1800" dirty="0" smtClean="0">
                <a:latin typeface="+mn-lt"/>
              </a:rPr>
              <a:t>Energy deposits in detector used to recreate particles</a:t>
            </a:r>
            <a:endParaRPr lang="en-US" sz="18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5334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Huge numbers of complex equations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5334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Entirely Simulated, particles are subjected to decay conditions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29400" y="5334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Detector simulation,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Algorithmic reconstruction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81000" y="4724400"/>
            <a:ext cx="9144000" cy="1828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724400"/>
            <a:ext cx="8458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ifferent computing solutions used to tackle the unique challenges at each step</a:t>
            </a:r>
          </a:p>
          <a:p>
            <a:pPr algn="ctr"/>
            <a:endParaRPr lang="en-US" dirty="0">
              <a:latin typeface="+mn-lt"/>
            </a:endParaRPr>
          </a:p>
          <a:p>
            <a:pPr algn="ctr"/>
            <a:r>
              <a:rPr lang="en-US" dirty="0" smtClean="0">
                <a:latin typeface="+mn-lt"/>
              </a:rPr>
              <a:t>The Second lecture will explore jet clustering, classification and how they are adapted for use on personal scale computers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5699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838200" y="2057400"/>
            <a:ext cx="8153400" cy="411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Questions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1"/>
            <a:ext cx="7848600" cy="3581400"/>
          </a:xfrm>
        </p:spPr>
        <p:txBody>
          <a:bodyPr/>
          <a:lstStyle/>
          <a:p>
            <a:r>
              <a:rPr lang="en-US" sz="3600" dirty="0" smtClean="0"/>
              <a:t>Use theory to make predictions for observables of particles</a:t>
            </a:r>
          </a:p>
          <a:p>
            <a:r>
              <a:rPr lang="en-US" sz="3600" dirty="0" smtClean="0"/>
              <a:t>Design detectors to detect these observables</a:t>
            </a:r>
          </a:p>
          <a:p>
            <a:r>
              <a:rPr lang="en-US" sz="3600" dirty="0" smtClean="0"/>
              <a:t>Reconstruction algorithms to remake the objects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8965178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25663</TotalTime>
  <Words>1518</Words>
  <Application>Microsoft Macintosh PowerPoint</Application>
  <PresentationFormat>A4 Paper (210x297 mm)</PresentationFormat>
  <Paragraphs>264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Default Design</vt:lpstr>
      <vt:lpstr>PowerPoint Presentation</vt:lpstr>
      <vt:lpstr>Explaining the Title: An outline</vt:lpstr>
      <vt:lpstr>Explaining the Title: An outline</vt:lpstr>
      <vt:lpstr>Explaining the Title: An outline</vt:lpstr>
      <vt:lpstr>Explaining the Title: An outline</vt:lpstr>
      <vt:lpstr>Explaining the Title: An outline</vt:lpstr>
      <vt:lpstr>Explaining the Title: An outline</vt:lpstr>
      <vt:lpstr>Explaining the Title: An outline</vt:lpstr>
      <vt:lpstr>Ask Questions here</vt:lpstr>
      <vt:lpstr>Calorimeters</vt:lpstr>
      <vt:lpstr>Sampling Calorimeter</vt:lpstr>
      <vt:lpstr>Jet clustering</vt:lpstr>
      <vt:lpstr>Cone Algorithms</vt:lpstr>
      <vt:lpstr>Mid-point cone algorithm</vt:lpstr>
      <vt:lpstr>KT algorithm</vt:lpstr>
      <vt:lpstr>Some different Examples</vt:lpstr>
      <vt:lpstr>FastJet Software</vt:lpstr>
      <vt:lpstr>Fast Jet Input</vt:lpstr>
      <vt:lpstr>Some different Examples</vt:lpstr>
      <vt:lpstr>Corrections</vt:lpstr>
      <vt:lpstr>Combining Measurements</vt:lpstr>
      <vt:lpstr>Jet Questions</vt:lpstr>
      <vt:lpstr>Classifcation Techniques</vt:lpstr>
      <vt:lpstr>Multivariate Techniques</vt:lpstr>
      <vt:lpstr>Decision trees - weighting</vt:lpstr>
      <vt:lpstr>Sample Result</vt:lpstr>
      <vt:lpstr>TMVA Software</vt:lpstr>
      <vt:lpstr>TMVA Inputs</vt:lpstr>
      <vt:lpstr>Classification Questions Questions</vt:lpstr>
      <vt:lpstr>Laptops – A Powerful Tool in HEP</vt:lpstr>
      <vt:lpstr>Laptops – A Powerful Tool in HEP</vt:lpstr>
      <vt:lpstr>Event Flow</vt:lpstr>
      <vt:lpstr>MC Samples</vt:lpstr>
      <vt:lpstr>Mass Parallelization</vt:lpstr>
      <vt:lpstr>Particle ID - RICH</vt:lpstr>
      <vt:lpstr>Particle ID - RICH</vt:lpstr>
      <vt:lpstr>B-tagging Inputs</vt:lpstr>
      <vt:lpstr>Output</vt:lpstr>
      <vt:lpstr>Physics Analysis</vt:lpstr>
      <vt:lpstr>Conclusions</vt:lpstr>
      <vt:lpstr>Backup</vt:lpstr>
      <vt:lpstr>Data Storage - NTuples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Alberto.Pace@cern.ch</dc:creator>
  <cp:lastModifiedBy>Office 2004 Test Drive User</cp:lastModifiedBy>
  <cp:revision>417</cp:revision>
  <dcterms:created xsi:type="dcterms:W3CDTF">2013-12-29T14:20:21Z</dcterms:created>
  <dcterms:modified xsi:type="dcterms:W3CDTF">2014-02-25T10:21:17Z</dcterms:modified>
</cp:coreProperties>
</file>