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3" r:id="rId3"/>
    <p:sldId id="277" r:id="rId4"/>
    <p:sldId id="264" r:id="rId5"/>
    <p:sldId id="276" r:id="rId6"/>
    <p:sldId id="273" r:id="rId7"/>
    <p:sldId id="268" r:id="rId8"/>
    <p:sldId id="269" r:id="rId9"/>
    <p:sldId id="267" r:id="rId10"/>
    <p:sldId id="271" r:id="rId11"/>
    <p:sldId id="261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C2A6FD4-67C6-4080-95AE-021B9C104E9A}">
          <p14:sldIdLst>
            <p14:sldId id="256"/>
            <p14:sldId id="263"/>
            <p14:sldId id="277"/>
            <p14:sldId id="264"/>
            <p14:sldId id="276"/>
            <p14:sldId id="273"/>
            <p14:sldId id="268"/>
            <p14:sldId id="269"/>
            <p14:sldId id="267"/>
            <p14:sldId id="271"/>
            <p14:sldId id="261"/>
          </p14:sldIdLst>
        </p14:section>
        <p14:section name="Untitled Section" id="{907C3758-2654-4AB8-B8A1-867A392D1651}">
          <p14:sldIdLst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12" autoAdjust="0"/>
    <p:restoredTop sz="94628" autoAdjust="0"/>
  </p:normalViewPr>
  <p:slideViewPr>
    <p:cSldViewPr>
      <p:cViewPr varScale="1">
        <p:scale>
          <a:sx n="69" d="100"/>
          <a:sy n="69" d="100"/>
        </p:scale>
        <p:origin x="-12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1D560-3F46-449D-B71E-680B8346FC48}" type="datetimeFigureOut">
              <a:rPr lang="en-GB" smtClean="0"/>
              <a:t>09/11/2013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87DAE-6BA9-488F-9D3D-FFB68D2BA3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076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87DAE-6BA9-488F-9D3D-FFB68D2BA3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690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1708-D402-4B0B-8D38-88ED1369041D}" type="datetime1">
              <a:rPr lang="en-GB" smtClean="0"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522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E05F-DA60-438E-9CB4-610631CB1DB9}" type="datetime1">
              <a:rPr lang="en-GB" smtClean="0"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170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D2E90-3C5B-433E-80DC-B0FE63492684}" type="datetime1">
              <a:rPr lang="en-GB" smtClean="0"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0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CC776-123A-4E94-AD89-125DF4ABFCFC}" type="datetime1">
              <a:rPr lang="en-GB" smtClean="0"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23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100F5-E6EF-4C9C-B077-E7ACD7AA2158}" type="datetime1">
              <a:rPr lang="en-GB" smtClean="0"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38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FA1A-D46B-461E-A89C-21D8D483D407}" type="datetime1">
              <a:rPr lang="en-GB" smtClean="0"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27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1994-B38B-4AC1-8BA8-0C6238CAF696}" type="datetime1">
              <a:rPr lang="en-GB" smtClean="0"/>
              <a:t>09/11/2013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15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822C-7623-4E10-A0EB-CD339B1114D2}" type="datetime1">
              <a:rPr lang="en-GB" smtClean="0"/>
              <a:t>09/11/2013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39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9199D-9E4B-4037-A7CB-019AA118CF14}" type="datetime1">
              <a:rPr lang="en-GB" smtClean="0"/>
              <a:t>09/11/2013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24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BD6B-5C1C-437B-9EAD-51B4138B6774}" type="datetime1">
              <a:rPr lang="en-GB" smtClean="0"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32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E5AB-6EF4-41E5-92BF-7347E53C90DE}" type="datetime1">
              <a:rPr lang="en-GB" smtClean="0"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47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chemeClr val="tx2">
                <a:lumMod val="40000"/>
                <a:lumOff val="60000"/>
              </a:schemeClr>
            </a:gs>
            <a:gs pos="14000">
              <a:srgbClr val="85C2FF"/>
            </a:gs>
            <a:gs pos="89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05DB8-84C9-4EB0-963A-CFE2B458D256}" type="datetime1">
              <a:rPr lang="en-GB" smtClean="0"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LHeC Detector Meeting, Sergio Mandelli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1F1B2-B6B6-43E4-8058-3F550731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87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US" sz="3600" b="1" dirty="0" smtClean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MC format interface to DD4hep</a:t>
            </a:r>
            <a:endParaRPr kumimoji="1" lang="en-GB" sz="36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EAB3A-ECD1-4C2A-89B5-87D066878664}" type="datetime1">
              <a:rPr lang="en-GB" smtClean="0"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4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385" y="187325"/>
            <a:ext cx="8512111" cy="1225451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US" sz="2800" dirty="0" smtClean="0">
                <a:solidFill>
                  <a:srgbClr val="11568A"/>
                </a:solidFill>
                <a:latin typeface="Eras Bold ITC" panose="020B0907030504020204" pitchFamily="34" charset="0"/>
                <a:ea typeface="ＭＳ Ｐゴシック" pitchFamily="34" charset="-128"/>
              </a:rPr>
              <a:t>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HepLCIOInterface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 (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hepevt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stdhep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lhe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lcio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hepMC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)</a:t>
            </a:r>
            <a:endParaRPr kumimoji="1" lang="en-GB" sz="32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683567" y="6088385"/>
            <a:ext cx="2664297" cy="31359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algn="l"/>
            <a:r>
              <a:rPr lang="en-GB" sz="4400" dirty="0" smtClean="0">
                <a:solidFill>
                  <a:schemeClr val="tx1"/>
                </a:solidFill>
              </a:rPr>
              <a:t>Courtesy of </a:t>
            </a:r>
            <a:r>
              <a:rPr lang="en-GB" sz="4400" dirty="0" err="1" smtClean="0">
                <a:solidFill>
                  <a:schemeClr val="tx1"/>
                </a:solidFill>
              </a:rPr>
              <a:t>Benedikt</a:t>
            </a:r>
            <a:r>
              <a:rPr lang="en-GB" sz="4400" dirty="0" smtClean="0">
                <a:solidFill>
                  <a:schemeClr val="tx1"/>
                </a:solidFill>
              </a:rPr>
              <a:t> </a:t>
            </a:r>
            <a:r>
              <a:rPr lang="en-GB" sz="4400" dirty="0" err="1">
                <a:solidFill>
                  <a:schemeClr val="tx1"/>
                </a:solidFill>
              </a:rPr>
              <a:t>Vormwald</a:t>
            </a:r>
            <a:r>
              <a:rPr lang="en-GB" sz="4400" dirty="0">
                <a:solidFill>
                  <a:schemeClr val="tx1"/>
                </a:solidFill>
              </a:rPr>
              <a:t> </a:t>
            </a:r>
            <a:r>
              <a:rPr lang="en-GB" sz="4400" dirty="0" smtClean="0">
                <a:solidFill>
                  <a:schemeClr val="tx1"/>
                </a:solidFill>
              </a:rPr>
              <a:t> (</a:t>
            </a:r>
            <a:r>
              <a:rPr lang="en-GB" sz="4400" dirty="0" err="1" smtClean="0">
                <a:solidFill>
                  <a:schemeClr val="tx1"/>
                </a:solidFill>
              </a:rPr>
              <a:t>Desy</a:t>
            </a:r>
            <a:r>
              <a:rPr lang="en-GB" sz="4400" dirty="0" smtClean="0">
                <a:solidFill>
                  <a:schemeClr val="tx1"/>
                </a:solidFill>
              </a:rPr>
              <a:t>)</a:t>
            </a:r>
            <a:endParaRPr lang="en-GB" sz="4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03" y="1273925"/>
            <a:ext cx="8532440" cy="4642929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5E6A-D320-441B-8ADF-E034F247885E}" type="datetime1">
              <a:rPr lang="en-GB" smtClean="0"/>
              <a:t>09/11/2013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236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385" y="414555"/>
            <a:ext cx="8360203" cy="948779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US" sz="2800" dirty="0" smtClean="0">
                <a:solidFill>
                  <a:srgbClr val="11568A"/>
                </a:solidFill>
                <a:latin typeface="Eras Bold ITC" panose="020B0907030504020204" pitchFamily="34" charset="0"/>
                <a:ea typeface="ＭＳ Ｐゴシック" pitchFamily="34" charset="-128"/>
              </a:rPr>
              <a:t>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HepLCIOInterface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 (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hepevt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stdhep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lhe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lcio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hepMC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)</a:t>
            </a:r>
            <a:endParaRPr kumimoji="1" lang="en-GB" sz="32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225" y="2132856"/>
            <a:ext cx="7405191" cy="2016224"/>
          </a:xfrm>
        </p:spPr>
        <p:txBody>
          <a:bodyPr/>
          <a:lstStyle/>
          <a:p>
            <a:endParaRPr lang="en-US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Madgrap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>
                <a:solidFill>
                  <a:schemeClr val="tx1"/>
                </a:solidFill>
              </a:rPr>
              <a:t>M</a:t>
            </a:r>
            <a:r>
              <a:rPr lang="en-US" dirty="0" err="1" smtClean="0">
                <a:solidFill>
                  <a:schemeClr val="tx1"/>
                </a:solidFill>
              </a:rPr>
              <a:t>adevent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Sherpa (under development for </a:t>
            </a:r>
            <a:r>
              <a:rPr lang="en-US" dirty="0" err="1" smtClean="0">
                <a:solidFill>
                  <a:schemeClr val="tx1"/>
                </a:solidFill>
              </a:rPr>
              <a:t>ep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4" y="1340768"/>
            <a:ext cx="8634073" cy="474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60162" y="6094625"/>
            <a:ext cx="2664297" cy="31359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algn="l"/>
            <a:r>
              <a:rPr lang="en-GB" sz="4400" dirty="0" smtClean="0">
                <a:solidFill>
                  <a:schemeClr val="tx1"/>
                </a:solidFill>
              </a:rPr>
              <a:t>Courtesy of </a:t>
            </a:r>
            <a:r>
              <a:rPr lang="en-GB" sz="4400" dirty="0" err="1" smtClean="0">
                <a:solidFill>
                  <a:schemeClr val="tx1"/>
                </a:solidFill>
              </a:rPr>
              <a:t>Benedikt</a:t>
            </a:r>
            <a:r>
              <a:rPr lang="en-GB" sz="4400" dirty="0" smtClean="0">
                <a:solidFill>
                  <a:schemeClr val="tx1"/>
                </a:solidFill>
              </a:rPr>
              <a:t> </a:t>
            </a:r>
            <a:r>
              <a:rPr lang="en-GB" sz="4400" dirty="0" err="1">
                <a:solidFill>
                  <a:schemeClr val="tx1"/>
                </a:solidFill>
              </a:rPr>
              <a:t>Vormwald</a:t>
            </a:r>
            <a:r>
              <a:rPr lang="en-GB" sz="4400" dirty="0">
                <a:solidFill>
                  <a:schemeClr val="tx1"/>
                </a:solidFill>
              </a:rPr>
              <a:t> </a:t>
            </a:r>
            <a:r>
              <a:rPr lang="en-GB" sz="4400" dirty="0" smtClean="0">
                <a:solidFill>
                  <a:schemeClr val="tx1"/>
                </a:solidFill>
              </a:rPr>
              <a:t> (</a:t>
            </a:r>
            <a:r>
              <a:rPr lang="en-GB" sz="4400" dirty="0" err="1" smtClean="0">
                <a:solidFill>
                  <a:schemeClr val="tx1"/>
                </a:solidFill>
              </a:rPr>
              <a:t>Desy</a:t>
            </a:r>
            <a:r>
              <a:rPr lang="en-GB" sz="4400" dirty="0" smtClean="0">
                <a:solidFill>
                  <a:schemeClr val="tx1"/>
                </a:solidFill>
              </a:rPr>
              <a:t>)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048B-18FA-4E54-8A92-0B4F7000C9D9}" type="datetime1">
              <a:rPr lang="en-GB" smtClean="0"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81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chemeClr val="tx2">
                <a:lumMod val="40000"/>
                <a:lumOff val="60000"/>
              </a:schemeClr>
            </a:gs>
            <a:gs pos="14000">
              <a:srgbClr val="85C2FF"/>
            </a:gs>
            <a:gs pos="89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08013"/>
            <a:ext cx="7776864" cy="948779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Status</a:t>
            </a:r>
            <a:endParaRPr kumimoji="1" lang="en-GB" sz="32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225" y="2132856"/>
            <a:ext cx="7549207" cy="2232248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en-US" b="1" dirty="0" smtClean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b="1" dirty="0" err="1" smtClean="0">
                <a:solidFill>
                  <a:schemeClr val="tx1"/>
                </a:solidFill>
              </a:rPr>
              <a:t>hepLCIOinterface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has been tested </a:t>
            </a:r>
            <a:r>
              <a:rPr lang="en-US" b="1" dirty="0" smtClean="0">
                <a:solidFill>
                  <a:schemeClr val="tx1"/>
                </a:solidFill>
              </a:rPr>
              <a:t>for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all the relevant file types in the </a:t>
            </a:r>
            <a:r>
              <a:rPr lang="en-US" b="1" dirty="0" smtClean="0">
                <a:solidFill>
                  <a:schemeClr val="tx1"/>
                </a:solidFill>
              </a:rPr>
              <a:t>production of </a:t>
            </a:r>
            <a:r>
              <a:rPr lang="en-US" b="1" dirty="0" smtClean="0">
                <a:solidFill>
                  <a:schemeClr val="tx1"/>
                </a:solidFill>
              </a:rPr>
              <a:t>primary particles within </a:t>
            </a:r>
            <a:r>
              <a:rPr lang="en-US" b="1" dirty="0" smtClean="0">
                <a:solidFill>
                  <a:schemeClr val="tx1"/>
                </a:solidFill>
              </a:rPr>
              <a:t>Geant4.</a:t>
            </a:r>
            <a:endParaRPr lang="en-US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Building geant4 app to </a:t>
            </a:r>
            <a:r>
              <a:rPr lang="en-US" b="1" dirty="0" smtClean="0">
                <a:solidFill>
                  <a:schemeClr val="tx1"/>
                </a:solidFill>
              </a:rPr>
              <a:t>assess </a:t>
            </a:r>
            <a:r>
              <a:rPr lang="en-US" b="1" dirty="0" smtClean="0">
                <a:solidFill>
                  <a:schemeClr val="tx1"/>
                </a:solidFill>
              </a:rPr>
              <a:t>energy deposition through the materials of the detector.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Simulation computation speed, open.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CC2F-001F-417E-A4C8-072833F58BF1}" type="datetime1">
              <a:rPr lang="en-GB" smtClean="0"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81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08013"/>
            <a:ext cx="7776864" cy="948779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US" sz="3200" b="1" dirty="0" smtClean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Introduction</a:t>
            </a:r>
            <a:endParaRPr kumimoji="1" lang="en-GB" sz="32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225" y="2348880"/>
            <a:ext cx="7405191" cy="18002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MC generators data formats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Integration </a:t>
            </a:r>
            <a:r>
              <a:rPr lang="en-US" sz="2400" b="1" dirty="0">
                <a:solidFill>
                  <a:schemeClr val="tx1"/>
                </a:solidFill>
              </a:rPr>
              <a:t>of </a:t>
            </a:r>
            <a:r>
              <a:rPr lang="en-US" sz="2400" b="1" dirty="0" err="1">
                <a:solidFill>
                  <a:schemeClr val="tx1"/>
                </a:solidFill>
              </a:rPr>
              <a:t>LCIOInterface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 within DD4hep/geant4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Example of processing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931FF-A57B-4500-B488-248ED89B071E}" type="datetime1">
              <a:rPr lang="en-GB" smtClean="0"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338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08013"/>
            <a:ext cx="7776864" cy="948779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HepLCIOInterface</a:t>
            </a:r>
            <a:endParaRPr kumimoji="1" lang="en-GB" sz="32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225" y="2132856"/>
            <a:ext cx="7405191" cy="2016224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An interface is needed to use MC particles in the </a:t>
            </a:r>
            <a:r>
              <a:rPr lang="en-US" b="1" dirty="0" err="1" smtClean="0">
                <a:solidFill>
                  <a:schemeClr val="tx1"/>
                </a:solidFill>
              </a:rPr>
              <a:t>LHeC</a:t>
            </a:r>
            <a:r>
              <a:rPr lang="en-US" b="1" dirty="0" smtClean="0">
                <a:solidFill>
                  <a:schemeClr val="tx1"/>
                </a:solidFill>
              </a:rPr>
              <a:t> simulator and select relevant final states.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b="1" dirty="0" err="1" smtClean="0">
                <a:solidFill>
                  <a:schemeClr val="tx1"/>
                </a:solidFill>
              </a:rPr>
              <a:t>LHeC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HepLCIOInterface</a:t>
            </a:r>
            <a:r>
              <a:rPr lang="en-US" b="1" dirty="0" smtClean="0">
                <a:solidFill>
                  <a:schemeClr val="tx1"/>
                </a:solidFill>
              </a:rPr>
              <a:t> is an extension of the same interface used for ILC simulations. (</a:t>
            </a:r>
            <a:r>
              <a:rPr lang="en-US" b="1" dirty="0" err="1" smtClean="0">
                <a:solidFill>
                  <a:schemeClr val="tx1"/>
                </a:solidFill>
              </a:rPr>
              <a:t>Mokka</a:t>
            </a:r>
            <a:r>
              <a:rPr lang="en-US" b="1" dirty="0" smtClean="0">
                <a:solidFill>
                  <a:schemeClr val="tx1"/>
                </a:solidFill>
              </a:rPr>
              <a:t>).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04B7-A2DA-4E62-82E0-6383E515127B}" type="datetime1">
              <a:rPr lang="en-GB" smtClean="0"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5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08013"/>
            <a:ext cx="7776864" cy="948779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Sherpa MC output </a:t>
            </a:r>
            <a:endParaRPr kumimoji="1" lang="en-GB" sz="32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225" y="2564904"/>
            <a:ext cx="7117159" cy="3096344"/>
          </a:xfrm>
        </p:spPr>
        <p:txBody>
          <a:bodyPr>
            <a:normAutofit fontScale="40000" lnSpcReduction="200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b="1" dirty="0">
                <a:solidFill>
                  <a:schemeClr val="tx1"/>
                </a:solidFill>
              </a:rPr>
              <a:t>Sherpa Generates output in </a:t>
            </a:r>
            <a:r>
              <a:rPr lang="en-US" sz="4500" b="1" dirty="0" err="1">
                <a:solidFill>
                  <a:schemeClr val="tx1"/>
                </a:solidFill>
              </a:rPr>
              <a:t>HepMC</a:t>
            </a:r>
            <a:r>
              <a:rPr lang="en-US" sz="4500" b="1" dirty="0">
                <a:solidFill>
                  <a:schemeClr val="tx1"/>
                </a:solidFill>
              </a:rPr>
              <a:t>::</a:t>
            </a:r>
            <a:r>
              <a:rPr lang="en-US" sz="4500" b="1" dirty="0" err="1">
                <a:solidFill>
                  <a:schemeClr val="tx1"/>
                </a:solidFill>
              </a:rPr>
              <a:t>IO_GenEvent</a:t>
            </a:r>
            <a:r>
              <a:rPr lang="en-US" sz="4500" b="1" dirty="0">
                <a:solidFill>
                  <a:schemeClr val="tx1"/>
                </a:solidFill>
              </a:rPr>
              <a:t> </a:t>
            </a:r>
            <a:r>
              <a:rPr lang="en-US" sz="4500" b="1" dirty="0" smtClean="0">
                <a:solidFill>
                  <a:schemeClr val="tx1"/>
                </a:solidFill>
              </a:rPr>
              <a:t>format (</a:t>
            </a:r>
            <a:r>
              <a:rPr lang="en-US" sz="4500" b="1" dirty="0" err="1" smtClean="0">
                <a:solidFill>
                  <a:schemeClr val="tx1"/>
                </a:solidFill>
              </a:rPr>
              <a:t>HepMC</a:t>
            </a:r>
            <a:r>
              <a:rPr lang="en-US" sz="4500" b="1" dirty="0" smtClean="0">
                <a:solidFill>
                  <a:schemeClr val="tx1"/>
                </a:solidFill>
              </a:rPr>
              <a:t> 2).</a:t>
            </a:r>
            <a:endParaRPr lang="en-US" sz="4500" b="1" dirty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b="1" dirty="0" smtClean="0">
                <a:solidFill>
                  <a:schemeClr val="tx1"/>
                </a:solidFill>
              </a:rPr>
              <a:t>Geant4</a:t>
            </a:r>
            <a:r>
              <a:rPr lang="en-US" sz="45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500" b="1" dirty="0" smtClean="0">
                <a:solidFill>
                  <a:schemeClr val="tx1"/>
                </a:solidFill>
              </a:rPr>
              <a:t>allows to get input from a </a:t>
            </a:r>
            <a:r>
              <a:rPr lang="en-US" sz="4500" b="1" dirty="0" err="1" smtClean="0">
                <a:solidFill>
                  <a:schemeClr val="tx1"/>
                </a:solidFill>
              </a:rPr>
              <a:t>HepMC</a:t>
            </a:r>
            <a:r>
              <a:rPr lang="en-US" sz="4500" b="1" dirty="0" smtClean="0">
                <a:solidFill>
                  <a:schemeClr val="tx1"/>
                </a:solidFill>
              </a:rPr>
              <a:t> event,  it processes all the </a:t>
            </a:r>
            <a:r>
              <a:rPr lang="en-US" sz="4500" b="1" dirty="0" err="1" smtClean="0">
                <a:solidFill>
                  <a:schemeClr val="tx1"/>
                </a:solidFill>
              </a:rPr>
              <a:t>HepMC</a:t>
            </a:r>
            <a:r>
              <a:rPr lang="en-US" sz="4500" b="1" dirty="0" smtClean="0">
                <a:solidFill>
                  <a:schemeClr val="tx1"/>
                </a:solidFill>
              </a:rPr>
              <a:t> particle objects (with status code = 1 ,</a:t>
            </a:r>
            <a:r>
              <a:rPr lang="en-US" sz="4500" b="1" dirty="0" err="1" smtClean="0">
                <a:solidFill>
                  <a:schemeClr val="tx1"/>
                </a:solidFill>
              </a:rPr>
              <a:t>undecayed</a:t>
            </a:r>
            <a:r>
              <a:rPr lang="en-US" sz="4500" b="1" dirty="0" smtClean="0">
                <a:solidFill>
                  <a:schemeClr val="tx1"/>
                </a:solidFill>
              </a:rPr>
              <a:t> particle).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b="1" dirty="0" err="1" smtClean="0">
                <a:solidFill>
                  <a:schemeClr val="tx1"/>
                </a:solidFill>
              </a:rPr>
              <a:t>HepMC</a:t>
            </a:r>
            <a:r>
              <a:rPr lang="en-US" sz="4500" b="1" dirty="0" smtClean="0">
                <a:solidFill>
                  <a:schemeClr val="tx1"/>
                </a:solidFill>
              </a:rPr>
              <a:t> can be loaded </a:t>
            </a:r>
            <a:r>
              <a:rPr lang="en-US" sz="4500" b="1" dirty="0" smtClean="0">
                <a:solidFill>
                  <a:schemeClr val="tx1"/>
                </a:solidFill>
              </a:rPr>
              <a:t>through </a:t>
            </a:r>
            <a:r>
              <a:rPr lang="en-US" sz="4500" b="1" dirty="0" smtClean="0">
                <a:solidFill>
                  <a:schemeClr val="tx1"/>
                </a:solidFill>
              </a:rPr>
              <a:t>the </a:t>
            </a:r>
            <a:r>
              <a:rPr lang="en-US" sz="4500" b="1" dirty="0" err="1" smtClean="0">
                <a:solidFill>
                  <a:schemeClr val="tx1"/>
                </a:solidFill>
              </a:rPr>
              <a:t>LHeD</a:t>
            </a:r>
            <a:r>
              <a:rPr lang="en-US" sz="4500" b="1" dirty="0" smtClean="0">
                <a:solidFill>
                  <a:schemeClr val="tx1"/>
                </a:solidFill>
              </a:rPr>
              <a:t> simulator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GB" sz="4500" b="1" dirty="0" smtClean="0">
                <a:solidFill>
                  <a:schemeClr val="tx1"/>
                </a:solidFill>
              </a:rPr>
              <a:t>ATLAS</a:t>
            </a:r>
            <a:r>
              <a:rPr lang="en" sz="4500" b="1" dirty="0" smtClean="0">
                <a:solidFill>
                  <a:schemeClr val="tx1"/>
                </a:solidFill>
              </a:rPr>
              <a:t>, </a:t>
            </a:r>
            <a:r>
              <a:rPr lang="en-GB" sz="4500" b="1" dirty="0" smtClean="0">
                <a:solidFill>
                  <a:schemeClr val="tx1"/>
                </a:solidFill>
              </a:rPr>
              <a:t>CMS, and </a:t>
            </a:r>
            <a:r>
              <a:rPr lang="en-GB" sz="4500" b="1" dirty="0" err="1" smtClean="0">
                <a:solidFill>
                  <a:schemeClr val="tx1"/>
                </a:solidFill>
              </a:rPr>
              <a:t>LHCb</a:t>
            </a:r>
            <a:r>
              <a:rPr lang="en-GB" sz="4500" b="1" dirty="0" smtClean="0">
                <a:solidFill>
                  <a:schemeClr val="tx1"/>
                </a:solidFill>
              </a:rPr>
              <a:t> are also using</a:t>
            </a:r>
            <a:r>
              <a:rPr lang="en-US" sz="4500" b="1" dirty="0" smtClean="0">
                <a:solidFill>
                  <a:schemeClr val="tx1"/>
                </a:solidFill>
              </a:rPr>
              <a:t> </a:t>
            </a:r>
            <a:r>
              <a:rPr lang="en-US" sz="4500" b="1" dirty="0" err="1">
                <a:solidFill>
                  <a:schemeClr val="tx1"/>
                </a:solidFill>
              </a:rPr>
              <a:t>HepMC</a:t>
            </a:r>
            <a:r>
              <a:rPr lang="en-US" sz="4500" b="1" dirty="0">
                <a:solidFill>
                  <a:schemeClr val="tx1"/>
                </a:solidFill>
              </a:rPr>
              <a:t> </a:t>
            </a:r>
            <a:r>
              <a:rPr lang="en-US" sz="4500" b="1" dirty="0" smtClean="0">
                <a:solidFill>
                  <a:schemeClr val="tx1"/>
                </a:solidFill>
              </a:rPr>
              <a:t>format </a:t>
            </a:r>
            <a:r>
              <a:rPr lang="en-US" sz="4500" b="1" dirty="0">
                <a:solidFill>
                  <a:schemeClr val="tx1"/>
                </a:solidFill>
              </a:rPr>
              <a:t>for simulated </a:t>
            </a:r>
            <a:r>
              <a:rPr lang="en-US" sz="4500" b="1" dirty="0" smtClean="0">
                <a:solidFill>
                  <a:schemeClr val="tx1"/>
                </a:solidFill>
              </a:rPr>
              <a:t>events and data persistency while </a:t>
            </a:r>
            <a:r>
              <a:rPr lang="en-US" sz="4500" b="1" dirty="0" err="1" smtClean="0">
                <a:solidFill>
                  <a:schemeClr val="tx1"/>
                </a:solidFill>
              </a:rPr>
              <a:t>LHeC</a:t>
            </a:r>
            <a:r>
              <a:rPr lang="en-US" sz="4500" b="1" dirty="0" smtClean="0">
                <a:solidFill>
                  <a:schemeClr val="tx1"/>
                </a:solidFill>
              </a:rPr>
              <a:t> simulator uses LCIO 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b="1" dirty="0" err="1" smtClean="0">
                <a:solidFill>
                  <a:schemeClr val="tx1"/>
                </a:solidFill>
              </a:rPr>
              <a:t>HepMC</a:t>
            </a:r>
            <a:r>
              <a:rPr lang="en-US" sz="4500" b="1" dirty="0" smtClean="0">
                <a:solidFill>
                  <a:schemeClr val="tx1"/>
                </a:solidFill>
              </a:rPr>
              <a:t> are converted in LCIO format within the DD4Hep/Geant4 .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Sherpa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1190625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425B-AEA6-45A6-A2A9-905266BA97CE}" type="datetime1">
              <a:rPr lang="en-GB" smtClean="0"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930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08013"/>
            <a:ext cx="7776864" cy="948779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MadGraph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/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MadEvent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/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pythia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 MC output</a:t>
            </a:r>
            <a:endParaRPr kumimoji="1" lang="en-GB" sz="32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225" y="2132856"/>
            <a:ext cx="7333183" cy="2232248"/>
          </a:xfrm>
        </p:spPr>
        <p:txBody>
          <a:bodyPr>
            <a:normAutofit fontScale="55000" lnSpcReduction="200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b="1" dirty="0" err="1" smtClean="0">
                <a:solidFill>
                  <a:schemeClr val="tx1"/>
                </a:solidFill>
              </a:rPr>
              <a:t>MadGraph</a:t>
            </a:r>
            <a:r>
              <a:rPr lang="en-US" sz="4500" b="1" dirty="0" smtClean="0">
                <a:solidFill>
                  <a:schemeClr val="tx1"/>
                </a:solidFill>
              </a:rPr>
              <a:t>/</a:t>
            </a:r>
            <a:r>
              <a:rPr lang="en-US" sz="4500" b="1" dirty="0" err="1" smtClean="0">
                <a:solidFill>
                  <a:schemeClr val="tx1"/>
                </a:solidFill>
              </a:rPr>
              <a:t>Madevent</a:t>
            </a:r>
            <a:r>
              <a:rPr lang="en-US" sz="4500" b="1" dirty="0" smtClean="0">
                <a:solidFill>
                  <a:schemeClr val="tx1"/>
                </a:solidFill>
              </a:rPr>
              <a:t> LHEF or ROOT (LHEF)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b="1" dirty="0" smtClean="0">
                <a:solidFill>
                  <a:schemeClr val="tx1"/>
                </a:solidFill>
              </a:rPr>
              <a:t>Pythia6 - </a:t>
            </a:r>
            <a:r>
              <a:rPr lang="en-US" sz="4500" b="1" dirty="0" err="1" smtClean="0">
                <a:solidFill>
                  <a:schemeClr val="tx1"/>
                </a:solidFill>
              </a:rPr>
              <a:t>hepevt</a:t>
            </a:r>
            <a:r>
              <a:rPr lang="en-US" sz="4500" b="1" dirty="0" smtClean="0">
                <a:solidFill>
                  <a:schemeClr val="tx1"/>
                </a:solidFill>
              </a:rPr>
              <a:t> or ROOT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b="1" dirty="0" err="1" smtClean="0">
                <a:solidFill>
                  <a:schemeClr val="tx1"/>
                </a:solidFill>
              </a:rPr>
              <a:t>Delphes</a:t>
            </a:r>
            <a:r>
              <a:rPr lang="en-US" sz="4500" b="1" dirty="0" smtClean="0">
                <a:solidFill>
                  <a:schemeClr val="tx1"/>
                </a:solidFill>
              </a:rPr>
              <a:t> - </a:t>
            </a:r>
            <a:r>
              <a:rPr lang="en-US" sz="4500" b="1" dirty="0" err="1" smtClean="0">
                <a:solidFill>
                  <a:schemeClr val="tx1"/>
                </a:solidFill>
              </a:rPr>
              <a:t>hepevt</a:t>
            </a:r>
            <a:r>
              <a:rPr lang="en-US" sz="4500" b="1" dirty="0" smtClean="0">
                <a:solidFill>
                  <a:schemeClr val="tx1"/>
                </a:solidFill>
              </a:rPr>
              <a:t> or ROOT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b="1" dirty="0" err="1">
                <a:solidFill>
                  <a:schemeClr val="tx1"/>
                </a:solidFill>
              </a:rPr>
              <a:t>Hepevet</a:t>
            </a:r>
            <a:r>
              <a:rPr lang="en-US" sz="4500" b="1" dirty="0">
                <a:solidFill>
                  <a:schemeClr val="tx1"/>
                </a:solidFill>
              </a:rPr>
              <a:t> samples processed with </a:t>
            </a:r>
            <a:r>
              <a:rPr lang="en-US" sz="4500" b="1" dirty="0" err="1">
                <a:solidFill>
                  <a:schemeClr val="tx1"/>
                </a:solidFill>
              </a:rPr>
              <a:t>HepLCIOInterface</a:t>
            </a:r>
            <a:endParaRPr lang="en-US" sz="4500" b="1" dirty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4500" b="1" dirty="0" smtClean="0">
              <a:solidFill>
                <a:schemeClr val="tx1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556792"/>
            <a:ext cx="1699388" cy="80923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AFF6-3CFC-4853-9D07-AAEAB0756FC1}" type="datetime1">
              <a:rPr lang="en-GB" smtClean="0"/>
              <a:t>09/11/2013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93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6136" y="2028856"/>
            <a:ext cx="7776864" cy="948779"/>
          </a:xfrm>
        </p:spPr>
        <p:txBody>
          <a:bodyPr>
            <a:noAutofit/>
          </a:bodyPr>
          <a:lstStyle/>
          <a:p>
            <a:pPr marL="285750" indent="-285750" algn="l" eaLnBrk="0" fontAlgn="base" hangingPunct="0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sz="1800" b="1" dirty="0" smtClean="0">
                <a:latin typeface="+mn-lt"/>
                <a:ea typeface="+mn-ea"/>
                <a:cs typeface="+mn-cs"/>
              </a:rPr>
              <a:t>It acts as a </a:t>
            </a:r>
            <a:r>
              <a:rPr lang="en-GB" sz="1800" b="1" dirty="0">
                <a:latin typeface="+mn-lt"/>
                <a:ea typeface="+mn-ea"/>
                <a:cs typeface="+mn-cs"/>
              </a:rPr>
              <a:t>Particle </a:t>
            </a:r>
            <a:r>
              <a:rPr lang="en-GB" sz="1800" b="1" dirty="0" smtClean="0">
                <a:latin typeface="+mn-lt"/>
                <a:ea typeface="+mn-ea"/>
                <a:cs typeface="+mn-cs"/>
              </a:rPr>
              <a:t>Gun in geant4 able to process events from MC </a:t>
            </a:r>
            <a:r>
              <a:rPr lang="en-GB" sz="1800" b="1" dirty="0" smtClean="0">
                <a:latin typeface="+mn-lt"/>
                <a:ea typeface="+mn-ea"/>
                <a:cs typeface="+mn-cs"/>
              </a:rPr>
              <a:t>simulations. Uses </a:t>
            </a:r>
            <a:r>
              <a:rPr lang="en-GB" sz="1800" b="1" dirty="0" err="1" smtClean="0">
                <a:latin typeface="+mn-lt"/>
                <a:ea typeface="+mn-ea"/>
                <a:cs typeface="+mn-cs"/>
              </a:rPr>
              <a:t>Madgraph</a:t>
            </a:r>
            <a:r>
              <a:rPr lang="en-GB" sz="1800" b="1" dirty="0" smtClean="0">
                <a:latin typeface="+mn-lt"/>
                <a:ea typeface="+mn-ea"/>
                <a:cs typeface="+mn-cs"/>
              </a:rPr>
              <a:t>/</a:t>
            </a:r>
            <a:r>
              <a:rPr lang="en-GB" sz="1800" b="1" dirty="0" err="1" smtClean="0">
                <a:latin typeface="+mn-lt"/>
                <a:ea typeface="+mn-ea"/>
                <a:cs typeface="+mn-cs"/>
              </a:rPr>
              <a:t>pythia</a:t>
            </a:r>
            <a:r>
              <a:rPr lang="en-GB" sz="1800" b="1" dirty="0" smtClean="0">
                <a:latin typeface="+mn-lt"/>
                <a:ea typeface="+mn-ea"/>
                <a:cs typeface="+mn-cs"/>
              </a:rPr>
              <a:t> </a:t>
            </a:r>
            <a:r>
              <a:rPr lang="en-GB" sz="1800" b="1" dirty="0" smtClean="0">
                <a:latin typeface="+mn-lt"/>
                <a:ea typeface="+mn-ea"/>
                <a:cs typeface="+mn-cs"/>
              </a:rPr>
              <a:t>and Sherpa </a:t>
            </a:r>
            <a:r>
              <a:rPr lang="en-GB" sz="1800" b="1" dirty="0">
                <a:latin typeface="+mn-lt"/>
                <a:ea typeface="+mn-ea"/>
                <a:cs typeface="+mn-cs"/>
              </a:rPr>
              <a:t>in order to have “real” physics </a:t>
            </a:r>
            <a:r>
              <a:rPr lang="en-GB" sz="1800" b="1" dirty="0" smtClean="0">
                <a:latin typeface="+mn-lt"/>
                <a:ea typeface="+mn-ea"/>
                <a:cs typeface="+mn-cs"/>
              </a:rPr>
              <a:t>for </a:t>
            </a:r>
            <a:r>
              <a:rPr lang="en-GB" sz="1800" b="1" dirty="0">
                <a:latin typeface="+mn-lt"/>
                <a:ea typeface="+mn-ea"/>
                <a:cs typeface="+mn-cs"/>
              </a:rPr>
              <a:t>the detector simulation.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2460" y="5353899"/>
            <a:ext cx="7405191" cy="792088"/>
          </a:xfrm>
        </p:spPr>
        <p:txBody>
          <a:bodyPr>
            <a:norm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chemeClr val="tx1"/>
                </a:solidFill>
              </a:rPr>
              <a:t>A run, as a collection of events from a MC Generators, can also be stored in an </a:t>
            </a:r>
            <a:r>
              <a:rPr lang="en-US" sz="1800" b="1" dirty="0" smtClean="0">
                <a:solidFill>
                  <a:schemeClr val="tx1"/>
                </a:solidFill>
              </a:rPr>
              <a:t>LCIO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</a:rPr>
              <a:t>file </a:t>
            </a:r>
            <a:r>
              <a:rPr lang="en-US" sz="1800" b="1" dirty="0" smtClean="0">
                <a:solidFill>
                  <a:schemeClr val="tx1"/>
                </a:solidFill>
              </a:rPr>
              <a:t>and used </a:t>
            </a:r>
            <a:r>
              <a:rPr lang="en-US" sz="1800" b="1" dirty="0" smtClean="0">
                <a:solidFill>
                  <a:schemeClr val="tx1"/>
                </a:solidFill>
              </a:rPr>
              <a:t>in future analysis </a:t>
            </a:r>
            <a:r>
              <a:rPr lang="en-US" sz="1800" b="1" dirty="0" smtClean="0">
                <a:solidFill>
                  <a:schemeClr val="tx1"/>
                </a:solidFill>
              </a:rPr>
              <a:t>feeding it </a:t>
            </a:r>
            <a:r>
              <a:rPr lang="en-US" sz="1800" b="1" dirty="0" smtClean="0">
                <a:solidFill>
                  <a:schemeClr val="tx1"/>
                </a:solidFill>
              </a:rPr>
              <a:t>back to the simulator.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86136" y="3049643"/>
            <a:ext cx="7992888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b="1" dirty="0" err="1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gen_action</a:t>
            </a:r>
            <a:r>
              <a:rPr lang="en-US" sz="1200" b="1" dirty="0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= new </a:t>
            </a:r>
            <a:r>
              <a:rPr lang="en-US" sz="1200" b="1" dirty="0" err="1">
                <a:solidFill>
                  <a:srgbClr val="FF0000"/>
                </a:solidFill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LHePrimaryGeneratorActionFromFile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(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lcdd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, 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evfile_hepevt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, 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HepLCIOInterfaceNew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::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hepevt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);       </a:t>
            </a:r>
            <a:endParaRPr lang="en-US" sz="1200" b="1" dirty="0" smtClean="0">
              <a:latin typeface="Monotype Sans WT J" panose="020B0502000000000001" pitchFamily="34" charset="-128"/>
              <a:ea typeface="Monotype Sans WT J" panose="020B0502000000000001" pitchFamily="34" charset="-128"/>
              <a:cs typeface="Monotype Sans WT J" panose="020B0502000000000001" pitchFamily="34" charset="-128"/>
            </a:endParaRPr>
          </a:p>
          <a:p>
            <a:r>
              <a:rPr lang="en-US" sz="1200" b="1" dirty="0" err="1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gen_action</a:t>
            </a:r>
            <a:r>
              <a:rPr lang="en-US" sz="1200" b="1" dirty="0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= new </a:t>
            </a:r>
            <a:r>
              <a:rPr lang="en-US" sz="1200" b="1" dirty="0" err="1">
                <a:solidFill>
                  <a:srgbClr val="FF0000"/>
                </a:solidFill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LHePrimaryGeneratorActionFromFile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(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lcdd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, 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evfile_stdhep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, 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HepLCIOInterfaceNew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::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stdhep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);        </a:t>
            </a:r>
            <a:endParaRPr lang="en-US" sz="1200" b="1" dirty="0" smtClean="0">
              <a:latin typeface="Monotype Sans WT J" panose="020B0502000000000001" pitchFamily="34" charset="-128"/>
              <a:ea typeface="Monotype Sans WT J" panose="020B0502000000000001" pitchFamily="34" charset="-128"/>
              <a:cs typeface="Monotype Sans WT J" panose="020B0502000000000001" pitchFamily="34" charset="-128"/>
            </a:endParaRPr>
          </a:p>
          <a:p>
            <a:r>
              <a:rPr lang="en-US" sz="1200" b="1" dirty="0" err="1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gen_action</a:t>
            </a:r>
            <a:r>
              <a:rPr lang="en-US" sz="1200" b="1" dirty="0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= new </a:t>
            </a:r>
            <a:r>
              <a:rPr lang="en-US" sz="1200" b="1" dirty="0" err="1">
                <a:solidFill>
                  <a:srgbClr val="FF0000"/>
                </a:solidFill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LHePrimaryGeneratorActionFromFile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(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lcdd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, 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evfile_lhe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, 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HepLCIOInterfaceNew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::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lhe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);     </a:t>
            </a:r>
            <a:endParaRPr lang="en-US" sz="1200" b="1" dirty="0" smtClean="0">
              <a:latin typeface="Monotype Sans WT J" panose="020B0502000000000001" pitchFamily="34" charset="-128"/>
              <a:ea typeface="Monotype Sans WT J" panose="020B0502000000000001" pitchFamily="34" charset="-128"/>
              <a:cs typeface="Monotype Sans WT J" panose="020B0502000000000001" pitchFamily="34" charset="-128"/>
            </a:endParaRPr>
          </a:p>
          <a:p>
            <a:r>
              <a:rPr lang="en-US" sz="1200" b="1" dirty="0" err="1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gen_action</a:t>
            </a:r>
            <a:r>
              <a:rPr lang="en-US" sz="1200" b="1" dirty="0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= new </a:t>
            </a:r>
            <a:r>
              <a:rPr lang="en-US" sz="1200" b="1" dirty="0" err="1">
                <a:solidFill>
                  <a:srgbClr val="FF0000"/>
                </a:solidFill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LHePrimaryGeneratorActionFromFile</a:t>
            </a:r>
            <a:r>
              <a:rPr lang="en-US" sz="1200" b="1" dirty="0">
                <a:solidFill>
                  <a:srgbClr val="FF0000"/>
                </a:solidFill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(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lcdd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, 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evfile_lcio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, 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HepLCIOInterfaceNew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::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lcio</a:t>
            </a:r>
            <a:r>
              <a:rPr lang="en-US" sz="1200" b="1" dirty="0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);</a:t>
            </a:r>
          </a:p>
          <a:p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gen_action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= new </a:t>
            </a:r>
            <a:r>
              <a:rPr lang="en-US" sz="1200" b="1" dirty="0" err="1">
                <a:solidFill>
                  <a:srgbClr val="FF0000"/>
                </a:solidFill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LHePrimaryGeneratorActionFromFile</a:t>
            </a:r>
            <a:r>
              <a:rPr lang="en-US" sz="1200" b="1" dirty="0">
                <a:solidFill>
                  <a:srgbClr val="FF0000"/>
                </a:solidFill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(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lcdd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, </a:t>
            </a:r>
            <a:r>
              <a:rPr lang="en-US" sz="1200" b="1" dirty="0" err="1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evfile_hepmc</a:t>
            </a:r>
            <a:r>
              <a:rPr lang="en-US" sz="1200" b="1" dirty="0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 </a:t>
            </a:r>
            <a:r>
              <a:rPr lang="en-US" sz="1200" b="1" dirty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, </a:t>
            </a:r>
            <a:r>
              <a:rPr lang="en-US" sz="1200" b="1" dirty="0" err="1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HepLCIOInterfaceNew</a:t>
            </a:r>
            <a:r>
              <a:rPr lang="en-US" sz="1200" b="1" dirty="0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::</a:t>
            </a:r>
            <a:r>
              <a:rPr lang="en-US" sz="1200" b="1" dirty="0" err="1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hepmc</a:t>
            </a:r>
            <a:r>
              <a:rPr lang="en-US" sz="1200" b="1" dirty="0" smtClean="0">
                <a:latin typeface="Monotype Sans WT J" panose="020B0502000000000001" pitchFamily="34" charset="-128"/>
                <a:ea typeface="Monotype Sans WT J" panose="020B0502000000000001" pitchFamily="34" charset="-128"/>
                <a:cs typeface="Monotype Sans WT J" panose="020B0502000000000001" pitchFamily="34" charset="-128"/>
              </a:rPr>
              <a:t>);</a:t>
            </a:r>
            <a:endParaRPr lang="en-US" sz="1200" b="1" dirty="0">
              <a:latin typeface="Monotype Sans WT J" panose="020B0502000000000001" pitchFamily="34" charset="-128"/>
              <a:ea typeface="Monotype Sans WT J" panose="020B0502000000000001" pitchFamily="34" charset="-128"/>
              <a:cs typeface="Monotype Sans WT J" panose="020B0502000000000001" pitchFamily="34" charset="-12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98503" y="4201771"/>
            <a:ext cx="7776864" cy="9487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 eaLnBrk="0" fontAlgn="base" hangingPunct="0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sz="1800" b="1" dirty="0" smtClean="0">
                <a:latin typeface="+mn-lt"/>
                <a:ea typeface="+mn-ea"/>
                <a:cs typeface="+mn-cs"/>
              </a:rPr>
              <a:t>The </a:t>
            </a:r>
            <a:r>
              <a:rPr lang="en-GB" sz="1800" b="1" dirty="0" err="1" smtClean="0">
                <a:latin typeface="+mn-lt"/>
                <a:ea typeface="+mn-ea"/>
                <a:cs typeface="+mn-cs"/>
              </a:rPr>
              <a:t>HepLCIOInterface</a:t>
            </a:r>
            <a:r>
              <a:rPr lang="en-GB" sz="1800" b="1" dirty="0" smtClean="0">
                <a:latin typeface="+mn-lt"/>
                <a:ea typeface="+mn-ea"/>
                <a:cs typeface="+mn-cs"/>
              </a:rPr>
              <a:t> accesses MC files and uses LCIO interface to generate LCIO collections (arrays of LCIO objects containing </a:t>
            </a:r>
            <a:r>
              <a:rPr lang="en-GB" sz="1800" b="1" dirty="0" err="1" smtClean="0">
                <a:latin typeface="+mn-lt"/>
                <a:ea typeface="+mn-ea"/>
                <a:cs typeface="+mn-cs"/>
              </a:rPr>
              <a:t>MCParticles</a:t>
            </a:r>
            <a:r>
              <a:rPr lang="en-GB" sz="1800" b="1" dirty="0" smtClean="0">
                <a:latin typeface="+mn-lt"/>
                <a:ea typeface="+mn-ea"/>
                <a:cs typeface="+mn-cs"/>
              </a:rPr>
              <a:t> and  all relevant information regarding the event).</a:t>
            </a:r>
            <a:endParaRPr lang="en-GB" sz="1800" b="1" dirty="0">
              <a:latin typeface="+mn-lt"/>
              <a:ea typeface="+mn-ea"/>
              <a:cs typeface="+mn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55576" y="608013"/>
            <a:ext cx="7776864" cy="9487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spcAft>
                <a:spcPct val="0"/>
              </a:spcAft>
            </a:pPr>
            <a:r>
              <a:rPr kumimoji="1" lang="en-US" sz="3200" b="1" dirty="0" err="1" smtClean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HepLCIOInterface</a:t>
            </a:r>
            <a:endParaRPr kumimoji="1" lang="en-GB" sz="32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CC7EA-EF9F-4B53-9059-567A1CD6510B}" type="datetime1">
              <a:rPr lang="en-GB" smtClean="0"/>
              <a:t>09/11/2013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8005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chemeClr val="tx2">
                <a:lumMod val="40000"/>
                <a:lumOff val="60000"/>
              </a:schemeClr>
            </a:gs>
            <a:gs pos="14000">
              <a:srgbClr val="85C2FF"/>
            </a:gs>
            <a:gs pos="89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08013"/>
            <a:ext cx="7776864" cy="948779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GB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Data Model (LCIO) integrated in DD4Hep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5F9F-19B5-4148-B695-6E31C791A508}" type="datetime1">
              <a:rPr lang="en-GB" smtClean="0"/>
              <a:t>09/11/2013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13" y="1340768"/>
            <a:ext cx="7944743" cy="49286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09737" y="6087137"/>
            <a:ext cx="8261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LCIO </a:t>
            </a:r>
            <a:r>
              <a:rPr lang="en-GB" dirty="0"/>
              <a:t>persistency and data model for LC simulation and reconstruction - </a:t>
            </a:r>
            <a:r>
              <a:rPr lang="en-GB" dirty="0" err="1"/>
              <a:t>Gaede</a:t>
            </a:r>
            <a:r>
              <a:rPr lang="en-GB" dirty="0"/>
              <a:t>, F. et al.</a:t>
            </a:r>
          </a:p>
        </p:txBody>
      </p:sp>
    </p:spTree>
    <p:extLst>
      <p:ext uri="{BB962C8B-B14F-4D97-AF65-F5344CB8AC3E}">
        <p14:creationId xmlns:p14="http://schemas.microsoft.com/office/powerpoint/2010/main" val="768832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08013"/>
            <a:ext cx="7776864" cy="948779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GB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Data Model (LCIO) integrated in DD4Hep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83568" y="6096685"/>
            <a:ext cx="8261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LCIO </a:t>
            </a:r>
            <a:r>
              <a:rPr lang="en-GB" dirty="0"/>
              <a:t>persistency and data model for LC simulation and reconstruction - </a:t>
            </a:r>
            <a:r>
              <a:rPr lang="en-GB" dirty="0" err="1"/>
              <a:t>Gaede</a:t>
            </a:r>
            <a:r>
              <a:rPr lang="en-GB" dirty="0"/>
              <a:t>, F. et al.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85958"/>
            <a:ext cx="7740352" cy="465516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797E-CE0B-4F60-997D-F3EA0ACD5565}" type="datetime1">
              <a:rPr lang="en-GB" smtClean="0"/>
              <a:t>09/11/2013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6594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385" y="187325"/>
            <a:ext cx="8512111" cy="1225451"/>
          </a:xfrm>
        </p:spPr>
        <p:txBody>
          <a:bodyPr>
            <a:no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kumimoji="1" lang="en-US" sz="2800" dirty="0" smtClean="0">
                <a:solidFill>
                  <a:srgbClr val="11568A"/>
                </a:solidFill>
                <a:latin typeface="Eras Bold ITC" panose="020B0907030504020204" pitchFamily="34" charset="0"/>
                <a:ea typeface="ＭＳ Ｐゴシック" pitchFamily="34" charset="-128"/>
              </a:rPr>
              <a:t>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HepLCIOInterface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 (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hepevt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stdhep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lhe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lcio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, </a:t>
            </a:r>
            <a:r>
              <a:rPr kumimoji="1" lang="en-US" sz="3200" b="1" dirty="0" err="1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hepMC</a:t>
            </a:r>
            <a:r>
              <a:rPr kumimoji="1" lang="en-US" sz="3200" b="1" dirty="0">
                <a:solidFill>
                  <a:srgbClr val="11568A"/>
                </a:solidFill>
                <a:latin typeface="Calibri" panose="020F0502020204030204" pitchFamily="34" charset="0"/>
                <a:ea typeface="ＭＳ Ｐゴシック" pitchFamily="34" charset="-128"/>
              </a:rPr>
              <a:t>)</a:t>
            </a:r>
            <a:endParaRPr kumimoji="1" lang="en-GB" sz="3200" b="1" dirty="0">
              <a:solidFill>
                <a:srgbClr val="11568A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683567" y="6088385"/>
            <a:ext cx="2664297" cy="31359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algn="l"/>
            <a:r>
              <a:rPr lang="en-GB" sz="4400" dirty="0" smtClean="0">
                <a:solidFill>
                  <a:schemeClr val="tx1"/>
                </a:solidFill>
              </a:rPr>
              <a:t>Courtesy of </a:t>
            </a:r>
            <a:r>
              <a:rPr lang="en-GB" sz="4400" dirty="0" err="1" smtClean="0">
                <a:solidFill>
                  <a:schemeClr val="tx1"/>
                </a:solidFill>
              </a:rPr>
              <a:t>Benedikt</a:t>
            </a:r>
            <a:r>
              <a:rPr lang="en-GB" sz="4400" dirty="0" smtClean="0">
                <a:solidFill>
                  <a:schemeClr val="tx1"/>
                </a:solidFill>
              </a:rPr>
              <a:t> </a:t>
            </a:r>
            <a:r>
              <a:rPr lang="en-GB" sz="4400" dirty="0" err="1">
                <a:solidFill>
                  <a:schemeClr val="tx1"/>
                </a:solidFill>
              </a:rPr>
              <a:t>Vormwald</a:t>
            </a:r>
            <a:r>
              <a:rPr lang="en-GB" sz="4400" dirty="0">
                <a:solidFill>
                  <a:schemeClr val="tx1"/>
                </a:solidFill>
              </a:rPr>
              <a:t> </a:t>
            </a:r>
            <a:r>
              <a:rPr lang="en-GB" sz="4400" dirty="0" smtClean="0">
                <a:solidFill>
                  <a:schemeClr val="tx1"/>
                </a:solidFill>
              </a:rPr>
              <a:t> (</a:t>
            </a:r>
            <a:r>
              <a:rPr lang="en-GB" sz="4400" dirty="0" err="1" smtClean="0">
                <a:solidFill>
                  <a:schemeClr val="tx1"/>
                </a:solidFill>
              </a:rPr>
              <a:t>Desy</a:t>
            </a:r>
            <a:r>
              <a:rPr lang="en-GB" sz="4400" dirty="0" smtClean="0">
                <a:solidFill>
                  <a:schemeClr val="tx1"/>
                </a:solidFill>
              </a:rPr>
              <a:t>)</a:t>
            </a:r>
            <a:endParaRPr lang="en-GB" sz="44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92" y="1340767"/>
            <a:ext cx="8388424" cy="485168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2A37B-1621-44E3-8C8E-A98D008F43B1}" type="datetime1">
              <a:rPr lang="en-GB" smtClean="0"/>
              <a:t>09/11/2013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Detector Meeting, Sergio Mandelli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687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</TotalTime>
  <Words>557</Words>
  <Application>Microsoft Office PowerPoint</Application>
  <PresentationFormat>On-screen Show (4:3)</PresentationFormat>
  <Paragraphs>78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MC format interface to DD4hep</vt:lpstr>
      <vt:lpstr>Introduction</vt:lpstr>
      <vt:lpstr>HepLCIOInterface</vt:lpstr>
      <vt:lpstr>Sherpa MC output </vt:lpstr>
      <vt:lpstr>MadGraph/MadEvent/pythia MC output</vt:lpstr>
      <vt:lpstr>It acts as a Particle Gun in geant4 able to process events from MC simulations. Uses Madgraph/pythia and Sherpa in order to have “real” physics for the detector simulation.</vt:lpstr>
      <vt:lpstr>Data Model (LCIO) integrated in DD4Hep</vt:lpstr>
      <vt:lpstr>Data Model (LCIO) integrated in DD4Hep</vt:lpstr>
      <vt:lpstr> HepLCIOInterface (hepevt, stdhep, lhe, lcio, hepMC)</vt:lpstr>
      <vt:lpstr> HepLCIOInterface (hepevt, stdhep, lhe, lcio, hepMC)</vt:lpstr>
      <vt:lpstr> HepLCIOInterface (hepevt, stdhep, lhe, lcio, hepMC)</vt:lpstr>
      <vt:lpstr>Status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Sergio Mandelli</dc:creator>
  <cp:lastModifiedBy>pp0u91c1</cp:lastModifiedBy>
  <cp:revision>85</cp:revision>
  <dcterms:created xsi:type="dcterms:W3CDTF">2013-11-07T16:38:54Z</dcterms:created>
  <dcterms:modified xsi:type="dcterms:W3CDTF">2013-11-09T20:40:00Z</dcterms:modified>
</cp:coreProperties>
</file>