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5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6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media/image13.jpg" ContentType="image/jpg"/>
  <Override PartName="/ppt/media/image14.jpg" ContentType="image/jp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media/image103.jpg" ContentType="image/jpg"/>
  <Override PartName="/ppt/media/image104.jpg" ContentType="image/jpg"/>
  <Override PartName="/ppt/media/image105.jpg" ContentType="image/jpg"/>
  <Override PartName="/ppt/media/image107.jpg" ContentType="image/jp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7" r:id="rId1"/>
    <p:sldMasterId id="2147483806" r:id="rId2"/>
    <p:sldMasterId id="2147483823" r:id="rId3"/>
    <p:sldMasterId id="2147483828" r:id="rId4"/>
    <p:sldMasterId id="2147483833" r:id="rId5"/>
    <p:sldMasterId id="2147483845" r:id="rId6"/>
    <p:sldMasterId id="2147483850" r:id="rId7"/>
  </p:sldMasterIdLst>
  <p:notesMasterIdLst>
    <p:notesMasterId r:id="rId69"/>
  </p:notesMasterIdLst>
  <p:handoutMasterIdLst>
    <p:handoutMasterId r:id="rId70"/>
  </p:handoutMasterIdLst>
  <p:sldIdLst>
    <p:sldId id="1825" r:id="rId8"/>
    <p:sldId id="1826" r:id="rId9"/>
    <p:sldId id="1827" r:id="rId10"/>
    <p:sldId id="1792" r:id="rId11"/>
    <p:sldId id="1793" r:id="rId12"/>
    <p:sldId id="1794" r:id="rId13"/>
    <p:sldId id="1795" r:id="rId14"/>
    <p:sldId id="1796" r:id="rId15"/>
    <p:sldId id="1797" r:id="rId16"/>
    <p:sldId id="1798" r:id="rId17"/>
    <p:sldId id="1799" r:id="rId18"/>
    <p:sldId id="1800" r:id="rId19"/>
    <p:sldId id="1801" r:id="rId20"/>
    <p:sldId id="1847" r:id="rId21"/>
    <p:sldId id="1802" r:id="rId22"/>
    <p:sldId id="1803" r:id="rId23"/>
    <p:sldId id="1838" r:id="rId24"/>
    <p:sldId id="1863" r:id="rId25"/>
    <p:sldId id="1865" r:id="rId26"/>
    <p:sldId id="1864" r:id="rId27"/>
    <p:sldId id="1839" r:id="rId28"/>
    <p:sldId id="1859" r:id="rId29"/>
    <p:sldId id="1860" r:id="rId30"/>
    <p:sldId id="1861" r:id="rId31"/>
    <p:sldId id="1862" r:id="rId32"/>
    <p:sldId id="1834" r:id="rId33"/>
    <p:sldId id="1849" r:id="rId34"/>
    <p:sldId id="1851" r:id="rId35"/>
    <p:sldId id="1852" r:id="rId36"/>
    <p:sldId id="1853" r:id="rId37"/>
    <p:sldId id="1854" r:id="rId38"/>
    <p:sldId id="1855" r:id="rId39"/>
    <p:sldId id="1856" r:id="rId40"/>
    <p:sldId id="1857" r:id="rId41"/>
    <p:sldId id="1858" r:id="rId42"/>
    <p:sldId id="1846" r:id="rId43"/>
    <p:sldId id="1845" r:id="rId44"/>
    <p:sldId id="1836" r:id="rId45"/>
    <p:sldId id="1837" r:id="rId46"/>
    <p:sldId id="1842" r:id="rId47"/>
    <p:sldId id="1841" r:id="rId48"/>
    <p:sldId id="1804" r:id="rId49"/>
    <p:sldId id="1807" r:id="rId50"/>
    <p:sldId id="1808" r:id="rId51"/>
    <p:sldId id="1809" r:id="rId52"/>
    <p:sldId id="1810" r:id="rId53"/>
    <p:sldId id="1811" r:id="rId54"/>
    <p:sldId id="1812" r:id="rId55"/>
    <p:sldId id="1813" r:id="rId56"/>
    <p:sldId id="1814" r:id="rId57"/>
    <p:sldId id="1815" r:id="rId58"/>
    <p:sldId id="1816" r:id="rId59"/>
    <p:sldId id="1713" r:id="rId60"/>
    <p:sldId id="1716" r:id="rId61"/>
    <p:sldId id="1720" r:id="rId62"/>
    <p:sldId id="1724" r:id="rId63"/>
    <p:sldId id="1721" r:id="rId64"/>
    <p:sldId id="1748" r:id="rId65"/>
    <p:sldId id="1749" r:id="rId66"/>
    <p:sldId id="1750" r:id="rId67"/>
    <p:sldId id="1755" r:id="rId68"/>
  </p:sldIdLst>
  <p:sldSz cx="9906000" cy="6858000" type="A4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umimoji="1" sz="9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umimoji="1" sz="9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umimoji="1" sz="9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umimoji="1" sz="9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568A"/>
    <a:srgbClr val="FFFFFF"/>
    <a:srgbClr val="66CCFF"/>
    <a:srgbClr val="FF0000"/>
    <a:srgbClr val="FF5050"/>
    <a:srgbClr val="FFFF00"/>
    <a:srgbClr val="0066FF"/>
    <a:srgbClr val="4D4D4D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51" autoAdjust="0"/>
    <p:restoredTop sz="94612" autoAdjust="0"/>
  </p:normalViewPr>
  <p:slideViewPr>
    <p:cSldViewPr>
      <p:cViewPr>
        <p:scale>
          <a:sx n="80" d="100"/>
          <a:sy n="80" d="100"/>
        </p:scale>
        <p:origin x="-1008" y="-162"/>
      </p:cViewPr>
      <p:guideLst>
        <p:guide orient="horz" pos="2160"/>
        <p:guide pos="6239"/>
      </p:guideLst>
    </p:cSldViewPr>
  </p:slideViewPr>
  <p:outlineViewPr>
    <p:cViewPr>
      <p:scale>
        <a:sx n="33" d="100"/>
        <a:sy n="33" d="100"/>
      </p:scale>
      <p:origin x="0" y="4351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506" y="-90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50" Type="http://schemas.openxmlformats.org/officeDocument/2006/relationships/slide" Target="slides/slide43.xml"/><Relationship Id="rId55" Type="http://schemas.openxmlformats.org/officeDocument/2006/relationships/slide" Target="slides/slide48.xml"/><Relationship Id="rId63" Type="http://schemas.openxmlformats.org/officeDocument/2006/relationships/slide" Target="slides/slide56.xml"/><Relationship Id="rId68" Type="http://schemas.openxmlformats.org/officeDocument/2006/relationships/slide" Target="slides/slide61.xml"/><Relationship Id="rId7" Type="http://schemas.openxmlformats.org/officeDocument/2006/relationships/slideMaster" Target="slideMasters/slideMaster7.xml"/><Relationship Id="rId71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9" Type="http://schemas.openxmlformats.org/officeDocument/2006/relationships/slide" Target="slides/slide2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3" Type="http://schemas.openxmlformats.org/officeDocument/2006/relationships/slide" Target="slides/slide46.xml"/><Relationship Id="rId58" Type="http://schemas.openxmlformats.org/officeDocument/2006/relationships/slide" Target="slides/slide51.xml"/><Relationship Id="rId66" Type="http://schemas.openxmlformats.org/officeDocument/2006/relationships/slide" Target="slides/slide59.xml"/><Relationship Id="rId7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slide" Target="slides/slide42.xml"/><Relationship Id="rId57" Type="http://schemas.openxmlformats.org/officeDocument/2006/relationships/slide" Target="slides/slide50.xml"/><Relationship Id="rId61" Type="http://schemas.openxmlformats.org/officeDocument/2006/relationships/slide" Target="slides/slide54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slide" Target="slides/slide45.xml"/><Relationship Id="rId60" Type="http://schemas.openxmlformats.org/officeDocument/2006/relationships/slide" Target="slides/slide53.xml"/><Relationship Id="rId65" Type="http://schemas.openxmlformats.org/officeDocument/2006/relationships/slide" Target="slides/slide58.xml"/><Relationship Id="rId73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56" Type="http://schemas.openxmlformats.org/officeDocument/2006/relationships/slide" Target="slides/slide49.xml"/><Relationship Id="rId64" Type="http://schemas.openxmlformats.org/officeDocument/2006/relationships/slide" Target="slides/slide57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51" Type="http://schemas.openxmlformats.org/officeDocument/2006/relationships/slide" Target="slides/slide44.xml"/><Relationship Id="rId72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59" Type="http://schemas.openxmlformats.org/officeDocument/2006/relationships/slide" Target="slides/slide52.xml"/><Relationship Id="rId67" Type="http://schemas.openxmlformats.org/officeDocument/2006/relationships/slide" Target="slides/slide60.xml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54" Type="http://schemas.openxmlformats.org/officeDocument/2006/relationships/slide" Target="slides/slide47.xml"/><Relationship Id="rId62" Type="http://schemas.openxmlformats.org/officeDocument/2006/relationships/slide" Target="slides/slide55.xml"/><Relationship Id="rId7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4007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139" tIns="49069" rIns="98139" bIns="49069" numCol="1" anchor="t" anchorCtr="0" compatLnSpc="1">
            <a:prstTxWarp prst="textNoShape">
              <a:avLst/>
            </a:prstTxWarp>
          </a:bodyPr>
          <a:lstStyle>
            <a:lvl1pPr algn="l" defTabSz="981075" ea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3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30675" y="0"/>
            <a:ext cx="32226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139" tIns="49069" rIns="98139" bIns="49069" numCol="1" anchor="t" anchorCtr="0" compatLnSpc="1">
            <a:prstTxWarp prst="textNoShape">
              <a:avLst/>
            </a:prstTxWarp>
          </a:bodyPr>
          <a:lstStyle>
            <a:lvl1pPr algn="r" defTabSz="981075" ea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3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69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40075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139" tIns="49069" rIns="98139" bIns="49069" numCol="1" anchor="b" anchorCtr="0" compatLnSpc="1">
            <a:prstTxWarp prst="textNoShape">
              <a:avLst/>
            </a:prstTxWarp>
          </a:bodyPr>
          <a:lstStyle>
            <a:lvl1pPr algn="l" defTabSz="981075" ea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3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69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30675" y="9120188"/>
            <a:ext cx="3222625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139" tIns="49069" rIns="98139" bIns="49069" numCol="1" anchor="b" anchorCtr="0" compatLnSpc="1">
            <a:prstTxWarp prst="textNoShape">
              <a:avLst/>
            </a:prstTxWarp>
          </a:bodyPr>
          <a:lstStyle>
            <a:lvl1pPr algn="r" defTabSz="981075" eaLnBrk="0" hangingPunct="0">
              <a:defRPr kumimoji="0" sz="1300">
                <a:latin typeface="Times New Roman" pitchFamily="18" charset="0"/>
              </a:defRPr>
            </a:lvl1pPr>
          </a:lstStyle>
          <a:p>
            <a:fld id="{76DBB7FD-3D0A-41AD-A4F3-FAB019CE891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7005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8139" tIns="49069" rIns="98139" bIns="49069" numCol="1" anchor="t" anchorCtr="0" compatLnSpc="1">
            <a:prstTxWarp prst="textNoShape">
              <a:avLst/>
            </a:prstTxWarp>
          </a:bodyPr>
          <a:lstStyle>
            <a:lvl1pPr algn="l" defTabSz="981075" ea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3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810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8139" tIns="49069" rIns="98139" bIns="49069" numCol="1" anchor="t" anchorCtr="0" compatLnSpc="1">
            <a:prstTxWarp prst="textNoShape">
              <a:avLst/>
            </a:prstTxWarp>
          </a:bodyPr>
          <a:lstStyle>
            <a:lvl1pPr algn="r" defTabSz="981075" ea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3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57275" y="719138"/>
            <a:ext cx="5202238" cy="3602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4063"/>
            <a:ext cx="5365750" cy="4318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8139" tIns="49069" rIns="98139" bIns="490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0"/>
            <a:r>
              <a:rPr lang="en-US" noProof="0" smtClean="0"/>
              <a:t>Second level</a:t>
            </a:r>
          </a:p>
          <a:p>
            <a:pPr lvl="0"/>
            <a:r>
              <a:rPr lang="en-US" noProof="0" smtClean="0"/>
              <a:t>Third level</a:t>
            </a:r>
          </a:p>
          <a:p>
            <a:pPr lvl="0"/>
            <a:r>
              <a:rPr lang="en-US" noProof="0" smtClean="0"/>
              <a:t>Fourth level</a:t>
            </a:r>
          </a:p>
          <a:p>
            <a:pPr lvl="0"/>
            <a:r>
              <a:rPr lang="en-US" noProof="0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810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8139" tIns="49069" rIns="98139" bIns="49069" numCol="1" anchor="b" anchorCtr="0" compatLnSpc="1">
            <a:prstTxWarp prst="textNoShape">
              <a:avLst/>
            </a:prstTxWarp>
          </a:bodyPr>
          <a:lstStyle>
            <a:lvl1pPr algn="l" defTabSz="981075" ea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3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8139" tIns="49069" rIns="98139" bIns="49069" numCol="1" anchor="b" anchorCtr="0" compatLnSpc="1">
            <a:prstTxWarp prst="textNoShape">
              <a:avLst/>
            </a:prstTxWarp>
          </a:bodyPr>
          <a:lstStyle>
            <a:lvl1pPr algn="r" defTabSz="981075" eaLnBrk="0" hangingPunct="0">
              <a:defRPr kumimoji="0" sz="1300">
                <a:latin typeface="Times New Roman" pitchFamily="18" charset="0"/>
              </a:defRPr>
            </a:lvl1pPr>
          </a:lstStyle>
          <a:p>
            <a:fld id="{3CA27D34-5FA8-4BD5-AA34-73F846E2E51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5091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algn="ctr" defTabSz="981075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ctr" defTabSz="981075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ctr" defTabSz="981075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ctr" defTabSz="981075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ctr" defTabSz="981075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defTabSz="981075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defTabSz="981075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defTabSz="981075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defTabSz="981075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FD1D4DD6-33CC-49C3-895E-1267AE48AD25}" type="slidenum">
              <a:rPr kumimoji="0" lang="en-US" sz="1300">
                <a:solidFill>
                  <a:prstClr val="black"/>
                </a:solidFill>
                <a:latin typeface="Times New Roman" pitchFamily="18" charset="0"/>
              </a:rPr>
              <a:pPr algn="r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4</a:t>
            </a:fld>
            <a:endParaRPr kumimoji="0" lang="en-US" sz="13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7275" y="719138"/>
            <a:ext cx="5202238" cy="3602037"/>
          </a:xfrm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779376" y="728992"/>
            <a:ext cx="5758157" cy="359891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3845" tIns="46922" rIns="93845" bIns="46922" anchor="ctr"/>
          <a:lstStyle>
            <a:lvl1pPr defTabSz="4699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defTabSz="4699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defTabSz="4699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defTabSz="4699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defTabSz="4699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defTabSz="4699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defTabSz="4699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defTabSz="4699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defTabSz="4699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lnSpc>
                <a:spcPct val="86000"/>
              </a:lnSpc>
              <a:buClr>
                <a:srgbClr val="000000"/>
              </a:buClr>
              <a:buSzPct val="51000"/>
              <a:buFont typeface="Times New Roman" pitchFamily="18" charset="0"/>
              <a:buChar char="•"/>
            </a:pPr>
            <a:endParaRPr kumimoji="0" lang="en-US" sz="2100" smtClean="0">
              <a:solidFill>
                <a:prstClr val="black"/>
              </a:solidFill>
              <a:ea typeface="+mn-ea"/>
            </a:endParaRP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/>
          </p:nvPr>
        </p:nvSpPr>
        <p:spPr>
          <a:xfrm>
            <a:off x="731520" y="4561185"/>
            <a:ext cx="5848742" cy="431869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58863" y="720725"/>
            <a:ext cx="519747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BA2F1-FD79-4712-A639-D572F1D369C9}" type="slidenum">
              <a:rPr lang="en-GB" smtClean="0">
                <a:solidFill>
                  <a:prstClr val="black"/>
                </a:solidFill>
              </a:rPr>
              <a:pPr/>
              <a:t>57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9B63DC-BC35-A943-A948-5ECC4E977E15}" type="slidenum">
              <a:rPr lang="en-GB">
                <a:solidFill>
                  <a:prstClr val="black"/>
                </a:solidFill>
                <a:latin typeface="Trebuchet MS" charset="0"/>
              </a:rPr>
              <a:pPr/>
              <a:t>6</a:t>
            </a:fld>
            <a:endParaRPr lang="en-GB">
              <a:solidFill>
                <a:prstClr val="black"/>
              </a:solidFill>
              <a:latin typeface="Trebuchet MS" charset="0"/>
            </a:endParaRPr>
          </a:p>
        </p:txBody>
      </p:sp>
      <p:sp>
        <p:nvSpPr>
          <p:cNvPr id="1741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7275" y="719138"/>
            <a:ext cx="5202238" cy="3602037"/>
          </a:xfrm>
          <a:solidFill>
            <a:srgbClr val="FFFFFF"/>
          </a:solidFill>
          <a:ln/>
        </p:spPr>
      </p:sp>
      <p:sp>
        <p:nvSpPr>
          <p:cNvPr id="17412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7275" y="719138"/>
            <a:ext cx="5202238" cy="3602037"/>
          </a:xfrm>
          <a:ln/>
        </p:spPr>
      </p:sp>
      <p:sp>
        <p:nvSpPr>
          <p:cNvPr id="10752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16C752F-3BE3-41DE-A589-8A962FBE7A54}" type="slidenum">
              <a:rPr lang="en-US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1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73213" y="755650"/>
            <a:ext cx="5376862" cy="37242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852570" y="4718630"/>
            <a:ext cx="6819019" cy="438932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16C752F-3BE3-41DE-A589-8A962FBE7A54}" type="slidenum">
              <a:rPr lang="en-US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1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73213" y="755650"/>
            <a:ext cx="5376862" cy="37242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852570" y="4718630"/>
            <a:ext cx="6819019" cy="438932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57275" y="719138"/>
            <a:ext cx="5202238" cy="3602037"/>
          </a:xfrm>
          <a:ln/>
        </p:spPr>
      </p:sp>
      <p:sp>
        <p:nvSpPr>
          <p:cNvPr id="108546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0854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algn="ctr" defTabSz="981075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ctr" defTabSz="981075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ctr" defTabSz="981075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ctr" defTabSz="981075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ctr" defTabSz="981075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defTabSz="981075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defTabSz="981075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defTabSz="981075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defTabSz="981075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E3164A70-70CF-42D3-89A2-4AC0CBADF4CD}" type="slidenum">
              <a:rPr kumimoji="0" lang="en-US" sz="1300">
                <a:latin typeface="Times New Roman" pitchFamily="18" charset="0"/>
              </a:rPr>
              <a:pPr algn="r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31</a:t>
            </a:fld>
            <a:endParaRPr kumimoji="0" lang="en-US" sz="130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779376" y="728992"/>
            <a:ext cx="5758157" cy="359891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3845" tIns="46922" rIns="93845" bIns="46922" anchor="ctr"/>
          <a:lstStyle>
            <a:lvl1pPr defTabSz="4699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defTabSz="4699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defTabSz="4699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defTabSz="4699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defTabSz="4699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defTabSz="4699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defTabSz="4699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defTabSz="4699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defTabSz="4699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lnSpc>
                <a:spcPct val="86000"/>
              </a:lnSpc>
              <a:buClr>
                <a:srgbClr val="000000"/>
              </a:buClr>
              <a:buSzPct val="51000"/>
              <a:buFont typeface="Times New Roman" pitchFamily="18" charset="0"/>
              <a:buChar char="•"/>
            </a:pPr>
            <a:endParaRPr kumimoji="0" lang="en-US" sz="2100" smtClean="0">
              <a:solidFill>
                <a:prstClr val="black"/>
              </a:solidFill>
              <a:ea typeface="+mn-ea"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/>
          </p:nvPr>
        </p:nvSpPr>
        <p:spPr>
          <a:xfrm>
            <a:off x="731520" y="4561185"/>
            <a:ext cx="5848742" cy="431869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779376" y="728992"/>
            <a:ext cx="5758157" cy="359891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3845" tIns="46922" rIns="93845" bIns="46922" anchor="ctr"/>
          <a:lstStyle>
            <a:lvl1pPr defTabSz="4699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defTabSz="4699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defTabSz="4699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defTabSz="4699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defTabSz="4699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defTabSz="4699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defTabSz="4699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defTabSz="4699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defTabSz="4699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lnSpc>
                <a:spcPct val="86000"/>
              </a:lnSpc>
              <a:buClr>
                <a:srgbClr val="000000"/>
              </a:buClr>
              <a:buSzPct val="51000"/>
              <a:buFont typeface="Times New Roman" pitchFamily="18" charset="0"/>
              <a:buChar char="•"/>
            </a:pPr>
            <a:endParaRPr kumimoji="0" lang="en-US" sz="2100" smtClean="0">
              <a:solidFill>
                <a:prstClr val="black"/>
              </a:solidFill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/>
          </p:nvPr>
        </p:nvSpPr>
        <p:spPr>
          <a:xfrm>
            <a:off x="731520" y="4561185"/>
            <a:ext cx="5848742" cy="431869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57275" y="719138"/>
            <a:ext cx="5202238" cy="3602037"/>
          </a:xfrm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8341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0113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1" y="152402"/>
            <a:ext cx="7620000" cy="481013"/>
          </a:xfrm>
        </p:spPr>
        <p:txBody>
          <a:bodyPr/>
          <a:lstStyle>
            <a:lvl1pPr>
              <a:defRPr b="0">
                <a:latin typeface="Arial Rounded MT Bold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52573D-6A8C-47FC-A403-06DB75F394A9}" type="slidenum">
              <a:rPr lang="en-US"/>
              <a:pPr/>
              <a:t>‹#›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63602561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2800DD9-C157-4A94-AB2A-762C705D2B63}" type="slidenum">
              <a:rPr lang="it-IT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8496890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494520" y="6356827"/>
            <a:ext cx="2308800" cy="362918"/>
          </a:xfrm>
          <a:prstGeom prst="rect">
            <a:avLst/>
          </a:prstGeom>
        </p:spPr>
        <p:txBody>
          <a:bodyPr lIns="86895" tIns="43448" rIns="86895" bIns="43448"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2/22/13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54F63DD-AE83-406C-9B55-B110E0B1F80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2540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2012 CERN-ECFA-NuFECC Workshop on LHeC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P. Cruikshank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A1A6-6ACD-4F96-B88C-53B7424E138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8090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2012 CERN-ECFA-NuFECC Workshop on LHeC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P. Cruikshank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A1A6-6ACD-4F96-B88C-53B7424E138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2725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2012 CERN-ECFA-NuFECC Workshop on LHeC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P. Cruikshank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A1A6-6ACD-4F96-B88C-53B7424E138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8901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2012 CERN-ECFA-NuFECC Workshop on LHeC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P. Cruikshank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A1A6-6ACD-4F96-B88C-53B7424E138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4642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2012 CERN-ECFA-NuFECC Workshop on LHeC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P. Cruikshank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A1A6-6ACD-4F96-B88C-53B7424E138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5010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2012 CERN-ECFA-NuFECC Workshop on LHeC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P. Cruikshank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A1A6-6ACD-4F96-B88C-53B7424E138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359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1" y="152402"/>
            <a:ext cx="7620000" cy="481013"/>
          </a:xfrm>
        </p:spPr>
        <p:txBody>
          <a:bodyPr/>
          <a:lstStyle>
            <a:lvl1pPr>
              <a:defRPr b="0">
                <a:latin typeface="Arial Rounded MT Bold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52573D-6A8C-47FC-A403-06DB75F394A9}" type="slidenum">
              <a:rPr lang="en-US"/>
              <a:pPr/>
              <a:t>‹#›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50566601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2012 CERN-ECFA-NuFECC Workshop on LHeC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P. Cruikshank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A1A6-6ACD-4F96-B88C-53B7424E138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3911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2012 CERN-ECFA-NuFECC Workshop on LHeC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P. Cruikshank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A1A6-6ACD-4F96-B88C-53B7424E138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9596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2012 CERN-ECFA-NuFECC Workshop on LHeC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P. Cruikshank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A1A6-6ACD-4F96-B88C-53B7424E138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638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2012 CERN-ECFA-NuFECC Workshop on LHeC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P. Cruikshank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A1A6-6ACD-4F96-B88C-53B7424E138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4819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2012 CERN-ECFA-NuFECC Workshop on LHeC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P. Cruikshank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A1A6-6ACD-4F96-B88C-53B7424E138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6359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459690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1" y="152402"/>
            <a:ext cx="7620000" cy="481013"/>
          </a:xfrm>
        </p:spPr>
        <p:txBody>
          <a:bodyPr/>
          <a:lstStyle>
            <a:lvl1pPr>
              <a:defRPr b="0">
                <a:latin typeface="Arial Rounded MT Bold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52573D-6A8C-47FC-A403-06DB75F394A9}" type="slidenum">
              <a:rPr lang="en-US"/>
              <a:pPr/>
              <a:t>‹#›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223611636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2800DD9-C157-4A94-AB2A-762C705D2B63}" type="slidenum">
              <a:rPr lang="it-IT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150472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494520" y="6356827"/>
            <a:ext cx="2308800" cy="362918"/>
          </a:xfrm>
          <a:prstGeom prst="rect">
            <a:avLst/>
          </a:prstGeom>
        </p:spPr>
        <p:txBody>
          <a:bodyPr lIns="86895" tIns="43448" rIns="86895" bIns="43448"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2/22/13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54F63DD-AE83-406C-9B55-B110E0B1F80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5034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en-US" b="1" spc="-14" dirty="0" smtClean="0">
                <a:solidFill>
                  <a:srgbClr val="11568A"/>
                </a:solidFill>
                <a:latin typeface="Arial"/>
                <a:cs typeface="Arial"/>
              </a:rPr>
              <a:t>The </a:t>
            </a:r>
            <a:r>
              <a:rPr lang="en-US" b="1" spc="-14" dirty="0" err="1" smtClean="0">
                <a:solidFill>
                  <a:srgbClr val="11568A"/>
                </a:solidFill>
                <a:latin typeface="Arial"/>
                <a:cs typeface="Arial"/>
              </a:rPr>
              <a:t>LHeC</a:t>
            </a:r>
            <a:r>
              <a:rPr lang="en-US" b="1" spc="-14" dirty="0" smtClean="0">
                <a:solidFill>
                  <a:srgbClr val="11568A"/>
                </a:solidFill>
                <a:latin typeface="Arial"/>
                <a:cs typeface="Arial"/>
              </a:rPr>
              <a:t> at CERN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38223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635851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66801" y="152402"/>
            <a:ext cx="7620000" cy="533398"/>
          </a:xfrm>
        </p:spPr>
        <p:txBody>
          <a:bodyPr/>
          <a:lstStyle>
            <a:lvl1pPr>
              <a:defRPr b="0" baseline="0">
                <a:latin typeface="Arial Rounded MT Bold" pitchFamily="34" charset="0"/>
              </a:defRPr>
            </a:lvl1pPr>
          </a:lstStyle>
          <a:p>
            <a:r>
              <a:rPr lang="en-US" b="1" spc="-14" dirty="0" smtClean="0">
                <a:solidFill>
                  <a:srgbClr val="11568A"/>
                </a:solidFill>
                <a:latin typeface="Arial"/>
                <a:cs typeface="Arial"/>
              </a:rPr>
              <a:t>The </a:t>
            </a:r>
            <a:r>
              <a:rPr lang="en-US" b="1" spc="-14" dirty="0" err="1" smtClean="0">
                <a:solidFill>
                  <a:srgbClr val="11568A"/>
                </a:solidFill>
                <a:latin typeface="Arial"/>
                <a:cs typeface="Arial"/>
              </a:rPr>
              <a:t>LHeC</a:t>
            </a:r>
            <a:r>
              <a:rPr lang="en-US" b="1" spc="-14" dirty="0" smtClean="0">
                <a:solidFill>
                  <a:srgbClr val="11568A"/>
                </a:solidFill>
                <a:latin typeface="Arial"/>
                <a:cs typeface="Arial"/>
              </a:rPr>
              <a:t> at CERN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B52573D-6A8C-47FC-A403-06DB75F394A9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958474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2800DD9-C157-4A94-AB2A-762C705D2B63}" type="slidenum">
              <a:rPr lang="it-IT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6601492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981200" y="152402"/>
            <a:ext cx="5943600" cy="609598"/>
          </a:xfrm>
        </p:spPr>
        <p:txBody>
          <a:bodyPr/>
          <a:lstStyle/>
          <a:p>
            <a:r>
              <a:rPr lang="en-US" b="1" spc="-14" dirty="0" smtClean="0">
                <a:solidFill>
                  <a:srgbClr val="11568A"/>
                </a:solidFill>
                <a:latin typeface="Arial"/>
                <a:cs typeface="Arial"/>
              </a:rPr>
              <a:t>The </a:t>
            </a:r>
            <a:r>
              <a:rPr lang="en-US" b="1" spc="-14" dirty="0" err="1" smtClean="0">
                <a:solidFill>
                  <a:srgbClr val="11568A"/>
                </a:solidFill>
                <a:latin typeface="Arial"/>
                <a:cs typeface="Arial"/>
              </a:rPr>
              <a:t>LHeC</a:t>
            </a:r>
            <a:r>
              <a:rPr lang="en-US" b="1" spc="-14" dirty="0" smtClean="0">
                <a:solidFill>
                  <a:srgbClr val="11568A"/>
                </a:solidFill>
                <a:latin typeface="Arial"/>
                <a:cs typeface="Arial"/>
              </a:rPr>
              <a:t> at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54F63DD-AE83-406C-9B55-B110E0B1F80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794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1" y="152402"/>
            <a:ext cx="7620000" cy="481013"/>
          </a:xfrm>
        </p:spPr>
        <p:txBody>
          <a:bodyPr/>
          <a:lstStyle>
            <a:lvl1pPr>
              <a:defRPr b="0">
                <a:latin typeface="Arial Rounded MT Bold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52573D-6A8C-47FC-A403-06DB75F394A9}" type="slidenum">
              <a:rPr lang="en-US"/>
              <a:pPr/>
              <a:t>‹#›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93943640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494520" y="6356827"/>
            <a:ext cx="2308800" cy="362918"/>
          </a:xfrm>
          <a:prstGeom prst="rect">
            <a:avLst/>
          </a:prstGeom>
        </p:spPr>
        <p:txBody>
          <a:bodyPr lIns="86895" tIns="43448" rIns="86895" bIns="43448"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2/22/13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54F63DD-AE83-406C-9B55-B110E0B1F80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156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90213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1" y="152402"/>
            <a:ext cx="7620000" cy="481013"/>
          </a:xfrm>
        </p:spPr>
        <p:txBody>
          <a:bodyPr/>
          <a:lstStyle>
            <a:lvl1pPr>
              <a:defRPr b="0">
                <a:latin typeface="Arial Rounded MT Bold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52573D-6A8C-47FC-A403-06DB75F394A9}" type="slidenum">
              <a:rPr lang="en-US"/>
              <a:pPr/>
              <a:t>‹#›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423458242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2800DD9-C157-4A94-AB2A-762C705D2B63}" type="slidenum">
              <a:rPr lang="it-IT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04239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494520" y="6356827"/>
            <a:ext cx="2308800" cy="362918"/>
          </a:xfrm>
          <a:prstGeom prst="rect">
            <a:avLst/>
          </a:prstGeom>
        </p:spPr>
        <p:txBody>
          <a:bodyPr lIns="86895" tIns="43448" rIns="86895" bIns="43448"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2/22/13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54F63DD-AE83-406C-9B55-B110E0B1F80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00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8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5" Type="http://schemas.openxmlformats.org/officeDocument/2006/relationships/theme" Target="../theme/theme7.xml"/><Relationship Id="rId4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981200" y="152402"/>
            <a:ext cx="5943600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1" y="609600"/>
            <a:ext cx="9464675" cy="553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Clicckasdf</a:t>
            </a:r>
          </a:p>
          <a:p>
            <a:pPr lvl="0"/>
            <a:r>
              <a:rPr lang="en-US" smtClean="0"/>
              <a:t>SDAFASD</a:t>
            </a:r>
          </a:p>
          <a:p>
            <a:pPr lvl="1"/>
            <a:r>
              <a:rPr lang="en-US" smtClean="0"/>
              <a:t>DSF</a:t>
            </a:r>
          </a:p>
          <a:p>
            <a:pPr lvl="1"/>
            <a:r>
              <a:rPr lang="en-US" smtClean="0"/>
              <a:t>ASDFAS</a:t>
            </a:r>
          </a:p>
          <a:p>
            <a:pPr lvl="2"/>
            <a:r>
              <a:rPr lang="en-US" smtClean="0"/>
              <a:t>SDFASDF</a:t>
            </a:r>
          </a:p>
          <a:p>
            <a:pPr lvl="2"/>
            <a:r>
              <a:rPr lang="en-US" smtClean="0"/>
              <a:t>ASDFASFDS</a:t>
            </a:r>
          </a:p>
          <a:p>
            <a:pPr lvl="3"/>
            <a:r>
              <a:rPr lang="en-US" smtClean="0"/>
              <a:t>SDAFASD</a:t>
            </a:r>
          </a:p>
          <a:p>
            <a:pPr lvl="3"/>
            <a:r>
              <a:rPr lang="en-US" smtClean="0"/>
              <a:t>ASDFASF</a:t>
            </a:r>
          </a:p>
          <a:p>
            <a:pPr lvl="4"/>
            <a:r>
              <a:rPr lang="en-US" smtClean="0"/>
              <a:t>SDAFASD</a:t>
            </a:r>
          </a:p>
          <a:p>
            <a:pPr lvl="4"/>
            <a:r>
              <a:rPr lang="en-US" smtClean="0"/>
              <a:t>ASDFADSF</a:t>
            </a:r>
          </a:p>
        </p:txBody>
      </p:sp>
      <p:sp>
        <p:nvSpPr>
          <p:cNvPr id="6318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25964" y="6604000"/>
            <a:ext cx="8540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kumimoji="0" sz="1200">
                <a:solidFill>
                  <a:srgbClr val="FFFFFF"/>
                </a:solidFill>
              </a:defRPr>
            </a:lvl1pPr>
          </a:lstStyle>
          <a:p>
            <a:fld id="{290E197B-B4CD-4AA8-AC67-C1BBEFFE1FBA}" type="slidenum">
              <a:rPr lang="en-US"/>
              <a:pPr/>
              <a:t>‹#›</a:t>
            </a:fld>
            <a:endParaRPr lang="en-US" sz="1400"/>
          </a:p>
        </p:txBody>
      </p:sp>
      <p:sp>
        <p:nvSpPr>
          <p:cNvPr id="1029" name="Rectangle 10"/>
          <p:cNvSpPr>
            <a:spLocks noChangeArrowheads="1"/>
          </p:cNvSpPr>
          <p:nvPr/>
        </p:nvSpPr>
        <p:spPr bwMode="auto">
          <a:xfrm>
            <a:off x="0" y="6629400"/>
            <a:ext cx="1524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>
              <a:spcBef>
                <a:spcPct val="50000"/>
              </a:spcBef>
            </a:pPr>
            <a:r>
              <a:rPr kumimoji="0" lang="en-US" sz="1200" dirty="0" smtClean="0">
                <a:solidFill>
                  <a:srgbClr val="FFFFFF"/>
                </a:solidFill>
              </a:rPr>
              <a:t>P. </a:t>
            </a:r>
            <a:r>
              <a:rPr kumimoji="0" lang="en-US" sz="1200" dirty="0" err="1" smtClean="0">
                <a:solidFill>
                  <a:srgbClr val="FFFFFF"/>
                </a:solidFill>
              </a:rPr>
              <a:t>Kostka</a:t>
            </a:r>
            <a:r>
              <a:rPr kumimoji="0" lang="en-US" sz="1200" dirty="0" smtClean="0">
                <a:solidFill>
                  <a:srgbClr val="FFFFFF"/>
                </a:solidFill>
              </a:rPr>
              <a:t>,</a:t>
            </a:r>
            <a:r>
              <a:rPr kumimoji="0" lang="en-US" sz="1200" baseline="0" dirty="0" smtClean="0">
                <a:solidFill>
                  <a:srgbClr val="FFFFFF"/>
                </a:solidFill>
              </a:rPr>
              <a:t> </a:t>
            </a:r>
            <a:r>
              <a:rPr kumimoji="0" lang="en-US" sz="1200" dirty="0" smtClean="0">
                <a:solidFill>
                  <a:srgbClr val="FFFFFF"/>
                </a:solidFill>
              </a:rPr>
              <a:t>A</a:t>
            </a:r>
            <a:r>
              <a:rPr kumimoji="0" lang="en-US" sz="1200" dirty="0">
                <a:solidFill>
                  <a:srgbClr val="FFFFFF"/>
                </a:solidFill>
              </a:rPr>
              <a:t>. </a:t>
            </a:r>
            <a:r>
              <a:rPr kumimoji="0" lang="en-US" sz="1200" dirty="0" err="1">
                <a:solidFill>
                  <a:srgbClr val="FFFFFF"/>
                </a:solidFill>
              </a:rPr>
              <a:t>Polini</a:t>
            </a:r>
            <a:endParaRPr kumimoji="0" lang="it-IT" sz="1200" dirty="0">
              <a:solidFill>
                <a:srgbClr val="FFFFFF"/>
              </a:solidFill>
            </a:endParaRPr>
          </a:p>
        </p:txBody>
      </p:sp>
      <p:sp>
        <p:nvSpPr>
          <p:cNvPr id="1030" name="Text Box 12"/>
          <p:cNvSpPr txBox="1">
            <a:spLocks noChangeArrowheads="1"/>
          </p:cNvSpPr>
          <p:nvPr/>
        </p:nvSpPr>
        <p:spPr bwMode="auto">
          <a:xfrm>
            <a:off x="6705601" y="6629400"/>
            <a:ext cx="32004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36550" indent="-3365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0000CC"/>
              </a:buClr>
            </a:pPr>
            <a:r>
              <a:rPr lang="en-US" sz="1200" dirty="0" smtClean="0">
                <a:solidFill>
                  <a:srgbClr val="FFFFFF"/>
                </a:solidFill>
              </a:rPr>
              <a:t>Detector Meeting November 7-8 2013</a:t>
            </a:r>
            <a:endParaRPr lang="it-IT" sz="1200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79" r:id="rId2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FFC000"/>
          </a:solidFill>
          <a:latin typeface="+mn-lt"/>
          <a:ea typeface="ＭＳ Ｐゴシック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FFC000"/>
          </a:solidFill>
          <a:latin typeface="Arial" pitchFamily="34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FFC000"/>
          </a:solidFill>
          <a:latin typeface="Arial" pitchFamily="34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FFC000"/>
          </a:solidFill>
          <a:latin typeface="Arial" pitchFamily="34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FFC000"/>
          </a:solidFill>
          <a:latin typeface="Arial" pitchFamily="34" charset="0"/>
          <a:ea typeface="ＭＳ Ｐゴシック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Arial" pitchFamily="34" charset="0"/>
        </a:defRPr>
      </a:lvl9pPr>
    </p:titleStyle>
    <p:bodyStyle>
      <a:lvl1pPr marL="336550" indent="-336550" algn="l" rtl="0" eaLnBrk="0" fontAlgn="base" hangingPunct="0">
        <a:lnSpc>
          <a:spcPct val="75000"/>
        </a:lnSpc>
        <a:spcBef>
          <a:spcPct val="25000"/>
        </a:spcBef>
        <a:spcAft>
          <a:spcPct val="25000"/>
        </a:spcAft>
        <a:buClr>
          <a:srgbClr val="FFFFFF"/>
        </a:buClr>
        <a:buFont typeface="Monotype Sorts" pitchFamily="6" charset="2"/>
        <a:buChar char="n"/>
        <a:defRPr kumimoji="1" sz="2200">
          <a:solidFill>
            <a:srgbClr val="FFFFFF"/>
          </a:solidFill>
          <a:latin typeface="+mn-lt"/>
          <a:ea typeface="ＭＳ Ｐゴシック" pitchFamily="34" charset="-128"/>
          <a:cs typeface="+mn-cs"/>
        </a:defRPr>
      </a:lvl1pPr>
      <a:lvl2pPr marL="747713" indent="-296863" algn="l" rtl="0" eaLnBrk="0" fontAlgn="base" hangingPunct="0">
        <a:lnSpc>
          <a:spcPct val="75000"/>
        </a:lnSpc>
        <a:spcBef>
          <a:spcPct val="50000"/>
        </a:spcBef>
        <a:spcAft>
          <a:spcPct val="25000"/>
        </a:spcAft>
        <a:buClr>
          <a:srgbClr val="FFFFFF"/>
        </a:buClr>
        <a:buChar char="–"/>
        <a:defRPr kumimoji="1">
          <a:solidFill>
            <a:srgbClr val="FFFFFF"/>
          </a:solidFill>
          <a:latin typeface="+mn-lt"/>
          <a:ea typeface="ＭＳ Ｐゴシック" pitchFamily="34" charset="-128"/>
        </a:defRPr>
      </a:lvl2pPr>
      <a:lvl3pPr marL="1136650" indent="-223838" algn="l" rtl="0" eaLnBrk="0" fontAlgn="base" hangingPunct="0">
        <a:spcBef>
          <a:spcPct val="25000"/>
        </a:spcBef>
        <a:spcAft>
          <a:spcPct val="25000"/>
        </a:spcAft>
        <a:buClr>
          <a:srgbClr val="FFFFFF"/>
        </a:buClr>
        <a:buFont typeface="Monotype Sorts" pitchFamily="6" charset="2"/>
        <a:buChar char="n"/>
        <a:defRPr kumimoji="1" sz="1600">
          <a:solidFill>
            <a:srgbClr val="FFFFFF"/>
          </a:solidFill>
          <a:latin typeface="+mn-lt"/>
          <a:ea typeface="ＭＳ Ｐゴシック" pitchFamily="34" charset="-128"/>
        </a:defRPr>
      </a:lvl3pPr>
      <a:lvl4pPr marL="1604963" indent="-242888" algn="l" rtl="0" eaLnBrk="0" fontAlgn="base" hangingPunct="0">
        <a:lnSpc>
          <a:spcPct val="75000"/>
        </a:lnSpc>
        <a:spcBef>
          <a:spcPct val="50000"/>
        </a:spcBef>
        <a:spcAft>
          <a:spcPct val="50000"/>
        </a:spcAft>
        <a:buClr>
          <a:srgbClr val="FFFFFF"/>
        </a:buClr>
        <a:buChar char="–"/>
        <a:defRPr kumimoji="1" sz="1400">
          <a:solidFill>
            <a:srgbClr val="FFFFFF"/>
          </a:solidFill>
          <a:latin typeface="+mn-lt"/>
          <a:ea typeface="ＭＳ Ｐゴシック" pitchFamily="34" charset="-128"/>
        </a:defRPr>
      </a:lvl4pPr>
      <a:lvl5pPr marL="1943100" indent="-223838" algn="l" rtl="0" eaLnBrk="0" fontAlgn="base" hangingPunct="0">
        <a:spcBef>
          <a:spcPct val="20000"/>
        </a:spcBef>
        <a:spcAft>
          <a:spcPct val="0"/>
        </a:spcAft>
        <a:buClr>
          <a:srgbClr val="FFFFFF"/>
        </a:buClr>
        <a:buFont typeface="Monotype Sorts" pitchFamily="6" charset="2"/>
        <a:buChar char="n"/>
        <a:defRPr kumimoji="1" sz="1200">
          <a:solidFill>
            <a:srgbClr val="FFFFFF"/>
          </a:solidFill>
          <a:latin typeface="+mn-lt"/>
          <a:ea typeface="ＭＳ Ｐゴシック" pitchFamily="34" charset="-128"/>
        </a:defRPr>
      </a:lvl5pPr>
      <a:lvl6pPr marL="2400300" indent="-223838" algn="l" rtl="0" fontAlgn="base">
        <a:spcBef>
          <a:spcPct val="20000"/>
        </a:spcBef>
        <a:spcAft>
          <a:spcPct val="0"/>
        </a:spcAft>
        <a:buClr>
          <a:schemeClr val="tx1"/>
        </a:buClr>
        <a:buFont typeface="Monotype Sorts" pitchFamily="2" charset="2"/>
        <a:buChar char="n"/>
        <a:defRPr kumimoji="1" sz="1200" b="1">
          <a:solidFill>
            <a:schemeClr val="tx1"/>
          </a:solidFill>
          <a:latin typeface="+mn-lt"/>
        </a:defRPr>
      </a:lvl6pPr>
      <a:lvl7pPr marL="2857500" indent="-223838" algn="l" rtl="0" fontAlgn="base">
        <a:spcBef>
          <a:spcPct val="20000"/>
        </a:spcBef>
        <a:spcAft>
          <a:spcPct val="0"/>
        </a:spcAft>
        <a:buClr>
          <a:schemeClr val="tx1"/>
        </a:buClr>
        <a:buFont typeface="Monotype Sorts" pitchFamily="2" charset="2"/>
        <a:buChar char="n"/>
        <a:defRPr kumimoji="1" sz="1200" b="1">
          <a:solidFill>
            <a:schemeClr val="tx1"/>
          </a:solidFill>
          <a:latin typeface="+mn-lt"/>
        </a:defRPr>
      </a:lvl7pPr>
      <a:lvl8pPr marL="3314700" indent="-223838" algn="l" rtl="0" fontAlgn="base">
        <a:spcBef>
          <a:spcPct val="20000"/>
        </a:spcBef>
        <a:spcAft>
          <a:spcPct val="0"/>
        </a:spcAft>
        <a:buClr>
          <a:schemeClr val="tx1"/>
        </a:buClr>
        <a:buFont typeface="Monotype Sorts" pitchFamily="2" charset="2"/>
        <a:buChar char="n"/>
        <a:defRPr kumimoji="1" sz="1200" b="1">
          <a:solidFill>
            <a:schemeClr val="tx1"/>
          </a:solidFill>
          <a:latin typeface="+mn-lt"/>
        </a:defRPr>
      </a:lvl8pPr>
      <a:lvl9pPr marL="3771900" indent="-223838" algn="l" rtl="0" fontAlgn="base">
        <a:spcBef>
          <a:spcPct val="20000"/>
        </a:spcBef>
        <a:spcAft>
          <a:spcPct val="0"/>
        </a:spcAft>
        <a:buClr>
          <a:schemeClr val="tx1"/>
        </a:buClr>
        <a:buFont typeface="Monotype Sorts" pitchFamily="2" charset="2"/>
        <a:buChar char="n"/>
        <a:defRPr kumimoji="1" sz="1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981200" y="152402"/>
            <a:ext cx="5943600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1" y="609600"/>
            <a:ext cx="9464675" cy="553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Clicckasdf</a:t>
            </a:r>
          </a:p>
          <a:p>
            <a:pPr lvl="0"/>
            <a:r>
              <a:rPr lang="en-US" smtClean="0"/>
              <a:t>SDAFASD</a:t>
            </a:r>
          </a:p>
          <a:p>
            <a:pPr lvl="1"/>
            <a:r>
              <a:rPr lang="en-US" smtClean="0"/>
              <a:t>DSF</a:t>
            </a:r>
          </a:p>
          <a:p>
            <a:pPr lvl="1"/>
            <a:r>
              <a:rPr lang="en-US" smtClean="0"/>
              <a:t>ASDFAS</a:t>
            </a:r>
          </a:p>
          <a:p>
            <a:pPr lvl="2"/>
            <a:r>
              <a:rPr lang="en-US" smtClean="0"/>
              <a:t>SDFASDF</a:t>
            </a:r>
          </a:p>
          <a:p>
            <a:pPr lvl="2"/>
            <a:r>
              <a:rPr lang="en-US" smtClean="0"/>
              <a:t>ASDFASFDS</a:t>
            </a:r>
          </a:p>
          <a:p>
            <a:pPr lvl="3"/>
            <a:r>
              <a:rPr lang="en-US" smtClean="0"/>
              <a:t>SDAFASD</a:t>
            </a:r>
          </a:p>
          <a:p>
            <a:pPr lvl="3"/>
            <a:r>
              <a:rPr lang="en-US" smtClean="0"/>
              <a:t>ASDFASF</a:t>
            </a:r>
          </a:p>
          <a:p>
            <a:pPr lvl="4"/>
            <a:r>
              <a:rPr lang="en-US" smtClean="0"/>
              <a:t>SDAFASD</a:t>
            </a:r>
          </a:p>
          <a:p>
            <a:pPr lvl="4"/>
            <a:r>
              <a:rPr lang="en-US" smtClean="0"/>
              <a:t>ASDFADSF</a:t>
            </a:r>
          </a:p>
        </p:txBody>
      </p:sp>
      <p:sp>
        <p:nvSpPr>
          <p:cNvPr id="6318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25964" y="6604000"/>
            <a:ext cx="8540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kumimoji="0" sz="1200">
                <a:solidFill>
                  <a:srgbClr val="FFFFFF"/>
                </a:solidFill>
              </a:defRPr>
            </a:lvl1pPr>
          </a:lstStyle>
          <a:p>
            <a:fld id="{290E197B-B4CD-4AA8-AC67-C1BBEFFE1FBA}" type="slidenum">
              <a:rPr lang="en-US"/>
              <a:pPr/>
              <a:t>‹#›</a:t>
            </a:fld>
            <a:endParaRPr lang="en-US" sz="1400"/>
          </a:p>
        </p:txBody>
      </p:sp>
      <p:sp>
        <p:nvSpPr>
          <p:cNvPr id="1029" name="Rectangle 10"/>
          <p:cNvSpPr>
            <a:spLocks noChangeArrowheads="1"/>
          </p:cNvSpPr>
          <p:nvPr/>
        </p:nvSpPr>
        <p:spPr bwMode="auto">
          <a:xfrm>
            <a:off x="0" y="6629400"/>
            <a:ext cx="1524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>
              <a:spcBef>
                <a:spcPct val="50000"/>
              </a:spcBef>
            </a:pPr>
            <a:r>
              <a:rPr kumimoji="0" lang="en-US" sz="1200" dirty="0" smtClean="0">
                <a:solidFill>
                  <a:srgbClr val="FFFFFF"/>
                </a:solidFill>
              </a:rPr>
              <a:t>P. </a:t>
            </a:r>
            <a:r>
              <a:rPr kumimoji="0" lang="en-US" sz="1200" dirty="0" err="1" smtClean="0">
                <a:solidFill>
                  <a:srgbClr val="FFFFFF"/>
                </a:solidFill>
              </a:rPr>
              <a:t>Kostka</a:t>
            </a:r>
            <a:r>
              <a:rPr kumimoji="0" lang="en-US" sz="1200" dirty="0" smtClean="0">
                <a:solidFill>
                  <a:srgbClr val="FFFFFF"/>
                </a:solidFill>
              </a:rPr>
              <a:t>, A. </a:t>
            </a:r>
            <a:r>
              <a:rPr kumimoji="0" lang="en-US" sz="1200" dirty="0" err="1" smtClean="0">
                <a:solidFill>
                  <a:srgbClr val="FFFFFF"/>
                </a:solidFill>
              </a:rPr>
              <a:t>Polini</a:t>
            </a:r>
            <a:endParaRPr kumimoji="0" lang="it-IT" sz="1200" dirty="0">
              <a:solidFill>
                <a:srgbClr val="FFFFFF"/>
              </a:solidFill>
            </a:endParaRPr>
          </a:p>
        </p:txBody>
      </p:sp>
      <p:sp>
        <p:nvSpPr>
          <p:cNvPr id="1030" name="Text Box 12"/>
          <p:cNvSpPr txBox="1">
            <a:spLocks noChangeArrowheads="1"/>
          </p:cNvSpPr>
          <p:nvPr/>
        </p:nvSpPr>
        <p:spPr bwMode="auto">
          <a:xfrm>
            <a:off x="6705601" y="6629400"/>
            <a:ext cx="32004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36550" indent="-3365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0000CC"/>
              </a:buClr>
            </a:pPr>
            <a:r>
              <a:rPr lang="en-US" sz="1200" dirty="0" smtClean="0">
                <a:solidFill>
                  <a:srgbClr val="FFFFFF"/>
                </a:solidFill>
              </a:rPr>
              <a:t>Detector Meeting November 7-8 2013</a:t>
            </a:r>
            <a:endParaRPr lang="it-IT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325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10" r:id="rId3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FFC000"/>
          </a:solidFill>
          <a:latin typeface="+mn-lt"/>
          <a:ea typeface="ＭＳ Ｐゴシック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FFC000"/>
          </a:solidFill>
          <a:latin typeface="Arial" pitchFamily="34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FFC000"/>
          </a:solidFill>
          <a:latin typeface="Arial" pitchFamily="34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FFC000"/>
          </a:solidFill>
          <a:latin typeface="Arial" pitchFamily="34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FFC000"/>
          </a:solidFill>
          <a:latin typeface="Arial" pitchFamily="34" charset="0"/>
          <a:ea typeface="ＭＳ Ｐゴシック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Arial" pitchFamily="34" charset="0"/>
        </a:defRPr>
      </a:lvl9pPr>
    </p:titleStyle>
    <p:bodyStyle>
      <a:lvl1pPr marL="336550" indent="-336550" algn="l" rtl="0" eaLnBrk="0" fontAlgn="base" hangingPunct="0">
        <a:lnSpc>
          <a:spcPct val="75000"/>
        </a:lnSpc>
        <a:spcBef>
          <a:spcPct val="25000"/>
        </a:spcBef>
        <a:spcAft>
          <a:spcPct val="25000"/>
        </a:spcAft>
        <a:buClr>
          <a:srgbClr val="FFFFFF"/>
        </a:buClr>
        <a:buFont typeface="Monotype Sorts" pitchFamily="6" charset="2"/>
        <a:buChar char="n"/>
        <a:defRPr kumimoji="1" sz="2200">
          <a:solidFill>
            <a:srgbClr val="FFFFFF"/>
          </a:solidFill>
          <a:latin typeface="+mn-lt"/>
          <a:ea typeface="ＭＳ Ｐゴシック" pitchFamily="34" charset="-128"/>
          <a:cs typeface="+mn-cs"/>
        </a:defRPr>
      </a:lvl1pPr>
      <a:lvl2pPr marL="747713" indent="-296863" algn="l" rtl="0" eaLnBrk="0" fontAlgn="base" hangingPunct="0">
        <a:lnSpc>
          <a:spcPct val="75000"/>
        </a:lnSpc>
        <a:spcBef>
          <a:spcPct val="50000"/>
        </a:spcBef>
        <a:spcAft>
          <a:spcPct val="25000"/>
        </a:spcAft>
        <a:buClr>
          <a:srgbClr val="FFFFFF"/>
        </a:buClr>
        <a:buChar char="–"/>
        <a:defRPr kumimoji="1">
          <a:solidFill>
            <a:srgbClr val="FFFFFF"/>
          </a:solidFill>
          <a:latin typeface="+mn-lt"/>
          <a:ea typeface="ＭＳ Ｐゴシック" pitchFamily="34" charset="-128"/>
        </a:defRPr>
      </a:lvl2pPr>
      <a:lvl3pPr marL="1136650" indent="-223838" algn="l" rtl="0" eaLnBrk="0" fontAlgn="base" hangingPunct="0">
        <a:spcBef>
          <a:spcPct val="25000"/>
        </a:spcBef>
        <a:spcAft>
          <a:spcPct val="25000"/>
        </a:spcAft>
        <a:buClr>
          <a:srgbClr val="FFFFFF"/>
        </a:buClr>
        <a:buFont typeface="Monotype Sorts" pitchFamily="6" charset="2"/>
        <a:buChar char="n"/>
        <a:defRPr kumimoji="1" sz="1600">
          <a:solidFill>
            <a:srgbClr val="FFFFFF"/>
          </a:solidFill>
          <a:latin typeface="+mn-lt"/>
          <a:ea typeface="ＭＳ Ｐゴシック" pitchFamily="34" charset="-128"/>
        </a:defRPr>
      </a:lvl3pPr>
      <a:lvl4pPr marL="1604963" indent="-242888" algn="l" rtl="0" eaLnBrk="0" fontAlgn="base" hangingPunct="0">
        <a:lnSpc>
          <a:spcPct val="75000"/>
        </a:lnSpc>
        <a:spcBef>
          <a:spcPct val="50000"/>
        </a:spcBef>
        <a:spcAft>
          <a:spcPct val="50000"/>
        </a:spcAft>
        <a:buClr>
          <a:srgbClr val="FFFFFF"/>
        </a:buClr>
        <a:buChar char="–"/>
        <a:defRPr kumimoji="1" sz="1400">
          <a:solidFill>
            <a:srgbClr val="FFFFFF"/>
          </a:solidFill>
          <a:latin typeface="+mn-lt"/>
          <a:ea typeface="ＭＳ Ｐゴシック" pitchFamily="34" charset="-128"/>
        </a:defRPr>
      </a:lvl4pPr>
      <a:lvl5pPr marL="1943100" indent="-223838" algn="l" rtl="0" eaLnBrk="0" fontAlgn="base" hangingPunct="0">
        <a:spcBef>
          <a:spcPct val="20000"/>
        </a:spcBef>
        <a:spcAft>
          <a:spcPct val="0"/>
        </a:spcAft>
        <a:buClr>
          <a:srgbClr val="FFFFFF"/>
        </a:buClr>
        <a:buFont typeface="Monotype Sorts" pitchFamily="6" charset="2"/>
        <a:buChar char="n"/>
        <a:defRPr kumimoji="1" sz="1200">
          <a:solidFill>
            <a:srgbClr val="FFFFFF"/>
          </a:solidFill>
          <a:latin typeface="+mn-lt"/>
          <a:ea typeface="ＭＳ Ｐゴシック" pitchFamily="34" charset="-128"/>
        </a:defRPr>
      </a:lvl5pPr>
      <a:lvl6pPr marL="2400300" indent="-223838" algn="l" rtl="0" fontAlgn="base">
        <a:spcBef>
          <a:spcPct val="20000"/>
        </a:spcBef>
        <a:spcAft>
          <a:spcPct val="0"/>
        </a:spcAft>
        <a:buClr>
          <a:schemeClr val="tx1"/>
        </a:buClr>
        <a:buFont typeface="Monotype Sorts" pitchFamily="2" charset="2"/>
        <a:buChar char="n"/>
        <a:defRPr kumimoji="1" sz="1200" b="1">
          <a:solidFill>
            <a:schemeClr val="tx1"/>
          </a:solidFill>
          <a:latin typeface="+mn-lt"/>
        </a:defRPr>
      </a:lvl6pPr>
      <a:lvl7pPr marL="2857500" indent="-223838" algn="l" rtl="0" fontAlgn="base">
        <a:spcBef>
          <a:spcPct val="20000"/>
        </a:spcBef>
        <a:spcAft>
          <a:spcPct val="0"/>
        </a:spcAft>
        <a:buClr>
          <a:schemeClr val="tx1"/>
        </a:buClr>
        <a:buFont typeface="Monotype Sorts" pitchFamily="2" charset="2"/>
        <a:buChar char="n"/>
        <a:defRPr kumimoji="1" sz="1200" b="1">
          <a:solidFill>
            <a:schemeClr val="tx1"/>
          </a:solidFill>
          <a:latin typeface="+mn-lt"/>
        </a:defRPr>
      </a:lvl7pPr>
      <a:lvl8pPr marL="3314700" indent="-223838" algn="l" rtl="0" fontAlgn="base">
        <a:spcBef>
          <a:spcPct val="20000"/>
        </a:spcBef>
        <a:spcAft>
          <a:spcPct val="0"/>
        </a:spcAft>
        <a:buClr>
          <a:schemeClr val="tx1"/>
        </a:buClr>
        <a:buFont typeface="Monotype Sorts" pitchFamily="2" charset="2"/>
        <a:buChar char="n"/>
        <a:defRPr kumimoji="1" sz="1200" b="1">
          <a:solidFill>
            <a:schemeClr val="tx1"/>
          </a:solidFill>
          <a:latin typeface="+mn-lt"/>
        </a:defRPr>
      </a:lvl8pPr>
      <a:lvl9pPr marL="3771900" indent="-223838" algn="l" rtl="0" fontAlgn="base">
        <a:spcBef>
          <a:spcPct val="20000"/>
        </a:spcBef>
        <a:spcAft>
          <a:spcPct val="0"/>
        </a:spcAft>
        <a:buClr>
          <a:schemeClr val="tx1"/>
        </a:buClr>
        <a:buFont typeface="Monotype Sorts" pitchFamily="2" charset="2"/>
        <a:buChar char="n"/>
        <a:defRPr kumimoji="1" sz="1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981200" y="152402"/>
            <a:ext cx="5943600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1" y="609600"/>
            <a:ext cx="9464675" cy="553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Clicckasdf</a:t>
            </a:r>
          </a:p>
          <a:p>
            <a:pPr lvl="0"/>
            <a:r>
              <a:rPr lang="en-US" smtClean="0"/>
              <a:t>SDAFASD</a:t>
            </a:r>
          </a:p>
          <a:p>
            <a:pPr lvl="1"/>
            <a:r>
              <a:rPr lang="en-US" smtClean="0"/>
              <a:t>DSF</a:t>
            </a:r>
          </a:p>
          <a:p>
            <a:pPr lvl="1"/>
            <a:r>
              <a:rPr lang="en-US" smtClean="0"/>
              <a:t>ASDFAS</a:t>
            </a:r>
          </a:p>
          <a:p>
            <a:pPr lvl="2"/>
            <a:r>
              <a:rPr lang="en-US" smtClean="0"/>
              <a:t>SDFASDF</a:t>
            </a:r>
          </a:p>
          <a:p>
            <a:pPr lvl="2"/>
            <a:r>
              <a:rPr lang="en-US" smtClean="0"/>
              <a:t>ASDFASFDS</a:t>
            </a:r>
          </a:p>
          <a:p>
            <a:pPr lvl="3"/>
            <a:r>
              <a:rPr lang="en-US" smtClean="0"/>
              <a:t>SDAFASD</a:t>
            </a:r>
          </a:p>
          <a:p>
            <a:pPr lvl="3"/>
            <a:r>
              <a:rPr lang="en-US" smtClean="0"/>
              <a:t>ASDFASF</a:t>
            </a:r>
          </a:p>
          <a:p>
            <a:pPr lvl="4"/>
            <a:r>
              <a:rPr lang="en-US" smtClean="0"/>
              <a:t>SDAFASD</a:t>
            </a:r>
          </a:p>
          <a:p>
            <a:pPr lvl="4"/>
            <a:r>
              <a:rPr lang="en-US" smtClean="0"/>
              <a:t>ASDFADSF</a:t>
            </a:r>
          </a:p>
        </p:txBody>
      </p:sp>
      <p:sp>
        <p:nvSpPr>
          <p:cNvPr id="6318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25964" y="6604000"/>
            <a:ext cx="8540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kumimoji="0" sz="1200">
                <a:solidFill>
                  <a:srgbClr val="FFFFFF"/>
                </a:solidFill>
              </a:defRPr>
            </a:lvl1pPr>
          </a:lstStyle>
          <a:p>
            <a:fld id="{290E197B-B4CD-4AA8-AC67-C1BBEFFE1FBA}" type="slidenum">
              <a:rPr lang="en-US"/>
              <a:pPr/>
              <a:t>‹#›</a:t>
            </a:fld>
            <a:endParaRPr lang="en-US" sz="1400"/>
          </a:p>
        </p:txBody>
      </p:sp>
      <p:sp>
        <p:nvSpPr>
          <p:cNvPr id="1029" name="Rectangle 10"/>
          <p:cNvSpPr>
            <a:spLocks noChangeArrowheads="1"/>
          </p:cNvSpPr>
          <p:nvPr/>
        </p:nvSpPr>
        <p:spPr bwMode="auto">
          <a:xfrm>
            <a:off x="0" y="6629400"/>
            <a:ext cx="1524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>
              <a:spcBef>
                <a:spcPct val="50000"/>
              </a:spcBef>
            </a:pPr>
            <a:r>
              <a:rPr kumimoji="0" lang="en-US" sz="1200" dirty="0" smtClean="0">
                <a:solidFill>
                  <a:srgbClr val="FFFFFF"/>
                </a:solidFill>
              </a:rPr>
              <a:t>P. </a:t>
            </a:r>
            <a:r>
              <a:rPr kumimoji="0" lang="en-US" sz="1200" dirty="0" err="1" smtClean="0">
                <a:solidFill>
                  <a:srgbClr val="FFFFFF"/>
                </a:solidFill>
              </a:rPr>
              <a:t>Kostka</a:t>
            </a:r>
            <a:r>
              <a:rPr kumimoji="0" lang="en-US" sz="1200" dirty="0" smtClean="0">
                <a:solidFill>
                  <a:srgbClr val="FFFFFF"/>
                </a:solidFill>
              </a:rPr>
              <a:t>, A. </a:t>
            </a:r>
            <a:r>
              <a:rPr kumimoji="0" lang="en-US" sz="1200" dirty="0" err="1" smtClean="0">
                <a:solidFill>
                  <a:srgbClr val="FFFFFF"/>
                </a:solidFill>
              </a:rPr>
              <a:t>Polini</a:t>
            </a:r>
            <a:endParaRPr kumimoji="0" lang="it-IT" sz="1200" dirty="0">
              <a:solidFill>
                <a:srgbClr val="FFFFFF"/>
              </a:solidFill>
            </a:endParaRPr>
          </a:p>
        </p:txBody>
      </p:sp>
      <p:sp>
        <p:nvSpPr>
          <p:cNvPr id="1030" name="Text Box 12"/>
          <p:cNvSpPr txBox="1">
            <a:spLocks noChangeArrowheads="1"/>
          </p:cNvSpPr>
          <p:nvPr/>
        </p:nvSpPr>
        <p:spPr bwMode="auto">
          <a:xfrm>
            <a:off x="6705601" y="6629400"/>
            <a:ext cx="32004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36550" indent="-3365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0000CC"/>
              </a:buClr>
            </a:pPr>
            <a:r>
              <a:rPr lang="en-US" sz="1200" dirty="0" smtClean="0">
                <a:solidFill>
                  <a:srgbClr val="FFFFFF"/>
                </a:solidFill>
              </a:rPr>
              <a:t>Detector Meeting November 7-8 2013</a:t>
            </a:r>
            <a:endParaRPr lang="it-IT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998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FFC000"/>
          </a:solidFill>
          <a:latin typeface="+mn-lt"/>
          <a:ea typeface="ＭＳ Ｐゴシック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FFC000"/>
          </a:solidFill>
          <a:latin typeface="Arial" pitchFamily="34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FFC000"/>
          </a:solidFill>
          <a:latin typeface="Arial" pitchFamily="34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FFC000"/>
          </a:solidFill>
          <a:latin typeface="Arial" pitchFamily="34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FFC000"/>
          </a:solidFill>
          <a:latin typeface="Arial" pitchFamily="34" charset="0"/>
          <a:ea typeface="ＭＳ Ｐゴシック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Arial" pitchFamily="34" charset="0"/>
        </a:defRPr>
      </a:lvl9pPr>
    </p:titleStyle>
    <p:bodyStyle>
      <a:lvl1pPr marL="336550" indent="-336550" algn="l" rtl="0" eaLnBrk="0" fontAlgn="base" hangingPunct="0">
        <a:lnSpc>
          <a:spcPct val="75000"/>
        </a:lnSpc>
        <a:spcBef>
          <a:spcPct val="25000"/>
        </a:spcBef>
        <a:spcAft>
          <a:spcPct val="25000"/>
        </a:spcAft>
        <a:buClr>
          <a:srgbClr val="FFFFFF"/>
        </a:buClr>
        <a:buFont typeface="Monotype Sorts" pitchFamily="6" charset="2"/>
        <a:buChar char="n"/>
        <a:defRPr kumimoji="1" sz="2200">
          <a:solidFill>
            <a:srgbClr val="FFFFFF"/>
          </a:solidFill>
          <a:latin typeface="+mn-lt"/>
          <a:ea typeface="ＭＳ Ｐゴシック" pitchFamily="34" charset="-128"/>
          <a:cs typeface="+mn-cs"/>
        </a:defRPr>
      </a:lvl1pPr>
      <a:lvl2pPr marL="747713" indent="-296863" algn="l" rtl="0" eaLnBrk="0" fontAlgn="base" hangingPunct="0">
        <a:lnSpc>
          <a:spcPct val="75000"/>
        </a:lnSpc>
        <a:spcBef>
          <a:spcPct val="50000"/>
        </a:spcBef>
        <a:spcAft>
          <a:spcPct val="25000"/>
        </a:spcAft>
        <a:buClr>
          <a:srgbClr val="FFFFFF"/>
        </a:buClr>
        <a:buChar char="–"/>
        <a:defRPr kumimoji="1">
          <a:solidFill>
            <a:srgbClr val="FFFFFF"/>
          </a:solidFill>
          <a:latin typeface="+mn-lt"/>
          <a:ea typeface="ＭＳ Ｐゴシック" pitchFamily="34" charset="-128"/>
        </a:defRPr>
      </a:lvl2pPr>
      <a:lvl3pPr marL="1136650" indent="-223838" algn="l" rtl="0" eaLnBrk="0" fontAlgn="base" hangingPunct="0">
        <a:spcBef>
          <a:spcPct val="25000"/>
        </a:spcBef>
        <a:spcAft>
          <a:spcPct val="25000"/>
        </a:spcAft>
        <a:buClr>
          <a:srgbClr val="FFFFFF"/>
        </a:buClr>
        <a:buFont typeface="Monotype Sorts" pitchFamily="6" charset="2"/>
        <a:buChar char="n"/>
        <a:defRPr kumimoji="1" sz="1600">
          <a:solidFill>
            <a:srgbClr val="FFFFFF"/>
          </a:solidFill>
          <a:latin typeface="+mn-lt"/>
          <a:ea typeface="ＭＳ Ｐゴシック" pitchFamily="34" charset="-128"/>
        </a:defRPr>
      </a:lvl3pPr>
      <a:lvl4pPr marL="1604963" indent="-242888" algn="l" rtl="0" eaLnBrk="0" fontAlgn="base" hangingPunct="0">
        <a:lnSpc>
          <a:spcPct val="75000"/>
        </a:lnSpc>
        <a:spcBef>
          <a:spcPct val="50000"/>
        </a:spcBef>
        <a:spcAft>
          <a:spcPct val="50000"/>
        </a:spcAft>
        <a:buClr>
          <a:srgbClr val="FFFFFF"/>
        </a:buClr>
        <a:buChar char="–"/>
        <a:defRPr kumimoji="1" sz="1400">
          <a:solidFill>
            <a:srgbClr val="FFFFFF"/>
          </a:solidFill>
          <a:latin typeface="+mn-lt"/>
          <a:ea typeface="ＭＳ Ｐゴシック" pitchFamily="34" charset="-128"/>
        </a:defRPr>
      </a:lvl4pPr>
      <a:lvl5pPr marL="1943100" indent="-223838" algn="l" rtl="0" eaLnBrk="0" fontAlgn="base" hangingPunct="0">
        <a:spcBef>
          <a:spcPct val="20000"/>
        </a:spcBef>
        <a:spcAft>
          <a:spcPct val="0"/>
        </a:spcAft>
        <a:buClr>
          <a:srgbClr val="FFFFFF"/>
        </a:buClr>
        <a:buFont typeface="Monotype Sorts" pitchFamily="6" charset="2"/>
        <a:buChar char="n"/>
        <a:defRPr kumimoji="1" sz="1200">
          <a:solidFill>
            <a:srgbClr val="FFFFFF"/>
          </a:solidFill>
          <a:latin typeface="+mn-lt"/>
          <a:ea typeface="ＭＳ Ｐゴシック" pitchFamily="34" charset="-128"/>
        </a:defRPr>
      </a:lvl5pPr>
      <a:lvl6pPr marL="2400300" indent="-223838" algn="l" rtl="0" fontAlgn="base">
        <a:spcBef>
          <a:spcPct val="20000"/>
        </a:spcBef>
        <a:spcAft>
          <a:spcPct val="0"/>
        </a:spcAft>
        <a:buClr>
          <a:schemeClr val="tx1"/>
        </a:buClr>
        <a:buFont typeface="Monotype Sorts" pitchFamily="2" charset="2"/>
        <a:buChar char="n"/>
        <a:defRPr kumimoji="1" sz="1200" b="1">
          <a:solidFill>
            <a:schemeClr val="tx1"/>
          </a:solidFill>
          <a:latin typeface="+mn-lt"/>
        </a:defRPr>
      </a:lvl6pPr>
      <a:lvl7pPr marL="2857500" indent="-223838" algn="l" rtl="0" fontAlgn="base">
        <a:spcBef>
          <a:spcPct val="20000"/>
        </a:spcBef>
        <a:spcAft>
          <a:spcPct val="0"/>
        </a:spcAft>
        <a:buClr>
          <a:schemeClr val="tx1"/>
        </a:buClr>
        <a:buFont typeface="Monotype Sorts" pitchFamily="2" charset="2"/>
        <a:buChar char="n"/>
        <a:defRPr kumimoji="1" sz="1200" b="1">
          <a:solidFill>
            <a:schemeClr val="tx1"/>
          </a:solidFill>
          <a:latin typeface="+mn-lt"/>
        </a:defRPr>
      </a:lvl7pPr>
      <a:lvl8pPr marL="3314700" indent="-223838" algn="l" rtl="0" fontAlgn="base">
        <a:spcBef>
          <a:spcPct val="20000"/>
        </a:spcBef>
        <a:spcAft>
          <a:spcPct val="0"/>
        </a:spcAft>
        <a:buClr>
          <a:schemeClr val="tx1"/>
        </a:buClr>
        <a:buFont typeface="Monotype Sorts" pitchFamily="2" charset="2"/>
        <a:buChar char="n"/>
        <a:defRPr kumimoji="1" sz="1200" b="1">
          <a:solidFill>
            <a:schemeClr val="tx1"/>
          </a:solidFill>
          <a:latin typeface="+mn-lt"/>
        </a:defRPr>
      </a:lvl8pPr>
      <a:lvl9pPr marL="3771900" indent="-223838" algn="l" rtl="0" fontAlgn="base">
        <a:spcBef>
          <a:spcPct val="20000"/>
        </a:spcBef>
        <a:spcAft>
          <a:spcPct val="0"/>
        </a:spcAft>
        <a:buClr>
          <a:schemeClr val="tx1"/>
        </a:buClr>
        <a:buFont typeface="Monotype Sorts" pitchFamily="2" charset="2"/>
        <a:buChar char="n"/>
        <a:defRPr kumimoji="1" sz="1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981200" y="152402"/>
            <a:ext cx="5943600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1" y="609600"/>
            <a:ext cx="9464675" cy="553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Clicckasdf</a:t>
            </a:r>
          </a:p>
          <a:p>
            <a:pPr lvl="0"/>
            <a:r>
              <a:rPr lang="en-US" smtClean="0"/>
              <a:t>SDAFASD</a:t>
            </a:r>
          </a:p>
          <a:p>
            <a:pPr lvl="1"/>
            <a:r>
              <a:rPr lang="en-US" smtClean="0"/>
              <a:t>DSF</a:t>
            </a:r>
          </a:p>
          <a:p>
            <a:pPr lvl="1"/>
            <a:r>
              <a:rPr lang="en-US" smtClean="0"/>
              <a:t>ASDFAS</a:t>
            </a:r>
          </a:p>
          <a:p>
            <a:pPr lvl="2"/>
            <a:r>
              <a:rPr lang="en-US" smtClean="0"/>
              <a:t>SDFASDF</a:t>
            </a:r>
          </a:p>
          <a:p>
            <a:pPr lvl="2"/>
            <a:r>
              <a:rPr lang="en-US" smtClean="0"/>
              <a:t>ASDFASFDS</a:t>
            </a:r>
          </a:p>
          <a:p>
            <a:pPr lvl="3"/>
            <a:r>
              <a:rPr lang="en-US" smtClean="0"/>
              <a:t>SDAFASD</a:t>
            </a:r>
          </a:p>
          <a:p>
            <a:pPr lvl="3"/>
            <a:r>
              <a:rPr lang="en-US" smtClean="0"/>
              <a:t>ASDFASF</a:t>
            </a:r>
          </a:p>
          <a:p>
            <a:pPr lvl="4"/>
            <a:r>
              <a:rPr lang="en-US" smtClean="0"/>
              <a:t>SDAFASD</a:t>
            </a:r>
          </a:p>
          <a:p>
            <a:pPr lvl="4"/>
            <a:r>
              <a:rPr lang="en-US" smtClean="0"/>
              <a:t>ASDFADSF</a:t>
            </a:r>
          </a:p>
        </p:txBody>
      </p:sp>
      <p:sp>
        <p:nvSpPr>
          <p:cNvPr id="6318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25964" y="6604000"/>
            <a:ext cx="8540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kumimoji="0" sz="1200">
                <a:solidFill>
                  <a:srgbClr val="FFFFFF"/>
                </a:solidFill>
              </a:defRPr>
            </a:lvl1pPr>
          </a:lstStyle>
          <a:p>
            <a:fld id="{290E197B-B4CD-4AA8-AC67-C1BBEFFE1FBA}" type="slidenum">
              <a:rPr lang="en-US"/>
              <a:pPr/>
              <a:t>‹#›</a:t>
            </a:fld>
            <a:endParaRPr lang="en-US" sz="1400"/>
          </a:p>
        </p:txBody>
      </p:sp>
      <p:sp>
        <p:nvSpPr>
          <p:cNvPr id="1029" name="Rectangle 10"/>
          <p:cNvSpPr>
            <a:spLocks noChangeArrowheads="1"/>
          </p:cNvSpPr>
          <p:nvPr/>
        </p:nvSpPr>
        <p:spPr bwMode="auto">
          <a:xfrm>
            <a:off x="0" y="6629400"/>
            <a:ext cx="1524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>
              <a:spcBef>
                <a:spcPct val="50000"/>
              </a:spcBef>
            </a:pPr>
            <a:r>
              <a:rPr kumimoji="0" lang="en-US" sz="1200" dirty="0" smtClean="0">
                <a:solidFill>
                  <a:srgbClr val="FFFFFF"/>
                </a:solidFill>
              </a:rPr>
              <a:t>P. </a:t>
            </a:r>
            <a:r>
              <a:rPr kumimoji="0" lang="en-US" sz="1200" dirty="0" err="1" smtClean="0">
                <a:solidFill>
                  <a:srgbClr val="FFFFFF"/>
                </a:solidFill>
              </a:rPr>
              <a:t>Kostka</a:t>
            </a:r>
            <a:r>
              <a:rPr kumimoji="0" lang="en-US" sz="1200" dirty="0" smtClean="0">
                <a:solidFill>
                  <a:srgbClr val="FFFFFF"/>
                </a:solidFill>
              </a:rPr>
              <a:t>, A. </a:t>
            </a:r>
            <a:r>
              <a:rPr kumimoji="0" lang="en-US" sz="1200" dirty="0" err="1" smtClean="0">
                <a:solidFill>
                  <a:srgbClr val="FFFFFF"/>
                </a:solidFill>
              </a:rPr>
              <a:t>Polini</a:t>
            </a:r>
            <a:endParaRPr kumimoji="0" lang="it-IT" sz="1200" dirty="0">
              <a:solidFill>
                <a:srgbClr val="FFFFFF"/>
              </a:solidFill>
            </a:endParaRPr>
          </a:p>
        </p:txBody>
      </p:sp>
      <p:sp>
        <p:nvSpPr>
          <p:cNvPr id="1030" name="Text Box 12"/>
          <p:cNvSpPr txBox="1">
            <a:spLocks noChangeArrowheads="1"/>
          </p:cNvSpPr>
          <p:nvPr/>
        </p:nvSpPr>
        <p:spPr bwMode="auto">
          <a:xfrm>
            <a:off x="6705601" y="6629400"/>
            <a:ext cx="32004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36550" indent="-3365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0000CC"/>
              </a:buClr>
            </a:pPr>
            <a:r>
              <a:rPr lang="en-US" sz="1200" dirty="0" smtClean="0">
                <a:solidFill>
                  <a:srgbClr val="FFFFFF"/>
                </a:solidFill>
              </a:rPr>
              <a:t>Detector Meeting November 7-8 2013</a:t>
            </a:r>
            <a:endParaRPr lang="it-IT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816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FFC000"/>
          </a:solidFill>
          <a:latin typeface="+mn-lt"/>
          <a:ea typeface="ＭＳ Ｐゴシック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FFC000"/>
          </a:solidFill>
          <a:latin typeface="Arial" pitchFamily="34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FFC000"/>
          </a:solidFill>
          <a:latin typeface="Arial" pitchFamily="34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FFC000"/>
          </a:solidFill>
          <a:latin typeface="Arial" pitchFamily="34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FFC000"/>
          </a:solidFill>
          <a:latin typeface="Arial" pitchFamily="34" charset="0"/>
          <a:ea typeface="ＭＳ Ｐゴシック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Arial" pitchFamily="34" charset="0"/>
        </a:defRPr>
      </a:lvl9pPr>
    </p:titleStyle>
    <p:bodyStyle>
      <a:lvl1pPr marL="336550" indent="-336550" algn="l" rtl="0" eaLnBrk="0" fontAlgn="base" hangingPunct="0">
        <a:lnSpc>
          <a:spcPct val="75000"/>
        </a:lnSpc>
        <a:spcBef>
          <a:spcPct val="25000"/>
        </a:spcBef>
        <a:spcAft>
          <a:spcPct val="25000"/>
        </a:spcAft>
        <a:buClr>
          <a:srgbClr val="FFFFFF"/>
        </a:buClr>
        <a:buFont typeface="Monotype Sorts" pitchFamily="6" charset="2"/>
        <a:buChar char="n"/>
        <a:defRPr kumimoji="1" sz="2200">
          <a:solidFill>
            <a:srgbClr val="FFFFFF"/>
          </a:solidFill>
          <a:latin typeface="+mn-lt"/>
          <a:ea typeface="ＭＳ Ｐゴシック" pitchFamily="34" charset="-128"/>
          <a:cs typeface="+mn-cs"/>
        </a:defRPr>
      </a:lvl1pPr>
      <a:lvl2pPr marL="747713" indent="-296863" algn="l" rtl="0" eaLnBrk="0" fontAlgn="base" hangingPunct="0">
        <a:lnSpc>
          <a:spcPct val="75000"/>
        </a:lnSpc>
        <a:spcBef>
          <a:spcPct val="50000"/>
        </a:spcBef>
        <a:spcAft>
          <a:spcPct val="25000"/>
        </a:spcAft>
        <a:buClr>
          <a:srgbClr val="FFFFFF"/>
        </a:buClr>
        <a:buChar char="–"/>
        <a:defRPr kumimoji="1">
          <a:solidFill>
            <a:srgbClr val="FFFFFF"/>
          </a:solidFill>
          <a:latin typeface="+mn-lt"/>
          <a:ea typeface="ＭＳ Ｐゴシック" pitchFamily="34" charset="-128"/>
        </a:defRPr>
      </a:lvl2pPr>
      <a:lvl3pPr marL="1136650" indent="-223838" algn="l" rtl="0" eaLnBrk="0" fontAlgn="base" hangingPunct="0">
        <a:spcBef>
          <a:spcPct val="25000"/>
        </a:spcBef>
        <a:spcAft>
          <a:spcPct val="25000"/>
        </a:spcAft>
        <a:buClr>
          <a:srgbClr val="FFFFFF"/>
        </a:buClr>
        <a:buFont typeface="Monotype Sorts" pitchFamily="6" charset="2"/>
        <a:buChar char="n"/>
        <a:defRPr kumimoji="1" sz="1600">
          <a:solidFill>
            <a:srgbClr val="FFFFFF"/>
          </a:solidFill>
          <a:latin typeface="+mn-lt"/>
          <a:ea typeface="ＭＳ Ｐゴシック" pitchFamily="34" charset="-128"/>
        </a:defRPr>
      </a:lvl3pPr>
      <a:lvl4pPr marL="1604963" indent="-242888" algn="l" rtl="0" eaLnBrk="0" fontAlgn="base" hangingPunct="0">
        <a:lnSpc>
          <a:spcPct val="75000"/>
        </a:lnSpc>
        <a:spcBef>
          <a:spcPct val="50000"/>
        </a:spcBef>
        <a:spcAft>
          <a:spcPct val="50000"/>
        </a:spcAft>
        <a:buClr>
          <a:srgbClr val="FFFFFF"/>
        </a:buClr>
        <a:buChar char="–"/>
        <a:defRPr kumimoji="1" sz="1400">
          <a:solidFill>
            <a:srgbClr val="FFFFFF"/>
          </a:solidFill>
          <a:latin typeface="+mn-lt"/>
          <a:ea typeface="ＭＳ Ｐゴシック" pitchFamily="34" charset="-128"/>
        </a:defRPr>
      </a:lvl4pPr>
      <a:lvl5pPr marL="1943100" indent="-223838" algn="l" rtl="0" eaLnBrk="0" fontAlgn="base" hangingPunct="0">
        <a:spcBef>
          <a:spcPct val="20000"/>
        </a:spcBef>
        <a:spcAft>
          <a:spcPct val="0"/>
        </a:spcAft>
        <a:buClr>
          <a:srgbClr val="FFFFFF"/>
        </a:buClr>
        <a:buFont typeface="Monotype Sorts" pitchFamily="6" charset="2"/>
        <a:buChar char="n"/>
        <a:defRPr kumimoji="1" sz="1200">
          <a:solidFill>
            <a:srgbClr val="FFFFFF"/>
          </a:solidFill>
          <a:latin typeface="+mn-lt"/>
          <a:ea typeface="ＭＳ Ｐゴシック" pitchFamily="34" charset="-128"/>
        </a:defRPr>
      </a:lvl5pPr>
      <a:lvl6pPr marL="2400300" indent="-223838" algn="l" rtl="0" fontAlgn="base">
        <a:spcBef>
          <a:spcPct val="20000"/>
        </a:spcBef>
        <a:spcAft>
          <a:spcPct val="0"/>
        </a:spcAft>
        <a:buClr>
          <a:schemeClr val="tx1"/>
        </a:buClr>
        <a:buFont typeface="Monotype Sorts" pitchFamily="2" charset="2"/>
        <a:buChar char="n"/>
        <a:defRPr kumimoji="1" sz="1200" b="1">
          <a:solidFill>
            <a:schemeClr val="tx1"/>
          </a:solidFill>
          <a:latin typeface="+mn-lt"/>
        </a:defRPr>
      </a:lvl6pPr>
      <a:lvl7pPr marL="2857500" indent="-223838" algn="l" rtl="0" fontAlgn="base">
        <a:spcBef>
          <a:spcPct val="20000"/>
        </a:spcBef>
        <a:spcAft>
          <a:spcPct val="0"/>
        </a:spcAft>
        <a:buClr>
          <a:schemeClr val="tx1"/>
        </a:buClr>
        <a:buFont typeface="Monotype Sorts" pitchFamily="2" charset="2"/>
        <a:buChar char="n"/>
        <a:defRPr kumimoji="1" sz="1200" b="1">
          <a:solidFill>
            <a:schemeClr val="tx1"/>
          </a:solidFill>
          <a:latin typeface="+mn-lt"/>
        </a:defRPr>
      </a:lvl7pPr>
      <a:lvl8pPr marL="3314700" indent="-223838" algn="l" rtl="0" fontAlgn="base">
        <a:spcBef>
          <a:spcPct val="20000"/>
        </a:spcBef>
        <a:spcAft>
          <a:spcPct val="0"/>
        </a:spcAft>
        <a:buClr>
          <a:schemeClr val="tx1"/>
        </a:buClr>
        <a:buFont typeface="Monotype Sorts" pitchFamily="2" charset="2"/>
        <a:buChar char="n"/>
        <a:defRPr kumimoji="1" sz="1200" b="1">
          <a:solidFill>
            <a:schemeClr val="tx1"/>
          </a:solidFill>
          <a:latin typeface="+mn-lt"/>
        </a:defRPr>
      </a:lvl8pPr>
      <a:lvl9pPr marL="3771900" indent="-223838" algn="l" rtl="0" fontAlgn="base">
        <a:spcBef>
          <a:spcPct val="20000"/>
        </a:spcBef>
        <a:spcAft>
          <a:spcPct val="0"/>
        </a:spcAft>
        <a:buClr>
          <a:schemeClr val="tx1"/>
        </a:buClr>
        <a:buFont typeface="Monotype Sorts" pitchFamily="2" charset="2"/>
        <a:buChar char="n"/>
        <a:defRPr kumimoji="1" sz="1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2012 CERN-ECFA-NuFECC Workshop on LHeC</a:t>
            </a:r>
            <a:endParaRPr kumimoji="0"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P. Cruikshank</a:t>
            </a:r>
            <a:endParaRPr kumimoji="0"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FBCA1A6-6ACD-4F96-B88C-53B7424E1385}" type="slidenum">
              <a:rPr kumimoji="0"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12041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981200" y="152402"/>
            <a:ext cx="5943600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1" y="609600"/>
            <a:ext cx="9464675" cy="553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Clicckasdf</a:t>
            </a:r>
          </a:p>
          <a:p>
            <a:pPr lvl="0"/>
            <a:r>
              <a:rPr lang="en-US" smtClean="0"/>
              <a:t>SDAFASD</a:t>
            </a:r>
          </a:p>
          <a:p>
            <a:pPr lvl="1"/>
            <a:r>
              <a:rPr lang="en-US" smtClean="0"/>
              <a:t>DSF</a:t>
            </a:r>
          </a:p>
          <a:p>
            <a:pPr lvl="1"/>
            <a:r>
              <a:rPr lang="en-US" smtClean="0"/>
              <a:t>ASDFAS</a:t>
            </a:r>
          </a:p>
          <a:p>
            <a:pPr lvl="2"/>
            <a:r>
              <a:rPr lang="en-US" smtClean="0"/>
              <a:t>SDFASDF</a:t>
            </a:r>
          </a:p>
          <a:p>
            <a:pPr lvl="2"/>
            <a:r>
              <a:rPr lang="en-US" smtClean="0"/>
              <a:t>ASDFASFDS</a:t>
            </a:r>
          </a:p>
          <a:p>
            <a:pPr lvl="3"/>
            <a:r>
              <a:rPr lang="en-US" smtClean="0"/>
              <a:t>SDAFASD</a:t>
            </a:r>
          </a:p>
          <a:p>
            <a:pPr lvl="3"/>
            <a:r>
              <a:rPr lang="en-US" smtClean="0"/>
              <a:t>ASDFASF</a:t>
            </a:r>
          </a:p>
          <a:p>
            <a:pPr lvl="4"/>
            <a:r>
              <a:rPr lang="en-US" smtClean="0"/>
              <a:t>SDAFASD</a:t>
            </a:r>
          </a:p>
          <a:p>
            <a:pPr lvl="4"/>
            <a:r>
              <a:rPr lang="en-US" smtClean="0"/>
              <a:t>ASDFADSF</a:t>
            </a:r>
          </a:p>
        </p:txBody>
      </p:sp>
      <p:sp>
        <p:nvSpPr>
          <p:cNvPr id="6318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25964" y="6604000"/>
            <a:ext cx="8540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kumimoji="0" sz="1200">
                <a:solidFill>
                  <a:srgbClr val="FFFFFF"/>
                </a:solidFill>
              </a:defRPr>
            </a:lvl1pPr>
          </a:lstStyle>
          <a:p>
            <a:fld id="{290E197B-B4CD-4AA8-AC67-C1BBEFFE1FBA}" type="slidenum">
              <a:rPr lang="en-US"/>
              <a:pPr/>
              <a:t>‹#›</a:t>
            </a:fld>
            <a:endParaRPr lang="en-US" sz="1400"/>
          </a:p>
        </p:txBody>
      </p:sp>
      <p:sp>
        <p:nvSpPr>
          <p:cNvPr id="1029" name="Rectangle 10"/>
          <p:cNvSpPr>
            <a:spLocks noChangeArrowheads="1"/>
          </p:cNvSpPr>
          <p:nvPr/>
        </p:nvSpPr>
        <p:spPr bwMode="auto">
          <a:xfrm>
            <a:off x="0" y="6629400"/>
            <a:ext cx="1524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>
              <a:spcBef>
                <a:spcPct val="50000"/>
              </a:spcBef>
            </a:pPr>
            <a:r>
              <a:rPr kumimoji="0" lang="en-US" sz="1200" dirty="0" smtClean="0">
                <a:solidFill>
                  <a:srgbClr val="FFFFFF"/>
                </a:solidFill>
              </a:rPr>
              <a:t>P. </a:t>
            </a:r>
            <a:r>
              <a:rPr kumimoji="0" lang="en-US" sz="1200" dirty="0" err="1" smtClean="0">
                <a:solidFill>
                  <a:srgbClr val="FFFFFF"/>
                </a:solidFill>
              </a:rPr>
              <a:t>Kostka</a:t>
            </a:r>
            <a:r>
              <a:rPr kumimoji="0" lang="en-US" sz="1200" dirty="0" smtClean="0">
                <a:solidFill>
                  <a:srgbClr val="FFFFFF"/>
                </a:solidFill>
              </a:rPr>
              <a:t>, A</a:t>
            </a:r>
            <a:r>
              <a:rPr kumimoji="0" lang="en-US" sz="1200" dirty="0">
                <a:solidFill>
                  <a:srgbClr val="FFFFFF"/>
                </a:solidFill>
              </a:rPr>
              <a:t>. </a:t>
            </a:r>
            <a:r>
              <a:rPr kumimoji="0" lang="en-US" sz="1200" dirty="0" err="1">
                <a:solidFill>
                  <a:srgbClr val="FFFFFF"/>
                </a:solidFill>
              </a:rPr>
              <a:t>Polini</a:t>
            </a:r>
            <a:endParaRPr kumimoji="0" lang="it-IT" sz="1200" dirty="0">
              <a:solidFill>
                <a:srgbClr val="FFFFFF"/>
              </a:solidFill>
            </a:endParaRPr>
          </a:p>
        </p:txBody>
      </p:sp>
      <p:sp>
        <p:nvSpPr>
          <p:cNvPr id="1030" name="Text Box 12"/>
          <p:cNvSpPr txBox="1">
            <a:spLocks noChangeArrowheads="1"/>
          </p:cNvSpPr>
          <p:nvPr/>
        </p:nvSpPr>
        <p:spPr bwMode="auto">
          <a:xfrm>
            <a:off x="6705601" y="6629400"/>
            <a:ext cx="32004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36550" indent="-3365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0000CC"/>
              </a:buClr>
            </a:pPr>
            <a:r>
              <a:rPr lang="en-US" sz="1200" dirty="0" smtClean="0">
                <a:solidFill>
                  <a:srgbClr val="FFFFFF"/>
                </a:solidFill>
              </a:rPr>
              <a:t>Detector Meeting November 7-8 2013</a:t>
            </a:r>
            <a:endParaRPr lang="it-IT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833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FFC000"/>
          </a:solidFill>
          <a:latin typeface="+mn-lt"/>
          <a:ea typeface="ＭＳ Ｐゴシック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FFC000"/>
          </a:solidFill>
          <a:latin typeface="Arial" pitchFamily="34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FFC000"/>
          </a:solidFill>
          <a:latin typeface="Arial" pitchFamily="34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FFC000"/>
          </a:solidFill>
          <a:latin typeface="Arial" pitchFamily="34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FFC000"/>
          </a:solidFill>
          <a:latin typeface="Arial" pitchFamily="34" charset="0"/>
          <a:ea typeface="ＭＳ Ｐゴシック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Arial" pitchFamily="34" charset="0"/>
        </a:defRPr>
      </a:lvl9pPr>
    </p:titleStyle>
    <p:bodyStyle>
      <a:lvl1pPr marL="336550" indent="-336550" algn="l" rtl="0" eaLnBrk="0" fontAlgn="base" hangingPunct="0">
        <a:lnSpc>
          <a:spcPct val="75000"/>
        </a:lnSpc>
        <a:spcBef>
          <a:spcPct val="25000"/>
        </a:spcBef>
        <a:spcAft>
          <a:spcPct val="25000"/>
        </a:spcAft>
        <a:buClr>
          <a:srgbClr val="FFFFFF"/>
        </a:buClr>
        <a:buFont typeface="Monotype Sorts" pitchFamily="6" charset="2"/>
        <a:buChar char="n"/>
        <a:defRPr kumimoji="1" sz="2200">
          <a:solidFill>
            <a:srgbClr val="FFFFFF"/>
          </a:solidFill>
          <a:latin typeface="+mn-lt"/>
          <a:ea typeface="ＭＳ Ｐゴシック" pitchFamily="34" charset="-128"/>
          <a:cs typeface="+mn-cs"/>
        </a:defRPr>
      </a:lvl1pPr>
      <a:lvl2pPr marL="747713" indent="-296863" algn="l" rtl="0" eaLnBrk="0" fontAlgn="base" hangingPunct="0">
        <a:lnSpc>
          <a:spcPct val="75000"/>
        </a:lnSpc>
        <a:spcBef>
          <a:spcPct val="50000"/>
        </a:spcBef>
        <a:spcAft>
          <a:spcPct val="25000"/>
        </a:spcAft>
        <a:buClr>
          <a:srgbClr val="FFFFFF"/>
        </a:buClr>
        <a:buChar char="–"/>
        <a:defRPr kumimoji="1">
          <a:solidFill>
            <a:srgbClr val="FFFFFF"/>
          </a:solidFill>
          <a:latin typeface="+mn-lt"/>
          <a:ea typeface="ＭＳ Ｐゴシック" pitchFamily="34" charset="-128"/>
        </a:defRPr>
      </a:lvl2pPr>
      <a:lvl3pPr marL="1136650" indent="-223838" algn="l" rtl="0" eaLnBrk="0" fontAlgn="base" hangingPunct="0">
        <a:spcBef>
          <a:spcPct val="25000"/>
        </a:spcBef>
        <a:spcAft>
          <a:spcPct val="25000"/>
        </a:spcAft>
        <a:buClr>
          <a:srgbClr val="FFFFFF"/>
        </a:buClr>
        <a:buFont typeface="Monotype Sorts" pitchFamily="6" charset="2"/>
        <a:buChar char="n"/>
        <a:defRPr kumimoji="1" sz="1600">
          <a:solidFill>
            <a:srgbClr val="FFFFFF"/>
          </a:solidFill>
          <a:latin typeface="+mn-lt"/>
          <a:ea typeface="ＭＳ Ｐゴシック" pitchFamily="34" charset="-128"/>
        </a:defRPr>
      </a:lvl3pPr>
      <a:lvl4pPr marL="1604963" indent="-242888" algn="l" rtl="0" eaLnBrk="0" fontAlgn="base" hangingPunct="0">
        <a:lnSpc>
          <a:spcPct val="75000"/>
        </a:lnSpc>
        <a:spcBef>
          <a:spcPct val="50000"/>
        </a:spcBef>
        <a:spcAft>
          <a:spcPct val="50000"/>
        </a:spcAft>
        <a:buClr>
          <a:srgbClr val="FFFFFF"/>
        </a:buClr>
        <a:buChar char="–"/>
        <a:defRPr kumimoji="1" sz="1400">
          <a:solidFill>
            <a:srgbClr val="FFFFFF"/>
          </a:solidFill>
          <a:latin typeface="+mn-lt"/>
          <a:ea typeface="ＭＳ Ｐゴシック" pitchFamily="34" charset="-128"/>
        </a:defRPr>
      </a:lvl4pPr>
      <a:lvl5pPr marL="1943100" indent="-223838" algn="l" rtl="0" eaLnBrk="0" fontAlgn="base" hangingPunct="0">
        <a:spcBef>
          <a:spcPct val="20000"/>
        </a:spcBef>
        <a:spcAft>
          <a:spcPct val="0"/>
        </a:spcAft>
        <a:buClr>
          <a:srgbClr val="FFFFFF"/>
        </a:buClr>
        <a:buFont typeface="Monotype Sorts" pitchFamily="6" charset="2"/>
        <a:buChar char="n"/>
        <a:defRPr kumimoji="1" sz="1200">
          <a:solidFill>
            <a:srgbClr val="FFFFFF"/>
          </a:solidFill>
          <a:latin typeface="+mn-lt"/>
          <a:ea typeface="ＭＳ Ｐゴシック" pitchFamily="34" charset="-128"/>
        </a:defRPr>
      </a:lvl5pPr>
      <a:lvl6pPr marL="2400300" indent="-223838" algn="l" rtl="0" fontAlgn="base">
        <a:spcBef>
          <a:spcPct val="20000"/>
        </a:spcBef>
        <a:spcAft>
          <a:spcPct val="0"/>
        </a:spcAft>
        <a:buClr>
          <a:schemeClr val="tx1"/>
        </a:buClr>
        <a:buFont typeface="Monotype Sorts" pitchFamily="2" charset="2"/>
        <a:buChar char="n"/>
        <a:defRPr kumimoji="1" sz="1200" b="1">
          <a:solidFill>
            <a:schemeClr val="tx1"/>
          </a:solidFill>
          <a:latin typeface="+mn-lt"/>
        </a:defRPr>
      </a:lvl6pPr>
      <a:lvl7pPr marL="2857500" indent="-223838" algn="l" rtl="0" fontAlgn="base">
        <a:spcBef>
          <a:spcPct val="20000"/>
        </a:spcBef>
        <a:spcAft>
          <a:spcPct val="0"/>
        </a:spcAft>
        <a:buClr>
          <a:schemeClr val="tx1"/>
        </a:buClr>
        <a:buFont typeface="Monotype Sorts" pitchFamily="2" charset="2"/>
        <a:buChar char="n"/>
        <a:defRPr kumimoji="1" sz="1200" b="1">
          <a:solidFill>
            <a:schemeClr val="tx1"/>
          </a:solidFill>
          <a:latin typeface="+mn-lt"/>
        </a:defRPr>
      </a:lvl7pPr>
      <a:lvl8pPr marL="3314700" indent="-223838" algn="l" rtl="0" fontAlgn="base">
        <a:spcBef>
          <a:spcPct val="20000"/>
        </a:spcBef>
        <a:spcAft>
          <a:spcPct val="0"/>
        </a:spcAft>
        <a:buClr>
          <a:schemeClr val="tx1"/>
        </a:buClr>
        <a:buFont typeface="Monotype Sorts" pitchFamily="2" charset="2"/>
        <a:buChar char="n"/>
        <a:defRPr kumimoji="1" sz="1200" b="1">
          <a:solidFill>
            <a:schemeClr val="tx1"/>
          </a:solidFill>
          <a:latin typeface="+mn-lt"/>
        </a:defRPr>
      </a:lvl8pPr>
      <a:lvl9pPr marL="3771900" indent="-223838" algn="l" rtl="0" fontAlgn="base">
        <a:spcBef>
          <a:spcPct val="20000"/>
        </a:spcBef>
        <a:spcAft>
          <a:spcPct val="0"/>
        </a:spcAft>
        <a:buClr>
          <a:schemeClr val="tx1"/>
        </a:buClr>
        <a:buFont typeface="Monotype Sorts" pitchFamily="2" charset="2"/>
        <a:buChar char="n"/>
        <a:defRPr kumimoji="1" sz="1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20000"/>
                <a:lumOff val="80000"/>
              </a:schemeClr>
            </a:gs>
            <a:gs pos="0">
              <a:srgbClr val="FFFFFF"/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981200" y="152402"/>
            <a:ext cx="5943600" cy="533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b="1" spc="-14" dirty="0" smtClean="0">
                <a:solidFill>
                  <a:srgbClr val="11568A"/>
                </a:solidFill>
                <a:latin typeface="Arial"/>
                <a:cs typeface="Arial"/>
              </a:rPr>
              <a:t>The </a:t>
            </a:r>
            <a:r>
              <a:rPr lang="en-US" b="1" spc="-14" dirty="0" err="1" smtClean="0">
                <a:solidFill>
                  <a:srgbClr val="11568A"/>
                </a:solidFill>
                <a:latin typeface="Arial"/>
                <a:cs typeface="Arial"/>
              </a:rPr>
              <a:t>LHeC</a:t>
            </a:r>
            <a:r>
              <a:rPr lang="en-US" b="1" spc="-14" dirty="0" smtClean="0">
                <a:solidFill>
                  <a:srgbClr val="11568A"/>
                </a:solidFill>
                <a:latin typeface="Arial"/>
                <a:cs typeface="Arial"/>
              </a:rPr>
              <a:t> at CERN</a:t>
            </a:r>
            <a:endParaRPr lang="en-US" dirty="0" smtClean="0"/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1" y="785812"/>
            <a:ext cx="9464675" cy="553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Clicckasdf</a:t>
            </a:r>
            <a:endParaRPr lang="en-US" dirty="0" smtClean="0"/>
          </a:p>
          <a:p>
            <a:pPr lvl="0"/>
            <a:r>
              <a:rPr lang="en-US" dirty="0" smtClean="0"/>
              <a:t>SDAFASD</a:t>
            </a:r>
          </a:p>
          <a:p>
            <a:pPr lvl="1"/>
            <a:r>
              <a:rPr lang="en-US" dirty="0" smtClean="0"/>
              <a:t>DSF</a:t>
            </a:r>
          </a:p>
          <a:p>
            <a:pPr lvl="1"/>
            <a:r>
              <a:rPr lang="en-US" dirty="0" smtClean="0"/>
              <a:t>ASDFAS</a:t>
            </a:r>
          </a:p>
          <a:p>
            <a:pPr lvl="2"/>
            <a:r>
              <a:rPr lang="en-US" dirty="0" smtClean="0"/>
              <a:t>SDFASDF</a:t>
            </a:r>
          </a:p>
          <a:p>
            <a:pPr lvl="2"/>
            <a:r>
              <a:rPr lang="en-US" dirty="0" smtClean="0"/>
              <a:t>ASDFASFDS</a:t>
            </a:r>
          </a:p>
          <a:p>
            <a:pPr lvl="3"/>
            <a:r>
              <a:rPr lang="en-US" dirty="0" smtClean="0"/>
              <a:t>SDAFASD</a:t>
            </a:r>
          </a:p>
          <a:p>
            <a:pPr lvl="3"/>
            <a:r>
              <a:rPr lang="en-US" dirty="0" smtClean="0"/>
              <a:t>ASDFASF</a:t>
            </a:r>
          </a:p>
          <a:p>
            <a:pPr lvl="4"/>
            <a:r>
              <a:rPr lang="en-US" dirty="0" smtClean="0"/>
              <a:t>SDAFASD</a:t>
            </a:r>
          </a:p>
          <a:p>
            <a:pPr lvl="4"/>
            <a:r>
              <a:rPr lang="en-US" dirty="0" smtClean="0"/>
              <a:t>ASDFADSF</a:t>
            </a:r>
          </a:p>
        </p:txBody>
      </p:sp>
      <p:sp>
        <p:nvSpPr>
          <p:cNvPr id="6318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25964" y="6604000"/>
            <a:ext cx="8540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kumimoji="0" sz="1200">
                <a:solidFill>
                  <a:srgbClr val="4D4D4D"/>
                </a:solidFill>
              </a:defRPr>
            </a:lvl1pPr>
          </a:lstStyle>
          <a:p>
            <a:fld id="{290E197B-B4CD-4AA8-AC67-C1BBEFFE1FBA}" type="slidenum">
              <a:rPr lang="en-US" smtClean="0"/>
              <a:pPr/>
              <a:t>‹#›</a:t>
            </a:fld>
            <a:endParaRPr lang="en-US" sz="1400"/>
          </a:p>
        </p:txBody>
      </p:sp>
      <p:sp>
        <p:nvSpPr>
          <p:cNvPr id="1029" name="Rectangle 10"/>
          <p:cNvSpPr>
            <a:spLocks noChangeArrowheads="1"/>
          </p:cNvSpPr>
          <p:nvPr/>
        </p:nvSpPr>
        <p:spPr bwMode="auto">
          <a:xfrm>
            <a:off x="0" y="6629400"/>
            <a:ext cx="1524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>
              <a:spcBef>
                <a:spcPct val="50000"/>
              </a:spcBef>
            </a:pPr>
            <a:r>
              <a:rPr kumimoji="0" lang="en-US" sz="1200" dirty="0" smtClean="0">
                <a:solidFill>
                  <a:srgbClr val="4D4D4D"/>
                </a:solidFill>
              </a:rPr>
              <a:t>P. </a:t>
            </a:r>
            <a:r>
              <a:rPr kumimoji="0" lang="en-US" sz="1200" dirty="0" err="1" smtClean="0">
                <a:solidFill>
                  <a:srgbClr val="4D4D4D"/>
                </a:solidFill>
              </a:rPr>
              <a:t>Kostka</a:t>
            </a:r>
            <a:r>
              <a:rPr kumimoji="0" lang="en-US" sz="1200" dirty="0" smtClean="0">
                <a:solidFill>
                  <a:srgbClr val="4D4D4D"/>
                </a:solidFill>
              </a:rPr>
              <a:t>, A</a:t>
            </a:r>
            <a:r>
              <a:rPr kumimoji="0" lang="en-US" sz="1200" dirty="0">
                <a:solidFill>
                  <a:srgbClr val="4D4D4D"/>
                </a:solidFill>
              </a:rPr>
              <a:t>. </a:t>
            </a:r>
            <a:r>
              <a:rPr kumimoji="0" lang="en-US" sz="1200" dirty="0" err="1">
                <a:solidFill>
                  <a:srgbClr val="4D4D4D"/>
                </a:solidFill>
              </a:rPr>
              <a:t>Polini</a:t>
            </a:r>
            <a:endParaRPr kumimoji="0" lang="it-IT" sz="1200" dirty="0">
              <a:solidFill>
                <a:srgbClr val="4D4D4D"/>
              </a:solidFill>
            </a:endParaRPr>
          </a:p>
        </p:txBody>
      </p:sp>
      <p:sp>
        <p:nvSpPr>
          <p:cNvPr id="1030" name="Text Box 12"/>
          <p:cNvSpPr txBox="1">
            <a:spLocks noChangeArrowheads="1"/>
          </p:cNvSpPr>
          <p:nvPr/>
        </p:nvSpPr>
        <p:spPr bwMode="auto">
          <a:xfrm>
            <a:off x="6934199" y="6629400"/>
            <a:ext cx="2971801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36550" indent="-3365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buClr>
                <a:srgbClr val="0000CC"/>
              </a:buClr>
            </a:pPr>
            <a:r>
              <a:rPr lang="en-US" sz="1200" dirty="0" smtClean="0">
                <a:solidFill>
                  <a:srgbClr val="4D4D4D"/>
                </a:solidFill>
              </a:rPr>
              <a:t>Detector Meeting November 7-8 2013</a:t>
            </a:r>
            <a:endParaRPr lang="it-IT" sz="1200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178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52" r:id="rId2"/>
    <p:sldLayoutId id="2147483853" r:id="rId3"/>
    <p:sldLayoutId id="2147483854" r:id="rId4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000">
          <a:solidFill>
            <a:srgbClr val="FFC000"/>
          </a:solidFill>
          <a:latin typeface="Arial Rounded MT Bold" panose="020F0704030504030204" pitchFamily="34" charset="0"/>
          <a:ea typeface="ＭＳ Ｐゴシック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FFC000"/>
          </a:solidFill>
          <a:latin typeface="Arial" pitchFamily="34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FFC000"/>
          </a:solidFill>
          <a:latin typeface="Arial" pitchFamily="34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FFC000"/>
          </a:solidFill>
          <a:latin typeface="Arial" pitchFamily="34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FFC000"/>
          </a:solidFill>
          <a:latin typeface="Arial" pitchFamily="34" charset="0"/>
          <a:ea typeface="ＭＳ Ｐゴシック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Arial" pitchFamily="34" charset="0"/>
        </a:defRPr>
      </a:lvl9pPr>
    </p:titleStyle>
    <p:bodyStyle>
      <a:lvl1pPr marL="336550" indent="-336550" algn="l" rtl="0" eaLnBrk="0" fontAlgn="base" hangingPunct="0">
        <a:lnSpc>
          <a:spcPct val="75000"/>
        </a:lnSpc>
        <a:spcBef>
          <a:spcPct val="25000"/>
        </a:spcBef>
        <a:spcAft>
          <a:spcPct val="25000"/>
        </a:spcAft>
        <a:buClrTx/>
        <a:buFont typeface="Monotype Sorts" pitchFamily="6" charset="2"/>
        <a:buChar char="n"/>
        <a:defRPr kumimoji="1" sz="2200">
          <a:solidFill>
            <a:srgbClr val="4D4D4D"/>
          </a:solidFill>
          <a:latin typeface="+mn-lt"/>
          <a:ea typeface="ＭＳ Ｐゴシック" pitchFamily="34" charset="-128"/>
          <a:cs typeface="+mn-cs"/>
        </a:defRPr>
      </a:lvl1pPr>
      <a:lvl2pPr marL="747713" indent="-296863" algn="l" rtl="0" eaLnBrk="0" fontAlgn="base" hangingPunct="0">
        <a:lnSpc>
          <a:spcPct val="75000"/>
        </a:lnSpc>
        <a:spcBef>
          <a:spcPct val="50000"/>
        </a:spcBef>
        <a:spcAft>
          <a:spcPct val="25000"/>
        </a:spcAft>
        <a:buClrTx/>
        <a:buChar char="–"/>
        <a:defRPr kumimoji="1">
          <a:solidFill>
            <a:srgbClr val="4D4D4D"/>
          </a:solidFill>
          <a:latin typeface="+mn-lt"/>
          <a:ea typeface="ＭＳ Ｐゴシック" pitchFamily="34" charset="-128"/>
        </a:defRPr>
      </a:lvl2pPr>
      <a:lvl3pPr marL="1136650" indent="-223838" algn="l" rtl="0" eaLnBrk="0" fontAlgn="base" hangingPunct="0">
        <a:spcBef>
          <a:spcPct val="25000"/>
        </a:spcBef>
        <a:spcAft>
          <a:spcPct val="25000"/>
        </a:spcAft>
        <a:buClrTx/>
        <a:buSzPct val="100000"/>
        <a:buFont typeface="Monotype Sorts" pitchFamily="6" charset="2"/>
        <a:buChar char="n"/>
        <a:defRPr kumimoji="1" sz="1600">
          <a:solidFill>
            <a:srgbClr val="4D4D4D"/>
          </a:solidFill>
          <a:latin typeface="+mn-lt"/>
          <a:ea typeface="ＭＳ Ｐゴシック" pitchFamily="34" charset="-128"/>
        </a:defRPr>
      </a:lvl3pPr>
      <a:lvl4pPr marL="1604963" indent="-242888" algn="l" rtl="0" eaLnBrk="0" fontAlgn="base" hangingPunct="0">
        <a:lnSpc>
          <a:spcPct val="75000"/>
        </a:lnSpc>
        <a:spcBef>
          <a:spcPct val="50000"/>
        </a:spcBef>
        <a:spcAft>
          <a:spcPct val="50000"/>
        </a:spcAft>
        <a:buClrTx/>
        <a:buSzPct val="100000"/>
        <a:buChar char="–"/>
        <a:defRPr kumimoji="1" sz="1400">
          <a:solidFill>
            <a:srgbClr val="4D4D4D"/>
          </a:solidFill>
          <a:latin typeface="+mn-lt"/>
          <a:ea typeface="ＭＳ Ｐゴシック" pitchFamily="34" charset="-128"/>
        </a:defRPr>
      </a:lvl4pPr>
      <a:lvl5pPr marL="1943100" indent="-223838" algn="l" rtl="0" eaLnBrk="0" fontAlgn="base" hangingPunct="0">
        <a:spcBef>
          <a:spcPct val="20000"/>
        </a:spcBef>
        <a:spcAft>
          <a:spcPct val="0"/>
        </a:spcAft>
        <a:buClrTx/>
        <a:buFont typeface="Monotype Sorts" pitchFamily="6" charset="2"/>
        <a:buChar char="n"/>
        <a:defRPr kumimoji="1" sz="1200">
          <a:solidFill>
            <a:srgbClr val="4D4D4D"/>
          </a:solidFill>
          <a:latin typeface="+mn-lt"/>
          <a:ea typeface="ＭＳ Ｐゴシック" pitchFamily="34" charset="-128"/>
        </a:defRPr>
      </a:lvl5pPr>
      <a:lvl6pPr marL="2400300" indent="-223838" algn="l" rtl="0" fontAlgn="base">
        <a:spcBef>
          <a:spcPct val="20000"/>
        </a:spcBef>
        <a:spcAft>
          <a:spcPct val="0"/>
        </a:spcAft>
        <a:buClr>
          <a:schemeClr val="tx1"/>
        </a:buClr>
        <a:buFont typeface="Monotype Sorts" pitchFamily="2" charset="2"/>
        <a:buChar char="n"/>
        <a:defRPr kumimoji="1" sz="1200" b="1">
          <a:solidFill>
            <a:schemeClr val="tx1"/>
          </a:solidFill>
          <a:latin typeface="+mn-lt"/>
        </a:defRPr>
      </a:lvl6pPr>
      <a:lvl7pPr marL="2857500" indent="-223838" algn="l" rtl="0" fontAlgn="base">
        <a:spcBef>
          <a:spcPct val="20000"/>
        </a:spcBef>
        <a:spcAft>
          <a:spcPct val="0"/>
        </a:spcAft>
        <a:buClr>
          <a:schemeClr val="tx1"/>
        </a:buClr>
        <a:buFont typeface="Monotype Sorts" pitchFamily="2" charset="2"/>
        <a:buChar char="n"/>
        <a:defRPr kumimoji="1" sz="1200" b="1">
          <a:solidFill>
            <a:schemeClr val="tx1"/>
          </a:solidFill>
          <a:latin typeface="+mn-lt"/>
        </a:defRPr>
      </a:lvl7pPr>
      <a:lvl8pPr marL="3314700" indent="-223838" algn="l" rtl="0" fontAlgn="base">
        <a:spcBef>
          <a:spcPct val="20000"/>
        </a:spcBef>
        <a:spcAft>
          <a:spcPct val="0"/>
        </a:spcAft>
        <a:buClr>
          <a:schemeClr val="tx1"/>
        </a:buClr>
        <a:buFont typeface="Monotype Sorts" pitchFamily="2" charset="2"/>
        <a:buChar char="n"/>
        <a:defRPr kumimoji="1" sz="1200" b="1">
          <a:solidFill>
            <a:schemeClr val="tx1"/>
          </a:solidFill>
          <a:latin typeface="+mn-lt"/>
        </a:defRPr>
      </a:lvl8pPr>
      <a:lvl9pPr marL="3771900" indent="-223838" algn="l" rtl="0" fontAlgn="base">
        <a:spcBef>
          <a:spcPct val="20000"/>
        </a:spcBef>
        <a:spcAft>
          <a:spcPct val="0"/>
        </a:spcAft>
        <a:buClr>
          <a:schemeClr val="tx1"/>
        </a:buClr>
        <a:buFont typeface="Monotype Sorts" pitchFamily="2" charset="2"/>
        <a:buChar char="n"/>
        <a:defRPr kumimoji="1" sz="1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3.jp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4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0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hyperlink" Target="http://wwwhephy.oeaw.ac.at/p3w/ilc/lictoy/UserGuide_20.pdf" TargetMode="External"/><Relationship Id="rId7" Type="http://schemas.openxmlformats.org/officeDocument/2006/relationships/image" Target="../media/image4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4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54.png"/><Relationship Id="rId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59.emf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58.png"/><Relationship Id="rId5" Type="http://schemas.openxmlformats.org/officeDocument/2006/relationships/image" Target="../media/image4.png"/><Relationship Id="rId4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6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6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70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3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3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0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3" Type="http://schemas.openxmlformats.org/officeDocument/2006/relationships/image" Target="../media/image94.png"/><Relationship Id="rId7" Type="http://schemas.openxmlformats.org/officeDocument/2006/relationships/image" Target="../media/image98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01.jpe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0.xm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03.jpg"/><Relationship Id="rId7" Type="http://schemas.openxmlformats.org/officeDocument/2006/relationships/image" Target="../media/image107.jp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06.png"/><Relationship Id="rId5" Type="http://schemas.openxmlformats.org/officeDocument/2006/relationships/image" Target="../media/image105.jpg"/><Relationship Id="rId4" Type="http://schemas.openxmlformats.org/officeDocument/2006/relationships/image" Target="../media/image10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09.png"/><Relationship Id="rId7" Type="http://schemas.openxmlformats.org/officeDocument/2006/relationships/image" Target="../media/image113.png"/><Relationship Id="rId2" Type="http://schemas.openxmlformats.org/officeDocument/2006/relationships/image" Target="../media/image108.gif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12.png"/><Relationship Id="rId5" Type="http://schemas.openxmlformats.org/officeDocument/2006/relationships/image" Target="../media/image111.png"/><Relationship Id="rId4" Type="http://schemas.openxmlformats.org/officeDocument/2006/relationships/image" Target="../media/image110.pn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11568A"/>
                </a:solidFill>
              </a:rPr>
              <a:t>LHeC</a:t>
            </a:r>
            <a:r>
              <a:rPr lang="en-US" dirty="0" smtClean="0">
                <a:solidFill>
                  <a:srgbClr val="11568A"/>
                </a:solidFill>
              </a:rPr>
              <a:t> Detector Meeting</a:t>
            </a:r>
            <a:br>
              <a:rPr lang="en-US" dirty="0" smtClean="0">
                <a:solidFill>
                  <a:srgbClr val="11568A"/>
                </a:solidFill>
              </a:rPr>
            </a:br>
            <a:r>
              <a:rPr lang="en-US" dirty="0" smtClean="0">
                <a:solidFill>
                  <a:srgbClr val="11568A"/>
                </a:solidFill>
              </a:rPr>
              <a:t>Introduction</a:t>
            </a:r>
            <a:endParaRPr lang="en-US" dirty="0">
              <a:solidFill>
                <a:srgbClr val="11568A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769" y="3886200"/>
            <a:ext cx="8600240" cy="1752600"/>
          </a:xfrm>
        </p:spPr>
        <p:txBody>
          <a:bodyPr/>
          <a:lstStyle/>
          <a:p>
            <a:r>
              <a:rPr lang="en-US" dirty="0" smtClean="0"/>
              <a:t>CERN November 7</a:t>
            </a:r>
            <a:r>
              <a:rPr lang="en-US" baseline="30000" dirty="0" smtClean="0"/>
              <a:t>th</a:t>
            </a:r>
            <a:r>
              <a:rPr lang="en-US" dirty="0" smtClean="0"/>
              <a:t> - 8</a:t>
            </a:r>
            <a:r>
              <a:rPr lang="en-US" baseline="30000" dirty="0" smtClean="0"/>
              <a:t>th</a:t>
            </a:r>
            <a:r>
              <a:rPr lang="en-US" dirty="0" smtClean="0"/>
              <a:t> 2013</a:t>
            </a:r>
          </a:p>
          <a:p>
            <a:endParaRPr lang="en-US" dirty="0"/>
          </a:p>
          <a:p>
            <a:r>
              <a:rPr lang="en-US" dirty="0">
                <a:solidFill>
                  <a:srgbClr val="11568A"/>
                </a:solidFill>
              </a:rPr>
              <a:t>https://indico.cern.ch/conferenceDisplay.py?confId=281921</a:t>
            </a: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66" b="13829"/>
          <a:stretch/>
        </p:blipFill>
        <p:spPr bwMode="auto">
          <a:xfrm>
            <a:off x="76201" y="8860"/>
            <a:ext cx="1087518" cy="600740"/>
          </a:xfrm>
          <a:prstGeom prst="roundRect">
            <a:avLst>
              <a:gd name="adj" fmla="val 8594"/>
            </a:avLst>
          </a:prstGeom>
          <a:noFill/>
          <a:ln>
            <a:noFill/>
          </a:ln>
          <a:effectLst>
            <a:glow rad="101600">
              <a:schemeClr val="accent6">
                <a:lumMod val="20000"/>
                <a:lumOff val="80000"/>
                <a:alpha val="40000"/>
              </a:schemeClr>
            </a:glow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429133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7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3882219"/>
              </p:ext>
            </p:extLst>
          </p:nvPr>
        </p:nvGraphicFramePr>
        <p:xfrm>
          <a:off x="194954" y="3124200"/>
          <a:ext cx="3352799" cy="3504190"/>
        </p:xfrm>
        <a:graphic>
          <a:graphicData uri="http://schemas.openxmlformats.org/drawingml/2006/table">
            <a:tbl>
              <a:tblPr/>
              <a:tblGrid>
                <a:gridCol w="2522024"/>
                <a:gridCol w="830775"/>
              </a:tblGrid>
              <a:tr h="35041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Luminosity [10</a:t>
                      </a:r>
                      <a:r>
                        <a:rPr kumimoji="0" lang="en-US" sz="1400" b="1" i="0" u="none" strike="noStrike" cap="none" normalizeH="0" baseline="33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33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cm</a:t>
                      </a:r>
                      <a:r>
                        <a:rPr kumimoji="0" lang="en-US" sz="1400" b="1" i="0" u="none" strike="noStrike" cap="none" normalizeH="0" baseline="33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-2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s</a:t>
                      </a:r>
                      <a:r>
                        <a:rPr kumimoji="0" lang="en-US" sz="1400" b="1" i="0" u="none" strike="noStrike" cap="none" normalizeH="0" baseline="33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-1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]</a:t>
                      </a:r>
                    </a:p>
                  </a:txBody>
                  <a:tcPr marL="88441" marR="88441" marT="68060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1-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568A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10**</a:t>
                      </a:r>
                    </a:p>
                  </a:txBody>
                  <a:tcPr marL="88441" marR="88441" marT="68060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35041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Detector acceptance [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deg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]</a:t>
                      </a:r>
                    </a:p>
                  </a:txBody>
                  <a:tcPr marL="88441" marR="88441" marT="68060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1</a:t>
                      </a:r>
                    </a:p>
                  </a:txBody>
                  <a:tcPr marL="88441" marR="88441" marT="68060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5041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Polarization [%]</a:t>
                      </a:r>
                    </a:p>
                  </a:txBody>
                  <a:tcPr marL="88441" marR="88441" marT="68060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90</a:t>
                      </a:r>
                    </a:p>
                  </a:txBody>
                  <a:tcPr marL="88441" marR="88441" marT="68060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35041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IP beam sizes [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μm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]</a:t>
                      </a:r>
                    </a:p>
                  </a:txBody>
                  <a:tcPr marL="88441" marR="88441" marT="68060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7</a:t>
                      </a:r>
                    </a:p>
                  </a:txBody>
                  <a:tcPr marL="88441" marR="88441" marT="68060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5041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Crossing angle [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mrad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]</a:t>
                      </a:r>
                    </a:p>
                  </a:txBody>
                  <a:tcPr marL="88441" marR="88441" marT="68060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0</a:t>
                      </a:r>
                    </a:p>
                  </a:txBody>
                  <a:tcPr marL="88441" marR="88441" marT="68060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35041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e- L* [m]</a:t>
                      </a:r>
                    </a:p>
                  </a:txBody>
                  <a:tcPr marL="88441" marR="88441" marT="68060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30</a:t>
                      </a:r>
                    </a:p>
                  </a:txBody>
                  <a:tcPr marL="88441" marR="88441" marT="68060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5041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Proton L* [m]</a:t>
                      </a:r>
                    </a:p>
                  </a:txBody>
                  <a:tcPr marL="88441" marR="88441" marT="68060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15</a:t>
                      </a:r>
                    </a:p>
                  </a:txBody>
                  <a:tcPr marL="88441" marR="88441" marT="68060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35041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e- beta*</a:t>
                      </a:r>
                      <a:r>
                        <a:rPr kumimoji="0" lang="en-US" sz="1400" b="1" i="0" u="none" strike="noStrike" cap="none" normalizeH="0" baseline="-3300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x,y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 [m]</a:t>
                      </a:r>
                    </a:p>
                  </a:txBody>
                  <a:tcPr marL="88441" marR="88441" marT="68060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0.12</a:t>
                      </a:r>
                    </a:p>
                  </a:txBody>
                  <a:tcPr marL="88441" marR="88441" marT="68060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5041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Proton beta*</a:t>
                      </a:r>
                      <a:r>
                        <a:rPr kumimoji="0" lang="en-US" sz="1400" b="1" i="0" u="none" strike="noStrike" cap="none" normalizeH="0" baseline="-3300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x,y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 [m]</a:t>
                      </a:r>
                    </a:p>
                  </a:txBody>
                  <a:tcPr marL="88441" marR="88441" marT="68060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0.1</a:t>
                      </a:r>
                    </a:p>
                  </a:txBody>
                  <a:tcPr marL="88441" marR="88441" marT="68060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35041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Synchrotron power [kW]</a:t>
                      </a:r>
                    </a:p>
                  </a:txBody>
                  <a:tcPr marL="88441" marR="88441" marT="68060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10</a:t>
                      </a:r>
                    </a:p>
                  </a:txBody>
                  <a:tcPr marL="88441" marR="88441" marT="68060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685800" y="76200"/>
            <a:ext cx="8763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kern="0" dirty="0" smtClean="0">
                <a:solidFill>
                  <a:srgbClr val="11568A"/>
                </a:solidFill>
                <a:latin typeface="Arial Rounded MT Bold" pitchFamily="34" charset="0"/>
                <a:cs typeface="+mj-cs"/>
              </a:rPr>
              <a:t>Baseline: Energy Recovery </a:t>
            </a:r>
            <a:r>
              <a:rPr lang="en-US" sz="3600" kern="0" dirty="0" err="1" smtClean="0">
                <a:solidFill>
                  <a:srgbClr val="11568A"/>
                </a:solidFill>
                <a:latin typeface="Arial Rounded MT Bold" pitchFamily="34" charset="0"/>
                <a:cs typeface="+mj-cs"/>
              </a:rPr>
              <a:t>Linac</a:t>
            </a:r>
            <a:r>
              <a:rPr lang="en-US" sz="3600" kern="0" dirty="0" smtClean="0">
                <a:solidFill>
                  <a:srgbClr val="11568A"/>
                </a:solidFill>
                <a:latin typeface="Arial Rounded MT Bold" pitchFamily="34" charset="0"/>
                <a:cs typeface="+mj-cs"/>
              </a:rPr>
              <a:t> </a:t>
            </a:r>
            <a:endParaRPr lang="en-US" dirty="0">
              <a:solidFill>
                <a:srgbClr val="11568A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96200" y="530423"/>
            <a:ext cx="20654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FFFF"/>
                </a:solidFill>
              </a:rPr>
              <a:t>R. Thomas et al.  2013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228601" y="785812"/>
            <a:ext cx="9464675" cy="5538788"/>
          </a:xfrm>
          <a:prstGeom prst="rect">
            <a:avLst/>
          </a:prstGeom>
        </p:spPr>
        <p:txBody>
          <a:bodyPr/>
          <a:lstStyle>
            <a:lvl1pPr marL="336550" indent="-336550" algn="l" rtl="0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Tx/>
              <a:buFont typeface="Monotype Sorts" pitchFamily="6" charset="2"/>
              <a:buChar char="n"/>
              <a:defRPr kumimoji="1" sz="2200">
                <a:solidFill>
                  <a:srgbClr val="4D4D4D"/>
                </a:solidFill>
                <a:latin typeface="+mn-lt"/>
                <a:ea typeface="ＭＳ Ｐゴシック" pitchFamily="34" charset="-128"/>
                <a:cs typeface="+mn-cs"/>
              </a:defRPr>
            </a:lvl1pPr>
            <a:lvl2pPr marL="747713" indent="-296863" algn="l" rtl="0" eaLnBrk="0" fontAlgn="base" hangingPunct="0">
              <a:lnSpc>
                <a:spcPct val="75000"/>
              </a:lnSpc>
              <a:spcBef>
                <a:spcPct val="50000"/>
              </a:spcBef>
              <a:spcAft>
                <a:spcPct val="25000"/>
              </a:spcAft>
              <a:buClrTx/>
              <a:buChar char="–"/>
              <a:defRPr kumimoji="1">
                <a:solidFill>
                  <a:srgbClr val="4D4D4D"/>
                </a:solidFill>
                <a:latin typeface="+mn-lt"/>
                <a:ea typeface="ＭＳ Ｐゴシック" pitchFamily="34" charset="-128"/>
              </a:defRPr>
            </a:lvl2pPr>
            <a:lvl3pPr marL="1136650" indent="-223838" algn="l" rtl="0" eaLnBrk="0" fontAlgn="base" hangingPunct="0">
              <a:spcBef>
                <a:spcPct val="25000"/>
              </a:spcBef>
              <a:spcAft>
                <a:spcPct val="25000"/>
              </a:spcAft>
              <a:buClrTx/>
              <a:buSzPct val="100000"/>
              <a:buFont typeface="Monotype Sorts" pitchFamily="6" charset="2"/>
              <a:buChar char="n"/>
              <a:defRPr kumimoji="1" sz="1600">
                <a:solidFill>
                  <a:srgbClr val="4D4D4D"/>
                </a:solidFill>
                <a:latin typeface="+mn-lt"/>
                <a:ea typeface="ＭＳ Ｐゴシック" pitchFamily="34" charset="-128"/>
              </a:defRPr>
            </a:lvl3pPr>
            <a:lvl4pPr marL="1604963" indent="-242888" algn="l" rtl="0" eaLnBrk="0" fontAlgn="base" hangingPunct="0">
              <a:lnSpc>
                <a:spcPct val="75000"/>
              </a:lnSpc>
              <a:spcBef>
                <a:spcPct val="50000"/>
              </a:spcBef>
              <a:spcAft>
                <a:spcPct val="50000"/>
              </a:spcAft>
              <a:buClrTx/>
              <a:buSzPct val="100000"/>
              <a:buChar char="–"/>
              <a:defRPr kumimoji="1" sz="1400">
                <a:solidFill>
                  <a:srgbClr val="4D4D4D"/>
                </a:solidFill>
                <a:latin typeface="+mn-lt"/>
                <a:ea typeface="ＭＳ Ｐゴシック" pitchFamily="34" charset="-128"/>
              </a:defRPr>
            </a:lvl4pPr>
            <a:lvl5pPr marL="1943100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Tx/>
              <a:buFont typeface="Monotype Sorts" pitchFamily="6" charset="2"/>
              <a:buChar char="n"/>
              <a:defRPr kumimoji="1" sz="1200">
                <a:solidFill>
                  <a:srgbClr val="4D4D4D"/>
                </a:solidFill>
                <a:latin typeface="+mn-lt"/>
                <a:ea typeface="ＭＳ Ｐゴシック" pitchFamily="34" charset="-128"/>
              </a:defRPr>
            </a:lvl5pPr>
            <a:lvl6pPr marL="2400300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Monotype Sorts" pitchFamily="2" charset="2"/>
              <a:buChar char="n"/>
              <a:defRPr kumimoji="1" sz="1200" b="1">
                <a:solidFill>
                  <a:schemeClr val="tx1"/>
                </a:solidFill>
                <a:latin typeface="+mn-lt"/>
              </a:defRPr>
            </a:lvl6pPr>
            <a:lvl7pPr marL="2857500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Monotype Sorts" pitchFamily="2" charset="2"/>
              <a:buChar char="n"/>
              <a:defRPr kumimoji="1" sz="1200" b="1">
                <a:solidFill>
                  <a:schemeClr val="tx1"/>
                </a:solidFill>
                <a:latin typeface="+mn-lt"/>
              </a:defRPr>
            </a:lvl7pPr>
            <a:lvl8pPr marL="3314700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Monotype Sorts" pitchFamily="2" charset="2"/>
              <a:buChar char="n"/>
              <a:defRPr kumimoji="1" sz="1200" b="1">
                <a:solidFill>
                  <a:schemeClr val="tx1"/>
                </a:solidFill>
                <a:latin typeface="+mn-lt"/>
              </a:defRPr>
            </a:lvl8pPr>
            <a:lvl9pPr marL="3771900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Monotype Sorts" pitchFamily="2" charset="2"/>
              <a:buChar char="n"/>
              <a:defRPr kumimoji="1" sz="1200" b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800" kern="0" dirty="0" smtClean="0"/>
              <a:t> </a:t>
            </a:r>
            <a:r>
              <a:rPr lang="en-US" sz="1800" kern="0" dirty="0" smtClean="0">
                <a:latin typeface="Trebuchet MS" charset="0"/>
              </a:rPr>
              <a:t>Design constraint: power consumption &lt; 100 MW </a:t>
            </a:r>
            <a:r>
              <a:rPr lang="en-US" sz="1800" kern="0" dirty="0" smtClean="0">
                <a:latin typeface="Trebuchet MS" charset="0"/>
                <a:sym typeface="Wingdings"/>
              </a:rPr>
              <a:t> </a:t>
            </a:r>
            <a:r>
              <a:rPr lang="en-US" sz="1800" kern="0" dirty="0" err="1" smtClean="0">
                <a:latin typeface="Trebuchet MS" charset="0"/>
                <a:sym typeface="Wingdings"/>
              </a:rPr>
              <a:t>E</a:t>
            </a:r>
            <a:r>
              <a:rPr lang="en-US" sz="1800" kern="0" baseline="-25000" dirty="0" err="1" smtClean="0">
                <a:latin typeface="Trebuchet MS" charset="0"/>
                <a:sym typeface="Wingdings"/>
              </a:rPr>
              <a:t>e</a:t>
            </a:r>
            <a:r>
              <a:rPr lang="en-US" sz="1800" kern="0" dirty="0" smtClean="0">
                <a:latin typeface="Trebuchet MS" charset="0"/>
                <a:sym typeface="Wingdings"/>
              </a:rPr>
              <a:t> = 60 </a:t>
            </a:r>
            <a:r>
              <a:rPr lang="en-US" sz="1800" kern="0" dirty="0" err="1" smtClean="0">
                <a:latin typeface="Trebuchet MS" charset="0"/>
                <a:sym typeface="Wingdings"/>
              </a:rPr>
              <a:t>GeV</a:t>
            </a:r>
            <a:endParaRPr lang="en-US" sz="1800" kern="0" dirty="0" smtClean="0">
              <a:latin typeface="Trebuchet MS" charset="0"/>
              <a:sym typeface="Wingdings"/>
            </a:endParaRPr>
          </a:p>
          <a:p>
            <a:endParaRPr lang="en-US" sz="1800" kern="0" dirty="0" smtClean="0"/>
          </a:p>
          <a:p>
            <a:r>
              <a:rPr lang="en-US" sz="1800" kern="0" dirty="0" smtClean="0"/>
              <a:t>Two 10 </a:t>
            </a:r>
            <a:r>
              <a:rPr lang="en-US" sz="1800" kern="0" dirty="0" err="1" smtClean="0"/>
              <a:t>GeV</a:t>
            </a:r>
            <a:r>
              <a:rPr lang="en-US" sz="1800" kern="0" dirty="0" smtClean="0"/>
              <a:t> </a:t>
            </a:r>
            <a:r>
              <a:rPr lang="en-US" sz="1800" kern="0" dirty="0" err="1" smtClean="0"/>
              <a:t>linacs</a:t>
            </a:r>
            <a:r>
              <a:rPr lang="en-US" sz="1800" kern="0" dirty="0" smtClean="0"/>
              <a:t>, </a:t>
            </a:r>
          </a:p>
          <a:p>
            <a:r>
              <a:rPr lang="en-US" sz="1800" kern="0" dirty="0" smtClean="0"/>
              <a:t>3 returns, 20 MV/m</a:t>
            </a:r>
          </a:p>
          <a:p>
            <a:r>
              <a:rPr lang="en-US" sz="1800" kern="0" dirty="0" smtClean="0"/>
              <a:t>Energy recovery in                                                                                                                            same structures</a:t>
            </a: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3733801" y="3886200"/>
            <a:ext cx="6172200" cy="2743200"/>
          </a:xfrm>
          <a:prstGeom prst="rect">
            <a:avLst/>
          </a:prstGeom>
        </p:spPr>
        <p:txBody>
          <a:bodyPr/>
          <a:lstStyle>
            <a:lvl1pPr marL="336550" indent="-336550" algn="l" rtl="0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Tx/>
              <a:buFont typeface="Monotype Sorts" pitchFamily="6" charset="2"/>
              <a:buChar char="n"/>
              <a:defRPr kumimoji="1" sz="2200">
                <a:solidFill>
                  <a:srgbClr val="4D4D4D"/>
                </a:solidFill>
                <a:latin typeface="+mn-lt"/>
                <a:ea typeface="ＭＳ Ｐゴシック" pitchFamily="34" charset="-128"/>
                <a:cs typeface="+mn-cs"/>
              </a:defRPr>
            </a:lvl1pPr>
            <a:lvl2pPr marL="747713" indent="-296863" algn="l" rtl="0" eaLnBrk="0" fontAlgn="base" hangingPunct="0">
              <a:lnSpc>
                <a:spcPct val="75000"/>
              </a:lnSpc>
              <a:spcBef>
                <a:spcPct val="50000"/>
              </a:spcBef>
              <a:spcAft>
                <a:spcPct val="25000"/>
              </a:spcAft>
              <a:buClrTx/>
              <a:buChar char="–"/>
              <a:defRPr kumimoji="1">
                <a:solidFill>
                  <a:srgbClr val="4D4D4D"/>
                </a:solidFill>
                <a:latin typeface="+mn-lt"/>
                <a:ea typeface="ＭＳ Ｐゴシック" pitchFamily="34" charset="-128"/>
              </a:defRPr>
            </a:lvl2pPr>
            <a:lvl3pPr marL="1136650" indent="-223838" algn="l" rtl="0" eaLnBrk="0" fontAlgn="base" hangingPunct="0">
              <a:spcBef>
                <a:spcPct val="25000"/>
              </a:spcBef>
              <a:spcAft>
                <a:spcPct val="25000"/>
              </a:spcAft>
              <a:buClrTx/>
              <a:buSzPct val="100000"/>
              <a:buFont typeface="Monotype Sorts" pitchFamily="6" charset="2"/>
              <a:buChar char="n"/>
              <a:defRPr kumimoji="1" sz="1600">
                <a:solidFill>
                  <a:srgbClr val="4D4D4D"/>
                </a:solidFill>
                <a:latin typeface="+mn-lt"/>
                <a:ea typeface="ＭＳ Ｐゴシック" pitchFamily="34" charset="-128"/>
              </a:defRPr>
            </a:lvl3pPr>
            <a:lvl4pPr marL="1604963" indent="-242888" algn="l" rtl="0" eaLnBrk="0" fontAlgn="base" hangingPunct="0">
              <a:lnSpc>
                <a:spcPct val="75000"/>
              </a:lnSpc>
              <a:spcBef>
                <a:spcPct val="50000"/>
              </a:spcBef>
              <a:spcAft>
                <a:spcPct val="50000"/>
              </a:spcAft>
              <a:buClrTx/>
              <a:buSzPct val="100000"/>
              <a:buChar char="–"/>
              <a:defRPr kumimoji="1" sz="1400">
                <a:solidFill>
                  <a:srgbClr val="4D4D4D"/>
                </a:solidFill>
                <a:latin typeface="+mn-lt"/>
                <a:ea typeface="ＭＳ Ｐゴシック" pitchFamily="34" charset="-128"/>
              </a:defRPr>
            </a:lvl4pPr>
            <a:lvl5pPr marL="1943100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Tx/>
              <a:buFont typeface="Monotype Sorts" pitchFamily="6" charset="2"/>
              <a:buChar char="n"/>
              <a:defRPr kumimoji="1" sz="1200">
                <a:solidFill>
                  <a:srgbClr val="4D4D4D"/>
                </a:solidFill>
                <a:latin typeface="+mn-lt"/>
                <a:ea typeface="ＭＳ Ｐゴシック" pitchFamily="34" charset="-128"/>
              </a:defRPr>
            </a:lvl5pPr>
            <a:lvl6pPr marL="2400300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Monotype Sorts" pitchFamily="2" charset="2"/>
              <a:buChar char="n"/>
              <a:defRPr kumimoji="1" sz="1200" b="1">
                <a:solidFill>
                  <a:schemeClr val="tx1"/>
                </a:solidFill>
                <a:latin typeface="+mn-lt"/>
              </a:defRPr>
            </a:lvl6pPr>
            <a:lvl7pPr marL="2857500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Monotype Sorts" pitchFamily="2" charset="2"/>
              <a:buChar char="n"/>
              <a:defRPr kumimoji="1" sz="1200" b="1">
                <a:solidFill>
                  <a:schemeClr val="tx1"/>
                </a:solidFill>
                <a:latin typeface="+mn-lt"/>
              </a:defRPr>
            </a:lvl7pPr>
            <a:lvl8pPr marL="3314700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Monotype Sorts" pitchFamily="2" charset="2"/>
              <a:buChar char="n"/>
              <a:defRPr kumimoji="1" sz="1200" b="1">
                <a:solidFill>
                  <a:schemeClr val="tx1"/>
                </a:solidFill>
                <a:latin typeface="+mn-lt"/>
              </a:defRPr>
            </a:lvl8pPr>
            <a:lvl9pPr marL="3771900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Monotype Sorts" pitchFamily="2" charset="2"/>
              <a:buChar char="n"/>
              <a:defRPr kumimoji="1" sz="1200" b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800" kern="0" dirty="0" err="1" smtClean="0"/>
              <a:t>ep</a:t>
            </a:r>
            <a:r>
              <a:rPr lang="en-US" sz="1800" kern="0" dirty="0" smtClean="0"/>
              <a:t> </a:t>
            </a:r>
            <a:r>
              <a:rPr lang="en-US" sz="1800" kern="0" dirty="0" err="1" smtClean="0"/>
              <a:t>Lumi</a:t>
            </a:r>
            <a:r>
              <a:rPr lang="en-US" sz="1800" kern="0" dirty="0" smtClean="0"/>
              <a:t> 10</a:t>
            </a:r>
            <a:r>
              <a:rPr lang="en-US" sz="1800" kern="0" baseline="30000" dirty="0" smtClean="0"/>
              <a:t>33</a:t>
            </a:r>
            <a:r>
              <a:rPr lang="en-US" sz="1800" kern="0" dirty="0" smtClean="0"/>
              <a:t>  </a:t>
            </a:r>
            <a:r>
              <a:rPr lang="en-US" sz="1800" kern="0" dirty="0" smtClean="0">
                <a:solidFill>
                  <a:srgbClr val="11568A"/>
                </a:solidFill>
              </a:rPr>
              <a:t>(10</a:t>
            </a:r>
            <a:r>
              <a:rPr lang="en-US" sz="1800" kern="0" baseline="30000" dirty="0" smtClean="0">
                <a:solidFill>
                  <a:srgbClr val="11568A"/>
                </a:solidFill>
              </a:rPr>
              <a:t>34</a:t>
            </a:r>
            <a:r>
              <a:rPr lang="en-US" sz="1800" kern="0" dirty="0" smtClean="0">
                <a:solidFill>
                  <a:srgbClr val="11568A"/>
                </a:solidFill>
              </a:rPr>
              <a:t> cm</a:t>
            </a:r>
            <a:r>
              <a:rPr lang="en-US" sz="1800" kern="0" dirty="0">
                <a:solidFill>
                  <a:srgbClr val="11568A"/>
                </a:solidFill>
              </a:rPr>
              <a:t> </a:t>
            </a:r>
            <a:r>
              <a:rPr lang="en-US" sz="1800" kern="0" dirty="0" smtClean="0">
                <a:solidFill>
                  <a:srgbClr val="11568A"/>
                </a:solidFill>
              </a:rPr>
              <a:t>s</a:t>
            </a:r>
            <a:r>
              <a:rPr lang="en-US" sz="1800" kern="0" baseline="30000" dirty="0" smtClean="0">
                <a:solidFill>
                  <a:srgbClr val="11568A"/>
                </a:solidFill>
              </a:rPr>
              <a:t>-2</a:t>
            </a:r>
            <a:r>
              <a:rPr lang="en-US" sz="1800" kern="0" dirty="0" smtClean="0">
                <a:solidFill>
                  <a:srgbClr val="11568A"/>
                </a:solidFill>
              </a:rPr>
              <a:t> s</a:t>
            </a:r>
            <a:r>
              <a:rPr lang="en-US" sz="1800" kern="0" baseline="30000" dirty="0" smtClean="0">
                <a:solidFill>
                  <a:srgbClr val="11568A"/>
                </a:solidFill>
              </a:rPr>
              <a:t>-1</a:t>
            </a:r>
            <a:r>
              <a:rPr lang="en-US" sz="1800" kern="0" dirty="0" smtClean="0">
                <a:solidFill>
                  <a:srgbClr val="11568A"/>
                </a:solidFill>
              </a:rPr>
              <a:t> )**</a:t>
            </a:r>
          </a:p>
          <a:p>
            <a:r>
              <a:rPr lang="en-US" sz="1800" kern="0" dirty="0" smtClean="0"/>
              <a:t> 10 - </a:t>
            </a:r>
            <a:r>
              <a:rPr lang="en-US" sz="1800" kern="0" dirty="0" smtClean="0">
                <a:solidFill>
                  <a:srgbClr val="11568A"/>
                </a:solidFill>
              </a:rPr>
              <a:t>100</a:t>
            </a:r>
            <a:r>
              <a:rPr lang="en-US" sz="1800" kern="0" dirty="0" smtClean="0"/>
              <a:t> fb</a:t>
            </a:r>
            <a:r>
              <a:rPr lang="en-US" sz="1800" kern="0" baseline="30000" dirty="0" smtClean="0"/>
              <a:t>-1</a:t>
            </a:r>
            <a:r>
              <a:rPr lang="en-US" sz="1800" kern="0" dirty="0" smtClean="0"/>
              <a:t> per year </a:t>
            </a:r>
          </a:p>
          <a:p>
            <a:r>
              <a:rPr lang="en-US" sz="1800" kern="0" dirty="0" smtClean="0"/>
              <a:t> 100 fb</a:t>
            </a:r>
            <a:r>
              <a:rPr lang="en-US" sz="1800" kern="0" baseline="30000" dirty="0" smtClean="0"/>
              <a:t>-1</a:t>
            </a:r>
            <a:r>
              <a:rPr lang="en-US" sz="1800" kern="0" dirty="0" smtClean="0"/>
              <a:t> – </a:t>
            </a:r>
            <a:r>
              <a:rPr lang="en-US" sz="1800" kern="0" dirty="0" smtClean="0">
                <a:solidFill>
                  <a:srgbClr val="11568A"/>
                </a:solidFill>
              </a:rPr>
              <a:t>1 ab</a:t>
            </a:r>
            <a:r>
              <a:rPr lang="en-US" sz="1800" kern="0" baseline="30000" dirty="0" smtClean="0">
                <a:solidFill>
                  <a:srgbClr val="11568A"/>
                </a:solidFill>
              </a:rPr>
              <a:t>-1</a:t>
            </a:r>
            <a:r>
              <a:rPr lang="en-US" sz="1800" kern="0" dirty="0" smtClean="0">
                <a:solidFill>
                  <a:srgbClr val="11568A"/>
                </a:solidFill>
              </a:rPr>
              <a:t> </a:t>
            </a:r>
            <a:r>
              <a:rPr lang="en-US" sz="1800" kern="0" dirty="0" smtClean="0"/>
              <a:t>total </a:t>
            </a:r>
          </a:p>
          <a:p>
            <a:r>
              <a:rPr lang="en-US" sz="1800" kern="0" dirty="0" smtClean="0"/>
              <a:t> </a:t>
            </a:r>
            <a:r>
              <a:rPr lang="en-US" sz="1800" kern="0" dirty="0" err="1" smtClean="0"/>
              <a:t>eD</a:t>
            </a:r>
            <a:r>
              <a:rPr lang="en-US" sz="1800" kern="0" dirty="0" smtClean="0"/>
              <a:t> and </a:t>
            </a:r>
            <a:r>
              <a:rPr lang="en-US" sz="1800" kern="0" dirty="0" err="1" smtClean="0"/>
              <a:t>eA</a:t>
            </a:r>
            <a:r>
              <a:rPr lang="en-US" sz="1800" kern="0" dirty="0" smtClean="0"/>
              <a:t> collisions have always been integral to </a:t>
            </a:r>
            <a:r>
              <a:rPr lang="en-US" sz="1800" kern="0" dirty="0" err="1" smtClean="0"/>
              <a:t>programme</a:t>
            </a:r>
            <a:endParaRPr lang="en-US" sz="1800" kern="0" dirty="0" smtClean="0"/>
          </a:p>
          <a:p>
            <a:r>
              <a:rPr lang="en-US" sz="1800" kern="0" dirty="0" smtClean="0"/>
              <a:t> e-nucleon </a:t>
            </a:r>
            <a:r>
              <a:rPr lang="en-US" sz="1800" kern="0" dirty="0" err="1" smtClean="0"/>
              <a:t>Lumi</a:t>
            </a:r>
            <a:r>
              <a:rPr lang="en-US" sz="1800" kern="0" dirty="0" smtClean="0"/>
              <a:t> estimates ~ 10</a:t>
            </a:r>
            <a:r>
              <a:rPr lang="en-US" sz="1800" kern="0" baseline="30000" dirty="0" smtClean="0"/>
              <a:t>31</a:t>
            </a:r>
            <a:r>
              <a:rPr lang="en-US" sz="1800" kern="0" dirty="0" smtClean="0"/>
              <a:t>  (10</a:t>
            </a:r>
            <a:r>
              <a:rPr lang="en-US" sz="1800" kern="0" baseline="30000" dirty="0" smtClean="0"/>
              <a:t>32</a:t>
            </a:r>
            <a:r>
              <a:rPr lang="en-US" sz="1800" kern="0" dirty="0" smtClean="0"/>
              <a:t> ) </a:t>
            </a:r>
            <a:r>
              <a:rPr lang="en-US" sz="1800" kern="0" dirty="0"/>
              <a:t>cm s</a:t>
            </a:r>
            <a:r>
              <a:rPr lang="en-US" sz="1800" kern="0" baseline="30000" dirty="0"/>
              <a:t>-2</a:t>
            </a:r>
            <a:r>
              <a:rPr lang="en-US" sz="1800" kern="0" dirty="0"/>
              <a:t> s</a:t>
            </a:r>
            <a:r>
              <a:rPr lang="en-US" sz="1800" kern="0" baseline="30000" dirty="0"/>
              <a:t>-1 </a:t>
            </a:r>
            <a:r>
              <a:rPr lang="en-US" sz="1800" kern="0" dirty="0" smtClean="0"/>
              <a:t>for </a:t>
            </a:r>
            <a:r>
              <a:rPr lang="en-US" sz="1800" kern="0" dirty="0" err="1" smtClean="0"/>
              <a:t>eD</a:t>
            </a:r>
            <a:r>
              <a:rPr lang="en-US" sz="1800" kern="0" dirty="0" smtClean="0"/>
              <a:t> (</a:t>
            </a:r>
            <a:r>
              <a:rPr lang="en-US" sz="1800" kern="0" dirty="0" err="1" smtClean="0"/>
              <a:t>ePb</a:t>
            </a:r>
            <a:r>
              <a:rPr lang="en-US" sz="1800" kern="0" dirty="0" smtClean="0"/>
              <a:t>) </a:t>
            </a:r>
            <a:endParaRPr lang="en-US" sz="1800" kern="0" dirty="0"/>
          </a:p>
          <a:p>
            <a:pPr marL="0" indent="0">
              <a:buFont typeface="Monotype Sorts" pitchFamily="6" charset="2"/>
              <a:buNone/>
            </a:pPr>
            <a:r>
              <a:rPr lang="en-US" sz="1800" kern="0" dirty="0" smtClean="0">
                <a:solidFill>
                  <a:srgbClr val="11568A"/>
                </a:solidFill>
              </a:rPr>
              <a:t>** High Luminosity proposal exists</a:t>
            </a:r>
            <a:endParaRPr lang="en-US" sz="1800" kern="0" dirty="0">
              <a:solidFill>
                <a:srgbClr val="11568A"/>
              </a:solidFill>
            </a:endParaRPr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7325"/>
            <a:ext cx="717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554F63DD-AE83-406C-9B55-B110E0B1F809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4110" name="Picture 410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1143001"/>
            <a:ext cx="5482856" cy="2590800"/>
          </a:xfrm>
          <a:prstGeom prst="rect">
            <a:avLst/>
          </a:prstGeom>
        </p:spPr>
      </p:pic>
      <p:sp>
        <p:nvSpPr>
          <p:cNvPr id="4111" name="TextBox 4110"/>
          <p:cNvSpPr txBox="1"/>
          <p:nvPr/>
        </p:nvSpPr>
        <p:spPr>
          <a:xfrm rot="1429308">
            <a:off x="5097528" y="4541513"/>
            <a:ext cx="4648200" cy="1200329"/>
          </a:xfrm>
          <a:prstGeom prst="rect">
            <a:avLst/>
          </a:prstGeom>
          <a:solidFill>
            <a:srgbClr val="FFFF00"/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000000"/>
                </a:solidFill>
              </a:rPr>
              <a:t>With the Higgs </a:t>
            </a:r>
            <a:r>
              <a:rPr lang="en-US" sz="1800" dirty="0">
                <a:solidFill>
                  <a:srgbClr val="000000"/>
                </a:solidFill>
              </a:rPr>
              <a:t>discovery and </a:t>
            </a:r>
            <a:r>
              <a:rPr lang="en-US" sz="1800" dirty="0" smtClean="0">
                <a:solidFill>
                  <a:srgbClr val="000000"/>
                </a:solidFill>
              </a:rPr>
              <a:t>measured cross section </a:t>
            </a:r>
            <a:r>
              <a:rPr lang="el-GR" sz="1800" dirty="0" smtClean="0">
                <a:solidFill>
                  <a:srgbClr val="000000"/>
                </a:solidFill>
              </a:rPr>
              <a:t>σ</a:t>
            </a:r>
            <a:r>
              <a:rPr lang="en-US" sz="1800" dirty="0">
                <a:solidFill>
                  <a:srgbClr val="000000"/>
                </a:solidFill>
              </a:rPr>
              <a:t> 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dirty="0">
                <a:solidFill>
                  <a:srgbClr val="000000"/>
                </a:solidFill>
              </a:rPr>
              <a:t>~ 200fb there is a </a:t>
            </a:r>
            <a:r>
              <a:rPr lang="en-US" sz="1800" dirty="0" smtClean="0">
                <a:solidFill>
                  <a:srgbClr val="000000"/>
                </a:solidFill>
              </a:rPr>
              <a:t>striking </a:t>
            </a:r>
            <a:r>
              <a:rPr lang="en-US" sz="1800" dirty="0">
                <a:solidFill>
                  <a:srgbClr val="000000"/>
                </a:solidFill>
              </a:rPr>
              <a:t>option to make the </a:t>
            </a:r>
            <a:r>
              <a:rPr lang="en-US" sz="1800" dirty="0" err="1" smtClean="0">
                <a:solidFill>
                  <a:srgbClr val="000000"/>
                </a:solidFill>
              </a:rPr>
              <a:t>LHeC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dirty="0">
                <a:solidFill>
                  <a:srgbClr val="000000"/>
                </a:solidFill>
              </a:rPr>
              <a:t>a clean Higgs </a:t>
            </a:r>
            <a:r>
              <a:rPr lang="en-US" sz="1800" dirty="0" smtClean="0">
                <a:solidFill>
                  <a:srgbClr val="000000"/>
                </a:solidFill>
              </a:rPr>
              <a:t>factory</a:t>
            </a:r>
            <a:r>
              <a:rPr lang="en-US" sz="1800" dirty="0">
                <a:solidFill>
                  <a:srgbClr val="000000"/>
                </a:solidFill>
              </a:rPr>
              <a:t> with maximum luminosity</a:t>
            </a:r>
          </a:p>
        </p:txBody>
      </p:sp>
    </p:spTree>
    <p:extLst>
      <p:ext uri="{BB962C8B-B14F-4D97-AF65-F5344CB8AC3E}">
        <p14:creationId xmlns:p14="http://schemas.microsoft.com/office/powerpoint/2010/main" val="2401182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645" y="31669"/>
            <a:ext cx="8420100" cy="577931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11568A"/>
                </a:solidFill>
                <a:latin typeface="Arial Rounded MT Bold" pitchFamily="34" charset="0"/>
                <a:cs typeface="Avenir Heavy"/>
              </a:rPr>
              <a:t>The Interaction Region</a:t>
            </a:r>
            <a:endParaRPr lang="en-US" dirty="0">
              <a:solidFill>
                <a:srgbClr val="11568A"/>
              </a:solidFill>
              <a:latin typeface="Arial Rounded MT Bold" pitchFamily="34" charset="0"/>
              <a:cs typeface="Avenir Heavy"/>
            </a:endParaRPr>
          </a:p>
        </p:txBody>
      </p:sp>
      <p:grpSp>
        <p:nvGrpSpPr>
          <p:cNvPr id="9" name="Group 13"/>
          <p:cNvGrpSpPr>
            <a:grpSpLocks/>
          </p:cNvGrpSpPr>
          <p:nvPr/>
        </p:nvGrpSpPr>
        <p:grpSpPr bwMode="auto">
          <a:xfrm>
            <a:off x="6568663" y="4603147"/>
            <a:ext cx="3108737" cy="2102453"/>
            <a:chOff x="11" y="0"/>
            <a:chExt cx="2388" cy="1620"/>
          </a:xfrm>
        </p:grpSpPr>
        <p:sp>
          <p:nvSpPr>
            <p:cNvPr id="10" name="Rectangle 9"/>
            <p:cNvSpPr>
              <a:spLocks/>
            </p:cNvSpPr>
            <p:nvPr/>
          </p:nvSpPr>
          <p:spPr bwMode="auto">
            <a:xfrm>
              <a:off x="164" y="0"/>
              <a:ext cx="1934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8100" tIns="38100" rIns="38100" bIns="38100">
              <a:spAutoFit/>
            </a:bodyPr>
            <a:lstStyle/>
            <a:p>
              <a:pPr eaLnBrk="0" hangingPunct="0">
                <a:lnSpc>
                  <a:spcPct val="75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0000CC"/>
                </a:buClr>
                <a:buSzPct val="75000"/>
                <a:buFont typeface="Monotype Sorts" pitchFamily="6" charset="2"/>
                <a:buNone/>
              </a:pPr>
              <a:r>
                <a:rPr lang="en-US" sz="1300" dirty="0">
                  <a:solidFill>
                    <a:srgbClr val="000000"/>
                  </a:solidFill>
                  <a:sym typeface="Arial" pitchFamily="34" charset="0"/>
                </a:rPr>
                <a:t>Photon Number Density at the IP</a:t>
              </a:r>
            </a:p>
          </p:txBody>
        </p:sp>
        <p:sp>
          <p:nvSpPr>
            <p:cNvPr id="11" name="Rectangle 10"/>
            <p:cNvSpPr>
              <a:spLocks/>
            </p:cNvSpPr>
            <p:nvPr/>
          </p:nvSpPr>
          <p:spPr bwMode="auto">
            <a:xfrm>
              <a:off x="1172" y="1472"/>
              <a:ext cx="355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8100" tIns="38100" rIns="38100" bIns="38100">
              <a:spAutoFit/>
            </a:bodyPr>
            <a:lstStyle/>
            <a:p>
              <a:pPr eaLnBrk="0" hangingPunct="0">
                <a:lnSpc>
                  <a:spcPct val="75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0000CC"/>
                </a:buClr>
                <a:buSzPct val="75000"/>
                <a:buFont typeface="Monotype Sorts" pitchFamily="6" charset="2"/>
                <a:buNone/>
              </a:pPr>
              <a:r>
                <a:rPr lang="en-US" sz="1000" dirty="0">
                  <a:solidFill>
                    <a:srgbClr val="000000"/>
                  </a:solidFill>
                  <a:sym typeface="Arial" pitchFamily="34" charset="0"/>
                </a:rPr>
                <a:t>x [mm]</a:t>
              </a:r>
            </a:p>
          </p:txBody>
        </p:sp>
        <p:sp>
          <p:nvSpPr>
            <p:cNvPr id="12" name="Rectangle 11"/>
            <p:cNvSpPr>
              <a:spLocks/>
            </p:cNvSpPr>
            <p:nvPr/>
          </p:nvSpPr>
          <p:spPr bwMode="auto">
            <a:xfrm rot="16200000">
              <a:off x="-93" y="760"/>
              <a:ext cx="356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8100" tIns="38100" rIns="38100" bIns="38100">
              <a:spAutoFit/>
            </a:bodyPr>
            <a:lstStyle/>
            <a:p>
              <a:pPr eaLnBrk="0" hangingPunct="0">
                <a:lnSpc>
                  <a:spcPct val="75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0000CC"/>
                </a:buClr>
                <a:buSzPct val="75000"/>
                <a:buFont typeface="Monotype Sorts" pitchFamily="6" charset="2"/>
                <a:buNone/>
              </a:pPr>
              <a:r>
                <a:rPr lang="en-US" sz="1000" dirty="0">
                  <a:solidFill>
                    <a:srgbClr val="000000"/>
                  </a:solidFill>
                  <a:sym typeface="Arial" pitchFamily="34" charset="0"/>
                </a:rPr>
                <a:t>y [mm]</a:t>
              </a:r>
            </a:p>
          </p:txBody>
        </p:sp>
        <p:pic>
          <p:nvPicPr>
            <p:cNvPr id="13" name="Picture 1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788" t="5165" r="7144" b="5615"/>
            <a:stretch>
              <a:fillRect/>
            </a:stretch>
          </p:blipFill>
          <p:spPr bwMode="auto">
            <a:xfrm>
              <a:off x="164" y="208"/>
              <a:ext cx="2235" cy="1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19" name="object 18"/>
          <p:cNvSpPr/>
          <p:nvPr/>
        </p:nvSpPr>
        <p:spPr>
          <a:xfrm>
            <a:off x="4648200" y="4944678"/>
            <a:ext cx="1676400" cy="158606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srgbClr val="000000"/>
              </a:solidFill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52402" y="4953000"/>
            <a:ext cx="1665673" cy="158606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48200" y="6130636"/>
            <a:ext cx="526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00"/>
                </a:solidFill>
              </a:rPr>
              <a:t>Q2</a:t>
            </a:r>
            <a:endParaRPr lang="en-US" sz="2000" b="1" dirty="0">
              <a:solidFill>
                <a:srgbClr val="0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2400" y="6154120"/>
            <a:ext cx="5752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00"/>
                </a:solidFill>
              </a:rPr>
              <a:t>Q1</a:t>
            </a:r>
            <a:endParaRPr lang="en-US" sz="2000" b="1" dirty="0">
              <a:solidFill>
                <a:srgbClr val="0000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0" y="762000"/>
            <a:ext cx="5971309" cy="3954705"/>
            <a:chOff x="0" y="651845"/>
            <a:chExt cx="6482319" cy="4152159"/>
          </a:xfrm>
        </p:grpSpPr>
        <p:sp>
          <p:nvSpPr>
            <p:cNvPr id="17" name="object 23"/>
            <p:cNvSpPr/>
            <p:nvPr/>
          </p:nvSpPr>
          <p:spPr>
            <a:xfrm>
              <a:off x="0" y="651845"/>
              <a:ext cx="6482319" cy="4152159"/>
            </a:xfrm>
            <a:prstGeom prst="rect">
              <a:avLst/>
            </a:prstGeom>
            <a:blipFill>
              <a:blip r:embed="rId5" cstate="print"/>
              <a:srcRect/>
              <a:stretch>
                <a:fillRect r="-3445"/>
              </a:stretch>
            </a:blip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7086" b="67355"/>
            <a:stretch/>
          </p:blipFill>
          <p:spPr>
            <a:xfrm>
              <a:off x="4572000" y="1752600"/>
              <a:ext cx="578107" cy="888689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1686034" y="2327814"/>
              <a:ext cx="5752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000000"/>
                  </a:solidFill>
                </a:rPr>
                <a:t>Q2</a:t>
              </a:r>
              <a:endParaRPr lang="en-US" sz="2000" b="1" dirty="0">
                <a:solidFill>
                  <a:srgbClr val="000000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314677" y="983779"/>
              <a:ext cx="5752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000000"/>
                  </a:solidFill>
                </a:rPr>
                <a:t>Q1</a:t>
              </a:r>
              <a:endParaRPr lang="en-US" sz="2000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21" name="object 22"/>
          <p:cNvSpPr/>
          <p:nvPr/>
        </p:nvSpPr>
        <p:spPr>
          <a:xfrm>
            <a:off x="1905000" y="4831101"/>
            <a:ext cx="2671015" cy="1722099"/>
          </a:xfrm>
          <a:prstGeom prst="rect">
            <a:avLst/>
          </a:prstGeom>
          <a:blipFill>
            <a:blip r:embed="rId7" cstate="print"/>
            <a:srcRect/>
            <a:stretch>
              <a:fillRect l="-76601" t="-92504" r="-16149" b="-30863"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67400" y="685800"/>
            <a:ext cx="40386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4488" indent="-28575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000000"/>
                </a:solidFill>
              </a:rPr>
              <a:t>3 </a:t>
            </a:r>
            <a:r>
              <a:rPr lang="en-US" sz="2200" dirty="0">
                <a:solidFill>
                  <a:srgbClr val="000000"/>
                </a:solidFill>
              </a:rPr>
              <a:t>beam interaction </a:t>
            </a:r>
            <a:r>
              <a:rPr lang="en-US" sz="2200" dirty="0" smtClean="0">
                <a:solidFill>
                  <a:srgbClr val="000000"/>
                </a:solidFill>
              </a:rPr>
              <a:t>region</a:t>
            </a:r>
          </a:p>
          <a:p>
            <a:pPr marL="344488" indent="-28575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000000"/>
                </a:solidFill>
              </a:rPr>
              <a:t>Optics </a:t>
            </a:r>
            <a:r>
              <a:rPr lang="en-US" sz="2200" dirty="0">
                <a:solidFill>
                  <a:srgbClr val="000000"/>
                </a:solidFill>
              </a:rPr>
              <a:t>compatible with </a:t>
            </a:r>
            <a:r>
              <a:rPr lang="en-US" sz="2200" dirty="0" smtClean="0">
                <a:solidFill>
                  <a:srgbClr val="000000"/>
                </a:solidFill>
              </a:rPr>
              <a:t>LHC running </a:t>
            </a:r>
            <a:r>
              <a:rPr lang="en-US" sz="2200" dirty="0">
                <a:solidFill>
                  <a:srgbClr val="000000"/>
                </a:solidFill>
              </a:rPr>
              <a:t>and β*=</a:t>
            </a:r>
            <a:r>
              <a:rPr lang="en-US" sz="2200" dirty="0" smtClean="0">
                <a:solidFill>
                  <a:srgbClr val="000000"/>
                </a:solidFill>
              </a:rPr>
              <a:t>0.1m</a:t>
            </a:r>
            <a:endParaRPr lang="en-US" sz="2200" spc="-14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344488" indent="-285750">
              <a:buFont typeface="Arial" panose="020B0604020202020204" pitchFamily="34" charset="0"/>
              <a:buChar char="•"/>
            </a:pPr>
            <a:r>
              <a:rPr lang="en-US" sz="2200" spc="-14" dirty="0" smtClean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lang="en-US" sz="2200" dirty="0" smtClean="0">
                <a:solidFill>
                  <a:srgbClr val="000000"/>
                </a:solidFill>
                <a:latin typeface="Arial"/>
                <a:cs typeface="Arial"/>
              </a:rPr>
              <a:t>n</a:t>
            </a:r>
            <a:r>
              <a:rPr lang="en-US" sz="2200" spc="4" dirty="0" smtClean="0">
                <a:solidFill>
                  <a:srgbClr val="000000"/>
                </a:solidFill>
                <a:latin typeface="Arial"/>
                <a:cs typeface="Arial"/>
              </a:rPr>
              <a:t>l</a:t>
            </a:r>
            <a:r>
              <a:rPr lang="en-US" sz="2200" dirty="0" smtClean="0">
                <a:solidFill>
                  <a:srgbClr val="000000"/>
                </a:solidFill>
                <a:latin typeface="Arial"/>
                <a:cs typeface="Arial"/>
              </a:rPr>
              <a:t>y</a:t>
            </a:r>
            <a:r>
              <a:rPr lang="en-US" sz="2200" spc="4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200" spc="-4" dirty="0">
                <a:solidFill>
                  <a:srgbClr val="000000"/>
                </a:solidFill>
                <a:latin typeface="Arial"/>
                <a:cs typeface="Arial"/>
              </a:rPr>
              <a:t>t</a:t>
            </a:r>
            <a:r>
              <a:rPr lang="en-US" sz="2200" dirty="0">
                <a:solidFill>
                  <a:srgbClr val="000000"/>
                </a:solidFill>
                <a:latin typeface="Arial"/>
                <a:cs typeface="Arial"/>
              </a:rPr>
              <a:t>he p beam </a:t>
            </a:r>
            <a:r>
              <a:rPr lang="en-US" sz="2200" dirty="0" smtClean="0">
                <a:solidFill>
                  <a:srgbClr val="000000"/>
                </a:solidFill>
                <a:latin typeface="Arial"/>
                <a:cs typeface="Arial"/>
              </a:rPr>
              <a:t>co</a:t>
            </a:r>
            <a:r>
              <a:rPr lang="en-US" sz="2200" spc="4" dirty="0" smtClean="0">
                <a:solidFill>
                  <a:srgbClr val="000000"/>
                </a:solidFill>
                <a:latin typeface="Arial"/>
                <a:cs typeface="Arial"/>
              </a:rPr>
              <a:t>lli</a:t>
            </a:r>
            <a:r>
              <a:rPr lang="en-US" sz="2200" dirty="0" smtClean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en-US" sz="2200" spc="4" dirty="0" smtClean="0">
                <a:solidFill>
                  <a:srgbClr val="000000"/>
                </a:solidFill>
                <a:latin typeface="Arial"/>
                <a:cs typeface="Arial"/>
              </a:rPr>
              <a:t>i</a:t>
            </a:r>
            <a:r>
              <a:rPr lang="en-US" sz="2200" spc="-9" dirty="0" smtClean="0">
                <a:solidFill>
                  <a:srgbClr val="000000"/>
                </a:solidFill>
                <a:latin typeface="Arial"/>
                <a:cs typeface="Arial"/>
              </a:rPr>
              <a:t>n</a:t>
            </a:r>
            <a:r>
              <a:rPr lang="en-US" sz="2200" dirty="0" smtClean="0">
                <a:solidFill>
                  <a:srgbClr val="000000"/>
                </a:solidFill>
                <a:latin typeface="Arial"/>
                <a:cs typeface="Arial"/>
              </a:rPr>
              <a:t>g</a:t>
            </a:r>
            <a:r>
              <a:rPr lang="en-US" sz="2200" spc="4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200" spc="-4" dirty="0" smtClean="0">
                <a:solidFill>
                  <a:srgbClr val="000000"/>
                </a:solidFill>
                <a:latin typeface="Arial"/>
                <a:cs typeface="Arial"/>
              </a:rPr>
              <a:t>w</a:t>
            </a:r>
            <a:r>
              <a:rPr lang="en-US" sz="2200" spc="4" dirty="0" smtClean="0">
                <a:solidFill>
                  <a:srgbClr val="000000"/>
                </a:solidFill>
                <a:latin typeface="Arial"/>
                <a:cs typeface="Arial"/>
              </a:rPr>
              <a:t>i</a:t>
            </a:r>
            <a:r>
              <a:rPr lang="en-US" sz="2200" spc="-4" dirty="0" smtClean="0">
                <a:solidFill>
                  <a:srgbClr val="000000"/>
                </a:solidFill>
                <a:latin typeface="Arial"/>
                <a:cs typeface="Arial"/>
              </a:rPr>
              <a:t>t</a:t>
            </a:r>
            <a:r>
              <a:rPr lang="en-US" sz="2200" dirty="0" smtClean="0">
                <a:solidFill>
                  <a:srgbClr val="000000"/>
                </a:solidFill>
                <a:latin typeface="Arial"/>
                <a:cs typeface="Arial"/>
              </a:rPr>
              <a:t>h </a:t>
            </a:r>
            <a:r>
              <a:rPr lang="en-US" sz="2200" spc="4" dirty="0" smtClean="0">
                <a:solidFill>
                  <a:srgbClr val="000000"/>
                </a:solidFill>
                <a:latin typeface="Arial"/>
                <a:cs typeface="Arial"/>
              </a:rPr>
              <a:t>t</a:t>
            </a:r>
            <a:r>
              <a:rPr lang="en-US" sz="2200" dirty="0" smtClean="0">
                <a:solidFill>
                  <a:srgbClr val="000000"/>
                </a:solidFill>
                <a:latin typeface="Arial"/>
                <a:cs typeface="Arial"/>
              </a:rPr>
              <a:t>he </a:t>
            </a:r>
            <a:r>
              <a:rPr lang="en-US" sz="2200" i="1" spc="-9" dirty="0" smtClean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en-US" sz="2200" i="1" dirty="0" smtClean="0">
                <a:solidFill>
                  <a:srgbClr val="000000"/>
                </a:solidFill>
                <a:latin typeface="Arial"/>
                <a:cs typeface="Arial"/>
              </a:rPr>
              <a:t>-  </a:t>
            </a:r>
            <a:r>
              <a:rPr lang="en-US" sz="2200" spc="4" dirty="0">
                <a:solidFill>
                  <a:srgbClr val="000000"/>
                </a:solidFill>
                <a:latin typeface="Arial"/>
                <a:cs typeface="Arial"/>
              </a:rPr>
              <a:t>i</a:t>
            </a:r>
            <a:r>
              <a:rPr lang="en-US" sz="2200" dirty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en-US" sz="2200" spc="4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200" spc="-4" dirty="0" smtClean="0">
                <a:solidFill>
                  <a:srgbClr val="000000"/>
                </a:solidFill>
                <a:latin typeface="Arial"/>
                <a:cs typeface="Arial"/>
              </a:rPr>
              <a:t>f</a:t>
            </a:r>
            <a:r>
              <a:rPr lang="en-US" sz="2200" dirty="0" smtClean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lang="en-US" sz="2200" spc="9" dirty="0" smtClean="0">
                <a:solidFill>
                  <a:srgbClr val="000000"/>
                </a:solidFill>
                <a:latin typeface="Arial"/>
                <a:cs typeface="Arial"/>
              </a:rPr>
              <a:t>c</a:t>
            </a:r>
            <a:r>
              <a:rPr lang="en-US" sz="2200" spc="-9" dirty="0" smtClean="0">
                <a:solidFill>
                  <a:srgbClr val="000000"/>
                </a:solidFill>
                <a:latin typeface="Arial"/>
                <a:cs typeface="Arial"/>
              </a:rPr>
              <a:t>u</a:t>
            </a:r>
            <a:r>
              <a:rPr lang="en-US" sz="2200" spc="9" dirty="0" smtClean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en-US" sz="2200" spc="-9" dirty="0" smtClean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en-US" sz="2200" dirty="0" smtClean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endParaRPr lang="en-US" sz="2200" dirty="0" smtClean="0">
              <a:solidFill>
                <a:srgbClr val="000000"/>
              </a:solidFill>
            </a:endParaRPr>
          </a:p>
          <a:p>
            <a:pPr marL="344488" indent="-28575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000000"/>
                </a:solidFill>
              </a:rPr>
              <a:t>Head-on collisions achieved via long dipole across interaction region</a:t>
            </a:r>
          </a:p>
          <a:p>
            <a:pPr marL="344488" indent="-285750">
              <a:buFont typeface="Wingdings"/>
              <a:buChar char="è"/>
            </a:pPr>
            <a:r>
              <a:rPr lang="en-US" sz="2200" dirty="0" smtClean="0">
                <a:solidFill>
                  <a:srgbClr val="11568A"/>
                </a:solidFill>
                <a:sym typeface="Wingdings" panose="05000000000000000000" pitchFamily="2" charset="2"/>
              </a:rPr>
              <a:t> H</a:t>
            </a:r>
            <a:r>
              <a:rPr lang="en-US" sz="2200" dirty="0" smtClean="0">
                <a:solidFill>
                  <a:srgbClr val="11568A"/>
                </a:solidFill>
              </a:rPr>
              <a:t>igh synchrotron radiation  </a:t>
            </a:r>
          </a:p>
          <a:p>
            <a:pPr marL="58738"/>
            <a:r>
              <a:rPr lang="en-US" sz="2200" dirty="0">
                <a:solidFill>
                  <a:srgbClr val="11568A"/>
                </a:solidFill>
              </a:rPr>
              <a:t> </a:t>
            </a:r>
            <a:r>
              <a:rPr lang="en-US" sz="2200" dirty="0" smtClean="0">
                <a:solidFill>
                  <a:srgbClr val="11568A"/>
                </a:solidFill>
              </a:rPr>
              <a:t>    load</a:t>
            </a:r>
          </a:p>
          <a:p>
            <a:pPr marL="344488" indent="-285750">
              <a:buFont typeface="Wingdings"/>
              <a:buChar char="è"/>
            </a:pPr>
            <a:r>
              <a:rPr lang="en-US" sz="2200" dirty="0" smtClean="0">
                <a:solidFill>
                  <a:srgbClr val="11568A"/>
                </a:solidFill>
              </a:rPr>
              <a:t> Dipole in main detector</a:t>
            </a:r>
            <a:endParaRPr lang="en-US" sz="2200" dirty="0">
              <a:solidFill>
                <a:srgbClr val="000000"/>
              </a:solidFill>
            </a:endParaRPr>
          </a:p>
        </p:txBody>
      </p:sp>
      <p:pic>
        <p:nvPicPr>
          <p:cNvPr id="23" name="Picture 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7325"/>
            <a:ext cx="717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85483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1"/>
          <p:cNvSpPr>
            <a:spLocks/>
          </p:cNvSpPr>
          <p:nvPr/>
        </p:nvSpPr>
        <p:spPr bwMode="auto">
          <a:xfrm>
            <a:off x="117476" y="908050"/>
            <a:ext cx="9671050" cy="4033838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rgbClr val="0000CC"/>
              </a:buClr>
              <a:buSzPct val="75000"/>
              <a:buFont typeface="Monotype Sorts" pitchFamily="6" charset="2"/>
              <a:buNone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5632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3" y="908050"/>
            <a:ext cx="9288462" cy="403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6324" name="Rectangle 4"/>
          <p:cNvSpPr>
            <a:spLocks noGrp="1" noChangeArrowheads="1"/>
          </p:cNvSpPr>
          <p:nvPr>
            <p:ph type="title"/>
          </p:nvPr>
        </p:nvSpPr>
        <p:spPr>
          <a:xfrm>
            <a:off x="1274763" y="200025"/>
            <a:ext cx="7346950" cy="561975"/>
          </a:xfrm>
        </p:spPr>
        <p:txBody>
          <a:bodyPr rIns="132080"/>
          <a:lstStyle/>
          <a:p>
            <a:pPr eaLnBrk="1" hangingPunct="1"/>
            <a:r>
              <a:rPr lang="en-US" dirty="0" err="1" smtClean="0">
                <a:solidFill>
                  <a:srgbClr val="11568A"/>
                </a:solidFill>
              </a:rPr>
              <a:t>LHeC</a:t>
            </a:r>
            <a:r>
              <a:rPr lang="en-US" dirty="0" smtClean="0">
                <a:solidFill>
                  <a:srgbClr val="11568A"/>
                </a:solidFill>
              </a:rPr>
              <a:t> Kinematics</a:t>
            </a:r>
          </a:p>
        </p:txBody>
      </p:sp>
      <p:sp>
        <p:nvSpPr>
          <p:cNvPr id="56325" name="Rectangle 10"/>
          <p:cNvSpPr>
            <a:spLocks/>
          </p:cNvSpPr>
          <p:nvPr/>
        </p:nvSpPr>
        <p:spPr bwMode="auto">
          <a:xfrm>
            <a:off x="228600" y="5029201"/>
            <a:ext cx="9559926" cy="1567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Clr>
                <a:srgbClr val="0000CC"/>
              </a:buClr>
              <a:buSzPct val="75000"/>
              <a:buFontTx/>
              <a:buChar char="•"/>
            </a:pPr>
            <a:r>
              <a:rPr lang="it-IT" sz="2400" dirty="0">
                <a:solidFill>
                  <a:srgbClr val="11568A"/>
                </a:solidFill>
              </a:rPr>
              <a:t>High x and high Q</a:t>
            </a:r>
            <a:r>
              <a:rPr lang="it-IT" sz="2400" baseline="30000" dirty="0">
                <a:solidFill>
                  <a:srgbClr val="11568A"/>
                </a:solidFill>
              </a:rPr>
              <a:t>2</a:t>
            </a:r>
            <a:r>
              <a:rPr lang="it-IT" sz="2400" dirty="0">
                <a:solidFill>
                  <a:srgbClr val="11568A"/>
                </a:solidFill>
              </a:rPr>
              <a:t>: few TeV HFS scattered forward:</a:t>
            </a:r>
          </a:p>
          <a:p>
            <a:pPr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Clr>
                <a:srgbClr val="0000CC"/>
              </a:buClr>
              <a:buSzPct val="75000"/>
              <a:buFont typeface="Wingdings" pitchFamily="2" charset="2"/>
              <a:buNone/>
            </a:pPr>
            <a:r>
              <a:rPr lang="it-IT" sz="2000" dirty="0" smtClean="0">
                <a:solidFill>
                  <a:srgbClr val="000000"/>
                </a:solidFill>
                <a:sym typeface="Wingdings" pitchFamily="2" charset="2"/>
              </a:rPr>
              <a:t> </a:t>
            </a:r>
            <a:r>
              <a:rPr lang="it-IT" sz="2000" dirty="0" smtClean="0">
                <a:solidFill>
                  <a:srgbClr val="000000"/>
                </a:solidFill>
              </a:rPr>
              <a:t>Need </a:t>
            </a:r>
            <a:r>
              <a:rPr lang="it-IT" sz="2000" dirty="0">
                <a:solidFill>
                  <a:srgbClr val="000000"/>
                </a:solidFill>
              </a:rPr>
              <a:t>forward calorimeter of few TeV energy range down to 10</a:t>
            </a:r>
            <a:r>
              <a:rPr lang="it-IT" sz="2000" baseline="30000" dirty="0">
                <a:solidFill>
                  <a:srgbClr val="000000"/>
                </a:solidFill>
              </a:rPr>
              <a:t>o</a:t>
            </a:r>
            <a:r>
              <a:rPr lang="it-IT" sz="2000" dirty="0">
                <a:solidFill>
                  <a:srgbClr val="000000"/>
                </a:solidFill>
              </a:rPr>
              <a:t>  and below </a:t>
            </a:r>
            <a:r>
              <a:rPr lang="it-IT" sz="2000" dirty="0" smtClean="0">
                <a:solidFill>
                  <a:srgbClr val="99CCFF"/>
                </a:solidFill>
              </a:rPr>
              <a:t>█</a:t>
            </a:r>
            <a:endParaRPr lang="it-IT" sz="2000" dirty="0" smtClean="0">
              <a:solidFill>
                <a:srgbClr val="FFFFFF"/>
              </a:solidFill>
            </a:endParaRPr>
          </a:p>
          <a:p>
            <a:pPr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Clr>
                <a:srgbClr val="0000CC"/>
              </a:buClr>
              <a:buSzPct val="75000"/>
              <a:buFont typeface="Wingdings" pitchFamily="2" charset="2"/>
              <a:buNone/>
            </a:pPr>
            <a:r>
              <a:rPr lang="it-IT" sz="2000" dirty="0">
                <a:solidFill>
                  <a:srgbClr val="FFFFFF"/>
                </a:solidFill>
              </a:rPr>
              <a:t> </a:t>
            </a:r>
            <a:r>
              <a:rPr lang="it-IT" sz="2000" dirty="0" smtClean="0">
                <a:solidFill>
                  <a:srgbClr val="FFFFFF"/>
                </a:solidFill>
              </a:rPr>
              <a:t>    </a:t>
            </a:r>
            <a:r>
              <a:rPr lang="it-IT" sz="2000" dirty="0" smtClean="0">
                <a:solidFill>
                  <a:srgbClr val="000000"/>
                </a:solidFill>
              </a:rPr>
              <a:t>Mandatory </a:t>
            </a:r>
            <a:r>
              <a:rPr lang="it-IT" sz="2000" dirty="0">
                <a:solidFill>
                  <a:srgbClr val="000000"/>
                </a:solidFill>
              </a:rPr>
              <a:t>for charged currents </a:t>
            </a:r>
            <a:r>
              <a:rPr lang="en-US" sz="2000" dirty="0">
                <a:solidFill>
                  <a:srgbClr val="000000"/>
                </a:solidFill>
              </a:rPr>
              <a:t>where the outgoing electron is </a:t>
            </a:r>
            <a:r>
              <a:rPr lang="en-US" sz="2000" dirty="0" smtClean="0">
                <a:solidFill>
                  <a:srgbClr val="000000"/>
                </a:solidFill>
              </a:rPr>
              <a:t>missing</a:t>
            </a:r>
            <a:endParaRPr lang="en-US" sz="2000" dirty="0">
              <a:solidFill>
                <a:srgbClr val="000000"/>
              </a:solidFill>
            </a:endParaRPr>
          </a:p>
          <a:p>
            <a:pPr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Clr>
                <a:srgbClr val="0000CC"/>
              </a:buClr>
              <a:buSzPct val="75000"/>
              <a:buFontTx/>
              <a:buChar char="•"/>
            </a:pPr>
            <a:r>
              <a:rPr lang="it-IT" sz="2000" dirty="0">
                <a:solidFill>
                  <a:srgbClr val="FEB80A"/>
                </a:solidFill>
              </a:rPr>
              <a:t> </a:t>
            </a:r>
            <a:r>
              <a:rPr lang="it-IT" sz="2400" dirty="0">
                <a:solidFill>
                  <a:srgbClr val="11568A"/>
                </a:solidFill>
              </a:rPr>
              <a:t>Scattered electron:                                                                                                  </a:t>
            </a:r>
            <a:r>
              <a:rPr lang="it-IT" sz="2400" dirty="0" smtClean="0">
                <a:solidFill>
                  <a:srgbClr val="11568A"/>
                </a:solidFill>
              </a:rPr>
              <a:t>           </a:t>
            </a:r>
            <a:r>
              <a:rPr lang="it-IT" sz="2000" dirty="0" smtClean="0">
                <a:solidFill>
                  <a:srgbClr val="000000"/>
                </a:solidFill>
                <a:sym typeface="Wingdings" pitchFamily="2" charset="2"/>
              </a:rPr>
              <a:t> </a:t>
            </a:r>
            <a:r>
              <a:rPr lang="it-IT" sz="2000" dirty="0">
                <a:solidFill>
                  <a:srgbClr val="000000"/>
                </a:solidFill>
              </a:rPr>
              <a:t>Need very bwd angle acceptance for accessing the low Q</a:t>
            </a:r>
            <a:r>
              <a:rPr lang="it-IT" sz="2000" baseline="30000" dirty="0">
                <a:solidFill>
                  <a:srgbClr val="000000"/>
                </a:solidFill>
              </a:rPr>
              <a:t>2 </a:t>
            </a:r>
            <a:r>
              <a:rPr lang="it-IT" sz="2000" dirty="0">
                <a:solidFill>
                  <a:srgbClr val="000000"/>
                </a:solidFill>
              </a:rPr>
              <a:t>and high y </a:t>
            </a:r>
            <a:r>
              <a:rPr lang="it-IT" sz="2000" dirty="0" smtClean="0">
                <a:solidFill>
                  <a:srgbClr val="000000"/>
                </a:solidFill>
              </a:rPr>
              <a:t>region </a:t>
            </a:r>
            <a:r>
              <a:rPr lang="it-IT" sz="2000" dirty="0" smtClean="0">
                <a:solidFill>
                  <a:srgbClr val="33CC33"/>
                </a:solidFill>
              </a:rPr>
              <a:t>█</a:t>
            </a:r>
            <a:r>
              <a:rPr lang="it-IT" sz="1800" dirty="0">
                <a:solidFill>
                  <a:srgbClr val="FFFFFF"/>
                </a:solidFill>
              </a:rPr>
              <a:t> </a:t>
            </a:r>
            <a:r>
              <a:rPr lang="it-IT" sz="1800" dirty="0" smtClean="0">
                <a:solidFill>
                  <a:srgbClr val="000000"/>
                </a:solidFill>
              </a:rPr>
              <a:t> </a:t>
            </a:r>
            <a:endParaRPr lang="it-IT" sz="1800" dirty="0">
              <a:solidFill>
                <a:srgbClr val="000000"/>
              </a:solidFill>
            </a:endParaRP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8077201" y="304802"/>
            <a:ext cx="1716352" cy="1008063"/>
            <a:chOff x="0" y="0"/>
            <a:chExt cx="1020" cy="624"/>
          </a:xfrm>
          <a:solidFill>
            <a:srgbClr val="FFFFFF"/>
          </a:solidFill>
        </p:grpSpPr>
        <p:sp>
          <p:nvSpPr>
            <p:cNvPr id="14351" name="Rectangle 15"/>
            <p:cNvSpPr>
              <a:spLocks/>
            </p:cNvSpPr>
            <p:nvPr/>
          </p:nvSpPr>
          <p:spPr bwMode="auto">
            <a:xfrm>
              <a:off x="0" y="0"/>
              <a:ext cx="1020" cy="618"/>
            </a:xfrm>
            <a:prstGeom prst="rect">
              <a:avLst/>
            </a:prstGeom>
            <a:grpFill/>
            <a:ln w="127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ct val="75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0000CC"/>
                </a:buClr>
                <a:buSzPct val="75000"/>
                <a:buFont typeface="Monotype Sorts" pitchFamily="2" charset="2"/>
                <a:buNone/>
                <a:defRPr/>
              </a:pPr>
              <a:endParaRPr lang="en-US">
                <a:solidFill>
                  <a:srgbClr val="000000"/>
                </a:solidFill>
                <a:ea typeface="+mn-ea"/>
              </a:endParaRPr>
            </a:p>
          </p:txBody>
        </p:sp>
        <p:pic>
          <p:nvPicPr>
            <p:cNvPr id="14349" name="Picture 13" descr="aaa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 r="56143" b="60617"/>
            <a:stretch>
              <a:fillRect/>
            </a:stretch>
          </p:blipFill>
          <p:spPr bwMode="auto">
            <a:xfrm>
              <a:off x="0" y="0"/>
              <a:ext cx="950" cy="589"/>
            </a:xfrm>
            <a:prstGeom prst="rect">
              <a:avLst/>
            </a:prstGeom>
            <a:grpFill/>
          </p:spPr>
        </p:pic>
        <p:sp>
          <p:nvSpPr>
            <p:cNvPr id="14350" name="Rectangle 14"/>
            <p:cNvSpPr>
              <a:spLocks noChangeArrowheads="1"/>
            </p:cNvSpPr>
            <p:nvPr/>
          </p:nvSpPr>
          <p:spPr bwMode="auto">
            <a:xfrm>
              <a:off x="569" y="541"/>
              <a:ext cx="406" cy="83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ct val="75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0000CC"/>
                </a:buClr>
                <a:buSzPct val="75000"/>
                <a:buFont typeface="Monotype Sorts" pitchFamily="2" charset="2"/>
                <a:buNone/>
                <a:defRPr/>
              </a:pPr>
              <a:endParaRPr lang="en-US">
                <a:solidFill>
                  <a:srgbClr val="000000"/>
                </a:solidFill>
                <a:ea typeface="+mn-ea"/>
              </a:endParaRPr>
            </a:p>
          </p:txBody>
        </p:sp>
      </p:grpSp>
      <p:pic>
        <p:nvPicPr>
          <p:cNvPr id="56327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7325"/>
            <a:ext cx="717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2573D-6A8C-47FC-A403-06DB75F394A9}" type="slidenum">
              <a:rPr lang="en-US" smtClean="0">
                <a:solidFill>
                  <a:srgbClr val="000000"/>
                </a:solidFill>
              </a:rPr>
              <a:pPr/>
              <a:t>12</a:t>
            </a:fld>
            <a:endParaRPr lang="en-US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220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8915"/>
            <a:ext cx="717550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5" name="Rectangle 15"/>
          <p:cNvSpPr>
            <a:spLocks/>
          </p:cNvSpPr>
          <p:nvPr/>
        </p:nvSpPr>
        <p:spPr bwMode="auto">
          <a:xfrm>
            <a:off x="1533526" y="227015"/>
            <a:ext cx="6829425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710" tIns="18710" rIns="18710" bIns="18710"/>
          <a:lstStyle/>
          <a:p>
            <a: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rgbClr val="0000CC"/>
              </a:buClr>
              <a:buSzPct val="75000"/>
              <a:buFont typeface="Monotype Sorts" pitchFamily="6" charset="2"/>
              <a:buNone/>
            </a:pPr>
            <a:r>
              <a:rPr lang="en-US" sz="4000" dirty="0">
                <a:solidFill>
                  <a:srgbClr val="11568A"/>
                </a:solidFill>
                <a:latin typeface="Arial Rounded MT Bold" pitchFamily="34" charset="0"/>
                <a:sym typeface="Arial Rounded MT Bold" pitchFamily="34" charset="0"/>
              </a:rPr>
              <a:t>Baseline Detector</a:t>
            </a:r>
          </a:p>
        </p:txBody>
      </p:sp>
      <p:pic>
        <p:nvPicPr>
          <p:cNvPr id="7475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7625270" cy="4066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4757" name="Rectangle 4"/>
          <p:cNvSpPr>
            <a:spLocks/>
          </p:cNvSpPr>
          <p:nvPr/>
        </p:nvSpPr>
        <p:spPr bwMode="auto">
          <a:xfrm>
            <a:off x="7924800" y="2643188"/>
            <a:ext cx="33087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57799" bIns="0">
            <a:spAutoFit/>
          </a:bodyPr>
          <a:lstStyle/>
          <a:p>
            <a:pPr marL="41275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rgbClr val="0000CC"/>
              </a:buClr>
              <a:buSzPct val="75000"/>
              <a:buFont typeface="Monotype Sorts" pitchFamily="6" charset="2"/>
              <a:buNone/>
            </a:pPr>
            <a:r>
              <a:rPr lang="en-US" sz="1200" dirty="0">
                <a:solidFill>
                  <a:srgbClr val="D90B00"/>
                </a:solidFill>
                <a:latin typeface="Arial Italic" charset="0"/>
                <a:sym typeface="Arial Italic" charset="0"/>
              </a:rPr>
              <a:t>p/A</a:t>
            </a:r>
          </a:p>
        </p:txBody>
      </p:sp>
      <p:sp>
        <p:nvSpPr>
          <p:cNvPr id="74758" name="Line 5"/>
          <p:cNvSpPr>
            <a:spLocks noChangeShapeType="1"/>
          </p:cNvSpPr>
          <p:nvPr/>
        </p:nvSpPr>
        <p:spPr bwMode="auto">
          <a:xfrm rot="10800000" flipH="1">
            <a:off x="7467600" y="2892425"/>
            <a:ext cx="671512" cy="0"/>
          </a:xfrm>
          <a:prstGeom prst="line">
            <a:avLst/>
          </a:prstGeom>
          <a:noFill/>
          <a:ln w="38100">
            <a:solidFill>
              <a:srgbClr val="D90B00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4759" name="Rectangle 16"/>
          <p:cNvSpPr>
            <a:spLocks/>
          </p:cNvSpPr>
          <p:nvPr/>
        </p:nvSpPr>
        <p:spPr bwMode="auto">
          <a:xfrm>
            <a:off x="119064" y="2641601"/>
            <a:ext cx="28504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42575" bIns="0">
            <a:spAutoFit/>
          </a:bodyPr>
          <a:lstStyle/>
          <a:p>
            <a:pPr marL="41275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rgbClr val="0000CC"/>
              </a:buClr>
              <a:buSzPct val="75000"/>
              <a:buFont typeface="Monotype Sorts" pitchFamily="6" charset="2"/>
              <a:buNone/>
            </a:pPr>
            <a:r>
              <a:rPr lang="en-US" sz="1200">
                <a:solidFill>
                  <a:srgbClr val="D90B00"/>
                </a:solidFill>
                <a:latin typeface="Arial Italic" charset="0"/>
                <a:sym typeface="Arial Italic" charset="0"/>
              </a:rPr>
              <a:t>e∓</a:t>
            </a:r>
          </a:p>
        </p:txBody>
      </p:sp>
      <p:sp>
        <p:nvSpPr>
          <p:cNvPr id="74760" name="Line 17"/>
          <p:cNvSpPr>
            <a:spLocks noChangeShapeType="1"/>
          </p:cNvSpPr>
          <p:nvPr/>
        </p:nvSpPr>
        <p:spPr bwMode="auto">
          <a:xfrm>
            <a:off x="90488" y="2895600"/>
            <a:ext cx="671512" cy="0"/>
          </a:xfrm>
          <a:prstGeom prst="line">
            <a:avLst/>
          </a:prstGeom>
          <a:noFill/>
          <a:ln w="38100">
            <a:solidFill>
              <a:srgbClr val="D90B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6540" y="4971208"/>
            <a:ext cx="9316139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6550" indent="-33655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Font typeface="Monotype Sorts" pitchFamily="6" charset="2"/>
              <a:buChar char="n"/>
            </a:pPr>
            <a:r>
              <a:rPr lang="en-US" sz="2200" kern="0" dirty="0" smtClean="0">
                <a:solidFill>
                  <a:srgbClr val="000000"/>
                </a:solidFill>
                <a:latin typeface="Arial"/>
              </a:rPr>
              <a:t>High acceptance Silicon Tracking </a:t>
            </a:r>
            <a:r>
              <a:rPr lang="en-US" sz="2200" kern="0" dirty="0">
                <a:solidFill>
                  <a:srgbClr val="000000"/>
                </a:solidFill>
                <a:latin typeface="Arial"/>
              </a:rPr>
              <a:t>S</a:t>
            </a:r>
            <a:r>
              <a:rPr lang="en-US" sz="2200" kern="0" dirty="0" smtClean="0">
                <a:solidFill>
                  <a:srgbClr val="000000"/>
                </a:solidFill>
                <a:latin typeface="Arial"/>
              </a:rPr>
              <a:t>ystem   ~1°   </a:t>
            </a:r>
          </a:p>
          <a:p>
            <a:pPr marL="336550" indent="-33655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Font typeface="Monotype Sorts" pitchFamily="6" charset="2"/>
              <a:buChar char="n"/>
            </a:pPr>
            <a:r>
              <a:rPr lang="en-US" sz="2200" kern="0" dirty="0" smtClean="0">
                <a:solidFill>
                  <a:srgbClr val="000000"/>
                </a:solidFill>
                <a:latin typeface="Arial"/>
              </a:rPr>
              <a:t>Liquid Argon EM Calorimeter,</a:t>
            </a:r>
          </a:p>
          <a:p>
            <a:pPr marL="336550" indent="-33655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Font typeface="Monotype Sorts" pitchFamily="6" charset="2"/>
              <a:buChar char="n"/>
            </a:pPr>
            <a:r>
              <a:rPr lang="en-US" sz="2200" kern="0" dirty="0" smtClean="0">
                <a:solidFill>
                  <a:srgbClr val="000000"/>
                </a:solidFill>
                <a:latin typeface="Arial"/>
              </a:rPr>
              <a:t>Iron-Scintillator </a:t>
            </a:r>
            <a:r>
              <a:rPr lang="en-US" sz="2200" kern="0" dirty="0" err="1">
                <a:solidFill>
                  <a:srgbClr val="000000"/>
                </a:solidFill>
                <a:latin typeface="Arial"/>
              </a:rPr>
              <a:t>H</a:t>
            </a:r>
            <a:r>
              <a:rPr lang="en-US" sz="2200" kern="0" dirty="0" err="1" smtClean="0">
                <a:solidFill>
                  <a:srgbClr val="000000"/>
                </a:solidFill>
                <a:latin typeface="Arial"/>
              </a:rPr>
              <a:t>adronic</a:t>
            </a:r>
            <a:r>
              <a:rPr lang="en-US" sz="22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2200" kern="0" dirty="0">
                <a:solidFill>
                  <a:srgbClr val="000000"/>
                </a:solidFill>
                <a:latin typeface="Arial"/>
              </a:rPr>
              <a:t>C</a:t>
            </a:r>
            <a:r>
              <a:rPr lang="en-US" sz="2200" kern="0" dirty="0" smtClean="0">
                <a:solidFill>
                  <a:srgbClr val="000000"/>
                </a:solidFill>
                <a:latin typeface="Arial"/>
              </a:rPr>
              <a:t>alorimeter</a:t>
            </a:r>
          </a:p>
          <a:p>
            <a:pPr marL="336550" indent="-33655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Font typeface="Monotype Sorts" pitchFamily="6" charset="2"/>
              <a:buChar char="n"/>
            </a:pPr>
            <a:r>
              <a:rPr lang="en-US" sz="2200" kern="0" dirty="0" smtClean="0">
                <a:solidFill>
                  <a:srgbClr val="000000"/>
                </a:solidFill>
                <a:latin typeface="Arial"/>
              </a:rPr>
              <a:t>Forward Backward Calorimeters: Si/W  Si/Cu</a:t>
            </a:r>
            <a:endParaRPr lang="en-US" sz="2200" kern="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444" b="23131"/>
          <a:stretch/>
        </p:blipFill>
        <p:spPr bwMode="auto">
          <a:xfrm>
            <a:off x="6781801" y="5049397"/>
            <a:ext cx="3124200" cy="1812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" name="Picture 1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1778" y="2171700"/>
            <a:ext cx="1348022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543800" y="4766511"/>
            <a:ext cx="14975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B</a:t>
            </a:r>
            <a:r>
              <a:rPr lang="en-US" sz="1200" dirty="0" smtClean="0">
                <a:solidFill>
                  <a:srgbClr val="000000"/>
                </a:solidFill>
              </a:rPr>
              <a:t>eam Pipe Design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981949" y="1905000"/>
            <a:ext cx="20002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Central Tracker Si-Layers</a:t>
            </a:r>
            <a:endParaRPr lang="en-US" sz="1200" dirty="0">
              <a:solidFill>
                <a:srgbClr val="000000"/>
              </a:solidFill>
            </a:endParaRPr>
          </a:p>
        </p:txBody>
      </p:sp>
      <p:cxnSp>
        <p:nvCxnSpPr>
          <p:cNvPr id="14" name="Straight Connector 13"/>
          <p:cNvCxnSpPr>
            <a:endCxn id="12" idx="0"/>
          </p:cNvCxnSpPr>
          <p:nvPr/>
        </p:nvCxnSpPr>
        <p:spPr bwMode="auto">
          <a:xfrm flipV="1">
            <a:off x="7696200" y="2171700"/>
            <a:ext cx="1459589" cy="3429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C000"/>
            </a:solidFill>
            <a:prstDash val="dashDot"/>
            <a:round/>
            <a:headEnd type="none" w="med" len="med"/>
            <a:tailEnd type="arrow"/>
          </a:ln>
          <a:effectLst/>
        </p:spPr>
      </p:cxnSp>
      <p:cxnSp>
        <p:nvCxnSpPr>
          <p:cNvPr id="16" name="Straight Connector 15"/>
          <p:cNvCxnSpPr>
            <a:endCxn id="12" idx="2"/>
          </p:cNvCxnSpPr>
          <p:nvPr/>
        </p:nvCxnSpPr>
        <p:spPr bwMode="auto">
          <a:xfrm>
            <a:off x="7696200" y="3200400"/>
            <a:ext cx="1459589" cy="381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C000"/>
            </a:solidFill>
            <a:prstDash val="dashDot"/>
            <a:round/>
            <a:headEnd type="none" w="med" len="med"/>
            <a:tailEnd type="arrow"/>
          </a:ln>
          <a:effectLst/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2573D-6A8C-47FC-A403-06DB75F394A9}" type="slidenum">
              <a:rPr lang="en-US" smtClean="0">
                <a:solidFill>
                  <a:srgbClr val="000000"/>
                </a:solidFill>
              </a:rPr>
              <a:pPr/>
              <a:t>13</a:t>
            </a:fld>
            <a:endParaRPr lang="en-US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9410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>
            <a:spLocks noGrp="1" noChangeArrowheads="1"/>
          </p:cNvSpPr>
          <p:nvPr>
            <p:ph type="title"/>
          </p:nvPr>
        </p:nvSpPr>
        <p:spPr>
          <a:xfrm>
            <a:off x="762001" y="76200"/>
            <a:ext cx="7820025" cy="685800"/>
          </a:xfrm>
        </p:spPr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11568A"/>
                </a:solidFill>
              </a:rPr>
              <a:t>Solenoid Options</a:t>
            </a:r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65100" y="838202"/>
            <a:ext cx="9221788" cy="55737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Corbel" pitchFamily="34" charset="0"/>
              <a:buNone/>
            </a:pPr>
            <a:r>
              <a:rPr lang="en-US" sz="2500" dirty="0" smtClean="0">
                <a:solidFill>
                  <a:srgbClr val="11568A"/>
                </a:solidFill>
              </a:rPr>
              <a:t>Large Coil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smtClean="0"/>
              <a:t>Large Solenoid containing the Calorimeter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smtClean="0"/>
              <a:t>3.5 T Solenoid of similar to CMS/ILC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smtClean="0"/>
              <a:t>Precise </a:t>
            </a:r>
            <a:r>
              <a:rPr lang="en-US" sz="2100" dirty="0" err="1" smtClean="0"/>
              <a:t>Muon</a:t>
            </a:r>
            <a:r>
              <a:rPr lang="en-US" sz="2100" dirty="0" smtClean="0"/>
              <a:t> measurement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smtClean="0"/>
              <a:t>Large return flux either enclosed with Iron or</a:t>
            </a:r>
          </a:p>
          <a:p>
            <a:pPr eaLnBrk="1" hangingPunct="1">
              <a:lnSpc>
                <a:spcPct val="90000"/>
              </a:lnSpc>
              <a:buFont typeface="Corbel" pitchFamily="34" charset="0"/>
              <a:buNone/>
            </a:pPr>
            <a:r>
              <a:rPr lang="en-US" sz="2100" dirty="0" smtClean="0">
                <a:latin typeface="ＭＳ Ｐゴシック" pitchFamily="34" charset="-128"/>
                <a:sym typeface="ＭＳ Ｐゴシック" pitchFamily="34" charset="-128"/>
              </a:rPr>
              <a:t>	</a:t>
            </a:r>
            <a:r>
              <a:rPr lang="en-US" sz="2100" dirty="0" smtClean="0"/>
              <a:t>Option of active B shielding with 2</a:t>
            </a:r>
            <a:r>
              <a:rPr lang="en-US" sz="2100" baseline="30000" dirty="0" smtClean="0"/>
              <a:t>nd</a:t>
            </a:r>
            <a:r>
              <a:rPr lang="en-US" sz="2100" dirty="0" smtClean="0"/>
              <a:t> solenoid</a:t>
            </a:r>
            <a:endParaRPr lang="en-US" sz="2500" dirty="0" smtClean="0">
              <a:solidFill>
                <a:srgbClr val="3399FF"/>
              </a:solidFill>
            </a:endParaRPr>
          </a:p>
          <a:p>
            <a:pPr eaLnBrk="1" hangingPunct="1">
              <a:lnSpc>
                <a:spcPct val="90000"/>
              </a:lnSpc>
              <a:buFont typeface="Corbel" pitchFamily="34" charset="0"/>
              <a:buNone/>
            </a:pPr>
            <a:r>
              <a:rPr lang="en-US" sz="2500" dirty="0" smtClean="0">
                <a:solidFill>
                  <a:srgbClr val="11568A"/>
                </a:solidFill>
              </a:rPr>
              <a:t>Small Coil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dirty="0" smtClean="0"/>
              <a:t>Smaller Solenoid placed between EMC and HAC</a:t>
            </a: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sz="2100" dirty="0" smtClean="0"/>
              <a:t>Cheaper option</a:t>
            </a: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sz="2100" dirty="0" smtClean="0"/>
              <a:t>Convenient displacement of </a:t>
            </a:r>
            <a:r>
              <a:rPr lang="en-US" sz="2100" dirty="0" smtClean="0">
                <a:solidFill>
                  <a:srgbClr val="11568A"/>
                </a:solidFill>
              </a:rPr>
              <a:t>Solenoid and Dipoles                                          </a:t>
            </a:r>
            <a:r>
              <a:rPr lang="en-US" sz="2100" dirty="0" smtClean="0"/>
              <a:t>in same cold vacuum vessel (</a:t>
            </a:r>
            <a:r>
              <a:rPr lang="en-US" sz="2100" dirty="0" err="1" smtClean="0"/>
              <a:t>Linac</a:t>
            </a:r>
            <a:r>
              <a:rPr lang="en-US" sz="2100" dirty="0" smtClean="0"/>
              <a:t>-Ring only)</a:t>
            </a: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sz="2100" dirty="0" smtClean="0"/>
              <a:t>Smaller return flux (less iron required)</a:t>
            </a: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sz="2100" dirty="0" err="1" smtClean="0"/>
              <a:t>Muon</a:t>
            </a:r>
            <a:r>
              <a:rPr lang="en-US" sz="2100" dirty="0" smtClean="0"/>
              <a:t> </a:t>
            </a:r>
            <a:r>
              <a:rPr lang="en-US" sz="2100" dirty="0" smtClean="0">
                <a:latin typeface="Arial Italic" charset="0"/>
                <a:sym typeface="Arial Italic" charset="0"/>
              </a:rPr>
              <a:t>p</a:t>
            </a:r>
            <a:r>
              <a:rPr lang="en-US" sz="2100" dirty="0" smtClean="0"/>
              <a:t>, </a:t>
            </a:r>
            <a:r>
              <a:rPr lang="en-US" sz="2100" dirty="0" err="1" smtClean="0">
                <a:latin typeface="Arial Italic" charset="0"/>
                <a:sym typeface="Arial Italic" charset="0"/>
              </a:rPr>
              <a:t>p</a:t>
            </a:r>
            <a:r>
              <a:rPr lang="en-US" sz="2100" baseline="-25000" dirty="0" err="1" smtClean="0"/>
              <a:t>t</a:t>
            </a:r>
            <a:r>
              <a:rPr lang="en-US" sz="2100" dirty="0" smtClean="0"/>
              <a:t> measurement compromised</a:t>
            </a:r>
          </a:p>
        </p:txBody>
      </p:sp>
      <p:sp>
        <p:nvSpPr>
          <p:cNvPr id="72707" name="Oval 3"/>
          <p:cNvSpPr>
            <a:spLocks/>
          </p:cNvSpPr>
          <p:nvPr/>
        </p:nvSpPr>
        <p:spPr bwMode="auto">
          <a:xfrm>
            <a:off x="6400800" y="5140325"/>
            <a:ext cx="1547813" cy="1371600"/>
          </a:xfrm>
          <a:prstGeom prst="ellipse">
            <a:avLst/>
          </a:prstGeom>
          <a:gradFill rotWithShape="0">
            <a:gsLst>
              <a:gs pos="0">
                <a:srgbClr val="7C7C7C"/>
              </a:gs>
              <a:gs pos="20001">
                <a:srgbClr val="7B7B7B"/>
              </a:gs>
              <a:gs pos="100000">
                <a:srgbClr val="5E5E5E"/>
              </a:gs>
            </a:gsLst>
            <a:lin ang="54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rgbClr val="0000CC"/>
              </a:buClr>
              <a:buSzPct val="75000"/>
              <a:buFont typeface="Monotype Sorts" pitchFamily="6" charset="2"/>
              <a:buNone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2708" name="Oval 4"/>
          <p:cNvSpPr>
            <a:spLocks/>
          </p:cNvSpPr>
          <p:nvPr/>
        </p:nvSpPr>
        <p:spPr bwMode="auto">
          <a:xfrm>
            <a:off x="6643688" y="5334000"/>
            <a:ext cx="1073150" cy="990600"/>
          </a:xfrm>
          <a:prstGeom prst="ellipse">
            <a:avLst/>
          </a:prstGeom>
          <a:solidFill>
            <a:srgbClr val="333399"/>
          </a:solidFill>
          <a:ln w="25400">
            <a:solidFill>
              <a:srgbClr val="25256F"/>
            </a:solidFill>
            <a:round/>
            <a:headEnd/>
            <a:tailEnd/>
          </a:ln>
        </p:spPr>
        <p:txBody>
          <a:bodyPr lIns="0" tIns="0" rIns="0" bIns="0"/>
          <a:lstStyle/>
          <a:p>
            <a: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rgbClr val="0000CC"/>
              </a:buClr>
              <a:buSzPct val="75000"/>
              <a:buFont typeface="Monotype Sorts" pitchFamily="6" charset="2"/>
              <a:buNone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2709" name="Rectangle 5"/>
          <p:cNvSpPr>
            <a:spLocks/>
          </p:cNvSpPr>
          <p:nvPr/>
        </p:nvSpPr>
        <p:spPr bwMode="auto">
          <a:xfrm>
            <a:off x="6920435" y="5153025"/>
            <a:ext cx="384721" cy="203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/>
          <a:p>
            <a: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rgbClr val="0000CC"/>
              </a:buClr>
              <a:buSzPct val="75000"/>
              <a:buFont typeface="Monotype Sorts" pitchFamily="6" charset="2"/>
              <a:buNone/>
            </a:pPr>
            <a:r>
              <a:rPr lang="en-US" sz="1100" b="1">
                <a:solidFill>
                  <a:srgbClr val="000000"/>
                </a:solidFill>
                <a:cs typeface="Arial" pitchFamily="34" charset="0"/>
                <a:sym typeface="Arial" pitchFamily="34" charset="0"/>
              </a:rPr>
              <a:t>HAC</a:t>
            </a:r>
          </a:p>
        </p:txBody>
      </p:sp>
      <p:sp>
        <p:nvSpPr>
          <p:cNvPr id="72710" name="Rectangle 6"/>
          <p:cNvSpPr>
            <a:spLocks/>
          </p:cNvSpPr>
          <p:nvPr/>
        </p:nvSpPr>
        <p:spPr bwMode="auto">
          <a:xfrm>
            <a:off x="6892622" y="5483225"/>
            <a:ext cx="391133" cy="203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/>
          <a:p>
            <a: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rgbClr val="0000CC"/>
              </a:buClr>
              <a:buSzPct val="75000"/>
              <a:buFont typeface="Monotype Sorts" pitchFamily="6" charset="2"/>
              <a:buNone/>
            </a:pPr>
            <a:r>
              <a:rPr lang="en-US" sz="1100" b="1">
                <a:solidFill>
                  <a:srgbClr val="000000"/>
                </a:solidFill>
                <a:cs typeface="Arial" pitchFamily="34" charset="0"/>
                <a:sym typeface="Arial" pitchFamily="34" charset="0"/>
              </a:rPr>
              <a:t>EMC</a:t>
            </a:r>
          </a:p>
        </p:txBody>
      </p:sp>
      <p:sp>
        <p:nvSpPr>
          <p:cNvPr id="72711" name="Rectangle 7"/>
          <p:cNvSpPr>
            <a:spLocks/>
          </p:cNvSpPr>
          <p:nvPr/>
        </p:nvSpPr>
        <p:spPr bwMode="auto">
          <a:xfrm>
            <a:off x="6926753" y="5486400"/>
            <a:ext cx="391133" cy="203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/>
          <a:p>
            <a: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rgbClr val="0000CC"/>
              </a:buClr>
              <a:buSzPct val="75000"/>
              <a:buFont typeface="Monotype Sorts" pitchFamily="6" charset="2"/>
              <a:buNone/>
            </a:pPr>
            <a:r>
              <a:rPr lang="en-US" sz="1100" b="1">
                <a:solidFill>
                  <a:srgbClr val="000000"/>
                </a:solidFill>
                <a:cs typeface="Arial" pitchFamily="34" charset="0"/>
                <a:sym typeface="Arial" pitchFamily="34" charset="0"/>
              </a:rPr>
              <a:t>EMC</a:t>
            </a:r>
          </a:p>
        </p:txBody>
      </p:sp>
      <p:sp>
        <p:nvSpPr>
          <p:cNvPr id="72712" name="Oval 8"/>
          <p:cNvSpPr>
            <a:spLocks/>
          </p:cNvSpPr>
          <p:nvPr/>
        </p:nvSpPr>
        <p:spPr bwMode="auto">
          <a:xfrm>
            <a:off x="6737350" y="5432425"/>
            <a:ext cx="876300" cy="819150"/>
          </a:xfrm>
          <a:prstGeom prst="ellipse">
            <a:avLst/>
          </a:prstGeom>
          <a:solidFill>
            <a:srgbClr val="7FD13B"/>
          </a:solidFill>
          <a:ln w="25400">
            <a:solidFill>
              <a:srgbClr val="5C982B"/>
            </a:solidFill>
            <a:round/>
            <a:headEnd/>
            <a:tailEnd/>
          </a:ln>
        </p:spPr>
        <p:txBody>
          <a:bodyPr lIns="0" tIns="0" rIns="0" bIns="0"/>
          <a:lstStyle/>
          <a:p>
            <a: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rgbClr val="0000CC"/>
              </a:buClr>
              <a:buSzPct val="75000"/>
              <a:buFont typeface="Monotype Sorts" pitchFamily="6" charset="2"/>
              <a:buNone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2713" name="Rectangle 9"/>
          <p:cNvSpPr>
            <a:spLocks/>
          </p:cNvSpPr>
          <p:nvPr/>
        </p:nvSpPr>
        <p:spPr bwMode="auto">
          <a:xfrm>
            <a:off x="7009303" y="5434014"/>
            <a:ext cx="391133" cy="203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/>
          <a:p>
            <a: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rgbClr val="0000CC"/>
              </a:buClr>
              <a:buSzPct val="75000"/>
              <a:buFont typeface="Monotype Sorts" pitchFamily="6" charset="2"/>
              <a:buNone/>
            </a:pPr>
            <a:r>
              <a:rPr lang="en-US" sz="1100" b="1">
                <a:solidFill>
                  <a:srgbClr val="000000"/>
                </a:solidFill>
                <a:cs typeface="Arial" pitchFamily="34" charset="0"/>
                <a:sym typeface="Arial" pitchFamily="34" charset="0"/>
              </a:rPr>
              <a:t>EMC</a:t>
            </a:r>
          </a:p>
        </p:txBody>
      </p:sp>
      <p:pic>
        <p:nvPicPr>
          <p:cNvPr id="72714" name="Picture 1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7350" y="5808665"/>
            <a:ext cx="1898650" cy="104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15" name="Picture 1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7350" y="4800602"/>
            <a:ext cx="1898650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16" name="Rectangle 12"/>
          <p:cNvSpPr>
            <a:spLocks/>
          </p:cNvSpPr>
          <p:nvPr/>
        </p:nvSpPr>
        <p:spPr bwMode="auto">
          <a:xfrm>
            <a:off x="7440996" y="5770564"/>
            <a:ext cx="413575" cy="203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/>
          <a:p>
            <a: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rgbClr val="0000CC"/>
              </a:buClr>
              <a:buSzPct val="75000"/>
              <a:buFont typeface="Monotype Sorts" pitchFamily="6" charset="2"/>
              <a:buNone/>
            </a:pPr>
            <a:r>
              <a:rPr lang="en-US" sz="1100" b="1">
                <a:solidFill>
                  <a:srgbClr val="000000"/>
                </a:solidFill>
                <a:cs typeface="Arial" pitchFamily="34" charset="0"/>
                <a:sym typeface="Arial" pitchFamily="34" charset="0"/>
              </a:rPr>
              <a:t>COIL</a:t>
            </a:r>
          </a:p>
        </p:txBody>
      </p:sp>
      <p:pic>
        <p:nvPicPr>
          <p:cNvPr id="72717" name="Picture 13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786"/>
          <a:stretch>
            <a:fillRect/>
          </a:stretch>
        </p:blipFill>
        <p:spPr bwMode="auto">
          <a:xfrm>
            <a:off x="6521450" y="914400"/>
            <a:ext cx="31115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18" name="Picture 1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95"/>
          <a:stretch>
            <a:fillRect/>
          </a:stretch>
        </p:blipFill>
        <p:spPr bwMode="auto">
          <a:xfrm>
            <a:off x="9364664" y="914400"/>
            <a:ext cx="541337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19" name="Picture 15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0" y="76200"/>
            <a:ext cx="24765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20" name="Oval 16"/>
          <p:cNvSpPr>
            <a:spLocks/>
          </p:cNvSpPr>
          <p:nvPr/>
        </p:nvSpPr>
        <p:spPr bwMode="auto">
          <a:xfrm>
            <a:off x="6978650" y="5638800"/>
            <a:ext cx="412750" cy="381000"/>
          </a:xfrm>
          <a:prstGeom prst="ellipse">
            <a:avLst/>
          </a:prstGeom>
          <a:solidFill>
            <a:srgbClr val="000000"/>
          </a:solidFill>
          <a:ln w="6350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 lIns="0" tIns="0" rIns="0" bIns="0"/>
          <a:lstStyle/>
          <a:p>
            <a: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rgbClr val="0000CC"/>
              </a:buClr>
              <a:buSzPct val="75000"/>
              <a:buFont typeface="Monotype Sorts" pitchFamily="6" charset="2"/>
              <a:buNone/>
            </a:pPr>
            <a:endParaRPr lang="en-GB">
              <a:solidFill>
                <a:srgbClr val="000000"/>
              </a:solidFill>
            </a:endParaRPr>
          </a:p>
        </p:txBody>
      </p:sp>
      <p:pic>
        <p:nvPicPr>
          <p:cNvPr id="72721" name="Picture 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7325"/>
            <a:ext cx="717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2573D-6A8C-47FC-A403-06DB75F394A9}" type="slidenum">
              <a:rPr lang="en-US" smtClean="0">
                <a:solidFill>
                  <a:srgbClr val="000000"/>
                </a:solidFill>
              </a:rPr>
              <a:pPr/>
              <a:t>14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2504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11568A"/>
                </a:solidFill>
              </a:rPr>
              <a:t>Magnets</a:t>
            </a:r>
          </a:p>
        </p:txBody>
      </p:sp>
      <p:sp>
        <p:nvSpPr>
          <p:cNvPr id="73730" name="Content Placeholder 2"/>
          <p:cNvSpPr>
            <a:spLocks noGrp="1"/>
          </p:cNvSpPr>
          <p:nvPr>
            <p:ph idx="1"/>
          </p:nvPr>
        </p:nvSpPr>
        <p:spPr>
          <a:xfrm>
            <a:off x="228601" y="4114800"/>
            <a:ext cx="9464675" cy="1905000"/>
          </a:xfrm>
        </p:spPr>
        <p:txBody>
          <a:bodyPr/>
          <a:lstStyle/>
          <a:p>
            <a:pPr eaLnBrk="1" hangingPunct="1">
              <a:buFont typeface="Monotype Sorts" pitchFamily="6" charset="2"/>
              <a:buNone/>
            </a:pPr>
            <a:r>
              <a:rPr lang="en-US" sz="2400" dirty="0" smtClean="0">
                <a:solidFill>
                  <a:srgbClr val="11568A"/>
                </a:solidFill>
              </a:rPr>
              <a:t>Baseline Solution:</a:t>
            </a:r>
          </a:p>
          <a:p>
            <a:pPr eaLnBrk="1" hangingPunct="1"/>
            <a:r>
              <a:rPr lang="en-US" dirty="0" smtClean="0"/>
              <a:t>Solenoid (3.5 T) + dual dipole 0.3 T (</a:t>
            </a:r>
            <a:r>
              <a:rPr lang="en-US" dirty="0" err="1" smtClean="0"/>
              <a:t>Linac</a:t>
            </a:r>
            <a:r>
              <a:rPr lang="en-US" dirty="0" smtClean="0"/>
              <a:t>-Ring Option)</a:t>
            </a:r>
          </a:p>
          <a:p>
            <a:pPr eaLnBrk="1" hangingPunct="1"/>
            <a:r>
              <a:rPr lang="en-US" dirty="0" smtClean="0"/>
              <a:t>Magnets (may be) embedded into EMC </a:t>
            </a:r>
            <a:r>
              <a:rPr lang="en-US" dirty="0" err="1" smtClean="0"/>
              <a:t>LAr</a:t>
            </a:r>
            <a:r>
              <a:rPr lang="en-US" dirty="0" smtClean="0"/>
              <a:t>  Cryogenic System</a:t>
            </a:r>
          </a:p>
          <a:p>
            <a:pPr eaLnBrk="1" hangingPunct="1">
              <a:buFont typeface="Wingdings" pitchFamily="2" charset="2"/>
              <a:buChar char="è"/>
            </a:pPr>
            <a:r>
              <a:rPr lang="en-US" dirty="0" smtClean="0"/>
              <a:t>Need of study the Calorimeter Performance and impact of dead material between EMC and HAC sections; it might be possible placing the magnet system even in front of the EMC - at even lower radius at just outside of the tracking system</a:t>
            </a:r>
          </a:p>
        </p:txBody>
      </p:sp>
      <p:grpSp>
        <p:nvGrpSpPr>
          <p:cNvPr id="73732" name="Group 4"/>
          <p:cNvGrpSpPr>
            <a:grpSpLocks noChangeAspect="1"/>
          </p:cNvGrpSpPr>
          <p:nvPr/>
        </p:nvGrpSpPr>
        <p:grpSpPr bwMode="auto">
          <a:xfrm>
            <a:off x="990600" y="762002"/>
            <a:ext cx="8172450" cy="3243263"/>
            <a:chOff x="152400" y="609600"/>
            <a:chExt cx="9601200" cy="3810000"/>
          </a:xfrm>
        </p:grpSpPr>
        <p:sp>
          <p:nvSpPr>
            <p:cNvPr id="73734" name="Rectangle 21"/>
            <p:cNvSpPr>
              <a:spLocks noChangeArrowheads="1"/>
            </p:cNvSpPr>
            <p:nvPr/>
          </p:nvSpPr>
          <p:spPr bwMode="auto">
            <a:xfrm>
              <a:off x="152400" y="609600"/>
              <a:ext cx="9601200" cy="3810000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336550" indent="-336550" algn="ctr" eaLnBrk="0" hangingPunct="0">
                <a:lnSpc>
                  <a:spcPct val="75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0000CC"/>
                </a:buClr>
                <a:buSzPct val="75000"/>
                <a:buFont typeface="Monotype Sorts" pitchFamily="6" charset="2"/>
                <a:buNone/>
              </a:pPr>
              <a:endParaRPr lang="en-US">
                <a:solidFill>
                  <a:srgbClr val="000000"/>
                </a:solidFill>
              </a:endParaRPr>
            </a:p>
          </p:txBody>
        </p:sp>
        <p:pic>
          <p:nvPicPr>
            <p:cNvPr id="73735" name="Picture 1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599" y="685800"/>
              <a:ext cx="7543801" cy="3594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3736" name="Picture 20" descr="bfield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37243" y="2819400"/>
              <a:ext cx="3240157" cy="1490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3733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7325"/>
            <a:ext cx="717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2573D-6A8C-47FC-A403-06DB75F394A9}" type="slidenum">
              <a:rPr lang="en-US" smtClean="0">
                <a:solidFill>
                  <a:srgbClr val="000000"/>
                </a:solidFill>
              </a:rPr>
              <a:pPr/>
              <a:t>15</a:t>
            </a:fld>
            <a:endParaRPr lang="en-US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1406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7325"/>
            <a:ext cx="717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47" name="Rectangle 9"/>
          <p:cNvSpPr>
            <a:spLocks noGrp="1" noChangeArrowheads="1"/>
          </p:cNvSpPr>
          <p:nvPr>
            <p:ph type="title"/>
          </p:nvPr>
        </p:nvSpPr>
        <p:spPr>
          <a:xfrm>
            <a:off x="1533526" y="152400"/>
            <a:ext cx="6829425" cy="62865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11568A"/>
                </a:solidFill>
                <a:sym typeface="Arial Rounded MT Bold" pitchFamily="34" charset="0"/>
              </a:rPr>
              <a:t>Baseline Detector</a:t>
            </a:r>
          </a:p>
        </p:txBody>
      </p:sp>
      <p:grpSp>
        <p:nvGrpSpPr>
          <p:cNvPr id="82948" name="Group 27"/>
          <p:cNvGrpSpPr>
            <a:grpSpLocks/>
          </p:cNvGrpSpPr>
          <p:nvPr/>
        </p:nvGrpSpPr>
        <p:grpSpPr bwMode="auto">
          <a:xfrm>
            <a:off x="879557" y="817387"/>
            <a:ext cx="7868807" cy="4191000"/>
            <a:chOff x="2449030" y="838200"/>
            <a:chExt cx="6869744" cy="3657600"/>
          </a:xfrm>
        </p:grpSpPr>
        <p:pic>
          <p:nvPicPr>
            <p:cNvPr id="82952" name="Picture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9981" y="838200"/>
              <a:ext cx="6059261" cy="3657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82953" name="Rectangle 2"/>
            <p:cNvSpPr>
              <a:spLocks/>
            </p:cNvSpPr>
            <p:nvPr/>
          </p:nvSpPr>
          <p:spPr bwMode="auto">
            <a:xfrm>
              <a:off x="8893953" y="2368294"/>
              <a:ext cx="33090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57799" bIns="0">
              <a:spAutoFit/>
            </a:bodyPr>
            <a:lstStyle/>
            <a:p>
              <a:pPr marL="41275" eaLnBrk="0" hangingPunct="0">
                <a:lnSpc>
                  <a:spcPct val="75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0000CC"/>
                </a:buClr>
                <a:buSzPct val="75000"/>
                <a:buFont typeface="Monotype Sorts" pitchFamily="6" charset="2"/>
                <a:buNone/>
              </a:pPr>
              <a:r>
                <a:rPr lang="en-US" sz="1200">
                  <a:solidFill>
                    <a:srgbClr val="D90B00"/>
                  </a:solidFill>
                  <a:latin typeface="Arial Italic" charset="0"/>
                  <a:sym typeface="Arial Italic" charset="0"/>
                </a:rPr>
                <a:t>p/A</a:t>
              </a:r>
            </a:p>
          </p:txBody>
        </p:sp>
        <p:sp>
          <p:nvSpPr>
            <p:cNvPr id="82954" name="Line 3"/>
            <p:cNvSpPr>
              <a:spLocks noChangeShapeType="1"/>
            </p:cNvSpPr>
            <p:nvPr/>
          </p:nvSpPr>
          <p:spPr bwMode="auto">
            <a:xfrm rot="10800000" flipH="1">
              <a:off x="8839200" y="2648836"/>
              <a:ext cx="479574" cy="0"/>
            </a:xfrm>
            <a:prstGeom prst="line">
              <a:avLst/>
            </a:prstGeom>
            <a:noFill/>
            <a:ln w="38100">
              <a:solidFill>
                <a:srgbClr val="D90B00"/>
              </a:solidFill>
              <a:round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2955" name="Rectangle 7"/>
            <p:cNvSpPr>
              <a:spLocks/>
            </p:cNvSpPr>
            <p:nvPr/>
          </p:nvSpPr>
          <p:spPr bwMode="auto">
            <a:xfrm>
              <a:off x="4073434" y="2111286"/>
              <a:ext cx="445676" cy="150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>
                <a:lnSpc>
                  <a:spcPct val="75000"/>
                </a:lnSpc>
                <a:spcBef>
                  <a:spcPts val="663"/>
                </a:spcBef>
                <a:spcAft>
                  <a:spcPct val="25000"/>
                </a:spcAft>
                <a:buClr>
                  <a:srgbClr val="0000CC"/>
                </a:buClr>
                <a:buSzPct val="75000"/>
                <a:buFont typeface="Monotype Sorts" pitchFamily="6" charset="2"/>
                <a:buNone/>
              </a:pPr>
              <a:r>
                <a:rPr lang="en-US" sz="1300">
                  <a:solidFill>
                    <a:srgbClr val="000000"/>
                  </a:solidFill>
                  <a:sym typeface="Arial" pitchFamily="34" charset="0"/>
                </a:rPr>
                <a:t>dipole</a:t>
              </a:r>
            </a:p>
          </p:txBody>
        </p:sp>
        <p:sp>
          <p:nvSpPr>
            <p:cNvPr id="82956" name="Rectangle 8"/>
            <p:cNvSpPr>
              <a:spLocks/>
            </p:cNvSpPr>
            <p:nvPr/>
          </p:nvSpPr>
          <p:spPr bwMode="auto">
            <a:xfrm>
              <a:off x="7339882" y="2111286"/>
              <a:ext cx="445676" cy="150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>
                <a:lnSpc>
                  <a:spcPct val="75000"/>
                </a:lnSpc>
                <a:spcBef>
                  <a:spcPts val="663"/>
                </a:spcBef>
                <a:spcAft>
                  <a:spcPct val="25000"/>
                </a:spcAft>
                <a:buClr>
                  <a:srgbClr val="0000CC"/>
                </a:buClr>
                <a:buSzPct val="75000"/>
                <a:buFont typeface="Monotype Sorts" pitchFamily="6" charset="2"/>
                <a:buNone/>
              </a:pPr>
              <a:r>
                <a:rPr lang="en-US" sz="1300">
                  <a:solidFill>
                    <a:srgbClr val="000000"/>
                  </a:solidFill>
                  <a:sym typeface="Arial" pitchFamily="34" charset="0"/>
                </a:rPr>
                <a:t>dipole</a:t>
              </a:r>
            </a:p>
          </p:txBody>
        </p:sp>
        <p:sp>
          <p:nvSpPr>
            <p:cNvPr id="82957" name="Rectangle 13"/>
            <p:cNvSpPr>
              <a:spLocks/>
            </p:cNvSpPr>
            <p:nvPr/>
          </p:nvSpPr>
          <p:spPr bwMode="auto">
            <a:xfrm>
              <a:off x="2449030" y="2368294"/>
              <a:ext cx="300445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57799" bIns="0">
              <a:spAutoFit/>
            </a:bodyPr>
            <a:lstStyle/>
            <a:p>
              <a:pPr marL="41275" eaLnBrk="0" hangingPunct="0">
                <a:lnSpc>
                  <a:spcPct val="75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0000CC"/>
                </a:buClr>
                <a:buSzPct val="75000"/>
                <a:buFont typeface="Monotype Sorts" pitchFamily="6" charset="2"/>
                <a:buNone/>
              </a:pPr>
              <a:r>
                <a:rPr lang="en-US" sz="1200">
                  <a:solidFill>
                    <a:srgbClr val="D90B00"/>
                  </a:solidFill>
                  <a:latin typeface="Arial Italic" charset="0"/>
                  <a:sym typeface="Arial Italic" charset="0"/>
                </a:rPr>
                <a:t>e∓</a:t>
              </a:r>
            </a:p>
          </p:txBody>
        </p:sp>
        <p:sp>
          <p:nvSpPr>
            <p:cNvPr id="82958" name="Line 14"/>
            <p:cNvSpPr>
              <a:spLocks noChangeShapeType="1"/>
            </p:cNvSpPr>
            <p:nvPr/>
          </p:nvSpPr>
          <p:spPr bwMode="auto">
            <a:xfrm rot="10800000" flipH="1">
              <a:off x="2492226" y="2640430"/>
              <a:ext cx="479574" cy="0"/>
            </a:xfrm>
            <a:prstGeom prst="line">
              <a:avLst/>
            </a:prstGeom>
            <a:noFill/>
            <a:ln w="38100">
              <a:solidFill>
                <a:srgbClr val="D90B00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82949" name="Content Placeholder 2"/>
          <p:cNvSpPr>
            <a:spLocks noGrp="1"/>
          </p:cNvSpPr>
          <p:nvPr>
            <p:ph idx="1"/>
          </p:nvPr>
        </p:nvSpPr>
        <p:spPr>
          <a:xfrm>
            <a:off x="381000" y="5257800"/>
            <a:ext cx="9464675" cy="1600200"/>
          </a:xfrm>
        </p:spPr>
        <p:txBody>
          <a:bodyPr/>
          <a:lstStyle/>
          <a:p>
            <a:pPr eaLnBrk="1" hangingPunct="1"/>
            <a:r>
              <a:rPr lang="en-US" dirty="0" smtClean="0"/>
              <a:t>Forward </a:t>
            </a:r>
            <a:r>
              <a:rPr lang="en-US" dirty="0"/>
              <a:t>/ backward asymmetry reflecting beam energies</a:t>
            </a:r>
          </a:p>
          <a:p>
            <a:pPr eaLnBrk="1" hangingPunct="1"/>
            <a:r>
              <a:rPr lang="en-US" dirty="0" smtClean="0"/>
              <a:t>Present </a:t>
            </a:r>
            <a:r>
              <a:rPr lang="en-US" dirty="0"/>
              <a:t>size 14m x 9m (c.f. CMS 21m x 15m, ATLAS 45m x 25m)</a:t>
            </a:r>
          </a:p>
          <a:p>
            <a:pPr eaLnBrk="1" hangingPunct="1"/>
            <a:r>
              <a:rPr lang="en-US" dirty="0" smtClean="0"/>
              <a:t>e/</a:t>
            </a:r>
            <a:r>
              <a:rPr lang="el-GR" dirty="0" smtClean="0"/>
              <a:t>γ</a:t>
            </a:r>
            <a:r>
              <a:rPr lang="en-US" dirty="0" smtClean="0"/>
              <a:t> taggers ZDC</a:t>
            </a:r>
            <a:r>
              <a:rPr lang="en-US" dirty="0"/>
              <a:t>, proton spectrometer integral to design from </a:t>
            </a:r>
            <a:r>
              <a:rPr lang="en-US" dirty="0" smtClean="0"/>
              <a:t>outset system providing tagging, no independent momentum measurement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2573D-6A8C-47FC-A403-06DB75F394A9}" type="slidenum">
              <a:rPr lang="en-US" smtClean="0">
                <a:solidFill>
                  <a:srgbClr val="000000"/>
                </a:solidFill>
              </a:rPr>
              <a:pPr/>
              <a:t>16</a:t>
            </a:fld>
            <a:endParaRPr lang="en-US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3394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1"/>
          <p:cNvSpPr>
            <a:spLocks noGrp="1"/>
          </p:cNvSpPr>
          <p:nvPr>
            <p:ph type="title"/>
          </p:nvPr>
        </p:nvSpPr>
        <p:spPr>
          <a:xfrm>
            <a:off x="1066801" y="280988"/>
            <a:ext cx="7620000" cy="481012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11568A"/>
                </a:solidFill>
              </a:rPr>
              <a:t>Detector Design Approach</a:t>
            </a:r>
          </a:p>
        </p:txBody>
      </p:sp>
      <p:sp>
        <p:nvSpPr>
          <p:cNvPr id="57346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9296399" cy="5310188"/>
          </a:xfrm>
        </p:spPr>
        <p:txBody>
          <a:bodyPr/>
          <a:lstStyle/>
          <a:p>
            <a:pPr eaLnBrk="1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 smtClean="0"/>
              <a:t>Provide a baseline design which satisfies the Physics requirements along with the constraints from the machine and interaction region for running during the </a:t>
            </a:r>
            <a:r>
              <a:rPr lang="en-US" dirty="0" smtClean="0">
                <a:solidFill>
                  <a:srgbClr val="11568A"/>
                </a:solidFill>
              </a:rPr>
              <a:t>PHASE II of LHC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eaLnBrk="1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 smtClean="0"/>
              <a:t>Having to run along with the LHC, the detector needs to be designed and constructed in about </a:t>
            </a:r>
            <a:r>
              <a:rPr lang="en-US" dirty="0" smtClean="0">
                <a:solidFill>
                  <a:srgbClr val="11568A"/>
                </a:solidFill>
              </a:rPr>
              <a:t>10 years </a:t>
            </a:r>
            <a:r>
              <a:rPr lang="en-US" dirty="0" smtClean="0"/>
              <a:t>from now to be able to run concurrently with the other LHC experiments designed for </a:t>
            </a:r>
            <a:r>
              <a:rPr lang="en-US" i="1" dirty="0" err="1" smtClean="0">
                <a:solidFill>
                  <a:srgbClr val="11568A"/>
                </a:solidFill>
              </a:rPr>
              <a:t>pp</a:t>
            </a:r>
            <a:r>
              <a:rPr lang="en-US" dirty="0" smtClean="0"/>
              <a:t> and </a:t>
            </a:r>
            <a:r>
              <a:rPr lang="en-US" i="1" dirty="0" smtClean="0">
                <a:solidFill>
                  <a:srgbClr val="11568A"/>
                </a:solidFill>
              </a:rPr>
              <a:t>AA</a:t>
            </a:r>
            <a:r>
              <a:rPr lang="en-US" dirty="0" smtClean="0"/>
              <a:t> studies in the </a:t>
            </a:r>
            <a:r>
              <a:rPr lang="en-US" i="1" dirty="0" err="1" smtClean="0">
                <a:solidFill>
                  <a:srgbClr val="11568A"/>
                </a:solidFill>
              </a:rPr>
              <a:t>ep</a:t>
            </a:r>
            <a:r>
              <a:rPr lang="en-US" dirty="0" smtClean="0"/>
              <a:t>/</a:t>
            </a:r>
            <a:r>
              <a:rPr lang="en-US" i="1" dirty="0" err="1" smtClean="0">
                <a:solidFill>
                  <a:srgbClr val="11568A"/>
                </a:solidFill>
              </a:rPr>
              <a:t>eA</a:t>
            </a:r>
            <a:r>
              <a:rPr lang="en-US" dirty="0" smtClean="0"/>
              <a:t> mode, respectively.</a:t>
            </a:r>
            <a:br>
              <a:rPr lang="en-US" dirty="0" smtClean="0"/>
            </a:br>
            <a:endParaRPr lang="en-US" dirty="0" smtClean="0"/>
          </a:p>
          <a:p>
            <a:pPr marL="336550" lvl="1" indent="-336550" eaLnBrk="1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Font typeface="Monotype Sorts" pitchFamily="6" charset="2"/>
              <a:buChar char="n"/>
            </a:pPr>
            <a:r>
              <a:rPr lang="en-US" sz="2200" dirty="0"/>
              <a:t>While avoiding large R&amp;D </a:t>
            </a:r>
            <a:r>
              <a:rPr lang="en-US" sz="2200" dirty="0" smtClean="0"/>
              <a:t>programs, the final </a:t>
            </a:r>
            <a:r>
              <a:rPr lang="en-US" sz="2200" dirty="0" err="1" smtClean="0"/>
              <a:t>LHeC</a:t>
            </a:r>
            <a:r>
              <a:rPr lang="en-US" sz="2200" dirty="0" smtClean="0"/>
              <a:t> detector </a:t>
            </a:r>
            <a:r>
              <a:rPr lang="en-US" sz="2200" dirty="0" smtClean="0">
                <a:solidFill>
                  <a:srgbClr val="11568A"/>
                </a:solidFill>
              </a:rPr>
              <a:t>can profit from </a:t>
            </a:r>
            <a:r>
              <a:rPr lang="en-US" sz="2200" dirty="0" smtClean="0"/>
              <a:t>the technologies used nowadays at </a:t>
            </a:r>
            <a:r>
              <a:rPr lang="en-US" sz="2200" dirty="0" smtClean="0">
                <a:solidFill>
                  <a:srgbClr val="11568A"/>
                </a:solidFill>
              </a:rPr>
              <a:t>the LHC </a:t>
            </a:r>
            <a:r>
              <a:rPr lang="en-US" sz="2200" dirty="0" smtClean="0"/>
              <a:t>and the related developments and upgrades</a:t>
            </a:r>
            <a:br>
              <a:rPr lang="en-US" sz="2200" dirty="0" smtClean="0"/>
            </a:br>
            <a:endParaRPr lang="en-US" sz="2200" dirty="0" smtClean="0">
              <a:solidFill>
                <a:srgbClr val="11568A"/>
              </a:solidFill>
            </a:endParaRPr>
          </a:p>
          <a:p>
            <a:pPr marL="336550" lvl="1" indent="-336550" eaLnBrk="1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Font typeface="Monotype Sorts" pitchFamily="6" charset="2"/>
              <a:buChar char="n"/>
            </a:pPr>
            <a:r>
              <a:rPr lang="en-US" sz="2200" dirty="0">
                <a:solidFill>
                  <a:srgbClr val="11568A"/>
                </a:solidFill>
              </a:rPr>
              <a:t>Modular and flexible </a:t>
            </a:r>
            <a:r>
              <a:rPr lang="en-US" sz="2200" dirty="0" smtClean="0">
                <a:solidFill>
                  <a:srgbClr val="11568A"/>
                </a:solidFill>
              </a:rPr>
              <a:t>design </a:t>
            </a:r>
            <a:r>
              <a:rPr lang="en-US" sz="2200" dirty="0" smtClean="0"/>
              <a:t>to accommodate with  </a:t>
            </a:r>
            <a:r>
              <a:rPr lang="en-US" sz="2200" dirty="0"/>
              <a:t>upgrade programs; </a:t>
            </a:r>
            <a:r>
              <a:rPr lang="en-US" sz="2200" dirty="0">
                <a:solidFill>
                  <a:srgbClr val="11568A"/>
                </a:solidFill>
              </a:rPr>
              <a:t>Detector assembly above ground; Detector maintenance </a:t>
            </a:r>
            <a:r>
              <a:rPr lang="en-US" sz="2200" dirty="0"/>
              <a:t>(shutdown) </a:t>
            </a:r>
            <a:endParaRPr lang="en-US" sz="2200" dirty="0" smtClean="0"/>
          </a:p>
          <a:p>
            <a:pPr marL="336550" lvl="1" indent="-336550" eaLnBrk="1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Font typeface="Monotype Sorts" pitchFamily="6" charset="2"/>
              <a:buChar char="n"/>
            </a:pPr>
            <a:endParaRPr lang="en-US" sz="2200" dirty="0" smtClean="0"/>
          </a:p>
          <a:p>
            <a:pPr marL="336550" lvl="1" indent="-336550" eaLnBrk="1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Font typeface="Monotype Sorts" pitchFamily="6" charset="2"/>
              <a:buChar char="n"/>
            </a:pPr>
            <a:r>
              <a:rPr lang="en-US" sz="2200" dirty="0" smtClean="0"/>
              <a:t>Affordable </a:t>
            </a:r>
            <a:r>
              <a:rPr lang="en-US" sz="2200" dirty="0"/>
              <a:t>- comparatively reasonable cost.</a:t>
            </a:r>
          </a:p>
          <a:p>
            <a:pPr eaLnBrk="1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endParaRPr lang="en-US" dirty="0" smtClean="0">
              <a:solidFill>
                <a:srgbClr val="11568A"/>
              </a:solidFill>
            </a:endParaRPr>
          </a:p>
          <a:p>
            <a:pPr eaLnBrk="1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11568A"/>
                </a:solidFill>
              </a:rPr>
              <a:t>More refined studies are required and will follow with the TDR </a:t>
            </a:r>
            <a:r>
              <a:rPr lang="en-US" dirty="0" smtClean="0"/>
              <a:t>and once a </a:t>
            </a:r>
            <a:r>
              <a:rPr lang="en-US" dirty="0" err="1" smtClean="0"/>
              <a:t>LHeC</a:t>
            </a:r>
            <a:r>
              <a:rPr lang="en-US" dirty="0" smtClean="0"/>
              <a:t> collaboration has been founded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r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fld id="{241DB2B8-CB98-4C90-AFD2-82A79B035F5C}" type="slidenum">
              <a:rPr kumimoji="0" lang="en-US" sz="1200">
                <a:solidFill>
                  <a:srgbClr val="FFFFFF"/>
                </a:solidFill>
              </a:rPr>
              <a:pPr algn="r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17</a:t>
            </a:fld>
            <a:endParaRPr kumimoji="0" lang="en-US" sz="1400">
              <a:solidFill>
                <a:srgbClr val="FFFFFF"/>
              </a:solidFill>
            </a:endParaRPr>
          </a:p>
        </p:txBody>
      </p:sp>
      <p:pic>
        <p:nvPicPr>
          <p:cNvPr id="57348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7325"/>
            <a:ext cx="717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62359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r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fld id="{162DC8DF-78C5-465F-A070-EC8DEC2FD100}" type="slidenum">
              <a:rPr kumimoji="0" lang="en-US" sz="1200">
                <a:solidFill>
                  <a:srgbClr val="FFFFFF"/>
                </a:solidFill>
              </a:rPr>
              <a:pPr algn="r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18</a:t>
            </a:fld>
            <a:endParaRPr kumimoji="0" lang="en-US" sz="1200">
              <a:solidFill>
                <a:srgbClr val="FFFFFF"/>
              </a:solidFill>
            </a:endParaRPr>
          </a:p>
        </p:txBody>
      </p:sp>
      <p:pic>
        <p:nvPicPr>
          <p:cNvPr id="5939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7325"/>
            <a:ext cx="717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5" name="Rectangle 2"/>
          <p:cNvSpPr>
            <a:spLocks noGrp="1" noChangeArrowheads="1"/>
          </p:cNvSpPr>
          <p:nvPr>
            <p:ph type="title"/>
          </p:nvPr>
        </p:nvSpPr>
        <p:spPr>
          <a:xfrm>
            <a:off x="1271589" y="65090"/>
            <a:ext cx="7342187" cy="669925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11568A"/>
                </a:solidFill>
                <a:sym typeface="Arial Rounded MT Bold" pitchFamily="34" charset="0"/>
              </a:rPr>
              <a:t>LR Interaction Region</a:t>
            </a:r>
          </a:p>
        </p:txBody>
      </p:sp>
      <p:sp>
        <p:nvSpPr>
          <p:cNvPr id="59396" name="Rectangle 3"/>
          <p:cNvSpPr>
            <a:spLocks/>
          </p:cNvSpPr>
          <p:nvPr/>
        </p:nvSpPr>
        <p:spPr bwMode="auto">
          <a:xfrm>
            <a:off x="381000" y="990600"/>
            <a:ext cx="4144963" cy="2454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8064" tIns="28064" rIns="28064" bIns="28064"/>
          <a:lstStyle/>
          <a:p>
            <a:pPr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buNone/>
            </a:pPr>
            <a:r>
              <a:rPr lang="en-US" sz="2800" dirty="0" smtClean="0">
                <a:solidFill>
                  <a:srgbClr val="00B050"/>
                </a:solidFill>
                <a:latin typeface="Calibri" pitchFamily="34" charset="0"/>
                <a:sym typeface="Calibri" pitchFamily="34" charset="0"/>
              </a:rPr>
              <a:t>Dipole Field along the full interaction region needed </a:t>
            </a:r>
          </a:p>
          <a:p>
            <a:pPr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buNone/>
            </a:pPr>
            <a:r>
              <a:rPr lang="en-US" sz="2800" dirty="0" smtClean="0">
                <a:solidFill>
                  <a:schemeClr val="tx2"/>
                </a:solidFill>
                <a:latin typeface="Calibri" pitchFamily="34" charset="0"/>
                <a:sym typeface="Calibri" pitchFamily="34" charset="0"/>
              </a:rPr>
              <a:t>B = ±0 .3 Tesla </a:t>
            </a:r>
            <a:r>
              <a:rPr lang="en-US" sz="2800" dirty="0">
                <a:solidFill>
                  <a:schemeClr val="tx2"/>
                </a:solidFill>
                <a:latin typeface="Calibri" pitchFamily="34" charset="0"/>
                <a:sym typeface="Calibri" pitchFamily="34" charset="0"/>
              </a:rPr>
              <a:t> </a:t>
            </a:r>
            <a:r>
              <a:rPr lang="en-US" sz="2800" dirty="0" smtClean="0">
                <a:solidFill>
                  <a:schemeClr val="tx2"/>
                </a:solidFill>
                <a:latin typeface="Calibri" pitchFamily="34" charset="0"/>
                <a:sym typeface="Calibri" pitchFamily="34" charset="0"/>
              </a:rPr>
              <a:t>                                    for  </a:t>
            </a:r>
            <a:r>
              <a:rPr lang="en-US" sz="2800" i="1" dirty="0" smtClean="0">
                <a:solidFill>
                  <a:schemeClr val="tx2"/>
                </a:solidFill>
                <a:latin typeface="Calibri" pitchFamily="34" charset="0"/>
                <a:sym typeface="Calibri" pitchFamily="34" charset="0"/>
              </a:rPr>
              <a:t>z</a:t>
            </a:r>
            <a:r>
              <a:rPr lang="en-US" sz="2800" dirty="0" smtClean="0">
                <a:solidFill>
                  <a:schemeClr val="tx2"/>
                </a:solidFill>
                <a:latin typeface="Calibri" pitchFamily="34" charset="0"/>
                <a:sym typeface="Calibri" pitchFamily="34" charset="0"/>
              </a:rPr>
              <a:t> = [–9m , +9m]</a:t>
            </a:r>
          </a:p>
          <a:p>
            <a:pPr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buNone/>
            </a:pPr>
            <a:r>
              <a:rPr lang="en-US" sz="2800" dirty="0" smtClean="0">
                <a:solidFill>
                  <a:srgbClr val="00B050"/>
                </a:solidFill>
                <a:latin typeface="Calibri" pitchFamily="34" charset="0"/>
                <a:sym typeface="Calibri" pitchFamily="34" charset="0"/>
              </a:rPr>
              <a:t>SR </a:t>
            </a:r>
            <a:r>
              <a:rPr lang="en-US" sz="2800" dirty="0">
                <a:solidFill>
                  <a:srgbClr val="00B050"/>
                </a:solidFill>
                <a:latin typeface="Calibri" pitchFamily="34" charset="0"/>
                <a:sym typeface="Calibri" pitchFamily="34" charset="0"/>
              </a:rPr>
              <a:t>Fan </a:t>
            </a:r>
            <a:r>
              <a:rPr lang="en-US" sz="2800" dirty="0">
                <a:solidFill>
                  <a:schemeClr val="tx2"/>
                </a:solidFill>
                <a:latin typeface="Calibri" pitchFamily="34" charset="0"/>
                <a:sym typeface="Calibri" pitchFamily="34" charset="0"/>
              </a:rPr>
              <a:t>growth with </a:t>
            </a:r>
            <a:r>
              <a:rPr lang="en-US" sz="2800" i="1" dirty="0">
                <a:solidFill>
                  <a:schemeClr val="tx2"/>
                </a:solidFill>
                <a:latin typeface="Calibri" pitchFamily="34" charset="0"/>
                <a:sym typeface="Calibri" pitchFamily="34" charset="0"/>
              </a:rPr>
              <a:t>z</a:t>
            </a:r>
          </a:p>
        </p:txBody>
      </p:sp>
      <p:grpSp>
        <p:nvGrpSpPr>
          <p:cNvPr id="59401" name="Group 39"/>
          <p:cNvGrpSpPr>
            <a:grpSpLocks/>
          </p:cNvGrpSpPr>
          <p:nvPr/>
        </p:nvGrpSpPr>
        <p:grpSpPr bwMode="auto">
          <a:xfrm>
            <a:off x="4533901" y="947738"/>
            <a:ext cx="5130800" cy="2813050"/>
            <a:chOff x="0" y="0"/>
            <a:chExt cx="4241" cy="2520"/>
          </a:xfrm>
        </p:grpSpPr>
        <p:grpSp>
          <p:nvGrpSpPr>
            <p:cNvPr id="59402" name="Group 37"/>
            <p:cNvGrpSpPr>
              <a:grpSpLocks/>
            </p:cNvGrpSpPr>
            <p:nvPr/>
          </p:nvGrpSpPr>
          <p:grpSpPr bwMode="auto">
            <a:xfrm>
              <a:off x="0" y="0"/>
              <a:ext cx="4126" cy="2520"/>
              <a:chOff x="0" y="0"/>
              <a:chExt cx="4126" cy="2520"/>
            </a:xfrm>
          </p:grpSpPr>
          <p:pic>
            <p:nvPicPr>
              <p:cNvPr id="62475" name="Picture 2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9335" t="5925" r="5322" b="5925"/>
              <a:stretch>
                <a:fillRect/>
              </a:stretch>
            </p:blipFill>
            <p:spPr bwMode="auto">
              <a:xfrm>
                <a:off x="182" y="227"/>
                <a:ext cx="3911" cy="2101"/>
              </a:xfrm>
              <a:prstGeom prst="rect">
                <a:avLst/>
              </a:prstGeom>
              <a:noFill/>
              <a:ln w="12700" cap="rnd">
                <a:noFill/>
                <a:round/>
                <a:headEnd/>
                <a:tailEnd/>
              </a:ln>
              <a:effectLst>
                <a:glow rad="101600">
                  <a:srgbClr val="00B050">
                    <a:alpha val="60000"/>
                  </a:srgbClr>
                </a:glow>
              </a:effectLst>
            </p:spPr>
          </p:pic>
          <p:sp>
            <p:nvSpPr>
              <p:cNvPr id="59405" name="Rectangle 26"/>
              <p:cNvSpPr>
                <a:spLocks/>
              </p:cNvSpPr>
              <p:nvPr/>
            </p:nvSpPr>
            <p:spPr bwMode="auto">
              <a:xfrm>
                <a:off x="598" y="0"/>
                <a:ext cx="3528" cy="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38100" tIns="38100" rIns="38100" bIns="38100"/>
              <a:lstStyle/>
              <a:p>
                <a:pPr eaLnBrk="0" hangingPunct="0">
                  <a:lnSpc>
                    <a:spcPct val="75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chemeClr val="bg1"/>
                  </a:buClr>
                  <a:buSzPct val="75000"/>
                  <a:buFont typeface="Monotype Sorts" pitchFamily="6" charset="2"/>
                  <a:buNone/>
                </a:pPr>
                <a:r>
                  <a:rPr lang="en-US" sz="1800">
                    <a:solidFill>
                      <a:srgbClr val="00B050"/>
                    </a:solidFill>
                    <a:sym typeface="Arial" pitchFamily="34" charset="0"/>
                  </a:rPr>
                  <a:t>LR Option </a:t>
                </a:r>
                <a:r>
                  <a:rPr lang="en-US" sz="1800">
                    <a:sym typeface="Arial" pitchFamily="34" charset="0"/>
                  </a:rPr>
                  <a:t>- </a:t>
                </a:r>
                <a:r>
                  <a:rPr lang="en-US" sz="1800">
                    <a:solidFill>
                      <a:srgbClr val="FFFFFF"/>
                    </a:solidFill>
                    <a:sym typeface="Arial" pitchFamily="34" charset="0"/>
                  </a:rPr>
                  <a:t>Beam &amp; Fan Envelopes</a:t>
                </a:r>
              </a:p>
            </p:txBody>
          </p:sp>
          <p:sp>
            <p:nvSpPr>
              <p:cNvPr id="59406" name="AutoShape 27"/>
              <p:cNvSpPr>
                <a:spLocks/>
              </p:cNvSpPr>
              <p:nvPr/>
            </p:nvSpPr>
            <p:spPr bwMode="auto">
              <a:xfrm rot="-5400000">
                <a:off x="-136" y="1152"/>
                <a:ext cx="460" cy="188"/>
              </a:xfrm>
              <a:custGeom>
                <a:avLst/>
                <a:gdLst>
                  <a:gd name="T0" fmla="*/ 0 w 21600"/>
                  <a:gd name="T1" fmla="*/ 0 h 21600"/>
                  <a:gd name="T2" fmla="*/ 21600 w 21600"/>
                  <a:gd name="T3" fmla="*/ 21600 h 21600"/>
                </a:gdLst>
                <a:ahLst/>
                <a:cxnLst/>
                <a:rect l="T0" t="T1" r="T2" b="T3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38100" tIns="38100" rIns="38100" bIns="38100"/>
              <a:lstStyle/>
              <a:p>
                <a:pPr eaLnBrk="0" hangingPunct="0">
                  <a:lnSpc>
                    <a:spcPct val="75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chemeClr val="bg1"/>
                  </a:buClr>
                  <a:buSzPct val="75000"/>
                  <a:buFont typeface="Monotype Sorts" pitchFamily="6" charset="2"/>
                  <a:buNone/>
                </a:pPr>
                <a:r>
                  <a:rPr lang="en-US" sz="1000">
                    <a:solidFill>
                      <a:srgbClr val="FFFFFF"/>
                    </a:solidFill>
                    <a:sym typeface="Arial" pitchFamily="34" charset="0"/>
                  </a:rPr>
                  <a:t>x [mm]</a:t>
                </a:r>
              </a:p>
            </p:txBody>
          </p:sp>
          <p:sp>
            <p:nvSpPr>
              <p:cNvPr id="59407" name="Rectangle 28"/>
              <p:cNvSpPr>
                <a:spLocks/>
              </p:cNvSpPr>
              <p:nvPr/>
            </p:nvSpPr>
            <p:spPr bwMode="auto">
              <a:xfrm>
                <a:off x="1934" y="2331"/>
                <a:ext cx="471" cy="1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38100" tIns="38100" rIns="38100" bIns="38100"/>
              <a:lstStyle/>
              <a:p>
                <a:pPr eaLnBrk="0" hangingPunct="0">
                  <a:lnSpc>
                    <a:spcPct val="75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chemeClr val="bg1"/>
                  </a:buClr>
                  <a:buSzPct val="75000"/>
                  <a:buFont typeface="Monotype Sorts" pitchFamily="6" charset="2"/>
                  <a:buNone/>
                </a:pPr>
                <a:r>
                  <a:rPr lang="en-US" sz="1000">
                    <a:solidFill>
                      <a:srgbClr val="FFFFFF"/>
                    </a:solidFill>
                    <a:sym typeface="Arial" pitchFamily="34" charset="0"/>
                  </a:rPr>
                  <a:t>z [mm]</a:t>
                </a:r>
              </a:p>
            </p:txBody>
          </p:sp>
          <p:grpSp>
            <p:nvGrpSpPr>
              <p:cNvPr id="59408" name="Group 32"/>
              <p:cNvGrpSpPr>
                <a:grpSpLocks/>
              </p:cNvGrpSpPr>
              <p:nvPr/>
            </p:nvGrpSpPr>
            <p:grpSpPr bwMode="auto">
              <a:xfrm>
                <a:off x="1470" y="215"/>
                <a:ext cx="1279" cy="215"/>
                <a:chOff x="0" y="0"/>
                <a:chExt cx="1278" cy="215"/>
              </a:xfrm>
            </p:grpSpPr>
            <p:sp>
              <p:nvSpPr>
                <p:cNvPr id="59413" name="Line 29"/>
                <p:cNvSpPr>
                  <a:spLocks noChangeShapeType="1"/>
                </p:cNvSpPr>
                <p:nvPr/>
              </p:nvSpPr>
              <p:spPr bwMode="auto">
                <a:xfrm flipH="1">
                  <a:off x="692" y="214"/>
                  <a:ext cx="586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9414" name="Line 30"/>
                <p:cNvSpPr>
                  <a:spLocks noChangeShapeType="1"/>
                </p:cNvSpPr>
                <p:nvPr/>
              </p:nvSpPr>
              <p:spPr bwMode="auto">
                <a:xfrm>
                  <a:off x="0" y="214"/>
                  <a:ext cx="639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9415" name="Rectangle 31"/>
                <p:cNvSpPr>
                  <a:spLocks/>
                </p:cNvSpPr>
                <p:nvPr/>
              </p:nvSpPr>
              <p:spPr bwMode="auto">
                <a:xfrm>
                  <a:off x="372" y="0"/>
                  <a:ext cx="549" cy="2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38100" tIns="38100" rIns="38100" bIns="38100"/>
                <a:lstStyle/>
                <a:p>
                  <a:pPr eaLnBrk="0" hangingPunct="0">
                    <a:lnSpc>
                      <a:spcPct val="75000"/>
                    </a:lnSpc>
                    <a:spcBef>
                      <a:spcPct val="25000"/>
                    </a:spcBef>
                    <a:spcAft>
                      <a:spcPct val="25000"/>
                    </a:spcAft>
                    <a:buClr>
                      <a:schemeClr val="bg1"/>
                    </a:buClr>
                    <a:buSzPct val="75000"/>
                    <a:buFont typeface="Monotype Sorts" pitchFamily="6" charset="2"/>
                    <a:buNone/>
                  </a:pPr>
                  <a:r>
                    <a:rPr lang="en-US" sz="1000">
                      <a:solidFill>
                        <a:srgbClr val="003DCC"/>
                      </a:solidFill>
                      <a:latin typeface="Arial Bold Italic" charset="0"/>
                      <a:sym typeface="Arial Bold Italic" charset="0"/>
                    </a:rPr>
                    <a:t>e</a:t>
                  </a:r>
                  <a:r>
                    <a:rPr lang="en-US" sz="1000">
                      <a:latin typeface="Arial Bold Italic" charset="0"/>
                      <a:sym typeface="Arial Bold Italic" charset="0"/>
                    </a:rPr>
                    <a:t>         </a:t>
                  </a:r>
                  <a:r>
                    <a:rPr lang="en-US" sz="1000">
                      <a:solidFill>
                        <a:srgbClr val="D90B00"/>
                      </a:solidFill>
                      <a:latin typeface="Arial Bold Italic" charset="0"/>
                      <a:sym typeface="Arial Bold Italic" charset="0"/>
                    </a:rPr>
                    <a:t>p</a:t>
                  </a:r>
                </a:p>
              </p:txBody>
            </p:sp>
          </p:grpSp>
          <p:sp>
            <p:nvSpPr>
              <p:cNvPr id="59409" name="Rectangle 33"/>
              <p:cNvSpPr>
                <a:spLocks/>
              </p:cNvSpPr>
              <p:nvPr/>
            </p:nvSpPr>
            <p:spPr bwMode="auto">
              <a:xfrm>
                <a:off x="683" y="646"/>
                <a:ext cx="1448" cy="171"/>
              </a:xfrm>
              <a:prstGeom prst="rect">
                <a:avLst/>
              </a:prstGeom>
              <a:solidFill>
                <a:srgbClr val="3448CA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0" hangingPunct="0">
                  <a:lnSpc>
                    <a:spcPct val="75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chemeClr val="bg1"/>
                  </a:buClr>
                  <a:buSzPct val="75000"/>
                  <a:buFont typeface="Monotype Sorts" pitchFamily="6" charset="2"/>
                  <a:buNone/>
                </a:pPr>
                <a:endParaRPr lang="en-US"/>
              </a:p>
            </p:txBody>
          </p:sp>
          <p:sp>
            <p:nvSpPr>
              <p:cNvPr id="59410" name="Rectangle 34"/>
              <p:cNvSpPr>
                <a:spLocks/>
              </p:cNvSpPr>
              <p:nvPr/>
            </p:nvSpPr>
            <p:spPr bwMode="auto">
              <a:xfrm>
                <a:off x="2131" y="646"/>
                <a:ext cx="1448" cy="171"/>
              </a:xfrm>
              <a:prstGeom prst="rect">
                <a:avLst/>
              </a:prstGeom>
              <a:solidFill>
                <a:srgbClr val="3448CA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0" hangingPunct="0">
                  <a:lnSpc>
                    <a:spcPct val="75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chemeClr val="bg1"/>
                  </a:buClr>
                  <a:buSzPct val="75000"/>
                  <a:buFont typeface="Monotype Sorts" pitchFamily="6" charset="2"/>
                  <a:buNone/>
                </a:pPr>
                <a:endParaRPr lang="en-US"/>
              </a:p>
            </p:txBody>
          </p:sp>
          <p:sp>
            <p:nvSpPr>
              <p:cNvPr id="59411" name="Rectangle 35"/>
              <p:cNvSpPr>
                <a:spLocks/>
              </p:cNvSpPr>
              <p:nvPr/>
            </p:nvSpPr>
            <p:spPr bwMode="auto">
              <a:xfrm>
                <a:off x="673" y="1803"/>
                <a:ext cx="1448" cy="171"/>
              </a:xfrm>
              <a:prstGeom prst="rect">
                <a:avLst/>
              </a:prstGeom>
              <a:solidFill>
                <a:srgbClr val="3448CA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0" hangingPunct="0">
                  <a:lnSpc>
                    <a:spcPct val="75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chemeClr val="bg1"/>
                  </a:buClr>
                  <a:buSzPct val="75000"/>
                  <a:buFont typeface="Monotype Sorts" pitchFamily="6" charset="2"/>
                  <a:buNone/>
                </a:pPr>
                <a:endParaRPr lang="en-US"/>
              </a:p>
            </p:txBody>
          </p:sp>
          <p:sp>
            <p:nvSpPr>
              <p:cNvPr id="59412" name="Rectangle 36"/>
              <p:cNvSpPr>
                <a:spLocks/>
              </p:cNvSpPr>
              <p:nvPr/>
            </p:nvSpPr>
            <p:spPr bwMode="auto">
              <a:xfrm>
                <a:off x="2121" y="1803"/>
                <a:ext cx="1449" cy="171"/>
              </a:xfrm>
              <a:prstGeom prst="rect">
                <a:avLst/>
              </a:prstGeom>
              <a:solidFill>
                <a:srgbClr val="3448CA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0" hangingPunct="0">
                  <a:lnSpc>
                    <a:spcPct val="75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chemeClr val="bg1"/>
                  </a:buClr>
                  <a:buSzPct val="75000"/>
                  <a:buFont typeface="Monotype Sorts" pitchFamily="6" charset="2"/>
                  <a:buNone/>
                </a:pPr>
                <a:endParaRPr lang="en-US"/>
              </a:p>
            </p:txBody>
          </p:sp>
        </p:grpSp>
        <p:sp>
          <p:nvSpPr>
            <p:cNvPr id="59403" name="Rectangle 38"/>
            <p:cNvSpPr>
              <a:spLocks/>
            </p:cNvSpPr>
            <p:nvPr/>
          </p:nvSpPr>
          <p:spPr bwMode="auto">
            <a:xfrm>
              <a:off x="2737" y="2014"/>
              <a:ext cx="1504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38100" tIns="38100" rIns="38100" bIns="38100"/>
            <a:lstStyle/>
            <a:p>
              <a:pPr algn="ctr" eaLnBrk="0" hangingPunct="0">
                <a:lnSpc>
                  <a:spcPct val="75000"/>
                </a:lnSpc>
                <a:spcBef>
                  <a:spcPct val="25000"/>
                </a:spcBef>
                <a:spcAft>
                  <a:spcPct val="25000"/>
                </a:spcAft>
                <a:buClr>
                  <a:schemeClr val="bg1"/>
                </a:buClr>
                <a:buSzPct val="75000"/>
                <a:buFont typeface="Monotype Sorts" pitchFamily="6" charset="2"/>
                <a:buNone/>
              </a:pPr>
              <a:r>
                <a:rPr lang="en-US" sz="1000">
                  <a:latin typeface="Calibri" pitchFamily="34" charset="0"/>
                  <a:sym typeface="Calibri" pitchFamily="34" charset="0"/>
                </a:rPr>
                <a:t>Triplet Position z= ~10m</a:t>
              </a:r>
            </a:p>
          </p:txBody>
        </p:sp>
      </p:grpSp>
      <p:sp>
        <p:nvSpPr>
          <p:cNvPr id="42" name="Slide Number Placeholder 3"/>
          <p:cNvSpPr txBox="1">
            <a:spLocks/>
          </p:cNvSpPr>
          <p:nvPr/>
        </p:nvSpPr>
        <p:spPr bwMode="auto">
          <a:xfrm>
            <a:off x="4525964" y="6604000"/>
            <a:ext cx="8540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742950" indent="-285750" algn="ctr" rtl="0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1143000" indent="-228600" algn="ctr" rtl="0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600200" indent="-228600" algn="ctr" rtl="0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2057400" indent="-228600" algn="ctr" rtl="0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514600" indent="-228600" algn="ctr" defTabSz="914400" rtl="0" eaLnBrk="0" fontAlgn="base" latin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971800" indent="-228600" algn="ctr" defTabSz="914400" rtl="0" eaLnBrk="0" fontAlgn="base" latin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429000" indent="-228600" algn="ctr" defTabSz="914400" rtl="0" eaLnBrk="0" fontAlgn="base" latin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886200" indent="-228600" algn="ctr" defTabSz="914400" rtl="0" eaLnBrk="0" fontAlgn="base" latin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fld id="{12D2795D-1D08-44B7-8873-D6C736149B91}" type="slidenum">
              <a:rPr kumimoji="0" lang="en-US" sz="1200" smtClean="0">
                <a:solidFill>
                  <a:srgbClr val="FFFFFF"/>
                </a:solidFill>
              </a:rPr>
              <a:pPr algn="r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18</a:t>
            </a:fld>
            <a:endParaRPr kumimoji="0" lang="en-US" sz="1200">
              <a:solidFill>
                <a:srgbClr val="FFFFFF"/>
              </a:solidFill>
            </a:endParaRPr>
          </a:p>
        </p:txBody>
      </p:sp>
      <p:sp>
        <p:nvSpPr>
          <p:cNvPr id="43" name="Rectangle 4"/>
          <p:cNvSpPr>
            <a:spLocks/>
          </p:cNvSpPr>
          <p:nvPr/>
        </p:nvSpPr>
        <p:spPr bwMode="auto">
          <a:xfrm>
            <a:off x="319888" y="3429000"/>
            <a:ext cx="7539778" cy="3209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57799" bIns="0"/>
          <a:lstStyle/>
          <a:p>
            <a:pPr marL="41275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buNone/>
            </a:pPr>
            <a:r>
              <a:rPr lang="en-US" sz="2400" dirty="0" err="1" smtClean="0">
                <a:solidFill>
                  <a:srgbClr val="00B050"/>
                </a:solidFill>
                <a:sym typeface="Arial" pitchFamily="34" charset="0"/>
              </a:rPr>
              <a:t>Linac</a:t>
            </a:r>
            <a:r>
              <a:rPr lang="en-US" sz="2400" dirty="0" smtClean="0">
                <a:solidFill>
                  <a:srgbClr val="00B050"/>
                </a:solidFill>
                <a:sym typeface="Arial" pitchFamily="34" charset="0"/>
              </a:rPr>
              <a:t>-Ring </a:t>
            </a:r>
            <a:r>
              <a:rPr lang="en-US" sz="2400" dirty="0" err="1" smtClean="0">
                <a:solidFill>
                  <a:srgbClr val="00B050"/>
                </a:solidFill>
                <a:sym typeface="Arial" pitchFamily="34" charset="0"/>
              </a:rPr>
              <a:t>Beampipe</a:t>
            </a:r>
            <a:r>
              <a:rPr lang="en-US" sz="2400" dirty="0" smtClean="0">
                <a:solidFill>
                  <a:srgbClr val="00B050"/>
                </a:solidFill>
                <a:sym typeface="Arial" pitchFamily="34" charset="0"/>
              </a:rPr>
              <a:t>:</a:t>
            </a:r>
            <a:endParaRPr lang="en-US" sz="1800" dirty="0" smtClean="0">
              <a:solidFill>
                <a:srgbClr val="FFFFFF"/>
              </a:solidFill>
              <a:sym typeface="Arial" pitchFamily="34" charset="0"/>
            </a:endParaRPr>
          </a:p>
          <a:p>
            <a:pPr marL="41275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buNone/>
            </a:pPr>
            <a:r>
              <a:rPr lang="en-US" sz="1800" dirty="0" smtClean="0">
                <a:solidFill>
                  <a:schemeClr val="tx2"/>
                </a:solidFill>
                <a:sym typeface="Arial" pitchFamily="34" charset="0"/>
              </a:rPr>
              <a:t>Inner </a:t>
            </a:r>
            <a:r>
              <a:rPr lang="en-US" sz="1800" dirty="0">
                <a:solidFill>
                  <a:schemeClr val="tx2"/>
                </a:solidFill>
                <a:sym typeface="Arial" pitchFamily="34" charset="0"/>
              </a:rPr>
              <a:t>Dimensions</a:t>
            </a:r>
          </a:p>
          <a:p>
            <a:pPr marL="41275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buNone/>
            </a:pPr>
            <a:r>
              <a:rPr lang="en-US" sz="1800" dirty="0">
                <a:solidFill>
                  <a:schemeClr val="tx2"/>
                </a:solidFill>
                <a:sym typeface="Arial" pitchFamily="34" charset="0"/>
              </a:rPr>
              <a:t>Circular(x)=2.2cm; </a:t>
            </a:r>
            <a:r>
              <a:rPr lang="en-US" sz="1800" dirty="0" smtClean="0">
                <a:solidFill>
                  <a:schemeClr val="tx2"/>
                </a:solidFill>
                <a:sym typeface="Arial" pitchFamily="34" charset="0"/>
              </a:rPr>
              <a:t>Elliptical</a:t>
            </a:r>
            <a:r>
              <a:rPr lang="en-US" sz="1800" dirty="0">
                <a:solidFill>
                  <a:schemeClr val="tx2"/>
                </a:solidFill>
                <a:sym typeface="Arial" pitchFamily="34" charset="0"/>
              </a:rPr>
              <a:t>(-x)=-10., </a:t>
            </a:r>
            <a:r>
              <a:rPr lang="en-US" sz="1800" dirty="0" smtClean="0">
                <a:solidFill>
                  <a:schemeClr val="tx2"/>
                </a:solidFill>
                <a:sym typeface="Arial" pitchFamily="34" charset="0"/>
              </a:rPr>
              <a:t>y=2.2cm</a:t>
            </a:r>
          </a:p>
          <a:p>
            <a:pPr marL="41275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buNone/>
            </a:pPr>
            <a:endParaRPr lang="en-US" sz="1100" dirty="0">
              <a:solidFill>
                <a:schemeClr val="tx2"/>
              </a:solidFill>
              <a:sym typeface="Arial" pitchFamily="34" charset="0"/>
            </a:endParaRPr>
          </a:p>
          <a:p>
            <a:pPr marL="41275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</a:pPr>
            <a:r>
              <a:rPr lang="en-US" sz="1800" dirty="0" smtClean="0">
                <a:solidFill>
                  <a:schemeClr val="tx2"/>
                </a:solidFill>
                <a:ea typeface="MS PGothic" pitchFamily="34" charset="-128"/>
                <a:sym typeface="Arial" pitchFamily="34" charset="0"/>
              </a:rPr>
              <a:t>Material: </a:t>
            </a:r>
            <a:r>
              <a:rPr lang="en-US" sz="1800" dirty="0">
                <a:solidFill>
                  <a:schemeClr val="tx2"/>
                </a:solidFill>
                <a:ea typeface="MS PGothic" pitchFamily="34" charset="-128"/>
                <a:sym typeface="Arial" pitchFamily="34" charset="0"/>
              </a:rPr>
              <a:t>Be </a:t>
            </a:r>
            <a:r>
              <a:rPr lang="en-US" sz="1800" dirty="0" smtClean="0">
                <a:solidFill>
                  <a:schemeClr val="tx2"/>
                </a:solidFill>
                <a:ea typeface="MS PGothic" pitchFamily="34" charset="-128"/>
                <a:sym typeface="Arial" pitchFamily="34" charset="0"/>
              </a:rPr>
              <a:t>2.5-3.0 </a:t>
            </a:r>
            <a:r>
              <a:rPr lang="en-US" sz="1800" dirty="0">
                <a:solidFill>
                  <a:schemeClr val="tx2"/>
                </a:solidFill>
                <a:ea typeface="MS PGothic" pitchFamily="34" charset="-128"/>
                <a:sym typeface="Arial" pitchFamily="34" charset="0"/>
              </a:rPr>
              <a:t>mm wall thickness</a:t>
            </a:r>
          </a:p>
          <a:p>
            <a:pPr marL="42097"/>
            <a:endParaRPr lang="en-US" sz="1400" dirty="0" smtClean="0">
              <a:solidFill>
                <a:schemeClr val="tx2"/>
              </a:solidFill>
              <a:ea typeface="MS PGothic" pitchFamily="34" charset="-128"/>
            </a:endParaRPr>
          </a:p>
          <a:p>
            <a:pPr marL="42097"/>
            <a:r>
              <a:rPr lang="en-US" sz="1800" dirty="0" smtClean="0">
                <a:solidFill>
                  <a:schemeClr val="tx2"/>
                </a:solidFill>
                <a:ea typeface="MS PGothic" pitchFamily="34" charset="-128"/>
              </a:rPr>
              <a:t>Stress Test</a:t>
            </a:r>
            <a:r>
              <a:rPr lang="en-US" altLang="ja-JP" sz="1800" dirty="0" smtClean="0">
                <a:solidFill>
                  <a:schemeClr val="tx2"/>
                </a:solidFill>
                <a:ea typeface="MS PGothic" pitchFamily="34" charset="-128"/>
              </a:rPr>
              <a:t>: </a:t>
            </a:r>
            <a:r>
              <a:rPr lang="en-US" sz="1800" dirty="0" smtClean="0">
                <a:solidFill>
                  <a:schemeClr val="tx2"/>
                </a:solidFill>
                <a:ea typeface="MS PGothic" pitchFamily="34" charset="-128"/>
              </a:rPr>
              <a:t>Pipes </a:t>
            </a:r>
            <a:r>
              <a:rPr lang="en-US" sz="1800" dirty="0">
                <a:solidFill>
                  <a:schemeClr val="tx2"/>
                </a:solidFill>
                <a:ea typeface="MS PGothic" pitchFamily="34" charset="-128"/>
              </a:rPr>
              <a:t>would be </a:t>
            </a:r>
            <a:r>
              <a:rPr lang="en-US" sz="1800" dirty="0" smtClean="0">
                <a:solidFill>
                  <a:schemeClr val="tx2"/>
                </a:solidFill>
                <a:ea typeface="MS PGothic" pitchFamily="34" charset="-128"/>
              </a:rPr>
              <a:t>sufficient                                                                    to </a:t>
            </a:r>
            <a:r>
              <a:rPr lang="en-US" sz="1800" dirty="0">
                <a:solidFill>
                  <a:schemeClr val="tx2"/>
                </a:solidFill>
                <a:ea typeface="MS PGothic" pitchFamily="34" charset="-128"/>
              </a:rPr>
              <a:t>resist the external </a:t>
            </a:r>
            <a:r>
              <a:rPr lang="en-US" sz="1800" dirty="0" smtClean="0">
                <a:solidFill>
                  <a:schemeClr val="tx2"/>
                </a:solidFill>
                <a:ea typeface="MS PGothic" pitchFamily="34" charset="-128"/>
              </a:rPr>
              <a:t>pressure</a:t>
            </a:r>
          </a:p>
          <a:p>
            <a:pPr marL="42097"/>
            <a:endParaRPr lang="en-US" sz="1800" dirty="0" smtClean="0">
              <a:solidFill>
                <a:schemeClr val="tx2"/>
              </a:solidFill>
              <a:sym typeface="Arial" pitchFamily="34" charset="0"/>
            </a:endParaRPr>
          </a:p>
          <a:p>
            <a:pPr marL="41275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</a:pPr>
            <a:r>
              <a:rPr lang="en-US" sz="1800" dirty="0" smtClean="0">
                <a:solidFill>
                  <a:srgbClr val="FF0000"/>
                </a:solidFill>
                <a:ea typeface="MS PGothic" pitchFamily="34" charset="-128"/>
                <a:sym typeface="Arial" pitchFamily="34" charset="0"/>
              </a:rPr>
              <a:t>Note: </a:t>
            </a:r>
            <a:r>
              <a:rPr lang="en-US" sz="1800" dirty="0">
                <a:solidFill>
                  <a:srgbClr val="FF0000"/>
                </a:solidFill>
                <a:ea typeface="MS PGothic" pitchFamily="34" charset="-128"/>
                <a:sym typeface="Arial" pitchFamily="34" charset="0"/>
              </a:rPr>
              <a:t>1</a:t>
            </a:r>
            <a:r>
              <a:rPr lang="en-US" sz="1800" baseline="32000" dirty="0">
                <a:solidFill>
                  <a:srgbClr val="FF0000"/>
                </a:solidFill>
                <a:ea typeface="MS PGothic" pitchFamily="34" charset="-128"/>
                <a:sym typeface="Arial" pitchFamily="34" charset="0"/>
              </a:rPr>
              <a:t>0</a:t>
            </a:r>
            <a:r>
              <a:rPr lang="en-US" sz="1800" dirty="0">
                <a:solidFill>
                  <a:srgbClr val="FF0000"/>
                </a:solidFill>
                <a:ea typeface="MS PGothic" pitchFamily="34" charset="-128"/>
                <a:sym typeface="Arial" pitchFamily="34" charset="0"/>
              </a:rPr>
              <a:t> track passing </a:t>
            </a:r>
            <a:r>
              <a:rPr lang="en-US" sz="1800" dirty="0" smtClean="0">
                <a:solidFill>
                  <a:srgbClr val="FF0000"/>
                </a:solidFill>
                <a:ea typeface="MS PGothic" pitchFamily="34" charset="-128"/>
                <a:sym typeface="Arial" pitchFamily="34" charset="0"/>
              </a:rPr>
              <a:t>1.5 ~ 3.0mm </a:t>
            </a:r>
            <a:r>
              <a:rPr lang="en-US" sz="1800" dirty="0">
                <a:solidFill>
                  <a:srgbClr val="FF0000"/>
                </a:solidFill>
                <a:ea typeface="MS PGothic" pitchFamily="34" charset="-128"/>
                <a:sym typeface="Arial" pitchFamily="34" charset="0"/>
              </a:rPr>
              <a:t>thick Be wall -</a:t>
            </a:r>
            <a:br>
              <a:rPr lang="en-US" sz="1800" dirty="0">
                <a:solidFill>
                  <a:srgbClr val="FF0000"/>
                </a:solidFill>
                <a:ea typeface="MS PGothic" pitchFamily="34" charset="-128"/>
                <a:sym typeface="Arial" pitchFamily="34" charset="0"/>
              </a:rPr>
            </a:br>
            <a:r>
              <a:rPr lang="en-US" sz="2000" dirty="0">
                <a:solidFill>
                  <a:srgbClr val="FF0000"/>
                </a:solidFill>
                <a:ea typeface="MS PGothic" pitchFamily="34" charset="-128"/>
                <a:sym typeface="Arial" pitchFamily="34" charset="0"/>
              </a:rPr>
              <a:t>         </a:t>
            </a:r>
            <a:r>
              <a:rPr lang="en-US" sz="1800" dirty="0">
                <a:solidFill>
                  <a:srgbClr val="FF0000"/>
                </a:solidFill>
                <a:ea typeface="MS PGothic" pitchFamily="34" charset="-128"/>
                <a:sym typeface="Arial" pitchFamily="34" charset="0"/>
              </a:rPr>
              <a:t>  </a:t>
            </a:r>
            <a:r>
              <a:rPr lang="en-US" sz="1800" dirty="0" smtClean="0">
                <a:solidFill>
                  <a:srgbClr val="FF0000"/>
                </a:solidFill>
                <a:ea typeface="MS PGothic" pitchFamily="34" charset="-128"/>
                <a:sym typeface="Arial" pitchFamily="34" charset="0"/>
              </a:rPr>
              <a:t>X/X</a:t>
            </a:r>
            <a:r>
              <a:rPr lang="en-US" sz="1800" baseline="-6000" dirty="0" smtClean="0">
                <a:solidFill>
                  <a:srgbClr val="FF0000"/>
                </a:solidFill>
                <a:ea typeface="MS PGothic" pitchFamily="34" charset="-128"/>
                <a:sym typeface="Arial" pitchFamily="34" charset="0"/>
              </a:rPr>
              <a:t>0</a:t>
            </a:r>
            <a:r>
              <a:rPr lang="en-US" sz="1800" dirty="0" smtClean="0">
                <a:solidFill>
                  <a:srgbClr val="FF0000"/>
                </a:solidFill>
                <a:ea typeface="MS PGothic" pitchFamily="34" charset="-128"/>
                <a:sym typeface="Arial" pitchFamily="34" charset="0"/>
              </a:rPr>
              <a:t>=21% ~ 45% </a:t>
            </a:r>
            <a:r>
              <a:rPr lang="en-US" sz="1800" dirty="0">
                <a:solidFill>
                  <a:srgbClr val="FF0000"/>
                </a:solidFill>
                <a:ea typeface="MS PGothic" pitchFamily="34" charset="-128"/>
                <a:sym typeface="Arial" pitchFamily="34" charset="0"/>
              </a:rPr>
              <a:t>→  R&amp;D </a:t>
            </a:r>
            <a:r>
              <a:rPr lang="en-US" sz="1800" dirty="0" smtClean="0">
                <a:solidFill>
                  <a:srgbClr val="FF0000"/>
                </a:solidFill>
                <a:ea typeface="MS PGothic" pitchFamily="34" charset="-128"/>
                <a:sym typeface="Arial" pitchFamily="34" charset="0"/>
              </a:rPr>
              <a:t>and/or move to </a:t>
            </a:r>
            <a:r>
              <a:rPr lang="en-US" sz="1800" dirty="0">
                <a:solidFill>
                  <a:srgbClr val="FF0000"/>
                </a:solidFill>
                <a:ea typeface="MS PGothic" pitchFamily="34" charset="-128"/>
                <a:sym typeface="Arial" pitchFamily="34" charset="0"/>
              </a:rPr>
              <a:t>c</a:t>
            </a:r>
            <a:r>
              <a:rPr lang="en-US" sz="1800" dirty="0" smtClean="0">
                <a:solidFill>
                  <a:srgbClr val="FF0000"/>
                </a:solidFill>
                <a:ea typeface="MS PGothic" pitchFamily="34" charset="-128"/>
                <a:sym typeface="Arial" pitchFamily="34" charset="0"/>
              </a:rPr>
              <a:t>omposite </a:t>
            </a:r>
            <a:r>
              <a:rPr lang="en-US" sz="1800" dirty="0" err="1" smtClean="0">
                <a:solidFill>
                  <a:srgbClr val="FF0000"/>
                </a:solidFill>
                <a:ea typeface="MS PGothic" pitchFamily="34" charset="-128"/>
                <a:sym typeface="Arial" pitchFamily="34" charset="0"/>
              </a:rPr>
              <a:t>beampipe</a:t>
            </a:r>
            <a:r>
              <a:rPr lang="en-US" sz="1800" dirty="0" smtClean="0">
                <a:solidFill>
                  <a:srgbClr val="FFC000"/>
                </a:solidFill>
                <a:ea typeface="MS PGothic" pitchFamily="34" charset="-128"/>
                <a:sym typeface="Arial" pitchFamily="34" charset="0"/>
              </a:rPr>
              <a:t>…</a:t>
            </a:r>
            <a:endParaRPr lang="en-US" sz="1800" dirty="0">
              <a:solidFill>
                <a:srgbClr val="FFC000"/>
              </a:solidFill>
              <a:ea typeface="MS PGothic" pitchFamily="34" charset="-128"/>
              <a:sym typeface="Arial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419600" y="4343400"/>
            <a:ext cx="5638800" cy="1828802"/>
            <a:chOff x="4419600" y="4343400"/>
            <a:chExt cx="5638800" cy="1828802"/>
          </a:xfrm>
        </p:grpSpPr>
        <p:sp>
          <p:nvSpPr>
            <p:cNvPr id="45" name="Rectangle 5"/>
            <p:cNvSpPr>
              <a:spLocks/>
            </p:cNvSpPr>
            <p:nvPr/>
          </p:nvSpPr>
          <p:spPr bwMode="auto">
            <a:xfrm>
              <a:off x="8190943" y="5186805"/>
              <a:ext cx="68513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57799" bIns="0">
              <a:spAutoFit/>
            </a:bodyPr>
            <a:lstStyle/>
            <a:p>
              <a:pPr marL="41275" eaLnBrk="0" hangingPunct="0">
                <a:lnSpc>
                  <a:spcPct val="75000"/>
                </a:lnSpc>
                <a:spcBef>
                  <a:spcPct val="25000"/>
                </a:spcBef>
                <a:spcAft>
                  <a:spcPct val="25000"/>
                </a:spcAft>
                <a:buClr>
                  <a:schemeClr val="bg1"/>
                </a:buClr>
                <a:buSzPct val="75000"/>
                <a:buFont typeface="Monotype Sorts" pitchFamily="6" charset="2"/>
                <a:buNone/>
              </a:pPr>
              <a:r>
                <a:rPr lang="en-US" sz="1200">
                  <a:solidFill>
                    <a:schemeClr val="tx2"/>
                  </a:solidFill>
                  <a:sym typeface="Arial" pitchFamily="34" charset="0"/>
                </a:rPr>
                <a:t>x=2.2cm</a:t>
              </a:r>
            </a:p>
          </p:txBody>
        </p:sp>
        <p:pic>
          <p:nvPicPr>
            <p:cNvPr id="46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9600" y="4343400"/>
              <a:ext cx="5638800" cy="1828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47" name="Rectangle 7"/>
            <p:cNvSpPr>
              <a:spLocks/>
            </p:cNvSpPr>
            <p:nvPr/>
          </p:nvSpPr>
          <p:spPr bwMode="auto">
            <a:xfrm>
              <a:off x="4524855" y="5186805"/>
              <a:ext cx="784587" cy="149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57799" bIns="0">
              <a:spAutoFit/>
            </a:bodyPr>
            <a:lstStyle/>
            <a:p>
              <a:pPr marL="41275" eaLnBrk="0" hangingPunct="0">
                <a:lnSpc>
                  <a:spcPct val="75000"/>
                </a:lnSpc>
                <a:spcBef>
                  <a:spcPct val="25000"/>
                </a:spcBef>
                <a:spcAft>
                  <a:spcPct val="25000"/>
                </a:spcAft>
                <a:buClr>
                  <a:schemeClr val="bg1"/>
                </a:buClr>
                <a:buSzPct val="75000"/>
                <a:buFont typeface="Monotype Sorts" pitchFamily="6" charset="2"/>
                <a:buNone/>
              </a:pPr>
              <a:r>
                <a:rPr lang="en-US" sz="1200">
                  <a:sym typeface="Arial" pitchFamily="34" charset="0"/>
                </a:rPr>
                <a:t>x= -10cm</a:t>
              </a:r>
            </a:p>
          </p:txBody>
        </p:sp>
        <p:sp>
          <p:nvSpPr>
            <p:cNvPr id="48" name="Rectangle 8"/>
            <p:cNvSpPr>
              <a:spLocks/>
            </p:cNvSpPr>
            <p:nvPr/>
          </p:nvSpPr>
          <p:spPr bwMode="auto">
            <a:xfrm>
              <a:off x="8405780" y="4447757"/>
              <a:ext cx="729937" cy="149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57799" bIns="0">
              <a:spAutoFit/>
            </a:bodyPr>
            <a:lstStyle/>
            <a:p>
              <a:pPr marL="41275" eaLnBrk="0" hangingPunct="0">
                <a:lnSpc>
                  <a:spcPct val="75000"/>
                </a:lnSpc>
                <a:spcBef>
                  <a:spcPct val="25000"/>
                </a:spcBef>
                <a:spcAft>
                  <a:spcPct val="25000"/>
                </a:spcAft>
                <a:buClr>
                  <a:schemeClr val="bg1"/>
                </a:buClr>
                <a:buSzPct val="75000"/>
                <a:buFont typeface="Monotype Sorts" pitchFamily="6" charset="2"/>
                <a:buNone/>
              </a:pPr>
              <a:r>
                <a:rPr lang="en-US" sz="1200">
                  <a:sym typeface="Arial" pitchFamily="34" charset="0"/>
                </a:rPr>
                <a:t>y=2.2cm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628652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1568A"/>
                </a:solidFill>
              </a:rPr>
              <a:t>Beam Pipe Considerations</a:t>
            </a:r>
            <a:endParaRPr lang="en-US" dirty="0">
              <a:solidFill>
                <a:srgbClr val="11568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732" y="3657600"/>
            <a:ext cx="4419600" cy="3429000"/>
          </a:xfrm>
        </p:spPr>
        <p:txBody>
          <a:bodyPr/>
          <a:lstStyle/>
          <a:p>
            <a:pPr marL="46037" indent="0" fontAlgn="auto">
              <a:spcBef>
                <a:spcPct val="20000"/>
              </a:spcBef>
              <a:spcAft>
                <a:spcPts val="0"/>
              </a:spcAft>
              <a:buNone/>
            </a:pPr>
            <a:r>
              <a:rPr kumimoji="0" lang="en-GB" sz="2400" dirty="0" smtClean="0">
                <a:solidFill>
                  <a:srgbClr val="11568A"/>
                </a:solidFill>
                <a:cs typeface="Arial" pitchFamily="34" charset="0"/>
              </a:rPr>
              <a:t>CDR Design:</a:t>
            </a:r>
            <a:endParaRPr kumimoji="0" lang="en-GB" sz="1200" dirty="0" smtClean="0">
              <a:solidFill>
                <a:srgbClr val="11568A"/>
              </a:solidFill>
              <a:cs typeface="Arial" pitchFamily="34" charset="0"/>
            </a:endParaRPr>
          </a:p>
          <a:p>
            <a:pPr marL="388937" indent="-342900" fontAlgn="auto">
              <a:spcBef>
                <a:spcPct val="20000"/>
              </a:spcBef>
              <a:spcAft>
                <a:spcPts val="0"/>
              </a:spcAft>
              <a:buSzPct val="80000"/>
            </a:pPr>
            <a:r>
              <a:rPr kumimoji="0" lang="en-GB" sz="2000" dirty="0" smtClean="0">
                <a:cs typeface="Arial" pitchFamily="34" charset="0"/>
              </a:rPr>
              <a:t>Beryllium 2.5-3 mm thickness</a:t>
            </a:r>
            <a:endParaRPr kumimoji="0" lang="en-GB" sz="2000" dirty="0">
              <a:cs typeface="Arial" pitchFamily="34" charset="0"/>
            </a:endParaRPr>
          </a:p>
          <a:p>
            <a:pPr marL="388937" indent="-342900" fontAlgn="auto">
              <a:spcBef>
                <a:spcPct val="20000"/>
              </a:spcBef>
              <a:spcAft>
                <a:spcPts val="0"/>
              </a:spcAft>
              <a:buSzPct val="80000"/>
            </a:pPr>
            <a:r>
              <a:rPr kumimoji="0" lang="en-GB" sz="2000" dirty="0" smtClean="0">
                <a:cs typeface="Arial" pitchFamily="34" charset="0"/>
              </a:rPr>
              <a:t>Central beam pipe </a:t>
            </a:r>
            <a:r>
              <a:rPr kumimoji="0" lang="en-GB" sz="2000" dirty="0">
                <a:cs typeface="Arial" pitchFamily="34" charset="0"/>
              </a:rPr>
              <a:t>~ 6 </a:t>
            </a:r>
            <a:r>
              <a:rPr kumimoji="0" lang="en-GB" sz="2000" dirty="0" smtClean="0">
                <a:cs typeface="Arial" pitchFamily="34" charset="0"/>
              </a:rPr>
              <a:t>meters</a:t>
            </a:r>
          </a:p>
          <a:p>
            <a:pPr marL="388937" indent="-342900" fontAlgn="auto">
              <a:spcBef>
                <a:spcPct val="20000"/>
              </a:spcBef>
              <a:spcAft>
                <a:spcPts val="0"/>
              </a:spcAft>
              <a:buSzPct val="80000"/>
            </a:pPr>
            <a:r>
              <a:rPr kumimoji="0" lang="en-GB" sz="2000" dirty="0" smtClean="0">
                <a:cs typeface="Arial" pitchFamily="34" charset="0"/>
              </a:rPr>
              <a:t>Constant x-section</a:t>
            </a:r>
          </a:p>
          <a:p>
            <a:pPr marL="388937" indent="-342900" fontAlgn="auto">
              <a:spcBef>
                <a:spcPct val="20000"/>
              </a:spcBef>
              <a:spcAft>
                <a:spcPts val="0"/>
              </a:spcAft>
              <a:buSzPct val="80000"/>
            </a:pPr>
            <a:r>
              <a:rPr kumimoji="0" lang="en-GB" sz="2000" dirty="0" err="1" smtClean="0">
                <a:cs typeface="Arial" pitchFamily="34" charset="0"/>
              </a:rPr>
              <a:t>TiZrV</a:t>
            </a:r>
            <a:r>
              <a:rPr kumimoji="0" lang="en-GB" sz="2000" dirty="0" smtClean="0">
                <a:cs typeface="Arial" pitchFamily="34" charset="0"/>
              </a:rPr>
              <a:t> </a:t>
            </a:r>
            <a:r>
              <a:rPr kumimoji="0" lang="en-GB" sz="2000" dirty="0">
                <a:cs typeface="Arial" pitchFamily="34" charset="0"/>
              </a:rPr>
              <a:t>NEG </a:t>
            </a:r>
            <a:r>
              <a:rPr kumimoji="0" lang="en-GB" sz="2000" dirty="0" smtClean="0">
                <a:cs typeface="Arial" pitchFamily="34" charset="0"/>
              </a:rPr>
              <a:t>coated</a:t>
            </a:r>
          </a:p>
          <a:p>
            <a:pPr marL="388937" indent="-342900" fontAlgn="auto">
              <a:spcBef>
                <a:spcPct val="20000"/>
              </a:spcBef>
              <a:spcAft>
                <a:spcPts val="0"/>
              </a:spcAft>
              <a:buSzPct val="80000"/>
            </a:pPr>
            <a:r>
              <a:rPr kumimoji="0" lang="en-GB" sz="2000" dirty="0" smtClean="0">
                <a:cs typeface="Arial" pitchFamily="34" charset="0"/>
              </a:rPr>
              <a:t>Periodic </a:t>
            </a:r>
            <a:r>
              <a:rPr kumimoji="0" lang="en-GB" sz="2000" dirty="0" err="1">
                <a:cs typeface="Arial" pitchFamily="34" charset="0"/>
              </a:rPr>
              <a:t>bakeout</a:t>
            </a:r>
            <a:r>
              <a:rPr kumimoji="0" lang="en-GB" sz="2000" dirty="0">
                <a:cs typeface="Arial" pitchFamily="34" charset="0"/>
              </a:rPr>
              <a:t>/NEG activation at ~220C (permanent system</a:t>
            </a:r>
            <a:r>
              <a:rPr kumimoji="0" lang="en-GB" sz="2000" dirty="0" smtClean="0">
                <a:cs typeface="Arial" pitchFamily="34" charset="0"/>
              </a:rPr>
              <a:t>?)</a:t>
            </a:r>
          </a:p>
          <a:p>
            <a:pPr marL="388937" indent="-342900" fontAlgn="auto">
              <a:spcBef>
                <a:spcPct val="20000"/>
              </a:spcBef>
              <a:spcAft>
                <a:spcPts val="0"/>
              </a:spcAft>
              <a:buSzPct val="80000"/>
            </a:pPr>
            <a:r>
              <a:rPr kumimoji="0" lang="en-GB" sz="2000" dirty="0" smtClean="0">
                <a:cs typeface="Arial" pitchFamily="34" charset="0"/>
              </a:rPr>
              <a:t>Wall </a:t>
            </a:r>
            <a:r>
              <a:rPr kumimoji="0" lang="en-GB" sz="2000" dirty="0">
                <a:cs typeface="Arial" pitchFamily="34" charset="0"/>
              </a:rPr>
              <a:t>protected from primary SR (upstream </a:t>
            </a:r>
            <a:r>
              <a:rPr kumimoji="0" lang="en-GB" sz="2000" dirty="0" smtClean="0">
                <a:cs typeface="Arial" pitchFamily="34" charset="0"/>
              </a:rPr>
              <a:t>masks)</a:t>
            </a:r>
          </a:p>
          <a:p>
            <a:pPr marL="388937" indent="-342900" fontAlgn="auto">
              <a:spcBef>
                <a:spcPct val="20000"/>
              </a:spcBef>
              <a:spcAft>
                <a:spcPts val="0"/>
              </a:spcAft>
              <a:buSzPct val="80000"/>
            </a:pPr>
            <a:r>
              <a:rPr kumimoji="0" lang="en-GB" sz="2000" dirty="0" smtClean="0">
                <a:cs typeface="Arial" pitchFamily="34" charset="0"/>
              </a:rPr>
              <a:t>Minimised </a:t>
            </a:r>
            <a:r>
              <a:rPr kumimoji="0" lang="en-GB" sz="2000" dirty="0">
                <a:cs typeface="Arial" pitchFamily="34" charset="0"/>
              </a:rPr>
              <a:t>end flanges, minimised supports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en-GB" sz="2000" b="1" dirty="0">
              <a:latin typeface="Calibri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2573D-6A8C-47FC-A403-06DB75F394A9}" type="slidenum">
              <a:rPr lang="en-US" smtClean="0"/>
              <a:pPr/>
              <a:t>19</a:t>
            </a:fld>
            <a:endParaRPr lang="en-US" sz="140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09" r="4158" b="6799"/>
          <a:stretch/>
        </p:blipFill>
        <p:spPr>
          <a:xfrm>
            <a:off x="4800600" y="921327"/>
            <a:ext cx="4982688" cy="29648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8" t="23950" b="20605"/>
          <a:stretch/>
        </p:blipFill>
        <p:spPr>
          <a:xfrm>
            <a:off x="4836225" y="3962400"/>
            <a:ext cx="4947064" cy="264720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410200" y="609599"/>
            <a:ext cx="428091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J, </a:t>
            </a:r>
            <a:r>
              <a:rPr lang="en-US" sz="1200" dirty="0" smtClean="0">
                <a:solidFill>
                  <a:schemeClr val="tx2"/>
                </a:solidFill>
              </a:rPr>
              <a:t>Bosch, P. </a:t>
            </a:r>
            <a:r>
              <a:rPr lang="en-US" sz="1200" dirty="0" err="1" smtClean="0">
                <a:solidFill>
                  <a:schemeClr val="tx2"/>
                </a:solidFill>
              </a:rPr>
              <a:t>Krushank</a:t>
            </a:r>
            <a:r>
              <a:rPr lang="en-US" sz="1200" dirty="0" smtClean="0">
                <a:solidFill>
                  <a:schemeClr val="tx2"/>
                </a:solidFill>
              </a:rPr>
              <a:t>, R. </a:t>
            </a:r>
            <a:r>
              <a:rPr lang="en-US" sz="1200" dirty="0" err="1" smtClean="0">
                <a:solidFill>
                  <a:schemeClr val="tx2"/>
                </a:solidFill>
              </a:rPr>
              <a:t>Veness</a:t>
            </a:r>
            <a:r>
              <a:rPr lang="en-US" sz="1200" dirty="0" smtClean="0">
                <a:solidFill>
                  <a:schemeClr val="tx2"/>
                </a:solidFill>
              </a:rPr>
              <a:t>, - </a:t>
            </a:r>
            <a:r>
              <a:rPr lang="en-US" sz="1200" dirty="0" err="1" smtClean="0">
                <a:solidFill>
                  <a:schemeClr val="tx2"/>
                </a:solidFill>
              </a:rPr>
              <a:t>LHeC</a:t>
            </a:r>
            <a:r>
              <a:rPr lang="en-US" sz="1200" dirty="0" smtClean="0">
                <a:solidFill>
                  <a:schemeClr val="tx2"/>
                </a:solidFill>
              </a:rPr>
              <a:t> </a:t>
            </a:r>
            <a:r>
              <a:rPr lang="en-US" sz="1200" dirty="0">
                <a:solidFill>
                  <a:schemeClr val="tx2"/>
                </a:solidFill>
              </a:rPr>
              <a:t>Chavannes 2012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00600" y="3962400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GB" sz="1400" b="1" dirty="0" smtClean="0">
                <a:solidFill>
                  <a:srgbClr val="FF0000"/>
                </a:solidFill>
                <a:latin typeface="Calibri"/>
                <a:ea typeface="+mn-ea"/>
              </a:rPr>
              <a:t>CHAMBER COST</a:t>
            </a:r>
            <a:r>
              <a:rPr kumimoji="0" lang="en-GB" sz="1400" dirty="0" smtClean="0">
                <a:solidFill>
                  <a:srgbClr val="FF0000"/>
                </a:solidFill>
                <a:latin typeface="Calibri"/>
                <a:ea typeface="+mn-ea"/>
              </a:rPr>
              <a:t> </a:t>
            </a:r>
            <a:endParaRPr kumimoji="0" lang="en-GB" sz="1400" dirty="0">
              <a:solidFill>
                <a:srgbClr val="FF0000"/>
              </a:solidFill>
              <a:latin typeface="Calibri"/>
              <a:ea typeface="+mn-e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782050" y="6124575"/>
            <a:ext cx="1093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GB" sz="1400" b="1" dirty="0" smtClean="0">
                <a:solidFill>
                  <a:srgbClr val="FF0000"/>
                </a:solidFill>
                <a:latin typeface="Calibri"/>
                <a:ea typeface="+mn-ea"/>
              </a:rPr>
              <a:t>EXECUTION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GB" sz="1400" b="1" dirty="0" smtClean="0">
                <a:solidFill>
                  <a:srgbClr val="FF0000"/>
                </a:solidFill>
                <a:latin typeface="Calibri"/>
                <a:ea typeface="+mn-ea"/>
              </a:rPr>
              <a:t>TIME, RISK</a:t>
            </a:r>
            <a:r>
              <a:rPr kumimoji="0" lang="en-GB" sz="1400" dirty="0" smtClean="0">
                <a:solidFill>
                  <a:srgbClr val="FF0000"/>
                </a:solidFill>
                <a:latin typeface="Calibri"/>
                <a:ea typeface="+mn-ea"/>
              </a:rPr>
              <a:t> </a:t>
            </a:r>
            <a:endParaRPr kumimoji="0" lang="en-GB" sz="1400" dirty="0">
              <a:solidFill>
                <a:srgbClr val="FF0000"/>
              </a:solidFill>
              <a:latin typeface="Calibri"/>
              <a:ea typeface="+mn-ea"/>
            </a:endParaRPr>
          </a:p>
        </p:txBody>
      </p:sp>
      <p:sp>
        <p:nvSpPr>
          <p:cNvPr id="15" name="Rectangle 9"/>
          <p:cNvSpPr>
            <a:spLocks/>
          </p:cNvSpPr>
          <p:nvPr/>
        </p:nvSpPr>
        <p:spPr bwMode="auto">
          <a:xfrm>
            <a:off x="419100" y="7289800"/>
            <a:ext cx="52197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57799" bIns="0"/>
          <a:lstStyle/>
          <a:p>
            <a:pPr marL="57150"/>
            <a:r>
              <a:rPr kumimoji="0" lang="en-US" sz="2000" dirty="0" smtClean="0">
                <a:solidFill>
                  <a:srgbClr val="05FF08"/>
                </a:solidFill>
                <a:latin typeface="Gill Sans" pitchFamily="6" charset="0"/>
                <a:ea typeface="MS PGothic" pitchFamily="34" charset="-128"/>
                <a:sym typeface="Gill Sans" pitchFamily="6" charset="0"/>
              </a:rPr>
              <a:t>Stress Test</a:t>
            </a:r>
            <a:r>
              <a:rPr kumimoji="0" lang="ja-JP" altLang="en-US" sz="2000" dirty="0" smtClean="0">
                <a:solidFill>
                  <a:srgbClr val="05FF08"/>
                </a:solidFill>
                <a:ea typeface="MS PGothic" pitchFamily="34" charset="-128"/>
                <a:sym typeface="Gill Sans" pitchFamily="6" charset="0"/>
              </a:rPr>
              <a:t>’</a:t>
            </a:r>
            <a:r>
              <a:rPr kumimoji="0" lang="en-US" altLang="ja-JP" sz="2000" dirty="0" smtClean="0">
                <a:solidFill>
                  <a:srgbClr val="05FF08"/>
                </a:solidFill>
                <a:latin typeface="Gill Sans" pitchFamily="6" charset="0"/>
                <a:ea typeface="MS PGothic" pitchFamily="34" charset="-128"/>
                <a:sym typeface="Gill Sans" pitchFamily="6" charset="0"/>
              </a:rPr>
              <a:t>s:</a:t>
            </a:r>
          </a:p>
          <a:p>
            <a:pPr marL="57150"/>
            <a:r>
              <a:rPr kumimoji="0" lang="en-US" sz="2000" dirty="0" smtClean="0">
                <a:solidFill>
                  <a:srgbClr val="05FF08"/>
                </a:solidFill>
                <a:latin typeface="Gill Sans" pitchFamily="6" charset="0"/>
                <a:ea typeface="MS PGothic" pitchFamily="34" charset="-128"/>
                <a:sym typeface="Gill Sans" pitchFamily="6" charset="0"/>
              </a:rPr>
              <a:t>Pipes would be sufficient to resist the external pressure</a:t>
            </a:r>
          </a:p>
        </p:txBody>
      </p:sp>
      <p:sp>
        <p:nvSpPr>
          <p:cNvPr id="16" name="Rectangle 10"/>
          <p:cNvSpPr>
            <a:spLocks/>
          </p:cNvSpPr>
          <p:nvPr/>
        </p:nvSpPr>
        <p:spPr bwMode="auto">
          <a:xfrm>
            <a:off x="419100" y="8470900"/>
            <a:ext cx="52197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r>
              <a:rPr kumimoji="0" lang="en-US" sz="2000" dirty="0" smtClean="0">
                <a:solidFill>
                  <a:srgbClr val="FFFFFF"/>
                </a:solidFill>
                <a:ea typeface="MS PGothic" pitchFamily="34" charset="-128"/>
                <a:sym typeface="Arial" pitchFamily="34" charset="0"/>
              </a:rPr>
              <a:t>BUT 1</a:t>
            </a:r>
            <a:r>
              <a:rPr kumimoji="0" lang="en-US" sz="2000" baseline="32000" dirty="0" smtClean="0">
                <a:solidFill>
                  <a:srgbClr val="FFFFFF"/>
                </a:solidFill>
                <a:ea typeface="MS PGothic" pitchFamily="34" charset="-128"/>
                <a:sym typeface="Arial" pitchFamily="34" charset="0"/>
              </a:rPr>
              <a:t>0</a:t>
            </a:r>
            <a:r>
              <a:rPr kumimoji="0" lang="en-US" sz="2000" dirty="0" smtClean="0">
                <a:solidFill>
                  <a:srgbClr val="FFFFFF"/>
                </a:solidFill>
                <a:ea typeface="MS PGothic" pitchFamily="34" charset="-128"/>
                <a:sym typeface="Arial" pitchFamily="34" charset="0"/>
              </a:rPr>
              <a:t> track passing 1.5mm thick Be wall -</a:t>
            </a:r>
            <a:br>
              <a:rPr kumimoji="0" lang="en-US" sz="2000" dirty="0" smtClean="0">
                <a:solidFill>
                  <a:srgbClr val="FFFFFF"/>
                </a:solidFill>
                <a:ea typeface="MS PGothic" pitchFamily="34" charset="-128"/>
                <a:sym typeface="Arial" pitchFamily="34" charset="0"/>
              </a:rPr>
            </a:br>
            <a:r>
              <a:rPr kumimoji="0" lang="en-US" sz="2400" dirty="0" smtClean="0">
                <a:solidFill>
                  <a:srgbClr val="FFFFFF"/>
                </a:solidFill>
                <a:ea typeface="MS PGothic" pitchFamily="34" charset="-128"/>
                <a:sym typeface="Arial" pitchFamily="34" charset="0"/>
              </a:rPr>
              <a:t>         </a:t>
            </a:r>
            <a:r>
              <a:rPr kumimoji="0" lang="en-US" sz="2000" dirty="0" smtClean="0">
                <a:solidFill>
                  <a:srgbClr val="FFFFFF"/>
                </a:solidFill>
                <a:ea typeface="MS PGothic" pitchFamily="34" charset="-128"/>
                <a:sym typeface="Arial" pitchFamily="34" charset="0"/>
              </a:rPr>
              <a:t>  X/X</a:t>
            </a:r>
            <a:r>
              <a:rPr kumimoji="0" lang="en-US" sz="2000" baseline="-6000" dirty="0" smtClean="0">
                <a:solidFill>
                  <a:srgbClr val="FFFFFF"/>
                </a:solidFill>
                <a:ea typeface="MS PGothic" pitchFamily="34" charset="-128"/>
                <a:sym typeface="Arial" pitchFamily="34" charset="0"/>
              </a:rPr>
              <a:t>0</a:t>
            </a:r>
            <a:r>
              <a:rPr kumimoji="0" lang="en-US" sz="2000" dirty="0" smtClean="0">
                <a:solidFill>
                  <a:srgbClr val="FFFFFF"/>
                </a:solidFill>
                <a:ea typeface="MS PGothic" pitchFamily="34" charset="-128"/>
                <a:sym typeface="Arial" pitchFamily="34" charset="0"/>
              </a:rPr>
              <a:t>=25%  →  R&amp;D important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444" b="23131"/>
          <a:stretch/>
        </p:blipFill>
        <p:spPr bwMode="auto">
          <a:xfrm>
            <a:off x="152400" y="886598"/>
            <a:ext cx="4572000" cy="2652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310" r="19444" b="108"/>
          <a:stretch/>
        </p:blipFill>
        <p:spPr bwMode="auto">
          <a:xfrm>
            <a:off x="152400" y="3352800"/>
            <a:ext cx="457200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71432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1568A"/>
                </a:solidFill>
              </a:rPr>
              <a:t>Introduction (</a:t>
            </a:r>
            <a:r>
              <a:rPr lang="en-US" dirty="0" err="1" smtClean="0">
                <a:solidFill>
                  <a:srgbClr val="11568A"/>
                </a:solidFill>
              </a:rPr>
              <a:t>i</a:t>
            </a:r>
            <a:r>
              <a:rPr lang="en-US" dirty="0" smtClean="0">
                <a:solidFill>
                  <a:srgbClr val="11568A"/>
                </a:solidFill>
              </a:rPr>
              <a:t>)</a:t>
            </a:r>
            <a:endParaRPr lang="en-US" dirty="0">
              <a:solidFill>
                <a:srgbClr val="11568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9464675" cy="5410200"/>
          </a:xfrm>
        </p:spPr>
        <p:txBody>
          <a:bodyPr/>
          <a:lstStyle/>
          <a:p>
            <a:r>
              <a:rPr lang="en-US" sz="2800" dirty="0" smtClean="0"/>
              <a:t>Aim of the meeting</a:t>
            </a:r>
          </a:p>
          <a:p>
            <a:pPr lvl="1"/>
            <a:r>
              <a:rPr lang="en-US" sz="2400" dirty="0" smtClean="0"/>
              <a:t>Where we stand, review CDR baseline detector</a:t>
            </a:r>
          </a:p>
          <a:p>
            <a:pPr lvl="1"/>
            <a:r>
              <a:rPr lang="en-US" sz="2400" dirty="0" smtClean="0"/>
              <a:t>Update from machine and </a:t>
            </a:r>
            <a:r>
              <a:rPr lang="en-US" sz="2400" dirty="0"/>
              <a:t>i</a:t>
            </a:r>
            <a:r>
              <a:rPr lang="en-US" sz="2400" dirty="0" smtClean="0"/>
              <a:t>nteraction region (beam pipe)  </a:t>
            </a:r>
            <a:endParaRPr lang="en-US" sz="2400" dirty="0"/>
          </a:p>
          <a:p>
            <a:pPr lvl="1"/>
            <a:r>
              <a:rPr lang="en-US" sz="2400" dirty="0" smtClean="0"/>
              <a:t>Refresh/update physics requirements</a:t>
            </a:r>
          </a:p>
          <a:p>
            <a:pPr lvl="1"/>
            <a:r>
              <a:rPr lang="en-US" sz="2400" dirty="0" smtClean="0"/>
              <a:t>List and review the ongoing studies and address those topics which are most urgent for progress on detector design</a:t>
            </a:r>
          </a:p>
          <a:p>
            <a:pPr lvl="1"/>
            <a:r>
              <a:rPr lang="en-US" sz="2400" dirty="0" smtClean="0"/>
              <a:t>Review where we stand w.r.t. simulation environment and software development  </a:t>
            </a:r>
          </a:p>
          <a:p>
            <a:pPr lvl="1"/>
            <a:r>
              <a:rPr lang="en-US" sz="2400" dirty="0" smtClean="0"/>
              <a:t>Define a Roadmap and preparation for the Chavannes’ workshop in January 20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 - 21</a:t>
            </a:r>
            <a:r>
              <a:rPr lang="en-US" sz="2400" baseline="30000" dirty="0" smtClean="0"/>
              <a:t>st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2573D-6A8C-47FC-A403-06DB75F394A9}" type="slidenum">
              <a:rPr lang="en-US" smtClean="0"/>
              <a:pPr/>
              <a:t>2</a:t>
            </a:fld>
            <a:endParaRPr lang="en-US" sz="1400" dirty="0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66" b="13829"/>
          <a:stretch/>
        </p:blipFill>
        <p:spPr bwMode="auto">
          <a:xfrm>
            <a:off x="76201" y="8860"/>
            <a:ext cx="1087518" cy="600740"/>
          </a:xfrm>
          <a:prstGeom prst="roundRect">
            <a:avLst>
              <a:gd name="adj" fmla="val 8594"/>
            </a:avLst>
          </a:prstGeom>
          <a:noFill/>
          <a:ln>
            <a:noFill/>
          </a:ln>
          <a:effectLst>
            <a:glow rad="101600">
              <a:schemeClr val="accent6">
                <a:lumMod val="20000"/>
                <a:lumOff val="80000"/>
                <a:alpha val="40000"/>
              </a:schemeClr>
            </a:glow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503839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r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fld id="{162DC8DF-78C5-465F-A070-EC8DEC2FD100}" type="slidenum">
              <a:rPr kumimoji="0" lang="en-US" sz="1200">
                <a:solidFill>
                  <a:srgbClr val="FFFFFF"/>
                </a:solidFill>
              </a:rPr>
              <a:pPr algn="r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20</a:t>
            </a:fld>
            <a:endParaRPr kumimoji="0" lang="en-US" sz="1200">
              <a:solidFill>
                <a:srgbClr val="FFFFFF"/>
              </a:solidFill>
            </a:endParaRPr>
          </a:p>
        </p:txBody>
      </p:sp>
      <p:pic>
        <p:nvPicPr>
          <p:cNvPr id="5939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7325"/>
            <a:ext cx="717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5" name="Rectangle 2"/>
          <p:cNvSpPr>
            <a:spLocks noGrp="1" noChangeArrowheads="1"/>
          </p:cNvSpPr>
          <p:nvPr>
            <p:ph type="title"/>
          </p:nvPr>
        </p:nvSpPr>
        <p:spPr>
          <a:xfrm>
            <a:off x="1271589" y="65090"/>
            <a:ext cx="7342187" cy="669925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11568A"/>
                </a:solidFill>
                <a:sym typeface="Arial Rounded MT Bold" pitchFamily="34" charset="0"/>
              </a:rPr>
              <a:t>LR Interaction Region</a:t>
            </a:r>
          </a:p>
        </p:txBody>
      </p:sp>
      <p:sp>
        <p:nvSpPr>
          <p:cNvPr id="59396" name="Rectangle 3"/>
          <p:cNvSpPr>
            <a:spLocks/>
          </p:cNvSpPr>
          <p:nvPr/>
        </p:nvSpPr>
        <p:spPr bwMode="auto">
          <a:xfrm>
            <a:off x="381000" y="990600"/>
            <a:ext cx="4144963" cy="2454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8064" tIns="28064" rIns="28064" bIns="28064"/>
          <a:lstStyle/>
          <a:p>
            <a:pPr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buNone/>
            </a:pPr>
            <a:r>
              <a:rPr lang="en-US" sz="2800" dirty="0" smtClean="0">
                <a:solidFill>
                  <a:srgbClr val="00B050"/>
                </a:solidFill>
                <a:latin typeface="Calibri" pitchFamily="34" charset="0"/>
                <a:sym typeface="Calibri" pitchFamily="34" charset="0"/>
              </a:rPr>
              <a:t>Dipole Field along the full interaction region needed </a:t>
            </a:r>
          </a:p>
          <a:p>
            <a:pPr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buNone/>
            </a:pPr>
            <a:r>
              <a:rPr lang="en-US" sz="2800" dirty="0" smtClean="0">
                <a:solidFill>
                  <a:schemeClr val="tx2"/>
                </a:solidFill>
                <a:latin typeface="Calibri" pitchFamily="34" charset="0"/>
                <a:sym typeface="Calibri" pitchFamily="34" charset="0"/>
              </a:rPr>
              <a:t>B = ±0 .3 Tesla </a:t>
            </a:r>
            <a:r>
              <a:rPr lang="en-US" sz="2800" dirty="0">
                <a:solidFill>
                  <a:schemeClr val="tx2"/>
                </a:solidFill>
                <a:latin typeface="Calibri" pitchFamily="34" charset="0"/>
                <a:sym typeface="Calibri" pitchFamily="34" charset="0"/>
              </a:rPr>
              <a:t> </a:t>
            </a:r>
            <a:r>
              <a:rPr lang="en-US" sz="2800" dirty="0" smtClean="0">
                <a:solidFill>
                  <a:schemeClr val="tx2"/>
                </a:solidFill>
                <a:latin typeface="Calibri" pitchFamily="34" charset="0"/>
                <a:sym typeface="Calibri" pitchFamily="34" charset="0"/>
              </a:rPr>
              <a:t>                                    for  </a:t>
            </a:r>
            <a:r>
              <a:rPr lang="en-US" sz="2800" i="1" dirty="0" smtClean="0">
                <a:solidFill>
                  <a:schemeClr val="tx2"/>
                </a:solidFill>
                <a:latin typeface="Calibri" pitchFamily="34" charset="0"/>
                <a:sym typeface="Calibri" pitchFamily="34" charset="0"/>
              </a:rPr>
              <a:t>z</a:t>
            </a:r>
            <a:r>
              <a:rPr lang="en-US" sz="2800" dirty="0" smtClean="0">
                <a:solidFill>
                  <a:schemeClr val="tx2"/>
                </a:solidFill>
                <a:latin typeface="Calibri" pitchFamily="34" charset="0"/>
                <a:sym typeface="Calibri" pitchFamily="34" charset="0"/>
              </a:rPr>
              <a:t> = [–9m , +9m]</a:t>
            </a:r>
          </a:p>
          <a:p>
            <a:pPr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buNone/>
            </a:pPr>
            <a:r>
              <a:rPr lang="en-US" sz="2800" dirty="0" smtClean="0">
                <a:solidFill>
                  <a:srgbClr val="00B050"/>
                </a:solidFill>
                <a:latin typeface="Calibri" pitchFamily="34" charset="0"/>
                <a:sym typeface="Calibri" pitchFamily="34" charset="0"/>
              </a:rPr>
              <a:t>SR </a:t>
            </a:r>
            <a:r>
              <a:rPr lang="en-US" sz="2800" dirty="0">
                <a:solidFill>
                  <a:srgbClr val="00B050"/>
                </a:solidFill>
                <a:latin typeface="Calibri" pitchFamily="34" charset="0"/>
                <a:sym typeface="Calibri" pitchFamily="34" charset="0"/>
              </a:rPr>
              <a:t>Fan </a:t>
            </a:r>
            <a:r>
              <a:rPr lang="en-US" sz="2800" dirty="0">
                <a:solidFill>
                  <a:schemeClr val="tx2"/>
                </a:solidFill>
                <a:latin typeface="Calibri" pitchFamily="34" charset="0"/>
                <a:sym typeface="Calibri" pitchFamily="34" charset="0"/>
              </a:rPr>
              <a:t>growth with </a:t>
            </a:r>
            <a:r>
              <a:rPr lang="en-US" sz="2800" i="1" dirty="0">
                <a:solidFill>
                  <a:schemeClr val="tx2"/>
                </a:solidFill>
                <a:latin typeface="Calibri" pitchFamily="34" charset="0"/>
                <a:sym typeface="Calibri" pitchFamily="34" charset="0"/>
              </a:rPr>
              <a:t>z</a:t>
            </a:r>
          </a:p>
        </p:txBody>
      </p:sp>
      <p:grpSp>
        <p:nvGrpSpPr>
          <p:cNvPr id="59401" name="Group 39"/>
          <p:cNvGrpSpPr>
            <a:grpSpLocks/>
          </p:cNvGrpSpPr>
          <p:nvPr/>
        </p:nvGrpSpPr>
        <p:grpSpPr bwMode="auto">
          <a:xfrm>
            <a:off x="4533901" y="947738"/>
            <a:ext cx="5130800" cy="2813050"/>
            <a:chOff x="0" y="0"/>
            <a:chExt cx="4241" cy="2520"/>
          </a:xfrm>
        </p:grpSpPr>
        <p:grpSp>
          <p:nvGrpSpPr>
            <p:cNvPr id="59402" name="Group 37"/>
            <p:cNvGrpSpPr>
              <a:grpSpLocks/>
            </p:cNvGrpSpPr>
            <p:nvPr/>
          </p:nvGrpSpPr>
          <p:grpSpPr bwMode="auto">
            <a:xfrm>
              <a:off x="0" y="0"/>
              <a:ext cx="4126" cy="2520"/>
              <a:chOff x="0" y="0"/>
              <a:chExt cx="4126" cy="2520"/>
            </a:xfrm>
          </p:grpSpPr>
          <p:pic>
            <p:nvPicPr>
              <p:cNvPr id="62475" name="Picture 2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9335" t="5925" r="5322" b="5925"/>
              <a:stretch>
                <a:fillRect/>
              </a:stretch>
            </p:blipFill>
            <p:spPr bwMode="auto">
              <a:xfrm>
                <a:off x="182" y="227"/>
                <a:ext cx="3911" cy="2101"/>
              </a:xfrm>
              <a:prstGeom prst="rect">
                <a:avLst/>
              </a:prstGeom>
              <a:noFill/>
              <a:ln w="12700" cap="rnd">
                <a:noFill/>
                <a:round/>
                <a:headEnd/>
                <a:tailEnd/>
              </a:ln>
              <a:effectLst>
                <a:glow rad="101600">
                  <a:srgbClr val="00B050">
                    <a:alpha val="60000"/>
                  </a:srgbClr>
                </a:glow>
              </a:effectLst>
            </p:spPr>
          </p:pic>
          <p:sp>
            <p:nvSpPr>
              <p:cNvPr id="59405" name="Rectangle 26"/>
              <p:cNvSpPr>
                <a:spLocks/>
              </p:cNvSpPr>
              <p:nvPr/>
            </p:nvSpPr>
            <p:spPr bwMode="auto">
              <a:xfrm>
                <a:off x="598" y="0"/>
                <a:ext cx="3528" cy="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38100" tIns="38100" rIns="38100" bIns="38100"/>
              <a:lstStyle/>
              <a:p>
                <a:pPr eaLnBrk="0" hangingPunct="0">
                  <a:lnSpc>
                    <a:spcPct val="75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chemeClr val="bg1"/>
                  </a:buClr>
                  <a:buSzPct val="75000"/>
                  <a:buFont typeface="Monotype Sorts" pitchFamily="6" charset="2"/>
                  <a:buNone/>
                </a:pPr>
                <a:r>
                  <a:rPr lang="en-US" sz="1800">
                    <a:solidFill>
                      <a:srgbClr val="00B050"/>
                    </a:solidFill>
                    <a:sym typeface="Arial" pitchFamily="34" charset="0"/>
                  </a:rPr>
                  <a:t>LR Option </a:t>
                </a:r>
                <a:r>
                  <a:rPr lang="en-US" sz="1800">
                    <a:sym typeface="Arial" pitchFamily="34" charset="0"/>
                  </a:rPr>
                  <a:t>- </a:t>
                </a:r>
                <a:r>
                  <a:rPr lang="en-US" sz="1800">
                    <a:solidFill>
                      <a:srgbClr val="FFFFFF"/>
                    </a:solidFill>
                    <a:sym typeface="Arial" pitchFamily="34" charset="0"/>
                  </a:rPr>
                  <a:t>Beam &amp; Fan Envelopes</a:t>
                </a:r>
              </a:p>
            </p:txBody>
          </p:sp>
          <p:sp>
            <p:nvSpPr>
              <p:cNvPr id="59406" name="AutoShape 27"/>
              <p:cNvSpPr>
                <a:spLocks/>
              </p:cNvSpPr>
              <p:nvPr/>
            </p:nvSpPr>
            <p:spPr bwMode="auto">
              <a:xfrm rot="-5400000">
                <a:off x="-136" y="1152"/>
                <a:ext cx="460" cy="188"/>
              </a:xfrm>
              <a:custGeom>
                <a:avLst/>
                <a:gdLst>
                  <a:gd name="T0" fmla="*/ 0 w 21600"/>
                  <a:gd name="T1" fmla="*/ 0 h 21600"/>
                  <a:gd name="T2" fmla="*/ 21600 w 21600"/>
                  <a:gd name="T3" fmla="*/ 21600 h 21600"/>
                </a:gdLst>
                <a:ahLst/>
                <a:cxnLst/>
                <a:rect l="T0" t="T1" r="T2" b="T3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38100" tIns="38100" rIns="38100" bIns="38100"/>
              <a:lstStyle/>
              <a:p>
                <a:pPr eaLnBrk="0" hangingPunct="0">
                  <a:lnSpc>
                    <a:spcPct val="75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chemeClr val="bg1"/>
                  </a:buClr>
                  <a:buSzPct val="75000"/>
                  <a:buFont typeface="Monotype Sorts" pitchFamily="6" charset="2"/>
                  <a:buNone/>
                </a:pPr>
                <a:r>
                  <a:rPr lang="en-US" sz="1000">
                    <a:solidFill>
                      <a:srgbClr val="FFFFFF"/>
                    </a:solidFill>
                    <a:sym typeface="Arial" pitchFamily="34" charset="0"/>
                  </a:rPr>
                  <a:t>x [mm]</a:t>
                </a:r>
              </a:p>
            </p:txBody>
          </p:sp>
          <p:sp>
            <p:nvSpPr>
              <p:cNvPr id="59407" name="Rectangle 28"/>
              <p:cNvSpPr>
                <a:spLocks/>
              </p:cNvSpPr>
              <p:nvPr/>
            </p:nvSpPr>
            <p:spPr bwMode="auto">
              <a:xfrm>
                <a:off x="1934" y="2331"/>
                <a:ext cx="471" cy="1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38100" tIns="38100" rIns="38100" bIns="38100"/>
              <a:lstStyle/>
              <a:p>
                <a:pPr eaLnBrk="0" hangingPunct="0">
                  <a:lnSpc>
                    <a:spcPct val="75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chemeClr val="bg1"/>
                  </a:buClr>
                  <a:buSzPct val="75000"/>
                  <a:buFont typeface="Monotype Sorts" pitchFamily="6" charset="2"/>
                  <a:buNone/>
                </a:pPr>
                <a:r>
                  <a:rPr lang="en-US" sz="1000">
                    <a:solidFill>
                      <a:srgbClr val="FFFFFF"/>
                    </a:solidFill>
                    <a:sym typeface="Arial" pitchFamily="34" charset="0"/>
                  </a:rPr>
                  <a:t>z [mm]</a:t>
                </a:r>
              </a:p>
            </p:txBody>
          </p:sp>
          <p:grpSp>
            <p:nvGrpSpPr>
              <p:cNvPr id="59408" name="Group 32"/>
              <p:cNvGrpSpPr>
                <a:grpSpLocks/>
              </p:cNvGrpSpPr>
              <p:nvPr/>
            </p:nvGrpSpPr>
            <p:grpSpPr bwMode="auto">
              <a:xfrm>
                <a:off x="1470" y="215"/>
                <a:ext cx="1279" cy="215"/>
                <a:chOff x="0" y="0"/>
                <a:chExt cx="1278" cy="215"/>
              </a:xfrm>
            </p:grpSpPr>
            <p:sp>
              <p:nvSpPr>
                <p:cNvPr id="59413" name="Line 29"/>
                <p:cNvSpPr>
                  <a:spLocks noChangeShapeType="1"/>
                </p:cNvSpPr>
                <p:nvPr/>
              </p:nvSpPr>
              <p:spPr bwMode="auto">
                <a:xfrm flipH="1">
                  <a:off x="692" y="214"/>
                  <a:ext cx="586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9414" name="Line 30"/>
                <p:cNvSpPr>
                  <a:spLocks noChangeShapeType="1"/>
                </p:cNvSpPr>
                <p:nvPr/>
              </p:nvSpPr>
              <p:spPr bwMode="auto">
                <a:xfrm>
                  <a:off x="0" y="214"/>
                  <a:ext cx="639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9415" name="Rectangle 31"/>
                <p:cNvSpPr>
                  <a:spLocks/>
                </p:cNvSpPr>
                <p:nvPr/>
              </p:nvSpPr>
              <p:spPr bwMode="auto">
                <a:xfrm>
                  <a:off x="372" y="0"/>
                  <a:ext cx="549" cy="2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38100" tIns="38100" rIns="38100" bIns="38100"/>
                <a:lstStyle/>
                <a:p>
                  <a:pPr eaLnBrk="0" hangingPunct="0">
                    <a:lnSpc>
                      <a:spcPct val="75000"/>
                    </a:lnSpc>
                    <a:spcBef>
                      <a:spcPct val="25000"/>
                    </a:spcBef>
                    <a:spcAft>
                      <a:spcPct val="25000"/>
                    </a:spcAft>
                    <a:buClr>
                      <a:schemeClr val="bg1"/>
                    </a:buClr>
                    <a:buSzPct val="75000"/>
                    <a:buFont typeface="Monotype Sorts" pitchFamily="6" charset="2"/>
                    <a:buNone/>
                  </a:pPr>
                  <a:r>
                    <a:rPr lang="en-US" sz="1000">
                      <a:solidFill>
                        <a:srgbClr val="003DCC"/>
                      </a:solidFill>
                      <a:latin typeface="Arial Bold Italic" charset="0"/>
                      <a:sym typeface="Arial Bold Italic" charset="0"/>
                    </a:rPr>
                    <a:t>e</a:t>
                  </a:r>
                  <a:r>
                    <a:rPr lang="en-US" sz="1000">
                      <a:latin typeface="Arial Bold Italic" charset="0"/>
                      <a:sym typeface="Arial Bold Italic" charset="0"/>
                    </a:rPr>
                    <a:t>         </a:t>
                  </a:r>
                  <a:r>
                    <a:rPr lang="en-US" sz="1000">
                      <a:solidFill>
                        <a:srgbClr val="D90B00"/>
                      </a:solidFill>
                      <a:latin typeface="Arial Bold Italic" charset="0"/>
                      <a:sym typeface="Arial Bold Italic" charset="0"/>
                    </a:rPr>
                    <a:t>p</a:t>
                  </a:r>
                </a:p>
              </p:txBody>
            </p:sp>
          </p:grpSp>
          <p:sp>
            <p:nvSpPr>
              <p:cNvPr id="59409" name="Rectangle 33"/>
              <p:cNvSpPr>
                <a:spLocks/>
              </p:cNvSpPr>
              <p:nvPr/>
            </p:nvSpPr>
            <p:spPr bwMode="auto">
              <a:xfrm>
                <a:off x="683" y="646"/>
                <a:ext cx="1448" cy="171"/>
              </a:xfrm>
              <a:prstGeom prst="rect">
                <a:avLst/>
              </a:prstGeom>
              <a:solidFill>
                <a:srgbClr val="3448CA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0" hangingPunct="0">
                  <a:lnSpc>
                    <a:spcPct val="75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chemeClr val="bg1"/>
                  </a:buClr>
                  <a:buSzPct val="75000"/>
                  <a:buFont typeface="Monotype Sorts" pitchFamily="6" charset="2"/>
                  <a:buNone/>
                </a:pPr>
                <a:endParaRPr lang="en-US"/>
              </a:p>
            </p:txBody>
          </p:sp>
          <p:sp>
            <p:nvSpPr>
              <p:cNvPr id="59410" name="Rectangle 34"/>
              <p:cNvSpPr>
                <a:spLocks/>
              </p:cNvSpPr>
              <p:nvPr/>
            </p:nvSpPr>
            <p:spPr bwMode="auto">
              <a:xfrm>
                <a:off x="2131" y="646"/>
                <a:ext cx="1448" cy="171"/>
              </a:xfrm>
              <a:prstGeom prst="rect">
                <a:avLst/>
              </a:prstGeom>
              <a:solidFill>
                <a:srgbClr val="3448CA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0" hangingPunct="0">
                  <a:lnSpc>
                    <a:spcPct val="75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chemeClr val="bg1"/>
                  </a:buClr>
                  <a:buSzPct val="75000"/>
                  <a:buFont typeface="Monotype Sorts" pitchFamily="6" charset="2"/>
                  <a:buNone/>
                </a:pPr>
                <a:endParaRPr lang="en-US"/>
              </a:p>
            </p:txBody>
          </p:sp>
          <p:sp>
            <p:nvSpPr>
              <p:cNvPr id="59411" name="Rectangle 35"/>
              <p:cNvSpPr>
                <a:spLocks/>
              </p:cNvSpPr>
              <p:nvPr/>
            </p:nvSpPr>
            <p:spPr bwMode="auto">
              <a:xfrm>
                <a:off x="673" y="1803"/>
                <a:ext cx="1448" cy="171"/>
              </a:xfrm>
              <a:prstGeom prst="rect">
                <a:avLst/>
              </a:prstGeom>
              <a:solidFill>
                <a:srgbClr val="3448CA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0" hangingPunct="0">
                  <a:lnSpc>
                    <a:spcPct val="75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chemeClr val="bg1"/>
                  </a:buClr>
                  <a:buSzPct val="75000"/>
                  <a:buFont typeface="Monotype Sorts" pitchFamily="6" charset="2"/>
                  <a:buNone/>
                </a:pPr>
                <a:endParaRPr lang="en-US"/>
              </a:p>
            </p:txBody>
          </p:sp>
          <p:sp>
            <p:nvSpPr>
              <p:cNvPr id="59412" name="Rectangle 36"/>
              <p:cNvSpPr>
                <a:spLocks/>
              </p:cNvSpPr>
              <p:nvPr/>
            </p:nvSpPr>
            <p:spPr bwMode="auto">
              <a:xfrm>
                <a:off x="2121" y="1803"/>
                <a:ext cx="1449" cy="171"/>
              </a:xfrm>
              <a:prstGeom prst="rect">
                <a:avLst/>
              </a:prstGeom>
              <a:solidFill>
                <a:srgbClr val="3448CA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0" hangingPunct="0">
                  <a:lnSpc>
                    <a:spcPct val="75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chemeClr val="bg1"/>
                  </a:buClr>
                  <a:buSzPct val="75000"/>
                  <a:buFont typeface="Monotype Sorts" pitchFamily="6" charset="2"/>
                  <a:buNone/>
                </a:pPr>
                <a:endParaRPr lang="en-US"/>
              </a:p>
            </p:txBody>
          </p:sp>
        </p:grpSp>
        <p:sp>
          <p:nvSpPr>
            <p:cNvPr id="59403" name="Rectangle 38"/>
            <p:cNvSpPr>
              <a:spLocks/>
            </p:cNvSpPr>
            <p:nvPr/>
          </p:nvSpPr>
          <p:spPr bwMode="auto">
            <a:xfrm>
              <a:off x="2737" y="2014"/>
              <a:ext cx="1504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38100" tIns="38100" rIns="38100" bIns="38100"/>
            <a:lstStyle/>
            <a:p>
              <a:pPr algn="ctr" eaLnBrk="0" hangingPunct="0">
                <a:lnSpc>
                  <a:spcPct val="75000"/>
                </a:lnSpc>
                <a:spcBef>
                  <a:spcPct val="25000"/>
                </a:spcBef>
                <a:spcAft>
                  <a:spcPct val="25000"/>
                </a:spcAft>
                <a:buClr>
                  <a:schemeClr val="bg1"/>
                </a:buClr>
                <a:buSzPct val="75000"/>
                <a:buFont typeface="Monotype Sorts" pitchFamily="6" charset="2"/>
                <a:buNone/>
              </a:pPr>
              <a:r>
                <a:rPr lang="en-US" sz="1000">
                  <a:latin typeface="Calibri" pitchFamily="34" charset="0"/>
                  <a:sym typeface="Calibri" pitchFamily="34" charset="0"/>
                </a:rPr>
                <a:t>Triplet Position z= ~10m</a:t>
              </a:r>
            </a:p>
          </p:txBody>
        </p:sp>
      </p:grpSp>
      <p:sp>
        <p:nvSpPr>
          <p:cNvPr id="42" name="Slide Number Placeholder 3"/>
          <p:cNvSpPr txBox="1">
            <a:spLocks/>
          </p:cNvSpPr>
          <p:nvPr/>
        </p:nvSpPr>
        <p:spPr bwMode="auto">
          <a:xfrm>
            <a:off x="4525964" y="6604000"/>
            <a:ext cx="8540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742950" indent="-285750" algn="ctr" rtl="0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1143000" indent="-228600" algn="ctr" rtl="0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600200" indent="-228600" algn="ctr" rtl="0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2057400" indent="-228600" algn="ctr" rtl="0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514600" indent="-228600" algn="ctr" defTabSz="914400" rtl="0" eaLnBrk="0" fontAlgn="base" latin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971800" indent="-228600" algn="ctr" defTabSz="914400" rtl="0" eaLnBrk="0" fontAlgn="base" latin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429000" indent="-228600" algn="ctr" defTabSz="914400" rtl="0" eaLnBrk="0" fontAlgn="base" latin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886200" indent="-228600" algn="ctr" defTabSz="914400" rtl="0" eaLnBrk="0" fontAlgn="base" latin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fld id="{12D2795D-1D08-44B7-8873-D6C736149B91}" type="slidenum">
              <a:rPr kumimoji="0" lang="en-US" sz="1200" smtClean="0">
                <a:solidFill>
                  <a:srgbClr val="FFFFFF"/>
                </a:solidFill>
              </a:rPr>
              <a:pPr algn="r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20</a:t>
            </a:fld>
            <a:endParaRPr kumimoji="0" lang="en-US" sz="1200">
              <a:solidFill>
                <a:srgbClr val="FFFFFF"/>
              </a:solidFill>
            </a:endParaRPr>
          </a:p>
        </p:txBody>
      </p:sp>
      <p:sp>
        <p:nvSpPr>
          <p:cNvPr id="43" name="Rectangle 4"/>
          <p:cNvSpPr>
            <a:spLocks/>
          </p:cNvSpPr>
          <p:nvPr/>
        </p:nvSpPr>
        <p:spPr bwMode="auto">
          <a:xfrm>
            <a:off x="319888" y="3429000"/>
            <a:ext cx="7539778" cy="3209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57799" bIns="0"/>
          <a:lstStyle/>
          <a:p>
            <a:pPr marL="41275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buNone/>
            </a:pPr>
            <a:r>
              <a:rPr lang="en-US" sz="2400" dirty="0" err="1" smtClean="0">
                <a:solidFill>
                  <a:srgbClr val="00B050"/>
                </a:solidFill>
                <a:sym typeface="Arial" pitchFamily="34" charset="0"/>
              </a:rPr>
              <a:t>Linac</a:t>
            </a:r>
            <a:r>
              <a:rPr lang="en-US" sz="2400" dirty="0" smtClean="0">
                <a:solidFill>
                  <a:srgbClr val="00B050"/>
                </a:solidFill>
                <a:sym typeface="Arial" pitchFamily="34" charset="0"/>
              </a:rPr>
              <a:t>-Ring </a:t>
            </a:r>
            <a:r>
              <a:rPr lang="en-US" sz="2400" dirty="0" err="1" smtClean="0">
                <a:solidFill>
                  <a:srgbClr val="00B050"/>
                </a:solidFill>
                <a:sym typeface="Arial" pitchFamily="34" charset="0"/>
              </a:rPr>
              <a:t>Beampipe</a:t>
            </a:r>
            <a:r>
              <a:rPr lang="en-US" sz="2400" dirty="0" smtClean="0">
                <a:solidFill>
                  <a:srgbClr val="00B050"/>
                </a:solidFill>
                <a:sym typeface="Arial" pitchFamily="34" charset="0"/>
              </a:rPr>
              <a:t>:</a:t>
            </a:r>
            <a:endParaRPr lang="en-US" sz="1800" dirty="0" smtClean="0">
              <a:solidFill>
                <a:srgbClr val="FFFFFF"/>
              </a:solidFill>
              <a:sym typeface="Arial" pitchFamily="34" charset="0"/>
            </a:endParaRPr>
          </a:p>
          <a:p>
            <a:pPr marL="41275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buNone/>
            </a:pPr>
            <a:r>
              <a:rPr lang="en-US" sz="1800" dirty="0" smtClean="0">
                <a:solidFill>
                  <a:schemeClr val="tx2"/>
                </a:solidFill>
                <a:sym typeface="Arial" pitchFamily="34" charset="0"/>
              </a:rPr>
              <a:t>Inner </a:t>
            </a:r>
            <a:r>
              <a:rPr lang="en-US" sz="1800" dirty="0">
                <a:solidFill>
                  <a:schemeClr val="tx2"/>
                </a:solidFill>
                <a:sym typeface="Arial" pitchFamily="34" charset="0"/>
              </a:rPr>
              <a:t>Dimensions</a:t>
            </a:r>
          </a:p>
          <a:p>
            <a:pPr marL="41275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buNone/>
            </a:pPr>
            <a:r>
              <a:rPr lang="en-US" sz="1800" dirty="0">
                <a:solidFill>
                  <a:schemeClr val="tx2"/>
                </a:solidFill>
                <a:sym typeface="Arial" pitchFamily="34" charset="0"/>
              </a:rPr>
              <a:t>Circular(x)=2.2cm; </a:t>
            </a:r>
            <a:r>
              <a:rPr lang="en-US" sz="1800" dirty="0" smtClean="0">
                <a:solidFill>
                  <a:schemeClr val="tx2"/>
                </a:solidFill>
                <a:sym typeface="Arial" pitchFamily="34" charset="0"/>
              </a:rPr>
              <a:t>Elliptical</a:t>
            </a:r>
            <a:r>
              <a:rPr lang="en-US" sz="1800" dirty="0">
                <a:solidFill>
                  <a:schemeClr val="tx2"/>
                </a:solidFill>
                <a:sym typeface="Arial" pitchFamily="34" charset="0"/>
              </a:rPr>
              <a:t>(-x)=-10., </a:t>
            </a:r>
            <a:r>
              <a:rPr lang="en-US" sz="1800" dirty="0" smtClean="0">
                <a:solidFill>
                  <a:schemeClr val="tx2"/>
                </a:solidFill>
                <a:sym typeface="Arial" pitchFamily="34" charset="0"/>
              </a:rPr>
              <a:t>y=2.2cm</a:t>
            </a:r>
          </a:p>
          <a:p>
            <a:pPr marL="41275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buNone/>
            </a:pPr>
            <a:endParaRPr lang="en-US" sz="1100" dirty="0">
              <a:solidFill>
                <a:schemeClr val="tx2"/>
              </a:solidFill>
              <a:sym typeface="Arial" pitchFamily="34" charset="0"/>
            </a:endParaRPr>
          </a:p>
          <a:p>
            <a:pPr marL="41275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</a:pPr>
            <a:r>
              <a:rPr lang="en-US" sz="1800" dirty="0" smtClean="0">
                <a:solidFill>
                  <a:schemeClr val="tx2"/>
                </a:solidFill>
                <a:ea typeface="MS PGothic" pitchFamily="34" charset="-128"/>
                <a:sym typeface="Arial" pitchFamily="34" charset="0"/>
              </a:rPr>
              <a:t>Material: </a:t>
            </a:r>
            <a:r>
              <a:rPr lang="en-US" sz="1800" dirty="0">
                <a:solidFill>
                  <a:schemeClr val="tx2"/>
                </a:solidFill>
                <a:ea typeface="MS PGothic" pitchFamily="34" charset="-128"/>
                <a:sym typeface="Arial" pitchFamily="34" charset="0"/>
              </a:rPr>
              <a:t>Be </a:t>
            </a:r>
            <a:r>
              <a:rPr lang="en-US" sz="1800" dirty="0" smtClean="0">
                <a:solidFill>
                  <a:schemeClr val="tx2"/>
                </a:solidFill>
                <a:ea typeface="MS PGothic" pitchFamily="34" charset="-128"/>
                <a:sym typeface="Arial" pitchFamily="34" charset="0"/>
              </a:rPr>
              <a:t>2.5-3.0 </a:t>
            </a:r>
            <a:r>
              <a:rPr lang="en-US" sz="1800" dirty="0">
                <a:solidFill>
                  <a:schemeClr val="tx2"/>
                </a:solidFill>
                <a:ea typeface="MS PGothic" pitchFamily="34" charset="-128"/>
                <a:sym typeface="Arial" pitchFamily="34" charset="0"/>
              </a:rPr>
              <a:t>mm wall thickness</a:t>
            </a:r>
          </a:p>
          <a:p>
            <a:pPr marL="42097"/>
            <a:endParaRPr lang="en-US" sz="1400" dirty="0" smtClean="0">
              <a:solidFill>
                <a:schemeClr val="tx2"/>
              </a:solidFill>
              <a:ea typeface="MS PGothic" pitchFamily="34" charset="-128"/>
            </a:endParaRPr>
          </a:p>
          <a:p>
            <a:pPr marL="42097"/>
            <a:r>
              <a:rPr lang="en-US" sz="1800" dirty="0" smtClean="0">
                <a:solidFill>
                  <a:schemeClr val="tx2"/>
                </a:solidFill>
                <a:ea typeface="MS PGothic" pitchFamily="34" charset="-128"/>
              </a:rPr>
              <a:t>Stress Test</a:t>
            </a:r>
            <a:r>
              <a:rPr lang="en-US" altLang="ja-JP" sz="1800" dirty="0" smtClean="0">
                <a:solidFill>
                  <a:schemeClr val="tx2"/>
                </a:solidFill>
                <a:ea typeface="MS PGothic" pitchFamily="34" charset="-128"/>
              </a:rPr>
              <a:t>: </a:t>
            </a:r>
            <a:r>
              <a:rPr lang="en-US" sz="1800" dirty="0" smtClean="0">
                <a:solidFill>
                  <a:schemeClr val="tx2"/>
                </a:solidFill>
                <a:ea typeface="MS PGothic" pitchFamily="34" charset="-128"/>
              </a:rPr>
              <a:t>Pipes </a:t>
            </a:r>
            <a:r>
              <a:rPr lang="en-US" sz="1800" dirty="0">
                <a:solidFill>
                  <a:schemeClr val="tx2"/>
                </a:solidFill>
                <a:ea typeface="MS PGothic" pitchFamily="34" charset="-128"/>
              </a:rPr>
              <a:t>would be </a:t>
            </a:r>
            <a:r>
              <a:rPr lang="en-US" sz="1800" dirty="0" smtClean="0">
                <a:solidFill>
                  <a:schemeClr val="tx2"/>
                </a:solidFill>
                <a:ea typeface="MS PGothic" pitchFamily="34" charset="-128"/>
              </a:rPr>
              <a:t>sufficient                                                                    to </a:t>
            </a:r>
            <a:r>
              <a:rPr lang="en-US" sz="1800" dirty="0">
                <a:solidFill>
                  <a:schemeClr val="tx2"/>
                </a:solidFill>
                <a:ea typeface="MS PGothic" pitchFamily="34" charset="-128"/>
              </a:rPr>
              <a:t>resist the external </a:t>
            </a:r>
            <a:r>
              <a:rPr lang="en-US" sz="1800" dirty="0" smtClean="0">
                <a:solidFill>
                  <a:schemeClr val="tx2"/>
                </a:solidFill>
                <a:ea typeface="MS PGothic" pitchFamily="34" charset="-128"/>
              </a:rPr>
              <a:t>pressure</a:t>
            </a:r>
          </a:p>
          <a:p>
            <a:pPr marL="42097"/>
            <a:endParaRPr lang="en-US" sz="1800" dirty="0" smtClean="0">
              <a:solidFill>
                <a:schemeClr val="tx2"/>
              </a:solidFill>
              <a:sym typeface="Arial" pitchFamily="34" charset="0"/>
            </a:endParaRPr>
          </a:p>
          <a:p>
            <a:pPr marL="41275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</a:pPr>
            <a:r>
              <a:rPr lang="en-US" sz="1800" dirty="0" smtClean="0">
                <a:solidFill>
                  <a:srgbClr val="FF0000"/>
                </a:solidFill>
                <a:ea typeface="MS PGothic" pitchFamily="34" charset="-128"/>
                <a:sym typeface="Arial" pitchFamily="34" charset="0"/>
              </a:rPr>
              <a:t>Note: </a:t>
            </a:r>
            <a:r>
              <a:rPr lang="en-US" sz="1800" dirty="0">
                <a:solidFill>
                  <a:srgbClr val="FF0000"/>
                </a:solidFill>
                <a:ea typeface="MS PGothic" pitchFamily="34" charset="-128"/>
                <a:sym typeface="Arial" pitchFamily="34" charset="0"/>
              </a:rPr>
              <a:t>1</a:t>
            </a:r>
            <a:r>
              <a:rPr lang="en-US" sz="1800" baseline="32000" dirty="0">
                <a:solidFill>
                  <a:srgbClr val="FF0000"/>
                </a:solidFill>
                <a:ea typeface="MS PGothic" pitchFamily="34" charset="-128"/>
                <a:sym typeface="Arial" pitchFamily="34" charset="0"/>
              </a:rPr>
              <a:t>0</a:t>
            </a:r>
            <a:r>
              <a:rPr lang="en-US" sz="1800" dirty="0">
                <a:solidFill>
                  <a:srgbClr val="FF0000"/>
                </a:solidFill>
                <a:ea typeface="MS PGothic" pitchFamily="34" charset="-128"/>
                <a:sym typeface="Arial" pitchFamily="34" charset="0"/>
              </a:rPr>
              <a:t> track passing </a:t>
            </a:r>
            <a:r>
              <a:rPr lang="en-US" sz="1800" dirty="0" smtClean="0">
                <a:solidFill>
                  <a:srgbClr val="FF0000"/>
                </a:solidFill>
                <a:ea typeface="MS PGothic" pitchFamily="34" charset="-128"/>
                <a:sym typeface="Arial" pitchFamily="34" charset="0"/>
              </a:rPr>
              <a:t>1.5 ~ 3.0mm </a:t>
            </a:r>
            <a:r>
              <a:rPr lang="en-US" sz="1800" dirty="0">
                <a:solidFill>
                  <a:srgbClr val="FF0000"/>
                </a:solidFill>
                <a:ea typeface="MS PGothic" pitchFamily="34" charset="-128"/>
                <a:sym typeface="Arial" pitchFamily="34" charset="0"/>
              </a:rPr>
              <a:t>thick Be wall -</a:t>
            </a:r>
            <a:br>
              <a:rPr lang="en-US" sz="1800" dirty="0">
                <a:solidFill>
                  <a:srgbClr val="FF0000"/>
                </a:solidFill>
                <a:ea typeface="MS PGothic" pitchFamily="34" charset="-128"/>
                <a:sym typeface="Arial" pitchFamily="34" charset="0"/>
              </a:rPr>
            </a:br>
            <a:r>
              <a:rPr lang="en-US" sz="2000" dirty="0">
                <a:solidFill>
                  <a:srgbClr val="FF0000"/>
                </a:solidFill>
                <a:ea typeface="MS PGothic" pitchFamily="34" charset="-128"/>
                <a:sym typeface="Arial" pitchFamily="34" charset="0"/>
              </a:rPr>
              <a:t>         </a:t>
            </a:r>
            <a:r>
              <a:rPr lang="en-US" sz="1800" dirty="0">
                <a:solidFill>
                  <a:srgbClr val="FF0000"/>
                </a:solidFill>
                <a:ea typeface="MS PGothic" pitchFamily="34" charset="-128"/>
                <a:sym typeface="Arial" pitchFamily="34" charset="0"/>
              </a:rPr>
              <a:t>  </a:t>
            </a:r>
            <a:r>
              <a:rPr lang="en-US" sz="1800" dirty="0" smtClean="0">
                <a:solidFill>
                  <a:srgbClr val="FF0000"/>
                </a:solidFill>
                <a:ea typeface="MS PGothic" pitchFamily="34" charset="-128"/>
                <a:sym typeface="Arial" pitchFamily="34" charset="0"/>
              </a:rPr>
              <a:t>X/X</a:t>
            </a:r>
            <a:r>
              <a:rPr lang="en-US" sz="1800" baseline="-6000" dirty="0" smtClean="0">
                <a:solidFill>
                  <a:srgbClr val="FF0000"/>
                </a:solidFill>
                <a:ea typeface="MS PGothic" pitchFamily="34" charset="-128"/>
                <a:sym typeface="Arial" pitchFamily="34" charset="0"/>
              </a:rPr>
              <a:t>0</a:t>
            </a:r>
            <a:r>
              <a:rPr lang="en-US" sz="1800" dirty="0" smtClean="0">
                <a:solidFill>
                  <a:srgbClr val="FF0000"/>
                </a:solidFill>
                <a:ea typeface="MS PGothic" pitchFamily="34" charset="-128"/>
                <a:sym typeface="Arial" pitchFamily="34" charset="0"/>
              </a:rPr>
              <a:t>=21% ~ 45% </a:t>
            </a:r>
            <a:r>
              <a:rPr lang="en-US" sz="1800" dirty="0">
                <a:solidFill>
                  <a:srgbClr val="FF0000"/>
                </a:solidFill>
                <a:ea typeface="MS PGothic" pitchFamily="34" charset="-128"/>
                <a:sym typeface="Arial" pitchFamily="34" charset="0"/>
              </a:rPr>
              <a:t>→  R&amp;D </a:t>
            </a:r>
            <a:r>
              <a:rPr lang="en-US" sz="1800" dirty="0" smtClean="0">
                <a:solidFill>
                  <a:srgbClr val="FF0000"/>
                </a:solidFill>
                <a:ea typeface="MS PGothic" pitchFamily="34" charset="-128"/>
                <a:sym typeface="Arial" pitchFamily="34" charset="0"/>
              </a:rPr>
              <a:t>and/or move to </a:t>
            </a:r>
            <a:r>
              <a:rPr lang="en-US" sz="1800" dirty="0">
                <a:solidFill>
                  <a:srgbClr val="FF0000"/>
                </a:solidFill>
                <a:ea typeface="MS PGothic" pitchFamily="34" charset="-128"/>
                <a:sym typeface="Arial" pitchFamily="34" charset="0"/>
              </a:rPr>
              <a:t>c</a:t>
            </a:r>
            <a:r>
              <a:rPr lang="en-US" sz="1800" dirty="0" smtClean="0">
                <a:solidFill>
                  <a:srgbClr val="FF0000"/>
                </a:solidFill>
                <a:ea typeface="MS PGothic" pitchFamily="34" charset="-128"/>
                <a:sym typeface="Arial" pitchFamily="34" charset="0"/>
              </a:rPr>
              <a:t>omposite </a:t>
            </a:r>
            <a:r>
              <a:rPr lang="en-US" sz="1800" dirty="0" err="1" smtClean="0">
                <a:solidFill>
                  <a:srgbClr val="FF0000"/>
                </a:solidFill>
                <a:ea typeface="MS PGothic" pitchFamily="34" charset="-128"/>
                <a:sym typeface="Arial" pitchFamily="34" charset="0"/>
              </a:rPr>
              <a:t>beampipe</a:t>
            </a:r>
            <a:r>
              <a:rPr lang="en-US" sz="1800" dirty="0" smtClean="0">
                <a:solidFill>
                  <a:srgbClr val="FFC000"/>
                </a:solidFill>
                <a:ea typeface="MS PGothic" pitchFamily="34" charset="-128"/>
                <a:sym typeface="Arial" pitchFamily="34" charset="0"/>
              </a:rPr>
              <a:t>…</a:t>
            </a:r>
            <a:endParaRPr lang="en-US" sz="1800" dirty="0">
              <a:solidFill>
                <a:srgbClr val="FFC000"/>
              </a:solidFill>
              <a:ea typeface="MS PGothic" pitchFamily="34" charset="-128"/>
              <a:sym typeface="Arial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419600" y="4343400"/>
            <a:ext cx="5638800" cy="1828802"/>
            <a:chOff x="4419600" y="4343400"/>
            <a:chExt cx="5638800" cy="1828802"/>
          </a:xfrm>
        </p:grpSpPr>
        <p:sp>
          <p:nvSpPr>
            <p:cNvPr id="45" name="Rectangle 5"/>
            <p:cNvSpPr>
              <a:spLocks/>
            </p:cNvSpPr>
            <p:nvPr/>
          </p:nvSpPr>
          <p:spPr bwMode="auto">
            <a:xfrm>
              <a:off x="8190943" y="5186805"/>
              <a:ext cx="68513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57799" bIns="0">
              <a:spAutoFit/>
            </a:bodyPr>
            <a:lstStyle/>
            <a:p>
              <a:pPr marL="41275" eaLnBrk="0" hangingPunct="0">
                <a:lnSpc>
                  <a:spcPct val="75000"/>
                </a:lnSpc>
                <a:spcBef>
                  <a:spcPct val="25000"/>
                </a:spcBef>
                <a:spcAft>
                  <a:spcPct val="25000"/>
                </a:spcAft>
                <a:buClr>
                  <a:schemeClr val="bg1"/>
                </a:buClr>
                <a:buSzPct val="75000"/>
                <a:buFont typeface="Monotype Sorts" pitchFamily="6" charset="2"/>
                <a:buNone/>
              </a:pPr>
              <a:r>
                <a:rPr lang="en-US" sz="1200">
                  <a:solidFill>
                    <a:schemeClr val="tx2"/>
                  </a:solidFill>
                  <a:sym typeface="Arial" pitchFamily="34" charset="0"/>
                </a:rPr>
                <a:t>x=2.2cm</a:t>
              </a:r>
            </a:p>
          </p:txBody>
        </p:sp>
        <p:pic>
          <p:nvPicPr>
            <p:cNvPr id="46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9600" y="4343400"/>
              <a:ext cx="5638800" cy="1828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47" name="Rectangle 7"/>
            <p:cNvSpPr>
              <a:spLocks/>
            </p:cNvSpPr>
            <p:nvPr/>
          </p:nvSpPr>
          <p:spPr bwMode="auto">
            <a:xfrm>
              <a:off x="4524855" y="5186805"/>
              <a:ext cx="784587" cy="149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57799" bIns="0">
              <a:spAutoFit/>
            </a:bodyPr>
            <a:lstStyle/>
            <a:p>
              <a:pPr marL="41275" eaLnBrk="0" hangingPunct="0">
                <a:lnSpc>
                  <a:spcPct val="75000"/>
                </a:lnSpc>
                <a:spcBef>
                  <a:spcPct val="25000"/>
                </a:spcBef>
                <a:spcAft>
                  <a:spcPct val="25000"/>
                </a:spcAft>
                <a:buClr>
                  <a:schemeClr val="bg1"/>
                </a:buClr>
                <a:buSzPct val="75000"/>
                <a:buFont typeface="Monotype Sorts" pitchFamily="6" charset="2"/>
                <a:buNone/>
              </a:pPr>
              <a:r>
                <a:rPr lang="en-US" sz="1200">
                  <a:sym typeface="Arial" pitchFamily="34" charset="0"/>
                </a:rPr>
                <a:t>x= -10cm</a:t>
              </a:r>
            </a:p>
          </p:txBody>
        </p:sp>
        <p:sp>
          <p:nvSpPr>
            <p:cNvPr id="48" name="Rectangle 8"/>
            <p:cNvSpPr>
              <a:spLocks/>
            </p:cNvSpPr>
            <p:nvPr/>
          </p:nvSpPr>
          <p:spPr bwMode="auto">
            <a:xfrm>
              <a:off x="8405780" y="4447757"/>
              <a:ext cx="729937" cy="149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57799" bIns="0">
              <a:spAutoFit/>
            </a:bodyPr>
            <a:lstStyle/>
            <a:p>
              <a:pPr marL="41275" eaLnBrk="0" hangingPunct="0">
                <a:lnSpc>
                  <a:spcPct val="75000"/>
                </a:lnSpc>
                <a:spcBef>
                  <a:spcPct val="25000"/>
                </a:spcBef>
                <a:spcAft>
                  <a:spcPct val="25000"/>
                </a:spcAft>
                <a:buClr>
                  <a:schemeClr val="bg1"/>
                </a:buClr>
                <a:buSzPct val="75000"/>
                <a:buFont typeface="Monotype Sorts" pitchFamily="6" charset="2"/>
                <a:buNone/>
              </a:pPr>
              <a:r>
                <a:rPr lang="en-US" sz="1200">
                  <a:sym typeface="Arial" pitchFamily="34" charset="0"/>
                </a:rPr>
                <a:t>y=2.2cm</a:t>
              </a:r>
            </a:p>
          </p:txBody>
        </p:sp>
      </p:grpSp>
      <p:sp>
        <p:nvSpPr>
          <p:cNvPr id="29" name="TextBox 28"/>
          <p:cNvSpPr txBox="1"/>
          <p:nvPr/>
        </p:nvSpPr>
        <p:spPr>
          <a:xfrm rot="1429308">
            <a:off x="4359074" y="4385750"/>
            <a:ext cx="5419510" cy="1200329"/>
          </a:xfrm>
          <a:prstGeom prst="rect">
            <a:avLst/>
          </a:prstGeom>
          <a:solidFill>
            <a:srgbClr val="FFFF00"/>
          </a:solidFill>
          <a:effectLst>
            <a:glow rad="139700">
              <a:srgbClr val="E2CAFF">
                <a:satMod val="175000"/>
                <a:alpha val="40000"/>
              </a:srgbClr>
            </a:glo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The beam pipe design is a critical item especially when aiming for tagging at high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rapidities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Need very light design, different shapes etc. </a:t>
            </a:r>
          </a:p>
        </p:txBody>
      </p:sp>
    </p:spTree>
    <p:extLst>
      <p:ext uri="{BB962C8B-B14F-4D97-AF65-F5344CB8AC3E}">
        <p14:creationId xmlns:p14="http://schemas.microsoft.com/office/powerpoint/2010/main" val="8886849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r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fld id="{07E5D3BD-5466-43DB-A50A-0715DF65E25D}" type="slidenum">
              <a:rPr kumimoji="0" lang="it-IT" sz="1200">
                <a:solidFill>
                  <a:srgbClr val="FFFFFF"/>
                </a:solidFill>
              </a:rPr>
              <a:pPr algn="r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21</a:t>
            </a:fld>
            <a:endParaRPr kumimoji="0" lang="it-IT" sz="1200">
              <a:solidFill>
                <a:srgbClr val="FFFFFF"/>
              </a:solidFill>
            </a:endParaRPr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52402"/>
            <a:ext cx="8229599" cy="481013"/>
          </a:xfrm>
        </p:spPr>
        <p:txBody>
          <a:bodyPr/>
          <a:lstStyle/>
          <a:p>
            <a:pPr eaLnBrk="1" hangingPunct="1"/>
            <a:r>
              <a:rPr lang="en-US" sz="3400" dirty="0" smtClean="0">
                <a:solidFill>
                  <a:srgbClr val="11568A"/>
                </a:solidFill>
              </a:rPr>
              <a:t>Detector: Requirements from Physics</a:t>
            </a:r>
            <a:endParaRPr lang="it-IT" sz="3400" dirty="0" smtClean="0">
              <a:solidFill>
                <a:srgbClr val="11568A"/>
              </a:solidFill>
            </a:endParaRP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3363" y="685802"/>
            <a:ext cx="9672637" cy="5472113"/>
          </a:xfrm>
        </p:spPr>
        <p:txBody>
          <a:bodyPr/>
          <a:lstStyle/>
          <a:p>
            <a:pPr eaLnBrk="1" hangingPunct="1">
              <a:lnSpc>
                <a:spcPct val="100000"/>
              </a:lnSpc>
              <a:spcAft>
                <a:spcPct val="0"/>
              </a:spcAft>
            </a:pPr>
            <a:r>
              <a:rPr lang="en-US" sz="2400" dirty="0" smtClean="0">
                <a:solidFill>
                  <a:srgbClr val="11568A"/>
                </a:solidFill>
              </a:rPr>
              <a:t>High resolution tracking system </a:t>
            </a:r>
          </a:p>
          <a:p>
            <a:pPr lvl="1" eaLnBrk="1" hangingPunct="1">
              <a:lnSpc>
                <a:spcPct val="100000"/>
              </a:lnSpc>
              <a:spcAft>
                <a:spcPct val="0"/>
              </a:spcAft>
            </a:pPr>
            <a:r>
              <a:rPr lang="en-US" sz="2000" dirty="0" smtClean="0"/>
              <a:t>excellent primary vertex resolution</a:t>
            </a:r>
          </a:p>
          <a:p>
            <a:pPr lvl="1" eaLnBrk="1" hangingPunct="1">
              <a:lnSpc>
                <a:spcPct val="100000"/>
              </a:lnSpc>
              <a:spcAft>
                <a:spcPct val="0"/>
              </a:spcAft>
            </a:pPr>
            <a:r>
              <a:rPr lang="en-US" sz="2000" dirty="0" smtClean="0"/>
              <a:t>resolution of secondary vertices down to small angles in forward direction    for high x heavy flavor physics and searches</a:t>
            </a:r>
          </a:p>
          <a:p>
            <a:pPr lvl="1" eaLnBrk="1" hangingPunct="1">
              <a:lnSpc>
                <a:spcPct val="100000"/>
              </a:lnSpc>
              <a:spcAft>
                <a:spcPct val="0"/>
              </a:spcAft>
            </a:pPr>
            <a:r>
              <a:rPr lang="en-US" sz="2000" dirty="0" smtClean="0"/>
              <a:t>precise 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t</a:t>
            </a:r>
            <a:r>
              <a:rPr lang="en-US" sz="2000" dirty="0" smtClean="0"/>
              <a:t> measurement matching to calorimeter signals (high granularity), </a:t>
            </a:r>
            <a:r>
              <a:rPr lang="en-US" sz="2000" dirty="0" smtClean="0">
                <a:solidFill>
                  <a:srgbClr val="11568A"/>
                </a:solidFill>
              </a:rPr>
              <a:t>calibrated and aligned to 1 </a:t>
            </a:r>
            <a:r>
              <a:rPr lang="en-US" sz="2000" dirty="0" err="1" smtClean="0">
                <a:solidFill>
                  <a:srgbClr val="11568A"/>
                </a:solidFill>
              </a:rPr>
              <a:t>mrad</a:t>
            </a:r>
            <a:r>
              <a:rPr lang="en-US" sz="2000" dirty="0" smtClean="0">
                <a:solidFill>
                  <a:srgbClr val="11568A"/>
                </a:solidFill>
              </a:rPr>
              <a:t> accuracy  </a:t>
            </a:r>
          </a:p>
          <a:p>
            <a:pPr eaLnBrk="1" hangingPunct="1">
              <a:lnSpc>
                <a:spcPct val="100000"/>
              </a:lnSpc>
              <a:spcAft>
                <a:spcPct val="0"/>
              </a:spcAft>
            </a:pPr>
            <a:r>
              <a:rPr lang="en-US" sz="2400" dirty="0" smtClean="0">
                <a:solidFill>
                  <a:srgbClr val="11568A"/>
                </a:solidFill>
              </a:rPr>
              <a:t>The calorimeters</a:t>
            </a:r>
          </a:p>
          <a:p>
            <a:pPr lvl="1" eaLnBrk="1" hangingPunct="1">
              <a:lnSpc>
                <a:spcPct val="100000"/>
              </a:lnSpc>
              <a:spcAft>
                <a:spcPct val="0"/>
              </a:spcAft>
            </a:pPr>
            <a:r>
              <a:rPr lang="en-US" sz="2000" dirty="0" smtClean="0"/>
              <a:t>electron energy to about 10%/ </a:t>
            </a:r>
            <a:r>
              <a:rPr lang="en-US" sz="2000" dirty="0" smtClean="0">
                <a:sym typeface="Symbol" pitchFamily="18" charset="2"/>
              </a:rPr>
              <a:t></a:t>
            </a:r>
            <a:r>
              <a:rPr lang="en-US" sz="2000" dirty="0" smtClean="0"/>
              <a:t> E calibrated using the kinematic peak         and double angle method, to </a:t>
            </a:r>
            <a:r>
              <a:rPr lang="en-US" sz="2000" dirty="0" err="1" smtClean="0"/>
              <a:t>permille</a:t>
            </a:r>
            <a:r>
              <a:rPr lang="en-US" sz="2000" dirty="0" smtClean="0"/>
              <a:t> level</a:t>
            </a:r>
          </a:p>
          <a:p>
            <a:pPr lvl="2" eaLnBrk="1" hangingPunct="1">
              <a:spcAft>
                <a:spcPct val="0"/>
              </a:spcAft>
              <a:buFont typeface="Wingdings 2" pitchFamily="18" charset="2"/>
              <a:buNone/>
            </a:pPr>
            <a:r>
              <a:rPr lang="en-US" sz="2000" dirty="0" smtClean="0"/>
              <a:t>	Tagging of  </a:t>
            </a:r>
            <a:r>
              <a:rPr lang="en-US" sz="2000" dirty="0" smtClean="0">
                <a:sym typeface="Symbol" pitchFamily="18" charset="2"/>
              </a:rPr>
              <a:t></a:t>
            </a:r>
            <a:r>
              <a:rPr lang="en-US" sz="2000" dirty="0" smtClean="0"/>
              <a:t>'s and backward scattered electrons - </a:t>
            </a:r>
            <a:br>
              <a:rPr lang="en-US" sz="2000" dirty="0" smtClean="0"/>
            </a:br>
            <a:r>
              <a:rPr lang="en-US" sz="2000" dirty="0" smtClean="0"/>
              <a:t>precise measurement of luminosity and photo-production physics</a:t>
            </a:r>
          </a:p>
          <a:p>
            <a:pPr lvl="1" eaLnBrk="1" hangingPunct="1">
              <a:lnSpc>
                <a:spcPct val="100000"/>
              </a:lnSpc>
              <a:spcAft>
                <a:spcPct val="0"/>
              </a:spcAft>
            </a:pPr>
            <a:r>
              <a:rPr lang="en-US" sz="2000" dirty="0" err="1" smtClean="0"/>
              <a:t>hadronic</a:t>
            </a:r>
            <a:r>
              <a:rPr lang="en-US" sz="2000" dirty="0" smtClean="0"/>
              <a:t> part   40%/</a:t>
            </a:r>
            <a:r>
              <a:rPr lang="en-US" sz="2000" dirty="0" smtClean="0">
                <a:sym typeface="Symbol" pitchFamily="18" charset="2"/>
              </a:rPr>
              <a:t></a:t>
            </a:r>
            <a:r>
              <a:rPr lang="en-US" sz="2000" dirty="0" smtClean="0"/>
              <a:t> E  calibrated with 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t_e</a:t>
            </a:r>
            <a:r>
              <a:rPr lang="en-US" sz="2000" dirty="0" smtClean="0"/>
              <a:t> /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t_h</a:t>
            </a:r>
            <a:r>
              <a:rPr lang="en-US" sz="2000" dirty="0" smtClean="0"/>
              <a:t> to 1% accuracy </a:t>
            </a:r>
          </a:p>
          <a:p>
            <a:pPr lvl="1" eaLnBrk="1" hangingPunct="1">
              <a:spcAft>
                <a:spcPct val="0"/>
              </a:spcAft>
            </a:pPr>
            <a:r>
              <a:rPr lang="en-US" sz="2200" dirty="0" smtClean="0"/>
              <a:t>Tagging of forward scattered proton, neutron and deuteron -                                    diffractive and deuteron physics</a:t>
            </a:r>
            <a:r>
              <a:rPr lang="en-US" sz="2100" dirty="0" smtClean="0"/>
              <a:t> </a:t>
            </a:r>
            <a:endParaRPr lang="en-US" sz="2600" dirty="0" smtClean="0"/>
          </a:p>
          <a:p>
            <a:pPr eaLnBrk="1" hangingPunct="1">
              <a:lnSpc>
                <a:spcPct val="100000"/>
              </a:lnSpc>
              <a:spcAft>
                <a:spcPct val="0"/>
              </a:spcAft>
            </a:pPr>
            <a:r>
              <a:rPr lang="en-US" sz="2400" dirty="0" err="1" smtClean="0">
                <a:solidFill>
                  <a:srgbClr val="11568A"/>
                </a:solidFill>
              </a:rPr>
              <a:t>Muon</a:t>
            </a:r>
            <a:r>
              <a:rPr lang="en-US" sz="2400" dirty="0" smtClean="0">
                <a:solidFill>
                  <a:srgbClr val="11568A"/>
                </a:solidFill>
              </a:rPr>
              <a:t> system, very forward detectors, luminosity measurements</a:t>
            </a:r>
            <a:endParaRPr lang="it-IT" sz="2400" dirty="0" smtClean="0">
              <a:solidFill>
                <a:srgbClr val="11568A"/>
              </a:solidFill>
            </a:endParaRPr>
          </a:p>
        </p:txBody>
      </p:sp>
      <p:pic>
        <p:nvPicPr>
          <p:cNvPr id="65540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7325"/>
            <a:ext cx="717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74055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8FD0D6-8D3D-4B39-89A4-E51E0B407738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rIns="122569"/>
          <a:lstStyle/>
          <a:p>
            <a:pPr marL="42097"/>
            <a:r>
              <a:rPr lang="en-US" altLang="en-US" sz="3600" dirty="0">
                <a:solidFill>
                  <a:srgbClr val="11568A"/>
                </a:solidFill>
              </a:rPr>
              <a:t>High acceptance tracking design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6627" y="5105400"/>
            <a:ext cx="9112746" cy="1502569"/>
          </a:xfrm>
          <a:ln/>
        </p:spPr>
        <p:txBody>
          <a:bodyPr rIns="122569"/>
          <a:lstStyle/>
          <a:p>
            <a:r>
              <a:rPr lang="en-US" altLang="en-US" sz="1800" dirty="0"/>
              <a:t>Very </a:t>
            </a:r>
            <a:r>
              <a:rPr lang="en-US" altLang="en-US" sz="1800" dirty="0">
                <a:solidFill>
                  <a:srgbClr val="11568A"/>
                </a:solidFill>
                <a:latin typeface="Arial Bold" charset="0"/>
                <a:cs typeface="Arial Bold" charset="0"/>
                <a:sym typeface="Arial Bold" charset="0"/>
              </a:rPr>
              <a:t>compact</a:t>
            </a:r>
            <a:r>
              <a:rPr lang="en-US" altLang="en-US" sz="1800" dirty="0">
                <a:solidFill>
                  <a:srgbClr val="FFC000"/>
                </a:solidFill>
              </a:rPr>
              <a:t> </a:t>
            </a:r>
            <a:r>
              <a:rPr lang="en-US" altLang="en-US" sz="1800" dirty="0"/>
              <a:t>design, contained within the electromagnetic </a:t>
            </a:r>
            <a:r>
              <a:rPr lang="en-US" altLang="en-US" sz="1800" dirty="0" smtClean="0"/>
              <a:t>calorimeter:</a:t>
            </a:r>
          </a:p>
          <a:p>
            <a:r>
              <a:rPr lang="en-US" altLang="en-US" sz="1800" dirty="0" smtClean="0"/>
              <a:t>(small radius due to constraints from the magnet (dipole system.  Adequate B field.</a:t>
            </a:r>
            <a:endParaRPr lang="en-US" altLang="en-US" sz="1800" dirty="0"/>
          </a:p>
          <a:p>
            <a:r>
              <a:rPr lang="en-US" altLang="en-US" sz="1800" dirty="0"/>
              <a:t>More coverage in the proton direction: dense forward jet production (down to 1</a:t>
            </a:r>
            <a:r>
              <a:rPr lang="en-US" altLang="en-US" sz="1800" baseline="32000" dirty="0"/>
              <a:t>o</a:t>
            </a:r>
            <a:r>
              <a:rPr lang="en-US" altLang="en-US" sz="1800" dirty="0"/>
              <a:t> in θ)</a:t>
            </a:r>
          </a:p>
          <a:p>
            <a:r>
              <a:rPr lang="en-US" altLang="en-US" sz="1800" dirty="0"/>
              <a:t>Services and Infrastructure need </a:t>
            </a:r>
            <a:r>
              <a:rPr lang="en-US" altLang="en-US" sz="1800" dirty="0">
                <a:solidFill>
                  <a:srgbClr val="11568A"/>
                </a:solidFill>
                <a:latin typeface="Arial Bold" charset="0"/>
                <a:cs typeface="Arial Bold" charset="0"/>
                <a:sym typeface="Arial Bold" charset="0"/>
              </a:rPr>
              <a:t>very careful design</a:t>
            </a:r>
            <a:r>
              <a:rPr lang="en-US" altLang="en-US" sz="1800" dirty="0">
                <a:solidFill>
                  <a:srgbClr val="11568A"/>
                </a:solidFill>
              </a:rPr>
              <a:t> </a:t>
            </a:r>
            <a:r>
              <a:rPr lang="en-US" altLang="en-US" sz="1800" dirty="0"/>
              <a:t>being the main contributor to Material Budget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7" y="713929"/>
            <a:ext cx="9776613" cy="4315271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244" name="Rectangle 4"/>
          <p:cNvSpPr>
            <a:spLocks/>
          </p:cNvSpPr>
          <p:nvPr/>
        </p:nvSpPr>
        <p:spPr bwMode="auto">
          <a:xfrm>
            <a:off x="6576037" y="4107821"/>
            <a:ext cx="444996" cy="214313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42575" bIns="0"/>
          <a:lstStyle>
            <a:lvl1pPr marL="57150"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1000" dirty="0">
                <a:solidFill>
                  <a:srgbClr val="FF2712"/>
                </a:solidFill>
                <a:latin typeface="Arial Bold" charset="0"/>
                <a:cs typeface="Arial Bold" charset="0"/>
                <a:sym typeface="Arial Bold" charset="0"/>
              </a:rPr>
              <a:t>BST</a:t>
            </a:r>
          </a:p>
        </p:txBody>
      </p:sp>
    </p:spTree>
    <p:extLst>
      <p:ext uri="{BB962C8B-B14F-4D97-AF65-F5344CB8AC3E}">
        <p14:creationId xmlns:p14="http://schemas.microsoft.com/office/powerpoint/2010/main" val="5395716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8FD0D6-8D3D-4B39-89A4-E51E0B407738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rIns="122569"/>
          <a:lstStyle/>
          <a:p>
            <a:pPr marL="42097"/>
            <a:r>
              <a:rPr lang="en-US" altLang="en-US" sz="3600" dirty="0">
                <a:solidFill>
                  <a:srgbClr val="11568A"/>
                </a:solidFill>
              </a:rPr>
              <a:t>High acceptance tracking design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6627" y="5105400"/>
            <a:ext cx="9112746" cy="1502569"/>
          </a:xfrm>
          <a:ln/>
        </p:spPr>
        <p:txBody>
          <a:bodyPr rIns="122569"/>
          <a:lstStyle/>
          <a:p>
            <a:r>
              <a:rPr lang="en-US" altLang="en-US" sz="1800" dirty="0"/>
              <a:t>Very </a:t>
            </a:r>
            <a:r>
              <a:rPr lang="en-US" altLang="en-US" sz="1800" dirty="0">
                <a:solidFill>
                  <a:srgbClr val="11568A"/>
                </a:solidFill>
                <a:latin typeface="Arial Bold" charset="0"/>
                <a:cs typeface="Arial Bold" charset="0"/>
                <a:sym typeface="Arial Bold" charset="0"/>
              </a:rPr>
              <a:t>compact</a:t>
            </a:r>
            <a:r>
              <a:rPr lang="en-US" altLang="en-US" sz="1800" dirty="0">
                <a:solidFill>
                  <a:srgbClr val="FFC000"/>
                </a:solidFill>
              </a:rPr>
              <a:t> </a:t>
            </a:r>
            <a:r>
              <a:rPr lang="en-US" altLang="en-US" sz="1800" dirty="0"/>
              <a:t>design, contained within the electromagnetic </a:t>
            </a:r>
            <a:r>
              <a:rPr lang="en-US" altLang="en-US" sz="1800" dirty="0" smtClean="0"/>
              <a:t>calorimeter:</a:t>
            </a:r>
          </a:p>
          <a:p>
            <a:r>
              <a:rPr lang="en-US" altLang="en-US" sz="1800" dirty="0" smtClean="0"/>
              <a:t>(small radius due to constraints from the magnet (dipole system.  Adequate B field.</a:t>
            </a:r>
            <a:endParaRPr lang="en-US" altLang="en-US" sz="1800" dirty="0"/>
          </a:p>
          <a:p>
            <a:r>
              <a:rPr lang="en-US" altLang="en-US" sz="1800" dirty="0"/>
              <a:t>More coverage in the proton direction: dense forward jet production (down to 1</a:t>
            </a:r>
            <a:r>
              <a:rPr lang="en-US" altLang="en-US" sz="1800" baseline="32000" dirty="0"/>
              <a:t>o</a:t>
            </a:r>
            <a:r>
              <a:rPr lang="en-US" altLang="en-US" sz="1800" dirty="0"/>
              <a:t> in θ)</a:t>
            </a:r>
          </a:p>
          <a:p>
            <a:r>
              <a:rPr lang="en-US" altLang="en-US" sz="1800" dirty="0"/>
              <a:t>Services and Infrastructure need </a:t>
            </a:r>
            <a:r>
              <a:rPr lang="en-US" altLang="en-US" sz="1800" dirty="0">
                <a:solidFill>
                  <a:srgbClr val="11568A"/>
                </a:solidFill>
                <a:latin typeface="Arial Bold" charset="0"/>
                <a:cs typeface="Arial Bold" charset="0"/>
                <a:sym typeface="Arial Bold" charset="0"/>
              </a:rPr>
              <a:t>very careful design</a:t>
            </a:r>
            <a:r>
              <a:rPr lang="en-US" altLang="en-US" sz="1800" dirty="0">
                <a:solidFill>
                  <a:srgbClr val="11568A"/>
                </a:solidFill>
              </a:rPr>
              <a:t> </a:t>
            </a:r>
            <a:r>
              <a:rPr lang="en-US" altLang="en-US" sz="1800" dirty="0"/>
              <a:t>being the main contributor to Material Budget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7" y="713929"/>
            <a:ext cx="9776613" cy="4315271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244" name="Rectangle 4"/>
          <p:cNvSpPr>
            <a:spLocks/>
          </p:cNvSpPr>
          <p:nvPr/>
        </p:nvSpPr>
        <p:spPr bwMode="auto">
          <a:xfrm>
            <a:off x="6576037" y="4107821"/>
            <a:ext cx="444996" cy="214313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42575" bIns="0"/>
          <a:lstStyle>
            <a:lvl1pPr marL="57150"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1000" dirty="0">
                <a:solidFill>
                  <a:srgbClr val="FF2712"/>
                </a:solidFill>
                <a:latin typeface="Arial Bold" charset="0"/>
                <a:cs typeface="Arial Bold" charset="0"/>
                <a:sym typeface="Arial Bold" charset="0"/>
              </a:rPr>
              <a:t>BST</a:t>
            </a: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76"/>
          <a:stretch>
            <a:fillRect/>
          </a:stretch>
        </p:blipFill>
        <p:spPr bwMode="auto">
          <a:xfrm>
            <a:off x="2209800" y="1004664"/>
            <a:ext cx="5791200" cy="403860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Bent Arrow 7"/>
          <p:cNvSpPr/>
          <p:nvPr/>
        </p:nvSpPr>
        <p:spPr bwMode="auto">
          <a:xfrm rot="16200000" flipV="1">
            <a:off x="3962400" y="4724400"/>
            <a:ext cx="990600" cy="2667000"/>
          </a:xfrm>
          <a:prstGeom prst="bentArrow">
            <a:avLst>
              <a:gd name="adj1" fmla="val 17389"/>
              <a:gd name="adj2" fmla="val 25000"/>
              <a:gd name="adj3" fmla="val 25000"/>
              <a:gd name="adj4" fmla="val 43750"/>
            </a:avLst>
          </a:prstGeom>
          <a:solidFill>
            <a:srgbClr val="FFC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336550" marR="0" indent="-336550" algn="ctr" defTabSz="914400" rtl="0" eaLnBrk="0" fontAlgn="base" latin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2" charset="2"/>
              <a:buNone/>
              <a:tabLst/>
            </a:pPr>
            <a:endParaRPr kumimoji="1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42574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11568A"/>
                </a:solidFill>
                <a:sym typeface="Arial Rounded MT Bold" pitchFamily="34" charset="0"/>
              </a:rPr>
              <a:t>Tracker Simulation</a:t>
            </a:r>
          </a:p>
        </p:txBody>
      </p:sp>
      <p:sp>
        <p:nvSpPr>
          <p:cNvPr id="67586" name="Content Placeholder 13"/>
          <p:cNvSpPr>
            <a:spLocks noGrp="1"/>
          </p:cNvSpPr>
          <p:nvPr>
            <p:ph idx="1"/>
          </p:nvPr>
        </p:nvSpPr>
        <p:spPr>
          <a:xfrm>
            <a:off x="228601" y="6172200"/>
            <a:ext cx="9464675" cy="457200"/>
          </a:xfrm>
        </p:spPr>
        <p:txBody>
          <a:bodyPr/>
          <a:lstStyle/>
          <a:p>
            <a:pPr eaLnBrk="1" hangingPunct="1"/>
            <a:r>
              <a:rPr lang="en-US" smtClean="0"/>
              <a:t>Silicon: compact design, low budget material, radiation hard</a:t>
            </a:r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r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fld id="{66213957-061B-4CA9-B0DC-7B5B1B3A5005}" type="slidenum">
              <a:rPr kumimoji="0" lang="en-US" sz="1200">
                <a:solidFill>
                  <a:srgbClr val="FFFFFF"/>
                </a:solidFill>
              </a:rPr>
              <a:pPr algn="r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24</a:t>
            </a:fld>
            <a:endParaRPr kumimoji="0" lang="en-US" sz="1200">
              <a:solidFill>
                <a:srgbClr val="FFFFFF"/>
              </a:solidFill>
            </a:endParaRPr>
          </a:p>
        </p:txBody>
      </p:sp>
      <p:pic>
        <p:nvPicPr>
          <p:cNvPr id="6758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7325"/>
            <a:ext cx="717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9" name="Rectangle 4"/>
          <p:cNvSpPr>
            <a:spLocks/>
          </p:cNvSpPr>
          <p:nvPr/>
        </p:nvSpPr>
        <p:spPr bwMode="auto">
          <a:xfrm>
            <a:off x="4997595" y="641352"/>
            <a:ext cx="482426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ts val="738"/>
              </a:spcBef>
              <a:buFont typeface="Monotype Sorts" pitchFamily="6" charset="2"/>
              <a:buNone/>
            </a:pPr>
            <a:r>
              <a:rPr kumimoji="0" lang="en-US" sz="1400" u="sng" dirty="0">
                <a:solidFill>
                  <a:srgbClr val="FFC000"/>
                </a:solidFill>
                <a:sym typeface="Arial" pitchFamily="34" charset="0"/>
                <a:hlinkClick r:id="rId3"/>
              </a:rPr>
              <a:t>http://wwwhephy.oeaw.ac.at/p3w/ilc/lictoy/UserGuide_20.pdf</a:t>
            </a:r>
            <a:r>
              <a:rPr kumimoji="0" lang="en-US" sz="1400" dirty="0">
                <a:solidFill>
                  <a:srgbClr val="FFC000"/>
                </a:solidFill>
                <a:sym typeface="Arial" pitchFamily="34" charset="0"/>
              </a:rPr>
              <a:t> </a:t>
            </a:r>
          </a:p>
        </p:txBody>
      </p:sp>
      <p:grpSp>
        <p:nvGrpSpPr>
          <p:cNvPr id="67590" name="Group 11"/>
          <p:cNvGrpSpPr>
            <a:grpSpLocks/>
          </p:cNvGrpSpPr>
          <p:nvPr/>
        </p:nvGrpSpPr>
        <p:grpSpPr bwMode="auto">
          <a:xfrm>
            <a:off x="328614" y="904875"/>
            <a:ext cx="9558337" cy="2401888"/>
            <a:chOff x="0" y="0"/>
            <a:chExt cx="7904" cy="2152"/>
          </a:xfrm>
          <a:effectLst>
            <a:glow rad="139700">
              <a:schemeClr val="accent3">
                <a:satMod val="175000"/>
                <a:alpha val="40000"/>
              </a:schemeClr>
            </a:glow>
          </a:effectLst>
        </p:grpSpPr>
        <p:pic>
          <p:nvPicPr>
            <p:cNvPr id="67595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8"/>
              <a:ext cx="7904" cy="2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67596" name="Rectangle 10"/>
            <p:cNvSpPr>
              <a:spLocks/>
            </p:cNvSpPr>
            <p:nvPr/>
          </p:nvSpPr>
          <p:spPr bwMode="auto">
            <a:xfrm>
              <a:off x="1992" y="0"/>
              <a:ext cx="3895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180975" indent="-176213">
                <a:spcBef>
                  <a:spcPts val="738"/>
                </a:spcBef>
                <a:buClr>
                  <a:srgbClr val="FFFFFF"/>
                </a:buClr>
                <a:buSzPct val="93000"/>
                <a:buFont typeface="Corbel" pitchFamily="34" charset="0"/>
                <a:buChar char="•"/>
              </a:pPr>
              <a:r>
                <a:rPr kumimoji="0" lang="en-US" sz="1800">
                  <a:solidFill>
                    <a:srgbClr val="FFFFFF"/>
                  </a:solidFill>
                  <a:sym typeface="Arial" pitchFamily="34" charset="0"/>
                </a:rPr>
                <a:t>LicToy 2.0 Simulation - Simplified Geometry </a:t>
              </a:r>
            </a:p>
          </p:txBody>
        </p:sp>
      </p:grpSp>
      <p:pic>
        <p:nvPicPr>
          <p:cNvPr id="67591" name="Picture 2" descr="Det_Tracker_6.pd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3505200"/>
            <a:ext cx="4537075" cy="2590800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2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581400"/>
            <a:ext cx="3297238" cy="49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7593" name="Picture 6" descr="Det_Tracker_8.pdf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1" y="3505200"/>
            <a:ext cx="5040313" cy="2590800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4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2" y="3589338"/>
            <a:ext cx="3103563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071594" y="597073"/>
            <a:ext cx="76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LicToy</a:t>
            </a:r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9022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0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101" y="3306765"/>
            <a:ext cx="4635500" cy="256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0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050" y="679452"/>
            <a:ext cx="4654550" cy="254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3276600"/>
            <a:ext cx="485775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2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679450"/>
            <a:ext cx="4857750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11568A"/>
                </a:solidFill>
              </a:rPr>
              <a:t>Tracker Simulation (ii)</a:t>
            </a:r>
          </a:p>
        </p:txBody>
      </p:sp>
      <p:sp>
        <p:nvSpPr>
          <p:cNvPr id="68614" name="Content Placeholder 2"/>
          <p:cNvSpPr>
            <a:spLocks noGrp="1"/>
          </p:cNvSpPr>
          <p:nvPr>
            <p:ph idx="1"/>
          </p:nvPr>
        </p:nvSpPr>
        <p:spPr>
          <a:xfrm>
            <a:off x="228601" y="6019800"/>
            <a:ext cx="9464675" cy="609600"/>
          </a:xfrm>
        </p:spPr>
        <p:txBody>
          <a:bodyPr/>
          <a:lstStyle/>
          <a:p>
            <a:pPr eaLnBrk="1" hangingPunct="1"/>
            <a:r>
              <a:rPr lang="en-US" smtClean="0"/>
              <a:t>Same plots (left) and (small) deterioration in case of innermost barrel layer failure (right)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r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fld id="{272A143F-8A4E-4ED4-8075-DF35002F27C4}" type="slidenum">
              <a:rPr kumimoji="0" lang="en-US" sz="1200">
                <a:solidFill>
                  <a:srgbClr val="FFFFFF"/>
                </a:solidFill>
              </a:rPr>
              <a:pPr algn="r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25</a:t>
            </a:fld>
            <a:endParaRPr kumimoji="0" lang="en-US" sz="1400">
              <a:solidFill>
                <a:srgbClr val="FFFFFF"/>
              </a:solidFill>
            </a:endParaRPr>
          </a:p>
        </p:txBody>
      </p:sp>
      <p:sp>
        <p:nvSpPr>
          <p:cNvPr id="68616" name="TextBox 14"/>
          <p:cNvSpPr txBox="1">
            <a:spLocks noChangeArrowheads="1"/>
          </p:cNvSpPr>
          <p:nvPr/>
        </p:nvSpPr>
        <p:spPr bwMode="auto">
          <a:xfrm>
            <a:off x="4495642" y="2308227"/>
            <a:ext cx="49244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sz="1600"/>
              <a:t>90</a:t>
            </a:r>
            <a:r>
              <a:rPr lang="en-US" sz="1600">
                <a:latin typeface="Calibri" pitchFamily="34" charset="0"/>
                <a:cs typeface="Calibri" pitchFamily="34" charset="0"/>
              </a:rPr>
              <a:t>⁰</a:t>
            </a:r>
            <a:endParaRPr lang="en-US" sz="1600"/>
          </a:p>
        </p:txBody>
      </p:sp>
      <p:sp>
        <p:nvSpPr>
          <p:cNvPr id="68617" name="TextBox 15"/>
          <p:cNvSpPr txBox="1">
            <a:spLocks noChangeArrowheads="1"/>
          </p:cNvSpPr>
          <p:nvPr/>
        </p:nvSpPr>
        <p:spPr bwMode="auto">
          <a:xfrm>
            <a:off x="4495642" y="5356227"/>
            <a:ext cx="49244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sz="1600"/>
              <a:t>90</a:t>
            </a:r>
            <a:r>
              <a:rPr lang="en-US" sz="1600">
                <a:latin typeface="Calibri" pitchFamily="34" charset="0"/>
                <a:cs typeface="Calibri" pitchFamily="34" charset="0"/>
              </a:rPr>
              <a:t>⁰</a:t>
            </a:r>
            <a:endParaRPr lang="en-US" sz="1600"/>
          </a:p>
        </p:txBody>
      </p:sp>
      <p:sp>
        <p:nvSpPr>
          <p:cNvPr id="68618" name="TextBox 16"/>
          <p:cNvSpPr txBox="1">
            <a:spLocks noChangeArrowheads="1"/>
          </p:cNvSpPr>
          <p:nvPr/>
        </p:nvSpPr>
        <p:spPr bwMode="auto">
          <a:xfrm>
            <a:off x="9143842" y="5356227"/>
            <a:ext cx="49244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sz="1600"/>
              <a:t>90</a:t>
            </a:r>
            <a:r>
              <a:rPr lang="en-US" sz="1600">
                <a:latin typeface="Calibri" pitchFamily="34" charset="0"/>
                <a:cs typeface="Calibri" pitchFamily="34" charset="0"/>
              </a:rPr>
              <a:t>⁰</a:t>
            </a:r>
            <a:endParaRPr lang="en-US" sz="1600"/>
          </a:p>
        </p:txBody>
      </p:sp>
      <p:sp>
        <p:nvSpPr>
          <p:cNvPr id="68619" name="TextBox 17"/>
          <p:cNvSpPr txBox="1">
            <a:spLocks noChangeArrowheads="1"/>
          </p:cNvSpPr>
          <p:nvPr/>
        </p:nvSpPr>
        <p:spPr bwMode="auto">
          <a:xfrm>
            <a:off x="9143842" y="2384427"/>
            <a:ext cx="49244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sz="1600"/>
              <a:t>90</a:t>
            </a:r>
            <a:r>
              <a:rPr lang="en-US" sz="1600">
                <a:latin typeface="Calibri" pitchFamily="34" charset="0"/>
                <a:cs typeface="Calibri" pitchFamily="34" charset="0"/>
              </a:rPr>
              <a:t>⁰</a:t>
            </a:r>
            <a:endParaRPr lang="en-US" sz="1600"/>
          </a:p>
        </p:txBody>
      </p:sp>
      <p:sp>
        <p:nvSpPr>
          <p:cNvPr id="68620" name="TextBox 19"/>
          <p:cNvSpPr txBox="1">
            <a:spLocks noChangeArrowheads="1"/>
          </p:cNvSpPr>
          <p:nvPr/>
        </p:nvSpPr>
        <p:spPr bwMode="auto">
          <a:xfrm>
            <a:off x="5412180" y="4213227"/>
            <a:ext cx="37862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sz="1600"/>
              <a:t>1</a:t>
            </a:r>
            <a:r>
              <a:rPr lang="en-US" sz="1600">
                <a:latin typeface="Calibri" pitchFamily="34" charset="0"/>
                <a:cs typeface="Calibri" pitchFamily="34" charset="0"/>
              </a:rPr>
              <a:t>⁰</a:t>
            </a:r>
            <a:endParaRPr lang="en-US" sz="1600"/>
          </a:p>
        </p:txBody>
      </p:sp>
      <p:sp>
        <p:nvSpPr>
          <p:cNvPr id="68621" name="TextBox 20"/>
          <p:cNvSpPr txBox="1">
            <a:spLocks noChangeArrowheads="1"/>
          </p:cNvSpPr>
          <p:nvPr/>
        </p:nvSpPr>
        <p:spPr bwMode="auto">
          <a:xfrm>
            <a:off x="5335979" y="2536827"/>
            <a:ext cx="37862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sz="1600"/>
              <a:t>1</a:t>
            </a:r>
            <a:r>
              <a:rPr lang="en-US" sz="1600">
                <a:latin typeface="Calibri" pitchFamily="34" charset="0"/>
                <a:cs typeface="Calibri" pitchFamily="34" charset="0"/>
              </a:rPr>
              <a:t>⁰</a:t>
            </a:r>
            <a:endParaRPr lang="en-US" sz="1600"/>
          </a:p>
        </p:txBody>
      </p:sp>
      <p:sp>
        <p:nvSpPr>
          <p:cNvPr id="68622" name="TextBox 21"/>
          <p:cNvSpPr txBox="1">
            <a:spLocks noChangeArrowheads="1"/>
          </p:cNvSpPr>
          <p:nvPr/>
        </p:nvSpPr>
        <p:spPr bwMode="auto">
          <a:xfrm>
            <a:off x="382979" y="4289427"/>
            <a:ext cx="37862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sz="1600"/>
              <a:t>1</a:t>
            </a:r>
            <a:r>
              <a:rPr lang="en-US" sz="1600">
                <a:latin typeface="Calibri" pitchFamily="34" charset="0"/>
                <a:cs typeface="Calibri" pitchFamily="34" charset="0"/>
              </a:rPr>
              <a:t>⁰</a:t>
            </a:r>
            <a:endParaRPr lang="en-US" sz="1600"/>
          </a:p>
        </p:txBody>
      </p:sp>
      <p:sp>
        <p:nvSpPr>
          <p:cNvPr id="68623" name="TextBox 22"/>
          <p:cNvSpPr txBox="1">
            <a:spLocks noChangeArrowheads="1"/>
          </p:cNvSpPr>
          <p:nvPr/>
        </p:nvSpPr>
        <p:spPr bwMode="auto">
          <a:xfrm>
            <a:off x="381393" y="2590802"/>
            <a:ext cx="37862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sz="1600"/>
              <a:t>1</a:t>
            </a:r>
            <a:r>
              <a:rPr lang="en-US" sz="1600">
                <a:latin typeface="Calibri" pitchFamily="34" charset="0"/>
                <a:cs typeface="Calibri" pitchFamily="34" charset="0"/>
              </a:rPr>
              <a:t>⁰</a:t>
            </a:r>
            <a:endParaRPr lang="en-US" sz="1600"/>
          </a:p>
        </p:txBody>
      </p:sp>
      <p:pic>
        <p:nvPicPr>
          <p:cNvPr id="6862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4" t="27864" r="97682" b="27304"/>
          <a:stretch>
            <a:fillRect/>
          </a:stretch>
        </p:blipFill>
        <p:spPr bwMode="auto">
          <a:xfrm rot="5400000">
            <a:off x="7143750" y="-514350"/>
            <a:ext cx="3048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2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4" t="27864" r="97682" b="27304"/>
          <a:stretch>
            <a:fillRect/>
          </a:stretch>
        </p:blipFill>
        <p:spPr bwMode="auto">
          <a:xfrm rot="5400000">
            <a:off x="2457450" y="-514350"/>
            <a:ext cx="3048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2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77" r="97371" b="27692"/>
          <a:stretch>
            <a:fillRect/>
          </a:stretch>
        </p:blipFill>
        <p:spPr bwMode="auto">
          <a:xfrm rot="5400000">
            <a:off x="1981200" y="2057400"/>
            <a:ext cx="3048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27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77" r="97371" b="27692"/>
          <a:stretch>
            <a:fillRect/>
          </a:stretch>
        </p:blipFill>
        <p:spPr bwMode="auto">
          <a:xfrm rot="5400000">
            <a:off x="7239000" y="2057400"/>
            <a:ext cx="3048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28" name="Picture 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7325"/>
            <a:ext cx="717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38072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E9B2BE-FB0B-44E1-B23F-5FBB11443966}" type="slidenum">
              <a:rPr lang="en-US" altLang="en-US">
                <a:solidFill>
                  <a:srgbClr val="000000"/>
                </a:solidFill>
              </a:rPr>
              <a:pPr/>
              <a:t>26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rIns="122569"/>
          <a:lstStyle/>
          <a:p>
            <a:pPr marL="42097"/>
            <a:r>
              <a:rPr lang="en-US" altLang="en-US">
                <a:solidFill>
                  <a:srgbClr val="11568A"/>
                </a:solidFill>
              </a:rPr>
              <a:t>Tracker </a:t>
            </a:r>
            <a:r>
              <a:rPr lang="en-US" altLang="en-US" smtClean="0">
                <a:solidFill>
                  <a:srgbClr val="11568A"/>
                </a:solidFill>
              </a:rPr>
              <a:t>Technology</a:t>
            </a:r>
            <a:endParaRPr lang="en-US" altLang="en-US" dirty="0">
              <a:solidFill>
                <a:srgbClr val="11568A"/>
              </a:solidFill>
            </a:endParaRP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6627" y="3402211"/>
            <a:ext cx="9112746" cy="3455789"/>
          </a:xfrm>
          <a:ln/>
        </p:spPr>
        <p:txBody>
          <a:bodyPr rIns="122569"/>
          <a:lstStyle/>
          <a:p>
            <a:r>
              <a:rPr lang="en-US" altLang="en-US" sz="2400" dirty="0">
                <a:solidFill>
                  <a:schemeClr val="tx2"/>
                </a:solidFill>
              </a:rPr>
              <a:t>All Silicon design, employing (</a:t>
            </a:r>
            <a:r>
              <a:rPr lang="en-US" altLang="en-US" sz="2400" dirty="0" err="1">
                <a:solidFill>
                  <a:schemeClr val="tx2"/>
                </a:solidFill>
              </a:rPr>
              <a:t>e.g</a:t>
            </a:r>
            <a:r>
              <a:rPr lang="en-US" altLang="en-US" sz="2400" dirty="0">
                <a:solidFill>
                  <a:schemeClr val="tx2"/>
                </a:solidFill>
              </a:rPr>
              <a:t>) Pixel and strip detectors, using available technologies from the LHC experiments</a:t>
            </a:r>
          </a:p>
          <a:p>
            <a:pPr marL="576491" lvl="1"/>
            <a:r>
              <a:rPr lang="en-US" altLang="en-US" dirty="0">
                <a:solidFill>
                  <a:schemeClr val="tx2"/>
                </a:solidFill>
              </a:rPr>
              <a:t>Advantages of Silicon: compact design, low budget material, radiation hard</a:t>
            </a:r>
            <a:br>
              <a:rPr lang="en-US" altLang="en-US" dirty="0">
                <a:solidFill>
                  <a:schemeClr val="tx2"/>
                </a:solidFill>
              </a:rPr>
            </a:br>
            <a:endParaRPr lang="en-US" altLang="en-US" dirty="0">
              <a:solidFill>
                <a:schemeClr val="tx2"/>
              </a:solidFill>
            </a:endParaRPr>
          </a:p>
          <a:p>
            <a:r>
              <a:rPr lang="en-US" altLang="en-US" sz="2400" dirty="0">
                <a:solidFill>
                  <a:schemeClr val="tx2"/>
                </a:solidFill>
              </a:rPr>
              <a:t>Radiation hardness in </a:t>
            </a:r>
            <a:r>
              <a:rPr lang="en-US" altLang="en-US" sz="2400" dirty="0" err="1">
                <a:solidFill>
                  <a:schemeClr val="tx2"/>
                </a:solidFill>
              </a:rPr>
              <a:t>LHeC</a:t>
            </a:r>
            <a:r>
              <a:rPr lang="en-US" altLang="en-US" sz="2400" dirty="0">
                <a:solidFill>
                  <a:schemeClr val="tx2"/>
                </a:solidFill>
              </a:rPr>
              <a:t> not as challenging as for the LHC</a:t>
            </a:r>
            <a:br>
              <a:rPr lang="en-US" altLang="en-US" sz="2400" dirty="0">
                <a:solidFill>
                  <a:schemeClr val="tx2"/>
                </a:solidFill>
              </a:rPr>
            </a:br>
            <a:endParaRPr lang="en-US" altLang="en-US" sz="2400" dirty="0">
              <a:solidFill>
                <a:schemeClr val="tx2"/>
              </a:solidFill>
            </a:endParaRPr>
          </a:p>
          <a:p>
            <a:r>
              <a:rPr lang="en-US" altLang="en-US" sz="2400" dirty="0">
                <a:solidFill>
                  <a:schemeClr val="tx2"/>
                </a:solidFill>
              </a:rPr>
              <a:t>Study of neutron </a:t>
            </a:r>
            <a:r>
              <a:rPr lang="en-US" altLang="en-US" sz="2400" dirty="0" err="1">
                <a:solidFill>
                  <a:schemeClr val="tx2"/>
                </a:solidFill>
              </a:rPr>
              <a:t>fluences</a:t>
            </a:r>
            <a:r>
              <a:rPr lang="en-US" altLang="en-US" sz="2400" dirty="0">
                <a:solidFill>
                  <a:schemeClr val="tx2"/>
                </a:solidFill>
              </a:rPr>
              <a:t> </a:t>
            </a:r>
            <a:r>
              <a:rPr lang="en-US" altLang="en-US" sz="2400" dirty="0" smtClean="0">
                <a:solidFill>
                  <a:schemeClr val="tx2"/>
                </a:solidFill>
              </a:rPr>
              <a:t>using GEANT4 </a:t>
            </a:r>
            <a:r>
              <a:rPr lang="en-US" altLang="en-US" sz="2400" dirty="0">
                <a:solidFill>
                  <a:schemeClr val="tx2"/>
                </a:solidFill>
              </a:rPr>
              <a:t>and FLUKA show rates </a:t>
            </a:r>
            <a:r>
              <a:rPr lang="en-US" altLang="en-US" sz="2400" dirty="0" smtClean="0">
                <a:solidFill>
                  <a:schemeClr val="tx2"/>
                </a:solidFill>
              </a:rPr>
              <a:t>far </a:t>
            </a:r>
            <a:r>
              <a:rPr lang="en-US" altLang="en-US" sz="2400" dirty="0">
                <a:solidFill>
                  <a:schemeClr val="tx2"/>
                </a:solidFill>
              </a:rPr>
              <a:t>lower than LHC (~ 5 x </a:t>
            </a:r>
            <a:r>
              <a:rPr lang="en-US" altLang="en-US" sz="2400" dirty="0" smtClean="0">
                <a:solidFill>
                  <a:schemeClr val="tx2"/>
                </a:solidFill>
              </a:rPr>
              <a:t>10</a:t>
            </a:r>
            <a:r>
              <a:rPr lang="en-US" altLang="en-US" sz="2400" baseline="32000" dirty="0" smtClean="0">
                <a:solidFill>
                  <a:schemeClr val="tx2"/>
                </a:solidFill>
              </a:rPr>
              <a:t>14</a:t>
            </a:r>
            <a:r>
              <a:rPr lang="en-US" altLang="en-US" sz="2400" dirty="0" smtClean="0">
                <a:solidFill>
                  <a:schemeClr val="tx2"/>
                </a:solidFill>
              </a:rPr>
              <a:t>)</a:t>
            </a:r>
            <a:endParaRPr lang="en-US" altLang="en-US" sz="2400" dirty="0">
              <a:solidFill>
                <a:schemeClr val="tx2"/>
              </a:solidFill>
            </a:endParaRPr>
          </a:p>
          <a:p>
            <a:r>
              <a:rPr lang="en-US" altLang="en-US" sz="2400" dirty="0" smtClean="0">
                <a:solidFill>
                  <a:schemeClr val="tx2"/>
                </a:solidFill>
              </a:rPr>
              <a:t>Studies ongoing</a:t>
            </a:r>
            <a:endParaRPr lang="en-US" altLang="en-US" sz="2400" dirty="0">
              <a:solidFill>
                <a:schemeClr val="tx2"/>
              </a:solidFill>
            </a:endParaRPr>
          </a:p>
        </p:txBody>
      </p:sp>
      <p:grpSp>
        <p:nvGrpSpPr>
          <p:cNvPr id="11287" name="Group 23"/>
          <p:cNvGrpSpPr>
            <a:grpSpLocks/>
          </p:cNvGrpSpPr>
          <p:nvPr/>
        </p:nvGrpSpPr>
        <p:grpSpPr bwMode="auto">
          <a:xfrm>
            <a:off x="291331" y="990600"/>
            <a:ext cx="9233669" cy="1891978"/>
            <a:chOff x="0" y="0"/>
            <a:chExt cx="7636" cy="1695"/>
          </a:xfrm>
          <a:effectLst>
            <a:glow rad="139700">
              <a:schemeClr val="accent3">
                <a:satMod val="175000"/>
                <a:alpha val="40000"/>
              </a:schemeClr>
            </a:glow>
          </a:effectLst>
        </p:grpSpPr>
        <p:grpSp>
          <p:nvGrpSpPr>
            <p:cNvPr id="11283" name="Group 19"/>
            <p:cNvGrpSpPr>
              <a:grpSpLocks/>
            </p:cNvGrpSpPr>
            <p:nvPr/>
          </p:nvGrpSpPr>
          <p:grpSpPr bwMode="auto">
            <a:xfrm>
              <a:off x="0" y="0"/>
              <a:ext cx="6464" cy="1695"/>
              <a:chOff x="0" y="0"/>
              <a:chExt cx="6464" cy="1695"/>
            </a:xfrm>
          </p:grpSpPr>
          <p:grpSp>
            <p:nvGrpSpPr>
              <p:cNvPr id="11269" name="Group 5"/>
              <p:cNvGrpSpPr>
                <a:grpSpLocks/>
              </p:cNvGrpSpPr>
              <p:nvPr/>
            </p:nvGrpSpPr>
            <p:grpSpPr bwMode="auto">
              <a:xfrm>
                <a:off x="1735" y="0"/>
                <a:ext cx="2212" cy="1695"/>
                <a:chOff x="0" y="0"/>
                <a:chExt cx="2211" cy="1695"/>
              </a:xfrm>
            </p:grpSpPr>
            <p:pic>
              <p:nvPicPr>
                <p:cNvPr id="11267" name="Picture 3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5790" t="24492" r="13072" b="18941"/>
                <a:stretch>
                  <a:fillRect/>
                </a:stretch>
              </p:blipFill>
              <p:spPr bwMode="auto">
                <a:xfrm>
                  <a:off x="3" y="0"/>
                  <a:ext cx="2208" cy="8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>
                          <a:alpha val="71999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cap="flat">
                      <a:solidFill>
                        <a:schemeClr val="tx1">
                          <a:alpha val="71999"/>
                        </a:schemeClr>
                      </a:solidFill>
                      <a:round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1268" name="Picture 4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5790" t="18941" r="13072" b="24492"/>
                <a:stretch>
                  <a:fillRect/>
                </a:stretch>
              </p:blipFill>
              <p:spPr bwMode="auto">
                <a:xfrm>
                  <a:off x="0" y="848"/>
                  <a:ext cx="2208" cy="8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>
                          <a:alpha val="71999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cap="flat">
                      <a:solidFill>
                        <a:schemeClr val="tx1">
                          <a:alpha val="71999"/>
                        </a:schemeClr>
                      </a:solidFill>
                      <a:round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11272" name="Group 8"/>
              <p:cNvGrpSpPr>
                <a:grpSpLocks/>
              </p:cNvGrpSpPr>
              <p:nvPr/>
            </p:nvGrpSpPr>
            <p:grpSpPr bwMode="auto">
              <a:xfrm flipH="1">
                <a:off x="3904" y="0"/>
                <a:ext cx="2211" cy="1695"/>
                <a:chOff x="0" y="0"/>
                <a:chExt cx="2211" cy="1695"/>
              </a:xfrm>
            </p:grpSpPr>
            <p:pic>
              <p:nvPicPr>
                <p:cNvPr id="11270" name="Picture 6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5790" t="24492" r="13072" b="18941"/>
                <a:stretch>
                  <a:fillRect/>
                </a:stretch>
              </p:blipFill>
              <p:spPr bwMode="auto">
                <a:xfrm>
                  <a:off x="3" y="0"/>
                  <a:ext cx="2208" cy="8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>
                          <a:alpha val="71999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cap="flat">
                      <a:solidFill>
                        <a:schemeClr val="tx1">
                          <a:alpha val="71999"/>
                        </a:schemeClr>
                      </a:solidFill>
                      <a:round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1271" name="Picture 7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5790" t="18941" r="13072" b="24492"/>
                <a:stretch>
                  <a:fillRect/>
                </a:stretch>
              </p:blipFill>
              <p:spPr bwMode="auto">
                <a:xfrm>
                  <a:off x="0" y="848"/>
                  <a:ext cx="2208" cy="8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>
                          <a:alpha val="71999"/>
                        </a:srgbClr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cap="flat">
                      <a:solidFill>
                        <a:schemeClr val="tx1">
                          <a:alpha val="71999"/>
                        </a:schemeClr>
                      </a:solidFill>
                      <a:round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11282" name="Group 18"/>
              <p:cNvGrpSpPr>
                <a:grpSpLocks/>
              </p:cNvGrpSpPr>
              <p:nvPr/>
            </p:nvGrpSpPr>
            <p:grpSpPr bwMode="auto">
              <a:xfrm>
                <a:off x="0" y="64"/>
                <a:ext cx="6464" cy="1184"/>
                <a:chOff x="0" y="0"/>
                <a:chExt cx="6464" cy="1184"/>
              </a:xfrm>
            </p:grpSpPr>
            <p:sp>
              <p:nvSpPr>
                <p:cNvPr id="11273" name="Rectangle 9"/>
                <p:cNvSpPr>
                  <a:spLocks/>
                </p:cNvSpPr>
                <p:nvPr/>
              </p:nvSpPr>
              <p:spPr bwMode="auto">
                <a:xfrm>
                  <a:off x="6144" y="640"/>
                  <a:ext cx="320" cy="1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rgbClr val="0044FE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57799" bIns="0">
                  <a:spAutoFit/>
                </a:bodyPr>
                <a:lstStyle>
                  <a:lvl1pPr marL="57150" algn="l"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1pPr>
                  <a:lvl2pPr algn="l"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2pPr>
                  <a:lvl3pPr algn="l"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3pPr>
                  <a:lvl4pPr algn="l"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4pPr>
                  <a:lvl5pPr algn="l"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9pPr>
                </a:lstStyle>
                <a:p>
                  <a:r>
                    <a:rPr lang="en-US" altLang="en-US" sz="1300">
                      <a:solidFill>
                        <a:srgbClr val="003DCC"/>
                      </a:solidFill>
                      <a:latin typeface="Arial Rounded MT Bold" charset="0"/>
                      <a:ea typeface="Arial Rounded MT Bold" charset="0"/>
                      <a:cs typeface="Arial Rounded MT Bold" charset="0"/>
                      <a:sym typeface="Arial Rounded MT Bold" charset="0"/>
                    </a:rPr>
                    <a:t>p/A</a:t>
                  </a:r>
                </a:p>
              </p:txBody>
            </p:sp>
            <p:sp>
              <p:nvSpPr>
                <p:cNvPr id="11274" name="Line 10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5884" y="764"/>
                  <a:ext cx="324" cy="0"/>
                </a:xfrm>
                <a:prstGeom prst="line">
                  <a:avLst/>
                </a:prstGeom>
                <a:noFill/>
                <a:ln w="50800" cap="flat">
                  <a:solidFill>
                    <a:srgbClr val="0044FE"/>
                  </a:solidFill>
                  <a:prstDash val="solid"/>
                  <a:round/>
                  <a:headEnd type="stealth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275" name="Rectangle 11"/>
                <p:cNvSpPr>
                  <a:spLocks/>
                </p:cNvSpPr>
                <p:nvPr/>
              </p:nvSpPr>
              <p:spPr bwMode="auto">
                <a:xfrm>
                  <a:off x="0" y="664"/>
                  <a:ext cx="282" cy="1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rgbClr val="0044FE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57799" bIns="0">
                  <a:spAutoFit/>
                </a:bodyPr>
                <a:lstStyle>
                  <a:lvl1pPr marL="57150" algn="l"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1pPr>
                  <a:lvl2pPr algn="l"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2pPr>
                  <a:lvl3pPr algn="l"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3pPr>
                  <a:lvl4pPr algn="l"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4pPr>
                  <a:lvl5pPr algn="l"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 sz="1200">
                      <a:solidFill>
                        <a:schemeClr val="tx1"/>
                      </a:solidFill>
                      <a:latin typeface="Gill Sans" charset="0"/>
                    </a:defRPr>
                  </a:lvl9pPr>
                </a:lstStyle>
                <a:p>
                  <a:r>
                    <a:rPr lang="en-US" altLang="en-US" sz="1300">
                      <a:solidFill>
                        <a:srgbClr val="003DCC"/>
                      </a:solidFill>
                      <a:latin typeface="Arial Rounded MT Bold" charset="0"/>
                      <a:ea typeface="Lucida Grande" charset="0"/>
                      <a:cs typeface="Lucida Grande" charset="0"/>
                      <a:sym typeface="Arial Rounded MT Bold" charset="0"/>
                    </a:rPr>
                    <a:t>e∓</a:t>
                  </a:r>
                </a:p>
              </p:txBody>
            </p:sp>
            <p:sp>
              <p:nvSpPr>
                <p:cNvPr id="11276" name="Line 12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304" y="782"/>
                  <a:ext cx="323" cy="0"/>
                </a:xfrm>
                <a:prstGeom prst="line">
                  <a:avLst/>
                </a:prstGeom>
                <a:noFill/>
                <a:ln w="50800" cap="flat">
                  <a:solidFill>
                    <a:srgbClr val="0044FE"/>
                  </a:solidFill>
                  <a:prstDash val="solid"/>
                  <a:round/>
                  <a:headEnd type="none" w="med" len="med"/>
                  <a:tailEnd type="stealth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11281" name="Group 17"/>
                <p:cNvGrpSpPr>
                  <a:grpSpLocks/>
                </p:cNvGrpSpPr>
                <p:nvPr/>
              </p:nvGrpSpPr>
              <p:grpSpPr bwMode="auto">
                <a:xfrm>
                  <a:off x="737" y="0"/>
                  <a:ext cx="5481" cy="1184"/>
                  <a:chOff x="0" y="0"/>
                  <a:chExt cx="5481" cy="1184"/>
                </a:xfrm>
              </p:grpSpPr>
              <p:pic>
                <p:nvPicPr>
                  <p:cNvPr id="11277" name="Picture 13"/>
                  <p:cNvPicPr>
                    <a:picLocks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0" y="410"/>
                    <a:ext cx="4920" cy="77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cap="flat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11278" name="Rectangle 14"/>
                  <p:cNvSpPr>
                    <a:spLocks/>
                  </p:cNvSpPr>
                  <p:nvPr/>
                </p:nvSpPr>
                <p:spPr bwMode="auto">
                  <a:xfrm>
                    <a:off x="5105" y="344"/>
                    <a:ext cx="376" cy="16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08FF0C"/>
                        </a:solidFill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>
                    <a:lvl1pPr marL="38100" algn="l">
                      <a:defRPr sz="1200">
                        <a:solidFill>
                          <a:schemeClr val="tx1"/>
                        </a:solidFill>
                        <a:latin typeface="Gill Sans" charset="0"/>
                      </a:defRPr>
                    </a:lvl1pPr>
                    <a:lvl2pPr algn="l">
                      <a:defRPr sz="1200">
                        <a:solidFill>
                          <a:schemeClr val="tx1"/>
                        </a:solidFill>
                        <a:latin typeface="Gill Sans" charset="0"/>
                      </a:defRPr>
                    </a:lvl2pPr>
                    <a:lvl3pPr algn="l">
                      <a:defRPr sz="1200">
                        <a:solidFill>
                          <a:schemeClr val="tx1"/>
                        </a:solidFill>
                        <a:latin typeface="Gill Sans" charset="0"/>
                      </a:defRPr>
                    </a:lvl3pPr>
                    <a:lvl4pPr algn="l">
                      <a:defRPr sz="1200">
                        <a:solidFill>
                          <a:schemeClr val="tx1"/>
                        </a:solidFill>
                        <a:latin typeface="Gill Sans" charset="0"/>
                      </a:defRPr>
                    </a:lvl4pPr>
                    <a:lvl5pPr algn="l">
                      <a:defRPr sz="1200">
                        <a:solidFill>
                          <a:schemeClr val="tx1"/>
                        </a:solidFill>
                        <a:latin typeface="Gill Sans" charset="0"/>
                      </a:defRPr>
                    </a:lvl5pPr>
                    <a:lvl6pPr fontAlgn="base">
                      <a:spcBef>
                        <a:spcPct val="0"/>
                      </a:spcBef>
                      <a:spcAft>
                        <a:spcPct val="0"/>
                      </a:spcAft>
                      <a:defRPr sz="1200">
                        <a:solidFill>
                          <a:schemeClr val="tx1"/>
                        </a:solidFill>
                        <a:latin typeface="Gill Sans" charset="0"/>
                      </a:defRPr>
                    </a:lvl6pPr>
                    <a:lvl7pPr fontAlgn="base">
                      <a:spcBef>
                        <a:spcPct val="0"/>
                      </a:spcBef>
                      <a:spcAft>
                        <a:spcPct val="0"/>
                      </a:spcAft>
                      <a:defRPr sz="1200">
                        <a:solidFill>
                          <a:schemeClr val="tx1"/>
                        </a:solidFill>
                        <a:latin typeface="Gill Sans" charset="0"/>
                      </a:defRPr>
                    </a:lvl7pPr>
                    <a:lvl8pPr fontAlgn="base">
                      <a:spcBef>
                        <a:spcPct val="0"/>
                      </a:spcBef>
                      <a:spcAft>
                        <a:spcPct val="0"/>
                      </a:spcAft>
                      <a:defRPr sz="1200">
                        <a:solidFill>
                          <a:schemeClr val="tx1"/>
                        </a:solidFill>
                        <a:latin typeface="Gill Sans" charset="0"/>
                      </a:defRPr>
                    </a:lvl8pPr>
                    <a:lvl9pPr fontAlgn="base">
                      <a:spcBef>
                        <a:spcPct val="0"/>
                      </a:spcBef>
                      <a:spcAft>
                        <a:spcPct val="0"/>
                      </a:spcAft>
                      <a:defRPr sz="1200">
                        <a:solidFill>
                          <a:schemeClr val="tx1"/>
                        </a:solidFill>
                        <a:latin typeface="Gill Sans" charset="0"/>
                      </a:defRPr>
                    </a:lvl9pPr>
                  </a:lstStyle>
                  <a:p>
                    <a:r>
                      <a:rPr lang="en-US" altLang="en-US" sz="1100">
                        <a:solidFill>
                          <a:srgbClr val="0FFF0E"/>
                        </a:solidFill>
                        <a:latin typeface="Arial Rounded MT Bold" charset="0"/>
                        <a:ea typeface="Arial Rounded MT Bold" charset="0"/>
                        <a:cs typeface="Arial Rounded MT Bold" charset="0"/>
                        <a:sym typeface="Arial Rounded MT Bold" charset="0"/>
                      </a:rPr>
                      <a:t>48 cm</a:t>
                    </a:r>
                  </a:p>
                </p:txBody>
              </p:sp>
              <p:sp>
                <p:nvSpPr>
                  <p:cNvPr id="11279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4902" y="424"/>
                    <a:ext cx="90" cy="1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08FF0C"/>
                    </a:solidFill>
                    <a:prstDash val="solid"/>
                    <a:round/>
                    <a:headEnd type="stealth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1280" name="Rectangle 16"/>
                  <p:cNvSpPr>
                    <a:spLocks/>
                  </p:cNvSpPr>
                  <p:nvPr/>
                </p:nvSpPr>
                <p:spPr bwMode="auto">
                  <a:xfrm>
                    <a:off x="30" y="0"/>
                    <a:ext cx="1136" cy="16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08FF0C"/>
                        </a:solidFill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>
                    <a:lvl1pPr marL="38100" algn="l">
                      <a:defRPr sz="1200">
                        <a:solidFill>
                          <a:schemeClr val="tx1"/>
                        </a:solidFill>
                        <a:latin typeface="Gill Sans" charset="0"/>
                      </a:defRPr>
                    </a:lvl1pPr>
                    <a:lvl2pPr algn="l">
                      <a:defRPr sz="1200">
                        <a:solidFill>
                          <a:schemeClr val="tx1"/>
                        </a:solidFill>
                        <a:latin typeface="Gill Sans" charset="0"/>
                      </a:defRPr>
                    </a:lvl2pPr>
                    <a:lvl3pPr algn="l">
                      <a:defRPr sz="1200">
                        <a:solidFill>
                          <a:schemeClr val="tx1"/>
                        </a:solidFill>
                        <a:latin typeface="Gill Sans" charset="0"/>
                      </a:defRPr>
                    </a:lvl3pPr>
                    <a:lvl4pPr algn="l">
                      <a:defRPr sz="1200">
                        <a:solidFill>
                          <a:schemeClr val="tx1"/>
                        </a:solidFill>
                        <a:latin typeface="Gill Sans" charset="0"/>
                      </a:defRPr>
                    </a:lvl4pPr>
                    <a:lvl5pPr algn="l">
                      <a:defRPr sz="1200">
                        <a:solidFill>
                          <a:schemeClr val="tx1"/>
                        </a:solidFill>
                        <a:latin typeface="Gill Sans" charset="0"/>
                      </a:defRPr>
                    </a:lvl5pPr>
                    <a:lvl6pPr fontAlgn="base">
                      <a:spcBef>
                        <a:spcPct val="0"/>
                      </a:spcBef>
                      <a:spcAft>
                        <a:spcPct val="0"/>
                      </a:spcAft>
                      <a:defRPr sz="1200">
                        <a:solidFill>
                          <a:schemeClr val="tx1"/>
                        </a:solidFill>
                        <a:latin typeface="Gill Sans" charset="0"/>
                      </a:defRPr>
                    </a:lvl6pPr>
                    <a:lvl7pPr fontAlgn="base">
                      <a:spcBef>
                        <a:spcPct val="0"/>
                      </a:spcBef>
                      <a:spcAft>
                        <a:spcPct val="0"/>
                      </a:spcAft>
                      <a:defRPr sz="1200">
                        <a:solidFill>
                          <a:schemeClr val="tx1"/>
                        </a:solidFill>
                        <a:latin typeface="Gill Sans" charset="0"/>
                      </a:defRPr>
                    </a:lvl7pPr>
                    <a:lvl8pPr fontAlgn="base">
                      <a:spcBef>
                        <a:spcPct val="0"/>
                      </a:spcBef>
                      <a:spcAft>
                        <a:spcPct val="0"/>
                      </a:spcAft>
                      <a:defRPr sz="1200">
                        <a:solidFill>
                          <a:schemeClr val="tx1"/>
                        </a:solidFill>
                        <a:latin typeface="Gill Sans" charset="0"/>
                      </a:defRPr>
                    </a:lvl8pPr>
                    <a:lvl9pPr fontAlgn="base">
                      <a:spcBef>
                        <a:spcPct val="0"/>
                      </a:spcBef>
                      <a:spcAft>
                        <a:spcPct val="0"/>
                      </a:spcAft>
                      <a:defRPr sz="1200">
                        <a:solidFill>
                          <a:schemeClr val="tx1"/>
                        </a:solidFill>
                        <a:latin typeface="Gill Sans" charset="0"/>
                      </a:defRPr>
                    </a:lvl9pPr>
                  </a:lstStyle>
                  <a:p>
                    <a:r>
                      <a:rPr lang="en-US" altLang="en-US" sz="1100">
                        <a:solidFill>
                          <a:srgbClr val="A8184B"/>
                        </a:solidFill>
                        <a:latin typeface="Arial Rounded MT Bold" charset="0"/>
                        <a:ea typeface="Arial Rounded MT Bold" charset="0"/>
                        <a:cs typeface="Arial Rounded MT Bold" charset="0"/>
                        <a:sym typeface="Arial Rounded MT Bold" charset="0"/>
                      </a:rPr>
                      <a:t>ATLAS Upgrade</a:t>
                    </a:r>
                  </a:p>
                </p:txBody>
              </p:sp>
            </p:grpSp>
          </p:grpSp>
        </p:grpSp>
        <p:grpSp>
          <p:nvGrpSpPr>
            <p:cNvPr id="11286" name="Group 22"/>
            <p:cNvGrpSpPr>
              <a:grpSpLocks/>
            </p:cNvGrpSpPr>
            <p:nvPr/>
          </p:nvGrpSpPr>
          <p:grpSpPr bwMode="auto">
            <a:xfrm>
              <a:off x="6820" y="421"/>
              <a:ext cx="816" cy="816"/>
              <a:chOff x="0" y="0"/>
              <a:chExt cx="816" cy="816"/>
            </a:xfrm>
          </p:grpSpPr>
          <p:pic>
            <p:nvPicPr>
              <p:cNvPr id="11284" name="Picture 20"/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1"/>
                <a:ext cx="816" cy="8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11285" name="Oval 21"/>
              <p:cNvSpPr>
                <a:spLocks/>
              </p:cNvSpPr>
              <p:nvPr/>
            </p:nvSpPr>
            <p:spPr bwMode="auto">
              <a:xfrm>
                <a:off x="0" y="0"/>
                <a:ext cx="816" cy="816"/>
              </a:xfrm>
              <a:prstGeom prst="ellips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667140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>
            <a:spLocks noGrp="1" noChangeArrowheads="1"/>
          </p:cNvSpPr>
          <p:nvPr>
            <p:ph type="title"/>
          </p:nvPr>
        </p:nvSpPr>
        <p:spPr>
          <a:xfrm>
            <a:off x="2443163" y="119065"/>
            <a:ext cx="5010150" cy="598487"/>
          </a:xfrm>
        </p:spPr>
        <p:txBody>
          <a:bodyPr lIns="18710" tIns="18710" rIns="18710" bIns="18710" anchor="t"/>
          <a:lstStyle/>
          <a:p>
            <a:pPr algn="l" eaLnBrk="1" hangingPunct="1"/>
            <a:r>
              <a:rPr lang="en-US" sz="3700" dirty="0" smtClean="0">
                <a:solidFill>
                  <a:srgbClr val="11568A"/>
                </a:solidFill>
                <a:cs typeface="Arial" pitchFamily="34" charset="0"/>
                <a:sym typeface="Arial Bold" charset="0"/>
              </a:rPr>
              <a:t>GEANT4 - </a:t>
            </a:r>
            <a:r>
              <a:rPr lang="en-US" sz="3700" dirty="0" err="1" smtClean="0">
                <a:solidFill>
                  <a:srgbClr val="11568A"/>
                </a:solidFill>
                <a:cs typeface="Arial" pitchFamily="34" charset="0"/>
                <a:sym typeface="Arial Bold" charset="0"/>
              </a:rPr>
              <a:t>Fluences</a:t>
            </a:r>
            <a:endParaRPr lang="en-US" sz="3700" dirty="0" smtClean="0">
              <a:solidFill>
                <a:srgbClr val="11568A"/>
              </a:solidFill>
              <a:ea typeface="ヒラギノ角ゴ ProN W6" pitchFamily="6" charset="-128"/>
              <a:sym typeface="Arial Bold" charset="0"/>
            </a:endParaRPr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2" r="1041" b="12440"/>
          <a:stretch>
            <a:fillRect/>
          </a:stretch>
        </p:blipFill>
        <p:spPr bwMode="auto">
          <a:xfrm>
            <a:off x="761999" y="762000"/>
            <a:ext cx="85344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5" name="Content Placeholder 2"/>
          <p:cNvSpPr>
            <a:spLocks noGrp="1"/>
          </p:cNvSpPr>
          <p:nvPr>
            <p:ph idx="1"/>
          </p:nvPr>
        </p:nvSpPr>
        <p:spPr>
          <a:xfrm>
            <a:off x="685800" y="5410200"/>
            <a:ext cx="7467600" cy="1219200"/>
          </a:xfrm>
        </p:spPr>
        <p:txBody>
          <a:bodyPr/>
          <a:lstStyle/>
          <a:p>
            <a:pPr eaLnBrk="1" hangingPunct="1"/>
            <a:r>
              <a:rPr lang="en-US" dirty="0" smtClean="0"/>
              <a:t>Similar studies being done with FLUKA</a:t>
            </a:r>
          </a:p>
          <a:p>
            <a:pPr eaLnBrk="1" hangingPunct="1"/>
            <a:r>
              <a:rPr lang="en-US" dirty="0" smtClean="0"/>
              <a:t>Most critical the forward region</a:t>
            </a:r>
          </a:p>
          <a:p>
            <a:pPr eaLnBrk="1" hangingPunct="1"/>
            <a:r>
              <a:rPr lang="en-US" dirty="0" smtClean="0"/>
              <a:t>Rates far lower than LHC  (LHC ~5 x 10</a:t>
            </a:r>
            <a:r>
              <a:rPr lang="en-US" baseline="30000" dirty="0" smtClean="0"/>
              <a:t>14</a:t>
            </a:r>
            <a:r>
              <a:rPr lang="en-US" dirty="0" smtClean="0"/>
              <a:t>)</a:t>
            </a:r>
          </a:p>
        </p:txBody>
      </p:sp>
      <p:pic>
        <p:nvPicPr>
          <p:cNvPr id="6963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23" t="93497" r="10506" b="568"/>
          <a:stretch>
            <a:fillRect/>
          </a:stretch>
        </p:blipFill>
        <p:spPr bwMode="auto">
          <a:xfrm>
            <a:off x="6705599" y="762000"/>
            <a:ext cx="1600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7325"/>
            <a:ext cx="717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2573D-6A8C-47FC-A403-06DB75F394A9}" type="slidenum">
              <a:rPr lang="en-US" smtClean="0"/>
              <a:pPr/>
              <a:t>27</a:t>
            </a:fld>
            <a:endParaRPr lang="en-US" sz="1400"/>
          </a:p>
        </p:txBody>
      </p:sp>
      <p:sp>
        <p:nvSpPr>
          <p:cNvPr id="8" name="TextBox 7"/>
          <p:cNvSpPr txBox="1"/>
          <p:nvPr/>
        </p:nvSpPr>
        <p:spPr>
          <a:xfrm rot="1429308">
            <a:off x="5097528" y="4818512"/>
            <a:ext cx="4648200" cy="646331"/>
          </a:xfrm>
          <a:prstGeom prst="rect">
            <a:avLst/>
          </a:prstGeom>
          <a:solidFill>
            <a:srgbClr val="FFFF00"/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000000"/>
                </a:solidFill>
              </a:rPr>
              <a:t>To be re-checked and reworked for </a:t>
            </a:r>
            <a:endParaRPr lang="en-US" sz="1800" dirty="0">
              <a:solidFill>
                <a:srgbClr val="000000"/>
              </a:solidFill>
            </a:endParaRPr>
          </a:p>
          <a:p>
            <a:pPr algn="ctr"/>
            <a:r>
              <a:rPr lang="en-US" sz="1800" dirty="0" smtClean="0">
                <a:solidFill>
                  <a:srgbClr val="000000"/>
                </a:solidFill>
              </a:rPr>
              <a:t>the </a:t>
            </a:r>
            <a:r>
              <a:rPr lang="en-US" sz="1800" dirty="0" smtClean="0"/>
              <a:t>advanced </a:t>
            </a:r>
            <a:r>
              <a:rPr lang="en-US" sz="1800" dirty="0"/>
              <a:t>HL-LHC optics</a:t>
            </a:r>
            <a:endParaRPr lang="en-US" sz="1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6388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Content Placeholder 2"/>
          <p:cNvSpPr>
            <a:spLocks noGrp="1"/>
          </p:cNvSpPr>
          <p:nvPr>
            <p:ph idx="1"/>
          </p:nvPr>
        </p:nvSpPr>
        <p:spPr>
          <a:xfrm>
            <a:off x="228601" y="914400"/>
            <a:ext cx="9464675" cy="5791200"/>
          </a:xfrm>
        </p:spPr>
        <p:txBody>
          <a:bodyPr/>
          <a:lstStyle/>
          <a:p>
            <a:pPr eaLnBrk="1" hangingPunct="1"/>
            <a:r>
              <a:rPr lang="en-US" smtClean="0"/>
              <a:t>Baseline Electromagnetic Calorimeter</a:t>
            </a:r>
          </a:p>
          <a:p>
            <a:pPr eaLnBrk="1" hangingPunct="1"/>
            <a:r>
              <a:rPr lang="en-US" smtClean="0"/>
              <a:t>LAr for barrel EMC calorimetry - ATLAS (~25-30 X</a:t>
            </a:r>
            <a:r>
              <a:rPr lang="en-US" baseline="-25000" smtClean="0"/>
              <a:t>0</a:t>
            </a:r>
            <a:r>
              <a:rPr lang="en-US" smtClean="0"/>
              <a:t>)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>
              <a:buFont typeface="Monotype Sorts" pitchFamily="6" charset="2"/>
              <a:buNone/>
            </a:pPr>
            <a:endParaRPr lang="en-US" smtClean="0"/>
          </a:p>
          <a:p>
            <a:pPr lvl="1" eaLnBrk="1" hangingPunct="1"/>
            <a:endParaRPr lang="en-US" smtClean="0"/>
          </a:p>
          <a:p>
            <a:pPr lvl="1" eaLnBrk="1" hangingPunct="1"/>
            <a:r>
              <a:rPr lang="en-US" smtClean="0"/>
              <a:t>Advantage: same cryostat used for solenoid and dipoles</a:t>
            </a:r>
          </a:p>
          <a:p>
            <a:pPr lvl="1" eaLnBrk="1" hangingPunct="1"/>
            <a:r>
              <a:rPr lang="en-US" smtClean="0"/>
              <a:t>GEANT4 simulation (*)</a:t>
            </a:r>
          </a:p>
          <a:p>
            <a:pPr lvl="1" eaLnBrk="1" hangingPunct="1"/>
            <a:r>
              <a:rPr lang="en-US" smtClean="0"/>
              <a:t>Simulation results compatible with ATLAS</a:t>
            </a:r>
          </a:p>
          <a:p>
            <a:pPr lvl="1" eaLnBrk="1" hangingPunct="1"/>
            <a:r>
              <a:rPr lang="en-US" smtClean="0"/>
              <a:t>barrel cryostat being carefully optimized                                                                                                  pre-sampler optimal</a:t>
            </a:r>
          </a:p>
          <a:p>
            <a:pPr lvl="1" eaLnBrk="1" hangingPunct="1"/>
            <a:r>
              <a:rPr lang="en-US" smtClean="0"/>
              <a:t>3 different granularity sections longitudinally</a:t>
            </a:r>
          </a:p>
        </p:txBody>
      </p:sp>
      <p:sp>
        <p:nvSpPr>
          <p:cNvPr id="75779" name="Title 1"/>
          <p:cNvSpPr>
            <a:spLocks noGrp="1"/>
          </p:cNvSpPr>
          <p:nvPr>
            <p:ph type="title"/>
          </p:nvPr>
        </p:nvSpPr>
        <p:spPr>
          <a:xfrm>
            <a:off x="1066800" y="152402"/>
            <a:ext cx="8229599" cy="533398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11568A"/>
                </a:solidFill>
              </a:rPr>
              <a:t>Electromagnetic Calorimeter (</a:t>
            </a:r>
            <a:r>
              <a:rPr lang="en-US" dirty="0" err="1" smtClean="0">
                <a:solidFill>
                  <a:srgbClr val="11568A"/>
                </a:solidFill>
              </a:rPr>
              <a:t>i</a:t>
            </a:r>
            <a:r>
              <a:rPr lang="en-US" dirty="0" smtClean="0">
                <a:solidFill>
                  <a:srgbClr val="11568A"/>
                </a:solidFill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r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fld id="{83DCEBC5-9899-4AAB-8F13-06AC6478A360}" type="slidenum">
              <a:rPr kumimoji="0" lang="en-US" sz="1200">
                <a:solidFill>
                  <a:srgbClr val="FFFFFF"/>
                </a:solidFill>
              </a:rPr>
              <a:pPr algn="r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28</a:t>
            </a:fld>
            <a:endParaRPr kumimoji="0" lang="en-US" sz="1400">
              <a:solidFill>
                <a:srgbClr val="FFFFFF"/>
              </a:solidFill>
            </a:endParaRPr>
          </a:p>
        </p:txBody>
      </p:sp>
      <p:pic>
        <p:nvPicPr>
          <p:cNvPr id="7578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295400"/>
            <a:ext cx="2667000" cy="261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399" y="3956050"/>
            <a:ext cx="2895601" cy="259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87" name="TextBox 17"/>
          <p:cNvSpPr txBox="1">
            <a:spLocks noChangeArrowheads="1"/>
          </p:cNvSpPr>
          <p:nvPr/>
        </p:nvSpPr>
        <p:spPr bwMode="auto">
          <a:xfrm>
            <a:off x="7010673" y="3962402"/>
            <a:ext cx="8170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sz="1600">
                <a:solidFill>
                  <a:srgbClr val="0066FF"/>
                </a:solidFill>
              </a:rPr>
              <a:t>ATLAS</a:t>
            </a:r>
          </a:p>
        </p:txBody>
      </p:sp>
      <p:sp>
        <p:nvSpPr>
          <p:cNvPr id="75788" name="TextBox 18"/>
          <p:cNvSpPr txBox="1">
            <a:spLocks noChangeArrowheads="1"/>
          </p:cNvSpPr>
          <p:nvPr/>
        </p:nvSpPr>
        <p:spPr bwMode="auto">
          <a:xfrm>
            <a:off x="7239272" y="1295402"/>
            <a:ext cx="8170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sz="1600">
                <a:solidFill>
                  <a:srgbClr val="0066FF"/>
                </a:solidFill>
              </a:rPr>
              <a:t>ATLAS</a:t>
            </a:r>
          </a:p>
        </p:txBody>
      </p:sp>
      <p:sp>
        <p:nvSpPr>
          <p:cNvPr id="75789" name="Rectangle 16"/>
          <p:cNvSpPr>
            <a:spLocks noChangeArrowheads="1"/>
          </p:cNvSpPr>
          <p:nvPr/>
        </p:nvSpPr>
        <p:spPr bwMode="auto">
          <a:xfrm>
            <a:off x="2019300" y="6629402"/>
            <a:ext cx="29337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buNone/>
            </a:pPr>
            <a:r>
              <a:rPr lang="en-US" sz="1200">
                <a:solidFill>
                  <a:srgbClr val="FFFFFF"/>
                </a:solidFill>
              </a:rPr>
              <a:t>(*) F. Kocak, I. Tapan Uludag Univ.</a:t>
            </a:r>
          </a:p>
        </p:txBody>
      </p:sp>
      <p:pic>
        <p:nvPicPr>
          <p:cNvPr id="75790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7325"/>
            <a:ext cx="717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691" y="1980991"/>
            <a:ext cx="6804709" cy="1743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1646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/>
          <p:cNvSpPr>
            <a:spLocks noGrp="1"/>
          </p:cNvSpPr>
          <p:nvPr>
            <p:ph type="title"/>
          </p:nvPr>
        </p:nvSpPr>
        <p:spPr>
          <a:xfrm>
            <a:off x="1066800" y="152402"/>
            <a:ext cx="8534399" cy="533398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11568A"/>
                </a:solidFill>
              </a:rPr>
              <a:t>Electromagnetic Calorimeter (ii)</a:t>
            </a:r>
          </a:p>
        </p:txBody>
      </p:sp>
      <p:sp>
        <p:nvSpPr>
          <p:cNvPr id="76802" name="Content Placeholder 2"/>
          <p:cNvSpPr>
            <a:spLocks noGrp="1"/>
          </p:cNvSpPr>
          <p:nvPr>
            <p:ph idx="1"/>
          </p:nvPr>
        </p:nvSpPr>
        <p:spPr>
          <a:xfrm>
            <a:off x="152400" y="4087815"/>
            <a:ext cx="6019800" cy="2236787"/>
          </a:xfrm>
        </p:spPr>
        <p:txBody>
          <a:bodyPr/>
          <a:lstStyle/>
          <a:p>
            <a:pPr eaLnBrk="1" hangingPunct="1"/>
            <a:r>
              <a:rPr lang="en-US" smtClean="0"/>
              <a:t>Simulation with simplified design w.r.t.Atlas</a:t>
            </a:r>
          </a:p>
          <a:p>
            <a:pPr eaLnBrk="1" hangingPunct="1"/>
            <a:r>
              <a:rPr lang="en-US" smtClean="0"/>
              <a:t>LAr Calorimeter : good energy resolution, stable performance</a:t>
            </a:r>
          </a:p>
          <a:p>
            <a:pPr eaLnBrk="1" hangingPunct="1"/>
            <a:r>
              <a:rPr lang="en-US" smtClean="0"/>
              <a:t>Simulation results compatible with ATLAS</a:t>
            </a:r>
          </a:p>
          <a:p>
            <a:pPr eaLnBrk="1" hangingPunct="1"/>
            <a:r>
              <a:rPr lang="en-US" smtClean="0"/>
              <a:t>Warm (Pb/Sci) option also investigated</a:t>
            </a:r>
          </a:p>
          <a:p>
            <a:pPr eaLnBrk="1" hangingPunct="1"/>
            <a:r>
              <a:rPr lang="en-US" smtClean="0"/>
              <a:t>30X</a:t>
            </a:r>
            <a:r>
              <a:rPr lang="en-US" baseline="-25000" smtClean="0"/>
              <a:t>0</a:t>
            </a:r>
            <a:r>
              <a:rPr lang="en-US" smtClean="0"/>
              <a:t> (X</a:t>
            </a:r>
            <a:r>
              <a:rPr lang="en-US" baseline="-25000" smtClean="0"/>
              <a:t>0</a:t>
            </a:r>
            <a:r>
              <a:rPr lang="en-US" smtClean="0"/>
              <a:t>(Pb)=0.56 cm; 20 layers)            </a:t>
            </a:r>
            <a:r>
              <a:rPr lang="en-US" smtClean="0">
                <a:sym typeface="Wingdings" pitchFamily="2" charset="2"/>
              </a:rPr>
              <a:t></a:t>
            </a:r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r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fld id="{5071737B-B48D-4855-B53D-BFB1AF0F8C62}" type="slidenum">
              <a:rPr kumimoji="0" lang="en-US" sz="1200">
                <a:solidFill>
                  <a:srgbClr val="FFFFFF"/>
                </a:solidFill>
              </a:rPr>
              <a:pPr algn="r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29</a:t>
            </a:fld>
            <a:endParaRPr kumimoji="0" lang="en-US" sz="1400">
              <a:solidFill>
                <a:srgbClr val="FFFFFF"/>
              </a:solidFill>
            </a:endParaRPr>
          </a:p>
        </p:txBody>
      </p:sp>
      <p:sp>
        <p:nvSpPr>
          <p:cNvPr id="76809" name="Rectangle 14"/>
          <p:cNvSpPr>
            <a:spLocks noChangeAspect="1"/>
          </p:cNvSpPr>
          <p:nvPr/>
        </p:nvSpPr>
        <p:spPr bwMode="auto">
          <a:xfrm>
            <a:off x="76201" y="762000"/>
            <a:ext cx="9753600" cy="2971800"/>
          </a:xfrm>
          <a:prstGeom prst="rect">
            <a:avLst/>
          </a:prstGeom>
          <a:solidFill>
            <a:srgbClr val="FFFFFF"/>
          </a:solidFill>
          <a:ln w="19050">
            <a:noFill/>
            <a:round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none" anchor="ctr"/>
          <a:lstStyle/>
          <a:p>
            <a:pPr marL="336550" indent="-3365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buNone/>
            </a:pPr>
            <a:endParaRPr lang="en-US"/>
          </a:p>
        </p:txBody>
      </p:sp>
      <p:pic>
        <p:nvPicPr>
          <p:cNvPr id="768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50"/>
          <a:stretch>
            <a:fillRect/>
          </a:stretch>
        </p:blipFill>
        <p:spPr bwMode="auto">
          <a:xfrm>
            <a:off x="152400" y="838200"/>
            <a:ext cx="3429001" cy="2621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1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1" y="838200"/>
            <a:ext cx="2209799" cy="2795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12" name="TextBox 11"/>
          <p:cNvSpPr txBox="1">
            <a:spLocks noChangeAspect="1"/>
          </p:cNvSpPr>
          <p:nvPr/>
        </p:nvSpPr>
        <p:spPr bwMode="auto">
          <a:xfrm>
            <a:off x="2950356" y="914400"/>
            <a:ext cx="70724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sz="1600">
                <a:solidFill>
                  <a:srgbClr val="0066FF"/>
                </a:solidFill>
              </a:rPr>
              <a:t>LHeC</a:t>
            </a:r>
          </a:p>
        </p:txBody>
      </p:sp>
      <p:sp>
        <p:nvSpPr>
          <p:cNvPr id="76813" name="Rectangle 12"/>
          <p:cNvSpPr>
            <a:spLocks noChangeAspect="1"/>
          </p:cNvSpPr>
          <p:nvPr/>
        </p:nvSpPr>
        <p:spPr bwMode="auto">
          <a:xfrm>
            <a:off x="76201" y="3502518"/>
            <a:ext cx="2933700" cy="231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buNone/>
            </a:pPr>
            <a:r>
              <a:rPr lang="en-US" sz="1200"/>
              <a:t>F. Kocak, I. Tapan Uludag Univ.</a:t>
            </a:r>
          </a:p>
        </p:txBody>
      </p:sp>
      <p:pic>
        <p:nvPicPr>
          <p:cNvPr id="76814" name="Picture 13" descr="det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59" b="2641"/>
          <a:stretch>
            <a:fillRect/>
          </a:stretch>
        </p:blipFill>
        <p:spPr bwMode="auto">
          <a:xfrm>
            <a:off x="6145167" y="838200"/>
            <a:ext cx="3608434" cy="280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5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8915"/>
            <a:ext cx="717550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6806" name="Group 6"/>
          <p:cNvGrpSpPr>
            <a:grpSpLocks/>
          </p:cNvGrpSpPr>
          <p:nvPr/>
        </p:nvGrpSpPr>
        <p:grpSpPr bwMode="auto">
          <a:xfrm>
            <a:off x="6086476" y="3810000"/>
            <a:ext cx="3743325" cy="2971800"/>
            <a:chOff x="6085801" y="3733800"/>
            <a:chExt cx="3743999" cy="2971800"/>
          </a:xfrm>
          <a:effectLst>
            <a:glow rad="139700">
              <a:schemeClr val="accent2">
                <a:satMod val="175000"/>
                <a:alpha val="40000"/>
              </a:schemeClr>
            </a:glow>
          </a:effectLst>
        </p:grpSpPr>
        <p:pic>
          <p:nvPicPr>
            <p:cNvPr id="76807" name="Picture 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0" y="3733800"/>
              <a:ext cx="3733800" cy="297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6808" name="Picture 4" descr="energy_resolution_EMCbarrel_ertan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85801" y="3810503"/>
              <a:ext cx="3743999" cy="27426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289391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1568A"/>
                </a:solidFill>
              </a:rPr>
              <a:t>Introduction </a:t>
            </a:r>
            <a:r>
              <a:rPr lang="en-US" dirty="0">
                <a:solidFill>
                  <a:srgbClr val="11568A"/>
                </a:solidFill>
              </a:rPr>
              <a:t>(</a:t>
            </a:r>
            <a:r>
              <a:rPr lang="en-US" dirty="0" smtClean="0">
                <a:solidFill>
                  <a:srgbClr val="11568A"/>
                </a:solidFill>
              </a:rPr>
              <a:t>ii)</a:t>
            </a:r>
            <a:endParaRPr lang="en-US" dirty="0">
              <a:solidFill>
                <a:srgbClr val="11568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1" y="1295400"/>
            <a:ext cx="9372599" cy="4267200"/>
          </a:xfrm>
        </p:spPr>
        <p:txBody>
          <a:bodyPr/>
          <a:lstStyle/>
          <a:p>
            <a:r>
              <a:rPr lang="en-US" sz="2800" dirty="0" smtClean="0"/>
              <a:t>Structure of the Meeting:</a:t>
            </a:r>
            <a:endParaRPr lang="en-US" sz="1100" dirty="0" smtClean="0"/>
          </a:p>
          <a:p>
            <a:pPr lvl="1"/>
            <a:r>
              <a:rPr lang="en-US" sz="2400" dirty="0" smtClean="0"/>
              <a:t>3 informal sessions:</a:t>
            </a:r>
          </a:p>
          <a:p>
            <a:pPr lvl="1"/>
            <a:r>
              <a:rPr lang="en-US" sz="2400" dirty="0" smtClean="0">
                <a:solidFill>
                  <a:srgbClr val="11568A"/>
                </a:solidFill>
              </a:rPr>
              <a:t>Detector Design </a:t>
            </a:r>
            <a:r>
              <a:rPr lang="en-US" sz="2400" dirty="0">
                <a:solidFill>
                  <a:srgbClr val="11568A"/>
                </a:solidFill>
              </a:rPr>
              <a:t>(Thursday Nov </a:t>
            </a:r>
            <a:r>
              <a:rPr lang="en-US" sz="2400" dirty="0" smtClean="0">
                <a:solidFill>
                  <a:srgbClr val="11568A"/>
                </a:solidFill>
              </a:rPr>
              <a:t>7</a:t>
            </a:r>
            <a:r>
              <a:rPr lang="en-US" sz="2400" baseline="30000" dirty="0" smtClean="0">
                <a:solidFill>
                  <a:srgbClr val="11568A"/>
                </a:solidFill>
              </a:rPr>
              <a:t>th</a:t>
            </a:r>
            <a:r>
              <a:rPr lang="en-US" sz="2400" dirty="0" smtClean="0">
                <a:solidFill>
                  <a:srgbClr val="11568A"/>
                </a:solidFill>
              </a:rPr>
              <a:t>, </a:t>
            </a:r>
            <a:r>
              <a:rPr lang="en-US" sz="2400" dirty="0">
                <a:solidFill>
                  <a:srgbClr val="11568A"/>
                </a:solidFill>
              </a:rPr>
              <a:t>Morning  10:00 </a:t>
            </a:r>
            <a:r>
              <a:rPr lang="en-US" sz="2400" dirty="0">
                <a:solidFill>
                  <a:srgbClr val="11568A"/>
                </a:solidFill>
                <a:sym typeface="Wingdings" panose="05000000000000000000" pitchFamily="2" charset="2"/>
              </a:rPr>
              <a:t> …)</a:t>
            </a:r>
            <a:endParaRPr lang="en-US" sz="2400" dirty="0">
              <a:solidFill>
                <a:srgbClr val="11568A"/>
              </a:solidFill>
            </a:endParaRPr>
          </a:p>
          <a:p>
            <a:pPr lvl="2"/>
            <a:r>
              <a:rPr lang="en-US" sz="2000" dirty="0"/>
              <a:t>Present baseline, updates from Machine and interaction region                           </a:t>
            </a:r>
          </a:p>
          <a:p>
            <a:pPr lvl="1"/>
            <a:r>
              <a:rPr lang="en-US" sz="2400" dirty="0" smtClean="0">
                <a:solidFill>
                  <a:srgbClr val="11568A"/>
                </a:solidFill>
              </a:rPr>
              <a:t>Physics requirements </a:t>
            </a:r>
            <a:r>
              <a:rPr lang="en-US" sz="2400" dirty="0">
                <a:solidFill>
                  <a:srgbClr val="11568A"/>
                </a:solidFill>
              </a:rPr>
              <a:t> (Thursday </a:t>
            </a:r>
            <a:r>
              <a:rPr lang="en-US" sz="2400" dirty="0" smtClean="0">
                <a:solidFill>
                  <a:srgbClr val="11568A"/>
                </a:solidFill>
              </a:rPr>
              <a:t>7</a:t>
            </a:r>
            <a:r>
              <a:rPr lang="en-US" sz="2400" baseline="30000" dirty="0" smtClean="0">
                <a:solidFill>
                  <a:srgbClr val="11568A"/>
                </a:solidFill>
              </a:rPr>
              <a:t>th </a:t>
            </a:r>
            <a:r>
              <a:rPr lang="en-US" sz="2400" dirty="0" smtClean="0">
                <a:solidFill>
                  <a:srgbClr val="11568A"/>
                </a:solidFill>
              </a:rPr>
              <a:t>Afternoon, </a:t>
            </a:r>
            <a:r>
              <a:rPr lang="en-US" sz="2400" dirty="0">
                <a:solidFill>
                  <a:srgbClr val="11568A"/>
                </a:solidFill>
              </a:rPr>
              <a:t>14:30 </a:t>
            </a:r>
            <a:r>
              <a:rPr lang="en-US" sz="2400" dirty="0">
                <a:solidFill>
                  <a:srgbClr val="11568A"/>
                </a:solidFill>
                <a:sym typeface="Wingdings" panose="05000000000000000000" pitchFamily="2" charset="2"/>
              </a:rPr>
              <a:t></a:t>
            </a:r>
            <a:r>
              <a:rPr lang="en-US" sz="2400" dirty="0" smtClean="0">
                <a:solidFill>
                  <a:srgbClr val="11568A"/>
                </a:solidFill>
                <a:sym typeface="Wingdings" panose="05000000000000000000" pitchFamily="2" charset="2"/>
              </a:rPr>
              <a:t>…</a:t>
            </a:r>
            <a:r>
              <a:rPr lang="en-US" sz="2400" dirty="0" smtClean="0">
                <a:solidFill>
                  <a:srgbClr val="11568A"/>
                </a:solidFill>
              </a:rPr>
              <a:t>)</a:t>
            </a:r>
          </a:p>
          <a:p>
            <a:pPr lvl="2"/>
            <a:r>
              <a:rPr lang="en-US" sz="2000" dirty="0" smtClean="0"/>
              <a:t>Studies from golden Analyses Higgs, HFL, </a:t>
            </a:r>
            <a:r>
              <a:rPr lang="en-US" sz="2000" dirty="0" err="1" smtClean="0"/>
              <a:t>eA</a:t>
            </a:r>
            <a:r>
              <a:rPr lang="en-US" sz="2000" dirty="0" smtClean="0"/>
              <a:t>, etc. </a:t>
            </a:r>
          </a:p>
          <a:p>
            <a:pPr lvl="1"/>
            <a:r>
              <a:rPr lang="en-US" sz="2400" dirty="0" smtClean="0">
                <a:solidFill>
                  <a:srgbClr val="11568A"/>
                </a:solidFill>
              </a:rPr>
              <a:t>Simulation Environment (Friday Morning 8</a:t>
            </a:r>
            <a:r>
              <a:rPr lang="en-US" sz="2400" baseline="30000" dirty="0" smtClean="0">
                <a:solidFill>
                  <a:srgbClr val="11568A"/>
                </a:solidFill>
              </a:rPr>
              <a:t>th</a:t>
            </a:r>
            <a:r>
              <a:rPr lang="en-US" sz="2400" dirty="0" smtClean="0">
                <a:solidFill>
                  <a:srgbClr val="11568A"/>
                </a:solidFill>
              </a:rPr>
              <a:t>, 10:00 </a:t>
            </a:r>
            <a:r>
              <a:rPr lang="en-US" sz="2400" dirty="0" smtClean="0">
                <a:solidFill>
                  <a:srgbClr val="11568A"/>
                </a:solidFill>
                <a:sym typeface="Wingdings" panose="05000000000000000000" pitchFamily="2" charset="2"/>
              </a:rPr>
              <a:t> … )</a:t>
            </a:r>
          </a:p>
          <a:p>
            <a:pPr lvl="2"/>
            <a:r>
              <a:rPr lang="en-US" sz="2000" dirty="0" err="1" smtClean="0"/>
              <a:t>LHeC</a:t>
            </a:r>
            <a:r>
              <a:rPr lang="en-US" sz="2000" dirty="0" smtClean="0"/>
              <a:t> Software, Ongoing </a:t>
            </a:r>
            <a:r>
              <a:rPr lang="en-US" sz="2000" dirty="0">
                <a:sym typeface="Wingdings" panose="05000000000000000000" pitchFamily="2" charset="2"/>
              </a:rPr>
              <a:t>d</a:t>
            </a:r>
            <a:r>
              <a:rPr lang="en-US" sz="2000" dirty="0" smtClean="0">
                <a:sym typeface="Wingdings" panose="05000000000000000000" pitchFamily="2" charset="2"/>
              </a:rPr>
              <a:t>etector studies, </a:t>
            </a:r>
          </a:p>
          <a:p>
            <a:pPr lvl="2"/>
            <a:r>
              <a:rPr lang="en-US" sz="2000" dirty="0" smtClean="0">
                <a:sym typeface="Wingdings" panose="05000000000000000000" pitchFamily="2" charset="2"/>
              </a:rPr>
              <a:t>DD4Hep, </a:t>
            </a:r>
            <a:r>
              <a:rPr lang="en-US" sz="2000" dirty="0" err="1" smtClean="0">
                <a:sym typeface="Wingdings" panose="05000000000000000000" pitchFamily="2" charset="2"/>
              </a:rPr>
              <a:t>LHeC</a:t>
            </a:r>
            <a:r>
              <a:rPr lang="en-US" sz="2000" dirty="0" smtClean="0">
                <a:sym typeface="Wingdings" panose="05000000000000000000" pitchFamily="2" charset="2"/>
              </a:rPr>
              <a:t> Software Tutorial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2573D-6A8C-47FC-A403-06DB75F394A9}" type="slidenum">
              <a:rPr lang="en-US" smtClean="0"/>
              <a:pPr/>
              <a:t>3</a:t>
            </a:fld>
            <a:endParaRPr lang="en-US" sz="1400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66" b="13829"/>
          <a:stretch/>
        </p:blipFill>
        <p:spPr bwMode="auto">
          <a:xfrm>
            <a:off x="76201" y="8860"/>
            <a:ext cx="1087518" cy="600740"/>
          </a:xfrm>
          <a:prstGeom prst="roundRect">
            <a:avLst>
              <a:gd name="adj" fmla="val 8594"/>
            </a:avLst>
          </a:prstGeom>
          <a:noFill/>
          <a:ln>
            <a:noFill/>
          </a:ln>
          <a:effectLst>
            <a:glow rad="101600">
              <a:schemeClr val="accent6">
                <a:lumMod val="20000"/>
                <a:lumOff val="80000"/>
                <a:alpha val="40000"/>
              </a:schemeClr>
            </a:glow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4529917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solidFill>
                  <a:srgbClr val="11568A"/>
                </a:solidFill>
              </a:rPr>
              <a:t>Hadronic</a:t>
            </a:r>
            <a:r>
              <a:rPr lang="en-US" dirty="0" smtClean="0">
                <a:solidFill>
                  <a:srgbClr val="11568A"/>
                </a:solidFill>
              </a:rPr>
              <a:t>  Calorimeter (</a:t>
            </a:r>
            <a:r>
              <a:rPr lang="en-US" dirty="0" err="1" smtClean="0">
                <a:solidFill>
                  <a:srgbClr val="11568A"/>
                </a:solidFill>
              </a:rPr>
              <a:t>i</a:t>
            </a:r>
            <a:r>
              <a:rPr lang="en-US" dirty="0" smtClean="0">
                <a:solidFill>
                  <a:srgbClr val="11568A"/>
                </a:solidFill>
              </a:rPr>
              <a:t>)</a:t>
            </a:r>
          </a:p>
        </p:txBody>
      </p:sp>
      <p:sp>
        <p:nvSpPr>
          <p:cNvPr id="77826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686800" cy="5943600"/>
          </a:xfrm>
        </p:spPr>
        <p:txBody>
          <a:bodyPr/>
          <a:lstStyle/>
          <a:p>
            <a:pPr eaLnBrk="1" hangingPunct="1"/>
            <a:r>
              <a:rPr lang="en-US" dirty="0" smtClean="0"/>
              <a:t>Baseline Design</a:t>
            </a:r>
          </a:p>
          <a:p>
            <a:pPr lvl="1" eaLnBrk="1" hangingPunct="1"/>
            <a:r>
              <a:rPr lang="en-US" sz="2000" dirty="0" smtClean="0"/>
              <a:t>HAC iron absorber (magnet return flux)</a:t>
            </a:r>
          </a:p>
          <a:p>
            <a:pPr lvl="1" eaLnBrk="1" hangingPunct="1"/>
            <a:r>
              <a:rPr lang="en-US" sz="2000" dirty="0" smtClean="0"/>
              <a:t>scintillating plates                                                                                        (similar to ATLAS TILE CAL)</a:t>
            </a:r>
          </a:p>
          <a:p>
            <a:pPr lvl="1" eaLnBrk="1" hangingPunct="1"/>
            <a:r>
              <a:rPr lang="en-US" sz="2000" dirty="0" smtClean="0"/>
              <a:t>Interaction Length: ~7-9 </a:t>
            </a:r>
            <a:r>
              <a:rPr lang="el-GR" sz="2000" dirty="0" smtClean="0"/>
              <a:t>λ</a:t>
            </a:r>
            <a:r>
              <a:rPr lang="en-US" sz="2000" baseline="-25000" dirty="0" smtClean="0"/>
              <a:t>I</a:t>
            </a:r>
          </a:p>
          <a:p>
            <a:pPr eaLnBrk="1" hangingPunct="1"/>
            <a:r>
              <a:rPr lang="en-US" dirty="0" smtClean="0"/>
              <a:t>Setup: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>
              <a:buFont typeface="Monotype Sorts" pitchFamily="6" charset="2"/>
              <a:buNone/>
            </a:pPr>
            <a:r>
              <a:rPr lang="en-US" dirty="0" smtClean="0"/>
              <a:t> </a:t>
            </a:r>
          </a:p>
          <a:p>
            <a:pPr eaLnBrk="1" hangingPunct="1"/>
            <a:r>
              <a:rPr lang="en-US" sz="2000" dirty="0" smtClean="0"/>
              <a:t>GEANT4</a:t>
            </a:r>
            <a:r>
              <a:rPr lang="en-US" dirty="0" smtClean="0"/>
              <a:t> + </a:t>
            </a:r>
            <a:r>
              <a:rPr lang="en-US" sz="2000" dirty="0" smtClean="0"/>
              <a:t>FLUKA</a:t>
            </a:r>
            <a:r>
              <a:rPr lang="en-US" dirty="0" smtClean="0"/>
              <a:t> simulations</a:t>
            </a:r>
          </a:p>
          <a:p>
            <a:pPr eaLnBrk="1" hangingPunct="1"/>
            <a:r>
              <a:rPr lang="en-US" dirty="0" smtClean="0"/>
              <a:t>performance optimization:</a:t>
            </a:r>
          </a:p>
          <a:p>
            <a:pPr lvl="1" eaLnBrk="1" hangingPunct="1"/>
            <a:r>
              <a:rPr lang="en-US" dirty="0" smtClean="0"/>
              <a:t>containment, resolution, combined HAC &amp; EMC response</a:t>
            </a:r>
          </a:p>
          <a:p>
            <a:pPr lvl="1" eaLnBrk="1" hangingPunct="1"/>
            <a:r>
              <a:rPr lang="en-US" dirty="0" smtClean="0"/>
              <a:t>solenoid/dipoles/cryostat in between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r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fld id="{FA3F13ED-E9A4-4C0C-A6AE-3AA6D297447F}" type="slidenum">
              <a:rPr kumimoji="0" lang="en-US" sz="1200">
                <a:solidFill>
                  <a:srgbClr val="FFFFFF"/>
                </a:solidFill>
              </a:rPr>
              <a:pPr algn="r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30</a:t>
            </a:fld>
            <a:endParaRPr kumimoji="0" lang="en-US" sz="1400">
              <a:solidFill>
                <a:srgbClr val="FFFFFF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81000" y="3200400"/>
          <a:ext cx="3581400" cy="13051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8615"/>
                <a:gridCol w="1450262"/>
                <a:gridCol w="1062523"/>
              </a:tblGrid>
              <a:tr h="4570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Tile Rows </a:t>
                      </a:r>
                      <a:endParaRPr lang="en-US" sz="1200" dirty="0"/>
                    </a:p>
                  </a:txBody>
                  <a:tcPr marT="45702" marB="45702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Height of Tiles in Radial Direction </a:t>
                      </a:r>
                      <a:endParaRPr lang="en-US" sz="1200" dirty="0"/>
                    </a:p>
                  </a:txBody>
                  <a:tcPr marT="45702" marB="45702"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Scintillator</a:t>
                      </a:r>
                      <a:r>
                        <a:rPr lang="en-US" sz="1200" dirty="0" smtClean="0"/>
                        <a:t> Thickness</a:t>
                      </a:r>
                      <a:endParaRPr lang="en-US" sz="1200" dirty="0"/>
                    </a:p>
                  </a:txBody>
                  <a:tcPr marT="45702" marB="45702"/>
                </a:tc>
              </a:tr>
              <a:tr h="28684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1-3</a:t>
                      </a:r>
                      <a:endParaRPr lang="en-US" sz="1200" dirty="0"/>
                    </a:p>
                  </a:txBody>
                  <a:tcPr marT="45702" marB="45702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97mm</a:t>
                      </a:r>
                      <a:endParaRPr lang="en-US" sz="1200" dirty="0"/>
                    </a:p>
                  </a:txBody>
                  <a:tcPr marT="45702" marB="45702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3mm</a:t>
                      </a:r>
                      <a:endParaRPr lang="en-US" sz="1200" dirty="0"/>
                    </a:p>
                  </a:txBody>
                  <a:tcPr marT="45702" marB="45702"/>
                </a:tc>
              </a:tr>
              <a:tr h="28684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4-6</a:t>
                      </a:r>
                      <a:endParaRPr lang="en-US" sz="1200" dirty="0"/>
                    </a:p>
                  </a:txBody>
                  <a:tcPr marT="45702" marB="45702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127mm</a:t>
                      </a:r>
                      <a:endParaRPr lang="en-US" sz="1200" dirty="0"/>
                    </a:p>
                  </a:txBody>
                  <a:tcPr marT="45702" marB="45702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3mm</a:t>
                      </a:r>
                      <a:endParaRPr lang="en-US" sz="1200" dirty="0"/>
                    </a:p>
                  </a:txBody>
                  <a:tcPr marT="45702" marB="45702"/>
                </a:tc>
              </a:tr>
              <a:tr h="27421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7-11</a:t>
                      </a:r>
                      <a:endParaRPr lang="en-US" sz="1200" dirty="0"/>
                    </a:p>
                  </a:txBody>
                  <a:tcPr marT="45702" marB="45702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147mm</a:t>
                      </a:r>
                      <a:endParaRPr lang="en-US" sz="1200" dirty="0"/>
                    </a:p>
                  </a:txBody>
                  <a:tcPr marT="45702" marB="45702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3mm</a:t>
                      </a:r>
                      <a:endParaRPr lang="en-US" sz="1200" dirty="0"/>
                    </a:p>
                  </a:txBody>
                  <a:tcPr marT="45702" marB="45702"/>
                </a:tc>
              </a:tr>
            </a:tbl>
          </a:graphicData>
        </a:graphic>
      </p:graphicFrame>
      <p:pic>
        <p:nvPicPr>
          <p:cNvPr id="77850" name="Picture 10" descr="cal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1" y="3505200"/>
            <a:ext cx="4924425" cy="186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52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7325"/>
            <a:ext cx="717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1" y="941762"/>
            <a:ext cx="4448837" cy="2421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1929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76201" y="3124200"/>
            <a:ext cx="9753600" cy="37338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336550" marR="0" indent="-336550" algn="ctr" defTabSz="914400" rtl="0" eaLnBrk="0" fontAlgn="base" latin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2" charset="2"/>
              <a:buNone/>
              <a:tabLst/>
            </a:pPr>
            <a:endParaRPr kumimoji="1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304800" y="914402"/>
            <a:ext cx="5019675" cy="185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36550" indent="-336550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Monotype Sorts" pitchFamily="2" charset="2"/>
              <a:buChar char="n"/>
              <a:defRPr/>
            </a:pPr>
            <a:r>
              <a:rPr lang="en-US" sz="2200" kern="0" dirty="0">
                <a:solidFill>
                  <a:schemeClr val="tx2"/>
                </a:solidFill>
                <a:latin typeface="+mn-lt"/>
                <a:ea typeface="+mn-ea"/>
              </a:rPr>
              <a:t>Preliminary studies </a:t>
            </a:r>
            <a:r>
              <a:rPr lang="en-US" sz="2200" kern="0" dirty="0" smtClean="0">
                <a:solidFill>
                  <a:schemeClr val="tx2"/>
                </a:solidFill>
                <a:latin typeface="+mn-lt"/>
                <a:ea typeface="+mn-ea"/>
              </a:rPr>
              <a:t>of the </a:t>
            </a:r>
            <a:r>
              <a:rPr lang="en-US" sz="2200" kern="0" dirty="0">
                <a:solidFill>
                  <a:schemeClr val="tx2"/>
                </a:solidFill>
                <a:latin typeface="+mn-lt"/>
                <a:ea typeface="+mn-ea"/>
              </a:rPr>
              <a:t>impact </a:t>
            </a:r>
            <a:r>
              <a:rPr lang="en-US" sz="2200" kern="0" dirty="0" smtClean="0">
                <a:solidFill>
                  <a:schemeClr val="tx2"/>
                </a:solidFill>
                <a:latin typeface="+mn-lt"/>
                <a:ea typeface="+mn-ea"/>
              </a:rPr>
              <a:t>of   the </a:t>
            </a:r>
            <a:r>
              <a:rPr lang="en-US" sz="2200" kern="0" dirty="0">
                <a:solidFill>
                  <a:schemeClr val="tx2"/>
                </a:solidFill>
                <a:latin typeface="+mn-lt"/>
                <a:ea typeface="+mn-ea"/>
              </a:rPr>
              <a:t>magnet system on </a:t>
            </a:r>
            <a:r>
              <a:rPr lang="en-US" sz="2200" kern="0" dirty="0" smtClean="0">
                <a:solidFill>
                  <a:schemeClr val="tx2"/>
                </a:solidFill>
                <a:latin typeface="+mn-lt"/>
                <a:ea typeface="+mn-ea"/>
              </a:rPr>
              <a:t>calorimetric measurements (</a:t>
            </a:r>
            <a:r>
              <a:rPr lang="en-US" sz="2000" kern="0" dirty="0" smtClean="0">
                <a:solidFill>
                  <a:schemeClr val="tx2"/>
                </a:solidFill>
                <a:latin typeface="+mn-lt"/>
                <a:ea typeface="+mn-ea"/>
              </a:rPr>
              <a:t>GEANT4 </a:t>
            </a:r>
            <a:r>
              <a:rPr lang="en-US" sz="2200" kern="0" dirty="0" smtClean="0">
                <a:solidFill>
                  <a:schemeClr val="tx2"/>
                </a:solidFill>
                <a:latin typeface="+mn-lt"/>
                <a:ea typeface="+mn-ea"/>
              </a:rPr>
              <a:t>&amp;</a:t>
            </a:r>
            <a:r>
              <a:rPr lang="en-US" sz="2000" kern="0" dirty="0" smtClean="0">
                <a:solidFill>
                  <a:schemeClr val="tx2"/>
                </a:solidFill>
                <a:latin typeface="+mn-lt"/>
                <a:ea typeface="+mn-ea"/>
              </a:rPr>
              <a:t> FLUKA *</a:t>
            </a:r>
            <a:r>
              <a:rPr lang="en-US" sz="2200" kern="0" dirty="0" smtClean="0">
                <a:solidFill>
                  <a:schemeClr val="tx2"/>
                </a:solidFill>
                <a:latin typeface="+mn-lt"/>
                <a:ea typeface="+mn-ea"/>
              </a:rPr>
              <a:t>)</a:t>
            </a:r>
            <a:endParaRPr lang="en-US" sz="2200" kern="0" dirty="0">
              <a:solidFill>
                <a:schemeClr val="tx2"/>
              </a:solidFill>
              <a:latin typeface="+mn-lt"/>
              <a:ea typeface="+mn-ea"/>
            </a:endParaRPr>
          </a:p>
          <a:p>
            <a:pPr marL="336550" indent="-336550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Monotype Sorts" pitchFamily="2" charset="2"/>
              <a:buChar char="n"/>
              <a:defRPr/>
            </a:pPr>
            <a:r>
              <a:rPr lang="en-US" sz="2200" kern="0" dirty="0">
                <a:solidFill>
                  <a:schemeClr val="tx2"/>
                </a:solidFill>
                <a:latin typeface="+mn-lt"/>
                <a:ea typeface="+mn-ea"/>
              </a:rPr>
              <a:t>Energy resolutions</a:t>
            </a:r>
          </a:p>
          <a:p>
            <a:pPr marL="336550" indent="-336550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Monotype Sorts" pitchFamily="2" charset="2"/>
              <a:buChar char="n"/>
              <a:defRPr/>
            </a:pPr>
            <a:r>
              <a:rPr lang="en-US" sz="2200" kern="0" dirty="0">
                <a:solidFill>
                  <a:schemeClr val="tx2"/>
                </a:solidFill>
                <a:latin typeface="+mn-lt"/>
                <a:ea typeface="+mn-ea"/>
              </a:rPr>
              <a:t>Shower profiles</a:t>
            </a:r>
            <a:br>
              <a:rPr lang="en-US" sz="2200" kern="0" dirty="0">
                <a:solidFill>
                  <a:schemeClr val="tx2"/>
                </a:solidFill>
                <a:latin typeface="+mn-lt"/>
                <a:ea typeface="+mn-ea"/>
              </a:rPr>
            </a:br>
            <a:endParaRPr lang="en-US" sz="2200" kern="0" dirty="0">
              <a:solidFill>
                <a:schemeClr val="tx2"/>
              </a:solidFill>
              <a:latin typeface="+mn-lt"/>
              <a:ea typeface="+mn-ea"/>
            </a:endParaRPr>
          </a:p>
          <a:p>
            <a:pPr marL="336550" indent="-33655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rgbClr val="FFFFFF"/>
              </a:buClr>
              <a:buFont typeface="Monotype Sorts" pitchFamily="2" charset="2"/>
              <a:buChar char="n"/>
              <a:defRPr/>
            </a:pPr>
            <a:endParaRPr lang="en-US" sz="2200" kern="0" dirty="0">
              <a:solidFill>
                <a:schemeClr val="tx2"/>
              </a:solidFill>
              <a:latin typeface="+mn-lt"/>
              <a:ea typeface="+mn-ea"/>
            </a:endParaRPr>
          </a:p>
          <a:p>
            <a:pPr marL="336550" indent="-33655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rgbClr val="FFFFFF"/>
              </a:buClr>
              <a:buFont typeface="Monotype Sorts" pitchFamily="2" charset="2"/>
              <a:buChar char="n"/>
              <a:defRPr/>
            </a:pPr>
            <a:endParaRPr lang="en-US" sz="2200" kern="0" dirty="0">
              <a:solidFill>
                <a:schemeClr val="tx2"/>
              </a:solidFill>
              <a:latin typeface="+mn-lt"/>
              <a:ea typeface="+mn-ea"/>
            </a:endParaRPr>
          </a:p>
          <a:p>
            <a:pPr marL="336550" indent="-33655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rgbClr val="FFFFFF"/>
              </a:buClr>
              <a:buFont typeface="Monotype Sorts" pitchFamily="2" charset="2"/>
              <a:buChar char="n"/>
              <a:defRPr/>
            </a:pPr>
            <a:endParaRPr lang="en-US" sz="2200" kern="0" dirty="0">
              <a:solidFill>
                <a:schemeClr val="tx2"/>
              </a:solidFill>
              <a:latin typeface="+mn-lt"/>
              <a:ea typeface="+mn-ea"/>
            </a:endParaRPr>
          </a:p>
          <a:p>
            <a:pPr marL="336550" indent="-33655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rgbClr val="FFFFFF"/>
              </a:buClr>
              <a:buFont typeface="Monotype Sorts" pitchFamily="2" charset="2"/>
              <a:buChar char="n"/>
              <a:defRPr/>
            </a:pPr>
            <a:endParaRPr lang="en-US" sz="2200" kern="0" dirty="0">
              <a:solidFill>
                <a:schemeClr val="tx2"/>
              </a:solidFill>
              <a:latin typeface="+mn-lt"/>
              <a:ea typeface="+mn-ea"/>
            </a:endParaRPr>
          </a:p>
          <a:p>
            <a:pPr marL="336550" indent="-33655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rgbClr val="FFFFFF"/>
              </a:buClr>
              <a:buFont typeface="Monotype Sorts" pitchFamily="2" charset="2"/>
              <a:buChar char="n"/>
              <a:defRPr/>
            </a:pPr>
            <a:endParaRPr lang="en-US" sz="2200" kern="0" dirty="0">
              <a:solidFill>
                <a:schemeClr val="tx2"/>
              </a:solidFill>
              <a:latin typeface="+mn-lt"/>
              <a:ea typeface="+mn-ea"/>
            </a:endParaRPr>
          </a:p>
          <a:p>
            <a:pPr marL="336550" indent="-33655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rgbClr val="FFFFFF"/>
              </a:buClr>
              <a:buFont typeface="Monotype Sorts" pitchFamily="2" charset="2"/>
              <a:buChar char="n"/>
              <a:defRPr/>
            </a:pPr>
            <a:endParaRPr lang="en-US" sz="2200" kern="0" dirty="0">
              <a:solidFill>
                <a:schemeClr val="tx2"/>
              </a:solidFill>
              <a:latin typeface="+mn-lt"/>
              <a:ea typeface="+mn-ea"/>
            </a:endParaRPr>
          </a:p>
          <a:p>
            <a:pPr marL="336550" indent="-33655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rgbClr val="FFFFFF"/>
              </a:buClr>
              <a:buFont typeface="Monotype Sorts" pitchFamily="2" charset="2"/>
              <a:buChar char="n"/>
              <a:defRPr/>
            </a:pPr>
            <a:endParaRPr lang="en-US" sz="2200" kern="0" dirty="0">
              <a:solidFill>
                <a:schemeClr val="tx2"/>
              </a:solidFill>
              <a:latin typeface="+mn-lt"/>
              <a:ea typeface="+mn-ea"/>
            </a:endParaRPr>
          </a:p>
          <a:p>
            <a:pPr marL="336550" indent="-33655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rgbClr val="FFFFFF"/>
              </a:buClr>
              <a:buFont typeface="Monotype Sorts" pitchFamily="2" charset="2"/>
              <a:buChar char="n"/>
              <a:defRPr/>
            </a:pPr>
            <a:endParaRPr lang="en-US" sz="2200" kern="0" dirty="0">
              <a:solidFill>
                <a:schemeClr val="tx2"/>
              </a:solidFill>
              <a:latin typeface="+mn-lt"/>
              <a:ea typeface="+mn-ea"/>
            </a:endParaRPr>
          </a:p>
          <a:p>
            <a:pPr marL="336550" indent="-33655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rgbClr val="FFFFFF"/>
              </a:buClr>
              <a:buFont typeface="Monotype Sorts" pitchFamily="2" charset="2"/>
              <a:buChar char="n"/>
              <a:defRPr/>
            </a:pPr>
            <a:endParaRPr lang="en-US" sz="2200" kern="0" dirty="0">
              <a:solidFill>
                <a:schemeClr val="tx2"/>
              </a:solidFill>
              <a:latin typeface="+mn-lt"/>
              <a:ea typeface="+mn-ea"/>
            </a:endParaRPr>
          </a:p>
        </p:txBody>
      </p:sp>
      <p:sp>
        <p:nvSpPr>
          <p:cNvPr id="78850" name="Title 1"/>
          <p:cNvSpPr>
            <a:spLocks noGrp="1"/>
          </p:cNvSpPr>
          <p:nvPr>
            <p:ph type="title"/>
          </p:nvPr>
        </p:nvSpPr>
        <p:spPr>
          <a:xfrm>
            <a:off x="1676400" y="152402"/>
            <a:ext cx="6858000" cy="481013"/>
          </a:xfrm>
        </p:spPr>
        <p:txBody>
          <a:bodyPr/>
          <a:lstStyle/>
          <a:p>
            <a:pPr eaLnBrk="1" hangingPunct="1"/>
            <a:r>
              <a:rPr lang="en-US" dirty="0" err="1" smtClean="0">
                <a:solidFill>
                  <a:srgbClr val="11568A"/>
                </a:solidFill>
              </a:rPr>
              <a:t>Hadronic</a:t>
            </a:r>
            <a:r>
              <a:rPr lang="en-US" dirty="0" smtClean="0">
                <a:solidFill>
                  <a:srgbClr val="11568A"/>
                </a:solidFill>
              </a:rPr>
              <a:t> Calorimeter (ii)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r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fld id="{19B3E154-6CB9-420B-9AF0-D0817BC5CB70}" type="slidenum">
              <a:rPr kumimoji="0" lang="en-US" sz="1200">
                <a:solidFill>
                  <a:srgbClr val="FFFFFF"/>
                </a:solidFill>
              </a:rPr>
              <a:pPr algn="r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31</a:t>
            </a:fld>
            <a:endParaRPr kumimoji="0" lang="en-US" sz="1400">
              <a:solidFill>
                <a:srgbClr val="FFFFFF"/>
              </a:solidFill>
            </a:endParaRPr>
          </a:p>
        </p:txBody>
      </p:sp>
      <p:pic>
        <p:nvPicPr>
          <p:cNvPr id="78852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7325"/>
            <a:ext cx="717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3" name="Picture 2" descr="Screen Shot 2012-06-13 at 2.32.32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1" y="609602"/>
            <a:ext cx="4392612" cy="247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4" name="Picture 4" descr="Screen Shot 2012-06-13 at 2.35.04 PM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200400"/>
            <a:ext cx="4422776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5" name="Picture 14" descr="Screen Shot 2012-06-13 at 2.40.44 PM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676" y="3200400"/>
            <a:ext cx="4048125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6" name="Rectangle 15"/>
          <p:cNvSpPr>
            <a:spLocks noChangeAspect="1"/>
          </p:cNvSpPr>
          <p:nvPr/>
        </p:nvSpPr>
        <p:spPr bwMode="auto">
          <a:xfrm>
            <a:off x="304800" y="2770188"/>
            <a:ext cx="4953000" cy="20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buNone/>
            </a:pPr>
            <a:r>
              <a:rPr lang="en-US" dirty="0" smtClean="0">
                <a:solidFill>
                  <a:schemeClr val="tx2"/>
                </a:solidFill>
              </a:rPr>
              <a:t>*) </a:t>
            </a:r>
            <a:r>
              <a:rPr lang="en-US" dirty="0" err="1" smtClean="0">
                <a:solidFill>
                  <a:schemeClr val="tx2"/>
                </a:solidFill>
              </a:rPr>
              <a:t>F.Kocak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I.Tapan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A.Kilic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E.Pilicer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Uludag</a:t>
            </a:r>
            <a:r>
              <a:rPr lang="en-US" dirty="0">
                <a:solidFill>
                  <a:schemeClr val="tx2"/>
                </a:solidFill>
              </a:rPr>
              <a:t> Univ.;  </a:t>
            </a:r>
            <a:r>
              <a:rPr lang="en-US" dirty="0" err="1">
                <a:solidFill>
                  <a:schemeClr val="tx2"/>
                </a:solidFill>
              </a:rPr>
              <a:t>E.Arikan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dirty="0" err="1">
                <a:solidFill>
                  <a:schemeClr val="tx2"/>
                </a:solidFill>
              </a:rPr>
              <a:t>H.Aksakal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Nigde</a:t>
            </a:r>
            <a:r>
              <a:rPr lang="en-US" dirty="0">
                <a:solidFill>
                  <a:schemeClr val="tx2"/>
                </a:solidFill>
              </a:rPr>
              <a:t> Univ. </a:t>
            </a:r>
          </a:p>
        </p:txBody>
      </p:sp>
    </p:spTree>
    <p:extLst>
      <p:ext uri="{BB962C8B-B14F-4D97-AF65-F5344CB8AC3E}">
        <p14:creationId xmlns:p14="http://schemas.microsoft.com/office/powerpoint/2010/main" val="10909218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1"/>
          <p:cNvSpPr>
            <a:spLocks noGrp="1"/>
          </p:cNvSpPr>
          <p:nvPr>
            <p:ph type="title"/>
          </p:nvPr>
        </p:nvSpPr>
        <p:spPr>
          <a:xfrm>
            <a:off x="1066800" y="152402"/>
            <a:ext cx="8458199" cy="533398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11568A"/>
                </a:solidFill>
              </a:rPr>
              <a:t>Forward Energy and Acceptance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r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fld id="{9DFE2828-A80E-404E-92E4-688FCEF7FDA3}" type="slidenum">
              <a:rPr kumimoji="0" lang="en-US" sz="1200">
                <a:solidFill>
                  <a:srgbClr val="FFFFFF"/>
                </a:solidFill>
              </a:rPr>
              <a:pPr algn="r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32</a:t>
            </a:fld>
            <a:endParaRPr kumimoji="0" lang="en-US" sz="1400">
              <a:solidFill>
                <a:srgbClr val="FFFFFF"/>
              </a:solidFill>
            </a:endParaRPr>
          </a:p>
        </p:txBody>
      </p:sp>
      <p:pic>
        <p:nvPicPr>
          <p:cNvPr id="79875" name="Picture 6" descr="fw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1" y="685802"/>
            <a:ext cx="8208963" cy="570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76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7325"/>
            <a:ext cx="717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40747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Title 1"/>
          <p:cNvSpPr>
            <a:spLocks noGrp="1"/>
          </p:cNvSpPr>
          <p:nvPr>
            <p:ph type="title"/>
          </p:nvPr>
        </p:nvSpPr>
        <p:spPr>
          <a:xfrm>
            <a:off x="1066800" y="152402"/>
            <a:ext cx="8610600" cy="481013"/>
          </a:xfrm>
        </p:spPr>
        <p:txBody>
          <a:bodyPr/>
          <a:lstStyle/>
          <a:p>
            <a:pPr eaLnBrk="1" hangingPunct="1"/>
            <a:r>
              <a:rPr lang="en-US" sz="3600" dirty="0" smtClean="0">
                <a:solidFill>
                  <a:srgbClr val="11568A"/>
                </a:solidFill>
              </a:rPr>
              <a:t>Forward/Backward Calorimeters (</a:t>
            </a:r>
            <a:r>
              <a:rPr lang="en-US" sz="3600" dirty="0" err="1" smtClean="0">
                <a:solidFill>
                  <a:srgbClr val="11568A"/>
                </a:solidFill>
              </a:rPr>
              <a:t>i</a:t>
            </a:r>
            <a:r>
              <a:rPr lang="en-US" sz="3600" dirty="0" smtClean="0">
                <a:solidFill>
                  <a:srgbClr val="11568A"/>
                </a:solidFill>
              </a:rPr>
              <a:t>)</a:t>
            </a:r>
          </a:p>
        </p:txBody>
      </p:sp>
      <p:sp>
        <p:nvSpPr>
          <p:cNvPr id="80898" name="Content Placeholder 2"/>
          <p:cNvSpPr>
            <a:spLocks noGrp="1"/>
          </p:cNvSpPr>
          <p:nvPr>
            <p:ph idx="1"/>
          </p:nvPr>
        </p:nvSpPr>
        <p:spPr>
          <a:xfrm>
            <a:off x="593726" y="2590800"/>
            <a:ext cx="5807075" cy="4038600"/>
          </a:xfrm>
        </p:spPr>
        <p:txBody>
          <a:bodyPr/>
          <a:lstStyle/>
          <a:p>
            <a:pPr eaLnBrk="1" hangingPunct="1">
              <a:lnSpc>
                <a:spcPts val="2500"/>
              </a:lnSpc>
              <a:spcBef>
                <a:spcPts val="0"/>
              </a:spcBef>
              <a:spcAft>
                <a:spcPct val="0"/>
              </a:spcAft>
              <a:buFont typeface="Monotype Sorts" pitchFamily="6" charset="2"/>
              <a:buNone/>
            </a:pPr>
            <a:r>
              <a:rPr lang="en-US" dirty="0" smtClean="0"/>
              <a:t>Forward/Backward Calorimeters</a:t>
            </a:r>
          </a:p>
          <a:p>
            <a:pPr eaLnBrk="1" hangingPunct="1">
              <a:lnSpc>
                <a:spcPts val="2500"/>
              </a:lnSpc>
              <a:spcBef>
                <a:spcPts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11568A"/>
                </a:solidFill>
              </a:rPr>
              <a:t>Forward FEC + FHC:</a:t>
            </a:r>
          </a:p>
          <a:p>
            <a:pPr lvl="1" eaLnBrk="1" hangingPunct="1">
              <a:lnSpc>
                <a:spcPts val="2500"/>
              </a:lnSpc>
              <a:spcBef>
                <a:spcPts val="0"/>
              </a:spcBef>
              <a:spcAft>
                <a:spcPct val="0"/>
              </a:spcAft>
            </a:pPr>
            <a:r>
              <a:rPr lang="en-US" dirty="0" smtClean="0"/>
              <a:t>tungsten high granularity</a:t>
            </a:r>
          </a:p>
          <a:p>
            <a:pPr lvl="1" eaLnBrk="1" hangingPunct="1">
              <a:lnSpc>
                <a:spcPts val="2500"/>
              </a:lnSpc>
              <a:spcBef>
                <a:spcPts val="0"/>
              </a:spcBef>
              <a:spcAft>
                <a:spcPct val="0"/>
              </a:spcAft>
            </a:pPr>
            <a:r>
              <a:rPr lang="en-US" dirty="0" smtClean="0"/>
              <a:t>Si (rad-hard)</a:t>
            </a:r>
          </a:p>
          <a:p>
            <a:pPr lvl="1" eaLnBrk="1" hangingPunct="1">
              <a:lnSpc>
                <a:spcPts val="2500"/>
              </a:lnSpc>
              <a:spcBef>
                <a:spcPts val="0"/>
              </a:spcBef>
              <a:spcAft>
                <a:spcPct val="0"/>
              </a:spcAft>
            </a:pPr>
            <a:r>
              <a:rPr lang="en-US" dirty="0" smtClean="0"/>
              <a:t>high energy jet resolution</a:t>
            </a:r>
          </a:p>
          <a:p>
            <a:pPr lvl="1" eaLnBrk="1" hangingPunct="1">
              <a:lnSpc>
                <a:spcPts val="2500"/>
              </a:lnSpc>
              <a:spcBef>
                <a:spcPts val="0"/>
              </a:spcBef>
              <a:spcAft>
                <a:spcPct val="0"/>
              </a:spcAft>
            </a:pPr>
            <a:r>
              <a:rPr lang="en-US" dirty="0" smtClean="0"/>
              <a:t>FEC: ~30X</a:t>
            </a:r>
            <a:r>
              <a:rPr lang="en-US" baseline="-25000" dirty="0" smtClean="0"/>
              <a:t>0</a:t>
            </a:r>
            <a:r>
              <a:rPr lang="en-US" dirty="0" smtClean="0"/>
              <a:t>; FHC: ~8-10 </a:t>
            </a:r>
            <a:r>
              <a:rPr lang="el-GR" dirty="0" smtClean="0"/>
              <a:t>λ</a:t>
            </a:r>
            <a:r>
              <a:rPr lang="en-US" baseline="-25000" dirty="0" smtClean="0"/>
              <a:t>I</a:t>
            </a:r>
          </a:p>
          <a:p>
            <a:pPr eaLnBrk="1" hangingPunct="1">
              <a:lnSpc>
                <a:spcPts val="2500"/>
              </a:lnSpc>
              <a:spcBef>
                <a:spcPts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11568A"/>
                </a:solidFill>
              </a:rPr>
              <a:t>Backward BEC + BHC:</a:t>
            </a:r>
          </a:p>
          <a:p>
            <a:pPr lvl="1" eaLnBrk="1" hangingPunct="1">
              <a:lnSpc>
                <a:spcPts val="2500"/>
              </a:lnSpc>
              <a:spcBef>
                <a:spcPts val="0"/>
              </a:spcBef>
              <a:spcAft>
                <a:spcPct val="0"/>
              </a:spcAft>
            </a:pPr>
            <a:r>
              <a:rPr lang="en-US" dirty="0" smtClean="0"/>
              <a:t>need precise electron tagging</a:t>
            </a:r>
          </a:p>
          <a:p>
            <a:pPr lvl="1" eaLnBrk="1" hangingPunct="1">
              <a:lnSpc>
                <a:spcPts val="2500"/>
              </a:lnSpc>
              <a:spcBef>
                <a:spcPts val="0"/>
              </a:spcBef>
              <a:spcAft>
                <a:spcPct val="0"/>
              </a:spcAft>
            </a:pPr>
            <a:r>
              <a:rPr lang="en-US" dirty="0" smtClean="0"/>
              <a:t>Si-</a:t>
            </a:r>
            <a:r>
              <a:rPr lang="en-US" dirty="0" err="1" smtClean="0"/>
              <a:t>Pb</a:t>
            </a:r>
            <a:r>
              <a:rPr lang="en-US" dirty="0" smtClean="0"/>
              <a:t>, Si-Fe/Cu (~25X</a:t>
            </a:r>
            <a:r>
              <a:rPr lang="en-US" baseline="-25000" dirty="0" smtClean="0"/>
              <a:t>0</a:t>
            </a:r>
            <a:r>
              <a:rPr lang="en-US" dirty="0" smtClean="0"/>
              <a:t>, 6-8 </a:t>
            </a:r>
            <a:r>
              <a:rPr lang="el-GR" dirty="0" smtClean="0"/>
              <a:t>λ</a:t>
            </a:r>
            <a:r>
              <a:rPr lang="en-US" baseline="-25000" dirty="0" smtClean="0"/>
              <a:t>I</a:t>
            </a:r>
            <a:r>
              <a:rPr lang="en-US" dirty="0" smtClean="0"/>
              <a:t> )</a:t>
            </a:r>
          </a:p>
          <a:p>
            <a:pPr eaLnBrk="1" hangingPunct="1">
              <a:lnSpc>
                <a:spcPts val="2500"/>
              </a:lnSpc>
              <a:spcBef>
                <a:spcPts val="0"/>
              </a:spcBef>
              <a:spcAft>
                <a:spcPct val="0"/>
              </a:spcAft>
            </a:pPr>
            <a:r>
              <a:rPr lang="en-US" dirty="0" smtClean="0"/>
              <a:t>GEANT4 simulation *</a:t>
            </a:r>
          </a:p>
          <a:p>
            <a:pPr lvl="1" eaLnBrk="1" hangingPunct="1">
              <a:lnSpc>
                <a:spcPts val="2500"/>
              </a:lnSpc>
              <a:spcBef>
                <a:spcPts val="0"/>
              </a:spcBef>
              <a:spcAft>
                <a:spcPct val="0"/>
              </a:spcAft>
            </a:pPr>
            <a:r>
              <a:rPr lang="en-US" dirty="0" smtClean="0"/>
              <a:t>containment, multi-track resolution (forward)</a:t>
            </a:r>
          </a:p>
          <a:p>
            <a:pPr lvl="1" eaLnBrk="1" hangingPunct="1">
              <a:lnSpc>
                <a:spcPts val="2500"/>
              </a:lnSpc>
              <a:spcBef>
                <a:spcPts val="0"/>
              </a:spcBef>
              <a:spcAft>
                <a:spcPct val="0"/>
              </a:spcAft>
            </a:pPr>
            <a:r>
              <a:rPr lang="en-US" dirty="0" smtClean="0"/>
              <a:t>e</a:t>
            </a:r>
            <a:r>
              <a:rPr lang="en-US" baseline="30000" dirty="0" smtClean="0"/>
              <a:t>±</a:t>
            </a:r>
            <a:r>
              <a:rPr lang="en-US" dirty="0" smtClean="0"/>
              <a:t> tagging/E measurement (backwards)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r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fld id="{4543ED83-DED9-4DB6-87B0-2A9A2BF96B20}" type="slidenum">
              <a:rPr kumimoji="0" lang="en-US" sz="1200">
                <a:solidFill>
                  <a:srgbClr val="FFFFFF"/>
                </a:solidFill>
              </a:rPr>
              <a:pPr algn="r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33</a:t>
            </a:fld>
            <a:endParaRPr kumimoji="0" lang="en-US" sz="1400">
              <a:solidFill>
                <a:srgbClr val="FFFFFF"/>
              </a:solidFill>
            </a:endParaRPr>
          </a:p>
        </p:txBody>
      </p:sp>
      <p:pic>
        <p:nvPicPr>
          <p:cNvPr id="80900" name="Picture 11" descr="de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590800"/>
            <a:ext cx="3194050" cy="4232275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901" name="Rectangle 27"/>
          <p:cNvSpPr>
            <a:spLocks noChangeArrowheads="1"/>
          </p:cNvSpPr>
          <p:nvPr/>
        </p:nvSpPr>
        <p:spPr bwMode="auto">
          <a:xfrm>
            <a:off x="2222466" y="6654473"/>
            <a:ext cx="2108269" cy="19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buNone/>
            </a:pPr>
            <a:r>
              <a:rPr lang="fi-FI" dirty="0">
                <a:solidFill>
                  <a:srgbClr val="FFFFFF"/>
                </a:solidFill>
              </a:rPr>
              <a:t>* A. Kilic, I. Tapan - Uludag University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80902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7325"/>
            <a:ext cx="717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651" y="716949"/>
            <a:ext cx="7397750" cy="1797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4763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Title 1"/>
          <p:cNvSpPr>
            <a:spLocks noGrp="1"/>
          </p:cNvSpPr>
          <p:nvPr>
            <p:ph type="title"/>
          </p:nvPr>
        </p:nvSpPr>
        <p:spPr>
          <a:xfrm>
            <a:off x="1066801" y="152402"/>
            <a:ext cx="8153400" cy="481013"/>
          </a:xfrm>
        </p:spPr>
        <p:txBody>
          <a:bodyPr/>
          <a:lstStyle/>
          <a:p>
            <a:pPr eaLnBrk="1" hangingPunct="1"/>
            <a:r>
              <a:rPr lang="en-US" sz="3600" dirty="0" smtClean="0">
                <a:solidFill>
                  <a:srgbClr val="11568A"/>
                </a:solidFill>
              </a:rPr>
              <a:t>Forward/Backward Calorimeters (ii)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r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fld id="{21F62C7B-5B5B-4CD2-97F4-9F265B8AB03C}" type="slidenum">
              <a:rPr kumimoji="0" lang="en-US" sz="1200">
                <a:solidFill>
                  <a:srgbClr val="FFFFFF"/>
                </a:solidFill>
              </a:rPr>
              <a:pPr algn="r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34</a:t>
            </a:fld>
            <a:endParaRPr kumimoji="0" lang="en-US" sz="1400">
              <a:solidFill>
                <a:srgbClr val="FFFFFF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5029200" y="1066802"/>
          <a:ext cx="4652964" cy="262592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838143"/>
                <a:gridCol w="519395"/>
                <a:gridCol w="722581"/>
                <a:gridCol w="773377"/>
                <a:gridCol w="956245"/>
                <a:gridCol w="843223"/>
              </a:tblGrid>
              <a:tr h="370750">
                <a:tc>
                  <a:txBody>
                    <a:bodyPr/>
                    <a:lstStyle/>
                    <a:p>
                      <a:r>
                        <a:rPr lang="en-US" sz="9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Calorimeter Module</a:t>
                      </a:r>
                      <a:endParaRPr lang="en-US" sz="900" dirty="0"/>
                    </a:p>
                  </a:txBody>
                  <a:tcPr marL="91434" marR="91434" marT="45709" marB="45709"/>
                </a:tc>
                <a:tc>
                  <a:txBody>
                    <a:bodyPr/>
                    <a:lstStyle/>
                    <a:p>
                      <a:r>
                        <a:rPr lang="en-US" sz="9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Layer</a:t>
                      </a:r>
                      <a:endParaRPr lang="en-US" sz="900" dirty="0"/>
                    </a:p>
                  </a:txBody>
                  <a:tcPr marL="91434" marR="91434" marT="45709" marB="45709"/>
                </a:tc>
                <a:tc>
                  <a:txBody>
                    <a:bodyPr/>
                    <a:lstStyle/>
                    <a:p>
                      <a:r>
                        <a:rPr lang="en-US" sz="9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Absorber</a:t>
                      </a:r>
                      <a:endParaRPr lang="en-US" sz="900" dirty="0"/>
                    </a:p>
                  </a:txBody>
                  <a:tcPr marL="91434" marR="91434" marT="45709" marB="45709"/>
                </a:tc>
                <a:tc>
                  <a:txBody>
                    <a:bodyPr/>
                    <a:lstStyle/>
                    <a:p>
                      <a:r>
                        <a:rPr lang="en-US" sz="9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Thickness</a:t>
                      </a:r>
                      <a:endParaRPr lang="en-US" sz="900" dirty="0"/>
                    </a:p>
                  </a:txBody>
                  <a:tcPr marL="91434" marR="91434" marT="45709" marB="45709"/>
                </a:tc>
                <a:tc>
                  <a:txBody>
                    <a:bodyPr/>
                    <a:lstStyle/>
                    <a:p>
                      <a:r>
                        <a:rPr lang="en-US" sz="9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Instrumented Gap</a:t>
                      </a:r>
                      <a:endParaRPr lang="en-US" sz="900" dirty="0"/>
                    </a:p>
                  </a:txBody>
                  <a:tcPr marL="91434" marR="91434" marT="45709" marB="45709"/>
                </a:tc>
                <a:tc>
                  <a:txBody>
                    <a:bodyPr/>
                    <a:lstStyle/>
                    <a:p>
                      <a:r>
                        <a:rPr lang="en-US" sz="9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Total Depth</a:t>
                      </a:r>
                      <a:endParaRPr lang="en-US" sz="900" dirty="0"/>
                    </a:p>
                  </a:txBody>
                  <a:tcPr marL="91434" marR="91434" marT="45709" marB="45709"/>
                </a:tc>
              </a:tr>
              <a:tr h="370750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FEC(W-Si)</a:t>
                      </a:r>
                    </a:p>
                    <a:p>
                      <a:r>
                        <a:rPr lang="en-US" sz="900" dirty="0" smtClean="0"/>
                        <a:t>30x0</a:t>
                      </a:r>
                      <a:endParaRPr lang="en-US" sz="900" dirty="0"/>
                    </a:p>
                  </a:txBody>
                  <a:tcPr marL="91434" marR="91434" marT="45709" marB="45709"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1-25</a:t>
                      </a:r>
                    </a:p>
                    <a:p>
                      <a:r>
                        <a:rPr lang="en-US" sz="900" dirty="0" smtClean="0"/>
                        <a:t>26-50</a:t>
                      </a:r>
                      <a:endParaRPr lang="en-US" sz="900" dirty="0"/>
                    </a:p>
                  </a:txBody>
                  <a:tcPr marL="91434" marR="91434" marT="45709" marB="45709"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1.4 mm</a:t>
                      </a:r>
                    </a:p>
                    <a:p>
                      <a:r>
                        <a:rPr lang="en-US" sz="900" dirty="0" smtClean="0"/>
                        <a:t>2.8 mm</a:t>
                      </a:r>
                      <a:endParaRPr lang="en-US" sz="900" dirty="0"/>
                    </a:p>
                  </a:txBody>
                  <a:tcPr marL="91434" marR="91434" marT="45709" marB="45709"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16 cm</a:t>
                      </a:r>
                    </a:p>
                    <a:p>
                      <a:r>
                        <a:rPr lang="en-US" sz="900" dirty="0" smtClean="0"/>
                        <a:t>19.5 cm</a:t>
                      </a:r>
                      <a:endParaRPr lang="en-US" sz="900" dirty="0"/>
                    </a:p>
                  </a:txBody>
                  <a:tcPr marL="91434" marR="91434" marT="45709" marB="45709"/>
                </a:tc>
                <a:tc>
                  <a:txBody>
                    <a:bodyPr/>
                    <a:lstStyle/>
                    <a:p>
                      <a:endParaRPr lang="en-US" sz="900" dirty="0" smtClean="0"/>
                    </a:p>
                    <a:p>
                      <a:r>
                        <a:rPr lang="en-US" sz="900" dirty="0" smtClean="0"/>
                        <a:t>5 mm</a:t>
                      </a:r>
                      <a:endParaRPr lang="en-US" sz="900" dirty="0"/>
                    </a:p>
                  </a:txBody>
                  <a:tcPr marL="91434" marR="91434" marT="45709" marB="45709"/>
                </a:tc>
                <a:tc>
                  <a:txBody>
                    <a:bodyPr/>
                    <a:lstStyle/>
                    <a:p>
                      <a:endParaRPr lang="en-US" sz="900" dirty="0" smtClean="0"/>
                    </a:p>
                    <a:p>
                      <a:r>
                        <a:rPr lang="en-US" sz="900" dirty="0" smtClean="0"/>
                        <a:t>35.5 cm</a:t>
                      </a:r>
                      <a:endParaRPr lang="en-US" sz="900" dirty="0"/>
                    </a:p>
                  </a:txBody>
                  <a:tcPr marL="91434" marR="91434" marT="45709" marB="45709"/>
                </a:tc>
              </a:tr>
              <a:tr h="502798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FHC (W-Si)</a:t>
                      </a:r>
                      <a:endParaRPr lang="en-US" sz="900" dirty="0"/>
                    </a:p>
                  </a:txBody>
                  <a:tcPr marL="91434" marR="91434" marT="45709" marB="45709"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1-15</a:t>
                      </a:r>
                    </a:p>
                    <a:p>
                      <a:r>
                        <a:rPr lang="en-US" sz="900" dirty="0" smtClean="0"/>
                        <a:t>16-31</a:t>
                      </a:r>
                    </a:p>
                    <a:p>
                      <a:r>
                        <a:rPr lang="en-US" sz="900" dirty="0" smtClean="0"/>
                        <a:t>32-46</a:t>
                      </a:r>
                      <a:endParaRPr lang="en-US" sz="900" dirty="0"/>
                    </a:p>
                  </a:txBody>
                  <a:tcPr marL="91434" marR="91434" marT="45709" marB="45709"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1.2 cm</a:t>
                      </a:r>
                    </a:p>
                    <a:p>
                      <a:r>
                        <a:rPr lang="en-US" sz="900" dirty="0" smtClean="0"/>
                        <a:t>1.6 cm</a:t>
                      </a:r>
                    </a:p>
                    <a:p>
                      <a:r>
                        <a:rPr lang="en-US" sz="900" dirty="0" smtClean="0"/>
                        <a:t>3.8 cm</a:t>
                      </a:r>
                      <a:endParaRPr lang="en-US" sz="900" dirty="0"/>
                    </a:p>
                  </a:txBody>
                  <a:tcPr marL="91434" marR="91434" marT="45709" marB="45709"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39</a:t>
                      </a:r>
                      <a:r>
                        <a:rPr lang="en-US" sz="900" baseline="0" dirty="0" smtClean="0"/>
                        <a:t> </a:t>
                      </a:r>
                      <a:r>
                        <a:rPr lang="en-US" sz="900" dirty="0" smtClean="0"/>
                        <a:t>cm</a:t>
                      </a:r>
                    </a:p>
                    <a:p>
                      <a:r>
                        <a:rPr lang="en-US" sz="900" dirty="0" smtClean="0"/>
                        <a:t>48 cm</a:t>
                      </a:r>
                    </a:p>
                    <a:p>
                      <a:r>
                        <a:rPr lang="en-US" sz="900" dirty="0" smtClean="0"/>
                        <a:t>78 cm</a:t>
                      </a:r>
                    </a:p>
                  </a:txBody>
                  <a:tcPr marL="91434" marR="91434" marT="45709" marB="45709"/>
                </a:tc>
                <a:tc>
                  <a:txBody>
                    <a:bodyPr/>
                    <a:lstStyle/>
                    <a:p>
                      <a:endParaRPr lang="en-US" sz="900" dirty="0" smtClean="0"/>
                    </a:p>
                    <a:p>
                      <a:endParaRPr lang="en-US" sz="900" dirty="0" smtClean="0"/>
                    </a:p>
                    <a:p>
                      <a:r>
                        <a:rPr lang="en-US" sz="900" dirty="0" smtClean="0"/>
                        <a:t>14 mm</a:t>
                      </a:r>
                      <a:endParaRPr lang="en-US" sz="900" dirty="0"/>
                    </a:p>
                  </a:txBody>
                  <a:tcPr marL="91434" marR="91434" marT="45709" marB="45709"/>
                </a:tc>
                <a:tc>
                  <a:txBody>
                    <a:bodyPr/>
                    <a:lstStyle/>
                    <a:p>
                      <a:endParaRPr lang="en-US" sz="900" dirty="0" smtClean="0"/>
                    </a:p>
                    <a:p>
                      <a:endParaRPr lang="en-US" sz="900" dirty="0" smtClean="0"/>
                    </a:p>
                    <a:p>
                      <a:r>
                        <a:rPr lang="en-US" sz="900" dirty="0" smtClean="0"/>
                        <a:t>165 cm</a:t>
                      </a:r>
                      <a:endParaRPr lang="en-US" sz="900" dirty="0"/>
                    </a:p>
                  </a:txBody>
                  <a:tcPr marL="91434" marR="91434" marT="45709" marB="45709"/>
                </a:tc>
              </a:tr>
              <a:tr h="507877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FHC (Cu-Si)</a:t>
                      </a:r>
                      <a:endParaRPr lang="en-US" sz="900" dirty="0"/>
                    </a:p>
                  </a:txBody>
                  <a:tcPr marL="91434" marR="91434" marT="45709" marB="45709"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1-10</a:t>
                      </a:r>
                    </a:p>
                    <a:p>
                      <a:r>
                        <a:rPr lang="en-US" sz="900" dirty="0" smtClean="0"/>
                        <a:t>11-20</a:t>
                      </a:r>
                    </a:p>
                    <a:p>
                      <a:r>
                        <a:rPr lang="en-US" sz="900" dirty="0" smtClean="0"/>
                        <a:t>21-30</a:t>
                      </a:r>
                      <a:endParaRPr lang="en-US" sz="900" dirty="0"/>
                    </a:p>
                  </a:txBody>
                  <a:tcPr marL="91434" marR="91434" marT="45709" marB="45709"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2.5 cm</a:t>
                      </a:r>
                    </a:p>
                    <a:p>
                      <a:r>
                        <a:rPr lang="en-US" sz="900" dirty="0" smtClean="0"/>
                        <a:t>5 cm</a:t>
                      </a:r>
                    </a:p>
                    <a:p>
                      <a:r>
                        <a:rPr lang="en-US" sz="900" dirty="0" smtClean="0"/>
                        <a:t>7.5 cm</a:t>
                      </a:r>
                      <a:endParaRPr lang="en-US" sz="900" dirty="0"/>
                    </a:p>
                  </a:txBody>
                  <a:tcPr marL="91434" marR="91434" marT="45709" marB="45709"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30 cm</a:t>
                      </a:r>
                    </a:p>
                    <a:p>
                      <a:r>
                        <a:rPr lang="en-US" sz="900" dirty="0" smtClean="0"/>
                        <a:t>55 cm</a:t>
                      </a:r>
                    </a:p>
                    <a:p>
                      <a:r>
                        <a:rPr lang="en-US" sz="900" dirty="0" smtClean="0"/>
                        <a:t>80 cm</a:t>
                      </a:r>
                      <a:endParaRPr lang="en-US" sz="900" dirty="0"/>
                    </a:p>
                  </a:txBody>
                  <a:tcPr marL="91434" marR="91434" marT="45709" marB="45709"/>
                </a:tc>
                <a:tc>
                  <a:txBody>
                    <a:bodyPr/>
                    <a:lstStyle/>
                    <a:p>
                      <a:endParaRPr lang="en-US" sz="900" dirty="0" smtClean="0"/>
                    </a:p>
                    <a:p>
                      <a:endParaRPr lang="en-US" sz="900" dirty="0" smtClean="0"/>
                    </a:p>
                    <a:p>
                      <a:r>
                        <a:rPr lang="en-US" sz="900" dirty="0" smtClean="0"/>
                        <a:t>5 mm</a:t>
                      </a:r>
                      <a:endParaRPr lang="en-US" sz="900" dirty="0"/>
                    </a:p>
                  </a:txBody>
                  <a:tcPr marL="91434" marR="91434" marT="45709" marB="45709"/>
                </a:tc>
                <a:tc>
                  <a:txBody>
                    <a:bodyPr/>
                    <a:lstStyle/>
                    <a:p>
                      <a:endParaRPr lang="en-US" sz="900" dirty="0" smtClean="0"/>
                    </a:p>
                    <a:p>
                      <a:endParaRPr lang="en-US" sz="900" dirty="0" smtClean="0"/>
                    </a:p>
                    <a:p>
                      <a:r>
                        <a:rPr lang="en-US" sz="900" dirty="0" smtClean="0"/>
                        <a:t>165 cm</a:t>
                      </a:r>
                      <a:endParaRPr lang="en-US" sz="900" dirty="0"/>
                    </a:p>
                  </a:txBody>
                  <a:tcPr marL="91434" marR="91434" marT="45709" marB="45709"/>
                </a:tc>
              </a:tr>
              <a:tr h="370750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BEC (</a:t>
                      </a:r>
                      <a:r>
                        <a:rPr lang="en-US" sz="900" dirty="0" err="1" smtClean="0"/>
                        <a:t>Pb</a:t>
                      </a:r>
                      <a:r>
                        <a:rPr lang="en-US" sz="900" dirty="0" smtClean="0"/>
                        <a:t>-Si)</a:t>
                      </a:r>
                      <a:endParaRPr lang="en-US" sz="900" dirty="0"/>
                    </a:p>
                  </a:txBody>
                  <a:tcPr marL="91434" marR="91434" marT="45709" marB="45709"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1-25</a:t>
                      </a:r>
                    </a:p>
                    <a:p>
                      <a:r>
                        <a:rPr lang="en-US" sz="900" dirty="0" smtClean="0"/>
                        <a:t>26-50</a:t>
                      </a:r>
                      <a:endParaRPr lang="en-US" sz="900" dirty="0"/>
                    </a:p>
                  </a:txBody>
                  <a:tcPr marL="91434" marR="91434" marT="45709" marB="45709"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1.8 mm</a:t>
                      </a:r>
                    </a:p>
                    <a:p>
                      <a:r>
                        <a:rPr lang="en-US" sz="900" dirty="0" smtClean="0"/>
                        <a:t>3.8 mm</a:t>
                      </a:r>
                      <a:endParaRPr lang="en-US" sz="900" dirty="0"/>
                    </a:p>
                  </a:txBody>
                  <a:tcPr marL="91434" marR="91434" marT="45709" marB="45709"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17 cm</a:t>
                      </a:r>
                    </a:p>
                    <a:p>
                      <a:r>
                        <a:rPr lang="en-US" sz="900" dirty="0" smtClean="0"/>
                        <a:t>22 cm</a:t>
                      </a:r>
                      <a:endParaRPr lang="en-US" sz="900" dirty="0"/>
                    </a:p>
                  </a:txBody>
                  <a:tcPr marL="91434" marR="91434" marT="45709" marB="45709"/>
                </a:tc>
                <a:tc>
                  <a:txBody>
                    <a:bodyPr/>
                    <a:lstStyle/>
                    <a:p>
                      <a:endParaRPr lang="en-US" sz="900" dirty="0" smtClean="0"/>
                    </a:p>
                    <a:p>
                      <a:r>
                        <a:rPr lang="en-US" sz="900" dirty="0" smtClean="0"/>
                        <a:t>5 mm</a:t>
                      </a:r>
                    </a:p>
                  </a:txBody>
                  <a:tcPr marL="91434" marR="91434" marT="45709" marB="45709"/>
                </a:tc>
                <a:tc>
                  <a:txBody>
                    <a:bodyPr/>
                    <a:lstStyle/>
                    <a:p>
                      <a:endParaRPr lang="en-US" sz="900" dirty="0" smtClean="0"/>
                    </a:p>
                    <a:p>
                      <a:r>
                        <a:rPr lang="en-US" sz="900" dirty="0" smtClean="0"/>
                        <a:t>39 cm</a:t>
                      </a:r>
                      <a:endParaRPr lang="en-US" sz="900" dirty="0"/>
                    </a:p>
                  </a:txBody>
                  <a:tcPr marL="91434" marR="91434" marT="45709" marB="45709"/>
                </a:tc>
              </a:tr>
              <a:tr h="502798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BHC(Cu-Si)</a:t>
                      </a:r>
                    </a:p>
                    <a:p>
                      <a:r>
                        <a:rPr lang="en-US" sz="900" dirty="0" smtClean="0"/>
                        <a:t>7.9</a:t>
                      </a:r>
                      <a:endParaRPr lang="en-US" sz="900" dirty="0"/>
                    </a:p>
                  </a:txBody>
                  <a:tcPr marL="91434" marR="91434" marT="45709" marB="45709"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1-15</a:t>
                      </a:r>
                    </a:p>
                    <a:p>
                      <a:r>
                        <a:rPr lang="en-US" sz="900" dirty="0" smtClean="0"/>
                        <a:t>16-27</a:t>
                      </a:r>
                    </a:p>
                    <a:p>
                      <a:r>
                        <a:rPr lang="en-US" sz="900" dirty="0" smtClean="0"/>
                        <a:t>28-39</a:t>
                      </a:r>
                      <a:endParaRPr lang="en-US" sz="900" dirty="0"/>
                    </a:p>
                  </a:txBody>
                  <a:tcPr marL="91434" marR="91434" marT="45709" marB="45709"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2.0 cm</a:t>
                      </a:r>
                    </a:p>
                    <a:p>
                      <a:r>
                        <a:rPr lang="en-US" sz="900" dirty="0" smtClean="0"/>
                        <a:t>3.5</a:t>
                      </a:r>
                      <a:r>
                        <a:rPr lang="en-US" sz="900" baseline="0" dirty="0" smtClean="0"/>
                        <a:t> cm</a:t>
                      </a:r>
                    </a:p>
                    <a:p>
                      <a:r>
                        <a:rPr lang="en-US" sz="900" baseline="0" dirty="0" smtClean="0"/>
                        <a:t>4.0 cm</a:t>
                      </a:r>
                      <a:endParaRPr lang="en-US" sz="900" dirty="0"/>
                    </a:p>
                  </a:txBody>
                  <a:tcPr marL="91434" marR="91434" marT="45709" marB="45709"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39.75 cm</a:t>
                      </a:r>
                    </a:p>
                    <a:p>
                      <a:r>
                        <a:rPr lang="en-US" sz="900" dirty="0" smtClean="0"/>
                        <a:t>49.8 cm</a:t>
                      </a:r>
                    </a:p>
                    <a:p>
                      <a:r>
                        <a:rPr lang="en-US" sz="900" dirty="0" smtClean="0"/>
                        <a:t>55.8 cm</a:t>
                      </a:r>
                      <a:endParaRPr lang="en-US" sz="900" dirty="0"/>
                    </a:p>
                  </a:txBody>
                  <a:tcPr marL="91434" marR="91434" marT="45709" marB="45709"/>
                </a:tc>
                <a:tc>
                  <a:txBody>
                    <a:bodyPr/>
                    <a:lstStyle/>
                    <a:p>
                      <a:endParaRPr lang="en-US" sz="900" dirty="0" smtClean="0"/>
                    </a:p>
                    <a:p>
                      <a:endParaRPr lang="en-US" sz="900" dirty="0" smtClean="0"/>
                    </a:p>
                    <a:p>
                      <a:r>
                        <a:rPr lang="en-US" sz="900" dirty="0" smtClean="0"/>
                        <a:t>6.5 mm</a:t>
                      </a:r>
                      <a:endParaRPr lang="en-US" sz="900" dirty="0"/>
                    </a:p>
                  </a:txBody>
                  <a:tcPr marL="91434" marR="91434" marT="45709" marB="45709"/>
                </a:tc>
                <a:tc>
                  <a:txBody>
                    <a:bodyPr/>
                    <a:lstStyle/>
                    <a:p>
                      <a:endParaRPr lang="en-US" sz="900" dirty="0" smtClean="0"/>
                    </a:p>
                    <a:p>
                      <a:endParaRPr lang="en-US" sz="900" dirty="0" smtClean="0"/>
                    </a:p>
                    <a:p>
                      <a:r>
                        <a:rPr lang="en-US" sz="900" dirty="0" smtClean="0"/>
                        <a:t>145.35cm</a:t>
                      </a:r>
                      <a:endParaRPr lang="en-US" sz="900" dirty="0"/>
                    </a:p>
                  </a:txBody>
                  <a:tcPr marL="91434" marR="91434" marT="45709" marB="45709"/>
                </a:tc>
              </a:tr>
            </a:tbl>
          </a:graphicData>
        </a:graphic>
      </p:graphicFrame>
      <p:pic>
        <p:nvPicPr>
          <p:cNvPr id="81974" name="Picture 9" descr="fb1.png"/>
          <p:cNvPicPr>
            <a:picLocks noChangeAspect="1"/>
          </p:cNvPicPr>
          <p:nvPr/>
        </p:nvPicPr>
        <p:blipFill>
          <a:blip r:embed="rId2">
            <a:lum bright="-3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124202"/>
            <a:ext cx="4649788" cy="3471863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5" name="Picture 10" descr="fb2.png"/>
          <p:cNvPicPr>
            <a:picLocks noChangeAspect="1"/>
          </p:cNvPicPr>
          <p:nvPr/>
        </p:nvPicPr>
        <p:blipFill>
          <a:blip r:embed="rId3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267200"/>
            <a:ext cx="4724400" cy="2273300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28601" y="1066800"/>
            <a:ext cx="9464675" cy="533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Font typeface="Wingdings" panose="05000000000000000000" pitchFamily="2" charset="2"/>
              <a:buChar char="§"/>
              <a:defRPr/>
            </a:pPr>
            <a:r>
              <a:rPr lang="en-US" sz="2200" kern="0" dirty="0" smtClean="0">
                <a:solidFill>
                  <a:schemeClr val="tx2"/>
                </a:solidFill>
                <a:latin typeface="+mn-lt"/>
                <a:ea typeface="+mn-ea"/>
              </a:rPr>
              <a:t>Highest </a:t>
            </a:r>
            <a:r>
              <a:rPr lang="en-US" sz="2200" kern="0" dirty="0">
                <a:solidFill>
                  <a:schemeClr val="tx2"/>
                </a:solidFill>
                <a:latin typeface="+mn-lt"/>
                <a:ea typeface="+mn-ea"/>
              </a:rPr>
              <a:t>energies in forward region</a:t>
            </a:r>
          </a:p>
          <a:p>
            <a:pPr marL="342900" indent="-34290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Font typeface="Wingdings" panose="05000000000000000000" pitchFamily="2" charset="2"/>
              <a:buChar char="§"/>
              <a:defRPr/>
            </a:pPr>
            <a:r>
              <a:rPr lang="en-US" sz="2200" kern="0" dirty="0">
                <a:solidFill>
                  <a:schemeClr val="tx2"/>
                </a:solidFill>
                <a:ea typeface="+mn-ea"/>
              </a:rPr>
              <a:t>Radiation hard</a:t>
            </a:r>
          </a:p>
          <a:p>
            <a:pPr marL="342900" indent="-34290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Font typeface="Wingdings" panose="05000000000000000000" pitchFamily="2" charset="2"/>
              <a:buChar char="§"/>
              <a:defRPr/>
            </a:pPr>
            <a:r>
              <a:rPr lang="en-US" sz="2200" kern="0" dirty="0">
                <a:solidFill>
                  <a:schemeClr val="tx2"/>
                </a:solidFill>
                <a:ea typeface="+mn-ea"/>
              </a:rPr>
              <a:t>High Granularity</a:t>
            </a:r>
          </a:p>
          <a:p>
            <a:pPr marL="342900" indent="-34290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Font typeface="Wingdings" panose="05000000000000000000" pitchFamily="2" charset="2"/>
              <a:buChar char="§"/>
              <a:defRPr/>
            </a:pPr>
            <a:r>
              <a:rPr lang="en-US" sz="2200" kern="0" dirty="0">
                <a:solidFill>
                  <a:schemeClr val="tx2"/>
                </a:solidFill>
                <a:ea typeface="+mn-ea"/>
              </a:rPr>
              <a:t>Linearity</a:t>
            </a:r>
          </a:p>
          <a:p>
            <a:pPr marL="336550" indent="-33655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rgbClr val="FFFFFF"/>
              </a:buClr>
              <a:buFont typeface="Monotype Sorts" pitchFamily="2" charset="2"/>
              <a:buChar char="n"/>
              <a:defRPr/>
            </a:pPr>
            <a:endParaRPr lang="en-US" sz="2200" kern="0" dirty="0">
              <a:solidFill>
                <a:schemeClr val="tx2"/>
              </a:solidFill>
              <a:latin typeface="+mn-lt"/>
              <a:ea typeface="+mn-ea"/>
            </a:endParaRPr>
          </a:p>
        </p:txBody>
      </p:sp>
      <p:pic>
        <p:nvPicPr>
          <p:cNvPr id="81977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7325"/>
            <a:ext cx="717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32531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r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fld id="{09547D24-D3BF-4984-9F9F-BF8E15739FF1}" type="slidenum">
              <a:rPr kumimoji="0" lang="en-US" sz="1200">
                <a:solidFill>
                  <a:srgbClr val="FFFFFF"/>
                </a:solidFill>
              </a:rPr>
              <a:pPr algn="r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35</a:t>
            </a:fld>
            <a:endParaRPr kumimoji="0" lang="en-US" sz="1200">
              <a:solidFill>
                <a:srgbClr val="FFFFFF"/>
              </a:solidFill>
            </a:endParaRPr>
          </a:p>
        </p:txBody>
      </p:sp>
      <p:pic>
        <p:nvPicPr>
          <p:cNvPr id="8294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7325"/>
            <a:ext cx="717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47" name="Rectangle 9"/>
          <p:cNvSpPr>
            <a:spLocks noGrp="1" noChangeArrowheads="1"/>
          </p:cNvSpPr>
          <p:nvPr>
            <p:ph type="title"/>
          </p:nvPr>
        </p:nvSpPr>
        <p:spPr>
          <a:xfrm>
            <a:off x="1533526" y="152400"/>
            <a:ext cx="6829425" cy="628650"/>
          </a:xfrm>
        </p:spPr>
        <p:txBody>
          <a:bodyPr/>
          <a:lstStyle/>
          <a:p>
            <a:pPr eaLnBrk="1" hangingPunct="1"/>
            <a:r>
              <a:rPr lang="en-US" dirty="0" err="1" smtClean="0">
                <a:solidFill>
                  <a:srgbClr val="11568A"/>
                </a:solidFill>
                <a:sym typeface="Arial Rounded MT Bold" pitchFamily="34" charset="0"/>
              </a:rPr>
              <a:t>Muon</a:t>
            </a:r>
            <a:r>
              <a:rPr lang="en-US" dirty="0" smtClean="0">
                <a:solidFill>
                  <a:srgbClr val="11568A"/>
                </a:solidFill>
                <a:sym typeface="Arial Rounded MT Bold" pitchFamily="34" charset="0"/>
              </a:rPr>
              <a:t> System Baseline</a:t>
            </a:r>
          </a:p>
        </p:txBody>
      </p:sp>
      <p:grpSp>
        <p:nvGrpSpPr>
          <p:cNvPr id="82948" name="Group 27"/>
          <p:cNvGrpSpPr>
            <a:grpSpLocks/>
          </p:cNvGrpSpPr>
          <p:nvPr/>
        </p:nvGrpSpPr>
        <p:grpSpPr bwMode="auto">
          <a:xfrm>
            <a:off x="2884488" y="838200"/>
            <a:ext cx="6869112" cy="3657600"/>
            <a:chOff x="2449030" y="838200"/>
            <a:chExt cx="6869744" cy="3657600"/>
          </a:xfrm>
        </p:grpSpPr>
        <p:pic>
          <p:nvPicPr>
            <p:cNvPr id="82952" name="Picture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9981" y="838200"/>
              <a:ext cx="6059261" cy="3657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82953" name="Rectangle 2"/>
            <p:cNvSpPr>
              <a:spLocks/>
            </p:cNvSpPr>
            <p:nvPr/>
          </p:nvSpPr>
          <p:spPr bwMode="auto">
            <a:xfrm>
              <a:off x="8893953" y="2368294"/>
              <a:ext cx="330904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57799" bIns="0">
              <a:spAutoFit/>
            </a:bodyPr>
            <a:lstStyle/>
            <a:p>
              <a:pPr marL="41275" eaLnBrk="0" hangingPunct="0">
                <a:lnSpc>
                  <a:spcPct val="75000"/>
                </a:lnSpc>
                <a:spcBef>
                  <a:spcPct val="25000"/>
                </a:spcBef>
                <a:spcAft>
                  <a:spcPct val="25000"/>
                </a:spcAft>
                <a:buClr>
                  <a:schemeClr val="bg1"/>
                </a:buClr>
                <a:buSzPct val="75000"/>
                <a:buFont typeface="Monotype Sorts" pitchFamily="6" charset="2"/>
                <a:buNone/>
              </a:pPr>
              <a:r>
                <a:rPr lang="en-US" sz="1200">
                  <a:solidFill>
                    <a:srgbClr val="D90B00"/>
                  </a:solidFill>
                  <a:latin typeface="Arial Italic" charset="0"/>
                  <a:sym typeface="Arial Italic" charset="0"/>
                </a:rPr>
                <a:t>p/A</a:t>
              </a:r>
            </a:p>
          </p:txBody>
        </p:sp>
        <p:sp>
          <p:nvSpPr>
            <p:cNvPr id="82954" name="Line 3"/>
            <p:cNvSpPr>
              <a:spLocks noChangeShapeType="1"/>
            </p:cNvSpPr>
            <p:nvPr/>
          </p:nvSpPr>
          <p:spPr bwMode="auto">
            <a:xfrm rot="10800000" flipH="1">
              <a:off x="8839200" y="2648836"/>
              <a:ext cx="479574" cy="0"/>
            </a:xfrm>
            <a:prstGeom prst="line">
              <a:avLst/>
            </a:prstGeom>
            <a:noFill/>
            <a:ln w="38100">
              <a:solidFill>
                <a:srgbClr val="D90B00"/>
              </a:solidFill>
              <a:round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955" name="Rectangle 7"/>
            <p:cNvSpPr>
              <a:spLocks/>
            </p:cNvSpPr>
            <p:nvPr/>
          </p:nvSpPr>
          <p:spPr bwMode="auto">
            <a:xfrm>
              <a:off x="4073434" y="2111286"/>
              <a:ext cx="445676" cy="150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>
                <a:lnSpc>
                  <a:spcPct val="75000"/>
                </a:lnSpc>
                <a:spcBef>
                  <a:spcPts val="663"/>
                </a:spcBef>
                <a:spcAft>
                  <a:spcPct val="25000"/>
                </a:spcAft>
                <a:buClr>
                  <a:schemeClr val="bg1"/>
                </a:buClr>
                <a:buSzPct val="75000"/>
                <a:buFont typeface="Monotype Sorts" pitchFamily="6" charset="2"/>
                <a:buNone/>
              </a:pPr>
              <a:r>
                <a:rPr lang="en-US" sz="1300">
                  <a:sym typeface="Arial" pitchFamily="34" charset="0"/>
                </a:rPr>
                <a:t>dipole</a:t>
              </a:r>
            </a:p>
          </p:txBody>
        </p:sp>
        <p:sp>
          <p:nvSpPr>
            <p:cNvPr id="82956" name="Rectangle 8"/>
            <p:cNvSpPr>
              <a:spLocks/>
            </p:cNvSpPr>
            <p:nvPr/>
          </p:nvSpPr>
          <p:spPr bwMode="auto">
            <a:xfrm>
              <a:off x="7339882" y="2111286"/>
              <a:ext cx="445676" cy="150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>
                <a:lnSpc>
                  <a:spcPct val="75000"/>
                </a:lnSpc>
                <a:spcBef>
                  <a:spcPts val="663"/>
                </a:spcBef>
                <a:spcAft>
                  <a:spcPct val="25000"/>
                </a:spcAft>
                <a:buClr>
                  <a:schemeClr val="bg1"/>
                </a:buClr>
                <a:buSzPct val="75000"/>
                <a:buFont typeface="Monotype Sorts" pitchFamily="6" charset="2"/>
                <a:buNone/>
              </a:pPr>
              <a:r>
                <a:rPr lang="en-US" sz="1300">
                  <a:sym typeface="Arial" pitchFamily="34" charset="0"/>
                </a:rPr>
                <a:t>dipole</a:t>
              </a:r>
            </a:p>
          </p:txBody>
        </p:sp>
        <p:sp>
          <p:nvSpPr>
            <p:cNvPr id="82957" name="Rectangle 13"/>
            <p:cNvSpPr>
              <a:spLocks/>
            </p:cNvSpPr>
            <p:nvPr/>
          </p:nvSpPr>
          <p:spPr bwMode="auto">
            <a:xfrm>
              <a:off x="2449030" y="2368294"/>
              <a:ext cx="300445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57799" bIns="0">
              <a:spAutoFit/>
            </a:bodyPr>
            <a:lstStyle/>
            <a:p>
              <a:pPr marL="41275" eaLnBrk="0" hangingPunct="0">
                <a:lnSpc>
                  <a:spcPct val="75000"/>
                </a:lnSpc>
                <a:spcBef>
                  <a:spcPct val="25000"/>
                </a:spcBef>
                <a:spcAft>
                  <a:spcPct val="25000"/>
                </a:spcAft>
                <a:buClr>
                  <a:schemeClr val="bg1"/>
                </a:buClr>
                <a:buSzPct val="75000"/>
                <a:buFont typeface="Monotype Sorts" pitchFamily="6" charset="2"/>
                <a:buNone/>
              </a:pPr>
              <a:r>
                <a:rPr lang="en-US" sz="1200">
                  <a:solidFill>
                    <a:srgbClr val="D90B00"/>
                  </a:solidFill>
                  <a:latin typeface="Arial Italic" charset="0"/>
                  <a:sym typeface="Arial Italic" charset="0"/>
                </a:rPr>
                <a:t>e∓</a:t>
              </a:r>
            </a:p>
          </p:txBody>
        </p:sp>
        <p:sp>
          <p:nvSpPr>
            <p:cNvPr id="82958" name="Line 14"/>
            <p:cNvSpPr>
              <a:spLocks noChangeShapeType="1"/>
            </p:cNvSpPr>
            <p:nvPr/>
          </p:nvSpPr>
          <p:spPr bwMode="auto">
            <a:xfrm rot="10800000" flipH="1">
              <a:off x="2492226" y="2640430"/>
              <a:ext cx="479574" cy="0"/>
            </a:xfrm>
            <a:prstGeom prst="line">
              <a:avLst/>
            </a:prstGeom>
            <a:noFill/>
            <a:ln w="38100">
              <a:solidFill>
                <a:srgbClr val="D90B00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82949" name="Content Placeholder 2"/>
          <p:cNvSpPr>
            <a:spLocks noGrp="1"/>
          </p:cNvSpPr>
          <p:nvPr>
            <p:ph idx="1"/>
          </p:nvPr>
        </p:nvSpPr>
        <p:spPr>
          <a:xfrm>
            <a:off x="228601" y="4572000"/>
            <a:ext cx="9464675" cy="2209800"/>
          </a:xfrm>
        </p:spPr>
        <p:txBody>
          <a:bodyPr/>
          <a:lstStyle/>
          <a:p>
            <a:pPr eaLnBrk="1" hangingPunct="1">
              <a:buFont typeface="Monotype Sorts" pitchFamily="6" charset="2"/>
              <a:buNone/>
            </a:pPr>
            <a:r>
              <a:rPr lang="en-US" sz="2400" dirty="0" smtClean="0">
                <a:solidFill>
                  <a:srgbClr val="11568A"/>
                </a:solidFill>
              </a:rPr>
              <a:t>Baseline Solution:</a:t>
            </a:r>
          </a:p>
          <a:p>
            <a:pPr eaLnBrk="1" hangingPunct="1"/>
            <a:r>
              <a:rPr lang="en-US" dirty="0" err="1" smtClean="0"/>
              <a:t>Muon</a:t>
            </a:r>
            <a:r>
              <a:rPr lang="en-US" dirty="0" smtClean="0"/>
              <a:t> system providing tagging, no independent momentum measurement</a:t>
            </a:r>
          </a:p>
          <a:p>
            <a:pPr eaLnBrk="1" hangingPunct="1"/>
            <a:r>
              <a:rPr lang="en-US" dirty="0" smtClean="0"/>
              <a:t>Momentum measurement done in combination with inner tracking </a:t>
            </a:r>
          </a:p>
          <a:p>
            <a:pPr eaLnBrk="1" hangingPunct="1"/>
            <a:r>
              <a:rPr lang="en-US" dirty="0" smtClean="0"/>
              <a:t>Present technologies in use in LHC exp. sufficient  (RPC,  TGC, MDT)</a:t>
            </a:r>
          </a:p>
          <a:p>
            <a:pPr eaLnBrk="1" hangingPunct="1"/>
            <a:endParaRPr lang="en-US" dirty="0" smtClean="0"/>
          </a:p>
        </p:txBody>
      </p:sp>
      <p:pic>
        <p:nvPicPr>
          <p:cNvPr id="82950" name="Picture 28" descr="muon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427"/>
          <a:stretch>
            <a:fillRect/>
          </a:stretch>
        </p:blipFill>
        <p:spPr bwMode="auto">
          <a:xfrm>
            <a:off x="152400" y="1143000"/>
            <a:ext cx="2586038" cy="1447800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951" name="Picture 29" descr="muon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71" t="33305" b="3084"/>
          <a:stretch>
            <a:fillRect/>
          </a:stretch>
        </p:blipFill>
        <p:spPr bwMode="auto">
          <a:xfrm>
            <a:off x="533400" y="2743200"/>
            <a:ext cx="2114550" cy="1538288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0111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11568A"/>
                </a:solidFill>
              </a:rPr>
              <a:t>LHeC</a:t>
            </a:r>
            <a:r>
              <a:rPr lang="en-US" dirty="0">
                <a:solidFill>
                  <a:srgbClr val="11568A"/>
                </a:solidFill>
              </a:rPr>
              <a:t> Detector </a:t>
            </a:r>
            <a:r>
              <a:rPr lang="en-US" dirty="0" smtClean="0">
                <a:solidFill>
                  <a:srgbClr val="11568A"/>
                </a:solidFill>
              </a:rPr>
              <a:t>Installation (</a:t>
            </a:r>
            <a:r>
              <a:rPr lang="en-US" dirty="0" err="1" smtClean="0">
                <a:solidFill>
                  <a:srgbClr val="11568A"/>
                </a:solidFill>
              </a:rPr>
              <a:t>i</a:t>
            </a:r>
            <a:r>
              <a:rPr lang="en-US" dirty="0" smtClean="0">
                <a:solidFill>
                  <a:srgbClr val="11568A"/>
                </a:solidFill>
              </a:rPr>
              <a:t>)</a:t>
            </a:r>
            <a:endParaRPr lang="en-US" dirty="0">
              <a:solidFill>
                <a:srgbClr val="11568A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6201" y="762000"/>
            <a:ext cx="9673441" cy="5867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err="1" smtClean="0">
                <a:solidFill>
                  <a:srgbClr val="11568A"/>
                </a:solidFill>
              </a:rPr>
              <a:t>LHeC</a:t>
            </a:r>
            <a:r>
              <a:rPr lang="en-US" b="1" dirty="0" smtClean="0">
                <a:solidFill>
                  <a:srgbClr val="11568A"/>
                </a:solidFill>
              </a:rPr>
              <a:t> </a:t>
            </a:r>
            <a:r>
              <a:rPr lang="en-US" b="1" dirty="0">
                <a:solidFill>
                  <a:srgbClr val="11568A"/>
                </a:solidFill>
              </a:rPr>
              <a:t>Detector assembly on </a:t>
            </a:r>
            <a:r>
              <a:rPr lang="en-US" b="1" dirty="0" smtClean="0">
                <a:solidFill>
                  <a:srgbClr val="11568A"/>
                </a:solidFill>
              </a:rPr>
              <a:t>surface</a:t>
            </a:r>
            <a:endParaRPr lang="en-US" b="1" dirty="0">
              <a:solidFill>
                <a:srgbClr val="11568A"/>
              </a:solidFill>
            </a:endParaRPr>
          </a:p>
          <a:p>
            <a:r>
              <a:rPr lang="en-US" dirty="0"/>
              <a:t>The strategy proposed is </a:t>
            </a:r>
            <a:r>
              <a:rPr lang="en-US" dirty="0" smtClean="0"/>
              <a:t>to </a:t>
            </a:r>
            <a:r>
              <a:rPr lang="en-US" dirty="0"/>
              <a:t>complete </a:t>
            </a:r>
            <a:r>
              <a:rPr lang="en-US" dirty="0" smtClean="0"/>
              <a:t>as                                                                    much </a:t>
            </a:r>
            <a:r>
              <a:rPr lang="en-US" dirty="0"/>
              <a:t>as </a:t>
            </a:r>
            <a:r>
              <a:rPr lang="en-US" dirty="0" smtClean="0"/>
              <a:t>possible </a:t>
            </a:r>
            <a:r>
              <a:rPr lang="en-US" dirty="0"/>
              <a:t>the assembly </a:t>
            </a:r>
            <a:r>
              <a:rPr lang="en-US" dirty="0" smtClean="0"/>
              <a:t>of the                                                                      detector on </a:t>
            </a:r>
            <a:r>
              <a:rPr lang="en-US" dirty="0" smtClean="0"/>
              <a:t>surface. The</a:t>
            </a:r>
            <a:r>
              <a:rPr lang="en-US" dirty="0" smtClean="0"/>
              <a:t> </a:t>
            </a:r>
            <a:r>
              <a:rPr lang="en-US" dirty="0" smtClean="0"/>
              <a:t>detector </a:t>
            </a:r>
            <a:r>
              <a:rPr lang="en-US" dirty="0" smtClean="0"/>
              <a:t>has                                                                        been split in the following </a:t>
            </a:r>
            <a:r>
              <a:rPr lang="en-US" dirty="0"/>
              <a:t>main </a:t>
            </a:r>
            <a:r>
              <a:rPr lang="en-US" dirty="0" smtClean="0"/>
              <a:t>parts:</a:t>
            </a:r>
          </a:p>
          <a:p>
            <a:pPr marL="450850" lvl="1" indent="0">
              <a:buNone/>
            </a:pPr>
            <a:r>
              <a:rPr lang="en-US" sz="2000" dirty="0" smtClean="0">
                <a:solidFill>
                  <a:srgbClr val="11568A"/>
                </a:solidFill>
              </a:rPr>
              <a:t>1) Coil cryostat, including the                                                                                        superconducting coil, the two dipoles                                                                                                and eventually the </a:t>
            </a:r>
            <a:r>
              <a:rPr lang="en-US" sz="2000" dirty="0" err="1" smtClean="0">
                <a:solidFill>
                  <a:srgbClr val="11568A"/>
                </a:solidFill>
              </a:rPr>
              <a:t>EMCal</a:t>
            </a:r>
            <a:r>
              <a:rPr lang="en-US" sz="2000" dirty="0" smtClean="0">
                <a:solidFill>
                  <a:srgbClr val="11568A"/>
                </a:solidFill>
              </a:rPr>
              <a:t>, if the </a:t>
            </a:r>
            <a:r>
              <a:rPr lang="en-US" sz="2000" dirty="0" err="1" smtClean="0">
                <a:solidFill>
                  <a:srgbClr val="11568A"/>
                </a:solidFill>
              </a:rPr>
              <a:t>LAr</a:t>
            </a:r>
            <a:r>
              <a:rPr lang="en-US" sz="2000" dirty="0" smtClean="0">
                <a:solidFill>
                  <a:srgbClr val="11568A"/>
                </a:solidFill>
              </a:rPr>
              <a:t>                                                                                           version is retained.</a:t>
            </a:r>
          </a:p>
          <a:p>
            <a:pPr marL="450850" lvl="1" indent="0">
              <a:buNone/>
            </a:pPr>
            <a:r>
              <a:rPr lang="en-US" sz="2000" dirty="0" smtClean="0">
                <a:solidFill>
                  <a:srgbClr val="11568A"/>
                </a:solidFill>
              </a:rPr>
              <a:t>2) Three barrel wheels and two </a:t>
            </a:r>
            <a:r>
              <a:rPr lang="en-US" sz="2000" dirty="0" err="1" smtClean="0">
                <a:solidFill>
                  <a:srgbClr val="11568A"/>
                </a:solidFill>
              </a:rPr>
              <a:t>endcaps</a:t>
            </a:r>
            <a:r>
              <a:rPr lang="en-US" sz="2000" dirty="0" smtClean="0">
                <a:solidFill>
                  <a:srgbClr val="11568A"/>
                </a:solidFill>
              </a:rPr>
              <a:t>                                                      of </a:t>
            </a:r>
            <a:r>
              <a:rPr lang="en-US" sz="2000" dirty="0" err="1" smtClean="0">
                <a:solidFill>
                  <a:srgbClr val="11568A"/>
                </a:solidFill>
              </a:rPr>
              <a:t>HCal</a:t>
            </a:r>
            <a:r>
              <a:rPr lang="en-US" sz="2000" dirty="0" smtClean="0">
                <a:solidFill>
                  <a:srgbClr val="11568A"/>
                </a:solidFill>
              </a:rPr>
              <a:t> tile calorimeter, fully                                                                                                           instrumented and cabled.</a:t>
            </a:r>
          </a:p>
          <a:p>
            <a:pPr marL="450850" lvl="1" indent="0">
              <a:buNone/>
            </a:pPr>
            <a:r>
              <a:rPr lang="en-US" sz="2000" dirty="0" smtClean="0">
                <a:solidFill>
                  <a:srgbClr val="11568A"/>
                </a:solidFill>
              </a:rPr>
              <a:t>3) Two </a:t>
            </a:r>
            <a:r>
              <a:rPr lang="en-US" sz="2000" dirty="0" err="1" smtClean="0">
                <a:solidFill>
                  <a:srgbClr val="11568A"/>
                </a:solidFill>
              </a:rPr>
              <a:t>HCal</a:t>
            </a:r>
            <a:r>
              <a:rPr lang="en-US" sz="2000" dirty="0" smtClean="0">
                <a:solidFill>
                  <a:srgbClr val="11568A"/>
                </a:solidFill>
              </a:rPr>
              <a:t> inserts, forward and backward.</a:t>
            </a:r>
            <a:endParaRPr lang="en-US" dirty="0" smtClean="0">
              <a:solidFill>
                <a:srgbClr val="11568A"/>
              </a:solidFill>
            </a:endParaRPr>
          </a:p>
          <a:p>
            <a:r>
              <a:rPr lang="en-US" dirty="0" smtClean="0"/>
              <a:t>The maximum weight of a single element to be lowered from surface to underground has been limited to 300 tons, in order to make possible the lowering by renting a standard crane, as already applied by L3 for its barrel </a:t>
            </a:r>
            <a:r>
              <a:rPr lang="en-US" dirty="0" err="1" smtClean="0"/>
              <a:t>HCal</a:t>
            </a:r>
            <a:r>
              <a:rPr lang="en-US" dirty="0" smtClean="0"/>
              <a:t>. The superconducting coil and the two integrated dipoles will be tested at nominal current on surface, whilst the field mapping will be performed underground.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0DD9-C157-4A94-AB2A-762C705D2B63}" type="slidenum">
              <a:rPr lang="it-IT" smtClean="0"/>
              <a:pPr/>
              <a:t>36</a:t>
            </a:fld>
            <a:endParaRPr lang="it-IT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4" t="2639" r="5535"/>
          <a:stretch/>
        </p:blipFill>
        <p:spPr>
          <a:xfrm>
            <a:off x="5596248" y="1036886"/>
            <a:ext cx="4153394" cy="33225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96545" y="756458"/>
            <a:ext cx="3352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</a:rPr>
              <a:t>A. </a:t>
            </a:r>
            <a:r>
              <a:rPr lang="en-US" sz="1200" dirty="0" err="1" smtClean="0">
                <a:solidFill>
                  <a:schemeClr val="tx2"/>
                </a:solidFill>
              </a:rPr>
              <a:t>Herve</a:t>
            </a:r>
            <a:r>
              <a:rPr lang="en-US" sz="1200" dirty="0" smtClean="0">
                <a:solidFill>
                  <a:schemeClr val="tx2"/>
                </a:solidFill>
              </a:rPr>
              <a:t>, A. </a:t>
            </a:r>
            <a:r>
              <a:rPr lang="en-US" sz="1200" dirty="0" err="1" smtClean="0">
                <a:solidFill>
                  <a:schemeClr val="tx2"/>
                </a:solidFill>
              </a:rPr>
              <a:t>Gaddi</a:t>
            </a:r>
            <a:r>
              <a:rPr lang="en-US" sz="1200" dirty="0" smtClean="0">
                <a:solidFill>
                  <a:schemeClr val="tx2"/>
                </a:solidFill>
              </a:rPr>
              <a:t> - </a:t>
            </a:r>
            <a:r>
              <a:rPr lang="en-US" sz="1200" dirty="0" err="1" smtClean="0">
                <a:solidFill>
                  <a:schemeClr val="tx2"/>
                </a:solidFill>
              </a:rPr>
              <a:t>LHeC</a:t>
            </a:r>
            <a:r>
              <a:rPr lang="en-US" sz="1200" dirty="0" smtClean="0">
                <a:solidFill>
                  <a:schemeClr val="tx2"/>
                </a:solidFill>
              </a:rPr>
              <a:t> Chavannes 2012</a:t>
            </a:r>
            <a:endParaRPr lang="en-US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7687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11568A"/>
                </a:solidFill>
              </a:rPr>
              <a:t>LHeC</a:t>
            </a:r>
            <a:r>
              <a:rPr lang="en-US" dirty="0">
                <a:solidFill>
                  <a:srgbClr val="11568A"/>
                </a:solidFill>
              </a:rPr>
              <a:t> Detector Installation (ii)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1" y="685800"/>
            <a:ext cx="9464675" cy="5538788"/>
          </a:xfrm>
        </p:spPr>
        <p:txBody>
          <a:bodyPr/>
          <a:lstStyle/>
          <a:p>
            <a:r>
              <a:rPr lang="en-US" dirty="0">
                <a:solidFill>
                  <a:srgbClr val="11568A"/>
                </a:solidFill>
              </a:rPr>
              <a:t>The assembly on surface of the main detector elements as approximately 16 months</a:t>
            </a:r>
          </a:p>
          <a:p>
            <a:r>
              <a:rPr lang="en-US" dirty="0"/>
              <a:t>The Coil system commissioning on site three additional month,  preparation for lowering one month and lowering one week per piece</a:t>
            </a:r>
          </a:p>
          <a:p>
            <a:r>
              <a:rPr lang="en-US" dirty="0"/>
              <a:t>Underground completion of </a:t>
            </a:r>
            <a:r>
              <a:rPr lang="en-US" dirty="0">
                <a:solidFill>
                  <a:srgbClr val="11568A"/>
                </a:solidFill>
              </a:rPr>
              <a:t>the integration of the main detector  elements inside the L3 Magnet </a:t>
            </a:r>
            <a:r>
              <a:rPr lang="en-US" dirty="0"/>
              <a:t>would require about two months,  cabling and connection to services</a:t>
            </a:r>
          </a:p>
          <a:p>
            <a:r>
              <a:rPr lang="en-US" dirty="0"/>
              <a:t>Some six months, in parallel with                                                                               the installation of </a:t>
            </a:r>
            <a:r>
              <a:rPr lang="en-US" dirty="0" err="1"/>
              <a:t>Muons</a:t>
            </a:r>
            <a:r>
              <a:rPr lang="en-US" dirty="0"/>
              <a:t> Tracker                                                                                           and  the </a:t>
            </a:r>
            <a:r>
              <a:rPr lang="en-US" dirty="0" err="1"/>
              <a:t>EMCal</a:t>
            </a:r>
            <a:endParaRPr lang="en-US" dirty="0"/>
          </a:p>
          <a:p>
            <a:r>
              <a:rPr lang="en-US" dirty="0"/>
              <a:t>The total estimated time is thus                                                                                     </a:t>
            </a:r>
            <a:r>
              <a:rPr lang="en-US" dirty="0">
                <a:solidFill>
                  <a:srgbClr val="11568A"/>
                </a:solidFill>
              </a:rPr>
              <a:t>30 months</a:t>
            </a:r>
          </a:p>
          <a:p>
            <a:r>
              <a:rPr lang="en-US" dirty="0"/>
              <a:t>The field map would take one                                                                                extra month.</a:t>
            </a:r>
          </a:p>
          <a:p>
            <a:r>
              <a:rPr lang="en-US" dirty="0"/>
              <a:t>Some contingency is foreseen                                                                                between the integration inside                                                                                       the L3 Magnet of the same                                                                                      elements (2 months).</a:t>
            </a:r>
          </a:p>
          <a:p>
            <a:r>
              <a:rPr lang="en-US" dirty="0">
                <a:solidFill>
                  <a:srgbClr val="11568A"/>
                </a:solidFill>
              </a:rPr>
              <a:t>Tight but doable</a:t>
            </a:r>
            <a:endParaRPr lang="en-US" dirty="0">
              <a:solidFill>
                <a:srgbClr val="11568A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2573D-6A8C-47FC-A403-06DB75F394A9}" type="slidenum">
              <a:rPr lang="en-US" smtClean="0">
                <a:solidFill>
                  <a:srgbClr val="000000"/>
                </a:solidFill>
              </a:rPr>
              <a:pPr/>
              <a:t>37</a:t>
            </a:fld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0"/>
          <a:stretch/>
        </p:blipFill>
        <p:spPr>
          <a:xfrm>
            <a:off x="4916384" y="2895600"/>
            <a:ext cx="4971803" cy="3886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67400" y="2771001"/>
            <a:ext cx="3352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</a:rPr>
              <a:t>A. </a:t>
            </a:r>
            <a:r>
              <a:rPr lang="en-US" sz="1200" dirty="0" err="1" smtClean="0">
                <a:solidFill>
                  <a:schemeClr val="tx2"/>
                </a:solidFill>
              </a:rPr>
              <a:t>Herve</a:t>
            </a:r>
            <a:r>
              <a:rPr lang="en-US" sz="1200" dirty="0" smtClean="0">
                <a:solidFill>
                  <a:schemeClr val="tx2"/>
                </a:solidFill>
              </a:rPr>
              <a:t>, A. </a:t>
            </a:r>
            <a:r>
              <a:rPr lang="en-US" sz="1200" dirty="0" err="1" smtClean="0">
                <a:solidFill>
                  <a:schemeClr val="tx2"/>
                </a:solidFill>
              </a:rPr>
              <a:t>Gaddi</a:t>
            </a:r>
            <a:r>
              <a:rPr lang="en-US" sz="1200" dirty="0" smtClean="0">
                <a:solidFill>
                  <a:schemeClr val="tx2"/>
                </a:solidFill>
              </a:rPr>
              <a:t> - </a:t>
            </a:r>
            <a:r>
              <a:rPr lang="en-US" sz="1200" dirty="0" err="1" smtClean="0">
                <a:solidFill>
                  <a:schemeClr val="tx2"/>
                </a:solidFill>
              </a:rPr>
              <a:t>LHeC</a:t>
            </a:r>
            <a:r>
              <a:rPr lang="en-US" sz="1200" dirty="0" smtClean="0">
                <a:solidFill>
                  <a:schemeClr val="tx2"/>
                </a:solidFill>
              </a:rPr>
              <a:t> Chavannes 2012</a:t>
            </a:r>
            <a:endParaRPr lang="en-US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861899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Title 1"/>
          <p:cNvSpPr>
            <a:spLocks noGrp="1"/>
          </p:cNvSpPr>
          <p:nvPr>
            <p:ph type="title"/>
          </p:nvPr>
        </p:nvSpPr>
        <p:spPr>
          <a:xfrm>
            <a:off x="1066801" y="204787"/>
            <a:ext cx="7620000" cy="481013"/>
          </a:xfrm>
        </p:spPr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11568A"/>
                </a:solidFill>
              </a:rPr>
              <a:t>Summary and Outlook</a:t>
            </a:r>
          </a:p>
        </p:txBody>
      </p:sp>
      <p:sp>
        <p:nvSpPr>
          <p:cNvPr id="84994" name="Content Placeholder 2"/>
          <p:cNvSpPr>
            <a:spLocks noGrp="1"/>
          </p:cNvSpPr>
          <p:nvPr>
            <p:ph idx="1"/>
          </p:nvPr>
        </p:nvSpPr>
        <p:spPr>
          <a:xfrm>
            <a:off x="228601" y="762000"/>
            <a:ext cx="9464675" cy="58674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sz="2800" dirty="0" smtClean="0">
                <a:solidFill>
                  <a:srgbClr val="11568A"/>
                </a:solidFill>
                <a:latin typeface="Arial Rounded MT Bold" pitchFamily="34" charset="0"/>
                <a:sym typeface="Wingdings" pitchFamily="2" charset="2"/>
              </a:rPr>
              <a:t>Status</a:t>
            </a:r>
            <a:endParaRPr lang="en-US" sz="2800" dirty="0" smtClean="0">
              <a:solidFill>
                <a:srgbClr val="11568A"/>
              </a:solidFill>
            </a:endParaRPr>
          </a:p>
          <a:p>
            <a:pPr eaLnBrk="1" hangingPunct="1"/>
            <a:r>
              <a:rPr lang="en-US" dirty="0" smtClean="0"/>
              <a:t>A </a:t>
            </a:r>
            <a:r>
              <a:rPr lang="en-US" dirty="0" err="1"/>
              <a:t>LHeC</a:t>
            </a:r>
            <a:r>
              <a:rPr lang="en-US" dirty="0"/>
              <a:t> baseline detector </a:t>
            </a:r>
            <a:r>
              <a:rPr lang="en-US" dirty="0" smtClean="0"/>
              <a:t>concept has ben worked out</a:t>
            </a:r>
            <a:endParaRPr lang="en-US" dirty="0"/>
          </a:p>
          <a:p>
            <a:pPr eaLnBrk="1" hangingPunct="1"/>
            <a:r>
              <a:rPr lang="en-US" dirty="0"/>
              <a:t>The design depends heavily on the constraints from the machine and interaction region</a:t>
            </a:r>
          </a:p>
          <a:p>
            <a:pPr eaLnBrk="1" hangingPunct="1"/>
            <a:r>
              <a:rPr lang="en-US" dirty="0"/>
              <a:t>For all cases a feasible and affordable concept which fulfills the physics requirements has been presented</a:t>
            </a:r>
          </a:p>
          <a:p>
            <a:pPr eaLnBrk="1" hangingPunct="1"/>
            <a:r>
              <a:rPr lang="en-US" dirty="0"/>
              <a:t>As a baseline many improvements available. A more precise design will follow from more detailed p</a:t>
            </a:r>
            <a:r>
              <a:rPr lang="en-US" dirty="0" smtClean="0"/>
              <a:t>hysics simulations and studies, engineering </a:t>
            </a:r>
            <a:r>
              <a:rPr lang="en-US" dirty="0"/>
              <a:t>and the knowledge of the </a:t>
            </a:r>
            <a:r>
              <a:rPr lang="en-US" dirty="0" smtClean="0"/>
              <a:t>machine constraints</a:t>
            </a:r>
            <a:endParaRPr lang="en-US" sz="1600" dirty="0" smtClean="0">
              <a:solidFill>
                <a:srgbClr val="FFC000"/>
              </a:solidFill>
              <a:latin typeface="Arial Rounded MT Bold" pitchFamily="34" charset="0"/>
              <a:sym typeface="Wingdings" pitchFamily="2" charset="2"/>
            </a:endParaRPr>
          </a:p>
          <a:p>
            <a:pPr marL="0" indent="0" eaLnBrk="1" hangingPunct="1">
              <a:buNone/>
            </a:pPr>
            <a:r>
              <a:rPr lang="en-US" sz="2800" dirty="0" smtClean="0">
                <a:solidFill>
                  <a:srgbClr val="11568A"/>
                </a:solidFill>
                <a:latin typeface="Arial Rounded MT Bold" pitchFamily="34" charset="0"/>
                <a:sym typeface="Wingdings" pitchFamily="2" charset="2"/>
              </a:rPr>
              <a:t>The Future</a:t>
            </a:r>
            <a:endParaRPr lang="en-US" sz="2800" dirty="0" smtClean="0">
              <a:solidFill>
                <a:srgbClr val="11568A"/>
              </a:solidFill>
              <a:latin typeface="Arial Rounded MT Bold" pitchFamily="34" charset="0"/>
            </a:endParaRPr>
          </a:p>
          <a:p>
            <a:pPr eaLnBrk="1" hangingPunct="1"/>
            <a:r>
              <a:rPr lang="en-US" dirty="0"/>
              <a:t>Start a new phase in detector </a:t>
            </a:r>
            <a:r>
              <a:rPr lang="en-US" dirty="0" smtClean="0"/>
              <a:t>design</a:t>
            </a:r>
            <a:endParaRPr lang="en-US" dirty="0"/>
          </a:p>
          <a:p>
            <a:pPr eaLnBrk="1" hangingPunct="1"/>
            <a:r>
              <a:rPr lang="en-US" dirty="0"/>
              <a:t>A</a:t>
            </a:r>
            <a:r>
              <a:rPr lang="en-US" dirty="0" smtClean="0"/>
              <a:t> complete software simulation environment needed</a:t>
            </a:r>
          </a:p>
          <a:p>
            <a:pPr eaLnBrk="1" hangingPunct="1"/>
            <a:r>
              <a:rPr lang="en-US" dirty="0" smtClean="0"/>
              <a:t>Collect people, experience, information</a:t>
            </a:r>
          </a:p>
          <a:p>
            <a:pPr eaLnBrk="1" hangingPunct="1"/>
            <a:r>
              <a:rPr lang="en-US" dirty="0" smtClean="0"/>
              <a:t>Identify and address critical items, discuss the timeline for realization </a:t>
            </a:r>
          </a:p>
          <a:p>
            <a:pPr eaLnBrk="1" hangingPunct="1"/>
            <a:r>
              <a:rPr lang="en-US" dirty="0" smtClean="0"/>
              <a:t>Build a collaboration and move next steps towards a Technical Design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r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fld id="{D67269F5-C8EC-4F5F-BEE5-548977B74A64}" type="slidenum">
              <a:rPr kumimoji="0" lang="en-US" sz="1200">
                <a:solidFill>
                  <a:srgbClr val="FFFFFF"/>
                </a:solidFill>
              </a:rPr>
              <a:pPr algn="r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38</a:t>
            </a:fld>
            <a:endParaRPr kumimoji="0" lang="en-US" sz="1400">
              <a:solidFill>
                <a:srgbClr val="FFFFFF"/>
              </a:solidFill>
            </a:endParaRPr>
          </a:p>
        </p:txBody>
      </p:sp>
      <p:pic>
        <p:nvPicPr>
          <p:cNvPr id="1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7325"/>
            <a:ext cx="717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10984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1568A"/>
                </a:solidFill>
              </a:rPr>
              <a:t>Some Points of Attention</a:t>
            </a:r>
            <a:endParaRPr lang="en-US" dirty="0">
              <a:solidFill>
                <a:srgbClr val="11568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2209800"/>
            <a:ext cx="7315200" cy="3886200"/>
          </a:xfrm>
        </p:spPr>
        <p:txBody>
          <a:bodyPr/>
          <a:lstStyle/>
          <a:p>
            <a:r>
              <a:rPr lang="en-US" dirty="0" smtClean="0"/>
              <a:t>Beam Pipe</a:t>
            </a:r>
          </a:p>
          <a:p>
            <a:r>
              <a:rPr lang="en-US" dirty="0"/>
              <a:t>Acceptance (forward and backward) </a:t>
            </a:r>
          </a:p>
          <a:p>
            <a:r>
              <a:rPr lang="en-US" dirty="0" smtClean="0"/>
              <a:t>Magnet system</a:t>
            </a:r>
          </a:p>
          <a:p>
            <a:r>
              <a:rPr lang="en-US" dirty="0" smtClean="0"/>
              <a:t>Tagging efficiency</a:t>
            </a:r>
          </a:p>
          <a:p>
            <a:r>
              <a:rPr lang="en-US" dirty="0"/>
              <a:t>P</a:t>
            </a:r>
            <a:r>
              <a:rPr lang="en-US" dirty="0" smtClean="0"/>
              <a:t>recision (magnets)</a:t>
            </a:r>
          </a:p>
          <a:p>
            <a:r>
              <a:rPr lang="en-US" dirty="0" smtClean="0"/>
              <a:t>Heavy Ion Running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2573D-6A8C-47FC-A403-06DB75F394A9}" type="slidenum">
              <a:rPr lang="en-US" smtClean="0">
                <a:solidFill>
                  <a:srgbClr val="000000"/>
                </a:solidFill>
              </a:rPr>
              <a:pPr/>
              <a:t>39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206402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410" name="Text Box 2"/>
          <p:cNvSpPr txBox="1">
            <a:spLocks noChangeArrowheads="1"/>
          </p:cNvSpPr>
          <p:nvPr/>
        </p:nvSpPr>
        <p:spPr bwMode="auto">
          <a:xfrm>
            <a:off x="2133600" y="2783115"/>
            <a:ext cx="6096000" cy="60016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kumimoji="0" lang="en-US" sz="2400" dirty="0" smtClean="0">
                <a:solidFill>
                  <a:srgbClr val="000000"/>
                </a:solidFill>
                <a:ea typeface="+mn-ea"/>
              </a:rPr>
              <a:t>P. </a:t>
            </a:r>
            <a:r>
              <a:rPr kumimoji="0" lang="en-US" sz="2400" dirty="0" err="1" smtClean="0">
                <a:solidFill>
                  <a:srgbClr val="000000"/>
                </a:solidFill>
                <a:ea typeface="+mn-ea"/>
              </a:rPr>
              <a:t>Kostka</a:t>
            </a:r>
            <a:r>
              <a:rPr kumimoji="0" lang="en-US" sz="2400" dirty="0" smtClean="0">
                <a:solidFill>
                  <a:srgbClr val="000000"/>
                </a:solidFill>
                <a:ea typeface="+mn-ea"/>
              </a:rPr>
              <a:t>, A. </a:t>
            </a:r>
            <a:r>
              <a:rPr kumimoji="0" lang="en-US" sz="2400" dirty="0" err="1" smtClean="0">
                <a:solidFill>
                  <a:srgbClr val="000000"/>
                </a:solidFill>
                <a:ea typeface="+mn-ea"/>
              </a:rPr>
              <a:t>Polini</a:t>
            </a:r>
            <a:r>
              <a:rPr kumimoji="0" lang="en-US" sz="2400" dirty="0" smtClean="0">
                <a:solidFill>
                  <a:srgbClr val="000000"/>
                </a:solidFill>
                <a:ea typeface="+mn-ea"/>
              </a:rPr>
              <a:t> </a:t>
            </a:r>
          </a:p>
          <a:p>
            <a:pPr algn="ctr" eaLnBrk="0" hangingPunct="0">
              <a:defRPr/>
            </a:pPr>
            <a:endParaRPr kumimoji="0" lang="en-US" dirty="0" smtClean="0">
              <a:solidFill>
                <a:srgbClr val="000000"/>
              </a:solidFill>
              <a:ea typeface="+mn-ea"/>
            </a:endParaRPr>
          </a:p>
        </p:txBody>
      </p:sp>
      <p:sp>
        <p:nvSpPr>
          <p:cNvPr id="54274" name="Rectangle 3"/>
          <p:cNvSpPr>
            <a:spLocks noChangeArrowheads="1"/>
          </p:cNvSpPr>
          <p:nvPr/>
        </p:nvSpPr>
        <p:spPr bwMode="auto">
          <a:xfrm>
            <a:off x="1447800" y="3950471"/>
            <a:ext cx="8077200" cy="245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 pitchFamily="2" charset="2"/>
              <a:buNone/>
            </a:pPr>
            <a:r>
              <a:rPr lang="en-US" sz="3600" dirty="0" smtClean="0">
                <a:solidFill>
                  <a:srgbClr val="11568A"/>
                </a:solidFill>
                <a:latin typeface="Arial"/>
                <a:cs typeface="Arial"/>
              </a:rPr>
              <a:t>Outline:</a:t>
            </a:r>
            <a:endParaRPr lang="en-US" sz="3600" dirty="0" smtClean="0">
              <a:solidFill>
                <a:srgbClr val="4D4D4D"/>
              </a:solidFill>
            </a:endParaRP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Introduction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Interaction Region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Detector Subcomponents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400" smtClean="0">
                <a:solidFill>
                  <a:srgbClr val="000000"/>
                </a:solidFill>
              </a:rPr>
              <a:t>Points </a:t>
            </a:r>
            <a:r>
              <a:rPr lang="en-US" sz="2400" dirty="0" smtClean="0">
                <a:solidFill>
                  <a:srgbClr val="000000"/>
                </a:solidFill>
              </a:rPr>
              <a:t>of Attention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54275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417378"/>
            <a:ext cx="9294812" cy="1325822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spc="-14" dirty="0" smtClean="0">
                <a:solidFill>
                  <a:srgbClr val="11568A"/>
                </a:solidFill>
                <a:cs typeface="Arial"/>
              </a:rPr>
              <a:t>Design of the</a:t>
            </a:r>
            <a:br>
              <a:rPr lang="en-US" spc="-14" dirty="0" smtClean="0">
                <a:solidFill>
                  <a:srgbClr val="11568A"/>
                </a:solidFill>
                <a:cs typeface="Arial"/>
              </a:rPr>
            </a:br>
            <a:r>
              <a:rPr lang="en-US" spc="-14" dirty="0" err="1" smtClean="0">
                <a:solidFill>
                  <a:srgbClr val="11568A"/>
                </a:solidFill>
                <a:cs typeface="Arial"/>
              </a:rPr>
              <a:t>LHeC</a:t>
            </a:r>
            <a:r>
              <a:rPr lang="en-US" spc="-14" dirty="0" smtClean="0">
                <a:solidFill>
                  <a:srgbClr val="11568A"/>
                </a:solidFill>
                <a:cs typeface="Arial"/>
              </a:rPr>
              <a:t> Detector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54276" name="Rectangle 17"/>
          <p:cNvSpPr>
            <a:spLocks noChangeArrowheads="1"/>
          </p:cNvSpPr>
          <p:nvPr/>
        </p:nvSpPr>
        <p:spPr bwMode="auto">
          <a:xfrm>
            <a:off x="6651335" y="2666930"/>
            <a:ext cx="184730" cy="19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rgbClr val="0000CC"/>
              </a:buClr>
              <a:buSzPct val="75000"/>
              <a:buFont typeface="Monotype Sorts" pitchFamily="6" charset="2"/>
              <a:buNone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54278" name="Picture 1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66" b="13829"/>
          <a:stretch/>
        </p:blipFill>
        <p:spPr bwMode="auto">
          <a:xfrm>
            <a:off x="238125" y="264318"/>
            <a:ext cx="1590675" cy="878682"/>
          </a:xfrm>
          <a:prstGeom prst="roundRect">
            <a:avLst>
              <a:gd name="adj" fmla="val 8594"/>
            </a:avLst>
          </a:prstGeom>
          <a:noFill/>
          <a:ln>
            <a:noFill/>
          </a:ln>
          <a:effectLst>
            <a:glow rad="101600">
              <a:schemeClr val="accent6">
                <a:lumMod val="20000"/>
                <a:lumOff val="80000"/>
                <a:alpha val="40000"/>
              </a:schemeClr>
            </a:glow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2333046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1" y="2819402"/>
            <a:ext cx="7620000" cy="533398"/>
          </a:xfrm>
        </p:spPr>
        <p:txBody>
          <a:bodyPr/>
          <a:lstStyle/>
          <a:p>
            <a:r>
              <a:rPr lang="en-US" dirty="0" smtClean="0">
                <a:solidFill>
                  <a:srgbClr val="11568A"/>
                </a:solidFill>
              </a:rPr>
              <a:t>Backup</a:t>
            </a:r>
            <a:endParaRPr lang="en-US" dirty="0">
              <a:solidFill>
                <a:srgbClr val="11568A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2573D-6A8C-47FC-A403-06DB75F394A9}" type="slidenum">
              <a:rPr lang="en-US" smtClean="0">
                <a:solidFill>
                  <a:srgbClr val="000000"/>
                </a:solidFill>
              </a:rPr>
              <a:pPr/>
              <a:t>40</a:t>
            </a:fld>
            <a:endParaRPr lang="en-US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834982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11568A"/>
                </a:solidFill>
              </a:rPr>
              <a:t>High Luminosity Proposal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2573D-6A8C-47FC-A403-06DB75F394A9}" type="slidenum">
              <a:rPr lang="en-US" smtClean="0">
                <a:solidFill>
                  <a:srgbClr val="000000"/>
                </a:solidFill>
              </a:rPr>
              <a:pPr/>
              <a:t>41</a:t>
            </a:fld>
            <a:endParaRPr lang="en-US" sz="1400" dirty="0">
              <a:solidFill>
                <a:srgbClr val="000000"/>
              </a:solidFill>
            </a:endParaRPr>
          </a:p>
        </p:txBody>
      </p:sp>
      <p:graphicFrame>
        <p:nvGraphicFramePr>
          <p:cNvPr id="5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197440"/>
              </p:ext>
            </p:extLst>
          </p:nvPr>
        </p:nvGraphicFramePr>
        <p:xfrm>
          <a:off x="228600" y="1371600"/>
          <a:ext cx="9143997" cy="478535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90999"/>
                <a:gridCol w="2717799"/>
                <a:gridCol w="2235199"/>
              </a:tblGrid>
              <a:tr h="457200">
                <a:tc>
                  <a:txBody>
                    <a:bodyPr/>
                    <a:lstStyle/>
                    <a:p>
                      <a:endParaRPr sz="4400" dirty="0"/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rgbClr val="6095C9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sz="2400" b="1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2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sz="2400" b="1" spc="-2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sz="2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ons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rgbClr val="6095C9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elect</a:t>
                      </a:r>
                      <a:r>
                        <a:rPr sz="2400" b="1" spc="-3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sz="24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ons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rgbClr val="6095C9"/>
                    </a:solidFill>
                  </a:tcPr>
                </a:tc>
              </a:tr>
              <a:tr h="457199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beam ene</a:t>
                      </a:r>
                      <a:r>
                        <a:rPr sz="2400" spc="-30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gy [GeV]</a:t>
                      </a: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D9E0ED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7000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D8E1EC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60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D9E0ED"/>
                    </a:solidFill>
                  </a:tcPr>
                </a:tc>
              </a:tr>
              <a:tr h="457199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Luminosity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[1</a:t>
                      </a:r>
                      <a:r>
                        <a:rPr sz="2400" spc="5" dirty="0">
                          <a:latin typeface="Calibri"/>
                          <a:cs typeface="Calibri"/>
                        </a:rPr>
                        <a:t>0</a:t>
                      </a:r>
                      <a:r>
                        <a:rPr sz="2400" baseline="24305" dirty="0">
                          <a:latin typeface="Calibri"/>
                          <a:cs typeface="Calibri"/>
                        </a:rPr>
                        <a:t>33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]</a:t>
                      </a: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1 ‐&gt;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10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457199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normali</a:t>
                      </a:r>
                      <a:r>
                        <a:rPr sz="2400" spc="-55" dirty="0">
                          <a:latin typeface="Calibri"/>
                          <a:cs typeface="Calibri"/>
                        </a:rPr>
                        <a:t>z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ed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 err="1" smtClean="0">
                          <a:latin typeface="Calibri"/>
                          <a:cs typeface="Calibri"/>
                        </a:rPr>
                        <a:t>emi</a:t>
                      </a:r>
                      <a:r>
                        <a:rPr lang="en-US" sz="2400" dirty="0" err="1" smtClean="0">
                          <a:latin typeface="Calibri"/>
                          <a:cs typeface="Calibri"/>
                        </a:rPr>
                        <a:t>tt</a:t>
                      </a:r>
                      <a:r>
                        <a:rPr sz="2400" dirty="0" err="1" smtClean="0">
                          <a:latin typeface="Calibri"/>
                          <a:cs typeface="Calibri"/>
                        </a:rPr>
                        <a:t>ance</a:t>
                      </a:r>
                      <a:r>
                        <a:rPr sz="2400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Arial"/>
                          <a:cs typeface="Arial"/>
                        </a:rPr>
                        <a:t>γε</a:t>
                      </a:r>
                      <a:r>
                        <a:rPr sz="2400" baseline="-20833" dirty="0">
                          <a:latin typeface="Calibri"/>
                          <a:cs typeface="Calibri"/>
                        </a:rPr>
                        <a:t>x,y</a:t>
                      </a:r>
                      <a:r>
                        <a:rPr sz="2400" spc="270" baseline="-20833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[</a:t>
                      </a:r>
                      <a:r>
                        <a:rPr sz="2400" dirty="0">
                          <a:latin typeface="Arial"/>
                          <a:cs typeface="Arial"/>
                        </a:rPr>
                        <a:t>µ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m]</a:t>
                      </a: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D9E0ED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3.75 ‐&gt;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2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D9E0ED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50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D9E0ED"/>
                    </a:solidFill>
                  </a:tcPr>
                </a:tc>
              </a:tr>
              <a:tr h="457199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IP b</a:t>
                      </a:r>
                      <a:r>
                        <a:rPr sz="2400" spc="-1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2400" spc="-3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a </a:t>
                      </a:r>
                      <a:r>
                        <a:rPr sz="2400" dirty="0" smtClean="0">
                          <a:latin typeface="Calibri"/>
                          <a:cs typeface="Calibri"/>
                        </a:rPr>
                        <a:t>func</a:t>
                      </a:r>
                      <a:r>
                        <a:rPr lang="en-US" sz="2400" dirty="0" smtClean="0">
                          <a:latin typeface="Calibri"/>
                          <a:cs typeface="Calibri"/>
                        </a:rPr>
                        <a:t>ti</a:t>
                      </a:r>
                      <a:r>
                        <a:rPr sz="2400" dirty="0" smtClean="0">
                          <a:latin typeface="Calibri"/>
                          <a:cs typeface="Calibri"/>
                        </a:rPr>
                        <a:t>on</a:t>
                      </a:r>
                      <a:r>
                        <a:rPr sz="2400" spc="-5" dirty="0" smtClean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Arial"/>
                          <a:cs typeface="Arial"/>
                        </a:rPr>
                        <a:t>β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*</a:t>
                      </a:r>
                      <a:r>
                        <a:rPr sz="2400" baseline="-20833" dirty="0">
                          <a:latin typeface="Calibri"/>
                          <a:cs typeface="Calibri"/>
                        </a:rPr>
                        <a:t>x,y </a:t>
                      </a:r>
                      <a:r>
                        <a:rPr sz="2400" spc="-277" baseline="-20833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[m]</a:t>
                      </a: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0.1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‐&gt;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0.05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0.12 ‐&gt;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0.032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</a:tcPr>
                </a:tc>
              </a:tr>
              <a:tr h="457199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rms IP beam si</a:t>
                      </a:r>
                      <a:r>
                        <a:rPr sz="2400" spc="-55" dirty="0">
                          <a:latin typeface="Calibri"/>
                          <a:cs typeface="Calibri"/>
                        </a:rPr>
                        <a:t>z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Arial"/>
                          <a:cs typeface="Arial"/>
                        </a:rPr>
                        <a:t>σ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*</a:t>
                      </a:r>
                      <a:r>
                        <a:rPr sz="2400" baseline="-20833" dirty="0">
                          <a:latin typeface="Calibri"/>
                          <a:cs typeface="Calibri"/>
                        </a:rPr>
                        <a:t>x,y </a:t>
                      </a:r>
                      <a:r>
                        <a:rPr sz="2400" spc="-277" baseline="-20833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[</a:t>
                      </a:r>
                      <a:r>
                        <a:rPr sz="2400" dirty="0">
                          <a:latin typeface="Arial"/>
                          <a:cs typeface="Arial"/>
                        </a:rPr>
                        <a:t>µ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m]</a:t>
                      </a: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D8E1EC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7.2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‐&gt;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3.7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D8E1EC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7.2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‐&gt;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3.7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D8E1EC"/>
                    </a:solidFill>
                  </a:tcPr>
                </a:tc>
              </a:tr>
              <a:tr h="457199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beam cur</a:t>
                      </a:r>
                      <a:r>
                        <a:rPr sz="2400" spc="-30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2400" spc="-20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t 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[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mA]</a:t>
                      </a: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860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6.4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‐&gt;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12.8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</a:tcPr>
                </a:tc>
              </a:tr>
              <a:tr h="457199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bunch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spacing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[ns]</a:t>
                      </a: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D9E0ED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25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D9E0ED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25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D9E0ED"/>
                    </a:solidFill>
                  </a:tcPr>
                </a:tc>
              </a:tr>
              <a:tr h="457199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bunch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 smtClean="0">
                          <a:latin typeface="Calibri"/>
                          <a:cs typeface="Calibri"/>
                        </a:rPr>
                        <a:t>popula</a:t>
                      </a:r>
                      <a:r>
                        <a:rPr lang="en-US" sz="2400" dirty="0" smtClean="0">
                          <a:latin typeface="Calibri"/>
                          <a:cs typeface="Calibri"/>
                        </a:rPr>
                        <a:t>ti</a:t>
                      </a:r>
                      <a:r>
                        <a:rPr sz="2400" dirty="0" smtClean="0">
                          <a:latin typeface="Calibri"/>
                          <a:cs typeface="Calibri"/>
                        </a:rPr>
                        <a:t>on</a:t>
                      </a:r>
                      <a:endParaRPr sz="24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EDF1F6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1.7x10</a:t>
                      </a:r>
                      <a:r>
                        <a:rPr sz="2400" baseline="24305" dirty="0">
                          <a:latin typeface="Calibri"/>
                          <a:cs typeface="Calibri"/>
                        </a:rPr>
                        <a:t>11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‐&gt;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2.2x10</a:t>
                      </a:r>
                      <a:r>
                        <a:rPr sz="2400" baseline="24305" dirty="0">
                          <a:latin typeface="Calibri"/>
                          <a:cs typeface="Calibri"/>
                        </a:rPr>
                        <a:t>11</a:t>
                      </a:r>
                      <a:endParaRPr sz="2400" baseline="24305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EDF1F6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1x10</a:t>
                      </a:r>
                      <a:r>
                        <a:rPr sz="2400" baseline="24305" dirty="0">
                          <a:latin typeface="Calibri"/>
                          <a:cs typeface="Calibri"/>
                        </a:rPr>
                        <a:t>9</a:t>
                      </a:r>
                      <a:r>
                        <a:rPr sz="2400" spc="270" baseline="2430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‐&gt;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2x10</a:t>
                      </a:r>
                      <a:r>
                        <a:rPr sz="2400" baseline="24305" dirty="0">
                          <a:latin typeface="Calibri"/>
                          <a:cs typeface="Calibri"/>
                        </a:rPr>
                        <a:t>9</a:t>
                      </a:r>
                      <a:endParaRPr sz="2400" baseline="24305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EDF1F6"/>
                    </a:solidFill>
                  </a:tcPr>
                </a:tc>
              </a:tr>
              <a:tr h="457199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400" spc="-75" dirty="0" smtClean="0">
                          <a:latin typeface="Calibri"/>
                          <a:cs typeface="Calibri"/>
                        </a:rPr>
                        <a:t>E</a:t>
                      </a:r>
                      <a:r>
                        <a:rPr sz="2400" spc="-60" dirty="0" smtClean="0">
                          <a:latin typeface="Calibri"/>
                          <a:cs typeface="Calibri"/>
                        </a:rPr>
                        <a:t>ﬀ</a:t>
                      </a:r>
                      <a:r>
                        <a:rPr sz="2400" dirty="0" smtClean="0">
                          <a:latin typeface="Calibri"/>
                          <a:cs typeface="Calibri"/>
                        </a:rPr>
                        <a:t>ec</a:t>
                      </a:r>
                      <a:r>
                        <a:rPr lang="en-US" sz="2400" dirty="0" smtClean="0">
                          <a:latin typeface="Calibri"/>
                          <a:cs typeface="Calibri"/>
                        </a:rPr>
                        <a:t>ti</a:t>
                      </a:r>
                      <a:r>
                        <a:rPr sz="2400" spc="-20" dirty="0" smtClean="0">
                          <a:latin typeface="Calibri"/>
                          <a:cs typeface="Calibri"/>
                        </a:rPr>
                        <a:t>v</a:t>
                      </a:r>
                      <a:r>
                        <a:rPr sz="2400" dirty="0" smtClean="0">
                          <a:latin typeface="Calibri"/>
                          <a:cs typeface="Calibri"/>
                        </a:rPr>
                        <a:t>e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2400" spc="-3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ossing</a:t>
                      </a:r>
                      <a:r>
                        <a:rPr sz="24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400" dirty="0">
                          <a:latin typeface="Calibri"/>
                          <a:cs typeface="Calibri"/>
                        </a:rPr>
                        <a:t>angle</a:t>
                      </a: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D9E0E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2400" dirty="0">
                          <a:latin typeface="Calibri"/>
                          <a:cs typeface="Calibri"/>
                        </a:rPr>
                        <a:t>0.0</a:t>
                      </a: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D9E0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51733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525964" y="6594477"/>
            <a:ext cx="854075" cy="111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r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fld id="{48C16305-D20F-4A2C-B70A-278E95F0C51F}" type="slidenum">
              <a:rPr kumimoji="0" lang="en-US" sz="1200">
                <a:solidFill>
                  <a:srgbClr val="FFFFFF"/>
                </a:solidFill>
              </a:rPr>
              <a:pPr algn="r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42</a:t>
            </a:fld>
            <a:endParaRPr kumimoji="0" lang="en-US" sz="1200">
              <a:solidFill>
                <a:srgbClr val="FFFFFF"/>
              </a:solidFill>
            </a:endParaRPr>
          </a:p>
        </p:txBody>
      </p:sp>
      <p:pic>
        <p:nvPicPr>
          <p:cNvPr id="8397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7325"/>
            <a:ext cx="717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1" name="Rectangle 9"/>
          <p:cNvSpPr>
            <a:spLocks noGrp="1" noChangeArrowheads="1"/>
          </p:cNvSpPr>
          <p:nvPr>
            <p:ph type="title"/>
          </p:nvPr>
        </p:nvSpPr>
        <p:spPr>
          <a:xfrm>
            <a:off x="1447801" y="2"/>
            <a:ext cx="6829425" cy="741363"/>
          </a:xfrm>
        </p:spPr>
        <p:txBody>
          <a:bodyPr/>
          <a:lstStyle/>
          <a:p>
            <a:pPr eaLnBrk="1" hangingPunct="1"/>
            <a:r>
              <a:rPr lang="en-US" smtClean="0">
                <a:sym typeface="Arial Rounded MT Bold" pitchFamily="34" charset="0"/>
              </a:rPr>
              <a:t>Muon System Extensions</a:t>
            </a:r>
          </a:p>
        </p:txBody>
      </p:sp>
      <p:grpSp>
        <p:nvGrpSpPr>
          <p:cNvPr id="83972" name="Group 21"/>
          <p:cNvGrpSpPr>
            <a:grpSpLocks/>
          </p:cNvGrpSpPr>
          <p:nvPr/>
        </p:nvGrpSpPr>
        <p:grpSpPr bwMode="auto">
          <a:xfrm>
            <a:off x="3200400" y="762000"/>
            <a:ext cx="6347375" cy="3886200"/>
            <a:chOff x="3251766" y="838200"/>
            <a:chExt cx="6346815" cy="3886200"/>
          </a:xfrm>
        </p:grpSpPr>
        <p:sp>
          <p:nvSpPr>
            <p:cNvPr id="83985" name="Rectangle 13"/>
            <p:cNvSpPr>
              <a:spLocks/>
            </p:cNvSpPr>
            <p:nvPr/>
          </p:nvSpPr>
          <p:spPr bwMode="auto">
            <a:xfrm>
              <a:off x="3348260" y="2534127"/>
              <a:ext cx="300391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57799" bIns="0">
              <a:spAutoFit/>
            </a:bodyPr>
            <a:lstStyle/>
            <a:p>
              <a:pPr marL="41275" eaLnBrk="0" hangingPunct="0">
                <a:lnSpc>
                  <a:spcPct val="75000"/>
                </a:lnSpc>
                <a:spcBef>
                  <a:spcPct val="25000"/>
                </a:spcBef>
                <a:spcAft>
                  <a:spcPct val="25000"/>
                </a:spcAft>
                <a:buClr>
                  <a:schemeClr val="bg1"/>
                </a:buClr>
                <a:buSzPct val="75000"/>
                <a:buFont typeface="Monotype Sorts" pitchFamily="6" charset="2"/>
                <a:buNone/>
              </a:pPr>
              <a:r>
                <a:rPr lang="en-US" sz="1200" dirty="0">
                  <a:solidFill>
                    <a:srgbClr val="D90B00"/>
                  </a:solidFill>
                  <a:latin typeface="Arial Italic" charset="0"/>
                  <a:sym typeface="Arial Italic" charset="0"/>
                </a:rPr>
                <a:t>e∓</a:t>
              </a:r>
            </a:p>
          </p:txBody>
        </p:sp>
        <p:sp>
          <p:nvSpPr>
            <p:cNvPr id="83986" name="Line 14"/>
            <p:cNvSpPr>
              <a:spLocks noChangeShapeType="1"/>
            </p:cNvSpPr>
            <p:nvPr/>
          </p:nvSpPr>
          <p:spPr bwMode="auto">
            <a:xfrm rot="10800000" flipH="1">
              <a:off x="3251766" y="2702096"/>
              <a:ext cx="482034" cy="0"/>
            </a:xfrm>
            <a:prstGeom prst="line">
              <a:avLst/>
            </a:prstGeom>
            <a:noFill/>
            <a:ln w="38100">
              <a:solidFill>
                <a:srgbClr val="D90B00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pic>
          <p:nvPicPr>
            <p:cNvPr id="83987" name="Picture 1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7662" y="838200"/>
              <a:ext cx="5414302" cy="388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83988" name="Rectangle 18"/>
            <p:cNvSpPr>
              <a:spLocks/>
            </p:cNvSpPr>
            <p:nvPr/>
          </p:nvSpPr>
          <p:spPr bwMode="auto">
            <a:xfrm>
              <a:off x="9267736" y="2533313"/>
              <a:ext cx="330845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57799" bIns="0">
              <a:spAutoFit/>
            </a:bodyPr>
            <a:lstStyle/>
            <a:p>
              <a:pPr marL="41275" eaLnBrk="0" hangingPunct="0">
                <a:lnSpc>
                  <a:spcPct val="75000"/>
                </a:lnSpc>
                <a:spcBef>
                  <a:spcPct val="25000"/>
                </a:spcBef>
                <a:spcAft>
                  <a:spcPct val="25000"/>
                </a:spcAft>
                <a:buClr>
                  <a:schemeClr val="bg1"/>
                </a:buClr>
                <a:buSzPct val="75000"/>
                <a:buFont typeface="Monotype Sorts" pitchFamily="6" charset="2"/>
                <a:buNone/>
              </a:pPr>
              <a:r>
                <a:rPr lang="en-US" sz="1200">
                  <a:solidFill>
                    <a:srgbClr val="D90B00"/>
                  </a:solidFill>
                  <a:latin typeface="Arial Italic" charset="0"/>
                  <a:sym typeface="Arial Italic" charset="0"/>
                </a:rPr>
                <a:t>p/A</a:t>
              </a:r>
            </a:p>
          </p:txBody>
        </p:sp>
        <p:sp>
          <p:nvSpPr>
            <p:cNvPr id="83989" name="Line 19"/>
            <p:cNvSpPr>
              <a:spLocks noChangeShapeType="1"/>
            </p:cNvSpPr>
            <p:nvPr/>
          </p:nvSpPr>
          <p:spPr bwMode="auto">
            <a:xfrm rot="10800000" flipH="1">
              <a:off x="9115336" y="2698228"/>
              <a:ext cx="482925" cy="0"/>
            </a:xfrm>
            <a:prstGeom prst="line">
              <a:avLst/>
            </a:prstGeom>
            <a:noFill/>
            <a:ln w="38100">
              <a:solidFill>
                <a:srgbClr val="D90B00"/>
              </a:solidFill>
              <a:round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83973" name="Content Placeholder 2"/>
          <p:cNvSpPr>
            <a:spLocks noGrp="1"/>
          </p:cNvSpPr>
          <p:nvPr>
            <p:ph idx="1"/>
          </p:nvPr>
        </p:nvSpPr>
        <p:spPr>
          <a:xfrm>
            <a:off x="762001" y="4419600"/>
            <a:ext cx="8382000" cy="2133600"/>
          </a:xfrm>
        </p:spPr>
        <p:txBody>
          <a:bodyPr/>
          <a:lstStyle/>
          <a:p>
            <a:pPr eaLnBrk="1" hangingPunct="1">
              <a:buFont typeface="Monotype Sorts" pitchFamily="6" charset="2"/>
              <a:buNone/>
            </a:pPr>
            <a:r>
              <a:rPr lang="en-US" sz="2400" dirty="0" smtClean="0">
                <a:solidFill>
                  <a:srgbClr val="FFC000"/>
                </a:solidFill>
              </a:rPr>
              <a:t>Extensions:</a:t>
            </a:r>
          </a:p>
          <a:p>
            <a:pPr eaLnBrk="1" hangingPunct="1"/>
            <a:r>
              <a:rPr lang="en-US" dirty="0" smtClean="0"/>
              <a:t>Independent momentum measurement</a:t>
            </a:r>
          </a:p>
          <a:p>
            <a:pPr eaLnBrk="1" hangingPunct="1"/>
            <a:r>
              <a:rPr lang="en-US" dirty="0" smtClean="0"/>
              <a:t>Large solenoid (incompatible with LR dipoles)</a:t>
            </a:r>
          </a:p>
          <a:p>
            <a:pPr eaLnBrk="1" hangingPunct="1"/>
            <a:r>
              <a:rPr lang="en-US" dirty="0" smtClean="0"/>
              <a:t>Dual Coil System (homogeneous return field)</a:t>
            </a:r>
          </a:p>
          <a:p>
            <a:pPr eaLnBrk="1" hangingPunct="1"/>
            <a:r>
              <a:rPr lang="en-US" dirty="0" smtClean="0">
                <a:sym typeface="Wingdings" pitchFamily="2" charset="2"/>
              </a:rPr>
              <a:t>Forward Toroid System</a:t>
            </a:r>
            <a:endParaRPr lang="en-US" dirty="0" smtClean="0"/>
          </a:p>
        </p:txBody>
      </p:sp>
      <p:sp>
        <p:nvSpPr>
          <p:cNvPr id="83974" name="Rounded Rectangle 23"/>
          <p:cNvSpPr>
            <a:spLocks noChangeArrowheads="1"/>
          </p:cNvSpPr>
          <p:nvPr/>
        </p:nvSpPr>
        <p:spPr bwMode="auto">
          <a:xfrm>
            <a:off x="4876800" y="1287465"/>
            <a:ext cx="3352800" cy="465137"/>
          </a:xfrm>
          <a:prstGeom prst="roundRect">
            <a:avLst>
              <a:gd name="adj" fmla="val 16667"/>
            </a:avLst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36550" indent="-3365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buNone/>
            </a:pPr>
            <a:endParaRPr lang="en-US"/>
          </a:p>
        </p:txBody>
      </p:sp>
      <p:sp>
        <p:nvSpPr>
          <p:cNvPr id="83975" name="Rounded Rectangle 24"/>
          <p:cNvSpPr>
            <a:spLocks noChangeArrowheads="1"/>
          </p:cNvSpPr>
          <p:nvPr/>
        </p:nvSpPr>
        <p:spPr bwMode="auto">
          <a:xfrm>
            <a:off x="3962400" y="1038227"/>
            <a:ext cx="4953000" cy="1476375"/>
          </a:xfrm>
          <a:prstGeom prst="roundRect">
            <a:avLst>
              <a:gd name="adj" fmla="val 16667"/>
            </a:avLst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36550" indent="-3365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buNone/>
            </a:pPr>
            <a:endParaRPr lang="en-US"/>
          </a:p>
        </p:txBody>
      </p:sp>
      <p:sp>
        <p:nvSpPr>
          <p:cNvPr id="83976" name="Rounded Rectangle 27"/>
          <p:cNvSpPr>
            <a:spLocks noChangeArrowheads="1"/>
          </p:cNvSpPr>
          <p:nvPr/>
        </p:nvSpPr>
        <p:spPr bwMode="auto">
          <a:xfrm>
            <a:off x="4343401" y="1228727"/>
            <a:ext cx="4114800" cy="752475"/>
          </a:xfrm>
          <a:prstGeom prst="roundRect">
            <a:avLst>
              <a:gd name="adj" fmla="val 16667"/>
            </a:avLst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36550" indent="-3365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buNone/>
            </a:pPr>
            <a:endParaRPr lang="en-US"/>
          </a:p>
        </p:txBody>
      </p:sp>
      <p:sp>
        <p:nvSpPr>
          <p:cNvPr id="83977" name="Rounded Rectangle 28"/>
          <p:cNvSpPr>
            <a:spLocks noChangeArrowheads="1"/>
          </p:cNvSpPr>
          <p:nvPr/>
        </p:nvSpPr>
        <p:spPr bwMode="auto">
          <a:xfrm>
            <a:off x="4114800" y="1120777"/>
            <a:ext cx="4572000" cy="1089025"/>
          </a:xfrm>
          <a:prstGeom prst="roundRect">
            <a:avLst>
              <a:gd name="adj" fmla="val 16667"/>
            </a:avLst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36550" indent="-3365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buNone/>
            </a:pPr>
            <a:endParaRPr lang="en-US"/>
          </a:p>
        </p:txBody>
      </p:sp>
      <p:sp>
        <p:nvSpPr>
          <p:cNvPr id="83978" name="Rounded Rectangle 29"/>
          <p:cNvSpPr>
            <a:spLocks noChangeArrowheads="1"/>
          </p:cNvSpPr>
          <p:nvPr/>
        </p:nvSpPr>
        <p:spPr bwMode="auto">
          <a:xfrm>
            <a:off x="4953000" y="3657600"/>
            <a:ext cx="3352800" cy="457200"/>
          </a:xfrm>
          <a:prstGeom prst="roundRect">
            <a:avLst>
              <a:gd name="adj" fmla="val 16667"/>
            </a:avLst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36550" indent="-3365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buNone/>
            </a:pPr>
            <a:endParaRPr lang="en-US"/>
          </a:p>
        </p:txBody>
      </p:sp>
      <p:sp>
        <p:nvSpPr>
          <p:cNvPr id="83979" name="Rounded Rectangle 30"/>
          <p:cNvSpPr>
            <a:spLocks noChangeArrowheads="1"/>
          </p:cNvSpPr>
          <p:nvPr/>
        </p:nvSpPr>
        <p:spPr bwMode="auto">
          <a:xfrm>
            <a:off x="4038600" y="2895600"/>
            <a:ext cx="4953000" cy="1479550"/>
          </a:xfrm>
          <a:prstGeom prst="roundRect">
            <a:avLst>
              <a:gd name="adj" fmla="val 16667"/>
            </a:avLst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36550" indent="-3365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buNone/>
            </a:pPr>
            <a:endParaRPr lang="en-US"/>
          </a:p>
        </p:txBody>
      </p:sp>
      <p:sp>
        <p:nvSpPr>
          <p:cNvPr id="83980" name="Rounded Rectangle 31"/>
          <p:cNvSpPr>
            <a:spLocks noChangeArrowheads="1"/>
          </p:cNvSpPr>
          <p:nvPr/>
        </p:nvSpPr>
        <p:spPr bwMode="auto">
          <a:xfrm>
            <a:off x="4419600" y="3429000"/>
            <a:ext cx="4114800" cy="755650"/>
          </a:xfrm>
          <a:prstGeom prst="roundRect">
            <a:avLst>
              <a:gd name="adj" fmla="val 16667"/>
            </a:avLst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36550" indent="-3365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buNone/>
            </a:pPr>
            <a:endParaRPr lang="en-US"/>
          </a:p>
        </p:txBody>
      </p:sp>
      <p:sp>
        <p:nvSpPr>
          <p:cNvPr id="83981" name="Rounded Rectangle 32"/>
          <p:cNvSpPr>
            <a:spLocks noChangeArrowheads="1"/>
          </p:cNvSpPr>
          <p:nvPr/>
        </p:nvSpPr>
        <p:spPr bwMode="auto">
          <a:xfrm>
            <a:off x="4191000" y="3200402"/>
            <a:ext cx="4572000" cy="1044575"/>
          </a:xfrm>
          <a:prstGeom prst="roundRect">
            <a:avLst>
              <a:gd name="adj" fmla="val 16667"/>
            </a:avLst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36550" indent="-3365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buNone/>
            </a:pPr>
            <a:endParaRPr lang="en-US"/>
          </a:p>
        </p:txBody>
      </p:sp>
      <p:sp>
        <p:nvSpPr>
          <p:cNvPr id="83982" name="Rounded Rectangle 33"/>
          <p:cNvSpPr>
            <a:spLocks noChangeArrowheads="1"/>
          </p:cNvSpPr>
          <p:nvPr/>
        </p:nvSpPr>
        <p:spPr bwMode="auto">
          <a:xfrm>
            <a:off x="5181601" y="1371600"/>
            <a:ext cx="2819400" cy="228600"/>
          </a:xfrm>
          <a:prstGeom prst="roundRect">
            <a:avLst>
              <a:gd name="adj" fmla="val 16667"/>
            </a:avLst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36550" indent="-3365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buNone/>
            </a:pPr>
            <a:endParaRPr lang="en-US"/>
          </a:p>
        </p:txBody>
      </p:sp>
      <p:sp>
        <p:nvSpPr>
          <p:cNvPr id="83983" name="Rounded Rectangle 34"/>
          <p:cNvSpPr>
            <a:spLocks noChangeArrowheads="1"/>
          </p:cNvSpPr>
          <p:nvPr/>
        </p:nvSpPr>
        <p:spPr bwMode="auto">
          <a:xfrm>
            <a:off x="5105399" y="3810000"/>
            <a:ext cx="2895601" cy="228600"/>
          </a:xfrm>
          <a:prstGeom prst="roundRect">
            <a:avLst>
              <a:gd name="adj" fmla="val 16667"/>
            </a:avLst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336550" indent="-3365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buNone/>
            </a:pPr>
            <a:endParaRPr lang="en-US"/>
          </a:p>
        </p:txBody>
      </p:sp>
      <p:pic>
        <p:nvPicPr>
          <p:cNvPr id="83984" name="Picture 25" descr="Det_FmuonToroi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423325">
            <a:off x="579359" y="1571500"/>
            <a:ext cx="2049652" cy="2108793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11225" y="3860884"/>
            <a:ext cx="163217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FFFFFF"/>
                </a:solidFill>
              </a:rPr>
              <a:t>Forward Air Core Toroid</a:t>
            </a:r>
            <a:endParaRPr lang="en-US" sz="105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5756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217237"/>
            <a:ext cx="5169704" cy="305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1" y="280987"/>
            <a:ext cx="7620000" cy="481013"/>
          </a:xfrm>
          <a:noFill/>
        </p:spPr>
        <p:txBody>
          <a:bodyPr>
            <a:noAutofit/>
          </a:bodyPr>
          <a:lstStyle/>
          <a:p>
            <a:r>
              <a:rPr lang="en-US" sz="4400" dirty="0" smtClean="0">
                <a:latin typeface="Arial Rounded MT Bold" pitchFamily="34" charset="0"/>
                <a:cs typeface="Baskerville"/>
              </a:rPr>
              <a:t>Outer Detectors</a:t>
            </a:r>
            <a:endParaRPr lang="en-US" sz="4400" dirty="0">
              <a:latin typeface="Arial Rounded MT Bold" pitchFamily="34" charset="0"/>
              <a:cs typeface="Baskerville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1" y="4724400"/>
            <a:ext cx="9464675" cy="1281391"/>
          </a:xfrm>
        </p:spPr>
        <p:txBody>
          <a:bodyPr/>
          <a:lstStyle/>
          <a:p>
            <a:r>
              <a:rPr lang="en-US" sz="2400" dirty="0"/>
              <a:t>Electron outgoing direction</a:t>
            </a:r>
            <a:r>
              <a:rPr lang="en-US" sz="2400" dirty="0" smtClean="0"/>
              <a:t>:                                                                           </a:t>
            </a:r>
            <a:r>
              <a:rPr lang="en-US" sz="2400" dirty="0" smtClean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en-US" sz="2400" dirty="0">
                <a:solidFill>
                  <a:srgbClr val="FF0000"/>
                </a:solidFill>
              </a:rPr>
              <a:t>Tag photo-production (Q2~0), </a:t>
            </a:r>
            <a:r>
              <a:rPr lang="en-US" sz="2400" dirty="0" smtClean="0">
                <a:solidFill>
                  <a:srgbClr val="FF0000"/>
                </a:solidFill>
              </a:rPr>
              <a:t>Luminosity </a:t>
            </a:r>
            <a:r>
              <a:rPr lang="en-US" sz="2400" dirty="0">
                <a:solidFill>
                  <a:srgbClr val="FF0000"/>
                </a:solidFill>
              </a:rPr>
              <a:t>Detectors, </a:t>
            </a:r>
            <a:r>
              <a:rPr lang="en-US" sz="2400" dirty="0" smtClean="0">
                <a:solidFill>
                  <a:srgbClr val="FF0000"/>
                </a:solidFill>
              </a:rPr>
              <a:t>                   Electron Taggers </a:t>
            </a:r>
          </a:p>
          <a:p>
            <a:r>
              <a:rPr lang="en-US" sz="2400" dirty="0" smtClean="0"/>
              <a:t>Proton/Ion </a:t>
            </a:r>
            <a:r>
              <a:rPr lang="en-US" sz="2400" dirty="0"/>
              <a:t>outgoing direction: Very forward </a:t>
            </a:r>
            <a:r>
              <a:rPr lang="en-US" sz="2400" dirty="0" smtClean="0"/>
              <a:t>nucleons                                    </a:t>
            </a:r>
            <a:r>
              <a:rPr lang="en-US" sz="2400" dirty="0" smtClean="0">
                <a:solidFill>
                  <a:srgbClr val="FFC000"/>
                </a:solidFill>
                <a:sym typeface="Wingdings" pitchFamily="2" charset="2"/>
              </a:rPr>
              <a:t> </a:t>
            </a:r>
            <a:r>
              <a:rPr lang="en-US" sz="2400" dirty="0">
                <a:solidFill>
                  <a:srgbClr val="FFC000"/>
                </a:solidFill>
              </a:rPr>
              <a:t>Zero Degree Calorimeter, Forward Proton Spectrometer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000" b="1" dirty="0">
              <a:latin typeface="Baskerville"/>
              <a:ea typeface="Arial" charset="0"/>
              <a:cs typeface="Baskerville"/>
              <a:sym typeface="Arial" charset="0"/>
            </a:endParaRPr>
          </a:p>
          <a:p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2690942" y="4270357"/>
            <a:ext cx="4774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FFFF"/>
                </a:solidFill>
              </a:rPr>
              <a:t>Detector option 1 for LR and full acceptance coverage</a:t>
            </a:r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74346" y="911423"/>
            <a:ext cx="62208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>
                <a:solidFill>
                  <a:srgbClr val="FFFFFF"/>
                </a:solidFill>
                <a:latin typeface="+mn-lt"/>
                <a:ea typeface="Arial" charset="0"/>
                <a:cs typeface="Baskerville"/>
                <a:sym typeface="Arial" charset="0"/>
              </a:rPr>
              <a:t>Present dimensions: </a:t>
            </a:r>
            <a:r>
              <a:rPr lang="en-US" sz="1400" b="1" dirty="0" err="1">
                <a:solidFill>
                  <a:srgbClr val="FFFFFF"/>
                </a:solidFill>
                <a:latin typeface="+mn-lt"/>
                <a:ea typeface="Arial" charset="0"/>
                <a:cs typeface="Baskerville"/>
                <a:sym typeface="Arial" charset="0"/>
              </a:rPr>
              <a:t>LxD</a:t>
            </a:r>
            <a:r>
              <a:rPr lang="en-US" sz="1400" b="1" dirty="0">
                <a:solidFill>
                  <a:srgbClr val="FFFFFF"/>
                </a:solidFill>
                <a:latin typeface="+mn-lt"/>
                <a:ea typeface="Arial" charset="0"/>
                <a:cs typeface="Baskerville"/>
                <a:sym typeface="Arial" charset="0"/>
              </a:rPr>
              <a:t> =14x9m</a:t>
            </a:r>
            <a:r>
              <a:rPr lang="en-US" sz="1400" b="1" baseline="29000" dirty="0">
                <a:solidFill>
                  <a:srgbClr val="FFFFFF"/>
                </a:solidFill>
                <a:latin typeface="+mn-lt"/>
                <a:ea typeface="Arial" charset="0"/>
                <a:cs typeface="Baskerville"/>
                <a:sym typeface="Arial" charset="0"/>
              </a:rPr>
              <a:t>2 </a:t>
            </a:r>
            <a:r>
              <a:rPr lang="en-US" sz="1400" b="1" dirty="0">
                <a:solidFill>
                  <a:srgbClr val="FFFFFF"/>
                </a:solidFill>
                <a:latin typeface="+mn-lt"/>
                <a:ea typeface="Arial" charset="0"/>
                <a:cs typeface="Baskerville"/>
                <a:sym typeface="Arial" charset="0"/>
              </a:rPr>
              <a:t> [CMS 21 x 15m</a:t>
            </a:r>
            <a:r>
              <a:rPr lang="en-US" sz="1400" b="1" baseline="29000" dirty="0">
                <a:solidFill>
                  <a:srgbClr val="FFFFFF"/>
                </a:solidFill>
                <a:latin typeface="+mn-lt"/>
                <a:ea typeface="Arial" charset="0"/>
                <a:cs typeface="Baskerville"/>
                <a:sym typeface="Arial" charset="0"/>
              </a:rPr>
              <a:t>2 </a:t>
            </a:r>
            <a:r>
              <a:rPr lang="en-US" sz="1400" b="1" dirty="0">
                <a:solidFill>
                  <a:srgbClr val="FFFFFF"/>
                </a:solidFill>
                <a:latin typeface="+mn-lt"/>
                <a:ea typeface="Arial" charset="0"/>
                <a:cs typeface="Baskerville"/>
                <a:sym typeface="Arial" charset="0"/>
              </a:rPr>
              <a:t>, ATLAS 45 x 25 m</a:t>
            </a:r>
            <a:r>
              <a:rPr lang="en-US" sz="1400" b="1" baseline="29000" dirty="0">
                <a:solidFill>
                  <a:srgbClr val="FFFFFF"/>
                </a:solidFill>
                <a:latin typeface="+mn-lt"/>
                <a:ea typeface="Arial" charset="0"/>
                <a:cs typeface="Baskerville"/>
                <a:sym typeface="Arial" charset="0"/>
              </a:rPr>
              <a:t>2</a:t>
            </a:r>
            <a:r>
              <a:rPr lang="en-US" sz="1400" b="1" dirty="0">
                <a:solidFill>
                  <a:srgbClr val="FFFFFF"/>
                </a:solidFill>
                <a:latin typeface="+mn-lt"/>
                <a:ea typeface="Arial" charset="0"/>
                <a:cs typeface="Baskerville"/>
                <a:sym typeface="Arial" charset="0"/>
              </a:rPr>
              <a:t>]</a:t>
            </a:r>
            <a:endParaRPr lang="en-US" sz="1400" b="1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0" name="Rectangle 13"/>
          <p:cNvSpPr>
            <a:spLocks/>
          </p:cNvSpPr>
          <p:nvPr/>
        </p:nvSpPr>
        <p:spPr bwMode="auto">
          <a:xfrm>
            <a:off x="1924137" y="2595612"/>
            <a:ext cx="30041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57799" bIns="0">
            <a:spAutoFit/>
          </a:bodyPr>
          <a:lstStyle/>
          <a:p>
            <a:pPr marL="41275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buNone/>
            </a:pPr>
            <a:r>
              <a:rPr lang="en-US" sz="1200" dirty="0">
                <a:solidFill>
                  <a:srgbClr val="D90B00"/>
                </a:solidFill>
                <a:latin typeface="Arial Italic" charset="0"/>
                <a:sym typeface="Arial Italic" charset="0"/>
              </a:rPr>
              <a:t>e∓</a:t>
            </a:r>
          </a:p>
        </p:txBody>
      </p:sp>
      <p:sp>
        <p:nvSpPr>
          <p:cNvPr id="13" name="Line 14"/>
          <p:cNvSpPr>
            <a:spLocks noChangeShapeType="1"/>
          </p:cNvSpPr>
          <p:nvPr/>
        </p:nvSpPr>
        <p:spPr bwMode="auto">
          <a:xfrm rot="10800000" flipH="1">
            <a:off x="1827634" y="2763581"/>
            <a:ext cx="482077" cy="0"/>
          </a:xfrm>
          <a:prstGeom prst="line">
            <a:avLst/>
          </a:prstGeom>
          <a:noFill/>
          <a:ln w="38100">
            <a:solidFill>
              <a:srgbClr val="D90B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" name="Rectangle 18"/>
          <p:cNvSpPr>
            <a:spLocks/>
          </p:cNvSpPr>
          <p:nvPr/>
        </p:nvSpPr>
        <p:spPr bwMode="auto">
          <a:xfrm>
            <a:off x="7844135" y="2594798"/>
            <a:ext cx="330874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57799" bIns="0">
            <a:spAutoFit/>
          </a:bodyPr>
          <a:lstStyle/>
          <a:p>
            <a:pPr marL="41275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buNone/>
            </a:pPr>
            <a:r>
              <a:rPr lang="en-US" sz="1200">
                <a:solidFill>
                  <a:srgbClr val="D90B00"/>
                </a:solidFill>
                <a:latin typeface="Arial Italic" charset="0"/>
                <a:sym typeface="Arial Italic" charset="0"/>
              </a:rPr>
              <a:t>p/A</a:t>
            </a:r>
          </a:p>
        </p:txBody>
      </p:sp>
      <p:sp>
        <p:nvSpPr>
          <p:cNvPr id="15" name="Line 19"/>
          <p:cNvSpPr>
            <a:spLocks noChangeShapeType="1"/>
          </p:cNvSpPr>
          <p:nvPr/>
        </p:nvSpPr>
        <p:spPr bwMode="auto">
          <a:xfrm rot="10800000" flipH="1">
            <a:off x="7691721" y="2759713"/>
            <a:ext cx="482968" cy="0"/>
          </a:xfrm>
          <a:prstGeom prst="line">
            <a:avLst/>
          </a:prstGeom>
          <a:noFill/>
          <a:ln w="38100">
            <a:solidFill>
              <a:srgbClr val="D90B00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9" name="Pentagon 8"/>
          <p:cNvSpPr/>
          <p:nvPr/>
        </p:nvSpPr>
        <p:spPr bwMode="auto">
          <a:xfrm>
            <a:off x="136076" y="2611181"/>
            <a:ext cx="1387924" cy="304800"/>
          </a:xfrm>
          <a:prstGeom prst="homePlate">
            <a:avLst/>
          </a:prstGeom>
          <a:solidFill>
            <a:srgbClr val="FFC000"/>
          </a:solidFill>
          <a:ln w="190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336550" marR="0" indent="-336550" algn="ctr" defTabSz="914400" rtl="0" eaLnBrk="0" fontAlgn="base" latin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2" charset="2"/>
              <a:buNone/>
              <a:tabLst/>
            </a:pPr>
            <a:endParaRPr kumimoji="1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Pentagon 15"/>
          <p:cNvSpPr/>
          <p:nvPr/>
        </p:nvSpPr>
        <p:spPr bwMode="auto">
          <a:xfrm rot="10800000">
            <a:off x="8458200" y="2611181"/>
            <a:ext cx="1281786" cy="304800"/>
          </a:xfrm>
          <a:prstGeom prst="homePlate">
            <a:avLst/>
          </a:prstGeom>
          <a:solidFill>
            <a:srgbClr val="C00000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336550" marR="0" indent="-336550" algn="ctr" defTabSz="914400" rtl="0" eaLnBrk="0" fontAlgn="base" latin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2" charset="2"/>
              <a:buNone/>
              <a:tabLst/>
            </a:pPr>
            <a:endParaRPr kumimoji="1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7-Point Star 17"/>
          <p:cNvSpPr/>
          <p:nvPr/>
        </p:nvSpPr>
        <p:spPr bwMode="auto">
          <a:xfrm>
            <a:off x="5334000" y="2490252"/>
            <a:ext cx="726412" cy="546659"/>
          </a:xfrm>
          <a:prstGeom prst="star7">
            <a:avLst>
              <a:gd name="adj" fmla="val 12425"/>
              <a:gd name="hf" fmla="val 102572"/>
              <a:gd name="vf" fmla="val 105210"/>
            </a:avLst>
          </a:prstGeom>
          <a:solidFill>
            <a:srgbClr val="FFFF00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336550" marR="0" indent="-336550" algn="ctr" defTabSz="914400" rtl="0" eaLnBrk="0" fontAlgn="base" latin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2" charset="2"/>
              <a:buNone/>
              <a:tabLst/>
            </a:pPr>
            <a:endParaRPr kumimoji="1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0388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55555" y="815977"/>
            <a:ext cx="2763845" cy="5737223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336550" marR="0" indent="-336550" algn="ctr" defTabSz="914400" rtl="0" eaLnBrk="0" fontAlgn="base" latin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2" charset="2"/>
              <a:buNone/>
              <a:tabLst/>
            </a:pPr>
            <a:endParaRPr kumimoji="1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765017" y="350838"/>
            <a:ext cx="592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defTabSz="4572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defTabSz="4572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defTabSz="4572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defTabSz="4572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defTabSz="457200" eaLnBrk="1" hangingPunct="1">
              <a:lnSpc>
                <a:spcPct val="86000"/>
              </a:lnSpc>
              <a:buClr>
                <a:srgbClr val="000000"/>
              </a:buClr>
              <a:buSzPct val="51000"/>
              <a:buFont typeface="Times New Roman" pitchFamily="18" charset="0"/>
              <a:buChar char="•"/>
            </a:pPr>
            <a:endParaRPr kumimoji="0" lang="en-US" smtClean="0">
              <a:solidFill>
                <a:srgbClr val="000000"/>
              </a:solidFill>
              <a:ea typeface="+mn-ea"/>
            </a:endParaRPr>
          </a:p>
        </p:txBody>
      </p:sp>
      <p:pic>
        <p:nvPicPr>
          <p:cNvPr id="410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881" y="892175"/>
            <a:ext cx="2449119" cy="230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098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4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30" y="4648200"/>
            <a:ext cx="2057070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1" y="152402"/>
            <a:ext cx="8991600" cy="481013"/>
          </a:xfrm>
        </p:spPr>
        <p:txBody>
          <a:bodyPr/>
          <a:lstStyle/>
          <a:p>
            <a:r>
              <a:rPr kumimoji="0" lang="en-GB" sz="2800" dirty="0"/>
              <a:t>Luminosity measurement: physics </a:t>
            </a:r>
            <a:r>
              <a:rPr kumimoji="0" lang="en-GB" sz="2800" dirty="0" smtClean="0"/>
              <a:t>processes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9400" y="785340"/>
            <a:ext cx="7010400" cy="58440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kumimoji="0" lang="en-US" sz="2400" dirty="0" smtClean="0">
                <a:solidFill>
                  <a:srgbClr val="FFC000"/>
                </a:solidFill>
              </a:rPr>
              <a:t>Bethe-</a:t>
            </a:r>
            <a:r>
              <a:rPr kumimoji="0" lang="en-US" sz="2400" dirty="0" err="1" smtClean="0">
                <a:solidFill>
                  <a:srgbClr val="FFC000"/>
                </a:solidFill>
              </a:rPr>
              <a:t>Heitler</a:t>
            </a:r>
            <a:r>
              <a:rPr kumimoji="0" lang="en-US" sz="2400" dirty="0" smtClean="0">
                <a:solidFill>
                  <a:srgbClr val="FFC000"/>
                </a:solidFill>
              </a:rPr>
              <a:t> </a:t>
            </a:r>
            <a:r>
              <a:rPr kumimoji="0" lang="en-US" sz="2400" dirty="0">
                <a:solidFill>
                  <a:srgbClr val="FFC000"/>
                </a:solidFill>
              </a:rPr>
              <a:t>(collinear emission</a:t>
            </a:r>
            <a:r>
              <a:rPr kumimoji="0" lang="en-US" sz="2400" dirty="0" smtClean="0">
                <a:solidFill>
                  <a:srgbClr val="FFC000"/>
                </a:solidFill>
              </a:rPr>
              <a:t>):</a:t>
            </a:r>
          </a:p>
          <a:p>
            <a:pPr>
              <a:buFont typeface="Wingdings" pitchFamily="2" charset="2"/>
              <a:buChar char="§"/>
            </a:pPr>
            <a:r>
              <a:rPr kumimoji="0" lang="en-US" sz="2000" dirty="0" smtClean="0"/>
              <a:t>very </a:t>
            </a:r>
            <a:r>
              <a:rPr kumimoji="0" lang="en-US" sz="2000" dirty="0"/>
              <a:t>high rate of ‘zero angle’ photons and electrons, </a:t>
            </a:r>
            <a:r>
              <a:rPr kumimoji="0" lang="en-US" sz="2000" dirty="0" smtClean="0"/>
              <a:t>but sensitive </a:t>
            </a:r>
            <a:r>
              <a:rPr kumimoji="0" lang="en-US" sz="2000" dirty="0"/>
              <a:t>to the details of beam optics at </a:t>
            </a:r>
            <a:r>
              <a:rPr kumimoji="0" lang="en-US" sz="2000" dirty="0" smtClean="0"/>
              <a:t>IP</a:t>
            </a:r>
          </a:p>
          <a:p>
            <a:pPr>
              <a:buFont typeface="Wingdings" pitchFamily="2" charset="2"/>
              <a:buChar char="§"/>
            </a:pPr>
            <a:r>
              <a:rPr kumimoji="0" lang="en-US" sz="2000" dirty="0" smtClean="0"/>
              <a:t>requires </a:t>
            </a:r>
            <a:r>
              <a:rPr kumimoji="0" lang="en-US" sz="2000" dirty="0"/>
              <a:t>precise knowledge of geometrical acceptance </a:t>
            </a:r>
          </a:p>
          <a:p>
            <a:pPr>
              <a:buFont typeface="Wingdings" pitchFamily="2" charset="2"/>
              <a:buChar char="§"/>
            </a:pPr>
            <a:r>
              <a:rPr kumimoji="0" lang="en-US" sz="2000" dirty="0" smtClean="0"/>
              <a:t>suffers </a:t>
            </a:r>
            <a:r>
              <a:rPr kumimoji="0" lang="en-US" sz="2000" dirty="0"/>
              <a:t>from synchrotron radiation </a:t>
            </a:r>
          </a:p>
          <a:p>
            <a:pPr>
              <a:buFont typeface="Wingdings" pitchFamily="2" charset="2"/>
              <a:buChar char="§"/>
            </a:pPr>
            <a:r>
              <a:rPr kumimoji="0" lang="en-US" sz="2000" dirty="0" smtClean="0"/>
              <a:t>aperture  limitation</a:t>
            </a:r>
          </a:p>
          <a:p>
            <a:pPr>
              <a:buFont typeface="Wingdings" pitchFamily="2" charset="2"/>
              <a:buChar char="§"/>
            </a:pPr>
            <a:r>
              <a:rPr kumimoji="0" lang="en-US" sz="2000" dirty="0" smtClean="0"/>
              <a:t>pile-up </a:t>
            </a:r>
            <a:endParaRPr kumimoji="0" lang="en-US" sz="2000" dirty="0">
              <a:solidFill>
                <a:srgbClr val="FFC000"/>
              </a:solidFill>
            </a:endParaRPr>
          </a:p>
          <a:p>
            <a:pPr defTabSz="457200" eaLnBrk="1" hangingPunct="1">
              <a:lnSpc>
                <a:spcPct val="86000"/>
              </a:lnSpc>
              <a:buClr>
                <a:srgbClr val="000000"/>
              </a:buClr>
              <a:buSzPct val="51000"/>
              <a:buFont typeface="Times New Roman" pitchFamily="18" charset="0"/>
              <a:buNone/>
            </a:pPr>
            <a:r>
              <a:rPr kumimoji="0" lang="en-US" sz="2400" dirty="0">
                <a:solidFill>
                  <a:srgbClr val="FFC000"/>
                </a:solidFill>
              </a:rPr>
              <a:t>QED Compton (wide angle bremsstrahlung</a:t>
            </a:r>
            <a:r>
              <a:rPr kumimoji="0" lang="en-US" sz="2400" dirty="0" smtClean="0">
                <a:solidFill>
                  <a:srgbClr val="FFC000"/>
                </a:solidFill>
              </a:rPr>
              <a:t>):</a:t>
            </a:r>
          </a:p>
          <a:p>
            <a:pPr defTabSz="457200" eaLnBrk="1" hangingPunct="1">
              <a:lnSpc>
                <a:spcPct val="86000"/>
              </a:lnSpc>
              <a:buSzPct val="51000"/>
            </a:pPr>
            <a:r>
              <a:rPr kumimoji="0" lang="en-US" sz="2000" dirty="0" smtClean="0"/>
              <a:t>lower </a:t>
            </a:r>
            <a:r>
              <a:rPr kumimoji="0" lang="en-US" sz="2000" dirty="0"/>
              <a:t>rate, but </a:t>
            </a:r>
          </a:p>
          <a:p>
            <a:pPr defTabSz="457200" eaLnBrk="1" hangingPunct="1">
              <a:lnSpc>
                <a:spcPct val="86000"/>
              </a:lnSpc>
              <a:buSzPct val="51000"/>
            </a:pPr>
            <a:r>
              <a:rPr kumimoji="0" lang="en-US" sz="2000" dirty="0" smtClean="0"/>
              <a:t>stable </a:t>
            </a:r>
            <a:r>
              <a:rPr kumimoji="0" lang="en-US" sz="2000" dirty="0"/>
              <a:t>and well known acceptance of central </a:t>
            </a:r>
            <a:r>
              <a:rPr kumimoji="0" lang="en-US" sz="2000" dirty="0" smtClean="0"/>
              <a:t>detector</a:t>
            </a:r>
            <a:endParaRPr kumimoji="0" lang="en-US" sz="2400" b="1" dirty="0">
              <a:solidFill>
                <a:srgbClr val="FFC000"/>
              </a:solidFill>
              <a:sym typeface="Wingdings" pitchFamily="2" charset="2"/>
            </a:endParaRPr>
          </a:p>
          <a:p>
            <a:pPr marL="0" indent="0" defTabSz="457200" eaLnBrk="1" hangingPunct="1">
              <a:lnSpc>
                <a:spcPct val="86000"/>
              </a:lnSpc>
              <a:buClr>
                <a:srgbClr val="000000"/>
              </a:buClr>
              <a:buSzPct val="51000"/>
              <a:buNone/>
            </a:pPr>
            <a:r>
              <a:rPr kumimoji="0" lang="en-US" sz="2400" dirty="0" smtClean="0">
                <a:solidFill>
                  <a:srgbClr val="FFC000"/>
                </a:solidFill>
              </a:rPr>
              <a:t>Methods </a:t>
            </a:r>
            <a:r>
              <a:rPr kumimoji="0" lang="en-US" sz="2400" dirty="0">
                <a:solidFill>
                  <a:srgbClr val="FFC000"/>
                </a:solidFill>
              </a:rPr>
              <a:t>are complementary, different </a:t>
            </a:r>
            <a:r>
              <a:rPr kumimoji="0" lang="en-US" sz="2400" dirty="0" smtClean="0">
                <a:solidFill>
                  <a:srgbClr val="FFC000"/>
                </a:solidFill>
              </a:rPr>
              <a:t>systematics</a:t>
            </a:r>
          </a:p>
          <a:p>
            <a:pPr defTabSz="457200" eaLnBrk="1" hangingPunct="1">
              <a:lnSpc>
                <a:spcPct val="86000"/>
              </a:lnSpc>
              <a:buClr>
                <a:srgbClr val="000000"/>
              </a:buClr>
              <a:buSzPct val="51000"/>
              <a:buFont typeface="Times New Roman" pitchFamily="18" charset="0"/>
              <a:buNone/>
            </a:pPr>
            <a:r>
              <a:rPr kumimoji="0" lang="en-US" sz="2000" dirty="0"/>
              <a:t> </a:t>
            </a:r>
            <a:r>
              <a:rPr kumimoji="0" lang="en-US" sz="2000" b="1" u="sng" dirty="0"/>
              <a:t>NC DIS</a:t>
            </a:r>
            <a:r>
              <a:rPr kumimoji="0" lang="en-US" sz="2000" b="1" dirty="0"/>
              <a:t> </a:t>
            </a:r>
            <a:r>
              <a:rPr kumimoji="0" lang="en-US" sz="2000" dirty="0"/>
              <a:t>in (x,Q</a:t>
            </a:r>
            <a:r>
              <a:rPr kumimoji="0" lang="en-US" sz="2000" b="1" baseline="30000" dirty="0"/>
              <a:t>2</a:t>
            </a:r>
            <a:r>
              <a:rPr kumimoji="0" lang="en-US" sz="2000" dirty="0"/>
              <a:t>) range where F</a:t>
            </a:r>
            <a:r>
              <a:rPr kumimoji="0" lang="en-US" sz="2000" b="1" baseline="-25000" dirty="0"/>
              <a:t>2</a:t>
            </a:r>
            <a:r>
              <a:rPr kumimoji="0" lang="en-US" sz="2000" dirty="0"/>
              <a:t> is known to O(1%)</a:t>
            </a:r>
          </a:p>
          <a:p>
            <a:pPr defTabSz="457200" eaLnBrk="1" hangingPunct="1">
              <a:buClr>
                <a:srgbClr val="000000"/>
              </a:buClr>
              <a:buSzPct val="51000"/>
              <a:buFont typeface="Times New Roman" pitchFamily="18" charset="0"/>
              <a:buNone/>
            </a:pPr>
            <a:r>
              <a:rPr kumimoji="0" lang="en-US" sz="2000" b="1" dirty="0"/>
              <a:t> </a:t>
            </a:r>
            <a:r>
              <a:rPr kumimoji="0" lang="en-US" sz="2000" dirty="0"/>
              <a:t>for relative </a:t>
            </a:r>
            <a:r>
              <a:rPr kumimoji="0" lang="en-US" sz="2000" dirty="0" err="1"/>
              <a:t>normalisation</a:t>
            </a:r>
            <a:r>
              <a:rPr kumimoji="0" lang="en-US" sz="2000" dirty="0"/>
              <a:t> and mid-term yield control</a:t>
            </a:r>
          </a:p>
          <a:p>
            <a:pPr defTabSz="457200" eaLnBrk="1" hangingPunct="1">
              <a:lnSpc>
                <a:spcPct val="105000"/>
              </a:lnSpc>
              <a:buClr>
                <a:srgbClr val="000000"/>
              </a:buClr>
              <a:buSzPct val="51000"/>
              <a:buFont typeface="Times New Roman" pitchFamily="18" charset="0"/>
              <a:buNone/>
            </a:pPr>
            <a:r>
              <a:rPr kumimoji="0" lang="en-US" sz="2000" dirty="0" smtClean="0"/>
              <a:t>(</a:t>
            </a:r>
            <a:r>
              <a:rPr kumimoji="0" lang="el-GR" sz="2000" dirty="0" smtClean="0"/>
              <a:t>σ</a:t>
            </a:r>
            <a:r>
              <a:rPr kumimoji="0" lang="en-US" sz="2000" baseline="-25000" dirty="0" smtClean="0"/>
              <a:t>vis</a:t>
            </a:r>
            <a:r>
              <a:rPr kumimoji="0" lang="en-US" sz="2000" baseline="30000" dirty="0" smtClean="0"/>
              <a:t>DIS,Q</a:t>
            </a:r>
            <a:r>
              <a:rPr kumimoji="0" lang="en-US" sz="2000" baseline="48000" dirty="0" smtClean="0"/>
              <a:t>2</a:t>
            </a:r>
            <a:r>
              <a:rPr kumimoji="0" lang="en-US" sz="2000" baseline="30000" dirty="0" smtClean="0"/>
              <a:t>&gt;10GeV</a:t>
            </a:r>
            <a:r>
              <a:rPr kumimoji="0" lang="en-US" sz="2000" b="1" baseline="50000" dirty="0" smtClean="0"/>
              <a:t>2</a:t>
            </a:r>
            <a:r>
              <a:rPr kumimoji="0" lang="en-US" sz="2000" dirty="0" smtClean="0"/>
              <a:t> </a:t>
            </a:r>
            <a:r>
              <a:rPr kumimoji="0" lang="en-US" sz="2000" dirty="0"/>
              <a:t>~ 10nb for 10</a:t>
            </a:r>
            <a:r>
              <a:rPr kumimoji="0" lang="en-US" sz="2000" b="1" baseline="60000" dirty="0"/>
              <a:t>o </a:t>
            </a:r>
            <a:r>
              <a:rPr kumimoji="0" lang="en-US" sz="2000" dirty="0"/>
              <a:t> and ~150nb for 1</a:t>
            </a:r>
            <a:r>
              <a:rPr kumimoji="0" lang="en-US" sz="2000" b="1" baseline="60000" dirty="0"/>
              <a:t>o </a:t>
            </a:r>
            <a:r>
              <a:rPr kumimoji="0" lang="en-US" sz="2000" dirty="0"/>
              <a:t>setup)</a:t>
            </a:r>
          </a:p>
          <a:p>
            <a:pPr defTabSz="457200" eaLnBrk="1" hangingPunct="1">
              <a:lnSpc>
                <a:spcPct val="86000"/>
              </a:lnSpc>
              <a:buClr>
                <a:srgbClr val="000000"/>
              </a:buClr>
              <a:buSzPct val="51000"/>
              <a:buFont typeface="Wingdings"/>
              <a:buChar char="è"/>
            </a:pPr>
            <a:endParaRPr kumimoji="0" lang="en-US" sz="1400" b="1" u="sng" dirty="0"/>
          </a:p>
          <a:p>
            <a:endParaRPr kumimoji="0" lang="en-GB" sz="1400" dirty="0"/>
          </a:p>
          <a:p>
            <a:endParaRPr lang="en-US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2573D-6A8C-47FC-A403-06DB75F394A9}" type="slidenum">
              <a:rPr lang="en-US" smtClean="0"/>
              <a:pPr/>
              <a:t>44</a:t>
            </a:fld>
            <a:endParaRPr 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432617" y="3479393"/>
            <a:ext cx="1765227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BH       </a:t>
            </a:r>
            <a:r>
              <a:rPr lang="el-GR" sz="1400" b="1" dirty="0" smtClean="0"/>
              <a:t>σ</a:t>
            </a:r>
            <a:r>
              <a:rPr lang="en-US" sz="1400" b="1" baseline="30000" dirty="0" err="1" smtClean="0"/>
              <a:t>vis</a:t>
            </a:r>
            <a:r>
              <a:rPr lang="en-US" sz="1400" b="1" dirty="0" smtClean="0"/>
              <a:t> &gt;100</a:t>
            </a:r>
            <a:r>
              <a:rPr lang="el-GR" sz="1400" b="1" dirty="0"/>
              <a:t>μ</a:t>
            </a:r>
            <a:r>
              <a:rPr lang="en-US" sz="1400" b="1" dirty="0" smtClean="0"/>
              <a:t>b</a:t>
            </a:r>
          </a:p>
          <a:p>
            <a:r>
              <a:rPr lang="en-US" sz="1400" b="1" dirty="0" smtClean="0"/>
              <a:t>QEDC  </a:t>
            </a:r>
            <a:r>
              <a:rPr lang="el-GR" sz="1400" b="1" dirty="0" smtClean="0"/>
              <a:t>σ</a:t>
            </a:r>
            <a:r>
              <a:rPr lang="en-US" sz="1400" b="1" baseline="30000" dirty="0" err="1" smtClean="0"/>
              <a:t>vis</a:t>
            </a:r>
            <a:r>
              <a:rPr lang="en-US" sz="1400" b="1" dirty="0" smtClean="0"/>
              <a:t> &gt;100nb</a:t>
            </a:r>
          </a:p>
          <a:p>
            <a:endParaRPr lang="en-US" sz="1400" b="1" dirty="0" smtClean="0"/>
          </a:p>
          <a:p>
            <a:r>
              <a:rPr lang="en-US" sz="1400" b="1" dirty="0" smtClean="0"/>
              <a:t>NC       </a:t>
            </a:r>
            <a:r>
              <a:rPr lang="el-GR" sz="1400" b="1" dirty="0" smtClean="0"/>
              <a:t>σ</a:t>
            </a:r>
            <a:r>
              <a:rPr lang="en-US" sz="1400" b="1" baseline="30000" dirty="0" err="1" smtClean="0"/>
              <a:t>vis</a:t>
            </a:r>
            <a:r>
              <a:rPr lang="en-US" sz="1400" b="1" dirty="0" smtClean="0"/>
              <a:t> &gt;1nb</a:t>
            </a:r>
            <a:endParaRPr lang="en-US" sz="14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3009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2"/>
            <a:ext cx="9296400" cy="481013"/>
          </a:xfrm>
        </p:spPr>
        <p:txBody>
          <a:bodyPr/>
          <a:lstStyle/>
          <a:p>
            <a:r>
              <a:rPr kumimoji="0" lang="en-GB" sz="2800" dirty="0"/>
              <a:t>Luminosity measurement: Bethe-</a:t>
            </a:r>
            <a:r>
              <a:rPr kumimoji="0" lang="en-GB" sz="2800" dirty="0" err="1"/>
              <a:t>Heitler</a:t>
            </a:r>
            <a:r>
              <a:rPr kumimoji="0" lang="en-GB" sz="2800" dirty="0"/>
              <a:t> (</a:t>
            </a:r>
            <a:r>
              <a:rPr kumimoji="0" lang="en-GB" sz="2800" dirty="0" err="1"/>
              <a:t>ep</a:t>
            </a:r>
            <a:r>
              <a:rPr kumimoji="0" lang="en-GB" sz="2800" dirty="0" err="1">
                <a:sym typeface="Wingdings" pitchFamily="2" charset="2"/>
              </a:rPr>
              <a:t>e</a:t>
            </a:r>
            <a:r>
              <a:rPr kumimoji="0" lang="en-GB" sz="2800" dirty="0" err="1">
                <a:latin typeface="Symbol" pitchFamily="18" charset="2"/>
                <a:sym typeface="Wingdings" pitchFamily="2" charset="2"/>
              </a:rPr>
              <a:t>g</a:t>
            </a:r>
            <a:r>
              <a:rPr kumimoji="0" lang="en-GB" sz="2800" dirty="0" err="1">
                <a:sym typeface="Wingdings" pitchFamily="2" charset="2"/>
              </a:rPr>
              <a:t>p</a:t>
            </a:r>
            <a:r>
              <a:rPr kumimoji="0" lang="en-GB" sz="2800" dirty="0" smtClean="0"/>
              <a:t>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1" y="609600"/>
            <a:ext cx="9464675" cy="6096000"/>
          </a:xfrm>
        </p:spPr>
        <p:txBody>
          <a:bodyPr/>
          <a:lstStyle/>
          <a:p>
            <a:pPr marL="0" indent="0" defTabSz="457200" eaLnBrk="1" hangingPunct="1">
              <a:lnSpc>
                <a:spcPct val="86000"/>
              </a:lnSpc>
              <a:buClr>
                <a:srgbClr val="000000"/>
              </a:buClr>
              <a:buSzPct val="51000"/>
              <a:buFont typeface="Times New Roman" pitchFamily="18" charset="0"/>
              <a:buNone/>
            </a:pPr>
            <a:r>
              <a:rPr kumimoji="0" lang="en-US" sz="2000" dirty="0"/>
              <a:t>For </a:t>
            </a:r>
            <a:r>
              <a:rPr kumimoji="0" lang="en-US" sz="2000" b="1" dirty="0"/>
              <a:t>LR</a:t>
            </a:r>
            <a:r>
              <a:rPr kumimoji="0" lang="en-US" sz="2000" dirty="0"/>
              <a:t> option (zero crossing angle) the photons travel along the proton beam direction and can be detected at z≈-120m, after the proton bending dipole.</a:t>
            </a:r>
          </a:p>
          <a:p>
            <a:pPr defTabSz="457200" eaLnBrk="1" hangingPunct="1">
              <a:lnSpc>
                <a:spcPct val="86000"/>
              </a:lnSpc>
              <a:buClr>
                <a:srgbClr val="000000"/>
              </a:buClr>
              <a:buSzPct val="51000"/>
              <a:buFont typeface="Times New Roman" pitchFamily="18" charset="0"/>
              <a:buNone/>
            </a:pPr>
            <a:r>
              <a:rPr kumimoji="0" lang="en-US" sz="2000" dirty="0" smtClean="0">
                <a:sym typeface="Wingdings" pitchFamily="2" charset="2"/>
              </a:rPr>
              <a:t> </a:t>
            </a:r>
            <a:r>
              <a:rPr kumimoji="0" lang="en-US" sz="2000" dirty="0" smtClean="0"/>
              <a:t>Place </a:t>
            </a:r>
            <a:r>
              <a:rPr kumimoji="0" lang="en-US" sz="2000" dirty="0"/>
              <a:t>the photon detector in the median plane next to interacting proton </a:t>
            </a:r>
            <a:r>
              <a:rPr kumimoji="0" lang="en-US" sz="2000" dirty="0" smtClean="0"/>
              <a:t>beam</a:t>
            </a:r>
          </a:p>
          <a:p>
            <a:pPr defTabSz="457200" eaLnBrk="1" hangingPunct="1">
              <a:lnSpc>
                <a:spcPct val="86000"/>
              </a:lnSpc>
              <a:buClr>
                <a:srgbClr val="000000"/>
              </a:buClr>
              <a:buSzPct val="51000"/>
              <a:buFont typeface="Times New Roman" pitchFamily="18" charset="0"/>
              <a:buNone/>
            </a:pPr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Main </a:t>
            </a:r>
            <a:r>
              <a:rPr lang="en-US" sz="2000" dirty="0"/>
              <a:t>limitation – geometrical acceptance, defined by the aperture of Q1-Q3. </a:t>
            </a:r>
            <a:r>
              <a:rPr lang="en-US" sz="2000" dirty="0" smtClean="0"/>
              <a:t>                May </a:t>
            </a:r>
            <a:r>
              <a:rPr lang="en-US" sz="2000" dirty="0"/>
              <a:t>be need to split dipole D1 to provide escape path for photons. </a:t>
            </a:r>
          </a:p>
          <a:p>
            <a:pPr marL="0" indent="0">
              <a:buNone/>
            </a:pPr>
            <a:r>
              <a:rPr lang="en-US" sz="2000" dirty="0"/>
              <a:t>Geometrical acceptance of 95% is possible,  total luminosity error </a:t>
            </a:r>
            <a:r>
              <a:rPr lang="el-GR" sz="2000" dirty="0" smtClean="0"/>
              <a:t>δ</a:t>
            </a:r>
            <a:r>
              <a:rPr lang="en-US" sz="2000" dirty="0" smtClean="0"/>
              <a:t>L</a:t>
            </a:r>
            <a:r>
              <a:rPr lang="en-US" sz="2000" dirty="0"/>
              <a:t>≈1%.</a:t>
            </a:r>
          </a:p>
          <a:p>
            <a:r>
              <a:rPr lang="en-US" sz="2000" dirty="0" smtClean="0"/>
              <a:t>clarify </a:t>
            </a:r>
            <a:r>
              <a:rPr lang="en-US" sz="2000" dirty="0"/>
              <a:t>p-</a:t>
            </a:r>
            <a:r>
              <a:rPr lang="en-US" sz="2000" dirty="0" err="1"/>
              <a:t>beamline</a:t>
            </a:r>
            <a:r>
              <a:rPr lang="en-US" sz="2000" dirty="0"/>
              <a:t> aperture in the range z=0-120m</a:t>
            </a:r>
          </a:p>
          <a:p>
            <a:pPr marL="0" indent="0"/>
            <a:r>
              <a:rPr lang="en-US" sz="2000" dirty="0"/>
              <a:t>  </a:t>
            </a:r>
            <a:r>
              <a:rPr lang="en-US" sz="2000" dirty="0" smtClean="0"/>
              <a:t>need to calculate </a:t>
            </a:r>
            <a:r>
              <a:rPr lang="en-US" sz="2000" dirty="0"/>
              <a:t>acceptance and its variations due to beam optics</a:t>
            </a:r>
            <a:r>
              <a:rPr lang="en-US" sz="2000" dirty="0" smtClean="0"/>
              <a:t>; (</a:t>
            </a:r>
            <a:r>
              <a:rPr lang="en-US" sz="2000" dirty="0"/>
              <a:t>but this is </a:t>
            </a:r>
            <a:r>
              <a:rPr lang="en-US" sz="2000" dirty="0" smtClean="0"/>
              <a:t>  essentially </a:t>
            </a:r>
            <a:r>
              <a:rPr lang="en-US" sz="2000" dirty="0"/>
              <a:t>HERA setup, so we can use similar </a:t>
            </a:r>
            <a:r>
              <a:rPr lang="en-US" sz="2000" dirty="0" smtClean="0"/>
              <a:t>detectors/methods)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2573D-6A8C-47FC-A403-06DB75F394A9}" type="slidenum">
              <a:rPr lang="en-US" smtClean="0"/>
              <a:pPr/>
              <a:t>45</a:t>
            </a:fld>
            <a:endParaRPr lang="en-US" sz="140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647825"/>
            <a:ext cx="5189914" cy="300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098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54946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1"/>
          <p:cNvSpPr>
            <a:spLocks noGrp="1"/>
          </p:cNvSpPr>
          <p:nvPr>
            <p:ph type="title"/>
          </p:nvPr>
        </p:nvSpPr>
        <p:spPr>
          <a:xfrm>
            <a:off x="1066801" y="152400"/>
            <a:ext cx="7620000" cy="481012"/>
          </a:xfrm>
        </p:spPr>
        <p:txBody>
          <a:bodyPr/>
          <a:lstStyle/>
          <a:p>
            <a:pPr eaLnBrk="1" hangingPunct="1"/>
            <a:r>
              <a:rPr lang="en-US" dirty="0" smtClean="0"/>
              <a:t>Electron Tagger</a:t>
            </a:r>
          </a:p>
        </p:txBody>
      </p:sp>
      <p:sp>
        <p:nvSpPr>
          <p:cNvPr id="57346" name="Content Placeholder 2"/>
          <p:cNvSpPr>
            <a:spLocks noGrp="1"/>
          </p:cNvSpPr>
          <p:nvPr>
            <p:ph idx="1"/>
          </p:nvPr>
        </p:nvSpPr>
        <p:spPr>
          <a:xfrm>
            <a:off x="76201" y="608013"/>
            <a:ext cx="9753600" cy="6097587"/>
          </a:xfrm>
        </p:spPr>
        <p:txBody>
          <a:bodyPr/>
          <a:lstStyle/>
          <a:p>
            <a:pPr marL="0" indent="0" defTabSz="457200" eaLnBrk="1" hangingPunct="1">
              <a:lnSpc>
                <a:spcPct val="86000"/>
              </a:lnSpc>
              <a:buClr>
                <a:srgbClr val="000000"/>
              </a:buClr>
              <a:buSzPct val="51000"/>
              <a:buNone/>
            </a:pPr>
            <a:r>
              <a:rPr kumimoji="0" lang="en-US" sz="1800" dirty="0">
                <a:solidFill>
                  <a:srgbClr val="FFC000"/>
                </a:solidFill>
                <a:latin typeface="+mj-lt"/>
              </a:rPr>
              <a:t>D</a:t>
            </a:r>
            <a:r>
              <a:rPr kumimoji="0" lang="en-US" sz="1800" dirty="0" smtClean="0">
                <a:solidFill>
                  <a:srgbClr val="FFC000"/>
                </a:solidFill>
                <a:latin typeface="+mj-lt"/>
              </a:rPr>
              <a:t>etect </a:t>
            </a:r>
            <a:r>
              <a:rPr kumimoji="0" lang="en-US" sz="1800" dirty="0">
                <a:solidFill>
                  <a:srgbClr val="FFC000"/>
                </a:solidFill>
                <a:latin typeface="+mj-lt"/>
              </a:rPr>
              <a:t>scattered electron from Bethe-</a:t>
            </a:r>
            <a:r>
              <a:rPr kumimoji="0" lang="en-US" sz="1800" dirty="0" err="1">
                <a:solidFill>
                  <a:srgbClr val="FFC000"/>
                </a:solidFill>
                <a:latin typeface="+mj-lt"/>
              </a:rPr>
              <a:t>Heitler</a:t>
            </a:r>
            <a:r>
              <a:rPr kumimoji="0" lang="en-US" sz="1800" dirty="0">
                <a:solidFill>
                  <a:srgbClr val="FFC000"/>
                </a:solidFill>
                <a:latin typeface="+mj-lt"/>
              </a:rPr>
              <a:t> </a:t>
            </a:r>
            <a:r>
              <a:rPr kumimoji="0" lang="en-US" sz="1800" dirty="0" smtClean="0">
                <a:solidFill>
                  <a:srgbClr val="FFC000"/>
                </a:solidFill>
                <a:latin typeface="+mj-lt"/>
              </a:rPr>
              <a:t>                                                                                             (</a:t>
            </a:r>
            <a:r>
              <a:rPr kumimoji="0" lang="en-US" sz="1800" dirty="0">
                <a:solidFill>
                  <a:srgbClr val="FFC000"/>
                </a:solidFill>
                <a:latin typeface="+mj-lt"/>
              </a:rPr>
              <a:t>also good for </a:t>
            </a:r>
            <a:r>
              <a:rPr kumimoji="0" lang="en-US" sz="1800" dirty="0" err="1">
                <a:solidFill>
                  <a:srgbClr val="FFC000"/>
                </a:solidFill>
                <a:latin typeface="+mj-lt"/>
              </a:rPr>
              <a:t>photoproduction</a:t>
            </a:r>
            <a:r>
              <a:rPr kumimoji="0" lang="en-US" sz="1800" dirty="0">
                <a:solidFill>
                  <a:srgbClr val="FFC000"/>
                </a:solidFill>
                <a:latin typeface="+mj-lt"/>
              </a:rPr>
              <a:t> </a:t>
            </a:r>
            <a:r>
              <a:rPr kumimoji="0" lang="en-US" sz="1800" dirty="0" smtClean="0">
                <a:solidFill>
                  <a:srgbClr val="FFC000"/>
                </a:solidFill>
                <a:latin typeface="+mj-lt"/>
              </a:rPr>
              <a:t>physics and </a:t>
            </a:r>
            <a:r>
              <a:rPr kumimoji="0" lang="en-US" sz="1800" dirty="0">
                <a:solidFill>
                  <a:srgbClr val="FFC000"/>
                </a:solidFill>
                <a:latin typeface="+mj-lt"/>
              </a:rPr>
              <a:t>for control of </a:t>
            </a:r>
            <a:r>
              <a:rPr kumimoji="0" lang="el-GR" sz="1800" dirty="0" smtClean="0">
                <a:solidFill>
                  <a:srgbClr val="FFC000"/>
                </a:solidFill>
                <a:latin typeface="+mj-lt"/>
              </a:rPr>
              <a:t>γ</a:t>
            </a:r>
            <a:r>
              <a:rPr kumimoji="0" lang="en-US" sz="1800" dirty="0" smtClean="0">
                <a:solidFill>
                  <a:srgbClr val="FFC000"/>
                </a:solidFill>
                <a:latin typeface="+mj-lt"/>
              </a:rPr>
              <a:t>p </a:t>
            </a:r>
            <a:r>
              <a:rPr kumimoji="0" lang="en-US" sz="1800" dirty="0">
                <a:solidFill>
                  <a:srgbClr val="FFC000"/>
                </a:solidFill>
                <a:latin typeface="+mj-lt"/>
              </a:rPr>
              <a:t>background to </a:t>
            </a:r>
            <a:r>
              <a:rPr kumimoji="0" lang="en-US" sz="1800" dirty="0" smtClean="0">
                <a:solidFill>
                  <a:srgbClr val="FFC000"/>
                </a:solidFill>
                <a:latin typeface="+mj-lt"/>
              </a:rPr>
              <a:t>DIS)</a:t>
            </a:r>
          </a:p>
          <a:p>
            <a:pPr marL="0" indent="0" defTabSz="457200" eaLnBrk="1" hangingPunct="1">
              <a:lnSpc>
                <a:spcPct val="86000"/>
              </a:lnSpc>
              <a:buClr>
                <a:srgbClr val="000000"/>
              </a:buClr>
              <a:buSzPct val="51000"/>
              <a:buNone/>
            </a:pPr>
            <a:r>
              <a:rPr kumimoji="0" lang="en-US" sz="1800" dirty="0" smtClean="0">
                <a:latin typeface="+mj-lt"/>
                <a:sym typeface="Wingdings" pitchFamily="2" charset="2"/>
              </a:rPr>
              <a:t>Clean </a:t>
            </a:r>
            <a:r>
              <a:rPr kumimoji="0" lang="en-US" sz="1800" dirty="0">
                <a:latin typeface="+mj-lt"/>
                <a:sym typeface="Wingdings" pitchFamily="2" charset="2"/>
              </a:rPr>
              <a:t>sample – background from e-gas can be estimated using pilot </a:t>
            </a:r>
            <a:r>
              <a:rPr kumimoji="0" lang="en-US" sz="1800" dirty="0" smtClean="0">
                <a:latin typeface="+mj-lt"/>
                <a:sym typeface="Wingdings" pitchFamily="2" charset="2"/>
              </a:rPr>
              <a:t>bunches.</a:t>
            </a:r>
          </a:p>
          <a:p>
            <a:pPr marL="0" indent="0" defTabSz="457200" eaLnBrk="1" hangingPunct="1">
              <a:lnSpc>
                <a:spcPct val="86000"/>
              </a:lnSpc>
              <a:buClr>
                <a:srgbClr val="000000"/>
              </a:buClr>
              <a:buSzPct val="51000"/>
              <a:buNone/>
            </a:pPr>
            <a:r>
              <a:rPr kumimoji="0" lang="en-US" sz="1800" dirty="0" smtClean="0">
                <a:latin typeface="+mj-lt"/>
                <a:sym typeface="Wingdings" pitchFamily="2" charset="2"/>
              </a:rPr>
              <a:t>Three </a:t>
            </a:r>
            <a:r>
              <a:rPr kumimoji="0" lang="en-US" sz="1800" dirty="0">
                <a:latin typeface="+mj-lt"/>
                <a:sym typeface="Wingdings" pitchFamily="2" charset="2"/>
              </a:rPr>
              <a:t>possible positions simulated acceptances reasonable (up to 20÷25</a:t>
            </a:r>
            <a:r>
              <a:rPr kumimoji="0" lang="en-US" sz="1800" dirty="0" smtClean="0">
                <a:latin typeface="+mj-lt"/>
                <a:sym typeface="Wingdings" pitchFamily="2" charset="2"/>
              </a:rPr>
              <a:t>%)</a:t>
            </a:r>
          </a:p>
          <a:p>
            <a:pPr marL="0" indent="0" defTabSz="457200" eaLnBrk="1" hangingPunct="1">
              <a:lnSpc>
                <a:spcPct val="86000"/>
              </a:lnSpc>
              <a:buClr>
                <a:srgbClr val="000000"/>
              </a:buClr>
              <a:buSzPct val="51000"/>
              <a:buNone/>
            </a:pPr>
            <a:endParaRPr kumimoji="0" lang="en-US" sz="1800" dirty="0" smtClean="0">
              <a:solidFill>
                <a:srgbClr val="C00000"/>
              </a:solidFill>
              <a:latin typeface="+mj-lt"/>
            </a:endParaRPr>
          </a:p>
          <a:p>
            <a:pPr marL="0" indent="0" defTabSz="457200" eaLnBrk="1" hangingPunct="1">
              <a:lnSpc>
                <a:spcPct val="86000"/>
              </a:lnSpc>
              <a:buClr>
                <a:srgbClr val="000000"/>
              </a:buClr>
              <a:buSzPct val="51000"/>
              <a:buNone/>
            </a:pPr>
            <a:endParaRPr kumimoji="0" lang="en-US" sz="1800" dirty="0">
              <a:solidFill>
                <a:srgbClr val="C00000"/>
              </a:solidFill>
              <a:latin typeface="+mj-lt"/>
            </a:endParaRPr>
          </a:p>
          <a:p>
            <a:pPr marL="0" indent="0" defTabSz="457200" eaLnBrk="1" hangingPunct="1">
              <a:lnSpc>
                <a:spcPct val="86000"/>
              </a:lnSpc>
              <a:buClr>
                <a:srgbClr val="000000"/>
              </a:buClr>
              <a:buSzPct val="51000"/>
              <a:buNone/>
            </a:pPr>
            <a:endParaRPr kumimoji="0" lang="en-US" sz="1800" dirty="0" smtClean="0">
              <a:solidFill>
                <a:srgbClr val="C00000"/>
              </a:solidFill>
              <a:latin typeface="+mj-lt"/>
            </a:endParaRPr>
          </a:p>
          <a:p>
            <a:pPr marL="0" indent="0" defTabSz="457200" eaLnBrk="1" hangingPunct="1">
              <a:lnSpc>
                <a:spcPct val="86000"/>
              </a:lnSpc>
              <a:buClr>
                <a:srgbClr val="000000"/>
              </a:buClr>
              <a:buSzPct val="51000"/>
              <a:buNone/>
            </a:pPr>
            <a:endParaRPr kumimoji="0" lang="en-US" sz="1400" dirty="0" smtClean="0">
              <a:solidFill>
                <a:srgbClr val="C00000"/>
              </a:solidFill>
              <a:latin typeface="+mj-lt"/>
            </a:endParaRPr>
          </a:p>
          <a:p>
            <a:pPr marL="0" indent="0" defTabSz="457200" eaLnBrk="1" hangingPunct="1">
              <a:lnSpc>
                <a:spcPct val="86000"/>
              </a:lnSpc>
              <a:buClr>
                <a:srgbClr val="000000"/>
              </a:buClr>
              <a:buSzPct val="51000"/>
              <a:buNone/>
            </a:pPr>
            <a:endParaRPr kumimoji="0" lang="en-US" sz="1800" dirty="0" smtClean="0">
              <a:solidFill>
                <a:srgbClr val="C00000"/>
              </a:solidFill>
              <a:latin typeface="+mj-lt"/>
            </a:endParaRPr>
          </a:p>
          <a:p>
            <a:pPr marL="0" indent="0" defTabSz="457200" eaLnBrk="1" hangingPunct="1">
              <a:lnSpc>
                <a:spcPct val="86000"/>
              </a:lnSpc>
              <a:buClr>
                <a:srgbClr val="000000"/>
              </a:buClr>
              <a:buSzPct val="51000"/>
              <a:buNone/>
            </a:pPr>
            <a:endParaRPr kumimoji="0" lang="en-US" sz="1800" dirty="0" smtClean="0">
              <a:solidFill>
                <a:srgbClr val="C00000"/>
              </a:solidFill>
              <a:latin typeface="+mj-lt"/>
            </a:endParaRPr>
          </a:p>
          <a:p>
            <a:pPr marL="0" indent="0" defTabSz="457200" eaLnBrk="1" hangingPunct="1">
              <a:lnSpc>
                <a:spcPct val="86000"/>
              </a:lnSpc>
              <a:buClr>
                <a:srgbClr val="000000"/>
              </a:buClr>
              <a:buSzPct val="51000"/>
              <a:buNone/>
            </a:pPr>
            <a:endParaRPr kumimoji="0" lang="en-US" sz="1600" dirty="0">
              <a:solidFill>
                <a:srgbClr val="FFC000"/>
              </a:solidFill>
              <a:latin typeface="+mj-lt"/>
            </a:endParaRPr>
          </a:p>
          <a:p>
            <a:pPr marL="0" indent="0" defTabSz="457200" eaLnBrk="1" hangingPunct="1">
              <a:lnSpc>
                <a:spcPct val="86000"/>
              </a:lnSpc>
              <a:buClr>
                <a:srgbClr val="000000"/>
              </a:buClr>
              <a:buSzPct val="51000"/>
              <a:buNone/>
            </a:pPr>
            <a:r>
              <a:rPr kumimoji="0" lang="en-US" sz="1800" dirty="0" smtClean="0">
                <a:solidFill>
                  <a:srgbClr val="FFC000"/>
                </a:solidFill>
                <a:latin typeface="+mj-lt"/>
              </a:rPr>
              <a:t>62m </a:t>
            </a:r>
            <a:r>
              <a:rPr kumimoji="0" lang="en-US" sz="1800" dirty="0">
                <a:solidFill>
                  <a:srgbClr val="FFC000"/>
                </a:solidFill>
                <a:latin typeface="+mj-lt"/>
              </a:rPr>
              <a:t>is preferable – less SR, more </a:t>
            </a:r>
            <a:r>
              <a:rPr kumimoji="0" lang="en-US" sz="1800" dirty="0" smtClean="0">
                <a:solidFill>
                  <a:srgbClr val="FFC000"/>
                </a:solidFill>
                <a:latin typeface="+mj-lt"/>
              </a:rPr>
              <a:t>space available.                                                                                        Next steps: </a:t>
            </a:r>
            <a:r>
              <a:rPr kumimoji="0" lang="en-US" sz="1800" dirty="0">
                <a:solidFill>
                  <a:srgbClr val="FFC000"/>
                </a:solidFill>
                <a:latin typeface="+mj-lt"/>
              </a:rPr>
              <a:t>detailed calculation of acceptance and variations due to optics </a:t>
            </a:r>
            <a:r>
              <a:rPr kumimoji="0" lang="en-US" sz="1800" dirty="0" smtClean="0">
                <a:solidFill>
                  <a:srgbClr val="FFC000"/>
                </a:solidFill>
                <a:latin typeface="+mj-lt"/>
              </a:rPr>
              <a:t>                                            (</a:t>
            </a:r>
            <a:r>
              <a:rPr kumimoji="0" lang="en-US" sz="1800" dirty="0">
                <a:solidFill>
                  <a:srgbClr val="FFC000"/>
                </a:solidFill>
                <a:latin typeface="+mj-lt"/>
              </a:rPr>
              <a:t>beam-tilt, trajectory offset) and </a:t>
            </a:r>
            <a:r>
              <a:rPr kumimoji="0" lang="en-US" sz="1800" dirty="0" smtClean="0">
                <a:solidFill>
                  <a:srgbClr val="FFC000"/>
                </a:solidFill>
                <a:latin typeface="+mj-lt"/>
              </a:rPr>
              <a:t>e-tagger </a:t>
            </a:r>
            <a:r>
              <a:rPr kumimoji="0" lang="en-US" sz="1800" dirty="0">
                <a:solidFill>
                  <a:srgbClr val="FFC000"/>
                </a:solidFill>
                <a:latin typeface="+mj-lt"/>
              </a:rPr>
              <a:t>position measurement and </a:t>
            </a:r>
            <a:r>
              <a:rPr kumimoji="0" lang="en-US" sz="1800" dirty="0" smtClean="0">
                <a:solidFill>
                  <a:srgbClr val="FFC000"/>
                </a:solidFill>
                <a:latin typeface="+mj-lt"/>
              </a:rPr>
              <a:t>stability</a:t>
            </a:r>
          </a:p>
          <a:p>
            <a:pPr marL="0" indent="0" defTabSz="457200" eaLnBrk="1" hangingPunct="1">
              <a:lnSpc>
                <a:spcPct val="86000"/>
              </a:lnSpc>
              <a:buClr>
                <a:srgbClr val="000000"/>
              </a:buClr>
              <a:buSzPct val="51000"/>
              <a:buNone/>
            </a:pPr>
            <a:r>
              <a:rPr kumimoji="0" lang="en-US" sz="1800" dirty="0">
                <a:latin typeface="+mj-lt"/>
              </a:rPr>
              <a:t>Need a precise monitoring of beam optics and accurate position measurement of the </a:t>
            </a:r>
            <a:r>
              <a:rPr kumimoji="0" lang="en-US" sz="1800" dirty="0" smtClean="0">
                <a:latin typeface="+mj-lt"/>
              </a:rPr>
              <a:t>e-tagger </a:t>
            </a:r>
            <a:r>
              <a:rPr kumimoji="0" lang="en-US" sz="1800" dirty="0">
                <a:latin typeface="+mj-lt"/>
              </a:rPr>
              <a:t>to control geometrical acceptance to a sufficient precision  (e.g. 20mm instability in the horizontal trajectory offset at IP leads to 5% systematic uncertainty in the </a:t>
            </a:r>
            <a:r>
              <a:rPr kumimoji="0" lang="el-GR" sz="1800" dirty="0" smtClean="0">
                <a:latin typeface="+mj-lt"/>
              </a:rPr>
              <a:t>σ</a:t>
            </a:r>
            <a:r>
              <a:rPr kumimoji="0" lang="en-US" sz="1800" b="1" baseline="-25000" dirty="0" err="1" smtClean="0">
                <a:latin typeface="+mj-lt"/>
              </a:rPr>
              <a:t>vis</a:t>
            </a:r>
            <a:r>
              <a:rPr kumimoji="0" lang="en-US" sz="1800" dirty="0" smtClean="0">
                <a:latin typeface="+mj-lt"/>
              </a:rPr>
              <a:t>)</a:t>
            </a:r>
            <a:endParaRPr kumimoji="0" lang="en-US" sz="1800" dirty="0">
              <a:latin typeface="+mj-lt"/>
            </a:endParaRPr>
          </a:p>
          <a:p>
            <a:pPr marL="0" indent="0" defTabSz="457200" eaLnBrk="1" hangingPunct="1">
              <a:lnSpc>
                <a:spcPct val="86000"/>
              </a:lnSpc>
              <a:buClr>
                <a:srgbClr val="000000"/>
              </a:buClr>
              <a:buSzPct val="51000"/>
              <a:buNone/>
            </a:pPr>
            <a:r>
              <a:rPr kumimoji="0" lang="en-US" sz="1800" dirty="0">
                <a:latin typeface="+mj-lt"/>
              </a:rPr>
              <a:t>Main experimental difficulty would be good absolute calibration and resolution </a:t>
            </a:r>
            <a:r>
              <a:rPr kumimoji="0" lang="en-US" sz="1800" dirty="0" smtClean="0">
                <a:latin typeface="+mj-lt"/>
              </a:rPr>
              <a:t>                  (</a:t>
            </a:r>
            <a:r>
              <a:rPr kumimoji="0" lang="en-US" sz="1800" dirty="0">
                <a:latin typeface="+mj-lt"/>
              </a:rPr>
              <a:t>leakage over the detector boundary)</a:t>
            </a:r>
          </a:p>
          <a:p>
            <a:pPr defTabSz="457200" eaLnBrk="1" hangingPunct="1">
              <a:lnSpc>
                <a:spcPct val="86000"/>
              </a:lnSpc>
              <a:buClr>
                <a:srgbClr val="000000"/>
              </a:buClr>
              <a:buSzPct val="51000"/>
            </a:pPr>
            <a:endParaRPr kumimoji="0" lang="en-US" sz="2400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r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fld id="{241DB2B8-CB98-4C90-AFD2-82A79B035F5C}" type="slidenum">
              <a:rPr kumimoji="0" lang="en-US" sz="1200">
                <a:solidFill>
                  <a:srgbClr val="FFFFFF"/>
                </a:solidFill>
              </a:rPr>
              <a:pPr algn="r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46</a:t>
            </a:fld>
            <a:endParaRPr kumimoji="0" lang="en-US" sz="1400" dirty="0">
              <a:solidFill>
                <a:srgbClr val="FFFFFF"/>
              </a:solidFill>
            </a:endParaRPr>
          </a:p>
        </p:txBody>
      </p:sp>
      <p:pic>
        <p:nvPicPr>
          <p:cNvPr id="57348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7325"/>
            <a:ext cx="717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057401"/>
            <a:ext cx="7847342" cy="2306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098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77990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765017" y="350838"/>
            <a:ext cx="592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defTabSz="4572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defTabSz="4572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defTabSz="4572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defTabSz="4572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defTabSz="457200" eaLnBrk="1" hangingPunct="1">
              <a:lnSpc>
                <a:spcPct val="86000"/>
              </a:lnSpc>
              <a:buClr>
                <a:srgbClr val="000000"/>
              </a:buClr>
              <a:buSzPct val="51000"/>
              <a:buFont typeface="Times New Roman" pitchFamily="18" charset="0"/>
              <a:buChar char="•"/>
            </a:pPr>
            <a:endParaRPr kumimoji="0" lang="en-US" smtClean="0">
              <a:solidFill>
                <a:srgbClr val="000000"/>
              </a:solidFill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68" y="3124200"/>
            <a:ext cx="3960177" cy="3433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098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8" name="Rectangle 2"/>
          <p:cNvSpPr>
            <a:spLocks noChangeArrowheads="1"/>
          </p:cNvSpPr>
          <p:nvPr/>
        </p:nvSpPr>
        <p:spPr bwMode="auto">
          <a:xfrm>
            <a:off x="4191000" y="2831437"/>
            <a:ext cx="5596617" cy="379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457200">
              <a:lnSpc>
                <a:spcPct val="86000"/>
              </a:lnSpc>
              <a:buClr>
                <a:srgbClr val="000000"/>
              </a:buClr>
              <a:buSzPct val="51000"/>
              <a:buFont typeface="Times New Roman" pitchFamily="18" charset="0"/>
              <a:buNone/>
            </a:pPr>
            <a:r>
              <a:rPr kumimoji="0" lang="en-US" sz="2000" dirty="0" smtClean="0">
                <a:solidFill>
                  <a:srgbClr val="FFC000"/>
                </a:solidFill>
                <a:latin typeface="Arial"/>
              </a:rPr>
              <a:t>Detector requirements:</a:t>
            </a:r>
          </a:p>
          <a:p>
            <a:pPr marL="228600" indent="-228600" defTabSz="457200">
              <a:lnSpc>
                <a:spcPct val="86000"/>
              </a:lnSpc>
              <a:buClr>
                <a:srgbClr val="FFFFFF"/>
              </a:buClr>
              <a:buSzPct val="80000"/>
              <a:buFont typeface="Wingdings" pitchFamily="2" charset="2"/>
              <a:buChar char="§"/>
            </a:pPr>
            <a:r>
              <a:rPr kumimoji="0" lang="en-US" sz="2000" dirty="0" smtClean="0">
                <a:solidFill>
                  <a:srgbClr val="FFFFFF"/>
                </a:solidFill>
                <a:latin typeface="Arial"/>
              </a:rPr>
              <a:t>good position measurement, resolution, alignment for the movable sections of QEDC tagger</a:t>
            </a:r>
          </a:p>
          <a:p>
            <a:pPr marL="228600" indent="-228600" defTabSz="457200">
              <a:lnSpc>
                <a:spcPct val="86000"/>
              </a:lnSpc>
              <a:buClr>
                <a:srgbClr val="FFFFFF"/>
              </a:buClr>
              <a:buSzPct val="80000"/>
              <a:buFont typeface="Wingdings" pitchFamily="2" charset="2"/>
              <a:buChar char="§"/>
            </a:pPr>
            <a:endParaRPr kumimoji="0" lang="en-US" sz="2000" dirty="0">
              <a:solidFill>
                <a:srgbClr val="FFFFFF"/>
              </a:solidFill>
              <a:latin typeface="Arial"/>
            </a:endParaRPr>
          </a:p>
          <a:p>
            <a:pPr marL="228600" indent="-228600" defTabSz="457200">
              <a:lnSpc>
                <a:spcPct val="86000"/>
              </a:lnSpc>
              <a:buClr>
                <a:srgbClr val="FFFFFF"/>
              </a:buClr>
              <a:buSzPct val="80000"/>
              <a:buFont typeface="Wingdings" pitchFamily="2" charset="2"/>
              <a:buChar char="§"/>
            </a:pPr>
            <a:r>
              <a:rPr kumimoji="0" lang="en-US" sz="2000" dirty="0" smtClean="0">
                <a:solidFill>
                  <a:srgbClr val="FFFFFF"/>
                </a:solidFill>
                <a:latin typeface="Arial"/>
              </a:rPr>
              <a:t>good energy </a:t>
            </a:r>
            <a:r>
              <a:rPr kumimoji="0" lang="en-US" sz="2000" dirty="0" err="1" smtClean="0">
                <a:solidFill>
                  <a:srgbClr val="FFFFFF"/>
                </a:solidFill>
                <a:latin typeface="Arial"/>
              </a:rPr>
              <a:t>resolution,linearity</a:t>
            </a:r>
            <a:r>
              <a:rPr kumimoji="0" lang="en-US" sz="2000" dirty="0" smtClean="0">
                <a:solidFill>
                  <a:srgbClr val="FFFFFF"/>
                </a:solidFill>
                <a:latin typeface="Arial"/>
              </a:rPr>
              <a:t> in 10-60 </a:t>
            </a:r>
            <a:r>
              <a:rPr kumimoji="0" lang="en-US" sz="2000" dirty="0" err="1" smtClean="0">
                <a:solidFill>
                  <a:srgbClr val="FFFFFF"/>
                </a:solidFill>
                <a:latin typeface="Arial"/>
              </a:rPr>
              <a:t>GeV</a:t>
            </a:r>
            <a:r>
              <a:rPr kumimoji="0" lang="en-US" sz="2000" dirty="0" smtClean="0">
                <a:solidFill>
                  <a:srgbClr val="FFFFFF"/>
                </a:solidFill>
                <a:latin typeface="Arial"/>
              </a:rPr>
              <a:t> range</a:t>
            </a:r>
          </a:p>
          <a:p>
            <a:pPr marL="228600" indent="-228600" defTabSz="457200">
              <a:lnSpc>
                <a:spcPct val="86000"/>
              </a:lnSpc>
              <a:buClr>
                <a:srgbClr val="FFFFFF"/>
              </a:buClr>
              <a:buSzPct val="80000"/>
              <a:buFont typeface="Wingdings" pitchFamily="2" charset="2"/>
              <a:buChar char="§"/>
            </a:pPr>
            <a:endParaRPr kumimoji="0" lang="en-US" sz="2000" dirty="0" smtClean="0">
              <a:solidFill>
                <a:srgbClr val="FFFFFF"/>
              </a:solidFill>
              <a:latin typeface="Arial"/>
            </a:endParaRPr>
          </a:p>
          <a:p>
            <a:pPr marL="228600" indent="-228600" defTabSz="457200">
              <a:lnSpc>
                <a:spcPct val="86000"/>
              </a:lnSpc>
              <a:buClr>
                <a:srgbClr val="FFFFFF"/>
              </a:buClr>
              <a:buSzPct val="80000"/>
              <a:buFont typeface="Wingdings" pitchFamily="2" charset="2"/>
              <a:buChar char="§"/>
            </a:pPr>
            <a:r>
              <a:rPr kumimoji="0" lang="en-US" sz="2000" dirty="0" smtClean="0">
                <a:solidFill>
                  <a:srgbClr val="FFFFFF"/>
                </a:solidFill>
                <a:latin typeface="Arial"/>
              </a:rPr>
              <a:t>small amount of dead material in front (and well known/simulated)</a:t>
            </a:r>
          </a:p>
          <a:p>
            <a:pPr marL="228600" indent="-228600" defTabSz="457200">
              <a:lnSpc>
                <a:spcPct val="86000"/>
              </a:lnSpc>
              <a:buClr>
                <a:srgbClr val="FFFFFF"/>
              </a:buClr>
              <a:buSzPct val="80000"/>
              <a:buFont typeface="Wingdings" pitchFamily="2" charset="2"/>
              <a:buChar char="§"/>
            </a:pPr>
            <a:endParaRPr kumimoji="0" lang="en-US" sz="2000" dirty="0">
              <a:solidFill>
                <a:srgbClr val="FFFFFF"/>
              </a:solidFill>
              <a:latin typeface="Arial"/>
            </a:endParaRPr>
          </a:p>
          <a:p>
            <a:pPr marL="228600" indent="-228600" defTabSz="457200">
              <a:lnSpc>
                <a:spcPct val="86000"/>
              </a:lnSpc>
              <a:buClr>
                <a:srgbClr val="FFFFFF"/>
              </a:buClr>
              <a:buSzPct val="80000"/>
              <a:buFont typeface="Wingdings" pitchFamily="2" charset="2"/>
              <a:buChar char="§"/>
            </a:pPr>
            <a:r>
              <a:rPr kumimoji="0" lang="en-US" sz="2000" dirty="0" smtClean="0">
                <a:solidFill>
                  <a:srgbClr val="FFFFFF"/>
                </a:solidFill>
                <a:latin typeface="Arial"/>
              </a:rPr>
              <a:t>efficient e/</a:t>
            </a:r>
            <a:r>
              <a:rPr kumimoji="0" lang="el-GR" sz="2000" dirty="0" smtClean="0">
                <a:solidFill>
                  <a:srgbClr val="FFFFFF"/>
                </a:solidFill>
                <a:latin typeface="Arial"/>
              </a:rPr>
              <a:t>γ</a:t>
            </a:r>
            <a:r>
              <a:rPr kumimoji="0" lang="en-US" sz="2000" dirty="0" smtClean="0">
                <a:solidFill>
                  <a:srgbClr val="FFFFFF"/>
                </a:solidFill>
                <a:latin typeface="Arial"/>
              </a:rPr>
              <a:t> separation </a:t>
            </a:r>
            <a:r>
              <a:rPr kumimoji="0" lang="en-US" sz="2000" dirty="0" smtClean="0">
                <a:solidFill>
                  <a:srgbClr val="FFFFFF"/>
                </a:solidFill>
                <a:latin typeface="Arial"/>
                <a:sym typeface="Wingdings" pitchFamily="2" charset="2"/>
              </a:rPr>
              <a:t></a:t>
            </a:r>
            <a:r>
              <a:rPr kumimoji="0" lang="en-US" sz="2000" dirty="0" smtClean="0">
                <a:solidFill>
                  <a:srgbClr val="FFFFFF"/>
                </a:solidFill>
                <a:latin typeface="Arial"/>
              </a:rPr>
              <a:t> a small silicon tracker in front of calorimeter modules (this also allows z-vertex determination)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sz="2800" dirty="0"/>
              <a:t>Luminosity measurement: QED </a:t>
            </a:r>
            <a:r>
              <a:rPr kumimoji="0" lang="en-GB" sz="2800" dirty="0" smtClean="0"/>
              <a:t>Compton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50888"/>
            <a:ext cx="9464675" cy="2144712"/>
          </a:xfrm>
        </p:spPr>
        <p:txBody>
          <a:bodyPr/>
          <a:lstStyle/>
          <a:p>
            <a:pPr defTabSz="457200" eaLnBrk="1" hangingPunct="1">
              <a:lnSpc>
                <a:spcPct val="86000"/>
              </a:lnSpc>
              <a:buClr>
                <a:srgbClr val="000000"/>
              </a:buClr>
              <a:buSzPct val="51000"/>
              <a:buFont typeface="Times New Roman" pitchFamily="18" charset="0"/>
              <a:buNone/>
            </a:pPr>
            <a:r>
              <a:rPr kumimoji="0" lang="en-US" sz="2000" dirty="0">
                <a:sym typeface="Wingdings" pitchFamily="2" charset="2"/>
              </a:rPr>
              <a:t>electron and photon measured in the main detector (backward calorimeter) </a:t>
            </a:r>
          </a:p>
          <a:p>
            <a:pPr defTabSz="457200" eaLnBrk="1" hangingPunct="1">
              <a:lnSpc>
                <a:spcPct val="86000"/>
              </a:lnSpc>
              <a:buClr>
                <a:srgbClr val="000000"/>
              </a:buClr>
              <a:buSzPct val="51000"/>
              <a:buFont typeface="Times New Roman" pitchFamily="18" charset="0"/>
              <a:buNone/>
            </a:pPr>
            <a:r>
              <a:rPr kumimoji="0" lang="en-US" sz="2400" b="1" dirty="0" err="1">
                <a:solidFill>
                  <a:srgbClr val="FFC000"/>
                </a:solidFill>
                <a:latin typeface="Symbol" pitchFamily="18" charset="2"/>
                <a:sym typeface="Wingdings" pitchFamily="2" charset="2"/>
              </a:rPr>
              <a:t>s</a:t>
            </a:r>
            <a:r>
              <a:rPr kumimoji="0" lang="en-US" sz="2000" b="1" baseline="-25000" dirty="0" err="1">
                <a:solidFill>
                  <a:srgbClr val="FFC000"/>
                </a:solidFill>
                <a:sym typeface="Wingdings" pitchFamily="2" charset="2"/>
              </a:rPr>
              <a:t>vis</a:t>
            </a:r>
            <a:r>
              <a:rPr kumimoji="0" lang="en-US" sz="2000" b="1" baseline="-25000" dirty="0">
                <a:solidFill>
                  <a:srgbClr val="FFC000"/>
                </a:solidFill>
                <a:sym typeface="Wingdings" pitchFamily="2" charset="2"/>
              </a:rPr>
              <a:t> </a:t>
            </a:r>
            <a:r>
              <a:rPr kumimoji="0" lang="en-US" sz="2000" dirty="0">
                <a:solidFill>
                  <a:srgbClr val="FFC000"/>
                </a:solidFill>
                <a:sym typeface="Wingdings" pitchFamily="2" charset="2"/>
              </a:rPr>
              <a:t>~3.5nb (low Q</a:t>
            </a:r>
            <a:r>
              <a:rPr kumimoji="0" lang="en-US" sz="2000" b="1" baseline="30000" dirty="0">
                <a:solidFill>
                  <a:srgbClr val="FFC000"/>
                </a:solidFill>
                <a:sym typeface="Wingdings" pitchFamily="2" charset="2"/>
              </a:rPr>
              <a:t>2</a:t>
            </a:r>
            <a:r>
              <a:rPr kumimoji="0" lang="en-US" sz="2000" dirty="0">
                <a:solidFill>
                  <a:srgbClr val="FFC000"/>
                </a:solidFill>
                <a:sym typeface="Wingdings" pitchFamily="2" charset="2"/>
              </a:rPr>
              <a:t> setup); 0.03nb (high Q</a:t>
            </a:r>
            <a:r>
              <a:rPr kumimoji="0" lang="en-US" sz="2000" b="1" baseline="30000" dirty="0">
                <a:solidFill>
                  <a:srgbClr val="FFC000"/>
                </a:solidFill>
                <a:sym typeface="Wingdings" pitchFamily="2" charset="2"/>
              </a:rPr>
              <a:t>2</a:t>
            </a:r>
            <a:r>
              <a:rPr kumimoji="0" lang="en-US" sz="2000" dirty="0">
                <a:solidFill>
                  <a:srgbClr val="FFC000"/>
                </a:solidFill>
                <a:sym typeface="Wingdings" pitchFamily="2" charset="2"/>
              </a:rPr>
              <a:t> setup)</a:t>
            </a:r>
            <a:endParaRPr kumimoji="0" lang="en-US" sz="2000" dirty="0">
              <a:solidFill>
                <a:srgbClr val="FFC000"/>
              </a:solidFill>
            </a:endParaRPr>
          </a:p>
          <a:p>
            <a:pPr defTabSz="457200" eaLnBrk="1" hangingPunct="1">
              <a:buClr>
                <a:srgbClr val="000000"/>
              </a:buClr>
              <a:buSzPct val="51000"/>
              <a:buFont typeface="Wingdings" pitchFamily="2" charset="2"/>
              <a:buNone/>
            </a:pPr>
            <a:r>
              <a:rPr kumimoji="0" lang="en-US" sz="2000" dirty="0">
                <a:solidFill>
                  <a:srgbClr val="FFC000"/>
                </a:solidFill>
                <a:sym typeface="Wingdings" pitchFamily="2" charset="2"/>
              </a:rPr>
              <a:t>Install additional ‘QEDC tagger’ at </a:t>
            </a:r>
            <a:r>
              <a:rPr kumimoji="0" lang="en-US" sz="2000" dirty="0">
                <a:solidFill>
                  <a:srgbClr val="FFC000"/>
                </a:solidFill>
              </a:rPr>
              <a:t>z≈-6m</a:t>
            </a:r>
            <a:r>
              <a:rPr kumimoji="0" lang="en-US" sz="2000" dirty="0">
                <a:solidFill>
                  <a:srgbClr val="FFC000"/>
                </a:solidFill>
                <a:sym typeface="Wingdings" pitchFamily="2" charset="2"/>
              </a:rPr>
              <a:t> increase </a:t>
            </a:r>
            <a:r>
              <a:rPr kumimoji="0" lang="en-US" sz="2000" dirty="0">
                <a:solidFill>
                  <a:srgbClr val="FFC000"/>
                </a:solidFill>
              </a:rPr>
              <a:t>visible cross section for QEDC up to ~3-4 </a:t>
            </a:r>
            <a:r>
              <a:rPr kumimoji="0" lang="en-US" sz="2000" dirty="0" err="1">
                <a:solidFill>
                  <a:srgbClr val="FFC000"/>
                </a:solidFill>
              </a:rPr>
              <a:t>nb</a:t>
            </a:r>
            <a:r>
              <a:rPr kumimoji="0" lang="en-US" sz="2000" dirty="0">
                <a:solidFill>
                  <a:srgbClr val="FFC000"/>
                </a:solidFill>
              </a:rPr>
              <a:t> </a:t>
            </a:r>
          </a:p>
          <a:p>
            <a:pPr defTabSz="457200" eaLnBrk="1" hangingPunct="1">
              <a:buClr>
                <a:srgbClr val="000000"/>
              </a:buClr>
              <a:buSzPct val="51000"/>
              <a:buFont typeface="Wingdings" pitchFamily="2" charset="2"/>
              <a:buNone/>
            </a:pPr>
            <a:r>
              <a:rPr kumimoji="0" lang="en-US" sz="2000" dirty="0">
                <a:sym typeface="Wingdings" pitchFamily="2" charset="2"/>
              </a:rPr>
              <a:t> </a:t>
            </a:r>
            <a:r>
              <a:rPr kumimoji="0" lang="en-US" sz="2000" dirty="0"/>
              <a:t>e.g. two moveable sections approaching the beam-pipe from top and bottom (assume angular acceptance </a:t>
            </a:r>
            <a:r>
              <a:rPr kumimoji="0" lang="en-US" sz="2000" dirty="0">
                <a:latin typeface="Symbol" pitchFamily="18" charset="2"/>
              </a:rPr>
              <a:t>q</a:t>
            </a:r>
            <a:r>
              <a:rPr kumimoji="0" lang="en-US" sz="2000" dirty="0"/>
              <a:t>≈0.5÷1</a:t>
            </a:r>
            <a:r>
              <a:rPr kumimoji="0" lang="en-US" sz="2000" baseline="30000" dirty="0"/>
              <a:t>o</a:t>
            </a:r>
            <a:r>
              <a:rPr kumimoji="0" lang="en-US" sz="2000" dirty="0" smtClean="0"/>
              <a:t>)</a:t>
            </a:r>
            <a:endParaRPr kumimoji="0"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2573D-6A8C-47FC-A403-06DB75F394A9}" type="slidenum">
              <a:rPr lang="en-US" smtClean="0"/>
              <a:pPr/>
              <a:t>47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6038887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1"/>
          <p:cNvGrpSpPr>
            <a:grpSpLocks/>
          </p:cNvGrpSpPr>
          <p:nvPr/>
        </p:nvGrpSpPr>
        <p:grpSpPr bwMode="auto">
          <a:xfrm>
            <a:off x="1353921" y="2060575"/>
            <a:ext cx="6647384" cy="3671888"/>
            <a:chOff x="825500" y="911225"/>
            <a:chExt cx="6935788" cy="3813175"/>
          </a:xfrm>
        </p:grpSpPr>
        <p:pic>
          <p:nvPicPr>
            <p:cNvPr id="14344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5500" y="911225"/>
              <a:ext cx="6935788" cy="3813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345" name="TextBox 3"/>
            <p:cNvSpPr txBox="1">
              <a:spLocks noChangeArrowheads="1"/>
            </p:cNvSpPr>
            <p:nvPr/>
          </p:nvSpPr>
          <p:spPr bwMode="auto">
            <a:xfrm>
              <a:off x="2311031" y="3428613"/>
              <a:ext cx="412371" cy="26082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0" rIns="0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defTabSz="457200" eaLnBrk="0" fontAlgn="base" hangingPunct="0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51000"/>
                <a:buFont typeface="Times New Roman" pitchFamily="18" charset="0"/>
                <a:buChar char="•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defTabSz="457200" eaLnBrk="0" fontAlgn="base" hangingPunct="0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51000"/>
                <a:buFont typeface="Times New Roman" pitchFamily="18" charset="0"/>
                <a:buChar char="•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defTabSz="457200" eaLnBrk="0" fontAlgn="base" hangingPunct="0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51000"/>
                <a:buFont typeface="Times New Roman" pitchFamily="18" charset="0"/>
                <a:buChar char="•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defTabSz="457200" eaLnBrk="0" fontAlgn="base" hangingPunct="0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51000"/>
                <a:buFont typeface="Times New Roman" pitchFamily="18" charset="0"/>
                <a:buChar char="•"/>
                <a:defRPr sz="20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defTabSz="457200" eaLnBrk="1" hangingPunct="1">
                <a:lnSpc>
                  <a:spcPct val="86000"/>
                </a:lnSpc>
                <a:buClr>
                  <a:srgbClr val="000000"/>
                </a:buClr>
                <a:buSzPct val="51000"/>
                <a:buFont typeface="Times New Roman" pitchFamily="18" charset="0"/>
                <a:buChar char="•"/>
              </a:pPr>
              <a:r>
                <a:rPr kumimoji="0" lang="en-US" sz="1200" b="1" smtClean="0">
                  <a:solidFill>
                    <a:srgbClr val="C00000"/>
                  </a:solidFill>
                  <a:latin typeface="Arial Black" pitchFamily="34" charset="0"/>
                  <a:ea typeface="+mn-ea"/>
                </a:rPr>
                <a:t>ZDC</a:t>
              </a:r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dirty="0"/>
              <a:t>Zero Degree </a:t>
            </a:r>
            <a:r>
              <a:rPr kumimoji="0" lang="en-GB" dirty="0" smtClean="0"/>
              <a:t>Calorimeter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90000" y="685800"/>
            <a:ext cx="9464675" cy="5538788"/>
          </a:xfrm>
        </p:spPr>
        <p:txBody>
          <a:bodyPr/>
          <a:lstStyle/>
          <a:p>
            <a:pPr defTabSz="457200" eaLnBrk="1" hangingPunct="1">
              <a:lnSpc>
                <a:spcPct val="86000"/>
              </a:lnSpc>
              <a:buSzPct val="51000"/>
            </a:pPr>
            <a:r>
              <a:rPr kumimoji="0" lang="en-US" dirty="0">
                <a:latin typeface="+mj-lt"/>
              </a:rPr>
              <a:t>The position of ZDC in the tunnel and the overall dimensions depend mainly on the space available for installation  (~90mm space between two </a:t>
            </a:r>
            <a:r>
              <a:rPr kumimoji="0" lang="en-US" dirty="0" err="1">
                <a:latin typeface="+mj-lt"/>
              </a:rPr>
              <a:t>beampipes</a:t>
            </a:r>
            <a:r>
              <a:rPr kumimoji="0" lang="en-US" dirty="0">
                <a:latin typeface="+mj-lt"/>
              </a:rPr>
              <a:t> </a:t>
            </a:r>
            <a:r>
              <a:rPr kumimoji="0" lang="en-US" dirty="0" smtClean="0">
                <a:latin typeface="+mj-lt"/>
              </a:rPr>
              <a:t>at z</a:t>
            </a:r>
            <a:r>
              <a:rPr kumimoji="0" lang="en-US" dirty="0">
                <a:latin typeface="+mj-lt"/>
              </a:rPr>
              <a:t>~ 100m</a:t>
            </a:r>
            <a:r>
              <a:rPr kumimoji="0" lang="en-US" dirty="0" smtClean="0">
                <a:latin typeface="+mj-lt"/>
              </a:rPr>
              <a:t>)</a:t>
            </a:r>
          </a:p>
          <a:p>
            <a:pPr marL="0" indent="0" defTabSz="457200" eaLnBrk="1" hangingPunct="1">
              <a:lnSpc>
                <a:spcPct val="86000"/>
              </a:lnSpc>
              <a:buSzPct val="51000"/>
              <a:buNone/>
            </a:pPr>
            <a:r>
              <a:rPr kumimoji="0" lang="en-US" dirty="0" smtClean="0">
                <a:solidFill>
                  <a:srgbClr val="FFC000"/>
                </a:solidFill>
                <a:latin typeface="+mj-lt"/>
                <a:sym typeface="Wingdings" pitchFamily="2" charset="2"/>
              </a:rPr>
              <a:t> </a:t>
            </a:r>
            <a:r>
              <a:rPr kumimoji="0" lang="en-US" dirty="0" smtClean="0">
                <a:solidFill>
                  <a:srgbClr val="FFC000"/>
                </a:solidFill>
                <a:latin typeface="+mj-lt"/>
              </a:rPr>
              <a:t>need </a:t>
            </a:r>
            <a:r>
              <a:rPr kumimoji="0" lang="en-US" dirty="0">
                <a:solidFill>
                  <a:srgbClr val="FFC000"/>
                </a:solidFill>
                <a:latin typeface="+mj-lt"/>
              </a:rPr>
              <a:t>detailed info/simulation of beam-line</a:t>
            </a:r>
          </a:p>
          <a:p>
            <a:pPr defTabSz="457200" eaLnBrk="1" hangingPunct="1">
              <a:lnSpc>
                <a:spcPct val="86000"/>
              </a:lnSpc>
              <a:buSzPct val="51000"/>
            </a:pPr>
            <a:endParaRPr kumimoji="0" lang="en-US" dirty="0">
              <a:solidFill>
                <a:srgbClr val="000000"/>
              </a:solidFill>
              <a:latin typeface="+mj-lt"/>
            </a:endParaRPr>
          </a:p>
          <a:p>
            <a:pPr defTabSz="457200" eaLnBrk="1" hangingPunct="1">
              <a:lnSpc>
                <a:spcPct val="86000"/>
              </a:lnSpc>
              <a:buSzPct val="51000"/>
            </a:pPr>
            <a:endParaRPr kumimoji="0" lang="en-US" dirty="0" smtClean="0">
              <a:solidFill>
                <a:srgbClr val="000000"/>
              </a:solidFill>
              <a:latin typeface="+mj-lt"/>
            </a:endParaRPr>
          </a:p>
          <a:p>
            <a:pPr defTabSz="457200" eaLnBrk="1" hangingPunct="1">
              <a:lnSpc>
                <a:spcPct val="86000"/>
              </a:lnSpc>
              <a:buSzPct val="51000"/>
            </a:pPr>
            <a:endParaRPr kumimoji="0" lang="en-US" dirty="0" smtClean="0">
              <a:solidFill>
                <a:srgbClr val="000000"/>
              </a:solidFill>
              <a:latin typeface="+mj-lt"/>
            </a:endParaRPr>
          </a:p>
          <a:p>
            <a:pPr defTabSz="457200" eaLnBrk="1" hangingPunct="1">
              <a:lnSpc>
                <a:spcPct val="86000"/>
              </a:lnSpc>
              <a:buSzPct val="51000"/>
            </a:pPr>
            <a:endParaRPr kumimoji="0" lang="en-US" dirty="0">
              <a:solidFill>
                <a:srgbClr val="000000"/>
              </a:solidFill>
              <a:latin typeface="+mj-lt"/>
            </a:endParaRPr>
          </a:p>
          <a:p>
            <a:pPr defTabSz="457200" eaLnBrk="1" hangingPunct="1">
              <a:lnSpc>
                <a:spcPct val="86000"/>
              </a:lnSpc>
              <a:buSzPct val="51000"/>
            </a:pPr>
            <a:endParaRPr kumimoji="0" lang="en-US" dirty="0" smtClean="0">
              <a:solidFill>
                <a:srgbClr val="000000"/>
              </a:solidFill>
              <a:latin typeface="+mj-lt"/>
            </a:endParaRPr>
          </a:p>
          <a:p>
            <a:pPr defTabSz="457200" eaLnBrk="1" hangingPunct="1">
              <a:lnSpc>
                <a:spcPct val="86000"/>
              </a:lnSpc>
              <a:buSzPct val="51000"/>
            </a:pPr>
            <a:endParaRPr kumimoji="0" lang="en-US" dirty="0">
              <a:solidFill>
                <a:srgbClr val="000000"/>
              </a:solidFill>
              <a:latin typeface="+mj-lt"/>
            </a:endParaRPr>
          </a:p>
          <a:p>
            <a:pPr defTabSz="457200" eaLnBrk="1" hangingPunct="1">
              <a:lnSpc>
                <a:spcPct val="86000"/>
              </a:lnSpc>
              <a:buSzPct val="51000"/>
            </a:pPr>
            <a:endParaRPr kumimoji="0" lang="en-US" dirty="0" smtClean="0">
              <a:solidFill>
                <a:srgbClr val="000000"/>
              </a:solidFill>
              <a:latin typeface="+mj-lt"/>
            </a:endParaRPr>
          </a:p>
          <a:p>
            <a:pPr defTabSz="457200" eaLnBrk="1" hangingPunct="1">
              <a:lnSpc>
                <a:spcPct val="86000"/>
              </a:lnSpc>
              <a:buSzPct val="51000"/>
            </a:pPr>
            <a:endParaRPr kumimoji="0" lang="en-US" dirty="0" smtClean="0">
              <a:solidFill>
                <a:srgbClr val="000000"/>
              </a:solidFill>
              <a:latin typeface="+mj-lt"/>
            </a:endParaRPr>
          </a:p>
          <a:p>
            <a:pPr defTabSz="457200" eaLnBrk="1" hangingPunct="1">
              <a:lnSpc>
                <a:spcPct val="86000"/>
              </a:lnSpc>
              <a:buSzPct val="51000"/>
            </a:pPr>
            <a:r>
              <a:rPr kumimoji="0" lang="en-US" dirty="0" smtClean="0">
                <a:latin typeface="+mj-lt"/>
              </a:rPr>
              <a:t>One </a:t>
            </a:r>
            <a:r>
              <a:rPr kumimoji="0" lang="en-US" dirty="0">
                <a:latin typeface="+mj-lt"/>
              </a:rPr>
              <a:t>can consider also the ZDC for the measurement of spectator protons from </a:t>
            </a:r>
            <a:r>
              <a:rPr kumimoji="0" lang="en-US" dirty="0" err="1">
                <a:latin typeface="+mj-lt"/>
              </a:rPr>
              <a:t>eD</a:t>
            </a:r>
            <a:r>
              <a:rPr kumimoji="0" lang="en-US" dirty="0">
                <a:latin typeface="+mj-lt"/>
              </a:rPr>
              <a:t> or </a:t>
            </a:r>
            <a:r>
              <a:rPr kumimoji="0" lang="en-US" dirty="0" err="1">
                <a:latin typeface="+mj-lt"/>
              </a:rPr>
              <a:t>eA</a:t>
            </a:r>
            <a:r>
              <a:rPr kumimoji="0" lang="en-US" dirty="0">
                <a:latin typeface="+mj-lt"/>
              </a:rPr>
              <a:t> scattering (positioned external to proton beam as done for ALICE)</a:t>
            </a:r>
          </a:p>
          <a:p>
            <a:pPr defTabSz="457200" eaLnBrk="1" hangingPunct="1">
              <a:lnSpc>
                <a:spcPct val="86000"/>
              </a:lnSpc>
              <a:buClr>
                <a:srgbClr val="000000"/>
              </a:buClr>
              <a:buSzPct val="51000"/>
              <a:buFont typeface="Times New Roman" pitchFamily="18" charset="0"/>
              <a:buNone/>
            </a:pPr>
            <a:endParaRPr kumimoji="0" lang="en-US" dirty="0">
              <a:solidFill>
                <a:srgbClr val="000000"/>
              </a:solidFill>
              <a:latin typeface="+mj-lt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511025-5F06-41B2-80C0-54B11100731F}" type="slidenum">
              <a:rPr lang="en-GB" smtClean="0"/>
              <a:pPr>
                <a:defRPr/>
              </a:pPr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6647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339" y="762818"/>
            <a:ext cx="7277081" cy="4342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381000" y="4472330"/>
            <a:ext cx="813380" cy="5847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buClr>
                <a:srgbClr val="FF0000"/>
              </a:buClr>
              <a:buFont typeface="Wingdings" pitchFamily="2" charset="2"/>
              <a:buNone/>
            </a:pPr>
            <a:r>
              <a:rPr kumimoji="0" lang="en-GB" sz="1600" dirty="0" smtClean="0">
                <a:solidFill>
                  <a:srgbClr val="000000"/>
                </a:solidFill>
                <a:latin typeface="+mj-lt"/>
                <a:ea typeface="+mn-ea"/>
              </a:rPr>
              <a:t>ALICE ZDC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2"/>
            <a:ext cx="8915400" cy="481013"/>
          </a:xfrm>
        </p:spPr>
        <p:txBody>
          <a:bodyPr/>
          <a:lstStyle/>
          <a:p>
            <a:r>
              <a:rPr kumimoji="0" lang="en-GB" dirty="0"/>
              <a:t>Zero Degree Calorimeter for the </a:t>
            </a:r>
            <a:r>
              <a:rPr kumimoji="0" lang="en-GB" dirty="0" err="1" smtClean="0"/>
              <a:t>LHeC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511025-5F06-41B2-80C0-54B11100731F}" type="slidenum">
              <a:rPr lang="en-GB" smtClean="0"/>
              <a:pPr>
                <a:defRPr/>
              </a:pPr>
              <a:t>49</a:t>
            </a:fld>
            <a:endParaRPr lang="en-GB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66" t="29974" r="8936" b="7928"/>
          <a:stretch>
            <a:fillRect/>
          </a:stretch>
        </p:blipFill>
        <p:spPr bwMode="auto">
          <a:xfrm>
            <a:off x="6553200" y="4485888"/>
            <a:ext cx="3205413" cy="1976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0356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pc="-14" dirty="0" err="1" smtClean="0">
                <a:solidFill>
                  <a:srgbClr val="11568A"/>
                </a:solidFill>
                <a:cs typeface="Arial"/>
              </a:rPr>
              <a:t>LHeC</a:t>
            </a:r>
            <a:r>
              <a:rPr lang="en-US" spc="-14" dirty="0" smtClean="0">
                <a:solidFill>
                  <a:srgbClr val="11568A"/>
                </a:solidFill>
                <a:cs typeface="Arial"/>
              </a:rPr>
              <a:t> Challenge</a:t>
            </a:r>
            <a:endParaRPr lang="it-IT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1727" y="1057275"/>
            <a:ext cx="9362546" cy="50403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Corbel" pitchFamily="34" charset="0"/>
              <a:buNone/>
            </a:pPr>
            <a:r>
              <a:rPr lang="en-US" sz="2800" spc="-14" dirty="0" smtClean="0">
                <a:solidFill>
                  <a:srgbClr val="11568A"/>
                </a:solidFill>
                <a:cs typeface="Arial"/>
              </a:rPr>
              <a:t>Add an </a:t>
            </a:r>
            <a:r>
              <a:rPr lang="en-US" sz="2800" i="1" spc="-14" dirty="0" smtClean="0">
                <a:solidFill>
                  <a:srgbClr val="11568A"/>
                </a:solidFill>
                <a:cs typeface="Arial"/>
              </a:rPr>
              <a:t>electron</a:t>
            </a:r>
            <a:r>
              <a:rPr lang="en-US" sz="2800" spc="-14" dirty="0" smtClean="0">
                <a:solidFill>
                  <a:srgbClr val="11568A"/>
                </a:solidFill>
                <a:cs typeface="Arial"/>
              </a:rPr>
              <a:t> beam</a:t>
            </a:r>
            <a:r>
              <a:rPr lang="en-US" sz="3200" b="1" spc="-14" dirty="0" smtClean="0">
                <a:solidFill>
                  <a:srgbClr val="11568A"/>
                </a:solidFill>
                <a:cs typeface="Arial"/>
              </a:rPr>
              <a:t> </a:t>
            </a:r>
            <a:r>
              <a:rPr lang="en-US" sz="2900" dirty="0" smtClean="0">
                <a:solidFill>
                  <a:srgbClr val="11568A"/>
                </a:solidFill>
              </a:rPr>
              <a:t>to the LHC</a:t>
            </a:r>
          </a:p>
          <a:p>
            <a:pPr eaLnBrk="1" hangingPunct="1">
              <a:lnSpc>
                <a:spcPct val="80000"/>
              </a:lnSpc>
            </a:pPr>
            <a:r>
              <a:rPr lang="en-US" sz="2300" dirty="0" smtClean="0"/>
              <a:t>Next generation </a:t>
            </a:r>
            <a:r>
              <a:rPr lang="en-US" sz="2300" i="1" dirty="0" err="1" smtClean="0"/>
              <a:t>e</a:t>
            </a:r>
            <a:r>
              <a:rPr lang="en-US" sz="2300" i="1" baseline="30000" dirty="0" err="1" smtClean="0"/>
              <a:t>±</a:t>
            </a:r>
            <a:r>
              <a:rPr lang="en-US" sz="2300" i="1" dirty="0" err="1" smtClean="0"/>
              <a:t>p</a:t>
            </a:r>
            <a:r>
              <a:rPr lang="en-US" sz="2300" dirty="0" smtClean="0"/>
              <a:t> collider</a:t>
            </a:r>
          </a:p>
          <a:p>
            <a:pPr eaLnBrk="1" hangingPunct="1">
              <a:lnSpc>
                <a:spcPct val="80000"/>
              </a:lnSpc>
            </a:pPr>
            <a:r>
              <a:rPr lang="en-US" sz="2300" i="1" dirty="0" smtClean="0"/>
              <a:t>e</a:t>
            </a:r>
            <a:r>
              <a:rPr lang="en-US" sz="2300" i="1" baseline="30000" dirty="0" smtClean="0"/>
              <a:t>±</a:t>
            </a:r>
            <a:r>
              <a:rPr lang="en-US" sz="2300" baseline="30000" dirty="0" smtClean="0"/>
              <a:t> </a:t>
            </a:r>
            <a:r>
              <a:rPr lang="en-US" sz="2300" dirty="0" smtClean="0"/>
              <a:t>polarized beam</a:t>
            </a:r>
          </a:p>
          <a:p>
            <a:pPr eaLnBrk="1" hangingPunct="1">
              <a:lnSpc>
                <a:spcPct val="80000"/>
              </a:lnSpc>
            </a:pPr>
            <a:r>
              <a:rPr lang="en-US" sz="2300" i="1" dirty="0" err="1" smtClean="0"/>
              <a:t>eA</a:t>
            </a:r>
            <a:r>
              <a:rPr lang="en-US" sz="2300" dirty="0" smtClean="0"/>
              <a:t> collider</a:t>
            </a:r>
          </a:p>
          <a:p>
            <a:pPr eaLnBrk="1" hangingPunct="1">
              <a:lnSpc>
                <a:spcPct val="80000"/>
              </a:lnSpc>
              <a:buFont typeface="Corbel" pitchFamily="34" charset="0"/>
              <a:buNone/>
            </a:pPr>
            <a:r>
              <a:rPr lang="en-US" sz="2800" dirty="0" smtClean="0">
                <a:solidFill>
                  <a:srgbClr val="11568A"/>
                </a:solidFill>
              </a:rPr>
              <a:t>Rich physics program: </a:t>
            </a:r>
            <a:r>
              <a:rPr lang="en-US" sz="2800" i="1" dirty="0" err="1" smtClean="0">
                <a:solidFill>
                  <a:srgbClr val="11568A"/>
                </a:solidFill>
              </a:rPr>
              <a:t>ep</a:t>
            </a:r>
            <a:r>
              <a:rPr lang="en-US" sz="2800" dirty="0" smtClean="0">
                <a:solidFill>
                  <a:srgbClr val="11568A"/>
                </a:solidFill>
              </a:rPr>
              <a:t> physics at </a:t>
            </a:r>
            <a:r>
              <a:rPr lang="en-US" sz="2800" dirty="0" err="1" smtClean="0">
                <a:solidFill>
                  <a:srgbClr val="11568A"/>
                </a:solidFill>
              </a:rPr>
              <a:t>TeV</a:t>
            </a:r>
            <a:r>
              <a:rPr lang="en-US" sz="2800" dirty="0" smtClean="0">
                <a:solidFill>
                  <a:srgbClr val="11568A"/>
                </a:solidFill>
              </a:rPr>
              <a:t> energies</a:t>
            </a:r>
          </a:p>
          <a:p>
            <a:pPr eaLnBrk="1" hangingPunct="1">
              <a:lnSpc>
                <a:spcPct val="80000"/>
              </a:lnSpc>
            </a:pPr>
            <a:r>
              <a:rPr lang="en-US" sz="2300" dirty="0" smtClean="0"/>
              <a:t>precision QCD &amp; electroweak physics</a:t>
            </a:r>
          </a:p>
          <a:p>
            <a:pPr eaLnBrk="1" hangingPunct="1">
              <a:lnSpc>
                <a:spcPct val="80000"/>
              </a:lnSpc>
            </a:pPr>
            <a:r>
              <a:rPr lang="en-US" sz="2300" dirty="0" smtClean="0"/>
              <a:t>boosting precision and range of LHC physics results</a:t>
            </a:r>
          </a:p>
          <a:p>
            <a:pPr eaLnBrk="1" hangingPunct="1">
              <a:lnSpc>
                <a:spcPct val="80000"/>
              </a:lnSpc>
            </a:pPr>
            <a:r>
              <a:rPr lang="en-US" sz="2300" dirty="0" smtClean="0"/>
              <a:t>beyond the Standard Model</a:t>
            </a:r>
          </a:p>
          <a:p>
            <a:pPr eaLnBrk="1" hangingPunct="1">
              <a:lnSpc>
                <a:spcPct val="80000"/>
              </a:lnSpc>
            </a:pPr>
            <a:r>
              <a:rPr lang="en-US" sz="2300" dirty="0" smtClean="0"/>
              <a:t>high density matter: low </a:t>
            </a:r>
            <a:r>
              <a:rPr lang="en-US" sz="2300" i="1" dirty="0" smtClean="0"/>
              <a:t>x</a:t>
            </a:r>
            <a:r>
              <a:rPr lang="en-US" sz="2300" dirty="0" smtClean="0"/>
              <a:t> and </a:t>
            </a:r>
            <a:r>
              <a:rPr lang="en-US" sz="2300" i="1" dirty="0" err="1" smtClean="0"/>
              <a:t>eA</a:t>
            </a:r>
            <a:endParaRPr lang="en-US" sz="2300" i="1" dirty="0" smtClean="0"/>
          </a:p>
          <a:p>
            <a:pPr eaLnBrk="1" hangingPunct="1">
              <a:lnSpc>
                <a:spcPct val="80000"/>
              </a:lnSpc>
            </a:pPr>
            <a:endParaRPr lang="en-US" sz="900" dirty="0" smtClean="0"/>
          </a:p>
          <a:p>
            <a:pPr eaLnBrk="1" hangingPunct="1">
              <a:lnSpc>
                <a:spcPct val="80000"/>
              </a:lnSpc>
              <a:buFont typeface="Corbel" pitchFamily="34" charset="0"/>
              <a:buNone/>
            </a:pPr>
            <a:r>
              <a:rPr lang="en-US" sz="2500" dirty="0" smtClean="0"/>
              <a:t>  </a:t>
            </a:r>
            <a:r>
              <a:rPr lang="en-US" sz="2300" dirty="0" err="1" smtClean="0"/>
              <a:t>Tevatron</a:t>
            </a:r>
            <a:r>
              <a:rPr lang="en-US" sz="2300" dirty="0" smtClean="0"/>
              <a:t>/LEP/HERA </a:t>
            </a:r>
            <a:r>
              <a:rPr lang="en-US" sz="2300" dirty="0" smtClean="0">
                <a:solidFill>
                  <a:srgbClr val="11568A"/>
                </a:solidFill>
              </a:rPr>
              <a:t>(</a:t>
            </a:r>
            <a:r>
              <a:rPr lang="en-US" sz="2300" dirty="0" err="1" smtClean="0">
                <a:solidFill>
                  <a:srgbClr val="11568A"/>
                </a:solidFill>
              </a:rPr>
              <a:t>Fermiscale</a:t>
            </a:r>
            <a:r>
              <a:rPr lang="en-US" sz="2300" dirty="0" smtClean="0">
                <a:solidFill>
                  <a:srgbClr val="11568A"/>
                </a:solidFill>
              </a:rPr>
              <a:t>) </a:t>
            </a:r>
            <a:r>
              <a:rPr lang="en-US" sz="2300" dirty="0" smtClean="0">
                <a:sym typeface="Wingdings" pitchFamily="2" charset="2"/>
              </a:rPr>
              <a:t>  LHC/LC/</a:t>
            </a:r>
            <a:r>
              <a:rPr lang="en-US" sz="2300" dirty="0" err="1" smtClean="0">
                <a:sym typeface="Wingdings" pitchFamily="2" charset="2"/>
              </a:rPr>
              <a:t>LHeC</a:t>
            </a:r>
            <a:r>
              <a:rPr lang="en-US" sz="2300" dirty="0" smtClean="0">
                <a:sym typeface="Wingdings" pitchFamily="2" charset="2"/>
              </a:rPr>
              <a:t> </a:t>
            </a:r>
            <a:r>
              <a:rPr lang="en-US" sz="2300" dirty="0" smtClean="0">
                <a:solidFill>
                  <a:srgbClr val="11568A"/>
                </a:solidFill>
                <a:sym typeface="Wingdings" pitchFamily="2" charset="2"/>
              </a:rPr>
              <a:t>(</a:t>
            </a:r>
            <a:r>
              <a:rPr lang="en-US" sz="2300" dirty="0" err="1" smtClean="0">
                <a:solidFill>
                  <a:srgbClr val="11568A"/>
                </a:solidFill>
                <a:sym typeface="Wingdings" pitchFamily="2" charset="2"/>
              </a:rPr>
              <a:t>Terascale</a:t>
            </a:r>
            <a:r>
              <a:rPr lang="en-US" sz="2300" dirty="0" smtClean="0">
                <a:solidFill>
                  <a:srgbClr val="11568A"/>
                </a:solidFill>
                <a:sym typeface="Wingdings" pitchFamily="2" charset="2"/>
              </a:rPr>
              <a:t>)</a:t>
            </a:r>
          </a:p>
          <a:p>
            <a:pPr eaLnBrk="1" hangingPunct="1">
              <a:lnSpc>
                <a:spcPct val="80000"/>
              </a:lnSpc>
              <a:buFont typeface="Corbel" pitchFamily="34" charset="0"/>
              <a:buNone/>
            </a:pPr>
            <a:r>
              <a:rPr lang="en-US" sz="2300" dirty="0" smtClean="0"/>
              <a:t>  100 fold increase in luminosity, in </a:t>
            </a:r>
            <a:r>
              <a:rPr lang="en-US" sz="2300" i="1" dirty="0" smtClean="0"/>
              <a:t>Q</a:t>
            </a:r>
            <a:r>
              <a:rPr lang="en-US" sz="2300" baseline="30000" dirty="0" smtClean="0"/>
              <a:t>2 </a:t>
            </a:r>
            <a:r>
              <a:rPr lang="en-US" sz="2300" dirty="0" smtClean="0"/>
              <a:t>and 1/</a:t>
            </a:r>
            <a:r>
              <a:rPr lang="en-US" sz="2300" i="1" dirty="0" smtClean="0"/>
              <a:t>x</a:t>
            </a:r>
            <a:r>
              <a:rPr lang="en-US" sz="2300" dirty="0" smtClean="0"/>
              <a:t> w.r.t. HERA  </a:t>
            </a:r>
            <a:endParaRPr lang="it-IT" sz="2300" dirty="0" smtClean="0"/>
          </a:p>
        </p:txBody>
      </p:sp>
      <p:sp>
        <p:nvSpPr>
          <p:cNvPr id="17412" name="Rectangle 3"/>
          <p:cNvSpPr>
            <a:spLocks noChangeArrowheads="1"/>
          </p:cNvSpPr>
          <p:nvPr/>
        </p:nvSpPr>
        <p:spPr bwMode="auto">
          <a:xfrm>
            <a:off x="271727" y="5334000"/>
            <a:ext cx="9341409" cy="12192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it-IT">
              <a:solidFill>
                <a:srgbClr val="0070C0"/>
              </a:solidFill>
              <a:latin typeface="Calibri" pitchFamily="34" charset="0"/>
            </a:endParaRPr>
          </a:p>
        </p:txBody>
      </p:sp>
      <p:pic>
        <p:nvPicPr>
          <p:cNvPr id="17413" name="図 5" descr="CERN-MontBlanc-lett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3200" y="740205"/>
            <a:ext cx="3059936" cy="2224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Rectangle 7"/>
          <p:cNvSpPr>
            <a:spLocks noChangeArrowheads="1"/>
          </p:cNvSpPr>
          <p:nvPr/>
        </p:nvSpPr>
        <p:spPr bwMode="auto">
          <a:xfrm>
            <a:off x="7259449" y="1357313"/>
            <a:ext cx="553357" cy="30777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36550" indent="-336550" algn="ctr"/>
            <a:r>
              <a:rPr lang="en-US" altLang="ja-JP" sz="1400" b="1" i="1">
                <a:solidFill>
                  <a:srgbClr val="FFFF00"/>
                </a:solidFill>
                <a:latin typeface="Times New Roman" pitchFamily="18" charset="0"/>
              </a:rPr>
              <a:t>LHC</a:t>
            </a: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7325"/>
            <a:ext cx="717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2573D-6A8C-47FC-A403-06DB75F394A9}" type="slidenum">
              <a:rPr lang="en-US" smtClean="0">
                <a:solidFill>
                  <a:srgbClr val="000000"/>
                </a:solidFill>
              </a:rPr>
              <a:pPr/>
              <a:t>5</a:t>
            </a:fld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9" name="Picture 52" descr="epx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3886200"/>
            <a:ext cx="1612136" cy="1159073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45080893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49288"/>
            <a:ext cx="2931643" cy="2932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098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509" name="TextBox 6"/>
          <p:cNvSpPr txBox="1">
            <a:spLocks noChangeArrowheads="1"/>
          </p:cNvSpPr>
          <p:nvPr/>
        </p:nvSpPr>
        <p:spPr bwMode="auto">
          <a:xfrm>
            <a:off x="1496773" y="2276482"/>
            <a:ext cx="311304" cy="357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defTabSz="4572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defTabSz="4572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defTabSz="4572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defTabSz="4572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defTabSz="457200" eaLnBrk="1" hangingPunct="1">
              <a:lnSpc>
                <a:spcPct val="86000"/>
              </a:lnSpc>
              <a:buClr>
                <a:srgbClr val="000000"/>
              </a:buClr>
              <a:buSzPct val="51000"/>
              <a:buFont typeface="Times New Roman" pitchFamily="18" charset="0"/>
              <a:buNone/>
            </a:pPr>
            <a:r>
              <a:rPr kumimoji="0" lang="en-US" b="1" smtClean="0">
                <a:solidFill>
                  <a:srgbClr val="000000"/>
                </a:solidFill>
                <a:latin typeface="Symbol" pitchFamily="18" charset="2"/>
                <a:ea typeface="+mn-ea"/>
              </a:rPr>
              <a:t>x</a:t>
            </a:r>
          </a:p>
        </p:txBody>
      </p:sp>
      <p:pic>
        <p:nvPicPr>
          <p:cNvPr id="215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646" y="3336925"/>
            <a:ext cx="5369651" cy="328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098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512" name="Rectangle 1"/>
          <p:cNvSpPr>
            <a:spLocks noChangeArrowheads="1"/>
          </p:cNvSpPr>
          <p:nvPr/>
        </p:nvSpPr>
        <p:spPr bwMode="auto">
          <a:xfrm>
            <a:off x="6705600" y="3581400"/>
            <a:ext cx="1411605" cy="568745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>
            <a:spAutoFit/>
          </a:bodyPr>
          <a:lstStyle/>
          <a:p>
            <a:pPr defTabSz="457200">
              <a:lnSpc>
                <a:spcPct val="86000"/>
              </a:lnSpc>
              <a:buClr>
                <a:srgbClr val="000000"/>
              </a:buClr>
              <a:buSzPct val="51000"/>
              <a:buFont typeface="Times New Roman" pitchFamily="18" charset="0"/>
              <a:buNone/>
            </a:pPr>
            <a:r>
              <a:rPr kumimoji="0" lang="en-US" sz="1800" dirty="0" smtClean="0">
                <a:solidFill>
                  <a:srgbClr val="000000"/>
                </a:solidFill>
                <a:latin typeface="+mn-lt"/>
                <a:ea typeface="+mn-ea"/>
              </a:rPr>
              <a:t>from ATLAS</a:t>
            </a:r>
          </a:p>
          <a:p>
            <a:pPr defTabSz="457200">
              <a:lnSpc>
                <a:spcPct val="86000"/>
              </a:lnSpc>
              <a:buClr>
                <a:srgbClr val="000000"/>
              </a:buClr>
              <a:buSzPct val="51000"/>
              <a:buFont typeface="Times New Roman" pitchFamily="18" charset="0"/>
              <a:buNone/>
            </a:pPr>
            <a:r>
              <a:rPr kumimoji="0" lang="en-US" sz="1800" dirty="0" smtClean="0">
                <a:solidFill>
                  <a:srgbClr val="000000"/>
                </a:solidFill>
                <a:latin typeface="+mn-lt"/>
                <a:ea typeface="+mn-ea"/>
              </a:rPr>
              <a:t>AFP Project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 Proton Detection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0" y="567531"/>
            <a:ext cx="6660219" cy="3013869"/>
          </a:xfrm>
        </p:spPr>
        <p:txBody>
          <a:bodyPr/>
          <a:lstStyle/>
          <a:p>
            <a:pPr marL="0" indent="0">
              <a:buNone/>
            </a:pPr>
            <a:r>
              <a:rPr kumimoji="0" lang="en-US" sz="1600" dirty="0" err="1">
                <a:latin typeface="Comic Sans MS" pitchFamily="66" charset="0"/>
              </a:rPr>
              <a:t>ep</a:t>
            </a:r>
            <a:r>
              <a:rPr kumimoji="0" lang="en-US" sz="1600" dirty="0">
                <a:latin typeface="Comic Sans MS" pitchFamily="66" charset="0"/>
                <a:sym typeface="Wingdings" pitchFamily="2" charset="2"/>
              </a:rPr>
              <a:t> </a:t>
            </a:r>
            <a:r>
              <a:rPr kumimoji="0" lang="en-US" sz="1600" dirty="0" err="1">
                <a:latin typeface="Comic Sans MS" pitchFamily="66" charset="0"/>
                <a:sym typeface="Wingdings" pitchFamily="2" charset="2"/>
              </a:rPr>
              <a:t>eXp</a:t>
            </a:r>
            <a:r>
              <a:rPr kumimoji="0" lang="en-US" sz="1600" dirty="0">
                <a:latin typeface="Comic Sans MS" pitchFamily="66" charset="0"/>
                <a:sym typeface="Wingdings" pitchFamily="2" charset="2"/>
              </a:rPr>
              <a:t>’   diffractive scattering</a:t>
            </a:r>
          </a:p>
          <a:p>
            <a:pPr>
              <a:buFont typeface="Times New Roman" pitchFamily="18" charset="0"/>
              <a:buNone/>
            </a:pPr>
            <a:r>
              <a:rPr kumimoji="0" lang="en-US" sz="1600" dirty="0" smtClean="0">
                <a:latin typeface="Comic Sans MS" pitchFamily="66" charset="0"/>
              </a:rPr>
              <a:t>(</a:t>
            </a:r>
            <a:r>
              <a:rPr kumimoji="0" lang="en-US" sz="1600" dirty="0">
                <a:latin typeface="Comic Sans MS" pitchFamily="66" charset="0"/>
              </a:rPr>
              <a:t>proton survives a collision and scatters at a low angle along the </a:t>
            </a:r>
            <a:endParaRPr kumimoji="0" lang="en-US" sz="1600" dirty="0" smtClean="0">
              <a:latin typeface="Comic Sans MS" pitchFamily="66" charset="0"/>
            </a:endParaRPr>
          </a:p>
          <a:p>
            <a:pPr>
              <a:buFont typeface="Times New Roman" pitchFamily="18" charset="0"/>
              <a:buNone/>
            </a:pPr>
            <a:r>
              <a:rPr kumimoji="0" lang="en-US" sz="1600" dirty="0" smtClean="0">
                <a:latin typeface="Comic Sans MS" pitchFamily="66" charset="0"/>
              </a:rPr>
              <a:t>beam-line</a:t>
            </a:r>
            <a:r>
              <a:rPr kumimoji="0" lang="en-US" sz="1600" dirty="0">
                <a:latin typeface="Comic Sans MS" pitchFamily="66" charset="0"/>
              </a:rPr>
              <a:t>)</a:t>
            </a:r>
          </a:p>
          <a:p>
            <a:pPr marL="0" indent="0">
              <a:buNone/>
            </a:pPr>
            <a:endParaRPr kumimoji="0" lang="en-US" sz="1600" b="1" dirty="0" smtClean="0">
              <a:latin typeface="Symbol" pitchFamily="18" charset="2"/>
            </a:endParaRPr>
          </a:p>
          <a:p>
            <a:pPr marL="0" indent="0">
              <a:buNone/>
            </a:pPr>
            <a:r>
              <a:rPr kumimoji="0" lang="en-US" sz="1800" b="1" dirty="0" smtClean="0">
                <a:latin typeface="Symbol" pitchFamily="18" charset="2"/>
              </a:rPr>
              <a:t>x </a:t>
            </a:r>
            <a:r>
              <a:rPr kumimoji="0" lang="en-US" sz="1800" b="1" dirty="0" smtClean="0">
                <a:latin typeface="Comic Sans MS" pitchFamily="66" charset="0"/>
              </a:rPr>
              <a:t>≈ </a:t>
            </a:r>
            <a:r>
              <a:rPr kumimoji="0" lang="en-US" sz="1800" b="1" dirty="0"/>
              <a:t>1-Ep’/</a:t>
            </a:r>
            <a:r>
              <a:rPr kumimoji="0" lang="en-US" sz="1800" b="1" dirty="0" err="1"/>
              <a:t>Ep</a:t>
            </a:r>
            <a:r>
              <a:rPr kumimoji="0" lang="en-US" sz="1800" b="1" dirty="0"/>
              <a:t> ~ 1</a:t>
            </a:r>
            <a:r>
              <a:rPr kumimoji="0" lang="en-US" sz="1800" b="1" dirty="0" smtClean="0"/>
              <a:t>%</a:t>
            </a:r>
          </a:p>
          <a:p>
            <a:pPr marL="0" indent="0">
              <a:buNone/>
            </a:pPr>
            <a:endParaRPr kumimoji="0" lang="en-US" sz="1600" b="1" dirty="0">
              <a:solidFill>
                <a:srgbClr val="FF0000"/>
              </a:solidFill>
              <a:latin typeface="Comic Sans MS" pitchFamily="66" charset="0"/>
            </a:endParaRPr>
          </a:p>
          <a:p>
            <a:pPr marL="0" indent="0" defTabSz="457200" eaLnBrk="1" hangingPunct="1">
              <a:lnSpc>
                <a:spcPct val="86000"/>
              </a:lnSpc>
              <a:buClr>
                <a:srgbClr val="000000"/>
              </a:buClr>
              <a:buSzPct val="51000"/>
              <a:buNone/>
            </a:pPr>
            <a:r>
              <a:rPr kumimoji="0" lang="en-US" sz="1800" dirty="0"/>
              <a:t>The feasibility to install forward proton detectors along the LHC </a:t>
            </a:r>
            <a:r>
              <a:rPr kumimoji="0" lang="en-US" sz="1800" dirty="0" err="1"/>
              <a:t>beamline</a:t>
            </a:r>
            <a:r>
              <a:rPr kumimoji="0" lang="en-US" sz="1800" dirty="0"/>
              <a:t> investigated at the ATLAS and CMS </a:t>
            </a:r>
          </a:p>
          <a:p>
            <a:pPr defTabSz="457200" eaLnBrk="1" hangingPunct="1">
              <a:lnSpc>
                <a:spcPct val="86000"/>
              </a:lnSpc>
              <a:buClr>
                <a:srgbClr val="000000"/>
              </a:buClr>
              <a:buSzPct val="51000"/>
              <a:buFont typeface="Times New Roman" pitchFamily="18" charset="0"/>
              <a:buNone/>
            </a:pPr>
            <a:r>
              <a:rPr kumimoji="0" lang="en-US" sz="1800" dirty="0">
                <a:sym typeface="Wingdings" pitchFamily="2" charset="2"/>
              </a:rPr>
              <a:t> the results of R&amp;D studies are relevant for </a:t>
            </a:r>
            <a:r>
              <a:rPr kumimoji="0" lang="en-US" sz="1800" dirty="0" err="1" smtClean="0">
                <a:sym typeface="Wingdings" pitchFamily="2" charset="2"/>
              </a:rPr>
              <a:t>LHeC</a:t>
            </a:r>
            <a:endParaRPr kumimoji="0" lang="en-US" sz="1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511025-5F06-41B2-80C0-54B11100731F}" type="slidenum">
              <a:rPr lang="en-GB" smtClean="0"/>
              <a:pPr>
                <a:defRPr/>
              </a:pPr>
              <a:t>50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581400" y="5638800"/>
            <a:ext cx="19335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aseline="-25000" dirty="0" smtClean="0">
                <a:solidFill>
                  <a:srgbClr val="FFFFFF"/>
                </a:solidFill>
              </a:rPr>
              <a:t>420 Meters from IP</a:t>
            </a:r>
            <a:endParaRPr lang="en-US" baseline="-25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5212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1765017" y="2937032"/>
            <a:ext cx="6921783" cy="3768568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336550" marR="0" indent="-336550" algn="ctr" defTabSz="914400" rtl="0" eaLnBrk="0" fontAlgn="base" latin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2" charset="2"/>
              <a:buNone/>
              <a:tabLst/>
            </a:pPr>
            <a:endParaRPr kumimoji="1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1765017" y="350838"/>
            <a:ext cx="592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defTabSz="4572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defTabSz="4572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defTabSz="4572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defTabSz="4572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defTabSz="457200" eaLnBrk="1" hangingPunct="1">
              <a:lnSpc>
                <a:spcPct val="86000"/>
              </a:lnSpc>
              <a:buClr>
                <a:srgbClr val="000000"/>
              </a:buClr>
              <a:buSzPct val="51000"/>
              <a:buFont typeface="Times New Roman" pitchFamily="18" charset="0"/>
              <a:buChar char="•"/>
            </a:pPr>
            <a:endParaRPr kumimoji="0" lang="en-US" smtClean="0">
              <a:solidFill>
                <a:srgbClr val="000000"/>
              </a:solidFill>
              <a:ea typeface="+mn-ea"/>
            </a:endParaRPr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207" y="2989425"/>
            <a:ext cx="6493422" cy="342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098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2534" name="TextBox 2"/>
          <p:cNvSpPr txBox="1">
            <a:spLocks noChangeArrowheads="1"/>
          </p:cNvSpPr>
          <p:nvPr/>
        </p:nvSpPr>
        <p:spPr bwMode="auto">
          <a:xfrm>
            <a:off x="7282512" y="6143787"/>
            <a:ext cx="1061509" cy="357021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defTabSz="4572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defTabSz="4572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defTabSz="4572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defTabSz="4572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defTabSz="457200" eaLnBrk="1" hangingPunct="1">
              <a:lnSpc>
                <a:spcPct val="86000"/>
              </a:lnSpc>
              <a:buClr>
                <a:srgbClr val="000000"/>
              </a:buClr>
              <a:buSzPct val="51000"/>
              <a:buFont typeface="Times New Roman" pitchFamily="18" charset="0"/>
              <a:buNone/>
            </a:pPr>
            <a:r>
              <a:rPr kumimoji="0" lang="en-US" b="1" dirty="0" smtClean="0">
                <a:solidFill>
                  <a:srgbClr val="000000"/>
                </a:solidFill>
                <a:latin typeface="Symbol" pitchFamily="18" charset="2"/>
                <a:ea typeface="+mn-ea"/>
              </a:rPr>
              <a:t>x</a:t>
            </a:r>
            <a:r>
              <a:rPr kumimoji="0" lang="en-US" dirty="0" smtClean="0">
                <a:solidFill>
                  <a:srgbClr val="000000"/>
                </a:solidFill>
                <a:latin typeface="+mj-lt"/>
                <a:ea typeface="+mn-ea"/>
              </a:rPr>
              <a:t>× 100</a:t>
            </a:r>
          </a:p>
        </p:txBody>
      </p:sp>
      <p:sp>
        <p:nvSpPr>
          <p:cNvPr id="22535" name="TextBox 7"/>
          <p:cNvSpPr txBox="1">
            <a:spLocks noChangeArrowheads="1"/>
          </p:cNvSpPr>
          <p:nvPr/>
        </p:nvSpPr>
        <p:spPr bwMode="auto">
          <a:xfrm rot="-5400000">
            <a:off x="1663812" y="3673723"/>
            <a:ext cx="1067921" cy="357021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defTabSz="4572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defTabSz="4572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defTabSz="4572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defTabSz="4572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defTabSz="457200" eaLnBrk="1" hangingPunct="1">
              <a:lnSpc>
                <a:spcPct val="86000"/>
              </a:lnSpc>
              <a:buClr>
                <a:srgbClr val="000000"/>
              </a:buClr>
              <a:buSzPct val="51000"/>
              <a:buFont typeface="Times New Roman" pitchFamily="18" charset="0"/>
              <a:buNone/>
            </a:pPr>
            <a:r>
              <a:rPr kumimoji="0" lang="en-US" dirty="0" smtClean="0">
                <a:solidFill>
                  <a:srgbClr val="000000"/>
                </a:solidFill>
                <a:latin typeface="+mn-lt"/>
                <a:ea typeface="+mn-ea"/>
              </a:rPr>
              <a:t>|t| GeV</a:t>
            </a:r>
            <a:r>
              <a:rPr kumimoji="0" lang="en-US" baseline="30000" dirty="0" smtClean="0">
                <a:solidFill>
                  <a:srgbClr val="000000"/>
                </a:solidFill>
                <a:latin typeface="+mn-lt"/>
                <a:ea typeface="+mn-ea"/>
              </a:rPr>
              <a:t>2</a:t>
            </a:r>
          </a:p>
        </p:txBody>
      </p:sp>
      <p:sp>
        <p:nvSpPr>
          <p:cNvPr id="22536" name="TextBox 3"/>
          <p:cNvSpPr txBox="1">
            <a:spLocks noChangeArrowheads="1"/>
          </p:cNvSpPr>
          <p:nvPr/>
        </p:nvSpPr>
        <p:spPr bwMode="auto">
          <a:xfrm>
            <a:off x="2162584" y="6236739"/>
            <a:ext cx="4339650" cy="357021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defTabSz="4572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defTabSz="4572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defTabSz="4572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defTabSz="45720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51000"/>
              <a:buFont typeface="Times New Roman" pitchFamily="18" charset="0"/>
              <a:buChar char="•"/>
              <a:defRPr sz="20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defTabSz="457200" eaLnBrk="1" hangingPunct="1">
              <a:lnSpc>
                <a:spcPct val="86000"/>
              </a:lnSpc>
              <a:buClr>
                <a:srgbClr val="000000"/>
              </a:buClr>
              <a:buSzPct val="51000"/>
              <a:buFont typeface="Times New Roman" pitchFamily="18" charset="0"/>
              <a:buNone/>
            </a:pPr>
            <a:r>
              <a:rPr kumimoji="0" lang="en-US" dirty="0" smtClean="0">
                <a:solidFill>
                  <a:srgbClr val="C00000"/>
                </a:solidFill>
                <a:latin typeface="+mj-lt"/>
                <a:ea typeface="+mn-ea"/>
              </a:rPr>
              <a:t>Good acceptance for 0.002</a:t>
            </a:r>
            <a:r>
              <a:rPr kumimoji="0" lang="en-US" dirty="0" smtClean="0">
                <a:solidFill>
                  <a:srgbClr val="C00000"/>
                </a:solidFill>
                <a:latin typeface="+mn-lt"/>
                <a:ea typeface="+mn-ea"/>
              </a:rPr>
              <a:t>&lt;</a:t>
            </a:r>
            <a:r>
              <a:rPr kumimoji="0" lang="en-US" b="1" dirty="0" smtClean="0">
                <a:solidFill>
                  <a:srgbClr val="C00000"/>
                </a:solidFill>
                <a:latin typeface="Symbol" pitchFamily="18" charset="2"/>
                <a:ea typeface="+mn-ea"/>
              </a:rPr>
              <a:t>x</a:t>
            </a:r>
            <a:r>
              <a:rPr kumimoji="0" lang="en-US" dirty="0" smtClean="0">
                <a:solidFill>
                  <a:srgbClr val="C00000"/>
                </a:solidFill>
                <a:latin typeface="+mn-lt"/>
                <a:ea typeface="+mn-ea"/>
              </a:rPr>
              <a:t>&lt;0.013</a:t>
            </a:r>
          </a:p>
        </p:txBody>
      </p:sp>
      <p:sp>
        <p:nvSpPr>
          <p:cNvPr id="22537" name="Rectangle 4"/>
          <p:cNvSpPr>
            <a:spLocks noChangeArrowheads="1"/>
          </p:cNvSpPr>
          <p:nvPr/>
        </p:nvSpPr>
        <p:spPr bwMode="auto">
          <a:xfrm>
            <a:off x="3715970" y="5205573"/>
            <a:ext cx="2552302" cy="357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>
              <a:lnSpc>
                <a:spcPct val="86000"/>
              </a:lnSpc>
              <a:buClr>
                <a:srgbClr val="000000"/>
              </a:buClr>
              <a:buSzPct val="51000"/>
              <a:buFont typeface="Times New Roman" pitchFamily="18" charset="0"/>
              <a:buNone/>
            </a:pPr>
            <a:r>
              <a:rPr kumimoji="0" lang="en-US" sz="2000" b="1" dirty="0" smtClean="0">
                <a:solidFill>
                  <a:srgbClr val="000000"/>
                </a:solidFill>
                <a:latin typeface="+mj-lt"/>
                <a:ea typeface="+mn-ea"/>
              </a:rPr>
              <a:t>~100% acceptance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59670" y="128587"/>
            <a:ext cx="7620000" cy="481013"/>
          </a:xfrm>
        </p:spPr>
        <p:txBody>
          <a:bodyPr/>
          <a:lstStyle/>
          <a:p>
            <a:r>
              <a:rPr lang="en-US" dirty="0" smtClean="0"/>
              <a:t>Acceptance for Forward Protons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52400" y="579437"/>
            <a:ext cx="9597222" cy="5370519"/>
          </a:xfrm>
        </p:spPr>
        <p:txBody>
          <a:bodyPr/>
          <a:lstStyle/>
          <a:p>
            <a:pPr defTabSz="457200" eaLnBrk="1" hangingPunct="1">
              <a:lnSpc>
                <a:spcPct val="86000"/>
              </a:lnSpc>
              <a:buSzPct val="51000"/>
            </a:pPr>
            <a:r>
              <a:rPr kumimoji="0" lang="en-US" sz="2400" dirty="0" smtClean="0"/>
              <a:t>Scattered </a:t>
            </a:r>
            <a:r>
              <a:rPr kumimoji="0" lang="en-US" sz="2400" dirty="0"/>
              <a:t>protons are separated in space from the nominal beam: </a:t>
            </a:r>
            <a:r>
              <a:rPr kumimoji="0" lang="en-US" sz="2400" dirty="0" smtClean="0"/>
              <a:t>(</a:t>
            </a:r>
            <a:r>
              <a:rPr kumimoji="0" lang="en-US" sz="2400" dirty="0" err="1"/>
              <a:t>x</a:t>
            </a:r>
            <a:r>
              <a:rPr kumimoji="0" lang="en-US" sz="2400" b="1" baseline="-25000" dirty="0" err="1"/>
              <a:t>offset</a:t>
            </a:r>
            <a:r>
              <a:rPr kumimoji="0" lang="en-US" sz="2400" dirty="0"/>
              <a:t>=</a:t>
            </a:r>
            <a:r>
              <a:rPr kumimoji="0" lang="en-US" sz="2400" dirty="0" err="1"/>
              <a:t>D</a:t>
            </a:r>
            <a:r>
              <a:rPr kumimoji="0" lang="en-US" sz="2400" b="1" baseline="-25000" dirty="0" err="1"/>
              <a:t>x</a:t>
            </a:r>
            <a:r>
              <a:rPr kumimoji="0" lang="en-US" sz="2400" dirty="0"/>
              <a:t> × </a:t>
            </a:r>
            <a:r>
              <a:rPr kumimoji="0" lang="en-US" sz="2400" b="1" dirty="0">
                <a:latin typeface="Symbol" pitchFamily="18" charset="2"/>
              </a:rPr>
              <a:t>x</a:t>
            </a:r>
            <a:r>
              <a:rPr kumimoji="0" lang="en-US" sz="2400" dirty="0">
                <a:latin typeface="Symbol" pitchFamily="18" charset="2"/>
              </a:rPr>
              <a:t>     ; </a:t>
            </a:r>
            <a:r>
              <a:rPr kumimoji="0" lang="en-US" sz="2400" dirty="0" err="1"/>
              <a:t>D</a:t>
            </a:r>
            <a:r>
              <a:rPr kumimoji="0" lang="en-US" sz="2400" b="1" baseline="-25000" dirty="0" err="1"/>
              <a:t>x</a:t>
            </a:r>
            <a:r>
              <a:rPr kumimoji="0" lang="en-US" sz="2400" baseline="-25000" dirty="0"/>
              <a:t> </a:t>
            </a:r>
            <a:r>
              <a:rPr kumimoji="0" lang="en-US" sz="2400" dirty="0"/>
              <a:t>- energy dispersion function)</a:t>
            </a:r>
          </a:p>
          <a:p>
            <a:pPr defTabSz="457200" eaLnBrk="1" hangingPunct="1">
              <a:lnSpc>
                <a:spcPct val="86000"/>
              </a:lnSpc>
              <a:buSzPct val="51000"/>
            </a:pPr>
            <a:r>
              <a:rPr kumimoji="0" lang="en-US" sz="2400" dirty="0" smtClean="0"/>
              <a:t>Acceptance </a:t>
            </a:r>
            <a:r>
              <a:rPr kumimoji="0" lang="en-US" sz="2400" dirty="0"/>
              <a:t>window is determined by the closest approach of proton detectors to the beam, and by the size of beam-pipe </a:t>
            </a:r>
            <a:r>
              <a:rPr kumimoji="0" lang="en-US" sz="2400" dirty="0" smtClean="0"/>
              <a:t>walls</a:t>
            </a:r>
          </a:p>
          <a:p>
            <a:pPr defTabSz="457200" eaLnBrk="1" hangingPunct="1">
              <a:lnSpc>
                <a:spcPct val="86000"/>
              </a:lnSpc>
              <a:buSzPct val="51000"/>
            </a:pPr>
            <a:r>
              <a:rPr kumimoji="0" lang="en-US" sz="2400" dirty="0"/>
              <a:t>Assume closest approach 12</a:t>
            </a:r>
            <a:r>
              <a:rPr kumimoji="0" lang="en-US" sz="2400" dirty="0">
                <a:latin typeface="Symbol" pitchFamily="18" charset="2"/>
              </a:rPr>
              <a:t>s</a:t>
            </a:r>
            <a:r>
              <a:rPr kumimoji="0" lang="en-US" sz="2400" b="1" baseline="-25000" dirty="0">
                <a:latin typeface="Times" pitchFamily="18" charset="0"/>
              </a:rPr>
              <a:t>beam</a:t>
            </a:r>
            <a:r>
              <a:rPr kumimoji="0" lang="en-US" sz="2400" dirty="0"/>
              <a:t> (</a:t>
            </a:r>
            <a:r>
              <a:rPr kumimoji="0" lang="en-US" sz="2400" dirty="0" err="1">
                <a:latin typeface="Symbol" pitchFamily="18" charset="2"/>
              </a:rPr>
              <a:t>s</a:t>
            </a:r>
            <a:r>
              <a:rPr kumimoji="0" lang="en-US" sz="2400" b="1" baseline="-25000" dirty="0" err="1">
                <a:latin typeface="Times" pitchFamily="18" charset="0"/>
              </a:rPr>
              <a:t>beam</a:t>
            </a:r>
            <a:r>
              <a:rPr kumimoji="0" lang="en-US" sz="2400" dirty="0"/>
              <a:t>=250</a:t>
            </a:r>
            <a:r>
              <a:rPr kumimoji="0" lang="en-US" sz="2400" dirty="0">
                <a:latin typeface="Symbol" pitchFamily="18" charset="2"/>
              </a:rPr>
              <a:t>m</a:t>
            </a:r>
            <a:r>
              <a:rPr kumimoji="0" lang="en-US" sz="2400" dirty="0"/>
              <a:t>m at 420m), R</a:t>
            </a:r>
            <a:r>
              <a:rPr kumimoji="0" lang="en-US" sz="2400" b="1" baseline="-25000" dirty="0"/>
              <a:t>beampipe</a:t>
            </a:r>
            <a:r>
              <a:rPr kumimoji="0" lang="en-US" sz="2400" dirty="0"/>
              <a:t>≈2cm, </a:t>
            </a:r>
            <a:r>
              <a:rPr kumimoji="0" lang="en-US" sz="2400" dirty="0" err="1"/>
              <a:t>D</a:t>
            </a:r>
            <a:r>
              <a:rPr kumimoji="0" lang="en-US" sz="2400" b="1" baseline="-25000" dirty="0" err="1"/>
              <a:t>x</a:t>
            </a:r>
            <a:r>
              <a:rPr kumimoji="0" lang="en-US" sz="2400" dirty="0"/>
              <a:t>≈ </a:t>
            </a:r>
            <a:r>
              <a:rPr kumimoji="0" lang="en-US" sz="2400" dirty="0" smtClean="0"/>
              <a:t>1.5m</a:t>
            </a:r>
            <a:endParaRPr kumimoji="0" 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511025-5F06-41B2-80C0-54B11100731F}" type="slidenum">
              <a:rPr lang="en-GB" smtClean="0"/>
              <a:pPr>
                <a:defRPr/>
              </a:pPr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05732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547257" indent="-210483"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841934" indent="-168387"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178707" indent="-168387"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1515481" indent="-168387"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1852254" indent="-168387" algn="ctr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189028" indent="-168387" algn="ctr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2525801" indent="-168387" algn="ctr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2862575" indent="-168387" algn="ctr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fld id="{BD2268CB-B7EA-44D7-AB9D-D513FD52039B}" type="slidenum">
              <a:rPr lang="en-US" sz="1000">
                <a:solidFill>
                  <a:schemeClr val="tx1"/>
                </a:solidFill>
                <a:latin typeface="Arial" pitchFamily="34" charset="0"/>
                <a:ea typeface="MS PGothic" pitchFamily="34" charset="-128"/>
                <a:sym typeface="Arial" pitchFamily="34" charset="0"/>
              </a:rPr>
              <a:pPr eaLnBrk="1" hangingPunct="1"/>
              <a:t>52</a:t>
            </a:fld>
            <a:endParaRPr lang="en-US" sz="1000">
              <a:solidFill>
                <a:schemeClr val="tx1"/>
              </a:solidFill>
              <a:latin typeface="Arial" pitchFamily="34" charset="0"/>
              <a:ea typeface="MS PGothic" pitchFamily="34" charset="-128"/>
              <a:sym typeface="Arial" pitchFamily="34" charset="0"/>
            </a:endParaRPr>
          </a:p>
        </p:txBody>
      </p:sp>
      <p:sp>
        <p:nvSpPr>
          <p:cNvPr id="26626" name="Rectangle 1"/>
          <p:cNvSpPr>
            <a:spLocks/>
          </p:cNvSpPr>
          <p:nvPr/>
        </p:nvSpPr>
        <p:spPr bwMode="auto">
          <a:xfrm>
            <a:off x="2786062" y="4196953"/>
            <a:ext cx="6268641" cy="1660922"/>
          </a:xfrm>
          <a:prstGeom prst="rect">
            <a:avLst/>
          </a:prstGeom>
          <a:solidFill>
            <a:srgbClr val="1D01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627" name="Rectangle 2"/>
          <p:cNvSpPr>
            <a:spLocks/>
          </p:cNvSpPr>
          <p:nvPr/>
        </p:nvSpPr>
        <p:spPr bwMode="auto">
          <a:xfrm>
            <a:off x="5543103" y="1232297"/>
            <a:ext cx="3511600" cy="1428750"/>
          </a:xfrm>
          <a:prstGeom prst="rect">
            <a:avLst/>
          </a:prstGeom>
          <a:solidFill>
            <a:srgbClr val="2A290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628" name="Rectangle 3"/>
          <p:cNvSpPr>
            <a:spLocks/>
          </p:cNvSpPr>
          <p:nvPr/>
        </p:nvSpPr>
        <p:spPr bwMode="auto">
          <a:xfrm>
            <a:off x="2786062" y="2714625"/>
            <a:ext cx="6268641" cy="1428750"/>
          </a:xfrm>
          <a:prstGeom prst="rect">
            <a:avLst/>
          </a:prstGeom>
          <a:solidFill>
            <a:srgbClr val="142E3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629" name="Rectangle 4"/>
          <p:cNvSpPr>
            <a:spLocks/>
          </p:cNvSpPr>
          <p:nvPr/>
        </p:nvSpPr>
        <p:spPr bwMode="auto">
          <a:xfrm>
            <a:off x="2786063" y="1232297"/>
            <a:ext cx="2757041" cy="1428750"/>
          </a:xfrm>
          <a:prstGeom prst="rect">
            <a:avLst/>
          </a:prstGeom>
          <a:solidFill>
            <a:srgbClr val="000C2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2663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477" y="187523"/>
            <a:ext cx="717073" cy="42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6636" name="Group 12"/>
          <p:cNvGrpSpPr>
            <a:grpSpLocks/>
          </p:cNvGrpSpPr>
          <p:nvPr/>
        </p:nvGrpSpPr>
        <p:grpSpPr bwMode="auto">
          <a:xfrm>
            <a:off x="3821162" y="2384227"/>
            <a:ext cx="4543072" cy="3533924"/>
            <a:chOff x="0" y="0"/>
            <a:chExt cx="3757" cy="3166"/>
          </a:xfrm>
        </p:grpSpPr>
        <p:sp>
          <p:nvSpPr>
            <p:cNvPr id="26634" name="Oval 6"/>
            <p:cNvSpPr>
              <a:spLocks/>
            </p:cNvSpPr>
            <p:nvPr/>
          </p:nvSpPr>
          <p:spPr bwMode="auto">
            <a:xfrm>
              <a:off x="0" y="0"/>
              <a:ext cx="573" cy="286"/>
            </a:xfrm>
            <a:prstGeom prst="ellipse">
              <a:avLst/>
            </a:prstGeom>
            <a:noFill/>
            <a:ln w="25400">
              <a:solidFill>
                <a:srgbClr val="D90B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6635" name="Oval 7"/>
            <p:cNvSpPr>
              <a:spLocks/>
            </p:cNvSpPr>
            <p:nvPr/>
          </p:nvSpPr>
          <p:spPr bwMode="auto">
            <a:xfrm>
              <a:off x="2592" y="0"/>
              <a:ext cx="573" cy="286"/>
            </a:xfrm>
            <a:prstGeom prst="ellipse">
              <a:avLst/>
            </a:prstGeom>
            <a:noFill/>
            <a:ln w="25400">
              <a:solidFill>
                <a:srgbClr val="D90B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" name="Oval 8"/>
            <p:cNvSpPr>
              <a:spLocks/>
            </p:cNvSpPr>
            <p:nvPr/>
          </p:nvSpPr>
          <p:spPr bwMode="auto">
            <a:xfrm>
              <a:off x="0" y="1328"/>
              <a:ext cx="573" cy="286"/>
            </a:xfrm>
            <a:prstGeom prst="ellipse">
              <a:avLst/>
            </a:prstGeom>
            <a:noFill/>
            <a:ln w="25400">
              <a:solidFill>
                <a:srgbClr val="D90B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6637" name="Oval 9"/>
            <p:cNvSpPr>
              <a:spLocks/>
            </p:cNvSpPr>
            <p:nvPr/>
          </p:nvSpPr>
          <p:spPr bwMode="auto">
            <a:xfrm>
              <a:off x="271" y="2880"/>
              <a:ext cx="574" cy="286"/>
            </a:xfrm>
            <a:prstGeom prst="ellipse">
              <a:avLst/>
            </a:prstGeom>
            <a:noFill/>
            <a:ln w="25400">
              <a:solidFill>
                <a:srgbClr val="D90B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6638" name="Oval 10"/>
            <p:cNvSpPr>
              <a:spLocks/>
            </p:cNvSpPr>
            <p:nvPr/>
          </p:nvSpPr>
          <p:spPr bwMode="auto">
            <a:xfrm>
              <a:off x="3184" y="2880"/>
              <a:ext cx="573" cy="286"/>
            </a:xfrm>
            <a:prstGeom prst="ellipse">
              <a:avLst/>
            </a:prstGeom>
            <a:noFill/>
            <a:ln w="25400">
              <a:solidFill>
                <a:srgbClr val="D90B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6639" name="Oval 11"/>
            <p:cNvSpPr>
              <a:spLocks/>
            </p:cNvSpPr>
            <p:nvPr/>
          </p:nvSpPr>
          <p:spPr bwMode="auto">
            <a:xfrm>
              <a:off x="2888" y="1328"/>
              <a:ext cx="573" cy="286"/>
            </a:xfrm>
            <a:prstGeom prst="ellipse">
              <a:avLst/>
            </a:prstGeom>
            <a:noFill/>
            <a:ln w="25400">
              <a:solidFill>
                <a:srgbClr val="D90B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pic>
        <p:nvPicPr>
          <p:cNvPr id="26632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297" y="1227833"/>
            <a:ext cx="8204616" cy="462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6633" name="Rectangle 28"/>
          <p:cNvSpPr>
            <a:spLocks/>
          </p:cNvSpPr>
          <p:nvPr/>
        </p:nvSpPr>
        <p:spPr bwMode="auto">
          <a:xfrm>
            <a:off x="1107653" y="137294"/>
            <a:ext cx="8164711" cy="830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710" tIns="18710" rIns="18710" bIns="18710"/>
          <a:lstStyle/>
          <a:p>
            <a:pPr algn="ctr"/>
            <a:r>
              <a:rPr lang="en-US" sz="3500" dirty="0">
                <a:solidFill>
                  <a:srgbClr val="FEB80A"/>
                </a:solidFill>
                <a:latin typeface="Arial Rounded MT Bold" pitchFamily="34" charset="0"/>
                <a:ea typeface="MS PGothic" pitchFamily="34" charset="-128"/>
                <a:sym typeface="Arial Rounded MT Bold" pitchFamily="34" charset="0"/>
              </a:rPr>
              <a:t>Tracker Dimensions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6358822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 sz="1200" i="1">
                <a:solidFill>
                  <a:srgbClr val="FFFFFF"/>
                </a:solidFill>
                <a:latin typeface="Gill Sans" pitchFamily="6" charset="0"/>
                <a:ea typeface="ヒラギノ角ゴ ProN W3" pitchFamily="6" charset="-128"/>
                <a:sym typeface="Gill Sans" pitchFamily="6" charset="0"/>
              </a:defRPr>
            </a:lvl1pPr>
            <a:lvl2pPr marL="547257" indent="-210483" eaLnBrk="0" hangingPunct="0">
              <a:defRPr sz="1200" i="1">
                <a:solidFill>
                  <a:srgbClr val="FFFFFF"/>
                </a:solidFill>
                <a:latin typeface="Gill Sans" pitchFamily="6" charset="0"/>
                <a:ea typeface="ヒラギノ角ゴ ProN W3" pitchFamily="6" charset="-128"/>
                <a:sym typeface="Gill Sans" pitchFamily="6" charset="0"/>
              </a:defRPr>
            </a:lvl2pPr>
            <a:lvl3pPr marL="841934" indent="-168387" eaLnBrk="0" hangingPunct="0">
              <a:defRPr sz="1200" i="1">
                <a:solidFill>
                  <a:srgbClr val="FFFFFF"/>
                </a:solidFill>
                <a:latin typeface="Gill Sans" pitchFamily="6" charset="0"/>
                <a:ea typeface="ヒラギノ角ゴ ProN W3" pitchFamily="6" charset="-128"/>
                <a:sym typeface="Gill Sans" pitchFamily="6" charset="0"/>
              </a:defRPr>
            </a:lvl3pPr>
            <a:lvl4pPr marL="1178707" indent="-168387" eaLnBrk="0" hangingPunct="0">
              <a:defRPr sz="1200" i="1">
                <a:solidFill>
                  <a:srgbClr val="FFFFFF"/>
                </a:solidFill>
                <a:latin typeface="Gill Sans" pitchFamily="6" charset="0"/>
                <a:ea typeface="ヒラギノ角ゴ ProN W3" pitchFamily="6" charset="-128"/>
                <a:sym typeface="Gill Sans" pitchFamily="6" charset="0"/>
              </a:defRPr>
            </a:lvl4pPr>
            <a:lvl5pPr marL="1515481" indent="-168387" eaLnBrk="0" hangingPunct="0">
              <a:defRPr sz="1200" i="1">
                <a:solidFill>
                  <a:srgbClr val="FFFFFF"/>
                </a:solidFill>
                <a:latin typeface="Gill Sans" pitchFamily="6" charset="0"/>
                <a:ea typeface="ヒラギノ角ゴ ProN W3" pitchFamily="6" charset="-128"/>
                <a:sym typeface="Gill Sans" pitchFamily="6" charset="0"/>
              </a:defRPr>
            </a:lvl5pPr>
            <a:lvl6pPr marL="1852254" indent="-168387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rgbClr val="FFFFFF"/>
                </a:solidFill>
                <a:latin typeface="Gill Sans" pitchFamily="6" charset="0"/>
                <a:ea typeface="ヒラギノ角ゴ ProN W3" pitchFamily="6" charset="-128"/>
                <a:sym typeface="Gill Sans" pitchFamily="6" charset="0"/>
              </a:defRPr>
            </a:lvl6pPr>
            <a:lvl7pPr marL="2189028" indent="-168387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rgbClr val="FFFFFF"/>
                </a:solidFill>
                <a:latin typeface="Gill Sans" pitchFamily="6" charset="0"/>
                <a:ea typeface="ヒラギノ角ゴ ProN W3" pitchFamily="6" charset="-128"/>
                <a:sym typeface="Gill Sans" pitchFamily="6" charset="0"/>
              </a:defRPr>
            </a:lvl7pPr>
            <a:lvl8pPr marL="2525801" indent="-168387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rgbClr val="FFFFFF"/>
                </a:solidFill>
                <a:latin typeface="Gill Sans" pitchFamily="6" charset="0"/>
                <a:ea typeface="ヒラギノ角ゴ ProN W3" pitchFamily="6" charset="-128"/>
                <a:sym typeface="Gill Sans" pitchFamily="6" charset="0"/>
              </a:defRPr>
            </a:lvl8pPr>
            <a:lvl9pPr marL="2862575" indent="-168387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rgbClr val="FFFFFF"/>
                </a:solidFill>
                <a:latin typeface="Gill Sans" pitchFamily="6" charset="0"/>
                <a:ea typeface="ヒラギノ角ゴ ProN W3" pitchFamily="6" charset="-128"/>
                <a:sym typeface="Gill Sans" pitchFamily="6" charset="0"/>
              </a:defRPr>
            </a:lvl9pPr>
          </a:lstStyle>
          <a:p>
            <a:pPr eaLnBrk="1" hangingPunct="1"/>
            <a:fld id="{EBC30F4F-FA99-4098-8137-614631FAFB1A}" type="slidenum">
              <a:rPr lang="en-US" sz="1000" i="0">
                <a:solidFill>
                  <a:schemeClr val="tx1"/>
                </a:solidFill>
                <a:latin typeface="Arial" pitchFamily="34" charset="0"/>
                <a:ea typeface="MS PGothic" pitchFamily="34" charset="-128"/>
                <a:sym typeface="Arial" pitchFamily="34" charset="0"/>
              </a:rPr>
              <a:pPr eaLnBrk="1" hangingPunct="1"/>
              <a:t>53</a:t>
            </a:fld>
            <a:endParaRPr lang="en-US" sz="1000" i="0">
              <a:solidFill>
                <a:schemeClr val="tx1"/>
              </a:solidFill>
              <a:latin typeface="Arial" pitchFamily="34" charset="0"/>
              <a:ea typeface="MS PGothic" pitchFamily="34" charset="-128"/>
              <a:sym typeface="Arial" pitchFamily="34" charset="0"/>
            </a:endParaRPr>
          </a:p>
        </p:txBody>
      </p:sp>
      <p:pic>
        <p:nvPicPr>
          <p:cNvPr id="29698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477" y="187523"/>
            <a:ext cx="717073" cy="42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1272108" y="92646"/>
            <a:ext cx="7342436" cy="651867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ym typeface="Arial Rounded MT Bold" charset="0"/>
              </a:rPr>
              <a:t>Calorimeter Dimensions</a:t>
            </a:r>
          </a:p>
        </p:txBody>
      </p:sp>
      <p:pic>
        <p:nvPicPr>
          <p:cNvPr id="2970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017" y="1187648"/>
            <a:ext cx="8169548" cy="5027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grpSp>
        <p:nvGrpSpPr>
          <p:cNvPr id="29701" name="Group 9"/>
          <p:cNvGrpSpPr>
            <a:grpSpLocks/>
          </p:cNvGrpSpPr>
          <p:nvPr/>
        </p:nvGrpSpPr>
        <p:grpSpPr bwMode="auto">
          <a:xfrm>
            <a:off x="3598664" y="2009180"/>
            <a:ext cx="5146477" cy="4223742"/>
            <a:chOff x="0" y="0"/>
            <a:chExt cx="4256" cy="3784"/>
          </a:xfrm>
        </p:grpSpPr>
        <p:sp>
          <p:nvSpPr>
            <p:cNvPr id="29704" name="Oval 4"/>
            <p:cNvSpPr>
              <a:spLocks/>
            </p:cNvSpPr>
            <p:nvPr/>
          </p:nvSpPr>
          <p:spPr bwMode="auto">
            <a:xfrm>
              <a:off x="1888" y="2272"/>
              <a:ext cx="472" cy="200"/>
            </a:xfrm>
            <a:prstGeom prst="ellipse">
              <a:avLst/>
            </a:prstGeom>
            <a:noFill/>
            <a:ln w="38100">
              <a:solidFill>
                <a:srgbClr val="FF1E0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9705" name="Oval 5"/>
            <p:cNvSpPr>
              <a:spLocks/>
            </p:cNvSpPr>
            <p:nvPr/>
          </p:nvSpPr>
          <p:spPr bwMode="auto">
            <a:xfrm>
              <a:off x="264" y="3584"/>
              <a:ext cx="472" cy="200"/>
            </a:xfrm>
            <a:prstGeom prst="ellipse">
              <a:avLst/>
            </a:prstGeom>
            <a:noFill/>
            <a:ln w="38100">
              <a:solidFill>
                <a:srgbClr val="FF1E0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9706" name="Oval 6"/>
            <p:cNvSpPr>
              <a:spLocks/>
            </p:cNvSpPr>
            <p:nvPr/>
          </p:nvSpPr>
          <p:spPr bwMode="auto">
            <a:xfrm>
              <a:off x="3784" y="1296"/>
              <a:ext cx="472" cy="200"/>
            </a:xfrm>
            <a:prstGeom prst="ellipse">
              <a:avLst/>
            </a:prstGeom>
            <a:noFill/>
            <a:ln w="38100">
              <a:solidFill>
                <a:srgbClr val="FF1E0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9707" name="Oval 7"/>
            <p:cNvSpPr>
              <a:spLocks/>
            </p:cNvSpPr>
            <p:nvPr/>
          </p:nvSpPr>
          <p:spPr bwMode="auto">
            <a:xfrm>
              <a:off x="0" y="1296"/>
              <a:ext cx="472" cy="200"/>
            </a:xfrm>
            <a:prstGeom prst="ellipse">
              <a:avLst/>
            </a:prstGeom>
            <a:noFill/>
            <a:ln w="38100">
              <a:solidFill>
                <a:srgbClr val="FF1E0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9708" name="Oval 8"/>
            <p:cNvSpPr>
              <a:spLocks/>
            </p:cNvSpPr>
            <p:nvPr/>
          </p:nvSpPr>
          <p:spPr bwMode="auto">
            <a:xfrm>
              <a:off x="1888" y="0"/>
              <a:ext cx="472" cy="200"/>
            </a:xfrm>
            <a:prstGeom prst="ellipse">
              <a:avLst/>
            </a:prstGeom>
            <a:noFill/>
            <a:ln w="38100">
              <a:solidFill>
                <a:srgbClr val="FF1E0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47899598"/>
      </p:ext>
    </p:extLst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7807" y="150159"/>
            <a:ext cx="4361866" cy="660702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Baskerville"/>
                <a:cs typeface="Baskerville"/>
              </a:rPr>
              <a:t>Detector Magnets</a:t>
            </a:r>
            <a:endParaRPr lang="en-US" sz="3200" dirty="0">
              <a:latin typeface="Baskerville"/>
              <a:cs typeface="Baskerville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808" y="1232721"/>
            <a:ext cx="4135370" cy="24359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6422" y="353349"/>
            <a:ext cx="5222242" cy="61455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8798" y="4027146"/>
            <a:ext cx="4235903" cy="255454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  <a:latin typeface="Baskerville"/>
                <a:cs typeface="Baskerville"/>
              </a:rPr>
              <a:t>Dipole (for head on LR) and</a:t>
            </a:r>
          </a:p>
          <a:p>
            <a:r>
              <a:rPr lang="en-US" sz="2000" dirty="0">
                <a:solidFill>
                  <a:srgbClr val="FFFFFF"/>
                </a:solidFill>
                <a:latin typeface="Baskerville"/>
                <a:cs typeface="Baskerville"/>
              </a:rPr>
              <a:t>s</a:t>
            </a:r>
            <a:r>
              <a:rPr lang="en-US" sz="2000" dirty="0" smtClean="0">
                <a:solidFill>
                  <a:srgbClr val="FFFFFF"/>
                </a:solidFill>
                <a:latin typeface="Baskerville"/>
                <a:cs typeface="Baskerville"/>
              </a:rPr>
              <a:t>olenoid in common cryostat,</a:t>
            </a:r>
          </a:p>
          <a:p>
            <a:r>
              <a:rPr lang="en-US" sz="2000" dirty="0">
                <a:solidFill>
                  <a:srgbClr val="FFFFFF"/>
                </a:solidFill>
                <a:latin typeface="Baskerville"/>
                <a:cs typeface="Baskerville"/>
              </a:rPr>
              <a:t>p</a:t>
            </a:r>
            <a:r>
              <a:rPr lang="en-US" sz="2000" dirty="0" smtClean="0">
                <a:solidFill>
                  <a:srgbClr val="FFFFFF"/>
                </a:solidFill>
                <a:latin typeface="Baskerville"/>
                <a:cs typeface="Baskerville"/>
              </a:rPr>
              <a:t>erhaps with electromagnetic </a:t>
            </a:r>
            <a:r>
              <a:rPr lang="en-US" sz="2000" dirty="0" err="1" smtClean="0">
                <a:solidFill>
                  <a:srgbClr val="FFFFFF"/>
                </a:solidFill>
                <a:latin typeface="Baskerville"/>
                <a:cs typeface="Baskerville"/>
              </a:rPr>
              <a:t>LAr</a:t>
            </a:r>
            <a:endParaRPr lang="en-US" sz="2000" dirty="0" smtClean="0">
              <a:solidFill>
                <a:srgbClr val="FFFFFF"/>
              </a:solidFill>
              <a:latin typeface="Baskerville"/>
              <a:cs typeface="Baskerville"/>
            </a:endParaRPr>
          </a:p>
          <a:p>
            <a:endParaRPr lang="en-US" sz="2000" dirty="0" smtClean="0">
              <a:solidFill>
                <a:srgbClr val="FFFFFF"/>
              </a:solidFill>
              <a:latin typeface="Baskerville"/>
              <a:cs typeface="Baskerville"/>
            </a:endParaRPr>
          </a:p>
          <a:p>
            <a:r>
              <a:rPr lang="en-US" sz="2000" dirty="0" smtClean="0">
                <a:solidFill>
                  <a:srgbClr val="FFFFFF"/>
                </a:solidFill>
                <a:latin typeface="Baskerville"/>
                <a:cs typeface="Baskerville"/>
              </a:rPr>
              <a:t>3.5T field at ~1m radius to house</a:t>
            </a:r>
          </a:p>
          <a:p>
            <a:r>
              <a:rPr lang="en-US" sz="2000" dirty="0" smtClean="0">
                <a:solidFill>
                  <a:srgbClr val="FFFFFF"/>
                </a:solidFill>
                <a:latin typeface="Baskerville"/>
                <a:cs typeface="Baskerville"/>
              </a:rPr>
              <a:t>a Silicon tracker</a:t>
            </a:r>
          </a:p>
          <a:p>
            <a:endParaRPr lang="en-US" sz="2000" dirty="0" smtClean="0">
              <a:solidFill>
                <a:srgbClr val="FFFFFF"/>
              </a:solidFill>
              <a:latin typeface="Baskerville"/>
              <a:cs typeface="Baskerville"/>
            </a:endParaRPr>
          </a:p>
          <a:p>
            <a:r>
              <a:rPr lang="en-US" sz="2000" dirty="0" smtClean="0">
                <a:solidFill>
                  <a:srgbClr val="FFFFFF"/>
                </a:solidFill>
                <a:latin typeface="Baskerville"/>
                <a:cs typeface="Baskerville"/>
              </a:rPr>
              <a:t>Based on ATLAS+CMS experience </a:t>
            </a:r>
          </a:p>
        </p:txBody>
      </p:sp>
    </p:spTree>
    <p:extLst>
      <p:ext uri="{BB962C8B-B14F-4D97-AF65-F5344CB8AC3E}">
        <p14:creationId xmlns:p14="http://schemas.microsoft.com/office/powerpoint/2010/main" val="18423411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Muons</a:t>
            </a:r>
            <a:r>
              <a:rPr lang="en-US" dirty="0" smtClean="0"/>
              <a:t> </a:t>
            </a:r>
            <a:r>
              <a:rPr lang="en-US" dirty="0" err="1" smtClean="0"/>
              <a:t>Fwd</a:t>
            </a:r>
            <a:r>
              <a:rPr lang="en-US" dirty="0" smtClean="0"/>
              <a:t> </a:t>
            </a:r>
            <a:r>
              <a:rPr lang="en-US" dirty="0" err="1" smtClean="0"/>
              <a:t>Bwd</a:t>
            </a:r>
            <a:r>
              <a:rPr lang="en-US" dirty="0" smtClean="0"/>
              <a:t> Region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860" y="966470"/>
            <a:ext cx="5751790" cy="5147563"/>
          </a:xfrm>
        </p:spPr>
        <p:txBody>
          <a:bodyPr>
            <a:spAutoFit/>
          </a:bodyPr>
          <a:lstStyle/>
          <a:p>
            <a:r>
              <a:rPr lang="en-US" sz="2000" dirty="0" smtClean="0"/>
              <a:t>Coverage up to 1</a:t>
            </a:r>
            <a:r>
              <a:rPr lang="en-US" sz="2000" baseline="30000" dirty="0" smtClean="0"/>
              <a:t>o</a:t>
            </a:r>
            <a:r>
              <a:rPr lang="en-US" sz="2000" dirty="0" smtClean="0"/>
              <a:t>&lt;</a:t>
            </a:r>
            <a:r>
              <a:rPr lang="en-US" sz="2000" dirty="0" err="1" smtClean="0">
                <a:latin typeface="Symbol" charset="2"/>
                <a:cs typeface="Symbol" charset="2"/>
              </a:rPr>
              <a:t>q</a:t>
            </a:r>
            <a:r>
              <a:rPr lang="en-US" sz="2000" dirty="0" smtClean="0"/>
              <a:t> &lt; 10</a:t>
            </a:r>
            <a:r>
              <a:rPr lang="en-US" sz="2000" baseline="30000" dirty="0" smtClean="0"/>
              <a:t>o</a:t>
            </a:r>
            <a:r>
              <a:rPr lang="en-US" sz="2000" dirty="0" smtClean="0"/>
              <a:t> and 170</a:t>
            </a:r>
            <a:r>
              <a:rPr lang="en-US" sz="2000" baseline="30000" dirty="0" smtClean="0"/>
              <a:t>o</a:t>
            </a:r>
            <a:r>
              <a:rPr lang="en-US" sz="2000" dirty="0" smtClean="0"/>
              <a:t>&lt; </a:t>
            </a:r>
            <a:r>
              <a:rPr lang="en-US" sz="2000" dirty="0" err="1" smtClean="0">
                <a:latin typeface="Symbol" charset="2"/>
                <a:cs typeface="Symbol" charset="2"/>
              </a:rPr>
              <a:t>q</a:t>
            </a:r>
            <a:r>
              <a:rPr lang="en-US" sz="2000" dirty="0" smtClean="0"/>
              <a:t>&lt;179</a:t>
            </a:r>
            <a:r>
              <a:rPr lang="en-US" sz="2000" baseline="30000" dirty="0" smtClean="0"/>
              <a:t>o</a:t>
            </a:r>
            <a:r>
              <a:rPr lang="en-US" sz="2000" dirty="0" smtClean="0"/>
              <a:t> for superior acceptance of vector mesons, Top decay products, </a:t>
            </a:r>
            <a:r>
              <a:rPr lang="en-US" sz="2000" dirty="0" err="1" smtClean="0"/>
              <a:t>Leptoquarks</a:t>
            </a:r>
            <a:r>
              <a:rPr lang="en-US" sz="2000" dirty="0" smtClean="0"/>
              <a:t> etc.</a:t>
            </a:r>
          </a:p>
          <a:p>
            <a:r>
              <a:rPr lang="en-US" sz="2000" dirty="0" smtClean="0"/>
              <a:t>Stand alone momentum measurements needed </a:t>
            </a:r>
          </a:p>
          <a:p>
            <a:pPr lvl="1"/>
            <a:r>
              <a:rPr lang="en-US" sz="1600" dirty="0" smtClean="0"/>
              <a:t>Poor performance of  Inner tracker in this region</a:t>
            </a:r>
          </a:p>
          <a:p>
            <a:r>
              <a:rPr lang="en-US" sz="2000" dirty="0" smtClean="0"/>
              <a:t>Some overlap with the Forward region</a:t>
            </a:r>
          </a:p>
          <a:p>
            <a:pPr lvl="1"/>
            <a:r>
              <a:rPr lang="en-US" sz="1600" dirty="0" smtClean="0"/>
              <a:t>needed to understand efficiencies, fakes and resolution  of Stand Alone </a:t>
            </a:r>
            <a:r>
              <a:rPr lang="en-US" sz="1600" dirty="0" err="1" smtClean="0"/>
              <a:t>muons</a:t>
            </a:r>
            <a:r>
              <a:rPr lang="en-US" sz="1600" dirty="0" smtClean="0"/>
              <a:t>.</a:t>
            </a:r>
          </a:p>
          <a:p>
            <a:r>
              <a:rPr lang="en-US" sz="2000" dirty="0" smtClean="0"/>
              <a:t>In Forward direction high momentum </a:t>
            </a:r>
            <a:r>
              <a:rPr lang="en-US" sz="2000" dirty="0" err="1" smtClean="0"/>
              <a:t>muons</a:t>
            </a:r>
            <a:r>
              <a:rPr lang="en-US" sz="2000" dirty="0" smtClean="0"/>
              <a:t>, opening angles between </a:t>
            </a:r>
            <a:r>
              <a:rPr lang="en-US" sz="2000" dirty="0" err="1" smtClean="0"/>
              <a:t>muons</a:t>
            </a:r>
            <a:r>
              <a:rPr lang="en-US" sz="2000" dirty="0" smtClean="0"/>
              <a:t> very small</a:t>
            </a:r>
          </a:p>
          <a:p>
            <a:pPr lvl="1"/>
            <a:r>
              <a:rPr lang="en-US" sz="1600" dirty="0" smtClean="0"/>
              <a:t>Very good two tracks resolution</a:t>
            </a:r>
          </a:p>
          <a:p>
            <a:pPr lvl="2"/>
            <a:r>
              <a:rPr lang="en-US" sz="1400" dirty="0" smtClean="0"/>
              <a:t>Highly segmented detectors</a:t>
            </a:r>
          </a:p>
          <a:p>
            <a:pPr lvl="2"/>
            <a:r>
              <a:rPr lang="en-US" sz="1400" dirty="0" err="1" smtClean="0"/>
              <a:t>Micromegas</a:t>
            </a:r>
            <a:r>
              <a:rPr lang="en-US" sz="1400" dirty="0" smtClean="0"/>
              <a:t> or </a:t>
            </a:r>
            <a:r>
              <a:rPr lang="en-US" sz="1400" dirty="0" err="1" smtClean="0"/>
              <a:t>GEMs</a:t>
            </a:r>
            <a:endParaRPr lang="en-US" sz="1400" dirty="0" smtClean="0"/>
          </a:p>
          <a:p>
            <a:r>
              <a:rPr lang="en-US" sz="2000" dirty="0" smtClean="0"/>
              <a:t>High momentum resolution can be achieved  with air core </a:t>
            </a:r>
            <a:r>
              <a:rPr lang="en-US" sz="2000" dirty="0" err="1" smtClean="0"/>
              <a:t>toroids</a:t>
            </a:r>
            <a:r>
              <a:rPr lang="en-US" sz="2000" dirty="0" smtClean="0"/>
              <a:t>. 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9649" y="1799339"/>
            <a:ext cx="4086351" cy="371017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97717" y="1368362"/>
            <a:ext cx="36014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Vector meson Acceptance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1478239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 bwMode="auto">
          <a:xfrm>
            <a:off x="304800" y="533400"/>
            <a:ext cx="9220200" cy="6096000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336550" marR="0" indent="-336550" algn="ctr" defTabSz="914400" rtl="0" eaLnBrk="0" fontAlgn="base" latin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2" charset="2"/>
              <a:buNone/>
              <a:tabLst/>
            </a:pPr>
            <a:endParaRPr kumimoji="1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LR Synchrotron </a:t>
            </a:r>
            <a:r>
              <a:rPr lang="en-US" smtClean="0"/>
              <a:t>Radiation (cdr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911" y="4648200"/>
            <a:ext cx="2700889" cy="1905000"/>
          </a:xfr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511025-5F06-41B2-80C0-54B11100731F}" type="slidenum">
              <a:rPr lang="en-GB" smtClean="0"/>
              <a:pPr>
                <a:defRPr/>
              </a:pPr>
              <a:t>56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905" y="3352800"/>
            <a:ext cx="4604295" cy="12774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905" y="2209800"/>
            <a:ext cx="4195314" cy="11430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823" y="630219"/>
            <a:ext cx="3752457" cy="151672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9537" y="4400588"/>
            <a:ext cx="3470853" cy="219281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003" y="617513"/>
            <a:ext cx="4235919" cy="126520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1608" y="2090341"/>
            <a:ext cx="3677266" cy="2344712"/>
          </a:xfrm>
          <a:prstGeom prst="rect">
            <a:avLst/>
          </a:prstGeom>
        </p:spPr>
      </p:pic>
      <p:sp>
        <p:nvSpPr>
          <p:cNvPr id="15" name="Bent Arrow 14"/>
          <p:cNvSpPr/>
          <p:nvPr/>
        </p:nvSpPr>
        <p:spPr bwMode="auto">
          <a:xfrm flipV="1">
            <a:off x="990600" y="5087471"/>
            <a:ext cx="762000" cy="914400"/>
          </a:xfrm>
          <a:prstGeom prst="bentArrow">
            <a:avLst/>
          </a:prstGeom>
          <a:solidFill>
            <a:srgbClr val="FFFF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336550" marR="0" indent="-336550" algn="ctr" defTabSz="914400" rtl="0" eaLnBrk="0" fontAlgn="base" latin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2" charset="2"/>
              <a:buNone/>
              <a:tabLst/>
            </a:pPr>
            <a:endParaRPr kumimoji="1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Right Arrow 15"/>
          <p:cNvSpPr/>
          <p:nvPr/>
        </p:nvSpPr>
        <p:spPr bwMode="auto">
          <a:xfrm>
            <a:off x="4794471" y="5409303"/>
            <a:ext cx="615729" cy="322729"/>
          </a:xfrm>
          <a:prstGeom prst="rightArrow">
            <a:avLst/>
          </a:prstGeom>
          <a:solidFill>
            <a:srgbClr val="FFFF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336550" marR="0" indent="-336550" algn="ctr" defTabSz="914400" rtl="0" eaLnBrk="0" fontAlgn="base" latin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2" charset="2"/>
              <a:buNone/>
              <a:tabLst/>
            </a:pPr>
            <a:endParaRPr kumimoji="1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6701551"/>
      </p:ext>
    </p:extLst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2" y="6453336"/>
            <a:ext cx="2378713" cy="404664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cs typeface="Arial" pitchFamily="34" charset="0"/>
              </a:rPr>
              <a:t>2012 CERN-ECFA-NuFECC Workshop on LHeC</a:t>
            </a:r>
            <a:endParaRPr lang="en-US" dirty="0">
              <a:solidFill>
                <a:prstClr val="black">
                  <a:tint val="75000"/>
                </a:prstClr>
              </a:solidFill>
              <a:cs typeface="Arial" pitchFamily="34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839322" y="6400800"/>
            <a:ext cx="2066679" cy="457200"/>
          </a:xfrm>
        </p:spPr>
        <p:txBody>
          <a:bodyPr/>
          <a:lstStyle/>
          <a:p>
            <a:pPr algn="r"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cs typeface="Arial" pitchFamily="34" charset="0"/>
              </a:rPr>
              <a:t>P. Cruikshank</a:t>
            </a:r>
            <a:endParaRPr lang="en-US" dirty="0">
              <a:solidFill>
                <a:prstClr val="black">
                  <a:tint val="75000"/>
                </a:prstClr>
              </a:solidFill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90697" y="177225"/>
            <a:ext cx="45245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GB" sz="3200" b="1" dirty="0" smtClean="0">
                <a:solidFill>
                  <a:srgbClr val="4F81BD">
                    <a:lumMod val="75000"/>
                  </a:srgbClr>
                </a:solidFill>
                <a:cs typeface="Arial" pitchFamily="34" charset="0"/>
              </a:rPr>
              <a:t>Composite Pipes</a:t>
            </a:r>
            <a:endParaRPr kumimoji="0" lang="en-GB" sz="3200" b="1" dirty="0">
              <a:solidFill>
                <a:srgbClr val="4F81BD">
                  <a:lumMod val="75000"/>
                </a:srgbClr>
              </a:solidFill>
              <a:cs typeface="Arial" pitchFamily="34" charset="0"/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152400" y="1124744"/>
            <a:ext cx="9296400" cy="3447256"/>
          </a:xfrm>
        </p:spPr>
        <p:txBody>
          <a:bodyPr>
            <a:normAutofit fontScale="77500" lnSpcReduction="20000"/>
          </a:bodyPr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Motivation to </a:t>
            </a:r>
            <a:r>
              <a:rPr lang="en-US" sz="2000" u="sng" dirty="0" smtClean="0">
                <a:latin typeface="Arial" pitchFamily="34" charset="0"/>
                <a:cs typeface="Arial" pitchFamily="34" charset="0"/>
              </a:rPr>
              <a:t>reduce cost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in materials and manufacture 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Possibly improve radiation transparency</a:t>
            </a:r>
          </a:p>
          <a:p>
            <a:pPr lvl="1"/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Sandwiches constructions – but increased wall thickness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Long-term R&amp;D on low Z composite chambers is under way at CERN which may provide an alternative.</a:t>
            </a:r>
          </a:p>
          <a:p>
            <a:pPr marL="0" indent="0">
              <a:buNone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Carbon-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fibre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composites (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aluminium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 glass/ceramic in matrix)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Carbon-carbon composites (with/without metal liners)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Glassy (vitreous) carbon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Sandwich constructions (honeycomb &amp; metal foam cores with thin skins )</a:t>
            </a:r>
          </a:p>
          <a:p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Recent development of unbaked                                                                                                              coatings may be advantageous w.r.t. to                                                                                                        known temperature limitations of some                                                                                                    composites – a-C coating used in SPS.</a:t>
            </a:r>
            <a:r>
              <a:rPr lang="en-US" sz="2000" baseline="30000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52400" y="5334000"/>
            <a:ext cx="65527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kumimoji="0" lang="en-GB" sz="1100" dirty="0" smtClean="0">
                <a:solidFill>
                  <a:prstClr val="black"/>
                </a:solidFill>
                <a:latin typeface="Calibri"/>
              </a:rPr>
              <a:t>Amorphous Carbon Coatings for mitigation of </a:t>
            </a:r>
            <a:r>
              <a:rPr kumimoji="0" lang="en-GB" sz="1100" dirty="0">
                <a:solidFill>
                  <a:prstClr val="black"/>
                </a:solidFill>
                <a:latin typeface="Calibri"/>
              </a:rPr>
              <a:t> </a:t>
            </a:r>
            <a:r>
              <a:rPr kumimoji="0" lang="en-GB" sz="1100" dirty="0" smtClean="0">
                <a:solidFill>
                  <a:prstClr val="black"/>
                </a:solidFill>
                <a:latin typeface="Calibri"/>
              </a:rPr>
              <a:t>electron cloud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GB" sz="1100" dirty="0">
                <a:solidFill>
                  <a:prstClr val="black"/>
                </a:solidFill>
                <a:latin typeface="Calibri"/>
              </a:rPr>
              <a:t> </a:t>
            </a:r>
            <a:r>
              <a:rPr kumimoji="0" lang="en-GB" sz="1100" dirty="0" smtClean="0">
                <a:solidFill>
                  <a:prstClr val="black"/>
                </a:solidFill>
                <a:latin typeface="Calibri"/>
              </a:rPr>
              <a:t>      in the CERN SPS,                               C. Yin Vallgren </a:t>
            </a:r>
            <a:r>
              <a:rPr kumimoji="0" lang="en-GB" sz="1100" i="1" dirty="0" smtClean="0">
                <a:solidFill>
                  <a:prstClr val="black"/>
                </a:solidFill>
                <a:latin typeface="Calibri"/>
              </a:rPr>
              <a:t>et al.</a:t>
            </a:r>
          </a:p>
        </p:txBody>
      </p:sp>
      <p:pic>
        <p:nvPicPr>
          <p:cNvPr id="16" name="Picture 2" descr="\\cern.ch\dfs\Users\j\jbosch\Desktop\cern_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" y="2"/>
            <a:ext cx="1130574" cy="1021076"/>
          </a:xfrm>
          <a:prstGeom prst="rect">
            <a:avLst/>
          </a:prstGeom>
          <a:noFill/>
        </p:spPr>
      </p:pic>
      <p:pic>
        <p:nvPicPr>
          <p:cNvPr id="17" name="Picture 1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5381" y="116632"/>
            <a:ext cx="1364601" cy="720080"/>
          </a:xfrm>
          <a:prstGeom prst="rect">
            <a:avLst/>
          </a:prstGeom>
          <a:noFill/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3910981"/>
              </p:ext>
            </p:extLst>
          </p:nvPr>
        </p:nvGraphicFramePr>
        <p:xfrm>
          <a:off x="4343399" y="3581400"/>
          <a:ext cx="5385318" cy="326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5106"/>
                <a:gridCol w="1795106"/>
                <a:gridCol w="1795106"/>
              </a:tblGrid>
              <a:tr h="50605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Material</a:t>
                      </a:r>
                      <a:endParaRPr lang="en-US" sz="14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Radiation length X</a:t>
                      </a:r>
                      <a:r>
                        <a:rPr lang="en-US" sz="1400" baseline="-25000" dirty="0" smtClean="0"/>
                        <a:t>0</a:t>
                      </a:r>
                      <a:r>
                        <a:rPr lang="en-US" sz="1400" dirty="0" smtClean="0"/>
                        <a:t> [cm]</a:t>
                      </a:r>
                      <a:endParaRPr lang="en-US" sz="14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Notes</a:t>
                      </a:r>
                      <a:endParaRPr lang="en-US" sz="1400" dirty="0"/>
                    </a:p>
                  </a:txBody>
                  <a:tcPr marL="99060" marR="99060"/>
                </a:tc>
              </a:tr>
              <a:tr h="29767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Beryllium</a:t>
                      </a: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35</a:t>
                      </a:r>
                      <a:endParaRPr lang="en-US" sz="14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99060" marR="99060"/>
                </a:tc>
              </a:tr>
              <a:tr h="29767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Epoxy</a:t>
                      </a:r>
                      <a:endParaRPr lang="en-US" sz="14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30-36</a:t>
                      </a: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Very</a:t>
                      </a:r>
                      <a:r>
                        <a:rPr lang="en-US" sz="1400" baseline="0" dirty="0" smtClean="0"/>
                        <a:t> low E !</a:t>
                      </a:r>
                      <a:endParaRPr lang="en-US" sz="1400" dirty="0"/>
                    </a:p>
                  </a:txBody>
                  <a:tcPr marL="99060" marR="99060"/>
                </a:tc>
              </a:tr>
              <a:tr h="29767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Carbon</a:t>
                      </a:r>
                      <a:endParaRPr lang="en-US" sz="14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29</a:t>
                      </a: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Includes C-C &amp; Glassy</a:t>
                      </a:r>
                      <a:endParaRPr lang="en-US" sz="1400" dirty="0"/>
                    </a:p>
                  </a:txBody>
                  <a:tcPr marL="99060" marR="99060"/>
                </a:tc>
              </a:tr>
              <a:tr h="2976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Carbon/Al (90/10)</a:t>
                      </a:r>
                      <a:endParaRPr lang="en-US" sz="14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24</a:t>
                      </a:r>
                      <a:endParaRPr lang="en-US" sz="14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Impregnated C</a:t>
                      </a:r>
                      <a:r>
                        <a:rPr lang="en-US" sz="1400" baseline="0" dirty="0" smtClean="0"/>
                        <a:t> matrix</a:t>
                      </a:r>
                      <a:endParaRPr lang="en-US" sz="1400" dirty="0"/>
                    </a:p>
                  </a:txBody>
                  <a:tcPr marL="99060" marR="99060"/>
                </a:tc>
              </a:tr>
              <a:tr h="2976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Carbon/Al (60/40)</a:t>
                      </a:r>
                      <a:endParaRPr lang="en-US" sz="14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17</a:t>
                      </a:r>
                      <a:endParaRPr lang="en-US" sz="14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Impregnated C matrix</a:t>
                      </a:r>
                      <a:endParaRPr lang="en-US" sz="1400" dirty="0"/>
                    </a:p>
                  </a:txBody>
                  <a:tcPr marL="99060" marR="99060"/>
                </a:tc>
              </a:tr>
              <a:tr h="297679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AlLi</a:t>
                      </a:r>
                      <a:endParaRPr lang="en-US" sz="14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10-11</a:t>
                      </a:r>
                      <a:endParaRPr lang="en-US" sz="14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99060" marR="99060"/>
                </a:tc>
              </a:tr>
              <a:tr h="29767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Al</a:t>
                      </a:r>
                      <a:endParaRPr lang="en-US" sz="14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</a:t>
                      </a:r>
                      <a:endParaRPr lang="en-US" sz="14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99060" marR="99060"/>
                </a:tc>
              </a:tr>
              <a:tr h="29767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Al2O3</a:t>
                      </a:r>
                      <a:endParaRPr lang="en-US" sz="14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</a:t>
                      </a:r>
                      <a:endParaRPr lang="en-US" sz="14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endParaRPr lang="en-US" sz="1400" dirty="0" smtClean="0"/>
                    </a:p>
                  </a:txBody>
                  <a:tcPr marL="99060" marR="99060"/>
                </a:tc>
              </a:tr>
              <a:tr h="297679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SiC</a:t>
                      </a:r>
                      <a:endParaRPr lang="en-US" sz="14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</a:t>
                      </a:r>
                      <a:endParaRPr lang="en-US" sz="1400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endParaRPr lang="en-US" sz="1400" dirty="0" smtClean="0"/>
                    </a:p>
                  </a:txBody>
                  <a:tcPr marL="99060" marR="9906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67486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2700">
              <a:lnSpc>
                <a:spcPts val="4190"/>
              </a:lnSpc>
              <a:spcBef>
                <a:spcPts val="209"/>
              </a:spcBef>
            </a:pPr>
            <a:r>
              <a:rPr lang="en-US" sz="4800" dirty="0" smtClean="0">
                <a:solidFill>
                  <a:srgbClr val="11568A"/>
                </a:solidFill>
                <a:cs typeface="Arial"/>
              </a:rPr>
              <a:t>CERN Mandate</a:t>
            </a:r>
            <a:endParaRPr lang="en-US" dirty="0">
              <a:solidFill>
                <a:srgbClr val="11568A"/>
              </a:solidFill>
              <a:cs typeface="Arial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6201" y="838200"/>
            <a:ext cx="9524999" cy="4114800"/>
          </a:xfrm>
        </p:spPr>
        <p:txBody>
          <a:bodyPr/>
          <a:lstStyle/>
          <a:p>
            <a:pPr marL="339725" indent="-33972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 smtClean="0">
                <a:solidFill>
                  <a:schemeClr val="accent4"/>
                </a:solidFill>
                <a:cs typeface="Arial"/>
              </a:rPr>
              <a:t>Stu</a:t>
            </a:r>
            <a:r>
              <a:rPr lang="en-US" sz="2800" spc="-14" dirty="0" smtClean="0">
                <a:solidFill>
                  <a:schemeClr val="accent4"/>
                </a:solidFill>
                <a:cs typeface="Arial"/>
              </a:rPr>
              <a:t>d</a:t>
            </a:r>
            <a:r>
              <a:rPr lang="en-US" sz="2800" dirty="0" smtClean="0">
                <a:solidFill>
                  <a:schemeClr val="accent4"/>
                </a:solidFill>
                <a:cs typeface="Arial"/>
              </a:rPr>
              <a:t>ies a</a:t>
            </a:r>
            <a:r>
              <a:rPr lang="en-US" sz="2800" spc="-9" dirty="0" smtClean="0">
                <a:solidFill>
                  <a:schemeClr val="accent4"/>
                </a:solidFill>
                <a:cs typeface="Arial"/>
              </a:rPr>
              <a:t>n</a:t>
            </a:r>
            <a:r>
              <a:rPr lang="en-US" sz="2800" dirty="0" smtClean="0">
                <a:solidFill>
                  <a:schemeClr val="accent4"/>
                </a:solidFill>
                <a:cs typeface="Arial"/>
              </a:rPr>
              <a:t>d prot</a:t>
            </a:r>
            <a:r>
              <a:rPr lang="en-US" sz="2800" spc="-14" dirty="0" smtClean="0">
                <a:solidFill>
                  <a:schemeClr val="accent4"/>
                </a:solidFill>
                <a:cs typeface="Arial"/>
              </a:rPr>
              <a:t>o</a:t>
            </a:r>
            <a:r>
              <a:rPr lang="en-US" sz="2800" spc="9" dirty="0" smtClean="0">
                <a:solidFill>
                  <a:schemeClr val="accent4"/>
                </a:solidFill>
                <a:cs typeface="Arial"/>
              </a:rPr>
              <a:t>t</a:t>
            </a:r>
            <a:r>
              <a:rPr lang="en-US" sz="2800" dirty="0" smtClean="0">
                <a:solidFill>
                  <a:schemeClr val="accent4"/>
                </a:solidFill>
                <a:cs typeface="Arial"/>
              </a:rPr>
              <a:t>y</a:t>
            </a:r>
            <a:r>
              <a:rPr lang="en-US" sz="2800" spc="-9" dirty="0" smtClean="0">
                <a:solidFill>
                  <a:schemeClr val="accent4"/>
                </a:solidFill>
                <a:cs typeface="Arial"/>
              </a:rPr>
              <a:t>p</a:t>
            </a:r>
            <a:r>
              <a:rPr lang="en-US" sz="2800" dirty="0" smtClean="0">
                <a:solidFill>
                  <a:schemeClr val="accent4"/>
                </a:solidFill>
                <a:cs typeface="Arial"/>
              </a:rPr>
              <a:t>i</a:t>
            </a:r>
            <a:r>
              <a:rPr lang="en-US" sz="2800" spc="-9" dirty="0" smtClean="0">
                <a:solidFill>
                  <a:schemeClr val="accent4"/>
                </a:solidFill>
                <a:cs typeface="Arial"/>
              </a:rPr>
              <a:t>n</a:t>
            </a:r>
            <a:r>
              <a:rPr lang="en-US" sz="2800" dirty="0" smtClean="0">
                <a:solidFill>
                  <a:schemeClr val="accent4"/>
                </a:solidFill>
                <a:cs typeface="Arial"/>
              </a:rPr>
              <a:t>g</a:t>
            </a:r>
            <a:r>
              <a:rPr lang="en-US" sz="2800" spc="9" dirty="0" smtClean="0">
                <a:solidFill>
                  <a:schemeClr val="accent4"/>
                </a:solidFill>
                <a:cs typeface="Arial"/>
              </a:rPr>
              <a:t> </a:t>
            </a:r>
            <a:r>
              <a:rPr lang="en-US" sz="2800" spc="-9" dirty="0" smtClean="0">
                <a:solidFill>
                  <a:schemeClr val="accent4"/>
                </a:solidFill>
                <a:cs typeface="Arial"/>
              </a:rPr>
              <a:t>o</a:t>
            </a:r>
            <a:r>
              <a:rPr lang="en-US" sz="2800" dirty="0" smtClean="0">
                <a:solidFill>
                  <a:schemeClr val="accent4"/>
                </a:solidFill>
                <a:cs typeface="Arial"/>
              </a:rPr>
              <a:t>f</a:t>
            </a:r>
            <a:r>
              <a:rPr lang="en-US" sz="2800" spc="9" dirty="0" smtClean="0">
                <a:solidFill>
                  <a:schemeClr val="accent4"/>
                </a:solidFill>
                <a:cs typeface="Arial"/>
              </a:rPr>
              <a:t> </a:t>
            </a:r>
            <a:r>
              <a:rPr lang="en-US" sz="2800" dirty="0" smtClean="0">
                <a:solidFill>
                  <a:schemeClr val="accent4"/>
                </a:solidFill>
                <a:cs typeface="Arial"/>
              </a:rPr>
              <a:t>k</a:t>
            </a:r>
            <a:r>
              <a:rPr lang="en-US" sz="2800" spc="-9" dirty="0" smtClean="0">
                <a:solidFill>
                  <a:schemeClr val="accent4"/>
                </a:solidFill>
                <a:cs typeface="Arial"/>
              </a:rPr>
              <a:t>e</a:t>
            </a:r>
            <a:r>
              <a:rPr lang="en-US" sz="2800" dirty="0" smtClean="0">
                <a:solidFill>
                  <a:schemeClr val="accent4"/>
                </a:solidFill>
                <a:cs typeface="Arial"/>
              </a:rPr>
              <a:t>y </a:t>
            </a:r>
            <a:r>
              <a:rPr lang="en-US" sz="2800" spc="9" dirty="0" smtClean="0">
                <a:solidFill>
                  <a:schemeClr val="accent4"/>
                </a:solidFill>
                <a:cs typeface="Arial"/>
              </a:rPr>
              <a:t>t</a:t>
            </a:r>
            <a:r>
              <a:rPr lang="en-US" sz="2800" dirty="0" smtClean="0">
                <a:solidFill>
                  <a:schemeClr val="accent4"/>
                </a:solidFill>
                <a:cs typeface="Arial"/>
              </a:rPr>
              <a:t>ec</a:t>
            </a:r>
            <a:r>
              <a:rPr lang="en-US" sz="2800" spc="-9" dirty="0" smtClean="0">
                <a:solidFill>
                  <a:schemeClr val="accent4"/>
                </a:solidFill>
                <a:cs typeface="Arial"/>
              </a:rPr>
              <a:t>h</a:t>
            </a:r>
            <a:r>
              <a:rPr lang="en-US" sz="2800" dirty="0" smtClean="0">
                <a:solidFill>
                  <a:schemeClr val="accent4"/>
                </a:solidFill>
                <a:cs typeface="Arial"/>
              </a:rPr>
              <a:t>ni</a:t>
            </a:r>
            <a:r>
              <a:rPr lang="en-US" sz="2800" spc="-9" dirty="0" smtClean="0">
                <a:solidFill>
                  <a:schemeClr val="accent4"/>
                </a:solidFill>
                <a:cs typeface="Arial"/>
              </a:rPr>
              <a:t>c</a:t>
            </a:r>
            <a:r>
              <a:rPr lang="en-US" sz="2800" dirty="0" smtClean="0">
                <a:solidFill>
                  <a:schemeClr val="accent4"/>
                </a:solidFill>
                <a:cs typeface="Arial"/>
              </a:rPr>
              <a:t>al com</a:t>
            </a:r>
            <a:r>
              <a:rPr lang="en-US" sz="2800" spc="-9" dirty="0" smtClean="0">
                <a:solidFill>
                  <a:schemeClr val="accent4"/>
                </a:solidFill>
                <a:cs typeface="Arial"/>
              </a:rPr>
              <a:t>p</a:t>
            </a:r>
            <a:r>
              <a:rPr lang="en-US" sz="2800" dirty="0" smtClean="0">
                <a:solidFill>
                  <a:schemeClr val="accent4"/>
                </a:solidFill>
                <a:cs typeface="Arial"/>
              </a:rPr>
              <a:t>o</a:t>
            </a:r>
            <a:r>
              <a:rPr lang="en-US" sz="2800" spc="-9" dirty="0" smtClean="0">
                <a:solidFill>
                  <a:schemeClr val="accent4"/>
                </a:solidFill>
                <a:cs typeface="Arial"/>
              </a:rPr>
              <a:t>n</a:t>
            </a:r>
            <a:r>
              <a:rPr lang="en-US" sz="2800" dirty="0" smtClean="0">
                <a:solidFill>
                  <a:schemeClr val="accent4"/>
                </a:solidFill>
                <a:cs typeface="Arial"/>
              </a:rPr>
              <a:t>ents:</a:t>
            </a:r>
          </a:p>
          <a:p>
            <a:pPr marL="339725" indent="-33972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 smtClean="0">
              <a:solidFill>
                <a:schemeClr val="accent4"/>
              </a:solidFill>
              <a:cs typeface="Arial"/>
            </a:endParaRPr>
          </a:p>
          <a:p>
            <a:pPr marL="339725" indent="-33972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2400" dirty="0" smtClean="0">
                <a:solidFill>
                  <a:srgbClr val="063795"/>
                </a:solidFill>
                <a:cs typeface="Arial"/>
              </a:rPr>
              <a:t>Su</a:t>
            </a:r>
            <a:r>
              <a:rPr lang="en-US" sz="2400" spc="-14" dirty="0" smtClean="0">
                <a:solidFill>
                  <a:srgbClr val="063795"/>
                </a:solidFill>
                <a:cs typeface="Arial"/>
              </a:rPr>
              <a:t>p</a:t>
            </a:r>
            <a:r>
              <a:rPr lang="en-US" sz="2400" dirty="0" smtClean="0">
                <a:solidFill>
                  <a:srgbClr val="063795"/>
                </a:solidFill>
                <a:cs typeface="Arial"/>
              </a:rPr>
              <a:t>erc</a:t>
            </a:r>
            <a:r>
              <a:rPr lang="en-US" sz="2400" spc="-9" dirty="0" smtClean="0">
                <a:solidFill>
                  <a:srgbClr val="063795"/>
                </a:solidFill>
                <a:cs typeface="Arial"/>
              </a:rPr>
              <a:t>o</a:t>
            </a:r>
            <a:r>
              <a:rPr lang="en-US" sz="2400" dirty="0" smtClean="0">
                <a:solidFill>
                  <a:srgbClr val="063795"/>
                </a:solidFill>
                <a:cs typeface="Arial"/>
              </a:rPr>
              <a:t>nd</a:t>
            </a:r>
            <a:r>
              <a:rPr lang="en-US" sz="2400" spc="-9" dirty="0" smtClean="0">
                <a:solidFill>
                  <a:srgbClr val="063795"/>
                </a:solidFill>
                <a:cs typeface="Arial"/>
              </a:rPr>
              <a:t>u</a:t>
            </a:r>
            <a:r>
              <a:rPr lang="en-US" sz="2400" dirty="0" smtClean="0">
                <a:solidFill>
                  <a:srgbClr val="063795"/>
                </a:solidFill>
                <a:cs typeface="Arial"/>
              </a:rPr>
              <a:t>cting </a:t>
            </a:r>
            <a:r>
              <a:rPr lang="en-US" sz="2400" spc="-9" dirty="0" smtClean="0">
                <a:solidFill>
                  <a:srgbClr val="063795"/>
                </a:solidFill>
                <a:cs typeface="Arial"/>
              </a:rPr>
              <a:t>R</a:t>
            </a:r>
            <a:r>
              <a:rPr lang="en-US" sz="2400" dirty="0" smtClean="0">
                <a:solidFill>
                  <a:srgbClr val="063795"/>
                </a:solidFill>
                <a:cs typeface="Arial"/>
              </a:rPr>
              <a:t>F</a:t>
            </a:r>
            <a:r>
              <a:rPr lang="en-US" sz="2400" spc="9" dirty="0" smtClean="0">
                <a:solidFill>
                  <a:srgbClr val="063795"/>
                </a:solidFill>
                <a:cs typeface="Arial"/>
              </a:rPr>
              <a:t> </a:t>
            </a:r>
            <a:r>
              <a:rPr lang="en-US" sz="2400" dirty="0" smtClean="0">
                <a:solidFill>
                  <a:srgbClr val="063795"/>
                </a:solidFill>
                <a:cs typeface="Arial"/>
              </a:rPr>
              <a:t>system</a:t>
            </a:r>
            <a:r>
              <a:rPr lang="en-US" sz="2400" spc="14" dirty="0" smtClean="0">
                <a:solidFill>
                  <a:srgbClr val="063795"/>
                </a:solidFill>
                <a:cs typeface="Arial"/>
              </a:rPr>
              <a:t> </a:t>
            </a:r>
            <a:r>
              <a:rPr lang="en-US" sz="2400" dirty="0" smtClean="0">
                <a:cs typeface="Arial"/>
              </a:rPr>
              <a:t>f</a:t>
            </a:r>
            <a:r>
              <a:rPr lang="en-US" sz="2400" spc="-14" dirty="0" smtClean="0">
                <a:cs typeface="Arial"/>
              </a:rPr>
              <a:t>o</a:t>
            </a:r>
            <a:r>
              <a:rPr lang="en-US" sz="2400" dirty="0" smtClean="0">
                <a:cs typeface="Arial"/>
              </a:rPr>
              <a:t>r</a:t>
            </a:r>
            <a:r>
              <a:rPr lang="en-US" sz="2400" spc="9" dirty="0" smtClean="0">
                <a:cs typeface="Arial"/>
              </a:rPr>
              <a:t> </a:t>
            </a:r>
            <a:r>
              <a:rPr lang="en-US" sz="2400" dirty="0" smtClean="0">
                <a:cs typeface="Arial"/>
              </a:rPr>
              <a:t>CW op</a:t>
            </a:r>
            <a:r>
              <a:rPr lang="en-US" sz="2400" spc="-9" dirty="0" smtClean="0">
                <a:cs typeface="Arial"/>
              </a:rPr>
              <a:t>e</a:t>
            </a:r>
            <a:r>
              <a:rPr lang="en-US" sz="2400" dirty="0" smtClean="0">
                <a:cs typeface="Arial"/>
              </a:rPr>
              <a:t>rati</a:t>
            </a:r>
            <a:r>
              <a:rPr lang="en-US" sz="2400" spc="-14" dirty="0" smtClean="0">
                <a:cs typeface="Arial"/>
              </a:rPr>
              <a:t>o</a:t>
            </a:r>
            <a:r>
              <a:rPr lang="en-US" sz="2400" dirty="0" smtClean="0">
                <a:cs typeface="Arial"/>
              </a:rPr>
              <a:t>n in </a:t>
            </a:r>
            <a:r>
              <a:rPr lang="en-US" sz="2400" spc="-9" dirty="0" smtClean="0">
                <a:cs typeface="Arial"/>
              </a:rPr>
              <a:t>a</a:t>
            </a:r>
            <a:r>
              <a:rPr lang="en-US" sz="2400" dirty="0" smtClean="0">
                <a:cs typeface="Arial"/>
              </a:rPr>
              <a:t>n </a:t>
            </a:r>
            <a:r>
              <a:rPr lang="en-US" sz="2400" spc="4" dirty="0" smtClean="0">
                <a:cs typeface="Arial"/>
              </a:rPr>
              <a:t>E</a:t>
            </a:r>
            <a:r>
              <a:rPr lang="en-US" sz="2400" spc="-9" dirty="0" smtClean="0">
                <a:cs typeface="Arial"/>
              </a:rPr>
              <a:t>R</a:t>
            </a:r>
            <a:r>
              <a:rPr lang="en-US" sz="2400" dirty="0" smtClean="0">
                <a:cs typeface="Arial"/>
              </a:rPr>
              <a:t>L</a:t>
            </a:r>
          </a:p>
          <a:p>
            <a:pPr marL="339725" indent="-33972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2400" dirty="0" smtClean="0">
                <a:solidFill>
                  <a:srgbClr val="063795"/>
                </a:solidFill>
                <a:cs typeface="Arial"/>
              </a:rPr>
              <a:t>SC</a:t>
            </a:r>
            <a:r>
              <a:rPr lang="en-US" sz="2400" spc="114" dirty="0" smtClean="0">
                <a:solidFill>
                  <a:srgbClr val="063795"/>
                </a:solidFill>
                <a:cs typeface="Arial"/>
              </a:rPr>
              <a:t> </a:t>
            </a:r>
            <a:r>
              <a:rPr lang="en-US" sz="2400" dirty="0" smtClean="0">
                <a:solidFill>
                  <a:srgbClr val="063795"/>
                </a:solidFill>
                <a:cs typeface="Arial"/>
              </a:rPr>
              <a:t>M</a:t>
            </a:r>
            <a:r>
              <a:rPr lang="en-US" sz="2400" spc="-9" dirty="0" smtClean="0">
                <a:solidFill>
                  <a:srgbClr val="063795"/>
                </a:solidFill>
                <a:cs typeface="Arial"/>
              </a:rPr>
              <a:t>a</a:t>
            </a:r>
            <a:r>
              <a:rPr lang="en-US" sz="2400" dirty="0" smtClean="0">
                <a:solidFill>
                  <a:srgbClr val="063795"/>
                </a:solidFill>
                <a:cs typeface="Arial"/>
              </a:rPr>
              <a:t>g</a:t>
            </a:r>
            <a:r>
              <a:rPr lang="en-US" sz="2400" spc="-9" dirty="0" smtClean="0">
                <a:solidFill>
                  <a:srgbClr val="063795"/>
                </a:solidFill>
                <a:cs typeface="Arial"/>
              </a:rPr>
              <a:t>n</a:t>
            </a:r>
            <a:r>
              <a:rPr lang="en-US" sz="2400" dirty="0" smtClean="0">
                <a:solidFill>
                  <a:srgbClr val="063795"/>
                </a:solidFill>
                <a:cs typeface="Arial"/>
              </a:rPr>
              <a:t>et</a:t>
            </a:r>
            <a:r>
              <a:rPr lang="en-US" sz="2400" spc="129" dirty="0" smtClean="0">
                <a:solidFill>
                  <a:srgbClr val="063795"/>
                </a:solidFill>
                <a:cs typeface="Arial"/>
              </a:rPr>
              <a:t> </a:t>
            </a:r>
            <a:r>
              <a:rPr lang="en-US" sz="2400" spc="-9" dirty="0" smtClean="0">
                <a:cs typeface="Arial"/>
              </a:rPr>
              <a:t>d</a:t>
            </a:r>
            <a:r>
              <a:rPr lang="en-US" sz="2400" dirty="0" smtClean="0">
                <a:cs typeface="Arial"/>
              </a:rPr>
              <a:t>eve</a:t>
            </a:r>
            <a:r>
              <a:rPr lang="en-US" sz="2400" spc="-9" dirty="0" smtClean="0">
                <a:cs typeface="Arial"/>
              </a:rPr>
              <a:t>l</a:t>
            </a:r>
            <a:r>
              <a:rPr lang="en-US" sz="2400" dirty="0" smtClean="0">
                <a:cs typeface="Arial"/>
              </a:rPr>
              <a:t>o</a:t>
            </a:r>
            <a:r>
              <a:rPr lang="en-US" sz="2400" spc="-9" dirty="0" smtClean="0">
                <a:cs typeface="Arial"/>
              </a:rPr>
              <a:t>p</a:t>
            </a:r>
            <a:r>
              <a:rPr lang="en-US" sz="2400" dirty="0" smtClean="0">
                <a:cs typeface="Arial"/>
              </a:rPr>
              <a:t>ment</a:t>
            </a:r>
            <a:r>
              <a:rPr lang="en-US" sz="2400" spc="114" dirty="0" smtClean="0">
                <a:cs typeface="Arial"/>
              </a:rPr>
              <a:t> </a:t>
            </a:r>
            <a:r>
              <a:rPr lang="en-US" sz="2400" dirty="0" smtClean="0">
                <a:cs typeface="Arial"/>
              </a:rPr>
              <a:t>of</a:t>
            </a:r>
            <a:r>
              <a:rPr lang="en-US" sz="2400" spc="129" dirty="0" smtClean="0">
                <a:cs typeface="Arial"/>
              </a:rPr>
              <a:t> </a:t>
            </a:r>
            <a:r>
              <a:rPr lang="en-US" sz="2400" dirty="0" smtClean="0">
                <a:cs typeface="Arial"/>
              </a:rPr>
              <a:t>the</a:t>
            </a:r>
            <a:r>
              <a:rPr lang="en-US" sz="2400" spc="104" dirty="0" smtClean="0">
                <a:cs typeface="Arial"/>
              </a:rPr>
              <a:t> </a:t>
            </a:r>
            <a:r>
              <a:rPr lang="en-US" sz="2400" dirty="0" smtClean="0">
                <a:cs typeface="Arial"/>
              </a:rPr>
              <a:t>ins</a:t>
            </a:r>
            <a:r>
              <a:rPr lang="en-US" sz="2400" spc="-9" dirty="0" smtClean="0">
                <a:cs typeface="Arial"/>
              </a:rPr>
              <a:t>e</a:t>
            </a:r>
            <a:r>
              <a:rPr lang="en-US" sz="2400" dirty="0" smtClean="0">
                <a:cs typeface="Arial"/>
              </a:rPr>
              <a:t>r</a:t>
            </a:r>
            <a:r>
              <a:rPr lang="en-US" sz="2400" spc="4" dirty="0" smtClean="0">
                <a:cs typeface="Arial"/>
              </a:rPr>
              <a:t>t</a:t>
            </a:r>
            <a:r>
              <a:rPr lang="en-US" sz="2400" spc="-9" dirty="0" smtClean="0">
                <a:cs typeface="Arial"/>
              </a:rPr>
              <a:t>i</a:t>
            </a:r>
            <a:r>
              <a:rPr lang="en-US" sz="2400" dirty="0" smtClean="0">
                <a:cs typeface="Arial"/>
              </a:rPr>
              <a:t>on</a:t>
            </a:r>
            <a:r>
              <a:rPr lang="en-US" sz="2400" spc="119" dirty="0" smtClean="0">
                <a:cs typeface="Arial"/>
              </a:rPr>
              <a:t> </a:t>
            </a:r>
            <a:r>
              <a:rPr lang="en-US" sz="2400" dirty="0" smtClean="0">
                <a:cs typeface="Arial"/>
              </a:rPr>
              <a:t>r</a:t>
            </a:r>
            <a:r>
              <a:rPr lang="en-US" sz="2400" spc="-9" dirty="0" smtClean="0">
                <a:cs typeface="Arial"/>
              </a:rPr>
              <a:t>e</a:t>
            </a:r>
            <a:r>
              <a:rPr lang="en-US" sz="2400" dirty="0" smtClean="0">
                <a:cs typeface="Arial"/>
              </a:rPr>
              <a:t>gi</a:t>
            </a:r>
            <a:r>
              <a:rPr lang="en-US" sz="2400" spc="-9" dirty="0" smtClean="0">
                <a:cs typeface="Arial"/>
              </a:rPr>
              <a:t>o</a:t>
            </a:r>
            <a:r>
              <a:rPr lang="en-US" sz="2400" dirty="0" smtClean="0">
                <a:cs typeface="Arial"/>
              </a:rPr>
              <a:t>ns</a:t>
            </a:r>
            <a:r>
              <a:rPr lang="en-US" sz="2400" spc="119" dirty="0" smtClean="0">
                <a:cs typeface="Arial"/>
              </a:rPr>
              <a:t> </a:t>
            </a:r>
            <a:r>
              <a:rPr lang="en-US" sz="2400" dirty="0" smtClean="0">
                <a:cs typeface="Arial"/>
              </a:rPr>
              <a:t>of</a:t>
            </a:r>
            <a:r>
              <a:rPr lang="en-US" sz="2400" spc="114" dirty="0" smtClean="0">
                <a:cs typeface="Arial"/>
              </a:rPr>
              <a:t> </a:t>
            </a:r>
            <a:r>
              <a:rPr lang="en-US" sz="2400" dirty="0" smtClean="0">
                <a:cs typeface="Arial"/>
              </a:rPr>
              <a:t>the</a:t>
            </a:r>
            <a:r>
              <a:rPr lang="en-US" sz="2400" spc="114" dirty="0" smtClean="0">
                <a:cs typeface="Arial"/>
              </a:rPr>
              <a:t> </a:t>
            </a:r>
            <a:r>
              <a:rPr lang="en-US" sz="2400" spc="-9" dirty="0" err="1" smtClean="0">
                <a:cs typeface="Arial"/>
              </a:rPr>
              <a:t>L</a:t>
            </a:r>
            <a:r>
              <a:rPr lang="en-US" sz="2400" dirty="0" err="1" smtClean="0">
                <a:cs typeface="Arial"/>
              </a:rPr>
              <a:t>HeC</a:t>
            </a:r>
            <a:r>
              <a:rPr lang="en-US" sz="2400" spc="109" dirty="0" smtClean="0">
                <a:cs typeface="Arial"/>
              </a:rPr>
              <a:t> </a:t>
            </a:r>
            <a:r>
              <a:rPr lang="en-US" sz="2400" dirty="0" smtClean="0">
                <a:cs typeface="Arial"/>
              </a:rPr>
              <a:t>w</a:t>
            </a:r>
            <a:r>
              <a:rPr lang="en-US" sz="2400" spc="-9" dirty="0" smtClean="0">
                <a:cs typeface="Arial"/>
              </a:rPr>
              <a:t>i</a:t>
            </a:r>
            <a:r>
              <a:rPr lang="en-US" sz="2400" spc="9" dirty="0" smtClean="0">
                <a:cs typeface="Arial"/>
              </a:rPr>
              <a:t>t</a:t>
            </a:r>
            <a:r>
              <a:rPr lang="en-US" sz="2400" dirty="0" smtClean="0">
                <a:cs typeface="Arial"/>
              </a:rPr>
              <a:t>h 3 be</a:t>
            </a:r>
            <a:r>
              <a:rPr lang="en-US" sz="2400" spc="-9" dirty="0" smtClean="0">
                <a:cs typeface="Arial"/>
              </a:rPr>
              <a:t>a</a:t>
            </a:r>
            <a:r>
              <a:rPr lang="en-US" sz="2400" dirty="0" smtClean="0">
                <a:cs typeface="Arial"/>
              </a:rPr>
              <a:t>ms</a:t>
            </a:r>
          </a:p>
          <a:p>
            <a:pPr marL="339725" indent="-33972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2400" dirty="0" smtClean="0">
                <a:cs typeface="Arial"/>
              </a:rPr>
              <a:t>Stu</a:t>
            </a:r>
            <a:r>
              <a:rPr lang="en-US" sz="2400" spc="-14" dirty="0" smtClean="0">
                <a:cs typeface="Arial"/>
              </a:rPr>
              <a:t>d</a:t>
            </a:r>
            <a:r>
              <a:rPr lang="en-US" sz="2400" dirty="0" smtClean="0">
                <a:cs typeface="Arial"/>
              </a:rPr>
              <a:t>ies re</a:t>
            </a:r>
            <a:r>
              <a:rPr lang="en-US" sz="2400" spc="-9" dirty="0" smtClean="0">
                <a:cs typeface="Arial"/>
              </a:rPr>
              <a:t>l</a:t>
            </a:r>
            <a:r>
              <a:rPr lang="en-US" sz="2400" dirty="0" smtClean="0">
                <a:cs typeface="Arial"/>
              </a:rPr>
              <a:t>ated to </a:t>
            </a:r>
            <a:r>
              <a:rPr lang="en-US" sz="2400" spc="9" dirty="0" smtClean="0">
                <a:cs typeface="Arial"/>
              </a:rPr>
              <a:t>t</a:t>
            </a:r>
            <a:r>
              <a:rPr lang="en-US" sz="2400" spc="-9" dirty="0" smtClean="0">
                <a:cs typeface="Arial"/>
              </a:rPr>
              <a:t>h</a:t>
            </a:r>
            <a:r>
              <a:rPr lang="en-US" sz="2400" dirty="0" smtClean="0">
                <a:cs typeface="Arial"/>
              </a:rPr>
              <a:t>e</a:t>
            </a:r>
            <a:r>
              <a:rPr lang="en-US" sz="2400" spc="9" dirty="0" smtClean="0">
                <a:cs typeface="Arial"/>
              </a:rPr>
              <a:t> </a:t>
            </a:r>
            <a:r>
              <a:rPr lang="en-US" sz="2400" dirty="0" smtClean="0">
                <a:solidFill>
                  <a:srgbClr val="063795"/>
                </a:solidFill>
                <a:cs typeface="Arial"/>
              </a:rPr>
              <a:t>ex</a:t>
            </a:r>
            <a:r>
              <a:rPr lang="en-US" sz="2400" spc="-9" dirty="0" smtClean="0">
                <a:solidFill>
                  <a:srgbClr val="063795"/>
                </a:solidFill>
                <a:cs typeface="Arial"/>
              </a:rPr>
              <a:t>p</a:t>
            </a:r>
            <a:r>
              <a:rPr lang="en-US" sz="2400" dirty="0" smtClean="0">
                <a:solidFill>
                  <a:srgbClr val="063795"/>
                </a:solidFill>
                <a:cs typeface="Arial"/>
              </a:rPr>
              <a:t>erim</a:t>
            </a:r>
            <a:r>
              <a:rPr lang="en-US" sz="2400" spc="-9" dirty="0" smtClean="0">
                <a:solidFill>
                  <a:srgbClr val="063795"/>
                </a:solidFill>
                <a:cs typeface="Arial"/>
              </a:rPr>
              <a:t>e</a:t>
            </a:r>
            <a:r>
              <a:rPr lang="en-US" sz="2400" dirty="0" smtClean="0">
                <a:solidFill>
                  <a:srgbClr val="063795"/>
                </a:solidFill>
                <a:cs typeface="Arial"/>
              </a:rPr>
              <a:t>ntal </a:t>
            </a:r>
            <a:r>
              <a:rPr lang="en-US" sz="2400" spc="-9" dirty="0" smtClean="0">
                <a:solidFill>
                  <a:srgbClr val="063795"/>
                </a:solidFill>
                <a:cs typeface="Arial"/>
              </a:rPr>
              <a:t>b</a:t>
            </a:r>
            <a:r>
              <a:rPr lang="en-US" sz="2400" dirty="0" smtClean="0">
                <a:solidFill>
                  <a:srgbClr val="063795"/>
                </a:solidFill>
                <a:cs typeface="Arial"/>
              </a:rPr>
              <a:t>eam p</a:t>
            </a:r>
            <a:r>
              <a:rPr lang="en-US" sz="2400" spc="-9" dirty="0" smtClean="0">
                <a:solidFill>
                  <a:srgbClr val="063795"/>
                </a:solidFill>
                <a:cs typeface="Arial"/>
              </a:rPr>
              <a:t>i</a:t>
            </a:r>
            <a:r>
              <a:rPr lang="en-US" sz="2400" dirty="0" smtClean="0">
                <a:solidFill>
                  <a:srgbClr val="063795"/>
                </a:solidFill>
                <a:cs typeface="Arial"/>
              </a:rPr>
              <a:t>p</a:t>
            </a:r>
            <a:r>
              <a:rPr lang="en-US" sz="2400" spc="-9" dirty="0" smtClean="0">
                <a:solidFill>
                  <a:srgbClr val="063795"/>
                </a:solidFill>
                <a:cs typeface="Arial"/>
              </a:rPr>
              <a:t>e</a:t>
            </a:r>
            <a:r>
              <a:rPr lang="en-US" sz="2400" dirty="0" smtClean="0">
                <a:solidFill>
                  <a:srgbClr val="063795"/>
                </a:solidFill>
                <a:cs typeface="Arial"/>
              </a:rPr>
              <a:t>s</a:t>
            </a:r>
            <a:r>
              <a:rPr lang="en-US" sz="2400" spc="9" dirty="0" smtClean="0">
                <a:solidFill>
                  <a:srgbClr val="063795"/>
                </a:solidFill>
                <a:cs typeface="Arial"/>
              </a:rPr>
              <a:t> </a:t>
            </a:r>
            <a:r>
              <a:rPr lang="en-US" sz="2400" spc="-9" dirty="0" smtClean="0">
                <a:cs typeface="Arial"/>
              </a:rPr>
              <a:t>w</a:t>
            </a:r>
            <a:r>
              <a:rPr lang="en-US" sz="2400" dirty="0" smtClean="0">
                <a:cs typeface="Arial"/>
              </a:rPr>
              <a:t>i</a:t>
            </a:r>
            <a:r>
              <a:rPr lang="en-US" sz="2400" spc="4" dirty="0" smtClean="0">
                <a:cs typeface="Arial"/>
              </a:rPr>
              <a:t>t</a:t>
            </a:r>
            <a:r>
              <a:rPr lang="en-US" sz="2400" dirty="0" smtClean="0">
                <a:cs typeface="Arial"/>
              </a:rPr>
              <a:t>h </a:t>
            </a:r>
            <a:r>
              <a:rPr lang="en-US" sz="2400" spc="-9" dirty="0" smtClean="0">
                <a:cs typeface="Arial"/>
              </a:rPr>
              <a:t>l</a:t>
            </a:r>
            <a:r>
              <a:rPr lang="en-US" sz="2400" dirty="0" smtClean="0">
                <a:cs typeface="Arial"/>
              </a:rPr>
              <a:t>ar</a:t>
            </a:r>
            <a:r>
              <a:rPr lang="en-US" sz="2400" spc="-9" dirty="0" smtClean="0">
                <a:cs typeface="Arial"/>
              </a:rPr>
              <a:t>g</a:t>
            </a:r>
            <a:r>
              <a:rPr lang="en-US" sz="2400" dirty="0" smtClean="0">
                <a:cs typeface="Arial"/>
              </a:rPr>
              <a:t>e be</a:t>
            </a:r>
            <a:r>
              <a:rPr lang="en-US" sz="2400" spc="-9" dirty="0" smtClean="0">
                <a:cs typeface="Arial"/>
              </a:rPr>
              <a:t>a</a:t>
            </a:r>
            <a:r>
              <a:rPr lang="en-US" sz="2400" dirty="0" smtClean="0">
                <a:cs typeface="Arial"/>
              </a:rPr>
              <a:t>m acce</a:t>
            </a:r>
            <a:r>
              <a:rPr lang="en-US" sz="2400" spc="-9" dirty="0" smtClean="0">
                <a:cs typeface="Arial"/>
              </a:rPr>
              <a:t>p</a:t>
            </a:r>
            <a:r>
              <a:rPr lang="en-US" sz="2400" spc="9" dirty="0" smtClean="0">
                <a:cs typeface="Arial"/>
              </a:rPr>
              <a:t>t</a:t>
            </a:r>
            <a:r>
              <a:rPr lang="en-US" sz="2400" spc="-9" dirty="0" smtClean="0">
                <a:cs typeface="Arial"/>
              </a:rPr>
              <a:t>a</a:t>
            </a:r>
            <a:r>
              <a:rPr lang="en-US" sz="2400" dirty="0" smtClean="0">
                <a:cs typeface="Arial"/>
              </a:rPr>
              <a:t>nce</a:t>
            </a:r>
          </a:p>
          <a:p>
            <a:pPr marL="339725" indent="-33972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2400" dirty="0" smtClean="0">
                <a:solidFill>
                  <a:srgbClr val="063795"/>
                </a:solidFill>
                <a:cs typeface="Arial"/>
              </a:rPr>
              <a:t>The </a:t>
            </a:r>
            <a:r>
              <a:rPr lang="en-US" sz="2400" spc="-9" dirty="0" smtClean="0">
                <a:solidFill>
                  <a:srgbClr val="063795"/>
                </a:solidFill>
                <a:cs typeface="Arial"/>
              </a:rPr>
              <a:t>d</a:t>
            </a:r>
            <a:r>
              <a:rPr lang="en-US" sz="2400" dirty="0" smtClean="0">
                <a:solidFill>
                  <a:srgbClr val="063795"/>
                </a:solidFill>
                <a:cs typeface="Arial"/>
              </a:rPr>
              <a:t>esi</a:t>
            </a:r>
            <a:r>
              <a:rPr lang="en-US" sz="2400" spc="-9" dirty="0" smtClean="0">
                <a:solidFill>
                  <a:srgbClr val="063795"/>
                </a:solidFill>
                <a:cs typeface="Arial"/>
              </a:rPr>
              <a:t>g</a:t>
            </a:r>
            <a:r>
              <a:rPr lang="en-US" sz="2400" dirty="0" smtClean="0">
                <a:solidFill>
                  <a:srgbClr val="063795"/>
                </a:solidFill>
                <a:cs typeface="Arial"/>
              </a:rPr>
              <a:t>n a</a:t>
            </a:r>
            <a:r>
              <a:rPr lang="en-US" sz="2400" spc="-9" dirty="0" smtClean="0">
                <a:solidFill>
                  <a:srgbClr val="063795"/>
                </a:solidFill>
                <a:cs typeface="Arial"/>
              </a:rPr>
              <a:t>n</a:t>
            </a:r>
            <a:r>
              <a:rPr lang="en-US" sz="2400" dirty="0" smtClean="0">
                <a:solidFill>
                  <a:srgbClr val="063795"/>
                </a:solidFill>
                <a:cs typeface="Arial"/>
              </a:rPr>
              <a:t>d spec</a:t>
            </a:r>
            <a:r>
              <a:rPr lang="en-US" sz="2400" spc="-9" dirty="0" smtClean="0">
                <a:solidFill>
                  <a:srgbClr val="063795"/>
                </a:solidFill>
                <a:cs typeface="Arial"/>
              </a:rPr>
              <a:t>i</a:t>
            </a:r>
            <a:r>
              <a:rPr lang="en-US" sz="2400" spc="9" dirty="0" smtClean="0">
                <a:solidFill>
                  <a:srgbClr val="063795"/>
                </a:solidFill>
                <a:cs typeface="Arial"/>
              </a:rPr>
              <a:t>f</a:t>
            </a:r>
            <a:r>
              <a:rPr lang="en-US" sz="2400" spc="-9" dirty="0" smtClean="0">
                <a:solidFill>
                  <a:srgbClr val="063795"/>
                </a:solidFill>
                <a:cs typeface="Arial"/>
              </a:rPr>
              <a:t>i</a:t>
            </a:r>
            <a:r>
              <a:rPr lang="en-US" sz="2400" dirty="0" smtClean="0">
                <a:solidFill>
                  <a:srgbClr val="063795"/>
                </a:solidFill>
                <a:cs typeface="Arial"/>
              </a:rPr>
              <a:t>cati</a:t>
            </a:r>
            <a:r>
              <a:rPr lang="en-US" sz="2400" spc="-14" dirty="0" smtClean="0">
                <a:solidFill>
                  <a:srgbClr val="063795"/>
                </a:solidFill>
                <a:cs typeface="Arial"/>
              </a:rPr>
              <a:t>o</a:t>
            </a:r>
            <a:r>
              <a:rPr lang="en-US" sz="2400" dirty="0" smtClean="0">
                <a:solidFill>
                  <a:srgbClr val="063795"/>
                </a:solidFill>
                <a:cs typeface="Arial"/>
              </a:rPr>
              <a:t>n of</a:t>
            </a:r>
            <a:r>
              <a:rPr lang="en-US" sz="2400" spc="4" dirty="0" smtClean="0">
                <a:solidFill>
                  <a:srgbClr val="063795"/>
                </a:solidFill>
                <a:cs typeface="Arial"/>
              </a:rPr>
              <a:t> </a:t>
            </a:r>
            <a:r>
              <a:rPr lang="en-US" sz="2400" dirty="0" smtClean="0">
                <a:solidFill>
                  <a:srgbClr val="063795"/>
                </a:solidFill>
                <a:cs typeface="Arial"/>
              </a:rPr>
              <a:t>an </a:t>
            </a:r>
            <a:r>
              <a:rPr lang="en-US" sz="2400" spc="-9" dirty="0" smtClean="0">
                <a:solidFill>
                  <a:srgbClr val="063795"/>
                </a:solidFill>
                <a:cs typeface="Arial"/>
              </a:rPr>
              <a:t>E</a:t>
            </a:r>
            <a:r>
              <a:rPr lang="en-US" sz="2400" dirty="0" smtClean="0">
                <a:solidFill>
                  <a:srgbClr val="063795"/>
                </a:solidFill>
                <a:cs typeface="Arial"/>
              </a:rPr>
              <a:t>RL</a:t>
            </a:r>
            <a:r>
              <a:rPr lang="en-US" sz="2400" spc="-75" dirty="0" smtClean="0">
                <a:solidFill>
                  <a:srgbClr val="063795"/>
                </a:solidFill>
                <a:cs typeface="Arial"/>
              </a:rPr>
              <a:t> </a:t>
            </a:r>
            <a:r>
              <a:rPr lang="en-US" sz="2400" dirty="0" smtClean="0">
                <a:solidFill>
                  <a:srgbClr val="063795"/>
                </a:solidFill>
                <a:cs typeface="Arial"/>
              </a:rPr>
              <a:t>test</a:t>
            </a:r>
            <a:r>
              <a:rPr lang="en-US" sz="2400" spc="4" dirty="0" smtClean="0">
                <a:solidFill>
                  <a:srgbClr val="063795"/>
                </a:solidFill>
                <a:cs typeface="Arial"/>
              </a:rPr>
              <a:t> </a:t>
            </a:r>
            <a:r>
              <a:rPr lang="en-US" sz="2400" dirty="0" smtClean="0">
                <a:solidFill>
                  <a:srgbClr val="063795"/>
                </a:solidFill>
                <a:cs typeface="Arial"/>
              </a:rPr>
              <a:t>fac</a:t>
            </a:r>
            <a:r>
              <a:rPr lang="en-US" sz="2400" spc="-9" dirty="0" smtClean="0">
                <a:solidFill>
                  <a:srgbClr val="063795"/>
                </a:solidFill>
                <a:cs typeface="Arial"/>
              </a:rPr>
              <a:t>i</a:t>
            </a:r>
            <a:r>
              <a:rPr lang="en-US" sz="2400" dirty="0" smtClean="0">
                <a:solidFill>
                  <a:srgbClr val="063795"/>
                </a:solidFill>
                <a:cs typeface="Arial"/>
              </a:rPr>
              <a:t>l</a:t>
            </a:r>
            <a:r>
              <a:rPr lang="en-US" sz="2400" spc="-9" dirty="0" smtClean="0">
                <a:solidFill>
                  <a:srgbClr val="063795"/>
                </a:solidFill>
                <a:cs typeface="Arial"/>
              </a:rPr>
              <a:t>i</a:t>
            </a:r>
            <a:r>
              <a:rPr lang="en-US" sz="2400" spc="9" dirty="0" smtClean="0">
                <a:solidFill>
                  <a:srgbClr val="063795"/>
                </a:solidFill>
                <a:cs typeface="Arial"/>
              </a:rPr>
              <a:t>t</a:t>
            </a:r>
            <a:r>
              <a:rPr lang="en-US" sz="2400" dirty="0" smtClean="0">
                <a:solidFill>
                  <a:srgbClr val="063795"/>
                </a:solidFill>
                <a:cs typeface="Arial"/>
              </a:rPr>
              <a:t>y </a:t>
            </a:r>
            <a:r>
              <a:rPr lang="en-US" sz="2400" spc="9" dirty="0" smtClean="0">
                <a:solidFill>
                  <a:srgbClr val="063795"/>
                </a:solidFill>
                <a:cs typeface="Arial"/>
              </a:rPr>
              <a:t>f</a:t>
            </a:r>
            <a:r>
              <a:rPr lang="en-US" sz="2400" spc="-9" dirty="0" smtClean="0">
                <a:solidFill>
                  <a:srgbClr val="063795"/>
                </a:solidFill>
                <a:cs typeface="Arial"/>
              </a:rPr>
              <a:t>o</a:t>
            </a:r>
            <a:r>
              <a:rPr lang="en-US" sz="2400" dirty="0" smtClean="0">
                <a:solidFill>
                  <a:srgbClr val="063795"/>
                </a:solidFill>
                <a:cs typeface="Arial"/>
              </a:rPr>
              <a:t>r</a:t>
            </a:r>
            <a:r>
              <a:rPr lang="en-US" sz="2400" spc="9" dirty="0" smtClean="0">
                <a:solidFill>
                  <a:srgbClr val="063795"/>
                </a:solidFill>
                <a:cs typeface="Arial"/>
              </a:rPr>
              <a:t> </a:t>
            </a:r>
            <a:r>
              <a:rPr lang="en-US" sz="2400" dirty="0" smtClean="0">
                <a:solidFill>
                  <a:srgbClr val="063795"/>
                </a:solidFill>
                <a:cs typeface="Arial"/>
              </a:rPr>
              <a:t>the </a:t>
            </a:r>
            <a:r>
              <a:rPr lang="en-US" sz="2400" spc="-9" dirty="0" err="1" smtClean="0">
                <a:solidFill>
                  <a:srgbClr val="063795"/>
                </a:solidFill>
                <a:cs typeface="Arial"/>
              </a:rPr>
              <a:t>L</a:t>
            </a:r>
            <a:r>
              <a:rPr lang="en-US" sz="2400" dirty="0" err="1" smtClean="0">
                <a:solidFill>
                  <a:srgbClr val="063795"/>
                </a:solidFill>
                <a:cs typeface="Arial"/>
              </a:rPr>
              <a:t>H</a:t>
            </a:r>
            <a:r>
              <a:rPr lang="en-US" sz="2400" spc="-9" dirty="0" err="1" smtClean="0">
                <a:solidFill>
                  <a:srgbClr val="063795"/>
                </a:solidFill>
                <a:cs typeface="Arial"/>
              </a:rPr>
              <a:t>e</a:t>
            </a:r>
            <a:r>
              <a:rPr lang="en-US" sz="2400" dirty="0" err="1" smtClean="0">
                <a:solidFill>
                  <a:srgbClr val="063795"/>
                </a:solidFill>
                <a:cs typeface="Arial"/>
              </a:rPr>
              <a:t>C</a:t>
            </a:r>
            <a:endParaRPr lang="en-US" sz="2400" dirty="0" smtClean="0">
              <a:solidFill>
                <a:srgbClr val="063795"/>
              </a:solidFill>
              <a:cs typeface="Arial"/>
            </a:endParaRPr>
          </a:p>
          <a:p>
            <a:pPr marL="339725" indent="-33972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</a:pPr>
            <a:r>
              <a:rPr lang="en-US" sz="2400" dirty="0" smtClean="0">
                <a:cs typeface="Arial"/>
              </a:rPr>
              <a:t>The</a:t>
            </a:r>
            <a:r>
              <a:rPr lang="en-US" sz="2400" spc="139" dirty="0" smtClean="0">
                <a:cs typeface="Arial"/>
              </a:rPr>
              <a:t> </a:t>
            </a:r>
            <a:r>
              <a:rPr lang="en-US" sz="2400" spc="9" dirty="0" smtClean="0">
                <a:solidFill>
                  <a:srgbClr val="063795"/>
                </a:solidFill>
                <a:cs typeface="Arial"/>
              </a:rPr>
              <a:t>f</a:t>
            </a:r>
            <a:r>
              <a:rPr lang="en-US" sz="2400" spc="-9" dirty="0" smtClean="0">
                <a:solidFill>
                  <a:srgbClr val="063795"/>
                </a:solidFill>
                <a:cs typeface="Arial"/>
              </a:rPr>
              <a:t>i</a:t>
            </a:r>
            <a:r>
              <a:rPr lang="en-US" sz="2400" dirty="0" smtClean="0">
                <a:solidFill>
                  <a:srgbClr val="063795"/>
                </a:solidFill>
                <a:cs typeface="Arial"/>
              </a:rPr>
              <a:t>n</a:t>
            </a:r>
            <a:r>
              <a:rPr lang="en-US" sz="2400" spc="-9" dirty="0" smtClean="0">
                <a:solidFill>
                  <a:srgbClr val="063795"/>
                </a:solidFill>
                <a:cs typeface="Arial"/>
              </a:rPr>
              <a:t>a</a:t>
            </a:r>
            <a:r>
              <a:rPr lang="en-US" sz="2400" dirty="0" smtClean="0">
                <a:solidFill>
                  <a:srgbClr val="063795"/>
                </a:solidFill>
                <a:cs typeface="Arial"/>
              </a:rPr>
              <a:t>liz</a:t>
            </a:r>
            <a:r>
              <a:rPr lang="en-US" sz="2400" spc="-9" dirty="0" smtClean="0">
                <a:solidFill>
                  <a:srgbClr val="063795"/>
                </a:solidFill>
                <a:cs typeface="Arial"/>
              </a:rPr>
              <a:t>a</a:t>
            </a:r>
            <a:r>
              <a:rPr lang="en-US" sz="2400" spc="9" dirty="0" smtClean="0">
                <a:solidFill>
                  <a:srgbClr val="063795"/>
                </a:solidFill>
                <a:cs typeface="Arial"/>
              </a:rPr>
              <a:t>t</a:t>
            </a:r>
            <a:r>
              <a:rPr lang="en-US" sz="2400" spc="-9" dirty="0" smtClean="0">
                <a:solidFill>
                  <a:srgbClr val="063795"/>
                </a:solidFill>
                <a:cs typeface="Arial"/>
              </a:rPr>
              <a:t>i</a:t>
            </a:r>
            <a:r>
              <a:rPr lang="en-US" sz="2400" dirty="0" smtClean="0">
                <a:solidFill>
                  <a:srgbClr val="063795"/>
                </a:solidFill>
                <a:cs typeface="Arial"/>
              </a:rPr>
              <a:t>on</a:t>
            </a:r>
            <a:r>
              <a:rPr lang="en-US" sz="2400" spc="139" dirty="0" smtClean="0">
                <a:solidFill>
                  <a:srgbClr val="063795"/>
                </a:solidFill>
                <a:cs typeface="Arial"/>
              </a:rPr>
              <a:t> </a:t>
            </a:r>
            <a:r>
              <a:rPr lang="en-US" sz="2400" dirty="0" smtClean="0">
                <a:solidFill>
                  <a:srgbClr val="063795"/>
                </a:solidFill>
                <a:cs typeface="Arial"/>
              </a:rPr>
              <a:t>of</a:t>
            </a:r>
            <a:r>
              <a:rPr lang="en-US" sz="2400" spc="149" dirty="0" smtClean="0">
                <a:solidFill>
                  <a:srgbClr val="063795"/>
                </a:solidFill>
                <a:cs typeface="Arial"/>
              </a:rPr>
              <a:t> </a:t>
            </a:r>
            <a:r>
              <a:rPr lang="en-US" sz="2400" spc="9" dirty="0" smtClean="0">
                <a:solidFill>
                  <a:srgbClr val="063795"/>
                </a:solidFill>
                <a:cs typeface="Arial"/>
              </a:rPr>
              <a:t>t</a:t>
            </a:r>
            <a:r>
              <a:rPr lang="en-US" sz="2400" spc="-9" dirty="0" smtClean="0">
                <a:solidFill>
                  <a:srgbClr val="063795"/>
                </a:solidFill>
                <a:cs typeface="Arial"/>
              </a:rPr>
              <a:t>h</a:t>
            </a:r>
            <a:r>
              <a:rPr lang="en-US" sz="2400" dirty="0" smtClean="0">
                <a:solidFill>
                  <a:srgbClr val="063795"/>
                </a:solidFill>
                <a:cs typeface="Arial"/>
              </a:rPr>
              <a:t>e</a:t>
            </a:r>
            <a:r>
              <a:rPr lang="en-US" sz="2400" spc="149" dirty="0" smtClean="0">
                <a:solidFill>
                  <a:srgbClr val="063795"/>
                </a:solidFill>
                <a:cs typeface="Arial"/>
              </a:rPr>
              <a:t> </a:t>
            </a:r>
            <a:r>
              <a:rPr lang="en-US" sz="2400" dirty="0" smtClean="0">
                <a:solidFill>
                  <a:srgbClr val="063795"/>
                </a:solidFill>
                <a:cs typeface="Arial"/>
              </a:rPr>
              <a:t>E</a:t>
            </a:r>
            <a:r>
              <a:rPr lang="en-US" sz="2400" spc="-9" dirty="0" smtClean="0">
                <a:solidFill>
                  <a:srgbClr val="063795"/>
                </a:solidFill>
                <a:cs typeface="Arial"/>
              </a:rPr>
              <a:t>R</a:t>
            </a:r>
            <a:r>
              <a:rPr lang="en-US" sz="2400" dirty="0" smtClean="0">
                <a:solidFill>
                  <a:srgbClr val="063795"/>
                </a:solidFill>
                <a:cs typeface="Arial"/>
              </a:rPr>
              <a:t>L</a:t>
            </a:r>
            <a:r>
              <a:rPr lang="en-US" sz="2400" spc="69" dirty="0" smtClean="0">
                <a:solidFill>
                  <a:srgbClr val="063795"/>
                </a:solidFill>
                <a:cs typeface="Arial"/>
              </a:rPr>
              <a:t> </a:t>
            </a:r>
            <a:r>
              <a:rPr lang="en-US" sz="2400" dirty="0" smtClean="0">
                <a:solidFill>
                  <a:srgbClr val="063795"/>
                </a:solidFill>
                <a:cs typeface="Arial"/>
              </a:rPr>
              <a:t>des</a:t>
            </a:r>
            <a:r>
              <a:rPr lang="en-US" sz="2400" spc="-9" dirty="0" smtClean="0">
                <a:solidFill>
                  <a:srgbClr val="063795"/>
                </a:solidFill>
                <a:cs typeface="Arial"/>
              </a:rPr>
              <a:t>i</a:t>
            </a:r>
            <a:r>
              <a:rPr lang="en-US" sz="2400" dirty="0" smtClean="0">
                <a:solidFill>
                  <a:srgbClr val="063795"/>
                </a:solidFill>
                <a:cs typeface="Arial"/>
              </a:rPr>
              <a:t>gn</a:t>
            </a:r>
            <a:r>
              <a:rPr lang="en-US" sz="2400" spc="149" dirty="0" smtClean="0">
                <a:solidFill>
                  <a:srgbClr val="063795"/>
                </a:solidFill>
                <a:cs typeface="Arial"/>
              </a:rPr>
              <a:t> </a:t>
            </a:r>
            <a:r>
              <a:rPr lang="en-US" sz="2400" dirty="0" smtClean="0">
                <a:solidFill>
                  <a:srgbClr val="063795"/>
                </a:solidFill>
                <a:cs typeface="Arial"/>
              </a:rPr>
              <a:t>f</a:t>
            </a:r>
            <a:r>
              <a:rPr lang="en-US" sz="2400" spc="-14" dirty="0" smtClean="0">
                <a:solidFill>
                  <a:srgbClr val="063795"/>
                </a:solidFill>
                <a:cs typeface="Arial"/>
              </a:rPr>
              <a:t>o</a:t>
            </a:r>
            <a:r>
              <a:rPr lang="en-US" sz="2400" dirty="0" smtClean="0">
                <a:solidFill>
                  <a:srgbClr val="063795"/>
                </a:solidFill>
                <a:cs typeface="Arial"/>
              </a:rPr>
              <a:t>r</a:t>
            </a:r>
            <a:r>
              <a:rPr lang="en-US" sz="2400" spc="149" dirty="0" smtClean="0">
                <a:solidFill>
                  <a:srgbClr val="063795"/>
                </a:solidFill>
                <a:cs typeface="Arial"/>
              </a:rPr>
              <a:t> </a:t>
            </a:r>
            <a:r>
              <a:rPr lang="en-US" sz="2400" spc="9" dirty="0" smtClean="0">
                <a:solidFill>
                  <a:srgbClr val="063795"/>
                </a:solidFill>
                <a:cs typeface="Arial"/>
              </a:rPr>
              <a:t>t</a:t>
            </a:r>
            <a:r>
              <a:rPr lang="en-US" sz="2400" spc="-9" dirty="0" smtClean="0">
                <a:solidFill>
                  <a:srgbClr val="063795"/>
                </a:solidFill>
                <a:cs typeface="Arial"/>
              </a:rPr>
              <a:t>h</a:t>
            </a:r>
            <a:r>
              <a:rPr lang="en-US" sz="2400" dirty="0" smtClean="0">
                <a:solidFill>
                  <a:srgbClr val="063795"/>
                </a:solidFill>
                <a:cs typeface="Arial"/>
              </a:rPr>
              <a:t>e</a:t>
            </a:r>
            <a:r>
              <a:rPr lang="en-US" sz="2400" spc="149" dirty="0" smtClean="0">
                <a:solidFill>
                  <a:srgbClr val="063795"/>
                </a:solidFill>
                <a:cs typeface="Arial"/>
              </a:rPr>
              <a:t> </a:t>
            </a:r>
            <a:r>
              <a:rPr lang="en-US" sz="2400" spc="-9" dirty="0" err="1" smtClean="0">
                <a:solidFill>
                  <a:srgbClr val="063795"/>
                </a:solidFill>
                <a:cs typeface="Arial"/>
              </a:rPr>
              <a:t>L</a:t>
            </a:r>
            <a:r>
              <a:rPr lang="en-US" sz="2400" dirty="0" err="1" smtClean="0">
                <a:solidFill>
                  <a:srgbClr val="063795"/>
                </a:solidFill>
                <a:cs typeface="Arial"/>
              </a:rPr>
              <a:t>HeC</a:t>
            </a:r>
            <a:r>
              <a:rPr lang="en-US" sz="2400" spc="154" dirty="0" smtClean="0">
                <a:solidFill>
                  <a:srgbClr val="063795"/>
                </a:solidFill>
                <a:cs typeface="Arial"/>
              </a:rPr>
              <a:t> </a:t>
            </a:r>
            <a:r>
              <a:rPr lang="en-US" sz="2400" dirty="0" smtClean="0">
                <a:cs typeface="Arial"/>
              </a:rPr>
              <a:t>(o</a:t>
            </a:r>
            <a:r>
              <a:rPr lang="en-US" sz="2400" spc="-9" dirty="0" smtClean="0">
                <a:cs typeface="Arial"/>
              </a:rPr>
              <a:t>p</a:t>
            </a:r>
            <a:r>
              <a:rPr lang="en-US" sz="2400" spc="9" dirty="0" smtClean="0">
                <a:cs typeface="Arial"/>
              </a:rPr>
              <a:t>t</a:t>
            </a:r>
            <a:r>
              <a:rPr lang="en-US" sz="2400" spc="-9" dirty="0" smtClean="0">
                <a:cs typeface="Arial"/>
              </a:rPr>
              <a:t>i</a:t>
            </a:r>
            <a:r>
              <a:rPr lang="en-US" sz="2400" dirty="0" smtClean="0">
                <a:cs typeface="Arial"/>
              </a:rPr>
              <a:t>cs</a:t>
            </a:r>
            <a:r>
              <a:rPr lang="en-US" sz="2400" spc="149" dirty="0" smtClean="0">
                <a:cs typeface="Arial"/>
              </a:rPr>
              <a:t> </a:t>
            </a:r>
            <a:r>
              <a:rPr lang="en-US" sz="2400" dirty="0" smtClean="0">
                <a:cs typeface="Arial"/>
              </a:rPr>
              <a:t>d</a:t>
            </a:r>
            <a:r>
              <a:rPr lang="en-US" sz="2400" spc="-9" dirty="0" smtClean="0">
                <a:cs typeface="Arial"/>
              </a:rPr>
              <a:t>e</a:t>
            </a:r>
            <a:r>
              <a:rPr lang="en-US" sz="2400" dirty="0" smtClean="0">
                <a:cs typeface="Arial"/>
              </a:rPr>
              <a:t>sig</a:t>
            </a:r>
            <a:r>
              <a:rPr lang="en-US" sz="2400" spc="-9" dirty="0" smtClean="0">
                <a:cs typeface="Arial"/>
              </a:rPr>
              <a:t>n</a:t>
            </a:r>
            <a:r>
              <a:rPr lang="en-US" sz="2400" dirty="0" smtClean="0">
                <a:cs typeface="Arial"/>
              </a:rPr>
              <a:t>,</a:t>
            </a:r>
            <a:r>
              <a:rPr lang="en-US" sz="2400" spc="149" dirty="0" smtClean="0">
                <a:cs typeface="Arial"/>
              </a:rPr>
              <a:t> </a:t>
            </a:r>
            <a:r>
              <a:rPr lang="en-US" sz="2400" dirty="0" smtClean="0">
                <a:cs typeface="Arial"/>
              </a:rPr>
              <a:t>be</a:t>
            </a:r>
            <a:r>
              <a:rPr lang="en-US" sz="2400" spc="-9" dirty="0" smtClean="0">
                <a:cs typeface="Arial"/>
              </a:rPr>
              <a:t>a</a:t>
            </a:r>
            <a:r>
              <a:rPr lang="en-US" sz="2400" dirty="0" smtClean="0">
                <a:cs typeface="Arial"/>
              </a:rPr>
              <a:t>m dy</a:t>
            </a:r>
            <a:r>
              <a:rPr lang="en-US" sz="2400" spc="-9" dirty="0" smtClean="0">
                <a:cs typeface="Arial"/>
              </a:rPr>
              <a:t>n</a:t>
            </a:r>
            <a:r>
              <a:rPr lang="en-US" sz="2400" dirty="0" smtClean="0">
                <a:cs typeface="Arial"/>
              </a:rPr>
              <a:t>am</a:t>
            </a:r>
            <a:r>
              <a:rPr lang="en-US" sz="2400" spc="-9" dirty="0" smtClean="0">
                <a:cs typeface="Arial"/>
              </a:rPr>
              <a:t>i</a:t>
            </a:r>
            <a:r>
              <a:rPr lang="en-US" sz="2400" dirty="0" smtClean="0">
                <a:cs typeface="Arial"/>
              </a:rPr>
              <a:t>cs stu</a:t>
            </a:r>
            <a:r>
              <a:rPr lang="en-US" sz="2400" spc="-14" dirty="0" smtClean="0">
                <a:cs typeface="Arial"/>
              </a:rPr>
              <a:t>d</a:t>
            </a:r>
            <a:r>
              <a:rPr lang="en-US" sz="2400" dirty="0" smtClean="0">
                <a:cs typeface="Arial"/>
              </a:rPr>
              <a:t>ies a</a:t>
            </a:r>
            <a:r>
              <a:rPr lang="en-US" sz="2400" spc="-9" dirty="0" smtClean="0">
                <a:cs typeface="Arial"/>
              </a:rPr>
              <a:t>n</a:t>
            </a:r>
            <a:r>
              <a:rPr lang="en-US" sz="2400" dirty="0" smtClean="0">
                <a:cs typeface="Arial"/>
              </a:rPr>
              <a:t>d i</a:t>
            </a:r>
            <a:r>
              <a:rPr lang="en-US" sz="2400" spc="-9" dirty="0" smtClean="0">
                <a:cs typeface="Arial"/>
              </a:rPr>
              <a:t>d</a:t>
            </a:r>
            <a:r>
              <a:rPr lang="en-US" sz="2400" dirty="0" smtClean="0">
                <a:cs typeface="Arial"/>
              </a:rPr>
              <a:t>entific</a:t>
            </a:r>
            <a:r>
              <a:rPr lang="en-US" sz="2400" spc="-14" dirty="0" smtClean="0">
                <a:cs typeface="Arial"/>
              </a:rPr>
              <a:t>a</a:t>
            </a:r>
            <a:r>
              <a:rPr lang="en-US" sz="2400" spc="9" dirty="0" smtClean="0">
                <a:cs typeface="Arial"/>
              </a:rPr>
              <a:t>t</a:t>
            </a:r>
            <a:r>
              <a:rPr lang="en-US" sz="2400" spc="-9" dirty="0" smtClean="0">
                <a:cs typeface="Arial"/>
              </a:rPr>
              <a:t>i</a:t>
            </a:r>
            <a:r>
              <a:rPr lang="en-US" sz="2400" dirty="0" smtClean="0">
                <a:cs typeface="Arial"/>
              </a:rPr>
              <a:t>on </a:t>
            </a:r>
            <a:r>
              <a:rPr lang="en-US" sz="2400" spc="-9" dirty="0" smtClean="0">
                <a:cs typeface="Arial"/>
              </a:rPr>
              <a:t>o</a:t>
            </a:r>
            <a:r>
              <a:rPr lang="en-US" sz="2400" dirty="0" smtClean="0">
                <a:cs typeface="Arial"/>
              </a:rPr>
              <a:t>f</a:t>
            </a:r>
            <a:r>
              <a:rPr lang="en-US" sz="2400" spc="9" dirty="0" smtClean="0">
                <a:cs typeface="Arial"/>
              </a:rPr>
              <a:t> </a:t>
            </a:r>
            <a:r>
              <a:rPr lang="en-US" sz="2400" dirty="0" smtClean="0">
                <a:cs typeface="Arial"/>
              </a:rPr>
              <a:t>pot</a:t>
            </a:r>
            <a:r>
              <a:rPr lang="en-US" sz="2400" spc="-14" dirty="0" smtClean="0">
                <a:cs typeface="Arial"/>
              </a:rPr>
              <a:t>e</a:t>
            </a:r>
            <a:r>
              <a:rPr lang="en-US" sz="2400" dirty="0" smtClean="0">
                <a:cs typeface="Arial"/>
              </a:rPr>
              <a:t>ntial </a:t>
            </a:r>
            <a:r>
              <a:rPr lang="en-US" sz="2400" spc="-9" dirty="0" smtClean="0">
                <a:cs typeface="Arial"/>
              </a:rPr>
              <a:t>p</a:t>
            </a:r>
            <a:r>
              <a:rPr lang="en-US" sz="2400" dirty="0" smtClean="0">
                <a:cs typeface="Arial"/>
              </a:rPr>
              <a:t>erform</a:t>
            </a:r>
            <a:r>
              <a:rPr lang="en-US" sz="2400" spc="-14" dirty="0" smtClean="0">
                <a:cs typeface="Arial"/>
              </a:rPr>
              <a:t>a</a:t>
            </a:r>
            <a:r>
              <a:rPr lang="en-US" sz="2400" dirty="0" smtClean="0">
                <a:cs typeface="Arial"/>
              </a:rPr>
              <a:t>nce l</a:t>
            </a:r>
            <a:r>
              <a:rPr lang="en-US" sz="2400" spc="-9" dirty="0" smtClean="0">
                <a:cs typeface="Arial"/>
              </a:rPr>
              <a:t>i</a:t>
            </a:r>
            <a:r>
              <a:rPr lang="en-US" sz="2400" dirty="0" smtClean="0">
                <a:cs typeface="Arial"/>
              </a:rPr>
              <a:t>mitatio</a:t>
            </a:r>
            <a:r>
              <a:rPr lang="en-US" sz="2400" spc="-14" dirty="0" smtClean="0">
                <a:cs typeface="Arial"/>
              </a:rPr>
              <a:t>n</a:t>
            </a:r>
            <a:r>
              <a:rPr lang="en-US" sz="2400" dirty="0" smtClean="0">
                <a:cs typeface="Arial"/>
              </a:rPr>
              <a:t>s)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4F63DD-AE83-406C-9B55-B110E0B1F809}" type="slidenum">
              <a:rPr lang="en-US" smtClean="0">
                <a:solidFill>
                  <a:srgbClr val="000000"/>
                </a:solidFill>
              </a:rPr>
              <a:pPr/>
              <a:t>58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95600" y="4572000"/>
            <a:ext cx="668022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rgbClr val="000000"/>
                </a:solidFill>
                <a:cs typeface="Arial"/>
              </a:rPr>
              <a:t>(</a:t>
            </a:r>
            <a:r>
              <a:rPr lang="en-US" sz="2000" dirty="0" err="1">
                <a:solidFill>
                  <a:srgbClr val="000000"/>
                </a:solidFill>
              </a:rPr>
              <a:t>S.Bertolucci</a:t>
            </a:r>
            <a:r>
              <a:rPr lang="en-US" sz="2000" dirty="0">
                <a:solidFill>
                  <a:srgbClr val="000000"/>
                </a:solidFill>
              </a:rPr>
              <a:t> at Chavannes workshop 6/12 based </a:t>
            </a:r>
            <a:r>
              <a:rPr lang="en-US" sz="2000" dirty="0" smtClean="0">
                <a:solidFill>
                  <a:srgbClr val="000000"/>
                </a:solidFill>
              </a:rPr>
              <a:t>on</a:t>
            </a:r>
          </a:p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CERN directorate’s </a:t>
            </a:r>
            <a:r>
              <a:rPr lang="en-US" sz="2000" dirty="0">
                <a:solidFill>
                  <a:srgbClr val="000000"/>
                </a:solidFill>
              </a:rPr>
              <a:t>decision to include </a:t>
            </a:r>
            <a:r>
              <a:rPr lang="en-US" sz="2000" dirty="0" err="1">
                <a:solidFill>
                  <a:srgbClr val="000000"/>
                </a:solidFill>
              </a:rPr>
              <a:t>LHeC</a:t>
            </a:r>
            <a:r>
              <a:rPr lang="en-US" sz="2000" dirty="0">
                <a:solidFill>
                  <a:srgbClr val="000000"/>
                </a:solidFill>
              </a:rPr>
              <a:t> in the MTP</a:t>
            </a:r>
            <a:r>
              <a:rPr lang="en-US" sz="2000" dirty="0">
                <a:solidFill>
                  <a:srgbClr val="000000"/>
                </a:solidFill>
                <a:cs typeface="Arial"/>
              </a:rPr>
              <a:t>)</a:t>
            </a:r>
            <a:endParaRPr lang="en-US" sz="2800" dirty="0">
              <a:solidFill>
                <a:srgbClr val="000000"/>
              </a:solidFill>
              <a:cs typeface="Arial"/>
            </a:endParaRPr>
          </a:p>
          <a:p>
            <a:pPr algn="ctr"/>
            <a:endParaRPr lang="en-US" sz="2000" dirty="0">
              <a:solidFill>
                <a:srgbClr val="000000"/>
              </a:solidFill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7325"/>
            <a:ext cx="717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9172972"/>
      </p:ext>
    </p:extLst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63"/>
          <p:cNvSpPr/>
          <p:nvPr/>
        </p:nvSpPr>
        <p:spPr bwMode="auto">
          <a:xfrm>
            <a:off x="5562601" y="2275953"/>
            <a:ext cx="4114800" cy="1686447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336550" indent="-3365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rgbClr val="0000CC"/>
              </a:buClr>
              <a:buSzPct val="75000"/>
              <a:buFont typeface="Monotype Sorts" pitchFamily="2" charset="2"/>
              <a:buNone/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pc="-14" dirty="0" err="1">
                <a:solidFill>
                  <a:srgbClr val="11568A"/>
                </a:solidFill>
                <a:latin typeface="Arial"/>
                <a:cs typeface="Arial"/>
              </a:rPr>
              <a:t>L</a:t>
            </a:r>
            <a:r>
              <a:rPr lang="en-US" b="1" spc="4" dirty="0" err="1">
                <a:solidFill>
                  <a:srgbClr val="11568A"/>
                </a:solidFill>
                <a:latin typeface="Arial"/>
                <a:cs typeface="Arial"/>
              </a:rPr>
              <a:t>i</a:t>
            </a:r>
            <a:r>
              <a:rPr lang="en-US" b="1" spc="-14" dirty="0" err="1">
                <a:solidFill>
                  <a:srgbClr val="11568A"/>
                </a:solidFill>
                <a:latin typeface="Arial"/>
                <a:cs typeface="Arial"/>
              </a:rPr>
              <a:t>n</a:t>
            </a:r>
            <a:r>
              <a:rPr lang="en-US" b="1" spc="-4" dirty="0" err="1">
                <a:solidFill>
                  <a:srgbClr val="11568A"/>
                </a:solidFill>
                <a:latin typeface="Arial"/>
                <a:cs typeface="Arial"/>
              </a:rPr>
              <a:t>a</a:t>
            </a:r>
            <a:r>
              <a:rPr lang="en-US" b="1" dirty="0" err="1">
                <a:solidFill>
                  <a:srgbClr val="11568A"/>
                </a:solidFill>
                <a:latin typeface="Arial"/>
                <a:cs typeface="Arial"/>
              </a:rPr>
              <a:t>c</a:t>
            </a:r>
            <a:r>
              <a:rPr lang="en-US" b="1" dirty="0">
                <a:solidFill>
                  <a:srgbClr val="11568A"/>
                </a:solidFill>
                <a:latin typeface="Arial"/>
                <a:cs typeface="Arial"/>
              </a:rPr>
              <a:t> </a:t>
            </a:r>
            <a:r>
              <a:rPr lang="en-US" b="1" spc="-9" dirty="0" smtClean="0">
                <a:solidFill>
                  <a:srgbClr val="11568A"/>
                </a:solidFill>
                <a:latin typeface="Arial"/>
                <a:cs typeface="Arial"/>
              </a:rPr>
              <a:t>D</a:t>
            </a:r>
            <a:r>
              <a:rPr lang="en-US" b="1" spc="-4" dirty="0" smtClean="0">
                <a:solidFill>
                  <a:srgbClr val="11568A"/>
                </a:solidFill>
                <a:latin typeface="Arial"/>
                <a:cs typeface="Arial"/>
              </a:rPr>
              <a:t>es</a:t>
            </a:r>
            <a:r>
              <a:rPr lang="en-US" b="1" spc="4" dirty="0" smtClean="0">
                <a:solidFill>
                  <a:srgbClr val="11568A"/>
                </a:solidFill>
                <a:latin typeface="Arial"/>
                <a:cs typeface="Arial"/>
              </a:rPr>
              <a:t>i</a:t>
            </a:r>
            <a:r>
              <a:rPr lang="en-US" b="1" spc="-14" dirty="0" smtClean="0">
                <a:solidFill>
                  <a:srgbClr val="11568A"/>
                </a:solidFill>
                <a:latin typeface="Arial"/>
                <a:cs typeface="Arial"/>
              </a:rPr>
              <a:t>g</a:t>
            </a:r>
            <a:r>
              <a:rPr lang="en-US" b="1" dirty="0" smtClean="0">
                <a:solidFill>
                  <a:srgbClr val="11568A"/>
                </a:solidFill>
                <a:latin typeface="Arial"/>
                <a:cs typeface="Arial"/>
              </a:rPr>
              <a:t>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2724" y="744831"/>
            <a:ext cx="9464675" cy="5919788"/>
          </a:xfrm>
        </p:spPr>
        <p:txBody>
          <a:bodyPr/>
          <a:lstStyle/>
          <a:p>
            <a:pPr marL="12700" marR="34289">
              <a:lnSpc>
                <a:spcPts val="1939"/>
              </a:lnSpc>
              <a:spcBef>
                <a:spcPts val="97"/>
              </a:spcBef>
            </a:pPr>
            <a:r>
              <a:rPr lang="en-US" sz="2000" spc="9" dirty="0" smtClean="0">
                <a:cs typeface="Arial"/>
              </a:rPr>
              <a:t>I</a:t>
            </a:r>
            <a:r>
              <a:rPr lang="en-US" sz="2000" dirty="0" smtClean="0">
                <a:cs typeface="Arial"/>
              </a:rPr>
              <a:t>n the </a:t>
            </a:r>
            <a:r>
              <a:rPr lang="en-US" sz="2000" b="1" spc="-9" dirty="0" smtClean="0">
                <a:solidFill>
                  <a:srgbClr val="063795"/>
                </a:solidFill>
                <a:cs typeface="Arial"/>
              </a:rPr>
              <a:t>C</a:t>
            </a:r>
            <a:r>
              <a:rPr lang="en-US" sz="2000" b="1" dirty="0" smtClean="0">
                <a:solidFill>
                  <a:srgbClr val="063795"/>
                </a:solidFill>
                <a:cs typeface="Arial"/>
              </a:rPr>
              <a:t>DR</a:t>
            </a:r>
            <a:r>
              <a:rPr lang="en-US" sz="2000" dirty="0">
                <a:cs typeface="Arial"/>
              </a:rPr>
              <a:t>:</a:t>
            </a:r>
            <a:r>
              <a:rPr lang="en-US" sz="2000" spc="9" dirty="0">
                <a:cs typeface="Arial"/>
              </a:rPr>
              <a:t> </a:t>
            </a:r>
            <a:r>
              <a:rPr lang="en-US" sz="2000" dirty="0">
                <a:cs typeface="Arial"/>
              </a:rPr>
              <a:t>8 </a:t>
            </a:r>
            <a:r>
              <a:rPr lang="en-US" sz="2000" spc="-9" dirty="0">
                <a:cs typeface="Arial"/>
              </a:rPr>
              <a:t>c</a:t>
            </a:r>
            <a:r>
              <a:rPr lang="en-US" sz="2000" dirty="0">
                <a:cs typeface="Arial"/>
              </a:rPr>
              <a:t>aviti</a:t>
            </a:r>
            <a:r>
              <a:rPr lang="en-US" sz="2000" spc="-14" dirty="0">
                <a:cs typeface="Arial"/>
              </a:rPr>
              <a:t>e</a:t>
            </a:r>
            <a:r>
              <a:rPr lang="en-US" sz="2000" dirty="0">
                <a:cs typeface="Arial"/>
              </a:rPr>
              <a:t>s</a:t>
            </a:r>
            <a:r>
              <a:rPr lang="en-US" sz="2000" spc="9" dirty="0">
                <a:cs typeface="Arial"/>
              </a:rPr>
              <a:t> </a:t>
            </a:r>
            <a:r>
              <a:rPr lang="en-US" sz="2000" spc="-9" dirty="0">
                <a:cs typeface="Arial"/>
              </a:rPr>
              <a:t>p</a:t>
            </a:r>
            <a:r>
              <a:rPr lang="en-US" sz="2000" dirty="0">
                <a:cs typeface="Arial"/>
              </a:rPr>
              <a:t>er 14 m lo</a:t>
            </a:r>
            <a:r>
              <a:rPr lang="en-US" sz="2000" spc="-9" dirty="0">
                <a:cs typeface="Arial"/>
              </a:rPr>
              <a:t>n</a:t>
            </a:r>
            <a:r>
              <a:rPr lang="en-US" sz="2000" dirty="0">
                <a:cs typeface="Arial"/>
              </a:rPr>
              <a:t>g </a:t>
            </a:r>
            <a:r>
              <a:rPr lang="en-US" sz="2000" dirty="0" smtClean="0">
                <a:cs typeface="Arial"/>
              </a:rPr>
              <a:t>mo</a:t>
            </a:r>
            <a:r>
              <a:rPr lang="en-US" sz="2000" spc="-9" dirty="0" smtClean="0">
                <a:cs typeface="Arial"/>
              </a:rPr>
              <a:t>d</a:t>
            </a:r>
            <a:r>
              <a:rPr lang="en-US" sz="2000" dirty="0" smtClean="0">
                <a:cs typeface="Arial"/>
              </a:rPr>
              <a:t>u</a:t>
            </a:r>
            <a:r>
              <a:rPr lang="en-US" sz="2000" spc="-9" dirty="0" smtClean="0">
                <a:cs typeface="Arial"/>
              </a:rPr>
              <a:t>l</a:t>
            </a:r>
            <a:r>
              <a:rPr lang="en-US" sz="2000" dirty="0" smtClean="0">
                <a:cs typeface="Arial"/>
              </a:rPr>
              <a:t>e</a:t>
            </a:r>
          </a:p>
          <a:p>
            <a:pPr marL="0" marR="34289" indent="0">
              <a:lnSpc>
                <a:spcPts val="1939"/>
              </a:lnSpc>
              <a:spcBef>
                <a:spcPts val="97"/>
              </a:spcBef>
              <a:buNone/>
            </a:pPr>
            <a:r>
              <a:rPr lang="en-US" sz="2000" dirty="0" smtClean="0">
                <a:cs typeface="Arial"/>
              </a:rPr>
              <a:t>     Ch</a:t>
            </a:r>
            <a:r>
              <a:rPr lang="en-US" sz="2000" spc="-9" dirty="0" smtClean="0">
                <a:cs typeface="Arial"/>
              </a:rPr>
              <a:t>o</a:t>
            </a:r>
            <a:r>
              <a:rPr lang="en-US" sz="2000" dirty="0" smtClean="0">
                <a:cs typeface="Arial"/>
              </a:rPr>
              <a:t>ice </a:t>
            </a:r>
            <a:r>
              <a:rPr lang="en-US" sz="2000" spc="-9" dirty="0">
                <a:cs typeface="Arial"/>
              </a:rPr>
              <a:t>b</a:t>
            </a:r>
            <a:r>
              <a:rPr lang="en-US" sz="2000" dirty="0">
                <a:cs typeface="Arial"/>
              </a:rPr>
              <a:t>etw</a:t>
            </a:r>
            <a:r>
              <a:rPr lang="en-US" sz="2000" spc="-14" dirty="0">
                <a:cs typeface="Arial"/>
              </a:rPr>
              <a:t>e</a:t>
            </a:r>
            <a:r>
              <a:rPr lang="en-US" sz="2000" dirty="0">
                <a:cs typeface="Arial"/>
              </a:rPr>
              <a:t>en O</a:t>
            </a:r>
            <a:r>
              <a:rPr lang="en-US" sz="2000" spc="4" dirty="0">
                <a:cs typeface="Arial"/>
              </a:rPr>
              <a:t>(</a:t>
            </a:r>
            <a:r>
              <a:rPr lang="en-US" sz="2000" spc="-9" dirty="0">
                <a:cs typeface="Arial"/>
              </a:rPr>
              <a:t>7</a:t>
            </a:r>
            <a:r>
              <a:rPr lang="en-US" sz="2000" dirty="0">
                <a:cs typeface="Arial"/>
              </a:rPr>
              <a:t>20 M</a:t>
            </a:r>
            <a:r>
              <a:rPr lang="en-US" sz="2000" spc="-9" dirty="0">
                <a:cs typeface="Arial"/>
              </a:rPr>
              <a:t>H</a:t>
            </a:r>
            <a:r>
              <a:rPr lang="en-US" sz="2000" dirty="0">
                <a:cs typeface="Arial"/>
              </a:rPr>
              <a:t>z)</a:t>
            </a:r>
            <a:r>
              <a:rPr lang="en-US" sz="2000" spc="9" dirty="0">
                <a:cs typeface="Arial"/>
              </a:rPr>
              <a:t> </a:t>
            </a:r>
            <a:r>
              <a:rPr lang="en-US" sz="2000" spc="-9" dirty="0">
                <a:cs typeface="Arial"/>
              </a:rPr>
              <a:t>a</a:t>
            </a:r>
            <a:r>
              <a:rPr lang="en-US" sz="2000" dirty="0">
                <a:cs typeface="Arial"/>
              </a:rPr>
              <a:t>nd O(1.3 </a:t>
            </a:r>
            <a:r>
              <a:rPr lang="en-US" sz="2000" spc="9" dirty="0" smtClean="0">
                <a:cs typeface="Arial"/>
              </a:rPr>
              <a:t>G</a:t>
            </a:r>
            <a:r>
              <a:rPr lang="en-US" sz="2000" spc="-9" dirty="0" smtClean="0">
                <a:cs typeface="Arial"/>
              </a:rPr>
              <a:t>H</a:t>
            </a:r>
            <a:r>
              <a:rPr lang="en-US" sz="2000" dirty="0" smtClean="0">
                <a:cs typeface="Arial"/>
              </a:rPr>
              <a:t>z)                                                       </a:t>
            </a:r>
          </a:p>
          <a:p>
            <a:pPr marL="0" marR="34289" indent="0">
              <a:lnSpc>
                <a:spcPts val="1939"/>
              </a:lnSpc>
              <a:spcBef>
                <a:spcPts val="97"/>
              </a:spcBef>
              <a:buNone/>
            </a:pPr>
            <a:r>
              <a:rPr lang="en-US" sz="2000" dirty="0">
                <a:cs typeface="Arial"/>
              </a:rPr>
              <a:t> </a:t>
            </a:r>
            <a:r>
              <a:rPr lang="en-US" sz="2000" dirty="0" smtClean="0">
                <a:cs typeface="Arial"/>
              </a:rPr>
              <a:t>    </a:t>
            </a:r>
            <a:r>
              <a:rPr lang="en-US" sz="2000" spc="-9" dirty="0" smtClean="0">
                <a:cs typeface="Arial"/>
              </a:rPr>
              <a:t>~ </a:t>
            </a:r>
            <a:r>
              <a:rPr lang="en-US" sz="2000" dirty="0" smtClean="0">
                <a:cs typeface="Arial"/>
              </a:rPr>
              <a:t>720</a:t>
            </a:r>
            <a:r>
              <a:rPr lang="en-US" sz="2000" spc="-9" dirty="0" smtClean="0">
                <a:cs typeface="Arial"/>
              </a:rPr>
              <a:t> </a:t>
            </a:r>
            <a:r>
              <a:rPr lang="en-US" sz="2000" dirty="0" smtClean="0">
                <a:cs typeface="Arial"/>
              </a:rPr>
              <a:t>MHz </a:t>
            </a:r>
            <a:r>
              <a:rPr lang="en-US" sz="2000" spc="-9" dirty="0" smtClean="0">
                <a:cs typeface="Arial"/>
              </a:rPr>
              <a:t>h</a:t>
            </a:r>
            <a:r>
              <a:rPr lang="en-US" sz="2000" dirty="0" smtClean="0">
                <a:cs typeface="Arial"/>
              </a:rPr>
              <a:t>ad </a:t>
            </a:r>
            <a:r>
              <a:rPr lang="en-US" sz="2000" spc="-9" dirty="0">
                <a:cs typeface="Arial"/>
              </a:rPr>
              <a:t>b</a:t>
            </a:r>
            <a:r>
              <a:rPr lang="en-US" sz="2000" dirty="0">
                <a:cs typeface="Arial"/>
              </a:rPr>
              <a:t>een </a:t>
            </a:r>
            <a:r>
              <a:rPr lang="en-US" sz="2000" spc="-9" dirty="0">
                <a:cs typeface="Arial"/>
              </a:rPr>
              <a:t>b</a:t>
            </a:r>
            <a:r>
              <a:rPr lang="en-US" sz="2000" dirty="0">
                <a:cs typeface="Arial"/>
              </a:rPr>
              <a:t>as</a:t>
            </a:r>
            <a:r>
              <a:rPr lang="en-US" sz="2000" spc="-9" dirty="0">
                <a:cs typeface="Arial"/>
              </a:rPr>
              <a:t>e</a:t>
            </a:r>
            <a:r>
              <a:rPr lang="en-US" sz="2000" dirty="0">
                <a:cs typeface="Arial"/>
              </a:rPr>
              <a:t>li</a:t>
            </a:r>
            <a:r>
              <a:rPr lang="en-US" sz="2000" spc="-9" dirty="0">
                <a:cs typeface="Arial"/>
              </a:rPr>
              <a:t>n</a:t>
            </a:r>
            <a:r>
              <a:rPr lang="en-US" sz="2000" dirty="0">
                <a:cs typeface="Arial"/>
              </a:rPr>
              <a:t>e for </a:t>
            </a:r>
            <a:r>
              <a:rPr lang="en-US" sz="2000" dirty="0" smtClean="0">
                <a:cs typeface="Arial"/>
              </a:rPr>
              <a:t>CDR</a:t>
            </a:r>
          </a:p>
          <a:p>
            <a:pPr marL="0" marR="34289" indent="0">
              <a:lnSpc>
                <a:spcPts val="1939"/>
              </a:lnSpc>
              <a:spcBef>
                <a:spcPts val="97"/>
              </a:spcBef>
              <a:buNone/>
            </a:pPr>
            <a:endParaRPr lang="en-US" sz="2000" dirty="0">
              <a:cs typeface="Arial"/>
            </a:endParaRPr>
          </a:p>
          <a:p>
            <a:pPr marR="34289">
              <a:lnSpc>
                <a:spcPts val="1939"/>
              </a:lnSpc>
              <a:spcBef>
                <a:spcPts val="97"/>
              </a:spcBef>
            </a:pPr>
            <a:endParaRPr lang="en-US" sz="2000" dirty="0" smtClean="0">
              <a:cs typeface="Arial"/>
            </a:endParaRPr>
          </a:p>
          <a:p>
            <a:pPr marL="0" marR="34289" indent="0">
              <a:lnSpc>
                <a:spcPts val="1939"/>
              </a:lnSpc>
              <a:spcBef>
                <a:spcPts val="97"/>
              </a:spcBef>
              <a:buNone/>
            </a:pPr>
            <a:endParaRPr lang="en-US" sz="2000" dirty="0">
              <a:cs typeface="Arial"/>
            </a:endParaRPr>
          </a:p>
          <a:p>
            <a:pPr marL="0" marR="34289" indent="0">
              <a:lnSpc>
                <a:spcPts val="1939"/>
              </a:lnSpc>
              <a:spcBef>
                <a:spcPts val="97"/>
              </a:spcBef>
              <a:buNone/>
            </a:pPr>
            <a:endParaRPr lang="en-US" sz="2000" dirty="0" smtClean="0">
              <a:cs typeface="Arial"/>
            </a:endParaRPr>
          </a:p>
          <a:p>
            <a:pPr marL="0" marR="34289" indent="0">
              <a:lnSpc>
                <a:spcPts val="1939"/>
              </a:lnSpc>
              <a:spcBef>
                <a:spcPts val="97"/>
              </a:spcBef>
              <a:buNone/>
            </a:pPr>
            <a:endParaRPr lang="en-US" sz="2000" dirty="0">
              <a:cs typeface="Arial"/>
            </a:endParaRPr>
          </a:p>
          <a:p>
            <a:pPr marL="0" marR="34289" indent="0">
              <a:lnSpc>
                <a:spcPts val="1939"/>
              </a:lnSpc>
              <a:spcBef>
                <a:spcPts val="97"/>
              </a:spcBef>
              <a:buNone/>
            </a:pPr>
            <a:endParaRPr lang="en-US" sz="2000" dirty="0" smtClean="0">
              <a:cs typeface="Arial"/>
            </a:endParaRPr>
          </a:p>
          <a:p>
            <a:pPr marL="0" marR="34289" indent="0">
              <a:lnSpc>
                <a:spcPts val="1939"/>
              </a:lnSpc>
              <a:spcBef>
                <a:spcPts val="97"/>
              </a:spcBef>
              <a:buNone/>
            </a:pPr>
            <a:r>
              <a:rPr lang="en-US" sz="2400" dirty="0" smtClean="0">
                <a:cs typeface="Arial"/>
              </a:rPr>
              <a:t>Post CDR:</a:t>
            </a:r>
          </a:p>
          <a:p>
            <a:pPr marL="0" marR="34289" indent="0">
              <a:lnSpc>
                <a:spcPts val="1939"/>
              </a:lnSpc>
              <a:spcBef>
                <a:spcPts val="97"/>
              </a:spcBef>
              <a:buNone/>
            </a:pPr>
            <a:r>
              <a:rPr lang="en-US" sz="2000" b="1" dirty="0" smtClean="0">
                <a:solidFill>
                  <a:srgbClr val="11568A"/>
                </a:solidFill>
                <a:cs typeface="Arial"/>
                <a:sym typeface="Wingdings" panose="05000000000000000000" pitchFamily="2" charset="2"/>
              </a:rPr>
              <a:t> </a:t>
            </a:r>
            <a:r>
              <a:rPr lang="en-US" sz="2000" b="1" dirty="0" smtClean="0">
                <a:solidFill>
                  <a:srgbClr val="11568A"/>
                </a:solidFill>
                <a:cs typeface="Arial"/>
              </a:rPr>
              <a:t>FINAL</a:t>
            </a:r>
            <a:r>
              <a:rPr lang="en-US" sz="2000" b="1" spc="-34" dirty="0" smtClean="0">
                <a:solidFill>
                  <a:srgbClr val="11568A"/>
                </a:solidFill>
                <a:cs typeface="Arial"/>
              </a:rPr>
              <a:t> </a:t>
            </a:r>
            <a:r>
              <a:rPr lang="en-US" sz="2000" b="1" spc="-9" dirty="0">
                <a:solidFill>
                  <a:srgbClr val="11568A"/>
                </a:solidFill>
                <a:cs typeface="Arial"/>
              </a:rPr>
              <a:t>C</a:t>
            </a:r>
            <a:r>
              <a:rPr lang="en-US" sz="2000" b="1" dirty="0">
                <a:solidFill>
                  <a:srgbClr val="11568A"/>
                </a:solidFill>
                <a:cs typeface="Arial"/>
              </a:rPr>
              <a:t>H</a:t>
            </a:r>
            <a:r>
              <a:rPr lang="en-US" sz="2000" b="1" spc="4" dirty="0">
                <a:solidFill>
                  <a:srgbClr val="11568A"/>
                </a:solidFill>
                <a:cs typeface="Arial"/>
              </a:rPr>
              <a:t>O</a:t>
            </a:r>
            <a:r>
              <a:rPr lang="en-US" sz="2000" b="1" dirty="0">
                <a:solidFill>
                  <a:srgbClr val="11568A"/>
                </a:solidFill>
                <a:cs typeface="Arial"/>
              </a:rPr>
              <a:t>IC</a:t>
            </a:r>
            <a:r>
              <a:rPr lang="en-US" sz="2000" b="1" spc="-14" dirty="0">
                <a:solidFill>
                  <a:srgbClr val="11568A"/>
                </a:solidFill>
                <a:cs typeface="Arial"/>
              </a:rPr>
              <a:t>E</a:t>
            </a:r>
            <a:r>
              <a:rPr lang="en-US" sz="2000" b="1" dirty="0">
                <a:solidFill>
                  <a:srgbClr val="11568A"/>
                </a:solidFill>
                <a:cs typeface="Arial"/>
              </a:rPr>
              <a:t>:</a:t>
            </a:r>
            <a:r>
              <a:rPr lang="en-US" sz="2000" b="1" spc="9" dirty="0">
                <a:solidFill>
                  <a:srgbClr val="11568A"/>
                </a:solidFill>
                <a:cs typeface="Arial"/>
              </a:rPr>
              <a:t> </a:t>
            </a:r>
            <a:r>
              <a:rPr lang="en-US" sz="2000" b="1" spc="-9" dirty="0">
                <a:solidFill>
                  <a:srgbClr val="11568A"/>
                </a:solidFill>
                <a:cs typeface="Arial"/>
              </a:rPr>
              <a:t>8</a:t>
            </a:r>
            <a:r>
              <a:rPr lang="en-US" sz="2000" b="1" dirty="0">
                <a:solidFill>
                  <a:srgbClr val="11568A"/>
                </a:solidFill>
                <a:cs typeface="Arial"/>
              </a:rPr>
              <a:t>01.58 </a:t>
            </a:r>
            <a:r>
              <a:rPr lang="en-US" sz="2000" b="1" dirty="0" smtClean="0">
                <a:solidFill>
                  <a:srgbClr val="11568A"/>
                </a:solidFill>
                <a:cs typeface="Arial"/>
              </a:rPr>
              <a:t>M</a:t>
            </a:r>
            <a:r>
              <a:rPr lang="en-US" sz="2000" b="1" spc="-9" dirty="0" smtClean="0">
                <a:solidFill>
                  <a:srgbClr val="11568A"/>
                </a:solidFill>
                <a:cs typeface="Arial"/>
              </a:rPr>
              <a:t>H</a:t>
            </a:r>
            <a:r>
              <a:rPr lang="en-US" sz="2000" b="1" dirty="0" smtClean="0">
                <a:solidFill>
                  <a:srgbClr val="11568A"/>
                </a:solidFill>
                <a:cs typeface="Arial"/>
              </a:rPr>
              <a:t>z</a:t>
            </a:r>
            <a:endParaRPr lang="en-US" sz="2000" dirty="0" smtClean="0">
              <a:cs typeface="Arial"/>
            </a:endParaRPr>
          </a:p>
          <a:p>
            <a:pPr marL="12700" marR="34290">
              <a:lnSpc>
                <a:spcPts val="1939"/>
              </a:lnSpc>
              <a:spcBef>
                <a:spcPts val="97"/>
              </a:spcBef>
            </a:pPr>
            <a:r>
              <a:rPr lang="en-US" sz="2000" dirty="0">
                <a:cs typeface="Arial"/>
              </a:rPr>
              <a:t>Fre</a:t>
            </a:r>
            <a:r>
              <a:rPr lang="en-US" sz="2000" spc="-14" dirty="0">
                <a:cs typeface="Arial"/>
              </a:rPr>
              <a:t>q</a:t>
            </a:r>
            <a:r>
              <a:rPr lang="en-US" sz="2000" dirty="0">
                <a:cs typeface="Arial"/>
              </a:rPr>
              <a:t>ue</a:t>
            </a:r>
            <a:r>
              <a:rPr lang="en-US" sz="2000" spc="-9" dirty="0">
                <a:cs typeface="Arial"/>
              </a:rPr>
              <a:t>n</a:t>
            </a:r>
            <a:r>
              <a:rPr lang="en-US" sz="2000" dirty="0">
                <a:cs typeface="Arial"/>
              </a:rPr>
              <a:t>cy</a:t>
            </a:r>
            <a:r>
              <a:rPr lang="en-US" sz="2000" spc="9" dirty="0">
                <a:cs typeface="Arial"/>
              </a:rPr>
              <a:t> </a:t>
            </a:r>
            <a:r>
              <a:rPr lang="en-US" sz="2000" spc="-9" dirty="0">
                <a:cs typeface="Arial"/>
              </a:rPr>
              <a:t>o</a:t>
            </a:r>
            <a:r>
              <a:rPr lang="en-US" sz="2000" dirty="0">
                <a:cs typeface="Arial"/>
              </a:rPr>
              <a:t>f</a:t>
            </a:r>
            <a:r>
              <a:rPr lang="en-US" sz="2000" spc="9" dirty="0">
                <a:cs typeface="Arial"/>
              </a:rPr>
              <a:t> </a:t>
            </a:r>
            <a:r>
              <a:rPr lang="en-US" sz="2000" dirty="0">
                <a:cs typeface="Arial"/>
              </a:rPr>
              <a:t>a future </a:t>
            </a:r>
            <a:r>
              <a:rPr lang="en-US" sz="2000" spc="-9" dirty="0">
                <a:cs typeface="Arial"/>
              </a:rPr>
              <a:t>L</a:t>
            </a:r>
            <a:r>
              <a:rPr lang="en-US" sz="2000" dirty="0">
                <a:cs typeface="Arial"/>
              </a:rPr>
              <a:t>HC h</a:t>
            </a:r>
            <a:r>
              <a:rPr lang="en-US" sz="2000" spc="-9" dirty="0">
                <a:cs typeface="Arial"/>
              </a:rPr>
              <a:t>a</a:t>
            </a:r>
            <a:r>
              <a:rPr lang="en-US" sz="2000" dirty="0">
                <a:cs typeface="Arial"/>
              </a:rPr>
              <a:t>rmon</a:t>
            </a:r>
            <a:r>
              <a:rPr lang="en-US" sz="2000" spc="-9" dirty="0">
                <a:cs typeface="Arial"/>
              </a:rPr>
              <a:t>i</a:t>
            </a:r>
            <a:r>
              <a:rPr lang="en-US" sz="2000" dirty="0">
                <a:cs typeface="Arial"/>
              </a:rPr>
              <a:t>c</a:t>
            </a:r>
            <a:r>
              <a:rPr lang="en-US" sz="2000" spc="9" dirty="0">
                <a:cs typeface="Arial"/>
              </a:rPr>
              <a:t> </a:t>
            </a:r>
            <a:r>
              <a:rPr lang="en-US" sz="2000" spc="-9" dirty="0" smtClean="0">
                <a:cs typeface="Arial"/>
              </a:rPr>
              <a:t>s</a:t>
            </a:r>
            <a:r>
              <a:rPr lang="en-US" sz="2000" spc="9" dirty="0" smtClean="0">
                <a:cs typeface="Arial"/>
              </a:rPr>
              <a:t>y</a:t>
            </a:r>
            <a:r>
              <a:rPr lang="en-US" sz="2000" spc="-9" dirty="0" smtClean="0">
                <a:cs typeface="Arial"/>
              </a:rPr>
              <a:t>s</a:t>
            </a:r>
            <a:r>
              <a:rPr lang="en-US" sz="2000" spc="9" dirty="0" smtClean="0">
                <a:cs typeface="Arial"/>
              </a:rPr>
              <a:t>t</a:t>
            </a:r>
            <a:r>
              <a:rPr lang="en-US" sz="2000" dirty="0" smtClean="0">
                <a:cs typeface="Arial"/>
              </a:rPr>
              <a:t>em</a:t>
            </a:r>
          </a:p>
          <a:p>
            <a:pPr marL="12700" marR="34290">
              <a:lnSpc>
                <a:spcPts val="1939"/>
              </a:lnSpc>
              <a:spcBef>
                <a:spcPts val="97"/>
              </a:spcBef>
            </a:pPr>
            <a:r>
              <a:rPr lang="en-US" sz="2000" dirty="0" smtClean="0">
                <a:cs typeface="Arial"/>
              </a:rPr>
              <a:t>It</a:t>
            </a:r>
            <a:r>
              <a:rPr lang="en-US" sz="2000" spc="4" dirty="0" smtClean="0">
                <a:cs typeface="Arial"/>
              </a:rPr>
              <a:t> </a:t>
            </a:r>
            <a:r>
              <a:rPr lang="en-US" sz="2000" dirty="0">
                <a:cs typeface="Arial"/>
              </a:rPr>
              <a:t>is (to less th</a:t>
            </a:r>
            <a:r>
              <a:rPr lang="en-US" sz="2000" spc="-14" dirty="0">
                <a:cs typeface="Arial"/>
              </a:rPr>
              <a:t>a</a:t>
            </a:r>
            <a:r>
              <a:rPr lang="en-US" sz="2000" dirty="0">
                <a:cs typeface="Arial"/>
              </a:rPr>
              <a:t>n</a:t>
            </a:r>
            <a:r>
              <a:rPr lang="en-US" sz="2000" spc="9" dirty="0">
                <a:cs typeface="Arial"/>
              </a:rPr>
              <a:t> </a:t>
            </a:r>
            <a:r>
              <a:rPr lang="en-US" sz="2000" dirty="0">
                <a:cs typeface="Arial"/>
              </a:rPr>
              <a:t>a few </a:t>
            </a:r>
            <a:r>
              <a:rPr lang="en-US" sz="2000" spc="-9" dirty="0">
                <a:cs typeface="Arial"/>
              </a:rPr>
              <a:t>k</a:t>
            </a:r>
            <a:r>
              <a:rPr lang="en-US" sz="2000" dirty="0">
                <a:cs typeface="Arial"/>
              </a:rPr>
              <a:t>Hz)</a:t>
            </a:r>
            <a:r>
              <a:rPr lang="en-US" sz="2000" spc="9" dirty="0">
                <a:cs typeface="Arial"/>
              </a:rPr>
              <a:t> </a:t>
            </a:r>
            <a:r>
              <a:rPr lang="en-US" sz="2000" spc="-9" dirty="0">
                <a:cs typeface="Arial"/>
              </a:rPr>
              <a:t>e</a:t>
            </a:r>
            <a:r>
              <a:rPr lang="en-US" sz="2000" dirty="0">
                <a:cs typeface="Arial"/>
              </a:rPr>
              <a:t>q</a:t>
            </a:r>
            <a:r>
              <a:rPr lang="en-US" sz="2000" spc="-9" dirty="0">
                <a:cs typeface="Arial"/>
              </a:rPr>
              <a:t>u</a:t>
            </a:r>
            <a:r>
              <a:rPr lang="en-US" sz="2000" dirty="0">
                <a:cs typeface="Arial"/>
              </a:rPr>
              <a:t>al to</a:t>
            </a:r>
            <a:r>
              <a:rPr lang="en-US" sz="2000" spc="4" dirty="0">
                <a:cs typeface="Arial"/>
              </a:rPr>
              <a:t> </a:t>
            </a:r>
            <a:r>
              <a:rPr lang="en-US" sz="2000" dirty="0">
                <a:cs typeface="Arial"/>
              </a:rPr>
              <a:t>t</a:t>
            </a:r>
            <a:r>
              <a:rPr lang="en-US" sz="2000" spc="-14" dirty="0">
                <a:cs typeface="Arial"/>
              </a:rPr>
              <a:t>h</a:t>
            </a:r>
            <a:r>
              <a:rPr lang="en-US" sz="2000" dirty="0">
                <a:cs typeface="Arial"/>
              </a:rPr>
              <a:t>e ex</a:t>
            </a:r>
            <a:r>
              <a:rPr lang="en-US" sz="2000" spc="-9" dirty="0">
                <a:cs typeface="Arial"/>
              </a:rPr>
              <a:t>i</a:t>
            </a:r>
            <a:r>
              <a:rPr lang="en-US" sz="2000" spc="9" dirty="0">
                <a:cs typeface="Arial"/>
              </a:rPr>
              <a:t>s</a:t>
            </a:r>
            <a:r>
              <a:rPr lang="en-US" sz="2000" dirty="0">
                <a:cs typeface="Arial"/>
              </a:rPr>
              <a:t>t</a:t>
            </a:r>
            <a:r>
              <a:rPr lang="en-US" sz="2000" spc="-9" dirty="0">
                <a:cs typeface="Arial"/>
              </a:rPr>
              <a:t>i</a:t>
            </a:r>
            <a:r>
              <a:rPr lang="en-US" sz="2000" dirty="0">
                <a:cs typeface="Arial"/>
              </a:rPr>
              <a:t>ng SPS </a:t>
            </a:r>
            <a:r>
              <a:rPr lang="en-US" sz="2000" spc="-9" dirty="0">
                <a:cs typeface="Arial"/>
              </a:rPr>
              <a:t>L</a:t>
            </a:r>
            <a:r>
              <a:rPr lang="en-US" sz="2000" dirty="0">
                <a:cs typeface="Arial"/>
              </a:rPr>
              <a:t>a</a:t>
            </a:r>
            <a:r>
              <a:rPr lang="en-US" sz="2000" spc="-9" dirty="0">
                <a:cs typeface="Arial"/>
              </a:rPr>
              <a:t>n</a:t>
            </a:r>
            <a:r>
              <a:rPr lang="en-US" sz="2000" dirty="0">
                <a:cs typeface="Arial"/>
              </a:rPr>
              <a:t>dau </a:t>
            </a:r>
            <a:r>
              <a:rPr lang="en-US" sz="2000" dirty="0" smtClean="0">
                <a:cs typeface="Arial"/>
              </a:rPr>
              <a:t>syst</a:t>
            </a:r>
            <a:r>
              <a:rPr lang="en-US" sz="2000" spc="-14" dirty="0" smtClean="0">
                <a:cs typeface="Arial"/>
              </a:rPr>
              <a:t>e</a:t>
            </a:r>
            <a:r>
              <a:rPr lang="en-US" sz="2000" dirty="0" smtClean="0">
                <a:cs typeface="Arial"/>
              </a:rPr>
              <a:t>m</a:t>
            </a:r>
            <a:endParaRPr lang="en-US" sz="2400" dirty="0">
              <a:cs typeface="Arial"/>
            </a:endParaRPr>
          </a:p>
          <a:p>
            <a:pPr marL="12700">
              <a:lnSpc>
                <a:spcPct val="95825"/>
              </a:lnSpc>
            </a:pPr>
            <a:endParaRPr lang="en-US" sz="2400" dirty="0">
              <a:cs typeface="Arial"/>
            </a:endParaRP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4F63DD-AE83-406C-9B55-B110E0B1F809}" type="slidenum">
              <a:rPr lang="en-US" smtClean="0">
                <a:solidFill>
                  <a:srgbClr val="000000"/>
                </a:solidFill>
              </a:rPr>
              <a:pPr/>
              <a:t>59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28600" y="1878360"/>
            <a:ext cx="5105400" cy="1931640"/>
            <a:chOff x="1173586" y="1887487"/>
            <a:chExt cx="7238259" cy="2231390"/>
          </a:xfrm>
        </p:grpSpPr>
        <p:sp>
          <p:nvSpPr>
            <p:cNvPr id="6" name="object 13"/>
            <p:cNvSpPr/>
            <p:nvPr/>
          </p:nvSpPr>
          <p:spPr>
            <a:xfrm>
              <a:off x="1173586" y="1887487"/>
              <a:ext cx="7238259" cy="223139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7" name="object 14"/>
            <p:cNvSpPr/>
            <p:nvPr/>
          </p:nvSpPr>
          <p:spPr>
            <a:xfrm>
              <a:off x="2314152" y="2346778"/>
              <a:ext cx="165100" cy="177800"/>
            </a:xfrm>
            <a:custGeom>
              <a:avLst/>
              <a:gdLst/>
              <a:ahLst/>
              <a:cxnLst/>
              <a:rect l="l" t="t" r="r" b="b"/>
              <a:pathLst>
                <a:path w="152400" h="177800">
                  <a:moveTo>
                    <a:pt x="152400" y="15239"/>
                  </a:moveTo>
                  <a:lnTo>
                    <a:pt x="119380" y="11429"/>
                  </a:lnTo>
                  <a:lnTo>
                    <a:pt x="110490" y="74929"/>
                  </a:lnTo>
                  <a:lnTo>
                    <a:pt x="46990" y="67309"/>
                  </a:lnTo>
                  <a:lnTo>
                    <a:pt x="55880" y="3809"/>
                  </a:lnTo>
                  <a:lnTo>
                    <a:pt x="22860" y="0"/>
                  </a:lnTo>
                  <a:lnTo>
                    <a:pt x="0" y="162559"/>
                  </a:lnTo>
                  <a:lnTo>
                    <a:pt x="31750" y="166369"/>
                  </a:lnTo>
                  <a:lnTo>
                    <a:pt x="43180" y="95250"/>
                  </a:lnTo>
                  <a:lnTo>
                    <a:pt x="106680" y="102869"/>
                  </a:lnTo>
                  <a:lnTo>
                    <a:pt x="96520" y="173989"/>
                  </a:lnTo>
                  <a:lnTo>
                    <a:pt x="129540" y="177800"/>
                  </a:lnTo>
                  <a:lnTo>
                    <a:pt x="152400" y="15239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8" name="object 15"/>
            <p:cNvSpPr/>
            <p:nvPr/>
          </p:nvSpPr>
          <p:spPr>
            <a:xfrm>
              <a:off x="2485937" y="2412397"/>
              <a:ext cx="120913" cy="127421"/>
            </a:xfrm>
            <a:custGeom>
              <a:avLst/>
              <a:gdLst/>
              <a:ahLst/>
              <a:cxnLst/>
              <a:rect l="l" t="t" r="r" b="b"/>
              <a:pathLst>
                <a:path w="111612" h="127421">
                  <a:moveTo>
                    <a:pt x="110668" y="23281"/>
                  </a:moveTo>
                  <a:lnTo>
                    <a:pt x="108128" y="18201"/>
                  </a:lnTo>
                  <a:lnTo>
                    <a:pt x="104318" y="13121"/>
                  </a:lnTo>
                  <a:lnTo>
                    <a:pt x="97968" y="9311"/>
                  </a:lnTo>
                  <a:lnTo>
                    <a:pt x="93700" y="7167"/>
                  </a:lnTo>
                  <a:lnTo>
                    <a:pt x="82423" y="3550"/>
                  </a:lnTo>
                  <a:lnTo>
                    <a:pt x="67488" y="421"/>
                  </a:lnTo>
                  <a:lnTo>
                    <a:pt x="54704" y="0"/>
                  </a:lnTo>
                  <a:lnTo>
                    <a:pt x="42225" y="1518"/>
                  </a:lnTo>
                  <a:lnTo>
                    <a:pt x="31928" y="5501"/>
                  </a:lnTo>
                  <a:lnTo>
                    <a:pt x="27619" y="7767"/>
                  </a:lnTo>
                  <a:lnTo>
                    <a:pt x="18683" y="16093"/>
                  </a:lnTo>
                  <a:lnTo>
                    <a:pt x="11608" y="28361"/>
                  </a:lnTo>
                  <a:lnTo>
                    <a:pt x="39548" y="37251"/>
                  </a:lnTo>
                  <a:lnTo>
                    <a:pt x="42088" y="30901"/>
                  </a:lnTo>
                  <a:lnTo>
                    <a:pt x="44628" y="28361"/>
                  </a:lnTo>
                  <a:lnTo>
                    <a:pt x="48438" y="25821"/>
                  </a:lnTo>
                  <a:lnTo>
                    <a:pt x="52248" y="24551"/>
                  </a:lnTo>
                  <a:lnTo>
                    <a:pt x="56058" y="23281"/>
                  </a:lnTo>
                  <a:lnTo>
                    <a:pt x="61138" y="24551"/>
                  </a:lnTo>
                  <a:lnTo>
                    <a:pt x="70028" y="25821"/>
                  </a:lnTo>
                  <a:lnTo>
                    <a:pt x="75108" y="27091"/>
                  </a:lnTo>
                  <a:lnTo>
                    <a:pt x="77648" y="29631"/>
                  </a:lnTo>
                  <a:lnTo>
                    <a:pt x="80188" y="33441"/>
                  </a:lnTo>
                  <a:lnTo>
                    <a:pt x="81458" y="37251"/>
                  </a:lnTo>
                  <a:lnTo>
                    <a:pt x="80188" y="43601"/>
                  </a:lnTo>
                  <a:lnTo>
                    <a:pt x="80188" y="46141"/>
                  </a:lnTo>
                  <a:lnTo>
                    <a:pt x="75670" y="47585"/>
                  </a:lnTo>
                  <a:lnTo>
                    <a:pt x="64197" y="49638"/>
                  </a:lnTo>
                  <a:lnTo>
                    <a:pt x="48438" y="51221"/>
                  </a:lnTo>
                  <a:lnTo>
                    <a:pt x="48060" y="51221"/>
                  </a:lnTo>
                  <a:lnTo>
                    <a:pt x="39548" y="72811"/>
                  </a:lnTo>
                  <a:lnTo>
                    <a:pt x="43358" y="71541"/>
                  </a:lnTo>
                  <a:lnTo>
                    <a:pt x="48438" y="70271"/>
                  </a:lnTo>
                  <a:lnTo>
                    <a:pt x="57328" y="69001"/>
                  </a:lnTo>
                  <a:lnTo>
                    <a:pt x="66218" y="69001"/>
                  </a:lnTo>
                  <a:lnTo>
                    <a:pt x="72568" y="67731"/>
                  </a:lnTo>
                  <a:lnTo>
                    <a:pt x="76378" y="66461"/>
                  </a:lnTo>
                  <a:lnTo>
                    <a:pt x="76378" y="72811"/>
                  </a:lnTo>
                  <a:lnTo>
                    <a:pt x="75108" y="80431"/>
                  </a:lnTo>
                  <a:lnTo>
                    <a:pt x="73838" y="85511"/>
                  </a:lnTo>
                  <a:lnTo>
                    <a:pt x="72568" y="88051"/>
                  </a:lnTo>
                  <a:lnTo>
                    <a:pt x="71298" y="91861"/>
                  </a:lnTo>
                  <a:lnTo>
                    <a:pt x="67488" y="95671"/>
                  </a:lnTo>
                  <a:lnTo>
                    <a:pt x="63678" y="96941"/>
                  </a:lnTo>
                  <a:lnTo>
                    <a:pt x="58598" y="100751"/>
                  </a:lnTo>
                  <a:lnTo>
                    <a:pt x="52248" y="102021"/>
                  </a:lnTo>
                  <a:lnTo>
                    <a:pt x="47168" y="100751"/>
                  </a:lnTo>
                  <a:lnTo>
                    <a:pt x="42088" y="100751"/>
                  </a:lnTo>
                  <a:lnTo>
                    <a:pt x="38278" y="98211"/>
                  </a:lnTo>
                  <a:lnTo>
                    <a:pt x="35738" y="95671"/>
                  </a:lnTo>
                  <a:lnTo>
                    <a:pt x="31928" y="91861"/>
                  </a:lnTo>
                  <a:lnTo>
                    <a:pt x="30658" y="88051"/>
                  </a:lnTo>
                  <a:lnTo>
                    <a:pt x="31928" y="82971"/>
                  </a:lnTo>
                  <a:lnTo>
                    <a:pt x="33696" y="52194"/>
                  </a:lnTo>
                  <a:lnTo>
                    <a:pt x="23038" y="55031"/>
                  </a:lnTo>
                  <a:lnTo>
                    <a:pt x="16688" y="57571"/>
                  </a:lnTo>
                  <a:lnTo>
                    <a:pt x="11608" y="60111"/>
                  </a:lnTo>
                  <a:lnTo>
                    <a:pt x="7798" y="65191"/>
                  </a:lnTo>
                  <a:lnTo>
                    <a:pt x="3988" y="70271"/>
                  </a:lnTo>
                  <a:lnTo>
                    <a:pt x="1448" y="75351"/>
                  </a:lnTo>
                  <a:lnTo>
                    <a:pt x="178" y="82971"/>
                  </a:lnTo>
                  <a:lnTo>
                    <a:pt x="0" y="84658"/>
                  </a:lnTo>
                  <a:lnTo>
                    <a:pt x="1166" y="97315"/>
                  </a:lnTo>
                  <a:lnTo>
                    <a:pt x="6528" y="108371"/>
                  </a:lnTo>
                  <a:lnTo>
                    <a:pt x="10362" y="112368"/>
                  </a:lnTo>
                  <a:lnTo>
                    <a:pt x="20782" y="118988"/>
                  </a:lnTo>
                  <a:lnTo>
                    <a:pt x="34468" y="122341"/>
                  </a:lnTo>
                  <a:lnTo>
                    <a:pt x="48438" y="122341"/>
                  </a:lnTo>
                  <a:lnTo>
                    <a:pt x="54788" y="119801"/>
                  </a:lnTo>
                  <a:lnTo>
                    <a:pt x="61138" y="118531"/>
                  </a:lnTo>
                  <a:lnTo>
                    <a:pt x="67488" y="114721"/>
                  </a:lnTo>
                  <a:lnTo>
                    <a:pt x="73838" y="110911"/>
                  </a:lnTo>
                  <a:lnTo>
                    <a:pt x="73838" y="118531"/>
                  </a:lnTo>
                  <a:lnTo>
                    <a:pt x="75108" y="122341"/>
                  </a:lnTo>
                  <a:lnTo>
                    <a:pt x="75108" y="123611"/>
                  </a:lnTo>
                  <a:lnTo>
                    <a:pt x="105588" y="127421"/>
                  </a:lnTo>
                  <a:lnTo>
                    <a:pt x="104318" y="121071"/>
                  </a:lnTo>
                  <a:lnTo>
                    <a:pt x="103048" y="115991"/>
                  </a:lnTo>
                  <a:lnTo>
                    <a:pt x="103048" y="98211"/>
                  </a:lnTo>
                  <a:lnTo>
                    <a:pt x="104318" y="88051"/>
                  </a:lnTo>
                  <a:lnTo>
                    <a:pt x="110668" y="51221"/>
                  </a:lnTo>
                  <a:lnTo>
                    <a:pt x="110994" y="47716"/>
                  </a:lnTo>
                  <a:lnTo>
                    <a:pt x="111612" y="33583"/>
                  </a:lnTo>
                  <a:lnTo>
                    <a:pt x="110668" y="23281"/>
                  </a:lnTo>
                  <a:close/>
                </a:path>
                <a:path w="111612" h="127421">
                  <a:moveTo>
                    <a:pt x="31928" y="82971"/>
                  </a:moveTo>
                  <a:lnTo>
                    <a:pt x="33198" y="77891"/>
                  </a:lnTo>
                  <a:lnTo>
                    <a:pt x="35738" y="75351"/>
                  </a:lnTo>
                  <a:lnTo>
                    <a:pt x="39548" y="72811"/>
                  </a:lnTo>
                  <a:lnTo>
                    <a:pt x="48060" y="51221"/>
                  </a:lnTo>
                  <a:lnTo>
                    <a:pt x="33696" y="52194"/>
                  </a:lnTo>
                  <a:lnTo>
                    <a:pt x="31928" y="82971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9" name="object 16"/>
            <p:cNvSpPr/>
            <p:nvPr/>
          </p:nvSpPr>
          <p:spPr>
            <a:xfrm>
              <a:off x="2626466" y="2381068"/>
              <a:ext cx="59160" cy="165100"/>
            </a:xfrm>
            <a:custGeom>
              <a:avLst/>
              <a:gdLst/>
              <a:ahLst/>
              <a:cxnLst/>
              <a:rect l="l" t="t" r="r" b="b"/>
              <a:pathLst>
                <a:path w="54609" h="165100">
                  <a:moveTo>
                    <a:pt x="0" y="162560"/>
                  </a:moveTo>
                  <a:lnTo>
                    <a:pt x="31750" y="165100"/>
                  </a:lnTo>
                  <a:lnTo>
                    <a:pt x="54609" y="3810"/>
                  </a:lnTo>
                  <a:lnTo>
                    <a:pt x="24130" y="0"/>
                  </a:lnTo>
                  <a:lnTo>
                    <a:pt x="0" y="162560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0" name="object 17"/>
            <p:cNvSpPr/>
            <p:nvPr/>
          </p:nvSpPr>
          <p:spPr>
            <a:xfrm>
              <a:off x="2695258" y="2389958"/>
              <a:ext cx="96308" cy="165100"/>
            </a:xfrm>
            <a:custGeom>
              <a:avLst/>
              <a:gdLst/>
              <a:ahLst/>
              <a:cxnLst/>
              <a:rect l="l" t="t" r="r" b="b"/>
              <a:pathLst>
                <a:path w="88900" h="165100">
                  <a:moveTo>
                    <a:pt x="22859" y="25400"/>
                  </a:moveTo>
                  <a:lnTo>
                    <a:pt x="21589" y="34289"/>
                  </a:lnTo>
                  <a:lnTo>
                    <a:pt x="20319" y="43179"/>
                  </a:lnTo>
                  <a:lnTo>
                    <a:pt x="3809" y="41910"/>
                  </a:lnTo>
                  <a:lnTo>
                    <a:pt x="0" y="66039"/>
                  </a:lnTo>
                  <a:lnTo>
                    <a:pt x="16509" y="68579"/>
                  </a:lnTo>
                  <a:lnTo>
                    <a:pt x="3809" y="161289"/>
                  </a:lnTo>
                  <a:lnTo>
                    <a:pt x="34289" y="165100"/>
                  </a:lnTo>
                  <a:lnTo>
                    <a:pt x="48259" y="72389"/>
                  </a:lnTo>
                  <a:lnTo>
                    <a:pt x="71119" y="73660"/>
                  </a:lnTo>
                  <a:lnTo>
                    <a:pt x="74930" y="49529"/>
                  </a:lnTo>
                  <a:lnTo>
                    <a:pt x="52069" y="46989"/>
                  </a:lnTo>
                  <a:lnTo>
                    <a:pt x="53339" y="39370"/>
                  </a:lnTo>
                  <a:lnTo>
                    <a:pt x="53339" y="33020"/>
                  </a:lnTo>
                  <a:lnTo>
                    <a:pt x="54609" y="29210"/>
                  </a:lnTo>
                  <a:lnTo>
                    <a:pt x="57150" y="26670"/>
                  </a:lnTo>
                  <a:lnTo>
                    <a:pt x="59689" y="25400"/>
                  </a:lnTo>
                  <a:lnTo>
                    <a:pt x="63500" y="24129"/>
                  </a:lnTo>
                  <a:lnTo>
                    <a:pt x="67309" y="25400"/>
                  </a:lnTo>
                  <a:lnTo>
                    <a:pt x="72389" y="25400"/>
                  </a:lnTo>
                  <a:lnTo>
                    <a:pt x="77469" y="26670"/>
                  </a:lnTo>
                  <a:lnTo>
                    <a:pt x="81280" y="27939"/>
                  </a:lnTo>
                  <a:lnTo>
                    <a:pt x="88900" y="7620"/>
                  </a:lnTo>
                  <a:lnTo>
                    <a:pt x="87929" y="7144"/>
                  </a:lnTo>
                  <a:lnTo>
                    <a:pt x="76133" y="2698"/>
                  </a:lnTo>
                  <a:lnTo>
                    <a:pt x="63500" y="0"/>
                  </a:lnTo>
                  <a:lnTo>
                    <a:pt x="46989" y="0"/>
                  </a:lnTo>
                  <a:lnTo>
                    <a:pt x="41909" y="2539"/>
                  </a:lnTo>
                  <a:lnTo>
                    <a:pt x="35559" y="5079"/>
                  </a:lnTo>
                  <a:lnTo>
                    <a:pt x="30480" y="8889"/>
                  </a:lnTo>
                  <a:lnTo>
                    <a:pt x="27939" y="12700"/>
                  </a:lnTo>
                  <a:lnTo>
                    <a:pt x="25400" y="17779"/>
                  </a:lnTo>
                  <a:lnTo>
                    <a:pt x="22859" y="25400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1" name="object 18"/>
            <p:cNvSpPr/>
            <p:nvPr/>
          </p:nvSpPr>
          <p:spPr>
            <a:xfrm>
              <a:off x="2850756" y="2409659"/>
              <a:ext cx="160943" cy="169169"/>
            </a:xfrm>
            <a:custGeom>
              <a:avLst/>
              <a:gdLst/>
              <a:ahLst/>
              <a:cxnLst/>
              <a:rect l="l" t="t" r="r" b="b"/>
              <a:pathLst>
                <a:path w="148563" h="169169">
                  <a:moveTo>
                    <a:pt x="53276" y="4387"/>
                  </a:moveTo>
                  <a:lnTo>
                    <a:pt x="42151" y="9682"/>
                  </a:lnTo>
                  <a:lnTo>
                    <a:pt x="31723" y="17129"/>
                  </a:lnTo>
                  <a:lnTo>
                    <a:pt x="20851" y="27672"/>
                  </a:lnTo>
                  <a:lnTo>
                    <a:pt x="13897" y="37725"/>
                  </a:lnTo>
                  <a:lnTo>
                    <a:pt x="8311" y="49302"/>
                  </a:lnTo>
                  <a:lnTo>
                    <a:pt x="4093" y="62351"/>
                  </a:lnTo>
                  <a:lnTo>
                    <a:pt x="1243" y="76819"/>
                  </a:lnTo>
                  <a:lnTo>
                    <a:pt x="0" y="94295"/>
                  </a:lnTo>
                  <a:lnTo>
                    <a:pt x="1043" y="107275"/>
                  </a:lnTo>
                  <a:lnTo>
                    <a:pt x="3785" y="119308"/>
                  </a:lnTo>
                  <a:lnTo>
                    <a:pt x="8120" y="130340"/>
                  </a:lnTo>
                  <a:lnTo>
                    <a:pt x="13943" y="140319"/>
                  </a:lnTo>
                  <a:lnTo>
                    <a:pt x="17775" y="145345"/>
                  </a:lnTo>
                  <a:lnTo>
                    <a:pt x="26919" y="154221"/>
                  </a:lnTo>
                  <a:lnTo>
                    <a:pt x="37584" y="160942"/>
                  </a:lnTo>
                  <a:lnTo>
                    <a:pt x="49768" y="165593"/>
                  </a:lnTo>
                  <a:lnTo>
                    <a:pt x="63473" y="168259"/>
                  </a:lnTo>
                  <a:lnTo>
                    <a:pt x="73689" y="169169"/>
                  </a:lnTo>
                  <a:lnTo>
                    <a:pt x="86615" y="168509"/>
                  </a:lnTo>
                  <a:lnTo>
                    <a:pt x="98450" y="165666"/>
                  </a:lnTo>
                  <a:lnTo>
                    <a:pt x="109193" y="160639"/>
                  </a:lnTo>
                  <a:lnTo>
                    <a:pt x="116130" y="155880"/>
                  </a:lnTo>
                  <a:lnTo>
                    <a:pt x="124973" y="147470"/>
                  </a:lnTo>
                  <a:lnTo>
                    <a:pt x="132447" y="136880"/>
                  </a:lnTo>
                  <a:lnTo>
                    <a:pt x="138403" y="123809"/>
                  </a:lnTo>
                  <a:lnTo>
                    <a:pt x="107923" y="109839"/>
                  </a:lnTo>
                  <a:lnTo>
                    <a:pt x="106355" y="114203"/>
                  </a:lnTo>
                  <a:lnTo>
                    <a:pt x="100009" y="126337"/>
                  </a:lnTo>
                  <a:lnTo>
                    <a:pt x="91413" y="133969"/>
                  </a:lnTo>
                  <a:lnTo>
                    <a:pt x="91133" y="134155"/>
                  </a:lnTo>
                  <a:lnTo>
                    <a:pt x="79678" y="139566"/>
                  </a:lnTo>
                  <a:lnTo>
                    <a:pt x="67283" y="140319"/>
                  </a:lnTo>
                  <a:lnTo>
                    <a:pt x="61036" y="139172"/>
                  </a:lnTo>
                  <a:lnTo>
                    <a:pt x="49576" y="133736"/>
                  </a:lnTo>
                  <a:lnTo>
                    <a:pt x="40613" y="123809"/>
                  </a:lnTo>
                  <a:lnTo>
                    <a:pt x="37582" y="118172"/>
                  </a:lnTo>
                  <a:lnTo>
                    <a:pt x="34965" y="107613"/>
                  </a:lnTo>
                  <a:lnTo>
                    <a:pt x="34333" y="94252"/>
                  </a:lnTo>
                  <a:lnTo>
                    <a:pt x="35533" y="78089"/>
                  </a:lnTo>
                  <a:lnTo>
                    <a:pt x="36833" y="70398"/>
                  </a:lnTo>
                  <a:lnTo>
                    <a:pt x="40779" y="56945"/>
                  </a:lnTo>
                  <a:lnTo>
                    <a:pt x="46332" y="46081"/>
                  </a:lnTo>
                  <a:lnTo>
                    <a:pt x="53313" y="37449"/>
                  </a:lnTo>
                  <a:lnTo>
                    <a:pt x="59357" y="33149"/>
                  </a:lnTo>
                  <a:lnTo>
                    <a:pt x="70995" y="28888"/>
                  </a:lnTo>
                  <a:lnTo>
                    <a:pt x="83793" y="28559"/>
                  </a:lnTo>
                  <a:lnTo>
                    <a:pt x="92683" y="29829"/>
                  </a:lnTo>
                  <a:lnTo>
                    <a:pt x="100303" y="32369"/>
                  </a:lnTo>
                  <a:lnTo>
                    <a:pt x="105383" y="38719"/>
                  </a:lnTo>
                  <a:lnTo>
                    <a:pt x="110463" y="43799"/>
                  </a:lnTo>
                  <a:lnTo>
                    <a:pt x="114273" y="51419"/>
                  </a:lnTo>
                  <a:lnTo>
                    <a:pt x="114273" y="60309"/>
                  </a:lnTo>
                  <a:lnTo>
                    <a:pt x="148563" y="56499"/>
                  </a:lnTo>
                  <a:lnTo>
                    <a:pt x="146330" y="46454"/>
                  </a:lnTo>
                  <a:lnTo>
                    <a:pt x="141952" y="34355"/>
                  </a:lnTo>
                  <a:lnTo>
                    <a:pt x="135863" y="24749"/>
                  </a:lnTo>
                  <a:lnTo>
                    <a:pt x="126248" y="15021"/>
                  </a:lnTo>
                  <a:lnTo>
                    <a:pt x="115948" y="8193"/>
                  </a:lnTo>
                  <a:lnTo>
                    <a:pt x="104026" y="3430"/>
                  </a:lnTo>
                  <a:lnTo>
                    <a:pt x="90143" y="619"/>
                  </a:lnTo>
                  <a:lnTo>
                    <a:pt x="77881" y="0"/>
                  </a:lnTo>
                  <a:lnTo>
                    <a:pt x="65165" y="1181"/>
                  </a:lnTo>
                  <a:lnTo>
                    <a:pt x="53276" y="438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2" name="object 19"/>
            <p:cNvSpPr/>
            <p:nvPr/>
          </p:nvSpPr>
          <p:spPr>
            <a:xfrm>
              <a:off x="3021330" y="2468698"/>
              <a:ext cx="100436" cy="120650"/>
            </a:xfrm>
            <a:custGeom>
              <a:avLst/>
              <a:gdLst/>
              <a:ahLst/>
              <a:cxnLst/>
              <a:rect l="l" t="t" r="r" b="b"/>
              <a:pathLst>
                <a:path w="92710" h="120650">
                  <a:moveTo>
                    <a:pt x="80010" y="5080"/>
                  </a:moveTo>
                  <a:lnTo>
                    <a:pt x="73660" y="3810"/>
                  </a:lnTo>
                  <a:lnTo>
                    <a:pt x="63500" y="3810"/>
                  </a:lnTo>
                  <a:lnTo>
                    <a:pt x="59690" y="6350"/>
                  </a:lnTo>
                  <a:lnTo>
                    <a:pt x="54610" y="7620"/>
                  </a:lnTo>
                  <a:lnTo>
                    <a:pt x="49530" y="12700"/>
                  </a:lnTo>
                  <a:lnTo>
                    <a:pt x="44450" y="20320"/>
                  </a:lnTo>
                  <a:lnTo>
                    <a:pt x="45719" y="3810"/>
                  </a:lnTo>
                  <a:lnTo>
                    <a:pt x="17780" y="0"/>
                  </a:lnTo>
                  <a:lnTo>
                    <a:pt x="0" y="118110"/>
                  </a:lnTo>
                  <a:lnTo>
                    <a:pt x="31750" y="120650"/>
                  </a:lnTo>
                  <a:lnTo>
                    <a:pt x="36830" y="85089"/>
                  </a:lnTo>
                  <a:lnTo>
                    <a:pt x="37210" y="82105"/>
                  </a:lnTo>
                  <a:lnTo>
                    <a:pt x="39623" y="65752"/>
                  </a:lnTo>
                  <a:lnTo>
                    <a:pt x="42036" y="53704"/>
                  </a:lnTo>
                  <a:lnTo>
                    <a:pt x="44450" y="45720"/>
                  </a:lnTo>
                  <a:lnTo>
                    <a:pt x="46990" y="39370"/>
                  </a:lnTo>
                  <a:lnTo>
                    <a:pt x="50800" y="35560"/>
                  </a:lnTo>
                  <a:lnTo>
                    <a:pt x="54610" y="34289"/>
                  </a:lnTo>
                  <a:lnTo>
                    <a:pt x="57150" y="31750"/>
                  </a:lnTo>
                  <a:lnTo>
                    <a:pt x="60960" y="30480"/>
                  </a:lnTo>
                  <a:lnTo>
                    <a:pt x="66040" y="31750"/>
                  </a:lnTo>
                  <a:lnTo>
                    <a:pt x="69850" y="31750"/>
                  </a:lnTo>
                  <a:lnTo>
                    <a:pt x="74930" y="34289"/>
                  </a:lnTo>
                  <a:lnTo>
                    <a:pt x="80010" y="38100"/>
                  </a:lnTo>
                  <a:lnTo>
                    <a:pt x="92710" y="12700"/>
                  </a:lnTo>
                  <a:lnTo>
                    <a:pt x="87630" y="7620"/>
                  </a:lnTo>
                  <a:lnTo>
                    <a:pt x="80010" y="5080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3" name="object 20"/>
            <p:cNvSpPr/>
            <p:nvPr/>
          </p:nvSpPr>
          <p:spPr>
            <a:xfrm>
              <a:off x="3106632" y="2477587"/>
              <a:ext cx="145837" cy="168910"/>
            </a:xfrm>
            <a:custGeom>
              <a:avLst/>
              <a:gdLst/>
              <a:ahLst/>
              <a:cxnLst/>
              <a:rect l="l" t="t" r="r" b="b"/>
              <a:pathLst>
                <a:path w="134619" h="168910">
                  <a:moveTo>
                    <a:pt x="5079" y="140970"/>
                  </a:moveTo>
                  <a:lnTo>
                    <a:pt x="0" y="139700"/>
                  </a:lnTo>
                  <a:lnTo>
                    <a:pt x="0" y="165100"/>
                  </a:lnTo>
                  <a:lnTo>
                    <a:pt x="5079" y="166370"/>
                  </a:lnTo>
                  <a:lnTo>
                    <a:pt x="11429" y="167640"/>
                  </a:lnTo>
                  <a:lnTo>
                    <a:pt x="16509" y="168910"/>
                  </a:lnTo>
                  <a:lnTo>
                    <a:pt x="33019" y="168910"/>
                  </a:lnTo>
                  <a:lnTo>
                    <a:pt x="38100" y="167640"/>
                  </a:lnTo>
                  <a:lnTo>
                    <a:pt x="43179" y="166370"/>
                  </a:lnTo>
                  <a:lnTo>
                    <a:pt x="45719" y="165100"/>
                  </a:lnTo>
                  <a:lnTo>
                    <a:pt x="49529" y="162560"/>
                  </a:lnTo>
                  <a:lnTo>
                    <a:pt x="52069" y="160020"/>
                  </a:lnTo>
                  <a:lnTo>
                    <a:pt x="55879" y="157480"/>
                  </a:lnTo>
                  <a:lnTo>
                    <a:pt x="58419" y="153670"/>
                  </a:lnTo>
                  <a:lnTo>
                    <a:pt x="62229" y="148590"/>
                  </a:lnTo>
                  <a:lnTo>
                    <a:pt x="66039" y="142240"/>
                  </a:lnTo>
                  <a:lnTo>
                    <a:pt x="76200" y="121920"/>
                  </a:lnTo>
                  <a:lnTo>
                    <a:pt x="134619" y="13970"/>
                  </a:lnTo>
                  <a:lnTo>
                    <a:pt x="101600" y="10160"/>
                  </a:lnTo>
                  <a:lnTo>
                    <a:pt x="62229" y="90170"/>
                  </a:lnTo>
                  <a:lnTo>
                    <a:pt x="45719" y="3810"/>
                  </a:lnTo>
                  <a:lnTo>
                    <a:pt x="12700" y="0"/>
                  </a:lnTo>
                  <a:lnTo>
                    <a:pt x="40639" y="123190"/>
                  </a:lnTo>
                  <a:lnTo>
                    <a:pt x="38100" y="129540"/>
                  </a:lnTo>
                  <a:lnTo>
                    <a:pt x="34289" y="134620"/>
                  </a:lnTo>
                  <a:lnTo>
                    <a:pt x="30479" y="138430"/>
                  </a:lnTo>
                  <a:lnTo>
                    <a:pt x="26669" y="142240"/>
                  </a:lnTo>
                  <a:lnTo>
                    <a:pt x="20319" y="143510"/>
                  </a:lnTo>
                  <a:lnTo>
                    <a:pt x="13969" y="143510"/>
                  </a:lnTo>
                  <a:lnTo>
                    <a:pt x="8889" y="142240"/>
                  </a:lnTo>
                  <a:lnTo>
                    <a:pt x="5079" y="140970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4" name="object 21"/>
            <p:cNvSpPr/>
            <p:nvPr/>
          </p:nvSpPr>
          <p:spPr>
            <a:xfrm>
              <a:off x="3255196" y="2497441"/>
              <a:ext cx="132937" cy="123775"/>
            </a:xfrm>
            <a:custGeom>
              <a:avLst/>
              <a:gdLst/>
              <a:ahLst/>
              <a:cxnLst/>
              <a:rect l="l" t="t" r="r" b="b"/>
              <a:pathLst>
                <a:path w="122711" h="123775">
                  <a:moveTo>
                    <a:pt x="75616" y="121915"/>
                  </a:moveTo>
                  <a:lnTo>
                    <a:pt x="87243" y="117689"/>
                  </a:lnTo>
                  <a:lnTo>
                    <a:pt x="97813" y="110957"/>
                  </a:lnTo>
                  <a:lnTo>
                    <a:pt x="106452" y="103335"/>
                  </a:lnTo>
                  <a:lnTo>
                    <a:pt x="113840" y="93277"/>
                  </a:lnTo>
                  <a:lnTo>
                    <a:pt x="118960" y="81467"/>
                  </a:lnTo>
                  <a:lnTo>
                    <a:pt x="121943" y="67777"/>
                  </a:lnTo>
                  <a:lnTo>
                    <a:pt x="122711" y="58551"/>
                  </a:lnTo>
                  <a:lnTo>
                    <a:pt x="121546" y="45947"/>
                  </a:lnTo>
                  <a:lnTo>
                    <a:pt x="117853" y="34156"/>
                  </a:lnTo>
                  <a:lnTo>
                    <a:pt x="111783" y="23327"/>
                  </a:lnTo>
                  <a:lnTo>
                    <a:pt x="105162" y="16255"/>
                  </a:lnTo>
                  <a:lnTo>
                    <a:pt x="95017" y="8835"/>
                  </a:lnTo>
                  <a:lnTo>
                    <a:pt x="83254" y="3572"/>
                  </a:lnTo>
                  <a:lnTo>
                    <a:pt x="69873" y="467"/>
                  </a:lnTo>
                  <a:lnTo>
                    <a:pt x="62508" y="0"/>
                  </a:lnTo>
                  <a:lnTo>
                    <a:pt x="49603" y="966"/>
                  </a:lnTo>
                  <a:lnTo>
                    <a:pt x="38123" y="4277"/>
                  </a:lnTo>
                  <a:lnTo>
                    <a:pt x="32189" y="6867"/>
                  </a:lnTo>
                  <a:lnTo>
                    <a:pt x="21481" y="13878"/>
                  </a:lnTo>
                  <a:lnTo>
                    <a:pt x="12723" y="23327"/>
                  </a:lnTo>
                  <a:lnTo>
                    <a:pt x="9375" y="28529"/>
                  </a:lnTo>
                  <a:lnTo>
                    <a:pt x="4085" y="40280"/>
                  </a:lnTo>
                  <a:lnTo>
                    <a:pt x="1293" y="52537"/>
                  </a:lnTo>
                  <a:lnTo>
                    <a:pt x="0" y="64517"/>
                  </a:lnTo>
                  <a:lnTo>
                    <a:pt x="825" y="76934"/>
                  </a:lnTo>
                  <a:lnTo>
                    <a:pt x="3833" y="88097"/>
                  </a:lnTo>
                  <a:lnTo>
                    <a:pt x="6050" y="93171"/>
                  </a:lnTo>
                  <a:lnTo>
                    <a:pt x="13166" y="103618"/>
                  </a:lnTo>
                  <a:lnTo>
                    <a:pt x="22883" y="112227"/>
                  </a:lnTo>
                  <a:lnTo>
                    <a:pt x="28085" y="115463"/>
                  </a:lnTo>
                  <a:lnTo>
                    <a:pt x="39836" y="120319"/>
                  </a:lnTo>
                  <a:lnTo>
                    <a:pt x="36853" y="85557"/>
                  </a:lnTo>
                  <a:lnTo>
                    <a:pt x="35019" y="82870"/>
                  </a:lnTo>
                  <a:lnTo>
                    <a:pt x="31887" y="72078"/>
                  </a:lnTo>
                  <a:lnTo>
                    <a:pt x="33043" y="57617"/>
                  </a:lnTo>
                  <a:lnTo>
                    <a:pt x="33437" y="54683"/>
                  </a:lnTo>
                  <a:lnTo>
                    <a:pt x="37371" y="41936"/>
                  </a:lnTo>
                  <a:lnTo>
                    <a:pt x="44473" y="32217"/>
                  </a:lnTo>
                  <a:lnTo>
                    <a:pt x="50823" y="27137"/>
                  </a:lnTo>
                  <a:lnTo>
                    <a:pt x="58443" y="24597"/>
                  </a:lnTo>
                  <a:lnTo>
                    <a:pt x="66063" y="25867"/>
                  </a:lnTo>
                  <a:lnTo>
                    <a:pt x="74953" y="27137"/>
                  </a:lnTo>
                  <a:lnTo>
                    <a:pt x="81303" y="30947"/>
                  </a:lnTo>
                  <a:lnTo>
                    <a:pt x="85113" y="37297"/>
                  </a:lnTo>
                  <a:lnTo>
                    <a:pt x="86816" y="39807"/>
                  </a:lnTo>
                  <a:lnTo>
                    <a:pt x="90291" y="51146"/>
                  </a:lnTo>
                  <a:lnTo>
                    <a:pt x="90193" y="65237"/>
                  </a:lnTo>
                  <a:lnTo>
                    <a:pt x="89666" y="68770"/>
                  </a:lnTo>
                  <a:lnTo>
                    <a:pt x="85023" y="81649"/>
                  </a:lnTo>
                  <a:lnTo>
                    <a:pt x="77493" y="90637"/>
                  </a:lnTo>
                  <a:lnTo>
                    <a:pt x="71143" y="96987"/>
                  </a:lnTo>
                  <a:lnTo>
                    <a:pt x="64793" y="98257"/>
                  </a:lnTo>
                  <a:lnTo>
                    <a:pt x="55903" y="96987"/>
                  </a:lnTo>
                  <a:lnTo>
                    <a:pt x="48283" y="96987"/>
                  </a:lnTo>
                  <a:lnTo>
                    <a:pt x="52093" y="123657"/>
                  </a:lnTo>
                  <a:lnTo>
                    <a:pt x="62930" y="123775"/>
                  </a:lnTo>
                  <a:lnTo>
                    <a:pt x="75616" y="121915"/>
                  </a:lnTo>
                  <a:close/>
                </a:path>
                <a:path w="122711" h="123775">
                  <a:moveTo>
                    <a:pt x="41933" y="93177"/>
                  </a:moveTo>
                  <a:lnTo>
                    <a:pt x="36853" y="85557"/>
                  </a:lnTo>
                  <a:lnTo>
                    <a:pt x="39836" y="120319"/>
                  </a:lnTo>
                  <a:lnTo>
                    <a:pt x="52093" y="123657"/>
                  </a:lnTo>
                  <a:lnTo>
                    <a:pt x="48283" y="96987"/>
                  </a:lnTo>
                  <a:lnTo>
                    <a:pt x="41933" y="93177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5" name="object 22"/>
            <p:cNvSpPr/>
            <p:nvPr/>
          </p:nvSpPr>
          <p:spPr>
            <a:xfrm>
              <a:off x="3402436" y="2510608"/>
              <a:ext cx="200871" cy="137160"/>
            </a:xfrm>
            <a:custGeom>
              <a:avLst/>
              <a:gdLst/>
              <a:ahLst/>
              <a:cxnLst/>
              <a:rect l="l" t="t" r="r" b="b"/>
              <a:pathLst>
                <a:path w="185419" h="137160">
                  <a:moveTo>
                    <a:pt x="184150" y="38100"/>
                  </a:moveTo>
                  <a:lnTo>
                    <a:pt x="182879" y="30479"/>
                  </a:lnTo>
                  <a:lnTo>
                    <a:pt x="179069" y="25400"/>
                  </a:lnTo>
                  <a:lnTo>
                    <a:pt x="172719" y="20320"/>
                  </a:lnTo>
                  <a:lnTo>
                    <a:pt x="167639" y="16510"/>
                  </a:lnTo>
                  <a:lnTo>
                    <a:pt x="160019" y="13970"/>
                  </a:lnTo>
                  <a:lnTo>
                    <a:pt x="152400" y="12700"/>
                  </a:lnTo>
                  <a:lnTo>
                    <a:pt x="144779" y="11429"/>
                  </a:lnTo>
                  <a:lnTo>
                    <a:pt x="138429" y="12700"/>
                  </a:lnTo>
                  <a:lnTo>
                    <a:pt x="132079" y="15239"/>
                  </a:lnTo>
                  <a:lnTo>
                    <a:pt x="125729" y="17779"/>
                  </a:lnTo>
                  <a:lnTo>
                    <a:pt x="119379" y="21589"/>
                  </a:lnTo>
                  <a:lnTo>
                    <a:pt x="113029" y="27939"/>
                  </a:lnTo>
                  <a:lnTo>
                    <a:pt x="110489" y="20320"/>
                  </a:lnTo>
                  <a:lnTo>
                    <a:pt x="106679" y="15239"/>
                  </a:lnTo>
                  <a:lnTo>
                    <a:pt x="101600" y="11429"/>
                  </a:lnTo>
                  <a:lnTo>
                    <a:pt x="96519" y="7620"/>
                  </a:lnTo>
                  <a:lnTo>
                    <a:pt x="90169" y="5079"/>
                  </a:lnTo>
                  <a:lnTo>
                    <a:pt x="82550" y="5079"/>
                  </a:lnTo>
                  <a:lnTo>
                    <a:pt x="77209" y="4474"/>
                  </a:lnTo>
                  <a:lnTo>
                    <a:pt x="65555" y="5809"/>
                  </a:lnTo>
                  <a:lnTo>
                    <a:pt x="54274" y="10730"/>
                  </a:lnTo>
                  <a:lnTo>
                    <a:pt x="43179" y="19050"/>
                  </a:lnTo>
                  <a:lnTo>
                    <a:pt x="45719" y="2539"/>
                  </a:lnTo>
                  <a:lnTo>
                    <a:pt x="16509" y="0"/>
                  </a:lnTo>
                  <a:lnTo>
                    <a:pt x="0" y="116839"/>
                  </a:lnTo>
                  <a:lnTo>
                    <a:pt x="31750" y="120650"/>
                  </a:lnTo>
                  <a:lnTo>
                    <a:pt x="39369" y="63500"/>
                  </a:lnTo>
                  <a:lnTo>
                    <a:pt x="40639" y="52070"/>
                  </a:lnTo>
                  <a:lnTo>
                    <a:pt x="43179" y="44450"/>
                  </a:lnTo>
                  <a:lnTo>
                    <a:pt x="45719" y="39370"/>
                  </a:lnTo>
                  <a:lnTo>
                    <a:pt x="48259" y="35560"/>
                  </a:lnTo>
                  <a:lnTo>
                    <a:pt x="50800" y="31750"/>
                  </a:lnTo>
                  <a:lnTo>
                    <a:pt x="55879" y="29210"/>
                  </a:lnTo>
                  <a:lnTo>
                    <a:pt x="59689" y="27939"/>
                  </a:lnTo>
                  <a:lnTo>
                    <a:pt x="63500" y="26670"/>
                  </a:lnTo>
                  <a:lnTo>
                    <a:pt x="68579" y="27939"/>
                  </a:lnTo>
                  <a:lnTo>
                    <a:pt x="72389" y="27939"/>
                  </a:lnTo>
                  <a:lnTo>
                    <a:pt x="76200" y="29210"/>
                  </a:lnTo>
                  <a:lnTo>
                    <a:pt x="77469" y="30479"/>
                  </a:lnTo>
                  <a:lnTo>
                    <a:pt x="80009" y="33020"/>
                  </a:lnTo>
                  <a:lnTo>
                    <a:pt x="81279" y="35560"/>
                  </a:lnTo>
                  <a:lnTo>
                    <a:pt x="82550" y="39370"/>
                  </a:lnTo>
                  <a:lnTo>
                    <a:pt x="82550" y="49529"/>
                  </a:lnTo>
                  <a:lnTo>
                    <a:pt x="80009" y="60960"/>
                  </a:lnTo>
                  <a:lnTo>
                    <a:pt x="71119" y="125729"/>
                  </a:lnTo>
                  <a:lnTo>
                    <a:pt x="102869" y="129539"/>
                  </a:lnTo>
                  <a:lnTo>
                    <a:pt x="110489" y="72389"/>
                  </a:lnTo>
                  <a:lnTo>
                    <a:pt x="111760" y="62229"/>
                  </a:lnTo>
                  <a:lnTo>
                    <a:pt x="114300" y="53339"/>
                  </a:lnTo>
                  <a:lnTo>
                    <a:pt x="116839" y="48260"/>
                  </a:lnTo>
                  <a:lnTo>
                    <a:pt x="119379" y="44450"/>
                  </a:lnTo>
                  <a:lnTo>
                    <a:pt x="121919" y="40639"/>
                  </a:lnTo>
                  <a:lnTo>
                    <a:pt x="127000" y="38100"/>
                  </a:lnTo>
                  <a:lnTo>
                    <a:pt x="130810" y="35560"/>
                  </a:lnTo>
                  <a:lnTo>
                    <a:pt x="139700" y="35560"/>
                  </a:lnTo>
                  <a:lnTo>
                    <a:pt x="144779" y="36829"/>
                  </a:lnTo>
                  <a:lnTo>
                    <a:pt x="149860" y="39370"/>
                  </a:lnTo>
                  <a:lnTo>
                    <a:pt x="152400" y="44450"/>
                  </a:lnTo>
                  <a:lnTo>
                    <a:pt x="153669" y="46989"/>
                  </a:lnTo>
                  <a:lnTo>
                    <a:pt x="153669" y="54610"/>
                  </a:lnTo>
                  <a:lnTo>
                    <a:pt x="152400" y="66039"/>
                  </a:lnTo>
                  <a:lnTo>
                    <a:pt x="142239" y="134620"/>
                  </a:lnTo>
                  <a:lnTo>
                    <a:pt x="172719" y="137160"/>
                  </a:lnTo>
                  <a:lnTo>
                    <a:pt x="184150" y="62229"/>
                  </a:lnTo>
                  <a:lnTo>
                    <a:pt x="185419" y="50800"/>
                  </a:lnTo>
                  <a:lnTo>
                    <a:pt x="185419" y="43179"/>
                  </a:lnTo>
                  <a:lnTo>
                    <a:pt x="184150" y="38100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6" name="object 23"/>
            <p:cNvSpPr/>
            <p:nvPr/>
          </p:nvSpPr>
          <p:spPr>
            <a:xfrm>
              <a:off x="3623955" y="2537532"/>
              <a:ext cx="69900" cy="123647"/>
            </a:xfrm>
            <a:custGeom>
              <a:avLst/>
              <a:gdLst/>
              <a:ahLst/>
              <a:cxnLst/>
              <a:rect l="l" t="t" r="r" b="b"/>
              <a:pathLst>
                <a:path w="64523" h="123647">
                  <a:moveTo>
                    <a:pt x="52060" y="122936"/>
                  </a:moveTo>
                  <a:lnTo>
                    <a:pt x="64523" y="123647"/>
                  </a:lnTo>
                  <a:lnTo>
                    <a:pt x="55870" y="97536"/>
                  </a:lnTo>
                  <a:lnTo>
                    <a:pt x="48250" y="96266"/>
                  </a:lnTo>
                  <a:lnTo>
                    <a:pt x="41900" y="92456"/>
                  </a:lnTo>
                  <a:lnTo>
                    <a:pt x="36820" y="86106"/>
                  </a:lnTo>
                  <a:lnTo>
                    <a:pt x="39803" y="120144"/>
                  </a:lnTo>
                  <a:lnTo>
                    <a:pt x="52060" y="122936"/>
                  </a:lnTo>
                  <a:close/>
                </a:path>
                <a:path w="64523" h="123647">
                  <a:moveTo>
                    <a:pt x="88192" y="117464"/>
                  </a:moveTo>
                  <a:lnTo>
                    <a:pt x="99050" y="110236"/>
                  </a:lnTo>
                  <a:lnTo>
                    <a:pt x="106122" y="103616"/>
                  </a:lnTo>
                  <a:lnTo>
                    <a:pt x="113542" y="93470"/>
                  </a:lnTo>
                  <a:lnTo>
                    <a:pt x="118804" y="81707"/>
                  </a:lnTo>
                  <a:lnTo>
                    <a:pt x="121910" y="68326"/>
                  </a:lnTo>
                  <a:lnTo>
                    <a:pt x="122682" y="57489"/>
                  </a:lnTo>
                  <a:lnTo>
                    <a:pt x="121387" y="44803"/>
                  </a:lnTo>
                  <a:lnTo>
                    <a:pt x="117697" y="33175"/>
                  </a:lnTo>
                  <a:lnTo>
                    <a:pt x="111750" y="22606"/>
                  </a:lnTo>
                  <a:lnTo>
                    <a:pt x="105482" y="15867"/>
                  </a:lnTo>
                  <a:lnTo>
                    <a:pt x="95260" y="8400"/>
                  </a:lnTo>
                  <a:lnTo>
                    <a:pt x="83380" y="3400"/>
                  </a:lnTo>
                  <a:lnTo>
                    <a:pt x="69840" y="1016"/>
                  </a:lnTo>
                  <a:lnTo>
                    <a:pt x="61042" y="0"/>
                  </a:lnTo>
                  <a:lnTo>
                    <a:pt x="48601" y="1302"/>
                  </a:lnTo>
                  <a:lnTo>
                    <a:pt x="36820" y="4826"/>
                  </a:lnTo>
                  <a:lnTo>
                    <a:pt x="31746" y="7043"/>
                  </a:lnTo>
                  <a:lnTo>
                    <a:pt x="21299" y="14159"/>
                  </a:lnTo>
                  <a:lnTo>
                    <a:pt x="12690" y="23876"/>
                  </a:lnTo>
                  <a:lnTo>
                    <a:pt x="9342" y="29078"/>
                  </a:lnTo>
                  <a:lnTo>
                    <a:pt x="4052" y="40829"/>
                  </a:lnTo>
                  <a:lnTo>
                    <a:pt x="1260" y="53086"/>
                  </a:lnTo>
                  <a:lnTo>
                    <a:pt x="0" y="63555"/>
                  </a:lnTo>
                  <a:lnTo>
                    <a:pt x="724" y="76419"/>
                  </a:lnTo>
                  <a:lnTo>
                    <a:pt x="3800" y="87376"/>
                  </a:lnTo>
                  <a:lnTo>
                    <a:pt x="6017" y="92545"/>
                  </a:lnTo>
                  <a:lnTo>
                    <a:pt x="13133" y="103439"/>
                  </a:lnTo>
                  <a:lnTo>
                    <a:pt x="22850" y="111506"/>
                  </a:lnTo>
                  <a:lnTo>
                    <a:pt x="28052" y="114854"/>
                  </a:lnTo>
                  <a:lnTo>
                    <a:pt x="39803" y="120144"/>
                  </a:lnTo>
                  <a:lnTo>
                    <a:pt x="36820" y="86106"/>
                  </a:lnTo>
                  <a:lnTo>
                    <a:pt x="35117" y="83596"/>
                  </a:lnTo>
                  <a:lnTo>
                    <a:pt x="31642" y="72256"/>
                  </a:lnTo>
                  <a:lnTo>
                    <a:pt x="31740" y="58166"/>
                  </a:lnTo>
                  <a:lnTo>
                    <a:pt x="32588" y="54632"/>
                  </a:lnTo>
                  <a:lnTo>
                    <a:pt x="37331" y="41754"/>
                  </a:lnTo>
                  <a:lnTo>
                    <a:pt x="44440" y="32766"/>
                  </a:lnTo>
                  <a:lnTo>
                    <a:pt x="50790" y="27686"/>
                  </a:lnTo>
                  <a:lnTo>
                    <a:pt x="58410" y="25146"/>
                  </a:lnTo>
                  <a:lnTo>
                    <a:pt x="66030" y="25146"/>
                  </a:lnTo>
                  <a:lnTo>
                    <a:pt x="74920" y="26416"/>
                  </a:lnTo>
                  <a:lnTo>
                    <a:pt x="81270" y="30226"/>
                  </a:lnTo>
                  <a:lnTo>
                    <a:pt x="85080" y="37846"/>
                  </a:lnTo>
                  <a:lnTo>
                    <a:pt x="86284" y="39505"/>
                  </a:lnTo>
                  <a:lnTo>
                    <a:pt x="90185" y="50413"/>
                  </a:lnTo>
                  <a:lnTo>
                    <a:pt x="90160" y="64516"/>
                  </a:lnTo>
                  <a:lnTo>
                    <a:pt x="89014" y="69566"/>
                  </a:lnTo>
                  <a:lnTo>
                    <a:pt x="84343" y="81989"/>
                  </a:lnTo>
                  <a:lnTo>
                    <a:pt x="77460" y="91186"/>
                  </a:lnTo>
                  <a:lnTo>
                    <a:pt x="71110" y="96266"/>
                  </a:lnTo>
                  <a:lnTo>
                    <a:pt x="63490" y="98806"/>
                  </a:lnTo>
                  <a:lnTo>
                    <a:pt x="55870" y="97536"/>
                  </a:lnTo>
                  <a:lnTo>
                    <a:pt x="64523" y="123647"/>
                  </a:lnTo>
                  <a:lnTo>
                    <a:pt x="76724" y="121893"/>
                  </a:lnTo>
                  <a:lnTo>
                    <a:pt x="88192" y="117464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7" name="object 24"/>
            <p:cNvSpPr/>
            <p:nvPr/>
          </p:nvSpPr>
          <p:spPr>
            <a:xfrm>
              <a:off x="3774909" y="2552409"/>
              <a:ext cx="89057" cy="68580"/>
            </a:xfrm>
            <a:custGeom>
              <a:avLst/>
              <a:gdLst/>
              <a:ahLst/>
              <a:cxnLst/>
              <a:rect l="l" t="t" r="r" b="b"/>
              <a:pathLst>
                <a:path w="82206" h="68580">
                  <a:moveTo>
                    <a:pt x="71638" y="4021"/>
                  </a:moveTo>
                  <a:lnTo>
                    <a:pt x="58767" y="108"/>
                  </a:lnTo>
                  <a:lnTo>
                    <a:pt x="57398" y="0"/>
                  </a:lnTo>
                  <a:lnTo>
                    <a:pt x="44419" y="677"/>
                  </a:lnTo>
                  <a:lnTo>
                    <a:pt x="44797" y="31858"/>
                  </a:lnTo>
                  <a:lnTo>
                    <a:pt x="49877" y="26778"/>
                  </a:lnTo>
                  <a:lnTo>
                    <a:pt x="56227" y="24238"/>
                  </a:lnTo>
                  <a:lnTo>
                    <a:pt x="63847" y="25508"/>
                  </a:lnTo>
                  <a:lnTo>
                    <a:pt x="71467" y="26778"/>
                  </a:lnTo>
                  <a:lnTo>
                    <a:pt x="77817" y="29318"/>
                  </a:lnTo>
                  <a:lnTo>
                    <a:pt x="82206" y="10821"/>
                  </a:lnTo>
                  <a:lnTo>
                    <a:pt x="71638" y="4021"/>
                  </a:lnTo>
                  <a:close/>
                </a:path>
                <a:path w="82206" h="68580">
                  <a:moveTo>
                    <a:pt x="99407" y="-36721"/>
                  </a:moveTo>
                  <a:lnTo>
                    <a:pt x="90517" y="20428"/>
                  </a:lnTo>
                  <a:lnTo>
                    <a:pt x="82206" y="10821"/>
                  </a:lnTo>
                  <a:lnTo>
                    <a:pt x="77817" y="29318"/>
                  </a:lnTo>
                  <a:lnTo>
                    <a:pt x="81627" y="36938"/>
                  </a:lnTo>
                  <a:lnTo>
                    <a:pt x="83243" y="40242"/>
                  </a:lnTo>
                  <a:lnTo>
                    <a:pt x="85445" y="51562"/>
                  </a:lnTo>
                  <a:lnTo>
                    <a:pt x="84167" y="66148"/>
                  </a:lnTo>
                  <a:lnTo>
                    <a:pt x="83574" y="70719"/>
                  </a:lnTo>
                  <a:lnTo>
                    <a:pt x="79615" y="83958"/>
                  </a:lnTo>
                  <a:lnTo>
                    <a:pt x="72737" y="92818"/>
                  </a:lnTo>
                  <a:lnTo>
                    <a:pt x="67657" y="97898"/>
                  </a:lnTo>
                  <a:lnTo>
                    <a:pt x="61307" y="100438"/>
                  </a:lnTo>
                  <a:lnTo>
                    <a:pt x="53687" y="99168"/>
                  </a:lnTo>
                  <a:lnTo>
                    <a:pt x="44797" y="99168"/>
                  </a:lnTo>
                  <a:lnTo>
                    <a:pt x="38447" y="94088"/>
                  </a:lnTo>
                  <a:lnTo>
                    <a:pt x="34637" y="85198"/>
                  </a:lnTo>
                  <a:lnTo>
                    <a:pt x="33825" y="82935"/>
                  </a:lnTo>
                  <a:lnTo>
                    <a:pt x="32014" y="72011"/>
                  </a:lnTo>
                  <a:lnTo>
                    <a:pt x="33367" y="57258"/>
                  </a:lnTo>
                  <a:lnTo>
                    <a:pt x="33762" y="54298"/>
                  </a:lnTo>
                  <a:lnTo>
                    <a:pt x="37695" y="41063"/>
                  </a:lnTo>
                  <a:lnTo>
                    <a:pt x="44797" y="31858"/>
                  </a:lnTo>
                  <a:lnTo>
                    <a:pt x="44419" y="677"/>
                  </a:lnTo>
                  <a:lnTo>
                    <a:pt x="32514" y="4523"/>
                  </a:lnTo>
                  <a:lnTo>
                    <a:pt x="21937" y="11538"/>
                  </a:lnTo>
                  <a:lnTo>
                    <a:pt x="15105" y="18840"/>
                  </a:lnTo>
                  <a:lnTo>
                    <a:pt x="8843" y="29096"/>
                  </a:lnTo>
                  <a:lnTo>
                    <a:pt x="4391" y="41389"/>
                  </a:lnTo>
                  <a:lnTo>
                    <a:pt x="1617" y="55988"/>
                  </a:lnTo>
                  <a:lnTo>
                    <a:pt x="0" y="68478"/>
                  </a:lnTo>
                  <a:lnTo>
                    <a:pt x="561" y="81201"/>
                  </a:lnTo>
                  <a:lnTo>
                    <a:pt x="3640" y="92658"/>
                  </a:lnTo>
                  <a:lnTo>
                    <a:pt x="9237" y="102978"/>
                  </a:lnTo>
                  <a:lnTo>
                    <a:pt x="17549" y="112859"/>
                  </a:lnTo>
                  <a:lnTo>
                    <a:pt x="28116" y="119949"/>
                  </a:lnTo>
                  <a:lnTo>
                    <a:pt x="40987" y="123298"/>
                  </a:lnTo>
                  <a:lnTo>
                    <a:pt x="47337" y="124568"/>
                  </a:lnTo>
                  <a:lnTo>
                    <a:pt x="54957" y="123298"/>
                  </a:lnTo>
                  <a:lnTo>
                    <a:pt x="61307" y="120758"/>
                  </a:lnTo>
                  <a:lnTo>
                    <a:pt x="68927" y="118218"/>
                  </a:lnTo>
                  <a:lnTo>
                    <a:pt x="75277" y="114408"/>
                  </a:lnTo>
                  <a:lnTo>
                    <a:pt x="80357" y="108058"/>
                  </a:lnTo>
                  <a:lnTo>
                    <a:pt x="77817" y="125838"/>
                  </a:lnTo>
                  <a:lnTo>
                    <a:pt x="107027" y="128378"/>
                  </a:lnTo>
                  <a:lnTo>
                    <a:pt x="131157" y="-32911"/>
                  </a:lnTo>
                  <a:lnTo>
                    <a:pt x="99407" y="-36721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8" name="object 25"/>
            <p:cNvSpPr/>
            <p:nvPr/>
          </p:nvSpPr>
          <p:spPr>
            <a:xfrm>
              <a:off x="3929727" y="2566487"/>
              <a:ext cx="128981" cy="130810"/>
            </a:xfrm>
            <a:custGeom>
              <a:avLst/>
              <a:gdLst/>
              <a:ahLst/>
              <a:cxnLst/>
              <a:rect l="l" t="t" r="r" b="b"/>
              <a:pathLst>
                <a:path w="119059" h="130810">
                  <a:moveTo>
                    <a:pt x="7299" y="113030"/>
                  </a:moveTo>
                  <a:lnTo>
                    <a:pt x="12379" y="118110"/>
                  </a:lnTo>
                  <a:lnTo>
                    <a:pt x="18729" y="121920"/>
                  </a:lnTo>
                  <a:lnTo>
                    <a:pt x="25079" y="124460"/>
                  </a:lnTo>
                  <a:lnTo>
                    <a:pt x="33969" y="125730"/>
                  </a:lnTo>
                  <a:lnTo>
                    <a:pt x="49209" y="125730"/>
                  </a:lnTo>
                  <a:lnTo>
                    <a:pt x="56829" y="121920"/>
                  </a:lnTo>
                  <a:lnTo>
                    <a:pt x="64449" y="119380"/>
                  </a:lnTo>
                  <a:lnTo>
                    <a:pt x="69529" y="115570"/>
                  </a:lnTo>
                  <a:lnTo>
                    <a:pt x="75879" y="109220"/>
                  </a:lnTo>
                  <a:lnTo>
                    <a:pt x="73339" y="127000"/>
                  </a:lnTo>
                  <a:lnTo>
                    <a:pt x="101279" y="130810"/>
                  </a:lnTo>
                  <a:lnTo>
                    <a:pt x="119059" y="12700"/>
                  </a:lnTo>
                  <a:lnTo>
                    <a:pt x="87309" y="8890"/>
                  </a:lnTo>
                  <a:lnTo>
                    <a:pt x="80959" y="58420"/>
                  </a:lnTo>
                  <a:lnTo>
                    <a:pt x="79267" y="69152"/>
                  </a:lnTo>
                  <a:lnTo>
                    <a:pt x="76303" y="82767"/>
                  </a:lnTo>
                  <a:lnTo>
                    <a:pt x="73339" y="90170"/>
                  </a:lnTo>
                  <a:lnTo>
                    <a:pt x="72069" y="95250"/>
                  </a:lnTo>
                  <a:lnTo>
                    <a:pt x="68259" y="97790"/>
                  </a:lnTo>
                  <a:lnTo>
                    <a:pt x="63179" y="100330"/>
                  </a:lnTo>
                  <a:lnTo>
                    <a:pt x="59369" y="102870"/>
                  </a:lnTo>
                  <a:lnTo>
                    <a:pt x="54289" y="104140"/>
                  </a:lnTo>
                  <a:lnTo>
                    <a:pt x="47939" y="102870"/>
                  </a:lnTo>
                  <a:lnTo>
                    <a:pt x="44129" y="102870"/>
                  </a:lnTo>
                  <a:lnTo>
                    <a:pt x="40319" y="100330"/>
                  </a:lnTo>
                  <a:lnTo>
                    <a:pt x="37779" y="97790"/>
                  </a:lnTo>
                  <a:lnTo>
                    <a:pt x="35239" y="95250"/>
                  </a:lnTo>
                  <a:lnTo>
                    <a:pt x="32699" y="92710"/>
                  </a:lnTo>
                  <a:lnTo>
                    <a:pt x="32699" y="88900"/>
                  </a:lnTo>
                  <a:lnTo>
                    <a:pt x="32256" y="86261"/>
                  </a:lnTo>
                  <a:lnTo>
                    <a:pt x="32839" y="75558"/>
                  </a:lnTo>
                  <a:lnTo>
                    <a:pt x="35239" y="58420"/>
                  </a:lnTo>
                  <a:lnTo>
                    <a:pt x="42859" y="3810"/>
                  </a:lnTo>
                  <a:lnTo>
                    <a:pt x="12379" y="0"/>
                  </a:lnTo>
                  <a:lnTo>
                    <a:pt x="949" y="74930"/>
                  </a:lnTo>
                  <a:lnTo>
                    <a:pt x="762" y="76689"/>
                  </a:lnTo>
                  <a:lnTo>
                    <a:pt x="0" y="90857"/>
                  </a:lnTo>
                  <a:lnTo>
                    <a:pt x="949" y="101600"/>
                  </a:lnTo>
                  <a:lnTo>
                    <a:pt x="3489" y="107950"/>
                  </a:lnTo>
                  <a:lnTo>
                    <a:pt x="7299" y="113030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9" name="object 26"/>
            <p:cNvSpPr/>
            <p:nvPr/>
          </p:nvSpPr>
          <p:spPr>
            <a:xfrm>
              <a:off x="4075218" y="2538548"/>
              <a:ext cx="59161" cy="166370"/>
            </a:xfrm>
            <a:custGeom>
              <a:avLst/>
              <a:gdLst/>
              <a:ahLst/>
              <a:cxnLst/>
              <a:rect l="l" t="t" r="r" b="b"/>
              <a:pathLst>
                <a:path w="54610" h="166370">
                  <a:moveTo>
                    <a:pt x="0" y="162560"/>
                  </a:moveTo>
                  <a:lnTo>
                    <a:pt x="31750" y="166370"/>
                  </a:lnTo>
                  <a:lnTo>
                    <a:pt x="54610" y="3810"/>
                  </a:lnTo>
                  <a:lnTo>
                    <a:pt x="24130" y="0"/>
                  </a:lnTo>
                  <a:lnTo>
                    <a:pt x="0" y="162560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0" name="object 27"/>
            <p:cNvSpPr/>
            <p:nvPr/>
          </p:nvSpPr>
          <p:spPr>
            <a:xfrm>
              <a:off x="4143242" y="2592930"/>
              <a:ext cx="120930" cy="124434"/>
            </a:xfrm>
            <a:custGeom>
              <a:avLst/>
              <a:gdLst/>
              <a:ahLst/>
              <a:cxnLst/>
              <a:rect l="l" t="t" r="r" b="b"/>
              <a:pathLst>
                <a:path w="111628" h="124434">
                  <a:moveTo>
                    <a:pt x="110433" y="43329"/>
                  </a:moveTo>
                  <a:lnTo>
                    <a:pt x="107327" y="32401"/>
                  </a:lnTo>
                  <a:lnTo>
                    <a:pt x="102308" y="23087"/>
                  </a:lnTo>
                  <a:lnTo>
                    <a:pt x="98675" y="17967"/>
                  </a:lnTo>
                  <a:lnTo>
                    <a:pt x="89321" y="9564"/>
                  </a:lnTo>
                  <a:lnTo>
                    <a:pt x="77654" y="3650"/>
                  </a:lnTo>
                  <a:lnTo>
                    <a:pt x="64208" y="227"/>
                  </a:lnTo>
                  <a:lnTo>
                    <a:pt x="57156" y="0"/>
                  </a:lnTo>
                  <a:lnTo>
                    <a:pt x="48968" y="25627"/>
                  </a:lnTo>
                  <a:lnTo>
                    <a:pt x="55318" y="24357"/>
                  </a:lnTo>
                  <a:lnTo>
                    <a:pt x="61668" y="24357"/>
                  </a:lnTo>
                  <a:lnTo>
                    <a:pt x="68018" y="25627"/>
                  </a:lnTo>
                  <a:lnTo>
                    <a:pt x="73098" y="28167"/>
                  </a:lnTo>
                  <a:lnTo>
                    <a:pt x="76908" y="33247"/>
                  </a:lnTo>
                  <a:lnTo>
                    <a:pt x="80718" y="39597"/>
                  </a:lnTo>
                  <a:lnTo>
                    <a:pt x="81988" y="45947"/>
                  </a:lnTo>
                  <a:lnTo>
                    <a:pt x="81988" y="54837"/>
                  </a:lnTo>
                  <a:lnTo>
                    <a:pt x="34998" y="49757"/>
                  </a:lnTo>
                  <a:lnTo>
                    <a:pt x="31188" y="68807"/>
                  </a:lnTo>
                  <a:lnTo>
                    <a:pt x="109928" y="77697"/>
                  </a:lnTo>
                  <a:lnTo>
                    <a:pt x="110911" y="70373"/>
                  </a:lnTo>
                  <a:lnTo>
                    <a:pt x="111628" y="55958"/>
                  </a:lnTo>
                  <a:lnTo>
                    <a:pt x="110433" y="43329"/>
                  </a:lnTo>
                  <a:close/>
                </a:path>
                <a:path w="111628" h="124434">
                  <a:moveTo>
                    <a:pt x="44301" y="1512"/>
                  </a:moveTo>
                  <a:lnTo>
                    <a:pt x="32682" y="5763"/>
                  </a:lnTo>
                  <a:lnTo>
                    <a:pt x="22298" y="12927"/>
                  </a:lnTo>
                  <a:lnTo>
                    <a:pt x="15590" y="19872"/>
                  </a:lnTo>
                  <a:lnTo>
                    <a:pt x="8751" y="30072"/>
                  </a:lnTo>
                  <a:lnTo>
                    <a:pt x="3744" y="42104"/>
                  </a:lnTo>
                  <a:lnTo>
                    <a:pt x="708" y="56107"/>
                  </a:lnTo>
                  <a:lnTo>
                    <a:pt x="0" y="62081"/>
                  </a:lnTo>
                  <a:lnTo>
                    <a:pt x="81" y="75363"/>
                  </a:lnTo>
                  <a:lnTo>
                    <a:pt x="2498" y="87341"/>
                  </a:lnTo>
                  <a:lnTo>
                    <a:pt x="7058" y="98017"/>
                  </a:lnTo>
                  <a:lnTo>
                    <a:pt x="13089" y="107088"/>
                  </a:lnTo>
                  <a:lnTo>
                    <a:pt x="22490" y="115020"/>
                  </a:lnTo>
                  <a:lnTo>
                    <a:pt x="34450" y="120375"/>
                  </a:lnTo>
                  <a:lnTo>
                    <a:pt x="48968" y="123417"/>
                  </a:lnTo>
                  <a:lnTo>
                    <a:pt x="58495" y="124434"/>
                  </a:lnTo>
                  <a:lnTo>
                    <a:pt x="71097" y="123132"/>
                  </a:lnTo>
                  <a:lnTo>
                    <a:pt x="81988" y="119607"/>
                  </a:lnTo>
                  <a:lnTo>
                    <a:pt x="88753" y="115411"/>
                  </a:lnTo>
                  <a:lnTo>
                    <a:pt x="97913" y="106425"/>
                  </a:lnTo>
                  <a:lnTo>
                    <a:pt x="104848" y="95477"/>
                  </a:lnTo>
                  <a:lnTo>
                    <a:pt x="74368" y="86587"/>
                  </a:lnTo>
                  <a:lnTo>
                    <a:pt x="73098" y="91667"/>
                  </a:lnTo>
                  <a:lnTo>
                    <a:pt x="69288" y="95477"/>
                  </a:lnTo>
                  <a:lnTo>
                    <a:pt x="65478" y="98017"/>
                  </a:lnTo>
                  <a:lnTo>
                    <a:pt x="61668" y="100557"/>
                  </a:lnTo>
                  <a:lnTo>
                    <a:pt x="57858" y="101827"/>
                  </a:lnTo>
                  <a:lnTo>
                    <a:pt x="52778" y="100557"/>
                  </a:lnTo>
                  <a:lnTo>
                    <a:pt x="45158" y="99287"/>
                  </a:lnTo>
                  <a:lnTo>
                    <a:pt x="40078" y="96747"/>
                  </a:lnTo>
                  <a:lnTo>
                    <a:pt x="36268" y="90397"/>
                  </a:lnTo>
                  <a:lnTo>
                    <a:pt x="31188" y="85317"/>
                  </a:lnTo>
                  <a:lnTo>
                    <a:pt x="29918" y="77697"/>
                  </a:lnTo>
                  <a:lnTo>
                    <a:pt x="31188" y="68807"/>
                  </a:lnTo>
                  <a:lnTo>
                    <a:pt x="34998" y="49757"/>
                  </a:lnTo>
                  <a:lnTo>
                    <a:pt x="36268" y="40867"/>
                  </a:lnTo>
                  <a:lnTo>
                    <a:pt x="38808" y="34517"/>
                  </a:lnTo>
                  <a:lnTo>
                    <a:pt x="43888" y="29437"/>
                  </a:lnTo>
                  <a:lnTo>
                    <a:pt x="48968" y="25627"/>
                  </a:lnTo>
                  <a:lnTo>
                    <a:pt x="57156" y="0"/>
                  </a:lnTo>
                  <a:lnTo>
                    <a:pt x="44301" y="1512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1" name="object 28"/>
            <p:cNvSpPr/>
            <p:nvPr/>
          </p:nvSpPr>
          <p:spPr>
            <a:xfrm>
              <a:off x="4287097" y="2607128"/>
              <a:ext cx="52281" cy="120650"/>
            </a:xfrm>
            <a:custGeom>
              <a:avLst/>
              <a:gdLst/>
              <a:ahLst/>
              <a:cxnLst/>
              <a:rect l="l" t="t" r="r" b="b"/>
              <a:pathLst>
                <a:path w="48259" h="120650">
                  <a:moveTo>
                    <a:pt x="16509" y="0"/>
                  </a:moveTo>
                  <a:lnTo>
                    <a:pt x="12700" y="30479"/>
                  </a:lnTo>
                  <a:lnTo>
                    <a:pt x="43179" y="34289"/>
                  </a:lnTo>
                  <a:lnTo>
                    <a:pt x="48259" y="3809"/>
                  </a:lnTo>
                  <a:lnTo>
                    <a:pt x="16509" y="0"/>
                  </a:lnTo>
                  <a:close/>
                </a:path>
                <a:path w="48259" h="120650">
                  <a:moveTo>
                    <a:pt x="5079" y="86359"/>
                  </a:moveTo>
                  <a:lnTo>
                    <a:pt x="0" y="116839"/>
                  </a:lnTo>
                  <a:lnTo>
                    <a:pt x="31750" y="120650"/>
                  </a:lnTo>
                  <a:lnTo>
                    <a:pt x="35559" y="90169"/>
                  </a:lnTo>
                  <a:lnTo>
                    <a:pt x="5079" y="86359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2" name="object 29"/>
            <p:cNvSpPr/>
            <p:nvPr/>
          </p:nvSpPr>
          <p:spPr>
            <a:xfrm>
              <a:off x="4423304" y="2584269"/>
              <a:ext cx="130704" cy="166369"/>
            </a:xfrm>
            <a:custGeom>
              <a:avLst/>
              <a:gdLst/>
              <a:ahLst/>
              <a:cxnLst/>
              <a:rect l="l" t="t" r="r" b="b"/>
              <a:pathLst>
                <a:path w="120650" h="166369">
                  <a:moveTo>
                    <a:pt x="0" y="121919"/>
                  </a:moveTo>
                  <a:lnTo>
                    <a:pt x="66039" y="129539"/>
                  </a:lnTo>
                  <a:lnTo>
                    <a:pt x="33020" y="97789"/>
                  </a:lnTo>
                  <a:lnTo>
                    <a:pt x="78739" y="46989"/>
                  </a:lnTo>
                  <a:lnTo>
                    <a:pt x="71120" y="101600"/>
                  </a:lnTo>
                  <a:lnTo>
                    <a:pt x="33020" y="97789"/>
                  </a:lnTo>
                  <a:lnTo>
                    <a:pt x="66039" y="129539"/>
                  </a:lnTo>
                  <a:lnTo>
                    <a:pt x="62229" y="162560"/>
                  </a:lnTo>
                  <a:lnTo>
                    <a:pt x="91439" y="166369"/>
                  </a:lnTo>
                  <a:lnTo>
                    <a:pt x="96520" y="133350"/>
                  </a:lnTo>
                  <a:lnTo>
                    <a:pt x="116839" y="135889"/>
                  </a:lnTo>
                  <a:lnTo>
                    <a:pt x="120650" y="107950"/>
                  </a:lnTo>
                  <a:lnTo>
                    <a:pt x="100329" y="105410"/>
                  </a:lnTo>
                  <a:lnTo>
                    <a:pt x="115570" y="2539"/>
                  </a:lnTo>
                  <a:lnTo>
                    <a:pt x="88900" y="0"/>
                  </a:lnTo>
                  <a:lnTo>
                    <a:pt x="3810" y="93979"/>
                  </a:lnTo>
                  <a:lnTo>
                    <a:pt x="0" y="121919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3" name="object 30"/>
            <p:cNvSpPr/>
            <p:nvPr/>
          </p:nvSpPr>
          <p:spPr>
            <a:xfrm>
              <a:off x="4636558" y="2600779"/>
              <a:ext cx="162606" cy="179069"/>
            </a:xfrm>
            <a:custGeom>
              <a:avLst/>
              <a:gdLst/>
              <a:ahLst/>
              <a:cxnLst/>
              <a:rect l="l" t="t" r="r" b="b"/>
              <a:pathLst>
                <a:path w="150098" h="179069">
                  <a:moveTo>
                    <a:pt x="49529" y="99059"/>
                  </a:moveTo>
                  <a:lnTo>
                    <a:pt x="57150" y="99059"/>
                  </a:lnTo>
                  <a:lnTo>
                    <a:pt x="62229" y="100329"/>
                  </a:lnTo>
                  <a:lnTo>
                    <a:pt x="66039" y="102869"/>
                  </a:lnTo>
                  <a:lnTo>
                    <a:pt x="69850" y="104139"/>
                  </a:lnTo>
                  <a:lnTo>
                    <a:pt x="72389" y="106679"/>
                  </a:lnTo>
                  <a:lnTo>
                    <a:pt x="74929" y="110489"/>
                  </a:lnTo>
                  <a:lnTo>
                    <a:pt x="81392" y="121498"/>
                  </a:lnTo>
                  <a:lnTo>
                    <a:pt x="88900" y="135889"/>
                  </a:lnTo>
                  <a:lnTo>
                    <a:pt x="107950" y="173989"/>
                  </a:lnTo>
                  <a:lnTo>
                    <a:pt x="146050" y="179069"/>
                  </a:lnTo>
                  <a:lnTo>
                    <a:pt x="130810" y="144779"/>
                  </a:lnTo>
                  <a:lnTo>
                    <a:pt x="127499" y="137471"/>
                  </a:lnTo>
                  <a:lnTo>
                    <a:pt x="121657" y="125010"/>
                  </a:lnTo>
                  <a:lnTo>
                    <a:pt x="116839" y="116839"/>
                  </a:lnTo>
                  <a:lnTo>
                    <a:pt x="113029" y="110489"/>
                  </a:lnTo>
                  <a:lnTo>
                    <a:pt x="107950" y="105409"/>
                  </a:lnTo>
                  <a:lnTo>
                    <a:pt x="100329" y="100329"/>
                  </a:lnTo>
                  <a:lnTo>
                    <a:pt x="112618" y="99401"/>
                  </a:lnTo>
                  <a:lnTo>
                    <a:pt x="100329" y="76200"/>
                  </a:lnTo>
                  <a:lnTo>
                    <a:pt x="98397" y="76586"/>
                  </a:lnTo>
                  <a:lnTo>
                    <a:pt x="87896" y="76369"/>
                  </a:lnTo>
                  <a:lnTo>
                    <a:pt x="71120" y="74929"/>
                  </a:lnTo>
                  <a:lnTo>
                    <a:pt x="46989" y="72389"/>
                  </a:lnTo>
                  <a:lnTo>
                    <a:pt x="52070" y="30479"/>
                  </a:lnTo>
                  <a:lnTo>
                    <a:pt x="78739" y="34289"/>
                  </a:lnTo>
                  <a:lnTo>
                    <a:pt x="92710" y="7619"/>
                  </a:lnTo>
                  <a:lnTo>
                    <a:pt x="24129" y="0"/>
                  </a:lnTo>
                  <a:lnTo>
                    <a:pt x="0" y="161289"/>
                  </a:lnTo>
                  <a:lnTo>
                    <a:pt x="33020" y="165100"/>
                  </a:lnTo>
                  <a:lnTo>
                    <a:pt x="43179" y="97789"/>
                  </a:lnTo>
                  <a:lnTo>
                    <a:pt x="49529" y="99059"/>
                  </a:lnTo>
                  <a:close/>
                </a:path>
                <a:path w="150098" h="179069">
                  <a:moveTo>
                    <a:pt x="112618" y="99401"/>
                  </a:moveTo>
                  <a:lnTo>
                    <a:pt x="125060" y="95917"/>
                  </a:lnTo>
                  <a:lnTo>
                    <a:pt x="134620" y="90169"/>
                  </a:lnTo>
                  <a:lnTo>
                    <a:pt x="140129" y="84549"/>
                  </a:lnTo>
                  <a:lnTo>
                    <a:pt x="146692" y="73538"/>
                  </a:lnTo>
                  <a:lnTo>
                    <a:pt x="149860" y="60959"/>
                  </a:lnTo>
                  <a:lnTo>
                    <a:pt x="150098" y="58739"/>
                  </a:lnTo>
                  <a:lnTo>
                    <a:pt x="149709" y="45697"/>
                  </a:lnTo>
                  <a:lnTo>
                    <a:pt x="146050" y="34289"/>
                  </a:lnTo>
                  <a:lnTo>
                    <a:pt x="143510" y="26669"/>
                  </a:lnTo>
                  <a:lnTo>
                    <a:pt x="137160" y="20319"/>
                  </a:lnTo>
                  <a:lnTo>
                    <a:pt x="129539" y="16509"/>
                  </a:lnTo>
                  <a:lnTo>
                    <a:pt x="120672" y="13111"/>
                  </a:lnTo>
                  <a:lnTo>
                    <a:pt x="108544" y="10222"/>
                  </a:lnTo>
                  <a:lnTo>
                    <a:pt x="92710" y="7619"/>
                  </a:lnTo>
                  <a:lnTo>
                    <a:pt x="78739" y="34289"/>
                  </a:lnTo>
                  <a:lnTo>
                    <a:pt x="91439" y="35559"/>
                  </a:lnTo>
                  <a:lnTo>
                    <a:pt x="99060" y="36829"/>
                  </a:lnTo>
                  <a:lnTo>
                    <a:pt x="101600" y="36829"/>
                  </a:lnTo>
                  <a:lnTo>
                    <a:pt x="107950" y="39369"/>
                  </a:lnTo>
                  <a:lnTo>
                    <a:pt x="110489" y="41909"/>
                  </a:lnTo>
                  <a:lnTo>
                    <a:pt x="113029" y="44450"/>
                  </a:lnTo>
                  <a:lnTo>
                    <a:pt x="115570" y="48259"/>
                  </a:lnTo>
                  <a:lnTo>
                    <a:pt x="116839" y="53339"/>
                  </a:lnTo>
                  <a:lnTo>
                    <a:pt x="115570" y="58419"/>
                  </a:lnTo>
                  <a:lnTo>
                    <a:pt x="115570" y="63500"/>
                  </a:lnTo>
                  <a:lnTo>
                    <a:pt x="113029" y="67309"/>
                  </a:lnTo>
                  <a:lnTo>
                    <a:pt x="110489" y="69850"/>
                  </a:lnTo>
                  <a:lnTo>
                    <a:pt x="107950" y="73659"/>
                  </a:lnTo>
                  <a:lnTo>
                    <a:pt x="105410" y="74929"/>
                  </a:lnTo>
                  <a:lnTo>
                    <a:pt x="100329" y="76200"/>
                  </a:lnTo>
                  <a:lnTo>
                    <a:pt x="112618" y="99401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4" name="object 31"/>
            <p:cNvSpPr/>
            <p:nvPr/>
          </p:nvSpPr>
          <p:spPr>
            <a:xfrm>
              <a:off x="4814041" y="2619829"/>
              <a:ext cx="145838" cy="166369"/>
            </a:xfrm>
            <a:custGeom>
              <a:avLst/>
              <a:gdLst/>
              <a:ahLst/>
              <a:cxnLst/>
              <a:rect l="l" t="t" r="r" b="b"/>
              <a:pathLst>
                <a:path w="134620" h="166369">
                  <a:moveTo>
                    <a:pt x="52070" y="30479"/>
                  </a:moveTo>
                  <a:lnTo>
                    <a:pt x="130810" y="40639"/>
                  </a:lnTo>
                  <a:lnTo>
                    <a:pt x="134620" y="12700"/>
                  </a:lnTo>
                  <a:lnTo>
                    <a:pt x="24130" y="0"/>
                  </a:lnTo>
                  <a:lnTo>
                    <a:pt x="0" y="162559"/>
                  </a:lnTo>
                  <a:lnTo>
                    <a:pt x="33020" y="166369"/>
                  </a:lnTo>
                  <a:lnTo>
                    <a:pt x="43180" y="96519"/>
                  </a:lnTo>
                  <a:lnTo>
                    <a:pt x="110490" y="105409"/>
                  </a:lnTo>
                  <a:lnTo>
                    <a:pt x="114300" y="77469"/>
                  </a:lnTo>
                  <a:lnTo>
                    <a:pt x="46990" y="69850"/>
                  </a:lnTo>
                  <a:lnTo>
                    <a:pt x="52070" y="30479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5" name="object 32"/>
            <p:cNvSpPr/>
            <p:nvPr/>
          </p:nvSpPr>
          <p:spPr>
            <a:xfrm>
              <a:off x="5034545" y="2690646"/>
              <a:ext cx="123453" cy="123780"/>
            </a:xfrm>
            <a:custGeom>
              <a:avLst/>
              <a:gdLst/>
              <a:ahLst/>
              <a:cxnLst/>
              <a:rect l="l" t="t" r="r" b="b"/>
              <a:pathLst>
                <a:path w="113957" h="123780">
                  <a:moveTo>
                    <a:pt x="927" y="54911"/>
                  </a:moveTo>
                  <a:lnTo>
                    <a:pt x="0" y="67238"/>
                  </a:lnTo>
                  <a:lnTo>
                    <a:pt x="936" y="80396"/>
                  </a:lnTo>
                  <a:lnTo>
                    <a:pt x="4164" y="92039"/>
                  </a:lnTo>
                  <a:lnTo>
                    <a:pt x="9817" y="101901"/>
                  </a:lnTo>
                  <a:lnTo>
                    <a:pt x="13101" y="106537"/>
                  </a:lnTo>
                  <a:lnTo>
                    <a:pt x="22495" y="114730"/>
                  </a:lnTo>
                  <a:lnTo>
                    <a:pt x="34286" y="120258"/>
                  </a:lnTo>
                  <a:lnTo>
                    <a:pt x="47917" y="123491"/>
                  </a:lnTo>
                  <a:lnTo>
                    <a:pt x="63016" y="123780"/>
                  </a:lnTo>
                  <a:lnTo>
                    <a:pt x="75320" y="121806"/>
                  </a:lnTo>
                  <a:lnTo>
                    <a:pt x="86017" y="117141"/>
                  </a:lnTo>
                  <a:lnTo>
                    <a:pt x="95330" y="109521"/>
                  </a:lnTo>
                  <a:lnTo>
                    <a:pt x="102950" y="99361"/>
                  </a:lnTo>
                  <a:lnTo>
                    <a:pt x="108877" y="86661"/>
                  </a:lnTo>
                  <a:lnTo>
                    <a:pt x="78397" y="79041"/>
                  </a:lnTo>
                  <a:lnTo>
                    <a:pt x="75857" y="86661"/>
                  </a:lnTo>
                  <a:lnTo>
                    <a:pt x="73317" y="91741"/>
                  </a:lnTo>
                  <a:lnTo>
                    <a:pt x="68237" y="94281"/>
                  </a:lnTo>
                  <a:lnTo>
                    <a:pt x="64427" y="98091"/>
                  </a:lnTo>
                  <a:lnTo>
                    <a:pt x="59347" y="99361"/>
                  </a:lnTo>
                  <a:lnTo>
                    <a:pt x="52997" y="98091"/>
                  </a:lnTo>
                  <a:lnTo>
                    <a:pt x="45377" y="96821"/>
                  </a:lnTo>
                  <a:lnTo>
                    <a:pt x="39027" y="93011"/>
                  </a:lnTo>
                  <a:lnTo>
                    <a:pt x="35217" y="86661"/>
                  </a:lnTo>
                  <a:lnTo>
                    <a:pt x="33806" y="84168"/>
                  </a:lnTo>
                  <a:lnTo>
                    <a:pt x="31943" y="73206"/>
                  </a:lnTo>
                  <a:lnTo>
                    <a:pt x="32677" y="57451"/>
                  </a:lnTo>
                  <a:lnTo>
                    <a:pt x="33270" y="52880"/>
                  </a:lnTo>
                  <a:lnTo>
                    <a:pt x="37228" y="39641"/>
                  </a:lnTo>
                  <a:lnTo>
                    <a:pt x="44107" y="30781"/>
                  </a:lnTo>
                  <a:lnTo>
                    <a:pt x="49187" y="25701"/>
                  </a:lnTo>
                  <a:lnTo>
                    <a:pt x="55537" y="24431"/>
                  </a:lnTo>
                  <a:lnTo>
                    <a:pt x="63157" y="25701"/>
                  </a:lnTo>
                  <a:lnTo>
                    <a:pt x="69507" y="25701"/>
                  </a:lnTo>
                  <a:lnTo>
                    <a:pt x="73317" y="28241"/>
                  </a:lnTo>
                  <a:lnTo>
                    <a:pt x="77127" y="30781"/>
                  </a:lnTo>
                  <a:lnTo>
                    <a:pt x="79667" y="34591"/>
                  </a:lnTo>
                  <a:lnTo>
                    <a:pt x="82207" y="39671"/>
                  </a:lnTo>
                  <a:lnTo>
                    <a:pt x="82207" y="46021"/>
                  </a:lnTo>
                  <a:lnTo>
                    <a:pt x="113957" y="44751"/>
                  </a:lnTo>
                  <a:lnTo>
                    <a:pt x="111522" y="34820"/>
                  </a:lnTo>
                  <a:lnTo>
                    <a:pt x="106178" y="22958"/>
                  </a:lnTo>
                  <a:lnTo>
                    <a:pt x="98717" y="14271"/>
                  </a:lnTo>
                  <a:lnTo>
                    <a:pt x="91898" y="8285"/>
                  </a:lnTo>
                  <a:lnTo>
                    <a:pt x="80401" y="3028"/>
                  </a:lnTo>
                  <a:lnTo>
                    <a:pt x="65697" y="301"/>
                  </a:lnTo>
                  <a:lnTo>
                    <a:pt x="57856" y="0"/>
                  </a:lnTo>
                  <a:lnTo>
                    <a:pt x="44843" y="1165"/>
                  </a:lnTo>
                  <a:lnTo>
                    <a:pt x="32952" y="4908"/>
                  </a:lnTo>
                  <a:lnTo>
                    <a:pt x="22517" y="11731"/>
                  </a:lnTo>
                  <a:lnTo>
                    <a:pt x="15308" y="18676"/>
                  </a:lnTo>
                  <a:lnTo>
                    <a:pt x="8470" y="28876"/>
                  </a:lnTo>
                  <a:lnTo>
                    <a:pt x="3768" y="40908"/>
                  </a:lnTo>
                  <a:lnTo>
                    <a:pt x="927" y="54911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6" name="object 33"/>
            <p:cNvSpPr/>
            <p:nvPr/>
          </p:nvSpPr>
          <p:spPr>
            <a:xfrm>
              <a:off x="5164646" y="2755719"/>
              <a:ext cx="52148" cy="75351"/>
            </a:xfrm>
            <a:custGeom>
              <a:avLst/>
              <a:gdLst/>
              <a:ahLst/>
              <a:cxnLst/>
              <a:rect l="l" t="t" r="r" b="b"/>
              <a:pathLst>
                <a:path w="48137" h="75351">
                  <a:moveTo>
                    <a:pt x="48137" y="0"/>
                  </a:moveTo>
                  <a:lnTo>
                    <a:pt x="34203" y="1454"/>
                  </a:lnTo>
                  <a:lnTo>
                    <a:pt x="35774" y="24129"/>
                  </a:lnTo>
                  <a:lnTo>
                    <a:pt x="39584" y="21589"/>
                  </a:lnTo>
                  <a:lnTo>
                    <a:pt x="48137" y="0"/>
                  </a:lnTo>
                  <a:close/>
                </a:path>
                <a:path w="48137" h="75351">
                  <a:moveTo>
                    <a:pt x="110704" y="-26670"/>
                  </a:moveTo>
                  <a:lnTo>
                    <a:pt x="108164" y="-33020"/>
                  </a:lnTo>
                  <a:lnTo>
                    <a:pt x="104354" y="-38100"/>
                  </a:lnTo>
                  <a:lnTo>
                    <a:pt x="98004" y="-41910"/>
                  </a:lnTo>
                  <a:lnTo>
                    <a:pt x="93736" y="-44054"/>
                  </a:lnTo>
                  <a:lnTo>
                    <a:pt x="82459" y="-47671"/>
                  </a:lnTo>
                  <a:lnTo>
                    <a:pt x="67524" y="-50800"/>
                  </a:lnTo>
                  <a:lnTo>
                    <a:pt x="54740" y="-51222"/>
                  </a:lnTo>
                  <a:lnTo>
                    <a:pt x="42260" y="-49703"/>
                  </a:lnTo>
                  <a:lnTo>
                    <a:pt x="31964" y="-45720"/>
                  </a:lnTo>
                  <a:lnTo>
                    <a:pt x="27655" y="-43454"/>
                  </a:lnTo>
                  <a:lnTo>
                    <a:pt x="18719" y="-35128"/>
                  </a:lnTo>
                  <a:lnTo>
                    <a:pt x="11644" y="-22860"/>
                  </a:lnTo>
                  <a:lnTo>
                    <a:pt x="39584" y="-13970"/>
                  </a:lnTo>
                  <a:lnTo>
                    <a:pt x="42124" y="-19050"/>
                  </a:lnTo>
                  <a:lnTo>
                    <a:pt x="44664" y="-22860"/>
                  </a:lnTo>
                  <a:lnTo>
                    <a:pt x="48474" y="-25400"/>
                  </a:lnTo>
                  <a:lnTo>
                    <a:pt x="52284" y="-26670"/>
                  </a:lnTo>
                  <a:lnTo>
                    <a:pt x="62444" y="-26670"/>
                  </a:lnTo>
                  <a:lnTo>
                    <a:pt x="70064" y="-25400"/>
                  </a:lnTo>
                  <a:lnTo>
                    <a:pt x="75144" y="-24130"/>
                  </a:lnTo>
                  <a:lnTo>
                    <a:pt x="77684" y="-20320"/>
                  </a:lnTo>
                  <a:lnTo>
                    <a:pt x="80224" y="-17780"/>
                  </a:lnTo>
                  <a:lnTo>
                    <a:pt x="81494" y="-13970"/>
                  </a:lnTo>
                  <a:lnTo>
                    <a:pt x="80224" y="-7620"/>
                  </a:lnTo>
                  <a:lnTo>
                    <a:pt x="80224" y="-5080"/>
                  </a:lnTo>
                  <a:lnTo>
                    <a:pt x="75706" y="-3636"/>
                  </a:lnTo>
                  <a:lnTo>
                    <a:pt x="64233" y="-1584"/>
                  </a:lnTo>
                  <a:lnTo>
                    <a:pt x="48474" y="0"/>
                  </a:lnTo>
                  <a:lnTo>
                    <a:pt x="48137" y="0"/>
                  </a:lnTo>
                  <a:lnTo>
                    <a:pt x="39584" y="21589"/>
                  </a:lnTo>
                  <a:lnTo>
                    <a:pt x="43394" y="20319"/>
                  </a:lnTo>
                  <a:lnTo>
                    <a:pt x="48474" y="19049"/>
                  </a:lnTo>
                  <a:lnTo>
                    <a:pt x="57364" y="19049"/>
                  </a:lnTo>
                  <a:lnTo>
                    <a:pt x="66254" y="17779"/>
                  </a:lnTo>
                  <a:lnTo>
                    <a:pt x="72604" y="16509"/>
                  </a:lnTo>
                  <a:lnTo>
                    <a:pt x="77684" y="16509"/>
                  </a:lnTo>
                  <a:lnTo>
                    <a:pt x="76414" y="21589"/>
                  </a:lnTo>
                  <a:lnTo>
                    <a:pt x="75144" y="29209"/>
                  </a:lnTo>
                  <a:lnTo>
                    <a:pt x="73874" y="34289"/>
                  </a:lnTo>
                  <a:lnTo>
                    <a:pt x="72604" y="36829"/>
                  </a:lnTo>
                  <a:lnTo>
                    <a:pt x="71334" y="40639"/>
                  </a:lnTo>
                  <a:lnTo>
                    <a:pt x="67524" y="44449"/>
                  </a:lnTo>
                  <a:lnTo>
                    <a:pt x="63714" y="46989"/>
                  </a:lnTo>
                  <a:lnTo>
                    <a:pt x="58634" y="49529"/>
                  </a:lnTo>
                  <a:lnTo>
                    <a:pt x="52284" y="50799"/>
                  </a:lnTo>
                  <a:lnTo>
                    <a:pt x="47204" y="49529"/>
                  </a:lnTo>
                  <a:lnTo>
                    <a:pt x="42124" y="49529"/>
                  </a:lnTo>
                  <a:lnTo>
                    <a:pt x="38314" y="46989"/>
                  </a:lnTo>
                  <a:lnTo>
                    <a:pt x="35774" y="44449"/>
                  </a:lnTo>
                  <a:lnTo>
                    <a:pt x="33234" y="40639"/>
                  </a:lnTo>
                  <a:lnTo>
                    <a:pt x="31964" y="36829"/>
                  </a:lnTo>
                  <a:lnTo>
                    <a:pt x="31964" y="31749"/>
                  </a:lnTo>
                  <a:lnTo>
                    <a:pt x="33234" y="27939"/>
                  </a:lnTo>
                  <a:lnTo>
                    <a:pt x="35774" y="24129"/>
                  </a:lnTo>
                  <a:lnTo>
                    <a:pt x="34203" y="1454"/>
                  </a:lnTo>
                  <a:lnTo>
                    <a:pt x="23074" y="3809"/>
                  </a:lnTo>
                  <a:lnTo>
                    <a:pt x="16724" y="6349"/>
                  </a:lnTo>
                  <a:lnTo>
                    <a:pt x="11644" y="8889"/>
                  </a:lnTo>
                  <a:lnTo>
                    <a:pt x="7834" y="13969"/>
                  </a:lnTo>
                  <a:lnTo>
                    <a:pt x="4024" y="19049"/>
                  </a:lnTo>
                  <a:lnTo>
                    <a:pt x="1484" y="25399"/>
                  </a:lnTo>
                  <a:lnTo>
                    <a:pt x="214" y="31749"/>
                  </a:lnTo>
                  <a:lnTo>
                    <a:pt x="0" y="33891"/>
                  </a:lnTo>
                  <a:lnTo>
                    <a:pt x="1453" y="46282"/>
                  </a:lnTo>
                  <a:lnTo>
                    <a:pt x="7834" y="57149"/>
                  </a:lnTo>
                  <a:lnTo>
                    <a:pt x="10574" y="60532"/>
                  </a:lnTo>
                  <a:lnTo>
                    <a:pt x="21003" y="67573"/>
                  </a:lnTo>
                  <a:lnTo>
                    <a:pt x="34504" y="71119"/>
                  </a:lnTo>
                  <a:lnTo>
                    <a:pt x="42124" y="72389"/>
                  </a:lnTo>
                  <a:lnTo>
                    <a:pt x="48474" y="71119"/>
                  </a:lnTo>
                  <a:lnTo>
                    <a:pt x="54824" y="69849"/>
                  </a:lnTo>
                  <a:lnTo>
                    <a:pt x="61174" y="67309"/>
                  </a:lnTo>
                  <a:lnTo>
                    <a:pt x="67524" y="64769"/>
                  </a:lnTo>
                  <a:lnTo>
                    <a:pt x="73874" y="59689"/>
                  </a:lnTo>
                  <a:lnTo>
                    <a:pt x="73874" y="63499"/>
                  </a:lnTo>
                  <a:lnTo>
                    <a:pt x="75144" y="67309"/>
                  </a:lnTo>
                  <a:lnTo>
                    <a:pt x="75144" y="73659"/>
                  </a:lnTo>
                  <a:lnTo>
                    <a:pt x="106894" y="76199"/>
                  </a:lnTo>
                  <a:lnTo>
                    <a:pt x="104354" y="71119"/>
                  </a:lnTo>
                  <a:lnTo>
                    <a:pt x="103084" y="64769"/>
                  </a:lnTo>
                  <a:lnTo>
                    <a:pt x="103084" y="48259"/>
                  </a:lnTo>
                  <a:lnTo>
                    <a:pt x="104354" y="36829"/>
                  </a:lnTo>
                  <a:lnTo>
                    <a:pt x="110704" y="1269"/>
                  </a:lnTo>
                  <a:lnTo>
                    <a:pt x="111030" y="-2561"/>
                  </a:lnTo>
                  <a:lnTo>
                    <a:pt x="111648" y="-17312"/>
                  </a:lnTo>
                  <a:lnTo>
                    <a:pt x="110704" y="-26670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7" name="object 34"/>
            <p:cNvSpPr/>
            <p:nvPr/>
          </p:nvSpPr>
          <p:spPr>
            <a:xfrm>
              <a:off x="5307966" y="2716348"/>
              <a:ext cx="132079" cy="125730"/>
            </a:xfrm>
            <a:custGeom>
              <a:avLst/>
              <a:gdLst/>
              <a:ahLst/>
              <a:cxnLst/>
              <a:rect l="l" t="t" r="r" b="b"/>
              <a:pathLst>
                <a:path w="121919" h="125730">
                  <a:moveTo>
                    <a:pt x="31750" y="3810"/>
                  </a:moveTo>
                  <a:lnTo>
                    <a:pt x="0" y="0"/>
                  </a:lnTo>
                  <a:lnTo>
                    <a:pt x="30479" y="123189"/>
                  </a:lnTo>
                  <a:lnTo>
                    <a:pt x="58419" y="125730"/>
                  </a:lnTo>
                  <a:lnTo>
                    <a:pt x="121919" y="13970"/>
                  </a:lnTo>
                  <a:lnTo>
                    <a:pt x="90169" y="10160"/>
                  </a:lnTo>
                  <a:lnTo>
                    <a:pt x="58419" y="67310"/>
                  </a:lnTo>
                  <a:lnTo>
                    <a:pt x="57150" y="71120"/>
                  </a:lnTo>
                  <a:lnTo>
                    <a:pt x="55879" y="73660"/>
                  </a:lnTo>
                  <a:lnTo>
                    <a:pt x="53339" y="77470"/>
                  </a:lnTo>
                  <a:lnTo>
                    <a:pt x="53339" y="78739"/>
                  </a:lnTo>
                  <a:lnTo>
                    <a:pt x="52069" y="82550"/>
                  </a:lnTo>
                  <a:lnTo>
                    <a:pt x="49529" y="87630"/>
                  </a:lnTo>
                  <a:lnTo>
                    <a:pt x="45719" y="66039"/>
                  </a:lnTo>
                  <a:lnTo>
                    <a:pt x="31750" y="3810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8" name="object 35"/>
            <p:cNvSpPr/>
            <p:nvPr/>
          </p:nvSpPr>
          <p:spPr>
            <a:xfrm>
              <a:off x="5441421" y="2688408"/>
              <a:ext cx="59161" cy="165100"/>
            </a:xfrm>
            <a:custGeom>
              <a:avLst/>
              <a:gdLst/>
              <a:ahLst/>
              <a:cxnLst/>
              <a:rect l="l" t="t" r="r" b="b"/>
              <a:pathLst>
                <a:path w="54610" h="165100">
                  <a:moveTo>
                    <a:pt x="22860" y="0"/>
                  </a:moveTo>
                  <a:lnTo>
                    <a:pt x="19050" y="27939"/>
                  </a:lnTo>
                  <a:lnTo>
                    <a:pt x="50800" y="31750"/>
                  </a:lnTo>
                  <a:lnTo>
                    <a:pt x="54610" y="3810"/>
                  </a:lnTo>
                  <a:lnTo>
                    <a:pt x="22860" y="0"/>
                  </a:lnTo>
                  <a:close/>
                </a:path>
                <a:path w="54610" h="165100">
                  <a:moveTo>
                    <a:pt x="17779" y="44450"/>
                  </a:moveTo>
                  <a:lnTo>
                    <a:pt x="0" y="161289"/>
                  </a:lnTo>
                  <a:lnTo>
                    <a:pt x="31750" y="165100"/>
                  </a:lnTo>
                  <a:lnTo>
                    <a:pt x="48260" y="48260"/>
                  </a:lnTo>
                  <a:lnTo>
                    <a:pt x="17779" y="44450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9" name="object 36"/>
            <p:cNvSpPr/>
            <p:nvPr/>
          </p:nvSpPr>
          <p:spPr>
            <a:xfrm>
              <a:off x="5511588" y="2702378"/>
              <a:ext cx="75671" cy="162078"/>
            </a:xfrm>
            <a:custGeom>
              <a:avLst/>
              <a:gdLst/>
              <a:ahLst/>
              <a:cxnLst/>
              <a:rect l="l" t="t" r="r" b="b"/>
              <a:pathLst>
                <a:path w="69850" h="162078">
                  <a:moveTo>
                    <a:pt x="3809" y="135889"/>
                  </a:moveTo>
                  <a:lnTo>
                    <a:pt x="3809" y="140969"/>
                  </a:lnTo>
                  <a:lnTo>
                    <a:pt x="5079" y="144779"/>
                  </a:lnTo>
                  <a:lnTo>
                    <a:pt x="6350" y="148589"/>
                  </a:lnTo>
                  <a:lnTo>
                    <a:pt x="8889" y="151129"/>
                  </a:lnTo>
                  <a:lnTo>
                    <a:pt x="11429" y="154939"/>
                  </a:lnTo>
                  <a:lnTo>
                    <a:pt x="15239" y="157479"/>
                  </a:lnTo>
                  <a:lnTo>
                    <a:pt x="20319" y="158750"/>
                  </a:lnTo>
                  <a:lnTo>
                    <a:pt x="24129" y="161289"/>
                  </a:lnTo>
                  <a:lnTo>
                    <a:pt x="30775" y="161331"/>
                  </a:lnTo>
                  <a:lnTo>
                    <a:pt x="43798" y="162078"/>
                  </a:lnTo>
                  <a:lnTo>
                    <a:pt x="55879" y="160019"/>
                  </a:lnTo>
                  <a:lnTo>
                    <a:pt x="55879" y="135889"/>
                  </a:lnTo>
                  <a:lnTo>
                    <a:pt x="50800" y="137159"/>
                  </a:lnTo>
                  <a:lnTo>
                    <a:pt x="43179" y="137159"/>
                  </a:lnTo>
                  <a:lnTo>
                    <a:pt x="39369" y="135889"/>
                  </a:lnTo>
                  <a:lnTo>
                    <a:pt x="36829" y="132079"/>
                  </a:lnTo>
                  <a:lnTo>
                    <a:pt x="36829" y="123189"/>
                  </a:lnTo>
                  <a:lnTo>
                    <a:pt x="38100" y="113029"/>
                  </a:lnTo>
                  <a:lnTo>
                    <a:pt x="44450" y="66039"/>
                  </a:lnTo>
                  <a:lnTo>
                    <a:pt x="66039" y="68579"/>
                  </a:lnTo>
                  <a:lnTo>
                    <a:pt x="69850" y="44450"/>
                  </a:lnTo>
                  <a:lnTo>
                    <a:pt x="48259" y="41909"/>
                  </a:lnTo>
                  <a:lnTo>
                    <a:pt x="54609" y="0"/>
                  </a:lnTo>
                  <a:lnTo>
                    <a:pt x="20319" y="13969"/>
                  </a:lnTo>
                  <a:lnTo>
                    <a:pt x="17779" y="38100"/>
                  </a:lnTo>
                  <a:lnTo>
                    <a:pt x="2539" y="35559"/>
                  </a:lnTo>
                  <a:lnTo>
                    <a:pt x="0" y="60959"/>
                  </a:lnTo>
                  <a:lnTo>
                    <a:pt x="13969" y="62229"/>
                  </a:lnTo>
                  <a:lnTo>
                    <a:pt x="6350" y="114300"/>
                  </a:lnTo>
                  <a:lnTo>
                    <a:pt x="5079" y="124459"/>
                  </a:lnTo>
                  <a:lnTo>
                    <a:pt x="3809" y="132079"/>
                  </a:lnTo>
                  <a:lnTo>
                    <a:pt x="3809" y="135889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0" name="object 37"/>
            <p:cNvSpPr/>
            <p:nvPr/>
          </p:nvSpPr>
          <p:spPr>
            <a:xfrm>
              <a:off x="5592762" y="2704918"/>
              <a:ext cx="59161" cy="165100"/>
            </a:xfrm>
            <a:custGeom>
              <a:avLst/>
              <a:gdLst/>
              <a:ahLst/>
              <a:cxnLst/>
              <a:rect l="l" t="t" r="r" b="b"/>
              <a:pathLst>
                <a:path w="54610" h="165100">
                  <a:moveTo>
                    <a:pt x="22860" y="0"/>
                  </a:moveTo>
                  <a:lnTo>
                    <a:pt x="19050" y="27939"/>
                  </a:lnTo>
                  <a:lnTo>
                    <a:pt x="50800" y="31750"/>
                  </a:lnTo>
                  <a:lnTo>
                    <a:pt x="54610" y="3810"/>
                  </a:lnTo>
                  <a:lnTo>
                    <a:pt x="22860" y="0"/>
                  </a:lnTo>
                  <a:close/>
                </a:path>
                <a:path w="54610" h="165100">
                  <a:moveTo>
                    <a:pt x="16510" y="44450"/>
                  </a:moveTo>
                  <a:lnTo>
                    <a:pt x="0" y="161289"/>
                  </a:lnTo>
                  <a:lnTo>
                    <a:pt x="30479" y="165100"/>
                  </a:lnTo>
                  <a:lnTo>
                    <a:pt x="48260" y="48260"/>
                  </a:lnTo>
                  <a:lnTo>
                    <a:pt x="16510" y="44450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1" name="object 38"/>
            <p:cNvSpPr/>
            <p:nvPr/>
          </p:nvSpPr>
          <p:spPr>
            <a:xfrm>
              <a:off x="5659410" y="2758807"/>
              <a:ext cx="120930" cy="124355"/>
            </a:xfrm>
            <a:custGeom>
              <a:avLst/>
              <a:gdLst/>
              <a:ahLst/>
              <a:cxnLst/>
              <a:rect l="l" t="t" r="r" b="b"/>
              <a:pathLst>
                <a:path w="111628" h="124355">
                  <a:moveTo>
                    <a:pt x="110433" y="42975"/>
                  </a:moveTo>
                  <a:lnTo>
                    <a:pt x="107327" y="31773"/>
                  </a:lnTo>
                  <a:lnTo>
                    <a:pt x="102308" y="22311"/>
                  </a:lnTo>
                  <a:lnTo>
                    <a:pt x="99024" y="17620"/>
                  </a:lnTo>
                  <a:lnTo>
                    <a:pt x="89630" y="9092"/>
                  </a:lnTo>
                  <a:lnTo>
                    <a:pt x="77839" y="3398"/>
                  </a:lnTo>
                  <a:lnTo>
                    <a:pt x="64208" y="721"/>
                  </a:lnTo>
                  <a:lnTo>
                    <a:pt x="56830" y="0"/>
                  </a:lnTo>
                  <a:lnTo>
                    <a:pt x="48968" y="24851"/>
                  </a:lnTo>
                  <a:lnTo>
                    <a:pt x="55318" y="23581"/>
                  </a:lnTo>
                  <a:lnTo>
                    <a:pt x="61668" y="24851"/>
                  </a:lnTo>
                  <a:lnTo>
                    <a:pt x="68018" y="24851"/>
                  </a:lnTo>
                  <a:lnTo>
                    <a:pt x="73098" y="27391"/>
                  </a:lnTo>
                  <a:lnTo>
                    <a:pt x="76908" y="33741"/>
                  </a:lnTo>
                  <a:lnTo>
                    <a:pt x="80718" y="38821"/>
                  </a:lnTo>
                  <a:lnTo>
                    <a:pt x="81988" y="45171"/>
                  </a:lnTo>
                  <a:lnTo>
                    <a:pt x="80718" y="54061"/>
                  </a:lnTo>
                  <a:lnTo>
                    <a:pt x="34998" y="48981"/>
                  </a:lnTo>
                  <a:lnTo>
                    <a:pt x="31188" y="68031"/>
                  </a:lnTo>
                  <a:lnTo>
                    <a:pt x="109928" y="76921"/>
                  </a:lnTo>
                  <a:lnTo>
                    <a:pt x="110911" y="69915"/>
                  </a:lnTo>
                  <a:lnTo>
                    <a:pt x="111628" y="55746"/>
                  </a:lnTo>
                  <a:lnTo>
                    <a:pt x="110433" y="42975"/>
                  </a:lnTo>
                  <a:close/>
                </a:path>
                <a:path w="111628" h="124355">
                  <a:moveTo>
                    <a:pt x="44465" y="1022"/>
                  </a:moveTo>
                  <a:lnTo>
                    <a:pt x="33126" y="5072"/>
                  </a:lnTo>
                  <a:lnTo>
                    <a:pt x="22298" y="12151"/>
                  </a:lnTo>
                  <a:lnTo>
                    <a:pt x="15061" y="19761"/>
                  </a:lnTo>
                  <a:lnTo>
                    <a:pt x="8479" y="29956"/>
                  </a:lnTo>
                  <a:lnTo>
                    <a:pt x="3652" y="42150"/>
                  </a:lnTo>
                  <a:lnTo>
                    <a:pt x="708" y="56601"/>
                  </a:lnTo>
                  <a:lnTo>
                    <a:pt x="0" y="62525"/>
                  </a:lnTo>
                  <a:lnTo>
                    <a:pt x="81" y="75473"/>
                  </a:lnTo>
                  <a:lnTo>
                    <a:pt x="2498" y="87278"/>
                  </a:lnTo>
                  <a:lnTo>
                    <a:pt x="7058" y="98511"/>
                  </a:lnTo>
                  <a:lnTo>
                    <a:pt x="13089" y="107070"/>
                  </a:lnTo>
                  <a:lnTo>
                    <a:pt x="22490" y="115021"/>
                  </a:lnTo>
                  <a:lnTo>
                    <a:pt x="34450" y="120679"/>
                  </a:lnTo>
                  <a:lnTo>
                    <a:pt x="48968" y="123911"/>
                  </a:lnTo>
                  <a:lnTo>
                    <a:pt x="59226" y="124355"/>
                  </a:lnTo>
                  <a:lnTo>
                    <a:pt x="71740" y="122907"/>
                  </a:lnTo>
                  <a:lnTo>
                    <a:pt x="83258" y="118831"/>
                  </a:lnTo>
                  <a:lnTo>
                    <a:pt x="88817" y="115180"/>
                  </a:lnTo>
                  <a:lnTo>
                    <a:pt x="97775" y="106469"/>
                  </a:lnTo>
                  <a:lnTo>
                    <a:pt x="104848" y="94701"/>
                  </a:lnTo>
                  <a:lnTo>
                    <a:pt x="75638" y="85811"/>
                  </a:lnTo>
                  <a:lnTo>
                    <a:pt x="73098" y="92161"/>
                  </a:lnTo>
                  <a:lnTo>
                    <a:pt x="69288" y="95971"/>
                  </a:lnTo>
                  <a:lnTo>
                    <a:pt x="65478" y="97241"/>
                  </a:lnTo>
                  <a:lnTo>
                    <a:pt x="61668" y="99781"/>
                  </a:lnTo>
                  <a:lnTo>
                    <a:pt x="57858" y="101051"/>
                  </a:lnTo>
                  <a:lnTo>
                    <a:pt x="52778" y="99781"/>
                  </a:lnTo>
                  <a:lnTo>
                    <a:pt x="45158" y="99781"/>
                  </a:lnTo>
                  <a:lnTo>
                    <a:pt x="40078" y="95971"/>
                  </a:lnTo>
                  <a:lnTo>
                    <a:pt x="36268" y="90891"/>
                  </a:lnTo>
                  <a:lnTo>
                    <a:pt x="32458" y="84541"/>
                  </a:lnTo>
                  <a:lnTo>
                    <a:pt x="29918" y="76921"/>
                  </a:lnTo>
                  <a:lnTo>
                    <a:pt x="31188" y="68031"/>
                  </a:lnTo>
                  <a:lnTo>
                    <a:pt x="34998" y="48981"/>
                  </a:lnTo>
                  <a:lnTo>
                    <a:pt x="36268" y="40091"/>
                  </a:lnTo>
                  <a:lnTo>
                    <a:pt x="38808" y="33741"/>
                  </a:lnTo>
                  <a:lnTo>
                    <a:pt x="43888" y="29931"/>
                  </a:lnTo>
                  <a:lnTo>
                    <a:pt x="48968" y="24851"/>
                  </a:lnTo>
                  <a:lnTo>
                    <a:pt x="56830" y="0"/>
                  </a:lnTo>
                  <a:lnTo>
                    <a:pt x="44465" y="1022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2" name="object 39"/>
            <p:cNvSpPr/>
            <p:nvPr/>
          </p:nvSpPr>
          <p:spPr>
            <a:xfrm>
              <a:off x="5790883" y="2773262"/>
              <a:ext cx="123825" cy="124134"/>
            </a:xfrm>
            <a:custGeom>
              <a:avLst/>
              <a:gdLst/>
              <a:ahLst/>
              <a:cxnLst/>
              <a:rect l="l" t="t" r="r" b="b"/>
              <a:pathLst>
                <a:path w="114300" h="124134">
                  <a:moveTo>
                    <a:pt x="15388" y="18549"/>
                  </a:moveTo>
                  <a:lnTo>
                    <a:pt x="11430" y="30715"/>
                  </a:lnTo>
                  <a:lnTo>
                    <a:pt x="11125" y="36407"/>
                  </a:lnTo>
                  <a:lnTo>
                    <a:pt x="13635" y="48453"/>
                  </a:lnTo>
                  <a:lnTo>
                    <a:pt x="21590" y="58655"/>
                  </a:lnTo>
                  <a:lnTo>
                    <a:pt x="27905" y="62855"/>
                  </a:lnTo>
                  <a:lnTo>
                    <a:pt x="37674" y="67970"/>
                  </a:lnTo>
                  <a:lnTo>
                    <a:pt x="50809" y="73807"/>
                  </a:lnTo>
                  <a:lnTo>
                    <a:pt x="67310" y="80245"/>
                  </a:lnTo>
                  <a:lnTo>
                    <a:pt x="72390" y="81515"/>
                  </a:lnTo>
                  <a:lnTo>
                    <a:pt x="76200" y="82785"/>
                  </a:lnTo>
                  <a:lnTo>
                    <a:pt x="78740" y="86595"/>
                  </a:lnTo>
                  <a:lnTo>
                    <a:pt x="78740" y="90405"/>
                  </a:lnTo>
                  <a:lnTo>
                    <a:pt x="77470" y="94215"/>
                  </a:lnTo>
                  <a:lnTo>
                    <a:pt x="73660" y="99295"/>
                  </a:lnTo>
                  <a:lnTo>
                    <a:pt x="68580" y="101835"/>
                  </a:lnTo>
                  <a:lnTo>
                    <a:pt x="62230" y="101835"/>
                  </a:lnTo>
                  <a:lnTo>
                    <a:pt x="54610" y="100565"/>
                  </a:lnTo>
                  <a:lnTo>
                    <a:pt x="46990" y="100565"/>
                  </a:lnTo>
                  <a:lnTo>
                    <a:pt x="41910" y="98025"/>
                  </a:lnTo>
                  <a:lnTo>
                    <a:pt x="38100" y="94215"/>
                  </a:lnTo>
                  <a:lnTo>
                    <a:pt x="34290" y="90405"/>
                  </a:lnTo>
                  <a:lnTo>
                    <a:pt x="31750" y="85325"/>
                  </a:lnTo>
                  <a:lnTo>
                    <a:pt x="31750" y="80245"/>
                  </a:lnTo>
                  <a:lnTo>
                    <a:pt x="0" y="80245"/>
                  </a:lnTo>
                  <a:lnTo>
                    <a:pt x="1472" y="88403"/>
                  </a:lnTo>
                  <a:lnTo>
                    <a:pt x="6657" y="99932"/>
                  </a:lnTo>
                  <a:lnTo>
                    <a:pt x="15240" y="109455"/>
                  </a:lnTo>
                  <a:lnTo>
                    <a:pt x="24518" y="116214"/>
                  </a:lnTo>
                  <a:lnTo>
                    <a:pt x="36537" y="120943"/>
                  </a:lnTo>
                  <a:lnTo>
                    <a:pt x="50800" y="123425"/>
                  </a:lnTo>
                  <a:lnTo>
                    <a:pt x="57184" y="124134"/>
                  </a:lnTo>
                  <a:lnTo>
                    <a:pt x="70980" y="124052"/>
                  </a:lnTo>
                  <a:lnTo>
                    <a:pt x="82822" y="121636"/>
                  </a:lnTo>
                  <a:lnTo>
                    <a:pt x="92710" y="117075"/>
                  </a:lnTo>
                  <a:lnTo>
                    <a:pt x="98532" y="112296"/>
                  </a:lnTo>
                  <a:lnTo>
                    <a:pt x="106666" y="102434"/>
                  </a:lnTo>
                  <a:lnTo>
                    <a:pt x="110490" y="90405"/>
                  </a:lnTo>
                  <a:lnTo>
                    <a:pt x="110535" y="90033"/>
                  </a:lnTo>
                  <a:lnTo>
                    <a:pt x="109654" y="76766"/>
                  </a:lnTo>
                  <a:lnTo>
                    <a:pt x="104140" y="66275"/>
                  </a:lnTo>
                  <a:lnTo>
                    <a:pt x="96716" y="60170"/>
                  </a:lnTo>
                  <a:lnTo>
                    <a:pt x="85806" y="54044"/>
                  </a:lnTo>
                  <a:lnTo>
                    <a:pt x="71120" y="48495"/>
                  </a:lnTo>
                  <a:lnTo>
                    <a:pt x="63704" y="45431"/>
                  </a:lnTo>
                  <a:lnTo>
                    <a:pt x="50067" y="39691"/>
                  </a:lnTo>
                  <a:lnTo>
                    <a:pt x="43180" y="35795"/>
                  </a:lnTo>
                  <a:lnTo>
                    <a:pt x="41910" y="34525"/>
                  </a:lnTo>
                  <a:lnTo>
                    <a:pt x="40640" y="30715"/>
                  </a:lnTo>
                  <a:lnTo>
                    <a:pt x="40640" y="28175"/>
                  </a:lnTo>
                  <a:lnTo>
                    <a:pt x="45720" y="24365"/>
                  </a:lnTo>
                  <a:lnTo>
                    <a:pt x="49530" y="21825"/>
                  </a:lnTo>
                  <a:lnTo>
                    <a:pt x="55880" y="21825"/>
                  </a:lnTo>
                  <a:lnTo>
                    <a:pt x="63500" y="23095"/>
                  </a:lnTo>
                  <a:lnTo>
                    <a:pt x="69850" y="23095"/>
                  </a:lnTo>
                  <a:lnTo>
                    <a:pt x="74930" y="25635"/>
                  </a:lnTo>
                  <a:lnTo>
                    <a:pt x="77470" y="28175"/>
                  </a:lnTo>
                  <a:lnTo>
                    <a:pt x="81280" y="30715"/>
                  </a:lnTo>
                  <a:lnTo>
                    <a:pt x="82550" y="34525"/>
                  </a:lnTo>
                  <a:lnTo>
                    <a:pt x="83820" y="39605"/>
                  </a:lnTo>
                  <a:lnTo>
                    <a:pt x="114300" y="37065"/>
                  </a:lnTo>
                  <a:lnTo>
                    <a:pt x="109389" y="22256"/>
                  </a:lnTo>
                  <a:lnTo>
                    <a:pt x="101600" y="12935"/>
                  </a:lnTo>
                  <a:lnTo>
                    <a:pt x="92848" y="7472"/>
                  </a:lnTo>
                  <a:lnTo>
                    <a:pt x="81023" y="3278"/>
                  </a:lnTo>
                  <a:lnTo>
                    <a:pt x="66040" y="235"/>
                  </a:lnTo>
                  <a:lnTo>
                    <a:pt x="49185" y="0"/>
                  </a:lnTo>
                  <a:lnTo>
                    <a:pt x="37054" y="2021"/>
                  </a:lnTo>
                  <a:lnTo>
                    <a:pt x="26670" y="6585"/>
                  </a:lnTo>
                  <a:lnTo>
                    <a:pt x="23874" y="8729"/>
                  </a:lnTo>
                  <a:lnTo>
                    <a:pt x="15388" y="18549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3" name="object 40"/>
            <p:cNvSpPr/>
            <p:nvPr/>
          </p:nvSpPr>
          <p:spPr>
            <a:xfrm>
              <a:off x="6005513" y="2779848"/>
              <a:ext cx="126576" cy="115570"/>
            </a:xfrm>
            <a:custGeom>
              <a:avLst/>
              <a:gdLst/>
              <a:ahLst/>
              <a:cxnLst/>
              <a:rect l="l" t="t" r="r" b="b"/>
              <a:pathLst>
                <a:path w="116839" h="115570">
                  <a:moveTo>
                    <a:pt x="0" y="85089"/>
                  </a:moveTo>
                  <a:lnTo>
                    <a:pt x="16510" y="106680"/>
                  </a:lnTo>
                  <a:lnTo>
                    <a:pt x="54610" y="77470"/>
                  </a:lnTo>
                  <a:lnTo>
                    <a:pt x="83820" y="115570"/>
                  </a:lnTo>
                  <a:lnTo>
                    <a:pt x="107950" y="97789"/>
                  </a:lnTo>
                  <a:lnTo>
                    <a:pt x="78739" y="59689"/>
                  </a:lnTo>
                  <a:lnTo>
                    <a:pt x="116839" y="30480"/>
                  </a:lnTo>
                  <a:lnTo>
                    <a:pt x="100329" y="7620"/>
                  </a:lnTo>
                  <a:lnTo>
                    <a:pt x="62229" y="36830"/>
                  </a:lnTo>
                  <a:lnTo>
                    <a:pt x="33020" y="0"/>
                  </a:lnTo>
                  <a:lnTo>
                    <a:pt x="8889" y="17780"/>
                  </a:lnTo>
                  <a:lnTo>
                    <a:pt x="38100" y="54610"/>
                  </a:lnTo>
                  <a:lnTo>
                    <a:pt x="0" y="85089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4" name="object 41"/>
            <p:cNvSpPr/>
            <p:nvPr/>
          </p:nvSpPr>
          <p:spPr>
            <a:xfrm>
              <a:off x="6163734" y="2769687"/>
              <a:ext cx="88052" cy="166370"/>
            </a:xfrm>
            <a:custGeom>
              <a:avLst/>
              <a:gdLst/>
              <a:ahLst/>
              <a:cxnLst/>
              <a:rect l="l" t="t" r="r" b="b"/>
              <a:pathLst>
                <a:path w="81279" h="166370">
                  <a:moveTo>
                    <a:pt x="81279" y="2540"/>
                  </a:moveTo>
                  <a:lnTo>
                    <a:pt x="55879" y="0"/>
                  </a:lnTo>
                  <a:lnTo>
                    <a:pt x="51464" y="7316"/>
                  </a:lnTo>
                  <a:lnTo>
                    <a:pt x="42993" y="16447"/>
                  </a:lnTo>
                  <a:lnTo>
                    <a:pt x="31750" y="24130"/>
                  </a:lnTo>
                  <a:lnTo>
                    <a:pt x="27006" y="26959"/>
                  </a:lnTo>
                  <a:lnTo>
                    <a:pt x="15124" y="32608"/>
                  </a:lnTo>
                  <a:lnTo>
                    <a:pt x="3810" y="35560"/>
                  </a:lnTo>
                  <a:lnTo>
                    <a:pt x="0" y="63500"/>
                  </a:lnTo>
                  <a:lnTo>
                    <a:pt x="8401" y="61717"/>
                  </a:lnTo>
                  <a:lnTo>
                    <a:pt x="20610" y="57767"/>
                  </a:lnTo>
                  <a:lnTo>
                    <a:pt x="32305" y="52384"/>
                  </a:lnTo>
                  <a:lnTo>
                    <a:pt x="43179" y="45720"/>
                  </a:lnTo>
                  <a:lnTo>
                    <a:pt x="26670" y="162560"/>
                  </a:lnTo>
                  <a:lnTo>
                    <a:pt x="57150" y="166370"/>
                  </a:lnTo>
                  <a:lnTo>
                    <a:pt x="81279" y="2540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5" name="object 42"/>
            <p:cNvSpPr/>
            <p:nvPr/>
          </p:nvSpPr>
          <p:spPr>
            <a:xfrm>
              <a:off x="6282056" y="2910659"/>
              <a:ext cx="38522" cy="34289"/>
            </a:xfrm>
            <a:custGeom>
              <a:avLst/>
              <a:gdLst/>
              <a:ahLst/>
              <a:cxnLst/>
              <a:rect l="l" t="t" r="r" b="b"/>
              <a:pathLst>
                <a:path w="35559" h="34289">
                  <a:moveTo>
                    <a:pt x="0" y="31750"/>
                  </a:moveTo>
                  <a:lnTo>
                    <a:pt x="31750" y="34289"/>
                  </a:lnTo>
                  <a:lnTo>
                    <a:pt x="35559" y="3810"/>
                  </a:lnTo>
                  <a:lnTo>
                    <a:pt x="5079" y="0"/>
                  </a:lnTo>
                  <a:lnTo>
                    <a:pt x="0" y="31750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6" name="object 43"/>
            <p:cNvSpPr/>
            <p:nvPr/>
          </p:nvSpPr>
          <p:spPr>
            <a:xfrm>
              <a:off x="6364606" y="2788737"/>
              <a:ext cx="119696" cy="166370"/>
            </a:xfrm>
            <a:custGeom>
              <a:avLst/>
              <a:gdLst/>
              <a:ahLst/>
              <a:cxnLst/>
              <a:rect l="l" t="t" r="r" b="b"/>
              <a:pathLst>
                <a:path w="110489" h="166370">
                  <a:moveTo>
                    <a:pt x="33019" y="166370"/>
                  </a:moveTo>
                  <a:lnTo>
                    <a:pt x="35119" y="155285"/>
                  </a:lnTo>
                  <a:lnTo>
                    <a:pt x="38026" y="143457"/>
                  </a:lnTo>
                  <a:lnTo>
                    <a:pt x="41900" y="131147"/>
                  </a:lnTo>
                  <a:lnTo>
                    <a:pt x="46989" y="118110"/>
                  </a:lnTo>
                  <a:lnTo>
                    <a:pt x="49512" y="112462"/>
                  </a:lnTo>
                  <a:lnTo>
                    <a:pt x="55272" y="100921"/>
                  </a:lnTo>
                  <a:lnTo>
                    <a:pt x="61542" y="89761"/>
                  </a:lnTo>
                  <a:lnTo>
                    <a:pt x="68151" y="78980"/>
                  </a:lnTo>
                  <a:lnTo>
                    <a:pt x="74929" y="68580"/>
                  </a:lnTo>
                  <a:lnTo>
                    <a:pt x="81235" y="60663"/>
                  </a:lnTo>
                  <a:lnTo>
                    <a:pt x="90448" y="50657"/>
                  </a:lnTo>
                  <a:lnTo>
                    <a:pt x="99404" y="42391"/>
                  </a:lnTo>
                  <a:lnTo>
                    <a:pt x="107950" y="35560"/>
                  </a:lnTo>
                  <a:lnTo>
                    <a:pt x="110489" y="12700"/>
                  </a:lnTo>
                  <a:lnTo>
                    <a:pt x="5079" y="0"/>
                  </a:lnTo>
                  <a:lnTo>
                    <a:pt x="0" y="29210"/>
                  </a:lnTo>
                  <a:lnTo>
                    <a:pt x="71119" y="36830"/>
                  </a:lnTo>
                  <a:lnTo>
                    <a:pt x="64122" y="43716"/>
                  </a:lnTo>
                  <a:lnTo>
                    <a:pt x="55702" y="53093"/>
                  </a:lnTo>
                  <a:lnTo>
                    <a:pt x="47826" y="63014"/>
                  </a:lnTo>
                  <a:lnTo>
                    <a:pt x="40414" y="73400"/>
                  </a:lnTo>
                  <a:lnTo>
                    <a:pt x="33388" y="84171"/>
                  </a:lnTo>
                  <a:lnTo>
                    <a:pt x="26669" y="95250"/>
                  </a:lnTo>
                  <a:lnTo>
                    <a:pt x="23140" y="102528"/>
                  </a:lnTo>
                  <a:lnTo>
                    <a:pt x="17815" y="114569"/>
                  </a:lnTo>
                  <a:lnTo>
                    <a:pt x="13219" y="126506"/>
                  </a:lnTo>
                  <a:lnTo>
                    <a:pt x="9353" y="138425"/>
                  </a:lnTo>
                  <a:lnTo>
                    <a:pt x="6216" y="150414"/>
                  </a:lnTo>
                  <a:lnTo>
                    <a:pt x="3809" y="162560"/>
                  </a:lnTo>
                  <a:lnTo>
                    <a:pt x="33019" y="166370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7" name="object 44"/>
            <p:cNvSpPr/>
            <p:nvPr/>
          </p:nvSpPr>
          <p:spPr>
            <a:xfrm>
              <a:off x="6554470" y="2853509"/>
              <a:ext cx="200872" cy="138429"/>
            </a:xfrm>
            <a:custGeom>
              <a:avLst/>
              <a:gdLst/>
              <a:ahLst/>
              <a:cxnLst/>
              <a:rect l="l" t="t" r="r" b="b"/>
              <a:pathLst>
                <a:path w="185420" h="138429">
                  <a:moveTo>
                    <a:pt x="46990" y="35560"/>
                  </a:moveTo>
                  <a:lnTo>
                    <a:pt x="50800" y="33020"/>
                  </a:lnTo>
                  <a:lnTo>
                    <a:pt x="54610" y="30479"/>
                  </a:lnTo>
                  <a:lnTo>
                    <a:pt x="58420" y="27939"/>
                  </a:lnTo>
                  <a:lnTo>
                    <a:pt x="68580" y="27939"/>
                  </a:lnTo>
                  <a:lnTo>
                    <a:pt x="72390" y="29210"/>
                  </a:lnTo>
                  <a:lnTo>
                    <a:pt x="77470" y="31750"/>
                  </a:lnTo>
                  <a:lnTo>
                    <a:pt x="81280" y="36829"/>
                  </a:lnTo>
                  <a:lnTo>
                    <a:pt x="81280" y="39370"/>
                  </a:lnTo>
                  <a:lnTo>
                    <a:pt x="82550" y="43179"/>
                  </a:lnTo>
                  <a:lnTo>
                    <a:pt x="81280" y="50800"/>
                  </a:lnTo>
                  <a:lnTo>
                    <a:pt x="80010" y="62229"/>
                  </a:lnTo>
                  <a:lnTo>
                    <a:pt x="71120" y="127000"/>
                  </a:lnTo>
                  <a:lnTo>
                    <a:pt x="101600" y="130810"/>
                  </a:lnTo>
                  <a:lnTo>
                    <a:pt x="110490" y="73660"/>
                  </a:lnTo>
                  <a:lnTo>
                    <a:pt x="111760" y="62229"/>
                  </a:lnTo>
                  <a:lnTo>
                    <a:pt x="113030" y="54610"/>
                  </a:lnTo>
                  <a:lnTo>
                    <a:pt x="115570" y="49529"/>
                  </a:lnTo>
                  <a:lnTo>
                    <a:pt x="118110" y="44450"/>
                  </a:lnTo>
                  <a:lnTo>
                    <a:pt x="121920" y="41910"/>
                  </a:lnTo>
                  <a:lnTo>
                    <a:pt x="125730" y="39370"/>
                  </a:lnTo>
                  <a:lnTo>
                    <a:pt x="130810" y="36829"/>
                  </a:lnTo>
                  <a:lnTo>
                    <a:pt x="134620" y="35560"/>
                  </a:lnTo>
                  <a:lnTo>
                    <a:pt x="138430" y="36829"/>
                  </a:lnTo>
                  <a:lnTo>
                    <a:pt x="144780" y="36829"/>
                  </a:lnTo>
                  <a:lnTo>
                    <a:pt x="148590" y="39370"/>
                  </a:lnTo>
                  <a:lnTo>
                    <a:pt x="151130" y="44450"/>
                  </a:lnTo>
                  <a:lnTo>
                    <a:pt x="152400" y="48260"/>
                  </a:lnTo>
                  <a:lnTo>
                    <a:pt x="152400" y="55879"/>
                  </a:lnTo>
                  <a:lnTo>
                    <a:pt x="151130" y="67310"/>
                  </a:lnTo>
                  <a:lnTo>
                    <a:pt x="142240" y="134620"/>
                  </a:lnTo>
                  <a:lnTo>
                    <a:pt x="172720" y="138429"/>
                  </a:lnTo>
                  <a:lnTo>
                    <a:pt x="182880" y="63500"/>
                  </a:lnTo>
                  <a:lnTo>
                    <a:pt x="185420" y="52070"/>
                  </a:lnTo>
                  <a:lnTo>
                    <a:pt x="185420" y="43179"/>
                  </a:lnTo>
                  <a:lnTo>
                    <a:pt x="184150" y="39370"/>
                  </a:lnTo>
                  <a:lnTo>
                    <a:pt x="181610" y="31750"/>
                  </a:lnTo>
                  <a:lnTo>
                    <a:pt x="177800" y="25400"/>
                  </a:lnTo>
                  <a:lnTo>
                    <a:pt x="172720" y="21589"/>
                  </a:lnTo>
                  <a:lnTo>
                    <a:pt x="167640" y="17779"/>
                  </a:lnTo>
                  <a:lnTo>
                    <a:pt x="160020" y="15239"/>
                  </a:lnTo>
                  <a:lnTo>
                    <a:pt x="151130" y="13970"/>
                  </a:lnTo>
                  <a:lnTo>
                    <a:pt x="144780" y="12700"/>
                  </a:lnTo>
                  <a:lnTo>
                    <a:pt x="138430" y="13970"/>
                  </a:lnTo>
                  <a:lnTo>
                    <a:pt x="132080" y="16510"/>
                  </a:lnTo>
                  <a:lnTo>
                    <a:pt x="125730" y="19050"/>
                  </a:lnTo>
                  <a:lnTo>
                    <a:pt x="119380" y="22860"/>
                  </a:lnTo>
                  <a:lnTo>
                    <a:pt x="113030" y="27939"/>
                  </a:lnTo>
                  <a:lnTo>
                    <a:pt x="110490" y="21589"/>
                  </a:lnTo>
                  <a:lnTo>
                    <a:pt x="106680" y="16510"/>
                  </a:lnTo>
                  <a:lnTo>
                    <a:pt x="101600" y="12700"/>
                  </a:lnTo>
                  <a:lnTo>
                    <a:pt x="96520" y="8889"/>
                  </a:lnTo>
                  <a:lnTo>
                    <a:pt x="90170" y="6350"/>
                  </a:lnTo>
                  <a:lnTo>
                    <a:pt x="82550" y="5079"/>
                  </a:lnTo>
                  <a:lnTo>
                    <a:pt x="77607" y="4895"/>
                  </a:lnTo>
                  <a:lnTo>
                    <a:pt x="65459" y="6744"/>
                  </a:lnTo>
                  <a:lnTo>
                    <a:pt x="53854" y="11885"/>
                  </a:lnTo>
                  <a:lnTo>
                    <a:pt x="43180" y="20320"/>
                  </a:lnTo>
                  <a:lnTo>
                    <a:pt x="45720" y="3810"/>
                  </a:lnTo>
                  <a:lnTo>
                    <a:pt x="16510" y="0"/>
                  </a:lnTo>
                  <a:lnTo>
                    <a:pt x="0" y="118110"/>
                  </a:lnTo>
                  <a:lnTo>
                    <a:pt x="30480" y="121920"/>
                  </a:lnTo>
                  <a:lnTo>
                    <a:pt x="39370" y="64770"/>
                  </a:lnTo>
                  <a:lnTo>
                    <a:pt x="40640" y="53339"/>
                  </a:lnTo>
                  <a:lnTo>
                    <a:pt x="43180" y="45720"/>
                  </a:lnTo>
                  <a:lnTo>
                    <a:pt x="44450" y="40639"/>
                  </a:lnTo>
                  <a:lnTo>
                    <a:pt x="46990" y="35560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8" name="object 45"/>
            <p:cNvSpPr/>
            <p:nvPr/>
          </p:nvSpPr>
          <p:spPr>
            <a:xfrm>
              <a:off x="6842020" y="2883987"/>
              <a:ext cx="136206" cy="90170"/>
            </a:xfrm>
            <a:custGeom>
              <a:avLst/>
              <a:gdLst/>
              <a:ahLst/>
              <a:cxnLst/>
              <a:rect l="l" t="t" r="r" b="b"/>
              <a:pathLst>
                <a:path w="125729" h="90170">
                  <a:moveTo>
                    <a:pt x="11429" y="0"/>
                  </a:moveTo>
                  <a:lnTo>
                    <a:pt x="7619" y="27940"/>
                  </a:lnTo>
                  <a:lnTo>
                    <a:pt x="120650" y="41910"/>
                  </a:lnTo>
                  <a:lnTo>
                    <a:pt x="125729" y="12700"/>
                  </a:lnTo>
                  <a:lnTo>
                    <a:pt x="11429" y="0"/>
                  </a:lnTo>
                  <a:close/>
                </a:path>
                <a:path w="125729" h="90170">
                  <a:moveTo>
                    <a:pt x="5079" y="48260"/>
                  </a:moveTo>
                  <a:lnTo>
                    <a:pt x="0" y="77470"/>
                  </a:lnTo>
                  <a:lnTo>
                    <a:pt x="114300" y="90170"/>
                  </a:lnTo>
                  <a:lnTo>
                    <a:pt x="118110" y="62230"/>
                  </a:lnTo>
                  <a:lnTo>
                    <a:pt x="5079" y="48260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9" name="object 46"/>
            <p:cNvSpPr/>
            <p:nvPr/>
          </p:nvSpPr>
          <p:spPr>
            <a:xfrm>
              <a:off x="7059523" y="2869462"/>
              <a:ext cx="123703" cy="165885"/>
            </a:xfrm>
            <a:custGeom>
              <a:avLst/>
              <a:gdLst/>
              <a:ahLst/>
              <a:cxnLst/>
              <a:rect l="l" t="t" r="r" b="b"/>
              <a:pathLst>
                <a:path w="114187" h="165885">
                  <a:moveTo>
                    <a:pt x="39930" y="51298"/>
                  </a:moveTo>
                  <a:lnTo>
                    <a:pt x="44546" y="39553"/>
                  </a:lnTo>
                  <a:lnTo>
                    <a:pt x="49417" y="32306"/>
                  </a:lnTo>
                  <a:lnTo>
                    <a:pt x="55767" y="27226"/>
                  </a:lnTo>
                  <a:lnTo>
                    <a:pt x="60847" y="24686"/>
                  </a:lnTo>
                  <a:lnTo>
                    <a:pt x="68467" y="25956"/>
                  </a:lnTo>
                  <a:lnTo>
                    <a:pt x="73547" y="25956"/>
                  </a:lnTo>
                  <a:lnTo>
                    <a:pt x="76087" y="28496"/>
                  </a:lnTo>
                  <a:lnTo>
                    <a:pt x="79897" y="31036"/>
                  </a:lnTo>
                  <a:lnTo>
                    <a:pt x="82437" y="34846"/>
                  </a:lnTo>
                  <a:lnTo>
                    <a:pt x="83707" y="39926"/>
                  </a:lnTo>
                  <a:lnTo>
                    <a:pt x="82437" y="46276"/>
                  </a:lnTo>
                  <a:lnTo>
                    <a:pt x="114187" y="46276"/>
                  </a:lnTo>
                  <a:lnTo>
                    <a:pt x="112779" y="36592"/>
                  </a:lnTo>
                  <a:lnTo>
                    <a:pt x="108847" y="24277"/>
                  </a:lnTo>
                  <a:lnTo>
                    <a:pt x="102757" y="14526"/>
                  </a:lnTo>
                  <a:lnTo>
                    <a:pt x="97627" y="9966"/>
                  </a:lnTo>
                  <a:lnTo>
                    <a:pt x="86886" y="3732"/>
                  </a:lnTo>
                  <a:lnTo>
                    <a:pt x="73547" y="556"/>
                  </a:lnTo>
                  <a:lnTo>
                    <a:pt x="61643" y="0"/>
                  </a:lnTo>
                  <a:lnTo>
                    <a:pt x="49369" y="2123"/>
                  </a:lnTo>
                  <a:lnTo>
                    <a:pt x="38097" y="7008"/>
                  </a:lnTo>
                  <a:lnTo>
                    <a:pt x="27827" y="14526"/>
                  </a:lnTo>
                  <a:lnTo>
                    <a:pt x="31637" y="116126"/>
                  </a:lnTo>
                  <a:lnTo>
                    <a:pt x="32907" y="105966"/>
                  </a:lnTo>
                  <a:lnTo>
                    <a:pt x="34177" y="97076"/>
                  </a:lnTo>
                  <a:lnTo>
                    <a:pt x="35447" y="69136"/>
                  </a:lnTo>
                  <a:lnTo>
                    <a:pt x="35825" y="67284"/>
                  </a:lnTo>
                  <a:lnTo>
                    <a:pt x="39930" y="51298"/>
                  </a:lnTo>
                  <a:close/>
                </a:path>
                <a:path w="114187" h="165885">
                  <a:moveTo>
                    <a:pt x="97871" y="142576"/>
                  </a:moveTo>
                  <a:lnTo>
                    <a:pt x="103305" y="130975"/>
                  </a:lnTo>
                  <a:lnTo>
                    <a:pt x="106567" y="117396"/>
                  </a:lnTo>
                  <a:lnTo>
                    <a:pt x="107233" y="111922"/>
                  </a:lnTo>
                  <a:lnTo>
                    <a:pt x="107048" y="98879"/>
                  </a:lnTo>
                  <a:lnTo>
                    <a:pt x="103928" y="87288"/>
                  </a:lnTo>
                  <a:lnTo>
                    <a:pt x="97677" y="76756"/>
                  </a:lnTo>
                  <a:lnTo>
                    <a:pt x="90316" y="68567"/>
                  </a:lnTo>
                  <a:lnTo>
                    <a:pt x="79708" y="61263"/>
                  </a:lnTo>
                  <a:lnTo>
                    <a:pt x="67197" y="57706"/>
                  </a:lnTo>
                  <a:lnTo>
                    <a:pt x="58265" y="57779"/>
                  </a:lnTo>
                  <a:lnTo>
                    <a:pt x="46669" y="61414"/>
                  </a:lnTo>
                  <a:lnTo>
                    <a:pt x="35447" y="69136"/>
                  </a:lnTo>
                  <a:lnTo>
                    <a:pt x="34177" y="97076"/>
                  </a:lnTo>
                  <a:lnTo>
                    <a:pt x="37987" y="89456"/>
                  </a:lnTo>
                  <a:lnTo>
                    <a:pt x="43067" y="85646"/>
                  </a:lnTo>
                  <a:lnTo>
                    <a:pt x="46877" y="81836"/>
                  </a:lnTo>
                  <a:lnTo>
                    <a:pt x="53227" y="79296"/>
                  </a:lnTo>
                  <a:lnTo>
                    <a:pt x="58307" y="80566"/>
                  </a:lnTo>
                  <a:lnTo>
                    <a:pt x="64657" y="80566"/>
                  </a:lnTo>
                  <a:lnTo>
                    <a:pt x="69737" y="84376"/>
                  </a:lnTo>
                  <a:lnTo>
                    <a:pt x="73547" y="89456"/>
                  </a:lnTo>
                  <a:lnTo>
                    <a:pt x="76087" y="95806"/>
                  </a:lnTo>
                  <a:lnTo>
                    <a:pt x="77357" y="103426"/>
                  </a:lnTo>
                  <a:lnTo>
                    <a:pt x="76087" y="113586"/>
                  </a:lnTo>
                  <a:lnTo>
                    <a:pt x="74817" y="123746"/>
                  </a:lnTo>
                  <a:lnTo>
                    <a:pt x="71007" y="131366"/>
                  </a:lnTo>
                  <a:lnTo>
                    <a:pt x="67197" y="135176"/>
                  </a:lnTo>
                  <a:lnTo>
                    <a:pt x="62117" y="138986"/>
                  </a:lnTo>
                  <a:lnTo>
                    <a:pt x="57037" y="140256"/>
                  </a:lnTo>
                  <a:lnTo>
                    <a:pt x="51957" y="140256"/>
                  </a:lnTo>
                  <a:lnTo>
                    <a:pt x="45607" y="138986"/>
                  </a:lnTo>
                  <a:lnTo>
                    <a:pt x="40527" y="136446"/>
                  </a:lnTo>
                  <a:lnTo>
                    <a:pt x="36717" y="130096"/>
                  </a:lnTo>
                  <a:lnTo>
                    <a:pt x="32907" y="123746"/>
                  </a:lnTo>
                  <a:lnTo>
                    <a:pt x="31637" y="116126"/>
                  </a:lnTo>
                  <a:lnTo>
                    <a:pt x="27827" y="14526"/>
                  </a:lnTo>
                  <a:lnTo>
                    <a:pt x="25757" y="16701"/>
                  </a:lnTo>
                  <a:lnTo>
                    <a:pt x="19223" y="25212"/>
                  </a:lnTo>
                  <a:lnTo>
                    <a:pt x="13571" y="35422"/>
                  </a:lnTo>
                  <a:lnTo>
                    <a:pt x="8854" y="47381"/>
                  </a:lnTo>
                  <a:lnTo>
                    <a:pt x="5122" y="61142"/>
                  </a:lnTo>
                  <a:lnTo>
                    <a:pt x="2427" y="76756"/>
                  </a:lnTo>
                  <a:lnTo>
                    <a:pt x="69" y="96470"/>
                  </a:lnTo>
                  <a:lnTo>
                    <a:pt x="0" y="110210"/>
                  </a:lnTo>
                  <a:lnTo>
                    <a:pt x="1463" y="122299"/>
                  </a:lnTo>
                  <a:lnTo>
                    <a:pt x="4406" y="132738"/>
                  </a:lnTo>
                  <a:lnTo>
                    <a:pt x="8777" y="141526"/>
                  </a:lnTo>
                  <a:lnTo>
                    <a:pt x="13191" y="147576"/>
                  </a:lnTo>
                  <a:lnTo>
                    <a:pt x="22607" y="156303"/>
                  </a:lnTo>
                  <a:lnTo>
                    <a:pt x="33835" y="162273"/>
                  </a:lnTo>
                  <a:lnTo>
                    <a:pt x="46877" y="165656"/>
                  </a:lnTo>
                  <a:lnTo>
                    <a:pt x="50441" y="165885"/>
                  </a:lnTo>
                  <a:lnTo>
                    <a:pt x="63462" y="165278"/>
                  </a:lnTo>
                  <a:lnTo>
                    <a:pt x="75324" y="161962"/>
                  </a:lnTo>
                  <a:lnTo>
                    <a:pt x="86247" y="155496"/>
                  </a:lnTo>
                  <a:lnTo>
                    <a:pt x="90072" y="152200"/>
                  </a:lnTo>
                  <a:lnTo>
                    <a:pt x="97871" y="142576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0" name="object 47"/>
            <p:cNvSpPr/>
            <p:nvPr/>
          </p:nvSpPr>
          <p:spPr>
            <a:xfrm>
              <a:off x="7192856" y="3009718"/>
              <a:ext cx="38523" cy="35560"/>
            </a:xfrm>
            <a:custGeom>
              <a:avLst/>
              <a:gdLst/>
              <a:ahLst/>
              <a:cxnLst/>
              <a:rect l="l" t="t" r="r" b="b"/>
              <a:pathLst>
                <a:path w="35560" h="35560">
                  <a:moveTo>
                    <a:pt x="0" y="31750"/>
                  </a:moveTo>
                  <a:lnTo>
                    <a:pt x="30480" y="35560"/>
                  </a:lnTo>
                  <a:lnTo>
                    <a:pt x="35560" y="3810"/>
                  </a:lnTo>
                  <a:lnTo>
                    <a:pt x="3810" y="0"/>
                  </a:lnTo>
                  <a:lnTo>
                    <a:pt x="0" y="31750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1" name="object 48"/>
            <p:cNvSpPr/>
            <p:nvPr/>
          </p:nvSpPr>
          <p:spPr>
            <a:xfrm>
              <a:off x="7260919" y="2893524"/>
              <a:ext cx="47506" cy="99801"/>
            </a:xfrm>
            <a:custGeom>
              <a:avLst/>
              <a:gdLst/>
              <a:ahLst/>
              <a:cxnLst/>
              <a:rect l="l" t="t" r="r" b="b"/>
              <a:pathLst>
                <a:path w="43852" h="99801">
                  <a:moveTo>
                    <a:pt x="34962" y="97144"/>
                  </a:moveTo>
                  <a:lnTo>
                    <a:pt x="38772" y="92064"/>
                  </a:lnTo>
                  <a:lnTo>
                    <a:pt x="43852" y="88254"/>
                  </a:lnTo>
                  <a:lnTo>
                    <a:pt x="43852" y="39994"/>
                  </a:lnTo>
                  <a:lnTo>
                    <a:pt x="41553" y="0"/>
                  </a:lnTo>
                  <a:lnTo>
                    <a:pt x="31152" y="5704"/>
                  </a:lnTo>
                  <a:lnTo>
                    <a:pt x="25882" y="10359"/>
                  </a:lnTo>
                  <a:lnTo>
                    <a:pt x="18867" y="20961"/>
                  </a:lnTo>
                  <a:lnTo>
                    <a:pt x="14642" y="33644"/>
                  </a:lnTo>
                  <a:lnTo>
                    <a:pt x="13372" y="41264"/>
                  </a:lnTo>
                  <a:lnTo>
                    <a:pt x="14642" y="47614"/>
                  </a:lnTo>
                  <a:lnTo>
                    <a:pt x="17182" y="53964"/>
                  </a:lnTo>
                  <a:lnTo>
                    <a:pt x="19722" y="60314"/>
                  </a:lnTo>
                  <a:lnTo>
                    <a:pt x="26072" y="65394"/>
                  </a:lnTo>
                  <a:lnTo>
                    <a:pt x="33692" y="70474"/>
                  </a:lnTo>
                  <a:lnTo>
                    <a:pt x="34962" y="97144"/>
                  </a:lnTo>
                  <a:close/>
                </a:path>
                <a:path w="43852" h="99801">
                  <a:moveTo>
                    <a:pt x="107352" y="102224"/>
                  </a:moveTo>
                  <a:lnTo>
                    <a:pt x="103542" y="94604"/>
                  </a:lnTo>
                  <a:lnTo>
                    <a:pt x="103248" y="94029"/>
                  </a:lnTo>
                  <a:lnTo>
                    <a:pt x="95851" y="83887"/>
                  </a:lnTo>
                  <a:lnTo>
                    <a:pt x="85762" y="75554"/>
                  </a:lnTo>
                  <a:lnTo>
                    <a:pt x="92112" y="74284"/>
                  </a:lnTo>
                  <a:lnTo>
                    <a:pt x="98462" y="70474"/>
                  </a:lnTo>
                  <a:lnTo>
                    <a:pt x="103542" y="64124"/>
                  </a:lnTo>
                  <a:lnTo>
                    <a:pt x="108622" y="59044"/>
                  </a:lnTo>
                  <a:lnTo>
                    <a:pt x="111162" y="52694"/>
                  </a:lnTo>
                  <a:lnTo>
                    <a:pt x="112432" y="45074"/>
                  </a:lnTo>
                  <a:lnTo>
                    <a:pt x="112656" y="36809"/>
                  </a:lnTo>
                  <a:lnTo>
                    <a:pt x="110054" y="24863"/>
                  </a:lnTo>
                  <a:lnTo>
                    <a:pt x="103542" y="13324"/>
                  </a:lnTo>
                  <a:lnTo>
                    <a:pt x="95527" y="5901"/>
                  </a:lnTo>
                  <a:lnTo>
                    <a:pt x="83705" y="683"/>
                  </a:lnTo>
                  <a:lnTo>
                    <a:pt x="69252" y="-1915"/>
                  </a:lnTo>
                  <a:lnTo>
                    <a:pt x="53477" y="-2656"/>
                  </a:lnTo>
                  <a:lnTo>
                    <a:pt x="41553" y="0"/>
                  </a:lnTo>
                  <a:lnTo>
                    <a:pt x="43852" y="39994"/>
                  </a:lnTo>
                  <a:lnTo>
                    <a:pt x="45122" y="33644"/>
                  </a:lnTo>
                  <a:lnTo>
                    <a:pt x="47662" y="28564"/>
                  </a:lnTo>
                  <a:lnTo>
                    <a:pt x="51472" y="26024"/>
                  </a:lnTo>
                  <a:lnTo>
                    <a:pt x="55282" y="23484"/>
                  </a:lnTo>
                  <a:lnTo>
                    <a:pt x="60362" y="22214"/>
                  </a:lnTo>
                  <a:lnTo>
                    <a:pt x="66712" y="22214"/>
                  </a:lnTo>
                  <a:lnTo>
                    <a:pt x="73062" y="23484"/>
                  </a:lnTo>
                  <a:lnTo>
                    <a:pt x="76872" y="26024"/>
                  </a:lnTo>
                  <a:lnTo>
                    <a:pt x="79412" y="29834"/>
                  </a:lnTo>
                  <a:lnTo>
                    <a:pt x="81952" y="33644"/>
                  </a:lnTo>
                  <a:lnTo>
                    <a:pt x="83222" y="37454"/>
                  </a:lnTo>
                  <a:lnTo>
                    <a:pt x="83222" y="43804"/>
                  </a:lnTo>
                  <a:lnTo>
                    <a:pt x="81952" y="50154"/>
                  </a:lnTo>
                  <a:lnTo>
                    <a:pt x="79412" y="55234"/>
                  </a:lnTo>
                  <a:lnTo>
                    <a:pt x="75602" y="57774"/>
                  </a:lnTo>
                  <a:lnTo>
                    <a:pt x="71792" y="61584"/>
                  </a:lnTo>
                  <a:lnTo>
                    <a:pt x="60362" y="61584"/>
                  </a:lnTo>
                  <a:lnTo>
                    <a:pt x="55282" y="60314"/>
                  </a:lnTo>
                  <a:lnTo>
                    <a:pt x="50202" y="59044"/>
                  </a:lnTo>
                  <a:lnTo>
                    <a:pt x="47662" y="53964"/>
                  </a:lnTo>
                  <a:lnTo>
                    <a:pt x="43852" y="50154"/>
                  </a:lnTo>
                  <a:lnTo>
                    <a:pt x="43852" y="88254"/>
                  </a:lnTo>
                  <a:lnTo>
                    <a:pt x="50202" y="85714"/>
                  </a:lnTo>
                  <a:lnTo>
                    <a:pt x="57822" y="86984"/>
                  </a:lnTo>
                  <a:lnTo>
                    <a:pt x="64172" y="86984"/>
                  </a:lnTo>
                  <a:lnTo>
                    <a:pt x="69252" y="90794"/>
                  </a:lnTo>
                  <a:lnTo>
                    <a:pt x="73062" y="94604"/>
                  </a:lnTo>
                  <a:lnTo>
                    <a:pt x="76872" y="99684"/>
                  </a:lnTo>
                  <a:lnTo>
                    <a:pt x="76872" y="114924"/>
                  </a:lnTo>
                  <a:lnTo>
                    <a:pt x="75602" y="122544"/>
                  </a:lnTo>
                  <a:lnTo>
                    <a:pt x="71792" y="128894"/>
                  </a:lnTo>
                  <a:lnTo>
                    <a:pt x="67982" y="133974"/>
                  </a:lnTo>
                  <a:lnTo>
                    <a:pt x="62902" y="137784"/>
                  </a:lnTo>
                  <a:lnTo>
                    <a:pt x="56552" y="139054"/>
                  </a:lnTo>
                  <a:lnTo>
                    <a:pt x="50202" y="139054"/>
                  </a:lnTo>
                  <a:lnTo>
                    <a:pt x="43852" y="137784"/>
                  </a:lnTo>
                  <a:lnTo>
                    <a:pt x="38772" y="135244"/>
                  </a:lnTo>
                  <a:lnTo>
                    <a:pt x="34962" y="128894"/>
                  </a:lnTo>
                  <a:lnTo>
                    <a:pt x="31152" y="123814"/>
                  </a:lnTo>
                  <a:lnTo>
                    <a:pt x="29882" y="117464"/>
                  </a:lnTo>
                  <a:lnTo>
                    <a:pt x="31152" y="108574"/>
                  </a:lnTo>
                  <a:lnTo>
                    <a:pt x="32422" y="102224"/>
                  </a:lnTo>
                  <a:lnTo>
                    <a:pt x="34962" y="97144"/>
                  </a:lnTo>
                  <a:lnTo>
                    <a:pt x="33692" y="70474"/>
                  </a:lnTo>
                  <a:lnTo>
                    <a:pt x="31038" y="71212"/>
                  </a:lnTo>
                  <a:lnTo>
                    <a:pt x="19149" y="76678"/>
                  </a:lnTo>
                  <a:lnTo>
                    <a:pt x="9562" y="84444"/>
                  </a:lnTo>
                  <a:lnTo>
                    <a:pt x="4482" y="90794"/>
                  </a:lnTo>
                  <a:lnTo>
                    <a:pt x="672" y="99684"/>
                  </a:lnTo>
                  <a:lnTo>
                    <a:pt x="672" y="107304"/>
                  </a:lnTo>
                  <a:lnTo>
                    <a:pt x="0" y="113623"/>
                  </a:lnTo>
                  <a:lnTo>
                    <a:pt x="840" y="126319"/>
                  </a:lnTo>
                  <a:lnTo>
                    <a:pt x="4874" y="137636"/>
                  </a:lnTo>
                  <a:lnTo>
                    <a:pt x="12102" y="147944"/>
                  </a:lnTo>
                  <a:lnTo>
                    <a:pt x="22213" y="155756"/>
                  </a:lnTo>
                  <a:lnTo>
                    <a:pt x="33840" y="160702"/>
                  </a:lnTo>
                  <a:lnTo>
                    <a:pt x="47662" y="163184"/>
                  </a:lnTo>
                  <a:lnTo>
                    <a:pt x="51653" y="163709"/>
                  </a:lnTo>
                  <a:lnTo>
                    <a:pt x="64845" y="163397"/>
                  </a:lnTo>
                  <a:lnTo>
                    <a:pt x="76781" y="160116"/>
                  </a:lnTo>
                  <a:lnTo>
                    <a:pt x="87032" y="154294"/>
                  </a:lnTo>
                  <a:lnTo>
                    <a:pt x="97927" y="142996"/>
                  </a:lnTo>
                  <a:lnTo>
                    <a:pt x="103852" y="131850"/>
                  </a:lnTo>
                  <a:lnTo>
                    <a:pt x="107352" y="118734"/>
                  </a:lnTo>
                  <a:lnTo>
                    <a:pt x="108622" y="109844"/>
                  </a:lnTo>
                  <a:lnTo>
                    <a:pt x="107352" y="102224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2" name="object 49"/>
            <p:cNvSpPr/>
            <p:nvPr/>
          </p:nvSpPr>
          <p:spPr>
            <a:xfrm>
              <a:off x="7463896" y="2953837"/>
              <a:ext cx="200527" cy="137160"/>
            </a:xfrm>
            <a:custGeom>
              <a:avLst/>
              <a:gdLst/>
              <a:ahLst/>
              <a:cxnLst/>
              <a:rect l="l" t="t" r="r" b="b"/>
              <a:pathLst>
                <a:path w="185102" h="137160">
                  <a:moveTo>
                    <a:pt x="184150" y="36830"/>
                  </a:moveTo>
                  <a:lnTo>
                    <a:pt x="181609" y="30480"/>
                  </a:lnTo>
                  <a:lnTo>
                    <a:pt x="179070" y="25400"/>
                  </a:lnTo>
                  <a:lnTo>
                    <a:pt x="172720" y="20320"/>
                  </a:lnTo>
                  <a:lnTo>
                    <a:pt x="167640" y="16510"/>
                  </a:lnTo>
                  <a:lnTo>
                    <a:pt x="160020" y="13970"/>
                  </a:lnTo>
                  <a:lnTo>
                    <a:pt x="152400" y="12700"/>
                  </a:lnTo>
                  <a:lnTo>
                    <a:pt x="144779" y="11430"/>
                  </a:lnTo>
                  <a:lnTo>
                    <a:pt x="138429" y="12700"/>
                  </a:lnTo>
                  <a:lnTo>
                    <a:pt x="132079" y="15240"/>
                  </a:lnTo>
                  <a:lnTo>
                    <a:pt x="125729" y="17780"/>
                  </a:lnTo>
                  <a:lnTo>
                    <a:pt x="119379" y="21590"/>
                  </a:lnTo>
                  <a:lnTo>
                    <a:pt x="113029" y="26670"/>
                  </a:lnTo>
                  <a:lnTo>
                    <a:pt x="110490" y="20320"/>
                  </a:lnTo>
                  <a:lnTo>
                    <a:pt x="106679" y="15240"/>
                  </a:lnTo>
                  <a:lnTo>
                    <a:pt x="101600" y="11430"/>
                  </a:lnTo>
                  <a:lnTo>
                    <a:pt x="96520" y="7620"/>
                  </a:lnTo>
                  <a:lnTo>
                    <a:pt x="90170" y="5080"/>
                  </a:lnTo>
                  <a:lnTo>
                    <a:pt x="82550" y="5080"/>
                  </a:lnTo>
                  <a:lnTo>
                    <a:pt x="77209" y="4474"/>
                  </a:lnTo>
                  <a:lnTo>
                    <a:pt x="65555" y="5809"/>
                  </a:lnTo>
                  <a:lnTo>
                    <a:pt x="54274" y="10730"/>
                  </a:lnTo>
                  <a:lnTo>
                    <a:pt x="43179" y="19050"/>
                  </a:lnTo>
                  <a:lnTo>
                    <a:pt x="45720" y="2540"/>
                  </a:lnTo>
                  <a:lnTo>
                    <a:pt x="16509" y="0"/>
                  </a:lnTo>
                  <a:lnTo>
                    <a:pt x="0" y="116840"/>
                  </a:lnTo>
                  <a:lnTo>
                    <a:pt x="30479" y="120650"/>
                  </a:lnTo>
                  <a:lnTo>
                    <a:pt x="39370" y="63500"/>
                  </a:lnTo>
                  <a:lnTo>
                    <a:pt x="40640" y="52070"/>
                  </a:lnTo>
                  <a:lnTo>
                    <a:pt x="43179" y="44450"/>
                  </a:lnTo>
                  <a:lnTo>
                    <a:pt x="45720" y="39370"/>
                  </a:lnTo>
                  <a:lnTo>
                    <a:pt x="46990" y="34290"/>
                  </a:lnTo>
                  <a:lnTo>
                    <a:pt x="50800" y="31750"/>
                  </a:lnTo>
                  <a:lnTo>
                    <a:pt x="54609" y="29210"/>
                  </a:lnTo>
                  <a:lnTo>
                    <a:pt x="59690" y="27940"/>
                  </a:lnTo>
                  <a:lnTo>
                    <a:pt x="63500" y="26670"/>
                  </a:lnTo>
                  <a:lnTo>
                    <a:pt x="68579" y="26670"/>
                  </a:lnTo>
                  <a:lnTo>
                    <a:pt x="72390" y="27940"/>
                  </a:lnTo>
                  <a:lnTo>
                    <a:pt x="74929" y="29210"/>
                  </a:lnTo>
                  <a:lnTo>
                    <a:pt x="77470" y="30480"/>
                  </a:lnTo>
                  <a:lnTo>
                    <a:pt x="80009" y="33020"/>
                  </a:lnTo>
                  <a:lnTo>
                    <a:pt x="82550" y="38100"/>
                  </a:lnTo>
                  <a:lnTo>
                    <a:pt x="82550" y="49530"/>
                  </a:lnTo>
                  <a:lnTo>
                    <a:pt x="80009" y="60960"/>
                  </a:lnTo>
                  <a:lnTo>
                    <a:pt x="71120" y="125730"/>
                  </a:lnTo>
                  <a:lnTo>
                    <a:pt x="101600" y="128270"/>
                  </a:lnTo>
                  <a:lnTo>
                    <a:pt x="110490" y="72390"/>
                  </a:lnTo>
                  <a:lnTo>
                    <a:pt x="111759" y="60960"/>
                  </a:lnTo>
                  <a:lnTo>
                    <a:pt x="114300" y="53340"/>
                  </a:lnTo>
                  <a:lnTo>
                    <a:pt x="116840" y="48260"/>
                  </a:lnTo>
                  <a:lnTo>
                    <a:pt x="118109" y="43180"/>
                  </a:lnTo>
                  <a:lnTo>
                    <a:pt x="121920" y="40640"/>
                  </a:lnTo>
                  <a:lnTo>
                    <a:pt x="125729" y="38100"/>
                  </a:lnTo>
                  <a:lnTo>
                    <a:pt x="130809" y="35560"/>
                  </a:lnTo>
                  <a:lnTo>
                    <a:pt x="134620" y="34290"/>
                  </a:lnTo>
                  <a:lnTo>
                    <a:pt x="139700" y="35560"/>
                  </a:lnTo>
                  <a:lnTo>
                    <a:pt x="144779" y="35560"/>
                  </a:lnTo>
                  <a:lnTo>
                    <a:pt x="149859" y="39370"/>
                  </a:lnTo>
                  <a:lnTo>
                    <a:pt x="151129" y="43180"/>
                  </a:lnTo>
                  <a:lnTo>
                    <a:pt x="153670" y="46990"/>
                  </a:lnTo>
                  <a:lnTo>
                    <a:pt x="153670" y="54610"/>
                  </a:lnTo>
                  <a:lnTo>
                    <a:pt x="151129" y="66040"/>
                  </a:lnTo>
                  <a:lnTo>
                    <a:pt x="142240" y="133350"/>
                  </a:lnTo>
                  <a:lnTo>
                    <a:pt x="172720" y="137160"/>
                  </a:lnTo>
                  <a:lnTo>
                    <a:pt x="184150" y="62230"/>
                  </a:lnTo>
                  <a:lnTo>
                    <a:pt x="184168" y="62060"/>
                  </a:lnTo>
                  <a:lnTo>
                    <a:pt x="185102" y="47563"/>
                  </a:lnTo>
                  <a:lnTo>
                    <a:pt x="184150" y="36830"/>
                  </a:lnTo>
                  <a:close/>
                </a:path>
              </a:pathLst>
            </a:custGeom>
            <a:solidFill>
              <a:srgbClr val="FFBF00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127388" y="5215255"/>
            <a:ext cx="6357726" cy="1402080"/>
            <a:chOff x="3319674" y="4236720"/>
            <a:chExt cx="6357726" cy="1402080"/>
          </a:xfrm>
        </p:grpSpPr>
        <p:sp>
          <p:nvSpPr>
            <p:cNvPr id="43" name="object 21"/>
            <p:cNvSpPr/>
            <p:nvPr/>
          </p:nvSpPr>
          <p:spPr>
            <a:xfrm>
              <a:off x="3319674" y="4236721"/>
              <a:ext cx="6357726" cy="280669"/>
            </a:xfrm>
            <a:custGeom>
              <a:avLst/>
              <a:gdLst/>
              <a:ahLst/>
              <a:cxnLst/>
              <a:rect l="l" t="t" r="r" b="b"/>
              <a:pathLst>
                <a:path w="5868670" h="280670">
                  <a:moveTo>
                    <a:pt x="0" y="0"/>
                  </a:moveTo>
                  <a:lnTo>
                    <a:pt x="0" y="280669"/>
                  </a:lnTo>
                  <a:lnTo>
                    <a:pt x="5868670" y="280669"/>
                  </a:lnTo>
                  <a:lnTo>
                    <a:pt x="586867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E80B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4" name="object 22"/>
            <p:cNvSpPr/>
            <p:nvPr/>
          </p:nvSpPr>
          <p:spPr>
            <a:xfrm>
              <a:off x="3319675" y="4517390"/>
              <a:ext cx="3178175" cy="279400"/>
            </a:xfrm>
            <a:custGeom>
              <a:avLst/>
              <a:gdLst/>
              <a:ahLst/>
              <a:cxnLst/>
              <a:rect l="l" t="t" r="r" b="b"/>
              <a:pathLst>
                <a:path w="2933700" h="279400">
                  <a:moveTo>
                    <a:pt x="0" y="0"/>
                  </a:moveTo>
                  <a:lnTo>
                    <a:pt x="0" y="279399"/>
                  </a:lnTo>
                  <a:lnTo>
                    <a:pt x="2933700" y="279399"/>
                  </a:lnTo>
                  <a:lnTo>
                    <a:pt x="29337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2DEED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5" name="object 23"/>
            <p:cNvSpPr/>
            <p:nvPr/>
          </p:nvSpPr>
          <p:spPr>
            <a:xfrm>
              <a:off x="6497849" y="4517390"/>
              <a:ext cx="3179551" cy="279400"/>
            </a:xfrm>
            <a:custGeom>
              <a:avLst/>
              <a:gdLst/>
              <a:ahLst/>
              <a:cxnLst/>
              <a:rect l="l" t="t" r="r" b="b"/>
              <a:pathLst>
                <a:path w="2934970" h="279400">
                  <a:moveTo>
                    <a:pt x="0" y="0"/>
                  </a:moveTo>
                  <a:lnTo>
                    <a:pt x="0" y="279399"/>
                  </a:lnTo>
                  <a:lnTo>
                    <a:pt x="2934970" y="279399"/>
                  </a:lnTo>
                  <a:lnTo>
                    <a:pt x="293497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2DEED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6" name="object 24"/>
            <p:cNvSpPr/>
            <p:nvPr/>
          </p:nvSpPr>
          <p:spPr>
            <a:xfrm>
              <a:off x="3319675" y="4796791"/>
              <a:ext cx="3178175" cy="280669"/>
            </a:xfrm>
            <a:custGeom>
              <a:avLst/>
              <a:gdLst/>
              <a:ahLst/>
              <a:cxnLst/>
              <a:rect l="l" t="t" r="r" b="b"/>
              <a:pathLst>
                <a:path w="2933700" h="280670">
                  <a:moveTo>
                    <a:pt x="0" y="0"/>
                  </a:moveTo>
                  <a:lnTo>
                    <a:pt x="0" y="280669"/>
                  </a:lnTo>
                  <a:lnTo>
                    <a:pt x="2933700" y="280669"/>
                  </a:lnTo>
                  <a:lnTo>
                    <a:pt x="29337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E80B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7" name="object 25"/>
            <p:cNvSpPr/>
            <p:nvPr/>
          </p:nvSpPr>
          <p:spPr>
            <a:xfrm>
              <a:off x="6497849" y="4796790"/>
              <a:ext cx="3179551" cy="842010"/>
            </a:xfrm>
            <a:custGeom>
              <a:avLst/>
              <a:gdLst/>
              <a:ahLst/>
              <a:cxnLst/>
              <a:rect l="l" t="t" r="r" b="b"/>
              <a:pathLst>
                <a:path w="2934970" h="842010">
                  <a:moveTo>
                    <a:pt x="0" y="0"/>
                  </a:moveTo>
                  <a:lnTo>
                    <a:pt x="0" y="842009"/>
                  </a:lnTo>
                  <a:lnTo>
                    <a:pt x="2934970" y="842009"/>
                  </a:lnTo>
                  <a:lnTo>
                    <a:pt x="293497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8EBF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8" name="object 26"/>
            <p:cNvSpPr/>
            <p:nvPr/>
          </p:nvSpPr>
          <p:spPr>
            <a:xfrm>
              <a:off x="3319675" y="5077460"/>
              <a:ext cx="3178175" cy="279400"/>
            </a:xfrm>
            <a:custGeom>
              <a:avLst/>
              <a:gdLst/>
              <a:ahLst/>
              <a:cxnLst/>
              <a:rect l="l" t="t" r="r" b="b"/>
              <a:pathLst>
                <a:path w="2933700" h="279400">
                  <a:moveTo>
                    <a:pt x="0" y="0"/>
                  </a:moveTo>
                  <a:lnTo>
                    <a:pt x="0" y="279400"/>
                  </a:lnTo>
                  <a:lnTo>
                    <a:pt x="2933700" y="279400"/>
                  </a:lnTo>
                  <a:lnTo>
                    <a:pt x="29337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2DEED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9" name="object 27"/>
            <p:cNvSpPr/>
            <p:nvPr/>
          </p:nvSpPr>
          <p:spPr>
            <a:xfrm>
              <a:off x="3319675" y="5356860"/>
              <a:ext cx="3178175" cy="281940"/>
            </a:xfrm>
            <a:custGeom>
              <a:avLst/>
              <a:gdLst/>
              <a:ahLst/>
              <a:cxnLst/>
              <a:rect l="l" t="t" r="r" b="b"/>
              <a:pathLst>
                <a:path w="2933700" h="281939">
                  <a:moveTo>
                    <a:pt x="0" y="0"/>
                  </a:moveTo>
                  <a:lnTo>
                    <a:pt x="0" y="281940"/>
                  </a:lnTo>
                  <a:lnTo>
                    <a:pt x="2933700" y="281940"/>
                  </a:lnTo>
                  <a:lnTo>
                    <a:pt x="29337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E80B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50" name="object 7"/>
            <p:cNvSpPr txBox="1"/>
            <p:nvPr/>
          </p:nvSpPr>
          <p:spPr>
            <a:xfrm>
              <a:off x="3319674" y="4236720"/>
              <a:ext cx="6357726" cy="280670"/>
            </a:xfrm>
            <a:prstGeom prst="rect">
              <a:avLst/>
            </a:prstGeom>
          </p:spPr>
          <p:txBody>
            <a:bodyPr wrap="square" lIns="0" tIns="0" rIns="0" bIns="0" rtlCol="0">
              <a:noAutofit/>
            </a:bodyPr>
            <a:lstStyle/>
            <a:p>
              <a:pPr marL="1892300">
                <a:lnSpc>
                  <a:spcPts val="1780"/>
                </a:lnSpc>
                <a:spcBef>
                  <a:spcPts val="89"/>
                </a:spcBef>
              </a:pPr>
              <a:r>
                <a:rPr sz="1600" b="1" spc="-9" dirty="0" smtClean="0">
                  <a:solidFill>
                    <a:srgbClr val="FFFFFF"/>
                  </a:solidFill>
                  <a:latin typeface="Arial"/>
                  <a:cs typeface="Arial"/>
                </a:rPr>
                <a:t>L</a:t>
              </a:r>
              <a:r>
                <a:rPr sz="1600" b="1" spc="-4" dirty="0" smtClean="0">
                  <a:solidFill>
                    <a:srgbClr val="FFFFFF"/>
                  </a:solidFill>
                  <a:latin typeface="Arial"/>
                  <a:cs typeface="Arial"/>
                </a:rPr>
                <a:t>O</a:t>
              </a:r>
              <a:r>
                <a:rPr sz="1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WER</a:t>
              </a:r>
              <a:r>
                <a:rPr sz="1600" b="1" spc="-9" dirty="0" smtClean="0">
                  <a:solidFill>
                    <a:srgbClr val="FFFFFF"/>
                  </a:solidFill>
                  <a:latin typeface="Arial"/>
                  <a:cs typeface="Arial"/>
                </a:rPr>
                <a:t> </a:t>
              </a:r>
              <a:r>
                <a:rPr sz="1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F</a:t>
              </a:r>
              <a:r>
                <a:rPr sz="1600" b="1" spc="-4" dirty="0" smtClean="0">
                  <a:solidFill>
                    <a:srgbClr val="FFFFFF"/>
                  </a:solidFill>
                  <a:latin typeface="Arial"/>
                  <a:cs typeface="Arial"/>
                </a:rPr>
                <a:t>R</a:t>
              </a:r>
              <a:r>
                <a:rPr sz="1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E</a:t>
              </a:r>
              <a:r>
                <a:rPr sz="1600" b="1" spc="-14" dirty="0" smtClean="0">
                  <a:solidFill>
                    <a:srgbClr val="FFFFFF"/>
                  </a:solidFill>
                  <a:latin typeface="Arial"/>
                  <a:cs typeface="Arial"/>
                </a:rPr>
                <a:t>Q</a:t>
              </a:r>
              <a:r>
                <a:rPr sz="1600" b="1" spc="4" dirty="0" smtClean="0">
                  <a:solidFill>
                    <a:srgbClr val="FFFFFF"/>
                  </a:solidFill>
                  <a:latin typeface="Arial"/>
                  <a:cs typeface="Arial"/>
                </a:rPr>
                <a:t>U</a:t>
              </a:r>
              <a:r>
                <a:rPr sz="1600" b="1" spc="-9" dirty="0" smtClean="0">
                  <a:solidFill>
                    <a:srgbClr val="FFFFFF"/>
                  </a:solidFill>
                  <a:latin typeface="Arial"/>
                  <a:cs typeface="Arial"/>
                </a:rPr>
                <a:t>E</a:t>
              </a:r>
              <a:r>
                <a:rPr sz="1600" b="1" spc="-4" dirty="0" smtClean="0">
                  <a:solidFill>
                    <a:srgbClr val="FFFFFF"/>
                  </a:solidFill>
                  <a:latin typeface="Arial"/>
                  <a:cs typeface="Arial"/>
                </a:rPr>
                <a:t>N</a:t>
              </a:r>
              <a:r>
                <a:rPr sz="1600" b="1" spc="4" dirty="0" smtClean="0">
                  <a:solidFill>
                    <a:srgbClr val="FFFFFF"/>
                  </a:solidFill>
                  <a:latin typeface="Arial"/>
                  <a:cs typeface="Arial"/>
                </a:rPr>
                <a:t>C</a:t>
              </a:r>
              <a:r>
                <a:rPr sz="1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Y</a:t>
              </a:r>
              <a:endParaRPr sz="16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51" name="object 6"/>
            <p:cNvSpPr txBox="1"/>
            <p:nvPr/>
          </p:nvSpPr>
          <p:spPr>
            <a:xfrm>
              <a:off x="3319674" y="4517391"/>
              <a:ext cx="6357726" cy="279399"/>
            </a:xfrm>
            <a:prstGeom prst="rect">
              <a:avLst/>
            </a:prstGeom>
          </p:spPr>
          <p:txBody>
            <a:bodyPr wrap="square" lIns="0" tIns="0" rIns="0" bIns="0" rtlCol="0">
              <a:noAutofit/>
            </a:bodyPr>
            <a:lstStyle/>
            <a:p>
              <a:pPr marL="68579">
                <a:lnSpc>
                  <a:spcPts val="1780"/>
                </a:lnSpc>
                <a:spcBef>
                  <a:spcPts val="89"/>
                </a:spcBef>
              </a:pPr>
              <a:r>
                <a:rPr lang="en-US" sz="1600" b="1" spc="-4" dirty="0" smtClean="0">
                  <a:solidFill>
                    <a:srgbClr val="FFFFFF"/>
                  </a:solidFill>
                  <a:latin typeface="Arial"/>
                  <a:cs typeface="Arial"/>
                </a:rPr>
                <a:t>          </a:t>
              </a:r>
              <a:r>
                <a:rPr sz="1600" b="1" spc="-4" dirty="0" smtClean="0">
                  <a:solidFill>
                    <a:srgbClr val="FFFFFF"/>
                  </a:solidFill>
                  <a:latin typeface="Arial"/>
                  <a:cs typeface="Arial"/>
                </a:rPr>
                <a:t>AD</a:t>
              </a:r>
              <a:r>
                <a:rPr sz="1600" b="1" spc="-114" dirty="0" smtClean="0">
                  <a:solidFill>
                    <a:srgbClr val="FFFFFF"/>
                  </a:solidFill>
                  <a:latin typeface="Arial"/>
                  <a:cs typeface="Arial"/>
                </a:rPr>
                <a:t>V</a:t>
              </a:r>
              <a:r>
                <a:rPr sz="1600" b="1" spc="-4" dirty="0" smtClean="0">
                  <a:solidFill>
                    <a:srgbClr val="FFFFFF"/>
                  </a:solidFill>
                  <a:latin typeface="Arial"/>
                  <a:cs typeface="Arial"/>
                </a:rPr>
                <a:t>AN</a:t>
              </a:r>
              <a:r>
                <a:rPr sz="1600" b="1" spc="-114" dirty="0" smtClean="0">
                  <a:solidFill>
                    <a:srgbClr val="FFFFFF"/>
                  </a:solidFill>
                  <a:latin typeface="Arial"/>
                  <a:cs typeface="Arial"/>
                </a:rPr>
                <a:t>T</a:t>
              </a:r>
              <a:r>
                <a:rPr sz="1600" b="1" spc="-4" dirty="0" smtClean="0">
                  <a:solidFill>
                    <a:srgbClr val="FFFFFF"/>
                  </a:solidFill>
                  <a:latin typeface="Arial"/>
                  <a:cs typeface="Arial"/>
                </a:rPr>
                <a:t>A</a:t>
              </a:r>
              <a:r>
                <a:rPr sz="1600" b="1" spc="-14" dirty="0" smtClean="0">
                  <a:solidFill>
                    <a:srgbClr val="FFFFFF"/>
                  </a:solidFill>
                  <a:latin typeface="Arial"/>
                  <a:cs typeface="Arial"/>
                </a:rPr>
                <a:t>G</a:t>
              </a:r>
              <a:r>
                <a:rPr sz="1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ES                          </a:t>
              </a:r>
              <a:r>
                <a:rPr sz="1600" b="1" spc="204" dirty="0" smtClean="0">
                  <a:solidFill>
                    <a:srgbClr val="FFFFFF"/>
                  </a:solidFill>
                  <a:latin typeface="Arial"/>
                  <a:cs typeface="Arial"/>
                </a:rPr>
                <a:t> </a:t>
              </a:r>
              <a:r>
                <a:rPr lang="en-US" sz="1600" b="1" spc="204" dirty="0" smtClean="0">
                  <a:solidFill>
                    <a:srgbClr val="FFFFFF"/>
                  </a:solidFill>
                  <a:latin typeface="Arial"/>
                  <a:cs typeface="Arial"/>
                </a:rPr>
                <a:t>    </a:t>
              </a:r>
              <a:r>
                <a:rPr sz="1600" b="1" spc="-4" dirty="0" smtClean="0">
                  <a:solidFill>
                    <a:srgbClr val="000000"/>
                  </a:solidFill>
                  <a:latin typeface="Arial"/>
                  <a:cs typeface="Arial"/>
                </a:rPr>
                <a:t>D</a:t>
              </a:r>
              <a:r>
                <a:rPr sz="1600" b="1" spc="4" dirty="0" smtClean="0">
                  <a:solidFill>
                    <a:srgbClr val="000000"/>
                  </a:solidFill>
                  <a:latin typeface="Arial"/>
                  <a:cs typeface="Arial"/>
                </a:rPr>
                <a:t>I</a:t>
              </a:r>
              <a:r>
                <a:rPr sz="1600" b="1" spc="-9" dirty="0" smtClean="0">
                  <a:solidFill>
                    <a:srgbClr val="000000"/>
                  </a:solidFill>
                  <a:latin typeface="Arial"/>
                  <a:cs typeface="Arial"/>
                </a:rPr>
                <a:t>S</a:t>
              </a:r>
              <a:r>
                <a:rPr sz="1600" b="1" spc="-4" dirty="0" smtClean="0">
                  <a:solidFill>
                    <a:srgbClr val="000000"/>
                  </a:solidFill>
                  <a:latin typeface="Arial"/>
                  <a:cs typeface="Arial"/>
                </a:rPr>
                <a:t>A</a:t>
              </a:r>
              <a:r>
                <a:rPr sz="1600" b="1" spc="4" dirty="0" smtClean="0">
                  <a:solidFill>
                    <a:srgbClr val="000000"/>
                  </a:solidFill>
                  <a:latin typeface="Arial"/>
                  <a:cs typeface="Arial"/>
                </a:rPr>
                <a:t>D</a:t>
              </a:r>
              <a:r>
                <a:rPr sz="1600" b="1" spc="-114" dirty="0" smtClean="0">
                  <a:solidFill>
                    <a:srgbClr val="000000"/>
                  </a:solidFill>
                  <a:latin typeface="Arial"/>
                  <a:cs typeface="Arial"/>
                </a:rPr>
                <a:t>V</a:t>
              </a:r>
              <a:r>
                <a:rPr sz="1600" b="1" spc="-4" dirty="0" smtClean="0">
                  <a:solidFill>
                    <a:srgbClr val="000000"/>
                  </a:solidFill>
                  <a:latin typeface="Arial"/>
                  <a:cs typeface="Arial"/>
                </a:rPr>
                <a:t>AN</a:t>
              </a:r>
              <a:r>
                <a:rPr sz="1600" b="1" spc="-125" dirty="0" smtClean="0">
                  <a:solidFill>
                    <a:srgbClr val="000000"/>
                  </a:solidFill>
                  <a:latin typeface="Arial"/>
                  <a:cs typeface="Arial"/>
                </a:rPr>
                <a:t>T</a:t>
              </a:r>
              <a:r>
                <a:rPr sz="1600" b="1" spc="-4" dirty="0" smtClean="0">
                  <a:solidFill>
                    <a:srgbClr val="000000"/>
                  </a:solidFill>
                  <a:latin typeface="Arial"/>
                  <a:cs typeface="Arial"/>
                </a:rPr>
                <a:t>AG</a:t>
              </a:r>
              <a:r>
                <a:rPr sz="1600" b="1" dirty="0" smtClean="0">
                  <a:solidFill>
                    <a:srgbClr val="000000"/>
                  </a:solidFill>
                  <a:latin typeface="Arial"/>
                  <a:cs typeface="Arial"/>
                </a:rPr>
                <a:t>ES</a:t>
              </a:r>
              <a:endParaRPr sz="16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52" name="object 5"/>
            <p:cNvSpPr txBox="1"/>
            <p:nvPr/>
          </p:nvSpPr>
          <p:spPr>
            <a:xfrm>
              <a:off x="3319675" y="4796791"/>
              <a:ext cx="3178175" cy="280669"/>
            </a:xfrm>
            <a:prstGeom prst="rect">
              <a:avLst/>
            </a:prstGeom>
          </p:spPr>
          <p:txBody>
            <a:bodyPr wrap="square" lIns="0" tIns="0" rIns="0" bIns="0" rtlCol="0">
              <a:noAutofit/>
            </a:bodyPr>
            <a:lstStyle/>
            <a:p>
              <a:pPr marL="68579">
                <a:lnSpc>
                  <a:spcPts val="1780"/>
                </a:lnSpc>
                <a:spcBef>
                  <a:spcPts val="89"/>
                </a:spcBef>
              </a:pPr>
              <a:r>
                <a:rPr sz="1600" b="1" spc="-4" dirty="0" smtClean="0">
                  <a:solidFill>
                    <a:srgbClr val="FFFFFF"/>
                  </a:solidFill>
                  <a:latin typeface="Arial"/>
                  <a:cs typeface="Arial"/>
                </a:rPr>
                <a:t>R</a:t>
              </a:r>
              <a:r>
                <a:rPr sz="1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e</a:t>
              </a:r>
              <a:r>
                <a:rPr sz="1600" b="1" spc="-9" dirty="0" smtClean="0">
                  <a:solidFill>
                    <a:srgbClr val="FFFFFF"/>
                  </a:solidFill>
                  <a:latin typeface="Arial"/>
                  <a:cs typeface="Arial"/>
                </a:rPr>
                <a:t>du</a:t>
              </a:r>
              <a:r>
                <a:rPr sz="1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ced</a:t>
              </a:r>
              <a:r>
                <a:rPr sz="1600" b="1" spc="-9" dirty="0" smtClean="0">
                  <a:solidFill>
                    <a:srgbClr val="FFFFFF"/>
                  </a:solidFill>
                  <a:latin typeface="Arial"/>
                  <a:cs typeface="Arial"/>
                </a:rPr>
                <a:t> </a:t>
              </a:r>
              <a:r>
                <a:rPr sz="1600" b="1" spc="4" dirty="0" smtClean="0">
                  <a:solidFill>
                    <a:srgbClr val="FFFFFF"/>
                  </a:solidFill>
                  <a:latin typeface="Arial"/>
                  <a:cs typeface="Arial"/>
                </a:rPr>
                <a:t>l</a:t>
              </a:r>
              <a:r>
                <a:rPr sz="1600" b="1" spc="-9" dirty="0" smtClean="0">
                  <a:solidFill>
                    <a:srgbClr val="FFFFFF"/>
                  </a:solidFill>
                  <a:latin typeface="Arial"/>
                  <a:cs typeface="Arial"/>
                </a:rPr>
                <a:t>o</a:t>
              </a:r>
              <a:r>
                <a:rPr sz="1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ss</a:t>
              </a:r>
              <a:r>
                <a:rPr sz="1600" b="1" spc="-9" dirty="0" smtClean="0">
                  <a:solidFill>
                    <a:srgbClr val="FFFFFF"/>
                  </a:solidFill>
                  <a:latin typeface="Arial"/>
                  <a:cs typeface="Arial"/>
                </a:rPr>
                <a:t>e</a:t>
              </a:r>
              <a:r>
                <a:rPr sz="1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s</a:t>
              </a:r>
              <a:endParaRPr sz="160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53" name="object 4"/>
            <p:cNvSpPr txBox="1"/>
            <p:nvPr/>
          </p:nvSpPr>
          <p:spPr>
            <a:xfrm>
              <a:off x="6497849" y="4796790"/>
              <a:ext cx="3179551" cy="842010"/>
            </a:xfrm>
            <a:prstGeom prst="rect">
              <a:avLst/>
            </a:prstGeom>
          </p:spPr>
          <p:txBody>
            <a:bodyPr wrap="square" lIns="0" tIns="0" rIns="0" bIns="0" rtlCol="0">
              <a:noAutofit/>
            </a:bodyPr>
            <a:lstStyle/>
            <a:p>
              <a:pPr marL="68579">
                <a:lnSpc>
                  <a:spcPts val="1780"/>
                </a:lnSpc>
                <a:spcBef>
                  <a:spcPts val="89"/>
                </a:spcBef>
              </a:pPr>
              <a:r>
                <a:rPr lang="en-US" sz="1600" dirty="0" smtClean="0">
                  <a:solidFill>
                    <a:srgbClr val="000000"/>
                  </a:solidFill>
                  <a:latin typeface="Arial"/>
                  <a:cs typeface="Arial"/>
                </a:rPr>
                <a:t>   </a:t>
              </a:r>
              <a:r>
                <a:rPr sz="1600" dirty="0" smtClean="0">
                  <a:solidFill>
                    <a:srgbClr val="000000"/>
                  </a:solidFill>
                  <a:latin typeface="Arial"/>
                  <a:cs typeface="Arial"/>
                </a:rPr>
                <a:t>So</a:t>
              </a:r>
              <a:r>
                <a:rPr sz="1600" spc="-4" dirty="0" smtClean="0">
                  <a:solidFill>
                    <a:srgbClr val="000000"/>
                  </a:solidFill>
                  <a:latin typeface="Arial"/>
                  <a:cs typeface="Arial"/>
                </a:rPr>
                <a:t>m</a:t>
              </a:r>
              <a:r>
                <a:rPr sz="1600" spc="-9" dirty="0" smtClean="0">
                  <a:solidFill>
                    <a:srgbClr val="000000"/>
                  </a:solidFill>
                  <a:latin typeface="Arial"/>
                  <a:cs typeface="Arial"/>
                </a:rPr>
                <a:t>e</a:t>
              </a:r>
              <a:r>
                <a:rPr sz="1600" spc="4" dirty="0" smtClean="0">
                  <a:solidFill>
                    <a:srgbClr val="000000"/>
                  </a:solidFill>
                  <a:latin typeface="Arial"/>
                  <a:cs typeface="Arial"/>
                </a:rPr>
                <a:t>w</a:t>
              </a:r>
              <a:r>
                <a:rPr sz="1600" dirty="0" smtClean="0">
                  <a:solidFill>
                    <a:srgbClr val="000000"/>
                  </a:solidFill>
                  <a:latin typeface="Arial"/>
                  <a:cs typeface="Arial"/>
                </a:rPr>
                <a:t>h</a:t>
              </a:r>
              <a:r>
                <a:rPr sz="1600" spc="-9" dirty="0" smtClean="0">
                  <a:solidFill>
                    <a:srgbClr val="000000"/>
                  </a:solidFill>
                  <a:latin typeface="Arial"/>
                  <a:cs typeface="Arial"/>
                </a:rPr>
                <a:t>a</a:t>
              </a:r>
              <a:r>
                <a:rPr sz="1600" dirty="0" smtClean="0">
                  <a:solidFill>
                    <a:srgbClr val="000000"/>
                  </a:solidFill>
                  <a:latin typeface="Arial"/>
                  <a:cs typeface="Arial"/>
                </a:rPr>
                <a:t>t h</a:t>
              </a:r>
              <a:r>
                <a:rPr sz="1600" spc="4" dirty="0" smtClean="0">
                  <a:solidFill>
                    <a:srgbClr val="000000"/>
                  </a:solidFill>
                  <a:latin typeface="Arial"/>
                  <a:cs typeface="Arial"/>
                </a:rPr>
                <a:t>i</a:t>
              </a:r>
              <a:r>
                <a:rPr sz="1600" dirty="0" smtClean="0">
                  <a:solidFill>
                    <a:srgbClr val="000000"/>
                  </a:solidFill>
                  <a:latin typeface="Arial"/>
                  <a:cs typeface="Arial"/>
                </a:rPr>
                <a:t>g</a:t>
              </a:r>
              <a:r>
                <a:rPr sz="1600" spc="-9" dirty="0" smtClean="0">
                  <a:solidFill>
                    <a:srgbClr val="000000"/>
                  </a:solidFill>
                  <a:latin typeface="Arial"/>
                  <a:cs typeface="Arial"/>
                </a:rPr>
                <a:t>h</a:t>
              </a:r>
              <a:r>
                <a:rPr sz="1600" dirty="0" smtClean="0">
                  <a:solidFill>
                    <a:srgbClr val="000000"/>
                  </a:solidFill>
                  <a:latin typeface="Arial"/>
                  <a:cs typeface="Arial"/>
                </a:rPr>
                <a:t>er</a:t>
              </a:r>
              <a:r>
                <a:rPr sz="1600" spc="-4" dirty="0" smtClean="0">
                  <a:solidFill>
                    <a:srgbClr val="000000"/>
                  </a:solidFill>
                  <a:latin typeface="Arial"/>
                  <a:cs typeface="Arial"/>
                </a:rPr>
                <a:t> </a:t>
              </a:r>
              <a:r>
                <a:rPr sz="1600" spc="4" dirty="0" smtClean="0">
                  <a:solidFill>
                    <a:srgbClr val="000000"/>
                  </a:solidFill>
                  <a:latin typeface="Arial"/>
                  <a:cs typeface="Arial"/>
                </a:rPr>
                <a:t>R</a:t>
              </a:r>
              <a:r>
                <a:rPr sz="1600" dirty="0" smtClean="0">
                  <a:solidFill>
                    <a:srgbClr val="000000"/>
                  </a:solidFill>
                  <a:latin typeface="Arial"/>
                  <a:cs typeface="Arial"/>
                </a:rPr>
                <a:t>F</a:t>
              </a:r>
              <a:r>
                <a:rPr sz="1600" spc="-9" dirty="0" smtClean="0">
                  <a:solidFill>
                    <a:srgbClr val="000000"/>
                  </a:solidFill>
                  <a:latin typeface="Arial"/>
                  <a:cs typeface="Arial"/>
                </a:rPr>
                <a:t> </a:t>
              </a:r>
              <a:r>
                <a:rPr sz="1600" spc="9" dirty="0" smtClean="0">
                  <a:solidFill>
                    <a:srgbClr val="000000"/>
                  </a:solidFill>
                  <a:latin typeface="Arial"/>
                  <a:cs typeface="Arial"/>
                </a:rPr>
                <a:t>c</a:t>
              </a:r>
              <a:r>
                <a:rPr sz="1600" spc="-9" dirty="0" smtClean="0">
                  <a:solidFill>
                    <a:srgbClr val="000000"/>
                  </a:solidFill>
                  <a:latin typeface="Arial"/>
                  <a:cs typeface="Arial"/>
                </a:rPr>
                <a:t>o</a:t>
              </a:r>
              <a:r>
                <a:rPr sz="1600" spc="9" dirty="0" smtClean="0">
                  <a:solidFill>
                    <a:srgbClr val="000000"/>
                  </a:solidFill>
                  <a:latin typeface="Arial"/>
                  <a:cs typeface="Arial"/>
                </a:rPr>
                <a:t>s</a:t>
              </a:r>
              <a:r>
                <a:rPr sz="1600" dirty="0" smtClean="0">
                  <a:solidFill>
                    <a:srgbClr val="000000"/>
                  </a:solidFill>
                  <a:latin typeface="Arial"/>
                  <a:cs typeface="Arial"/>
                </a:rPr>
                <a:t>t</a:t>
              </a:r>
              <a:endParaRPr sz="1600" dirty="0">
                <a:solidFill>
                  <a:srgbClr val="000000"/>
                </a:solidFill>
                <a:latin typeface="Arial"/>
                <a:cs typeface="Arial"/>
              </a:endParaRPr>
            </a:p>
            <a:p>
              <a:pPr marL="280670" marR="194628" indent="-59690">
                <a:lnSpc>
                  <a:spcPts val="1609"/>
                </a:lnSpc>
                <a:spcBef>
                  <a:spcPts val="105"/>
                </a:spcBef>
              </a:pPr>
              <a:r>
                <a:rPr sz="1400" spc="-4" dirty="0" smtClean="0">
                  <a:solidFill>
                    <a:srgbClr val="000000"/>
                  </a:solidFill>
                  <a:latin typeface="Arial"/>
                  <a:cs typeface="Arial"/>
                </a:rPr>
                <a:t>M</a:t>
              </a:r>
              <a:r>
                <a:rPr sz="1400" spc="9" dirty="0" smtClean="0">
                  <a:solidFill>
                    <a:srgbClr val="000000"/>
                  </a:solidFill>
                  <a:latin typeface="Arial"/>
                  <a:cs typeface="Arial"/>
                </a:rPr>
                <a:t>i</a:t>
              </a:r>
              <a:r>
                <a:rPr sz="1400" spc="-9" dirty="0" smtClean="0">
                  <a:solidFill>
                    <a:srgbClr val="000000"/>
                  </a:solidFill>
                  <a:latin typeface="Arial"/>
                  <a:cs typeface="Arial"/>
                </a:rPr>
                <a:t>g</a:t>
              </a:r>
              <a:r>
                <a:rPr sz="1400" dirty="0" smtClean="0">
                  <a:solidFill>
                    <a:srgbClr val="000000"/>
                  </a:solidFill>
                  <a:latin typeface="Arial"/>
                  <a:cs typeface="Arial"/>
                </a:rPr>
                <a:t>ht</a:t>
              </a:r>
              <a:r>
                <a:rPr sz="1400" spc="19" dirty="0" smtClean="0">
                  <a:solidFill>
                    <a:srgbClr val="000000"/>
                  </a:solidFill>
                  <a:latin typeface="Arial"/>
                  <a:cs typeface="Arial"/>
                </a:rPr>
                <a:t> </a:t>
              </a:r>
              <a:r>
                <a:rPr sz="1400" dirty="0" smtClean="0">
                  <a:solidFill>
                    <a:srgbClr val="000000"/>
                  </a:solidFill>
                  <a:latin typeface="Arial"/>
                  <a:cs typeface="Arial"/>
                </a:rPr>
                <a:t>be o</a:t>
              </a:r>
              <a:r>
                <a:rPr sz="1400" spc="-19" dirty="0" smtClean="0">
                  <a:solidFill>
                    <a:srgbClr val="000000"/>
                  </a:solidFill>
                  <a:latin typeface="Arial"/>
                  <a:cs typeface="Arial"/>
                </a:rPr>
                <a:t>f</a:t>
              </a:r>
              <a:r>
                <a:rPr sz="1400" spc="9" dirty="0" smtClean="0">
                  <a:solidFill>
                    <a:srgbClr val="000000"/>
                  </a:solidFill>
                  <a:latin typeface="Arial"/>
                  <a:cs typeface="Arial"/>
                </a:rPr>
                <a:t>fs</a:t>
              </a:r>
              <a:r>
                <a:rPr sz="1400" dirty="0" smtClean="0">
                  <a:solidFill>
                    <a:srgbClr val="000000"/>
                  </a:solidFill>
                  <a:latin typeface="Arial"/>
                  <a:cs typeface="Arial"/>
                </a:rPr>
                <a:t>et</a:t>
              </a:r>
              <a:r>
                <a:rPr sz="1400" spc="9" dirty="0" smtClean="0">
                  <a:solidFill>
                    <a:srgbClr val="000000"/>
                  </a:solidFill>
                  <a:latin typeface="Arial"/>
                  <a:cs typeface="Arial"/>
                </a:rPr>
                <a:t> </a:t>
              </a:r>
              <a:r>
                <a:rPr sz="1400" dirty="0" smtClean="0">
                  <a:solidFill>
                    <a:srgbClr val="000000"/>
                  </a:solidFill>
                  <a:latin typeface="Arial"/>
                  <a:cs typeface="Arial"/>
                </a:rPr>
                <a:t>by</a:t>
              </a:r>
              <a:r>
                <a:rPr sz="1400" spc="19" dirty="0" smtClean="0">
                  <a:solidFill>
                    <a:srgbClr val="000000"/>
                  </a:solidFill>
                  <a:latin typeface="Arial"/>
                  <a:cs typeface="Arial"/>
                </a:rPr>
                <a:t> </a:t>
              </a:r>
              <a:r>
                <a:rPr sz="1400" spc="-4" dirty="0" smtClean="0">
                  <a:solidFill>
                    <a:srgbClr val="000000"/>
                  </a:solidFill>
                  <a:latin typeface="Arial"/>
                  <a:cs typeface="Arial"/>
                </a:rPr>
                <a:t>r</a:t>
              </a:r>
              <a:r>
                <a:rPr sz="1400" dirty="0" smtClean="0">
                  <a:solidFill>
                    <a:srgbClr val="000000"/>
                  </a:solidFill>
                  <a:latin typeface="Arial"/>
                  <a:cs typeface="Arial"/>
                </a:rPr>
                <a:t>edu</a:t>
              </a:r>
              <a:r>
                <a:rPr sz="1400" spc="9" dirty="0" smtClean="0">
                  <a:solidFill>
                    <a:srgbClr val="000000"/>
                  </a:solidFill>
                  <a:latin typeface="Arial"/>
                  <a:cs typeface="Arial"/>
                </a:rPr>
                <a:t>c</a:t>
              </a:r>
              <a:r>
                <a:rPr sz="1400" dirty="0" smtClean="0">
                  <a:solidFill>
                    <a:srgbClr val="000000"/>
                  </a:solidFill>
                  <a:latin typeface="Arial"/>
                  <a:cs typeface="Arial"/>
                </a:rPr>
                <a:t>ed</a:t>
              </a:r>
              <a:r>
                <a:rPr sz="1400" spc="9" dirty="0" smtClean="0">
                  <a:solidFill>
                    <a:srgbClr val="000000"/>
                  </a:solidFill>
                  <a:latin typeface="Arial"/>
                  <a:cs typeface="Arial"/>
                </a:rPr>
                <a:t> </a:t>
              </a:r>
              <a:r>
                <a:rPr sz="1400" spc="9" dirty="0" err="1" smtClean="0">
                  <a:solidFill>
                    <a:srgbClr val="000000"/>
                  </a:solidFill>
                  <a:latin typeface="Arial"/>
                  <a:cs typeface="Arial"/>
                </a:rPr>
                <a:t>c</a:t>
              </a:r>
              <a:r>
                <a:rPr sz="1400" spc="-4" dirty="0" err="1" smtClean="0">
                  <a:solidFill>
                    <a:srgbClr val="000000"/>
                  </a:solidFill>
                  <a:latin typeface="Arial"/>
                  <a:cs typeface="Arial"/>
                </a:rPr>
                <a:t>r</a:t>
              </a:r>
              <a:r>
                <a:rPr sz="1400" spc="9" dirty="0" err="1" smtClean="0">
                  <a:solidFill>
                    <a:srgbClr val="000000"/>
                  </a:solidFill>
                  <a:latin typeface="Arial"/>
                  <a:cs typeface="Arial"/>
                </a:rPr>
                <a:t>y</a:t>
              </a:r>
              <a:r>
                <a:rPr sz="1400" dirty="0" err="1" smtClean="0">
                  <a:solidFill>
                    <a:srgbClr val="000000"/>
                  </a:solidFill>
                  <a:latin typeface="Arial"/>
                  <a:cs typeface="Arial"/>
                </a:rPr>
                <a:t>o</a:t>
              </a:r>
              <a:endParaRPr lang="en-US" sz="1400" dirty="0">
                <a:solidFill>
                  <a:srgbClr val="000000"/>
                </a:solidFill>
                <a:latin typeface="Arial"/>
                <a:cs typeface="Arial"/>
              </a:endParaRPr>
            </a:p>
            <a:p>
              <a:pPr marL="280670" marR="194628" indent="-59690">
                <a:lnSpc>
                  <a:spcPts val="1609"/>
                </a:lnSpc>
                <a:spcBef>
                  <a:spcPts val="105"/>
                </a:spcBef>
              </a:pPr>
              <a:r>
                <a:rPr sz="1400" spc="9" dirty="0" smtClean="0">
                  <a:solidFill>
                    <a:srgbClr val="000000"/>
                  </a:solidFill>
                  <a:latin typeface="Arial"/>
                  <a:cs typeface="Arial"/>
                </a:rPr>
                <a:t>c</a:t>
              </a:r>
              <a:r>
                <a:rPr sz="1400" dirty="0" smtClean="0">
                  <a:solidFill>
                    <a:srgbClr val="000000"/>
                  </a:solidFill>
                  <a:latin typeface="Arial"/>
                  <a:cs typeface="Arial"/>
                </a:rPr>
                <a:t>o</a:t>
              </a:r>
              <a:r>
                <a:rPr sz="1400" spc="9" dirty="0" smtClean="0">
                  <a:solidFill>
                    <a:srgbClr val="000000"/>
                  </a:solidFill>
                  <a:latin typeface="Arial"/>
                  <a:cs typeface="Arial"/>
                </a:rPr>
                <a:t>s</a:t>
              </a:r>
              <a:r>
                <a:rPr sz="1400" dirty="0" smtClean="0">
                  <a:solidFill>
                    <a:srgbClr val="000000"/>
                  </a:solidFill>
                  <a:latin typeface="Arial"/>
                  <a:cs typeface="Arial"/>
                </a:rPr>
                <a:t>t</a:t>
              </a:r>
              <a:r>
                <a:rPr sz="1400" spc="9" dirty="0" smtClean="0">
                  <a:solidFill>
                    <a:srgbClr val="000000"/>
                  </a:solidFill>
                  <a:latin typeface="Arial"/>
                  <a:cs typeface="Arial"/>
                </a:rPr>
                <a:t> </a:t>
              </a:r>
              <a:r>
                <a:rPr sz="1400" dirty="0" smtClean="0">
                  <a:solidFill>
                    <a:srgbClr val="000000"/>
                  </a:solidFill>
                  <a:latin typeface="Arial"/>
                  <a:cs typeface="Arial"/>
                </a:rPr>
                <a:t>or</a:t>
              </a:r>
              <a:r>
                <a:rPr sz="1400" spc="4" dirty="0" smtClean="0">
                  <a:solidFill>
                    <a:srgbClr val="000000"/>
                  </a:solidFill>
                  <a:latin typeface="Arial"/>
                  <a:cs typeface="Arial"/>
                </a:rPr>
                <a:t> </a:t>
              </a:r>
              <a:r>
                <a:rPr sz="1400" spc="9" dirty="0" smtClean="0">
                  <a:solidFill>
                    <a:srgbClr val="000000"/>
                  </a:solidFill>
                  <a:latin typeface="Arial"/>
                  <a:cs typeface="Arial"/>
                </a:rPr>
                <a:t>i</a:t>
              </a:r>
              <a:r>
                <a:rPr sz="1400" spc="-4" dirty="0" smtClean="0">
                  <a:solidFill>
                    <a:srgbClr val="000000"/>
                  </a:solidFill>
                  <a:latin typeface="Arial"/>
                  <a:cs typeface="Arial"/>
                </a:rPr>
                <a:t>m</a:t>
              </a:r>
              <a:r>
                <a:rPr sz="1400" dirty="0" smtClean="0">
                  <a:solidFill>
                    <a:srgbClr val="000000"/>
                  </a:solidFill>
                  <a:latin typeface="Arial"/>
                  <a:cs typeface="Arial"/>
                </a:rPr>
                <a:t>p</a:t>
              </a:r>
              <a:r>
                <a:rPr sz="1400" spc="4" dirty="0" smtClean="0">
                  <a:solidFill>
                    <a:srgbClr val="000000"/>
                  </a:solidFill>
                  <a:latin typeface="Arial"/>
                  <a:cs typeface="Arial"/>
                </a:rPr>
                <a:t>r</a:t>
              </a:r>
              <a:r>
                <a:rPr sz="1400" dirty="0" smtClean="0">
                  <a:solidFill>
                    <a:srgbClr val="000000"/>
                  </a:solidFill>
                  <a:latin typeface="Arial"/>
                  <a:cs typeface="Arial"/>
                </a:rPr>
                <a:t>o</a:t>
              </a:r>
              <a:r>
                <a:rPr sz="1400" spc="9" dirty="0" smtClean="0">
                  <a:solidFill>
                    <a:srgbClr val="000000"/>
                  </a:solidFill>
                  <a:latin typeface="Arial"/>
                  <a:cs typeface="Arial"/>
                </a:rPr>
                <a:t>v</a:t>
              </a:r>
              <a:r>
                <a:rPr sz="1400" dirty="0" smtClean="0">
                  <a:solidFill>
                    <a:srgbClr val="000000"/>
                  </a:solidFill>
                  <a:latin typeface="Arial"/>
                  <a:cs typeface="Arial"/>
                </a:rPr>
                <a:t>ed per</a:t>
              </a:r>
              <a:r>
                <a:rPr sz="1400" spc="9" dirty="0" smtClean="0">
                  <a:solidFill>
                    <a:srgbClr val="000000"/>
                  </a:solidFill>
                  <a:latin typeface="Arial"/>
                  <a:cs typeface="Arial"/>
                </a:rPr>
                <a:t>f</a:t>
              </a:r>
              <a:r>
                <a:rPr sz="1400" spc="-9" dirty="0" smtClean="0">
                  <a:solidFill>
                    <a:srgbClr val="000000"/>
                  </a:solidFill>
                  <a:latin typeface="Arial"/>
                  <a:cs typeface="Arial"/>
                </a:rPr>
                <a:t>o</a:t>
              </a:r>
              <a:r>
                <a:rPr sz="1400" spc="4" dirty="0" smtClean="0">
                  <a:solidFill>
                    <a:srgbClr val="000000"/>
                  </a:solidFill>
                  <a:latin typeface="Arial"/>
                  <a:cs typeface="Arial"/>
                </a:rPr>
                <a:t>rm</a:t>
              </a:r>
              <a:r>
                <a:rPr sz="1400" dirty="0" smtClean="0">
                  <a:solidFill>
                    <a:srgbClr val="000000"/>
                  </a:solidFill>
                  <a:latin typeface="Arial"/>
                  <a:cs typeface="Arial"/>
                </a:rPr>
                <a:t>an</a:t>
              </a:r>
              <a:r>
                <a:rPr sz="1400" spc="9" dirty="0" smtClean="0">
                  <a:solidFill>
                    <a:srgbClr val="000000"/>
                  </a:solidFill>
                  <a:latin typeface="Arial"/>
                  <a:cs typeface="Arial"/>
                </a:rPr>
                <a:t>c</a:t>
              </a:r>
              <a:r>
                <a:rPr sz="1400" dirty="0" smtClean="0">
                  <a:solidFill>
                    <a:srgbClr val="000000"/>
                  </a:solidFill>
                  <a:latin typeface="Arial"/>
                  <a:cs typeface="Arial"/>
                </a:rPr>
                <a:t>e</a:t>
              </a:r>
              <a:endParaRPr sz="14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54" name="object 3"/>
            <p:cNvSpPr txBox="1"/>
            <p:nvPr/>
          </p:nvSpPr>
          <p:spPr>
            <a:xfrm>
              <a:off x="3319675" y="5077460"/>
              <a:ext cx="3178175" cy="279400"/>
            </a:xfrm>
            <a:prstGeom prst="rect">
              <a:avLst/>
            </a:prstGeom>
          </p:spPr>
          <p:txBody>
            <a:bodyPr wrap="square" lIns="0" tIns="0" rIns="0" bIns="0" rtlCol="0">
              <a:noAutofit/>
            </a:bodyPr>
            <a:lstStyle/>
            <a:p>
              <a:pPr marL="68579">
                <a:lnSpc>
                  <a:spcPts val="1780"/>
                </a:lnSpc>
                <a:spcBef>
                  <a:spcPts val="89"/>
                </a:spcBef>
              </a:pPr>
              <a:r>
                <a:rPr sz="1600" b="1" spc="-9" dirty="0" smtClean="0">
                  <a:solidFill>
                    <a:srgbClr val="FFFFFF"/>
                  </a:solidFill>
                  <a:latin typeface="Arial"/>
                  <a:cs typeface="Arial"/>
                </a:rPr>
                <a:t>L</a:t>
              </a:r>
              <a:r>
                <a:rPr sz="1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e</a:t>
              </a:r>
              <a:r>
                <a:rPr sz="1600" b="1" spc="-9" dirty="0" smtClean="0">
                  <a:solidFill>
                    <a:srgbClr val="FFFFFF"/>
                  </a:solidFill>
                  <a:latin typeface="Arial"/>
                  <a:cs typeface="Arial"/>
                </a:rPr>
                <a:t>s</a:t>
              </a:r>
              <a:r>
                <a:rPr sz="1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s</a:t>
              </a:r>
              <a:r>
                <a:rPr sz="1600" b="1" spc="4" dirty="0" smtClean="0">
                  <a:solidFill>
                    <a:srgbClr val="FFFFFF"/>
                  </a:solidFill>
                  <a:latin typeface="Arial"/>
                  <a:cs typeface="Arial"/>
                </a:rPr>
                <a:t> </a:t>
              </a:r>
              <a:r>
                <a:rPr sz="1600" b="1" spc="-4" dirty="0" smtClean="0">
                  <a:solidFill>
                    <a:srgbClr val="FFFFFF"/>
                  </a:solidFill>
                  <a:latin typeface="Arial"/>
                  <a:cs typeface="Arial"/>
                </a:rPr>
                <a:t>r</a:t>
              </a:r>
              <a:r>
                <a:rPr sz="1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e</a:t>
              </a:r>
              <a:r>
                <a:rPr sz="1600" b="1" spc="-9" dirty="0" smtClean="0">
                  <a:solidFill>
                    <a:srgbClr val="FFFFFF"/>
                  </a:solidFill>
                  <a:latin typeface="Arial"/>
                  <a:cs typeface="Arial"/>
                </a:rPr>
                <a:t>qu</a:t>
              </a:r>
              <a:r>
                <a:rPr sz="1600" b="1" spc="4" dirty="0" smtClean="0">
                  <a:solidFill>
                    <a:srgbClr val="FFFFFF"/>
                  </a:solidFill>
                  <a:latin typeface="Arial"/>
                  <a:cs typeface="Arial"/>
                </a:rPr>
                <a:t>i</a:t>
              </a:r>
              <a:r>
                <a:rPr sz="1600" b="1" spc="-4" dirty="0" smtClean="0">
                  <a:solidFill>
                    <a:srgbClr val="FFFFFF"/>
                  </a:solidFill>
                  <a:latin typeface="Arial"/>
                  <a:cs typeface="Arial"/>
                </a:rPr>
                <a:t>r</a:t>
              </a:r>
              <a:r>
                <a:rPr sz="1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ed</a:t>
              </a:r>
              <a:r>
                <a:rPr sz="1600" b="1" spc="-9" dirty="0" smtClean="0">
                  <a:solidFill>
                    <a:srgbClr val="FFFFFF"/>
                  </a:solidFill>
                  <a:latin typeface="Arial"/>
                  <a:cs typeface="Arial"/>
                </a:rPr>
                <a:t> </a:t>
              </a:r>
              <a:r>
                <a:rPr sz="1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c</a:t>
              </a:r>
              <a:r>
                <a:rPr sz="1600" b="1" spc="-9" dirty="0" smtClean="0">
                  <a:solidFill>
                    <a:srgbClr val="FFFFFF"/>
                  </a:solidFill>
                  <a:latin typeface="Arial"/>
                  <a:cs typeface="Arial"/>
                </a:rPr>
                <a:t>o</a:t>
              </a:r>
              <a:r>
                <a:rPr sz="1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o</a:t>
              </a:r>
              <a:r>
                <a:rPr sz="1600" b="1" spc="-4" dirty="0" smtClean="0">
                  <a:solidFill>
                    <a:srgbClr val="FFFFFF"/>
                  </a:solidFill>
                  <a:latin typeface="Arial"/>
                  <a:cs typeface="Arial"/>
                </a:rPr>
                <a:t>li</a:t>
              </a:r>
              <a:r>
                <a:rPr sz="1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ng</a:t>
              </a:r>
              <a:r>
                <a:rPr sz="1600" b="1" spc="-9" dirty="0" smtClean="0">
                  <a:solidFill>
                    <a:srgbClr val="FFFFFF"/>
                  </a:solidFill>
                  <a:latin typeface="Arial"/>
                  <a:cs typeface="Arial"/>
                </a:rPr>
                <a:t> </a:t>
              </a:r>
              <a:r>
                <a:rPr sz="1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p</a:t>
              </a:r>
              <a:r>
                <a:rPr sz="1600" b="1" spc="-9" dirty="0" smtClean="0">
                  <a:solidFill>
                    <a:srgbClr val="FFFFFF"/>
                  </a:solidFill>
                  <a:latin typeface="Arial"/>
                  <a:cs typeface="Arial"/>
                </a:rPr>
                <a:t>o</a:t>
              </a:r>
              <a:r>
                <a:rPr sz="1600" b="1" spc="-14" dirty="0" smtClean="0">
                  <a:solidFill>
                    <a:srgbClr val="FFFFFF"/>
                  </a:solidFill>
                  <a:latin typeface="Arial"/>
                  <a:cs typeface="Arial"/>
                </a:rPr>
                <a:t>w</a:t>
              </a:r>
              <a:r>
                <a:rPr sz="1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er</a:t>
              </a:r>
              <a:endParaRPr sz="16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55" name="object 2"/>
            <p:cNvSpPr txBox="1"/>
            <p:nvPr/>
          </p:nvSpPr>
          <p:spPr>
            <a:xfrm>
              <a:off x="3319675" y="5356860"/>
              <a:ext cx="3178175" cy="281940"/>
            </a:xfrm>
            <a:prstGeom prst="rect">
              <a:avLst/>
            </a:prstGeom>
          </p:spPr>
          <p:txBody>
            <a:bodyPr wrap="square" lIns="0" tIns="0" rIns="0" bIns="0" rtlCol="0">
              <a:noAutofit/>
            </a:bodyPr>
            <a:lstStyle/>
            <a:p>
              <a:pPr marL="68579">
                <a:lnSpc>
                  <a:spcPts val="1780"/>
                </a:lnSpc>
                <a:spcBef>
                  <a:spcPts val="89"/>
                </a:spcBef>
              </a:pPr>
              <a:r>
                <a:rPr sz="1600" b="1" spc="-4" dirty="0" smtClean="0">
                  <a:solidFill>
                    <a:srgbClr val="FFFFFF"/>
                  </a:solidFill>
                  <a:latin typeface="Arial"/>
                  <a:cs typeface="Arial"/>
                </a:rPr>
                <a:t>R</a:t>
              </a:r>
              <a:r>
                <a:rPr sz="1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e</a:t>
              </a:r>
              <a:r>
                <a:rPr sz="1600" b="1" spc="-9" dirty="0" smtClean="0">
                  <a:solidFill>
                    <a:srgbClr val="FFFFFF"/>
                  </a:solidFill>
                  <a:latin typeface="Arial"/>
                  <a:cs typeface="Arial"/>
                </a:rPr>
                <a:t>du</a:t>
              </a:r>
              <a:r>
                <a:rPr sz="1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ced</a:t>
              </a:r>
              <a:r>
                <a:rPr sz="1600" b="1" spc="-9" dirty="0" smtClean="0">
                  <a:solidFill>
                    <a:srgbClr val="FFFFFF"/>
                  </a:solidFill>
                  <a:latin typeface="Arial"/>
                  <a:cs typeface="Arial"/>
                </a:rPr>
                <a:t> </a:t>
              </a:r>
              <a:r>
                <a:rPr sz="1600" b="1" spc="-4" dirty="0" smtClean="0">
                  <a:solidFill>
                    <a:srgbClr val="FFFFFF"/>
                  </a:solidFill>
                  <a:latin typeface="Arial"/>
                  <a:cs typeface="Arial"/>
                </a:rPr>
                <a:t>w</a:t>
              </a:r>
              <a:r>
                <a:rPr sz="1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a</a:t>
              </a:r>
              <a:r>
                <a:rPr sz="1600" b="1" spc="-9" dirty="0" smtClean="0">
                  <a:solidFill>
                    <a:srgbClr val="FFFFFF"/>
                  </a:solidFill>
                  <a:latin typeface="Arial"/>
                  <a:cs typeface="Arial"/>
                </a:rPr>
                <a:t>k</a:t>
              </a:r>
              <a:r>
                <a:rPr sz="1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e</a:t>
              </a:r>
              <a:r>
                <a:rPr sz="1600" b="1" spc="-4" dirty="0" smtClean="0">
                  <a:solidFill>
                    <a:srgbClr val="FFFFFF"/>
                  </a:solidFill>
                  <a:latin typeface="Arial"/>
                  <a:cs typeface="Arial"/>
                </a:rPr>
                <a:t>fi</a:t>
              </a:r>
              <a:r>
                <a:rPr sz="1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e</a:t>
              </a:r>
              <a:r>
                <a:rPr sz="1600" b="1" spc="4" dirty="0" smtClean="0">
                  <a:solidFill>
                    <a:srgbClr val="FFFFFF"/>
                  </a:solidFill>
                  <a:latin typeface="Arial"/>
                  <a:cs typeface="Arial"/>
                </a:rPr>
                <a:t>l</a:t>
              </a:r>
              <a:r>
                <a:rPr sz="1600" b="1" dirty="0" smtClean="0">
                  <a:solidFill>
                    <a:srgbClr val="FFFFFF"/>
                  </a:solidFill>
                  <a:latin typeface="Arial"/>
                  <a:cs typeface="Arial"/>
                </a:rPr>
                <a:t>d</a:t>
              </a:r>
              <a:endParaRPr sz="16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5662681" y="2486891"/>
            <a:ext cx="3896649" cy="1338544"/>
            <a:chOff x="5867400" y="2166656"/>
            <a:chExt cx="3896649" cy="1338544"/>
          </a:xfrm>
        </p:grpSpPr>
        <p:sp>
          <p:nvSpPr>
            <p:cNvPr id="56" name="object 16"/>
            <p:cNvSpPr/>
            <p:nvPr/>
          </p:nvSpPr>
          <p:spPr>
            <a:xfrm>
              <a:off x="7417964" y="2207259"/>
              <a:ext cx="596612" cy="56896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57" name="object 17"/>
            <p:cNvSpPr/>
            <p:nvPr/>
          </p:nvSpPr>
          <p:spPr>
            <a:xfrm>
              <a:off x="7545917" y="3017521"/>
              <a:ext cx="1395650" cy="48767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58" name="object 18"/>
            <p:cNvSpPr/>
            <p:nvPr/>
          </p:nvSpPr>
          <p:spPr>
            <a:xfrm>
              <a:off x="5867400" y="3017520"/>
              <a:ext cx="1403640" cy="38862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59" name="object 19"/>
            <p:cNvSpPr/>
            <p:nvPr/>
          </p:nvSpPr>
          <p:spPr>
            <a:xfrm>
              <a:off x="8360410" y="2285999"/>
              <a:ext cx="1403639" cy="30480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60" name="object 20"/>
            <p:cNvSpPr/>
            <p:nvPr/>
          </p:nvSpPr>
          <p:spPr>
            <a:xfrm>
              <a:off x="6060980" y="2166656"/>
              <a:ext cx="1060053" cy="571500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>
              <a:no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</p:grpSp>
      <p:pic>
        <p:nvPicPr>
          <p:cNvPr id="63" name="Picture 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7325"/>
            <a:ext cx="717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6250748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97" r="7238" b="21111"/>
          <a:stretch/>
        </p:blipFill>
        <p:spPr>
          <a:xfrm>
            <a:off x="4876800" y="76200"/>
            <a:ext cx="4915786" cy="4045688"/>
          </a:xfrm>
          <a:prstGeom prst="rect">
            <a:avLst/>
          </a:prstGeom>
        </p:spPr>
      </p:pic>
      <p:sp>
        <p:nvSpPr>
          <p:cNvPr id="16389" name="TextBox 11"/>
          <p:cNvSpPr txBox="1">
            <a:spLocks noChangeArrowheads="1"/>
          </p:cNvSpPr>
          <p:nvPr/>
        </p:nvSpPr>
        <p:spPr bwMode="auto">
          <a:xfrm>
            <a:off x="330200" y="914400"/>
            <a:ext cx="520065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Trebuchet MS" charset="0"/>
              </a:rPr>
              <a:t>Latest </a:t>
            </a:r>
            <a:r>
              <a:rPr lang="en-US" sz="2400" dirty="0">
                <a:solidFill>
                  <a:srgbClr val="000000"/>
                </a:solidFill>
                <a:latin typeface="Trebuchet MS" charset="0"/>
              </a:rPr>
              <a:t>&amp;</a:t>
            </a:r>
            <a:r>
              <a:rPr lang="en-US" sz="2400" dirty="0" smtClean="0">
                <a:solidFill>
                  <a:srgbClr val="000000"/>
                </a:solidFill>
                <a:latin typeface="Trebuchet MS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rebuchet MS" charset="0"/>
              </a:rPr>
              <a:t>most</a:t>
            </a:r>
            <a:r>
              <a:rPr lang="en-US" sz="2400" dirty="0" smtClean="0">
                <a:solidFill>
                  <a:srgbClr val="000000"/>
                </a:solidFill>
                <a:latin typeface="Trebuchet MS" charset="0"/>
              </a:rPr>
              <a:t> promising idea 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Trebuchet MS" charset="0"/>
              </a:rPr>
              <a:t>to </a:t>
            </a:r>
            <a:r>
              <a:rPr lang="en-US" sz="2400" dirty="0">
                <a:solidFill>
                  <a:srgbClr val="000000"/>
                </a:solidFill>
                <a:latin typeface="Trebuchet MS" charset="0"/>
              </a:rPr>
              <a:t>take</a:t>
            </a:r>
            <a:r>
              <a:rPr lang="en-US" sz="2400" dirty="0" smtClean="0">
                <a:solidFill>
                  <a:srgbClr val="000000"/>
                </a:solidFill>
                <a:latin typeface="Trebuchet MS" charset="0"/>
              </a:rPr>
              <a:t> lepton-</a:t>
            </a:r>
            <a:r>
              <a:rPr lang="en-US" sz="2400" dirty="0" err="1" smtClean="0">
                <a:solidFill>
                  <a:srgbClr val="000000"/>
                </a:solidFill>
                <a:latin typeface="Trebuchet MS" charset="0"/>
              </a:rPr>
              <a:t>hadron</a:t>
            </a:r>
            <a:r>
              <a:rPr lang="en-US" sz="2400" dirty="0" smtClean="0">
                <a:solidFill>
                  <a:srgbClr val="000000"/>
                </a:solidFill>
                <a:latin typeface="Trebuchet MS" charset="0"/>
              </a:rPr>
              <a:t> physics 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Trebuchet MS" charset="0"/>
              </a:rPr>
              <a:t>to </a:t>
            </a:r>
            <a:r>
              <a:rPr lang="en-US" sz="2400" dirty="0">
                <a:solidFill>
                  <a:srgbClr val="000000"/>
                </a:solidFill>
                <a:latin typeface="Trebuchet MS" charset="0"/>
              </a:rPr>
              <a:t>the </a:t>
            </a:r>
            <a:r>
              <a:rPr lang="en-US" sz="2400" dirty="0" err="1">
                <a:solidFill>
                  <a:srgbClr val="000000"/>
                </a:solidFill>
                <a:latin typeface="Trebuchet MS" charset="0"/>
              </a:rPr>
              <a:t>TeV</a:t>
            </a:r>
            <a:r>
              <a:rPr lang="en-US" sz="2400" dirty="0" smtClean="0">
                <a:solidFill>
                  <a:srgbClr val="000000"/>
                </a:solidFill>
                <a:latin typeface="Trebuchet MS" charset="0"/>
              </a:rPr>
              <a:t> centre</a:t>
            </a:r>
            <a:r>
              <a:rPr lang="en-US" sz="2400" dirty="0">
                <a:solidFill>
                  <a:srgbClr val="000000"/>
                </a:solidFill>
                <a:latin typeface="Trebuchet MS" charset="0"/>
              </a:rPr>
              <a:t>-of-mass </a:t>
            </a:r>
            <a:r>
              <a:rPr lang="en-US" sz="2400" dirty="0" smtClean="0">
                <a:solidFill>
                  <a:srgbClr val="000000"/>
                </a:solidFill>
                <a:latin typeface="Trebuchet MS" charset="0"/>
              </a:rPr>
              <a:t>scale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Trebuchet MS" charset="0"/>
              </a:rPr>
              <a:t>… at high luminosity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08701" y="4343400"/>
            <a:ext cx="330891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Trebuchet MS"/>
              </a:rPr>
              <a:t>Designed to exploit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Trebuchet MS"/>
              </a:rPr>
              <a:t>intense </a:t>
            </a:r>
            <a:r>
              <a:rPr lang="en-US" sz="2400" dirty="0" err="1" smtClean="0">
                <a:solidFill>
                  <a:srgbClr val="000000"/>
                </a:solidFill>
                <a:latin typeface="Trebuchet MS"/>
              </a:rPr>
              <a:t>hadron</a:t>
            </a:r>
            <a:r>
              <a:rPr lang="en-US" sz="2400" dirty="0" smtClean="0">
                <a:solidFill>
                  <a:srgbClr val="000000"/>
                </a:solidFill>
                <a:latin typeface="Trebuchet MS"/>
              </a:rPr>
              <a:t> beams 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Trebuchet MS"/>
              </a:rPr>
              <a:t>in high luminosity 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Trebuchet MS"/>
              </a:rPr>
              <a:t>phase of LHC running 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Trebuchet MS"/>
              </a:rPr>
              <a:t>from mid 2020s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2484060"/>
            <a:ext cx="5497219" cy="4373940"/>
          </a:xfrm>
          <a:prstGeom prst="rect">
            <a:avLst/>
          </a:prstGeom>
        </p:spPr>
      </p:pic>
      <p:sp>
        <p:nvSpPr>
          <p:cNvPr id="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65100" y="0"/>
            <a:ext cx="5530850" cy="744538"/>
          </a:xfrm>
        </p:spPr>
        <p:txBody>
          <a:bodyPr/>
          <a:lstStyle/>
          <a:p>
            <a:pPr eaLnBrk="1" hangingPunct="1">
              <a:defRPr/>
            </a:pPr>
            <a:r>
              <a:rPr lang="en-US" spc="-14" dirty="0" err="1" smtClean="0">
                <a:solidFill>
                  <a:srgbClr val="11568A"/>
                </a:solidFill>
                <a:cs typeface="Arial"/>
              </a:rPr>
              <a:t>LHeC</a:t>
            </a:r>
            <a:r>
              <a:rPr lang="en-US" spc="-14" dirty="0" smtClean="0">
                <a:solidFill>
                  <a:srgbClr val="11568A"/>
                </a:solidFill>
                <a:cs typeface="Arial"/>
              </a:rPr>
              <a:t> Context</a:t>
            </a:r>
            <a:endParaRPr lang="en-GB" dirty="0">
              <a:solidFill>
                <a:srgbClr val="0070C0"/>
              </a:solidFill>
              <a:ea typeface="+mj-ea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294967295"/>
          </p:nvPr>
        </p:nvSpPr>
        <p:spPr>
          <a:xfrm>
            <a:off x="7099300" y="6248400"/>
            <a:ext cx="206375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BDF01C0-5B7B-C64A-AA31-B58EA6F5C6E2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7325"/>
            <a:ext cx="717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068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olini\AppData\Local\Microsoft\Windows\Temporary Internet Files\Content.IE5\UTPJFMVD\MM900356771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919" y="4141474"/>
            <a:ext cx="518655" cy="518655"/>
          </a:xfrm>
          <a:prstGeom prst="rect">
            <a:avLst/>
          </a:prstGeom>
          <a:noFill/>
          <a:effectLst>
            <a:glow rad="1397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5" name="Rectangle 434"/>
          <p:cNvSpPr/>
          <p:nvPr/>
        </p:nvSpPr>
        <p:spPr bwMode="auto">
          <a:xfrm>
            <a:off x="1600200" y="2514600"/>
            <a:ext cx="7391400" cy="4114799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336550" indent="-3365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rgbClr val="0000CC"/>
              </a:buClr>
              <a:buSzPct val="75000"/>
              <a:buFont typeface="Monotype Sorts" pitchFamily="2" charset="2"/>
              <a:buNone/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2"/>
            <a:ext cx="9524999" cy="533398"/>
          </a:xfrm>
        </p:spPr>
        <p:txBody>
          <a:bodyPr/>
          <a:lstStyle/>
          <a:p>
            <a:r>
              <a:rPr lang="en-US" dirty="0" smtClean="0">
                <a:solidFill>
                  <a:srgbClr val="11568A"/>
                </a:solidFill>
              </a:rPr>
              <a:t>CERN ERL Test Facility</a:t>
            </a:r>
            <a:endParaRPr lang="en-US" dirty="0">
              <a:solidFill>
                <a:srgbClr val="11568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005" y="731860"/>
            <a:ext cx="9464675" cy="5538788"/>
          </a:xfrm>
        </p:spPr>
        <p:txBody>
          <a:bodyPr/>
          <a:lstStyle/>
          <a:p>
            <a:r>
              <a:rPr lang="en-US" b="1" dirty="0"/>
              <a:t>100-MeV </a:t>
            </a:r>
            <a:r>
              <a:rPr lang="en-US" dirty="0"/>
              <a:t>scale energy recovery demonstration of a </a:t>
            </a:r>
            <a:r>
              <a:rPr lang="en-US" dirty="0" smtClean="0"/>
              <a:t>recirculating superconducting </a:t>
            </a:r>
            <a:r>
              <a:rPr lang="en-US" dirty="0"/>
              <a:t>linear </a:t>
            </a:r>
            <a:r>
              <a:rPr lang="en-US" dirty="0" smtClean="0"/>
              <a:t>accelerator</a:t>
            </a:r>
          </a:p>
          <a:p>
            <a:r>
              <a:rPr lang="en-US" dirty="0" smtClean="0"/>
              <a:t>Built-in flexibility</a:t>
            </a:r>
          </a:p>
          <a:p>
            <a:r>
              <a:rPr lang="en-US" b="1" dirty="0" smtClean="0"/>
              <a:t>Roadmap up to 1-GeV </a:t>
            </a:r>
            <a:r>
              <a:rPr lang="en-US" dirty="0" smtClean="0"/>
              <a:t>scale energy recovery demonstration of a recirculating superconducting linear accelerator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2573D-6A8C-47FC-A403-06DB75F394A9}" type="slidenum">
              <a:rPr lang="en-US" smtClean="0">
                <a:solidFill>
                  <a:srgbClr val="000000"/>
                </a:solidFill>
              </a:rPr>
              <a:pPr/>
              <a:t>60</a:t>
            </a:fld>
            <a:endParaRPr lang="en-US" sz="1400" dirty="0">
              <a:solidFill>
                <a:srgbClr val="0000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752600" y="2625541"/>
            <a:ext cx="7097489" cy="3934265"/>
            <a:chOff x="358140" y="692150"/>
            <a:chExt cx="7814310" cy="5200930"/>
          </a:xfrm>
        </p:grpSpPr>
        <p:sp>
          <p:nvSpPr>
            <p:cNvPr id="7" name="object 2"/>
            <p:cNvSpPr/>
            <p:nvPr/>
          </p:nvSpPr>
          <p:spPr>
            <a:xfrm>
              <a:off x="2496820" y="716280"/>
              <a:ext cx="4022089" cy="0"/>
            </a:xfrm>
            <a:custGeom>
              <a:avLst/>
              <a:gdLst/>
              <a:ahLst/>
              <a:cxnLst/>
              <a:rect l="l" t="t" r="r" b="b"/>
              <a:pathLst>
                <a:path w="4022089">
                  <a:moveTo>
                    <a:pt x="0" y="0"/>
                  </a:moveTo>
                  <a:lnTo>
                    <a:pt x="4022089" y="0"/>
                  </a:lnTo>
                </a:path>
              </a:pathLst>
            </a:custGeom>
            <a:ln w="28393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8" name="object 3"/>
            <p:cNvSpPr/>
            <p:nvPr/>
          </p:nvSpPr>
          <p:spPr>
            <a:xfrm>
              <a:off x="2453639" y="2085339"/>
              <a:ext cx="4043680" cy="0"/>
            </a:xfrm>
            <a:custGeom>
              <a:avLst/>
              <a:gdLst/>
              <a:ahLst/>
              <a:cxnLst/>
              <a:rect l="l" t="t" r="r" b="b"/>
              <a:pathLst>
                <a:path w="4043680">
                  <a:moveTo>
                    <a:pt x="0" y="0"/>
                  </a:moveTo>
                  <a:lnTo>
                    <a:pt x="4043680" y="0"/>
                  </a:lnTo>
                </a:path>
              </a:pathLst>
            </a:custGeom>
            <a:ln w="28393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9" name="object 4"/>
            <p:cNvSpPr/>
            <p:nvPr/>
          </p:nvSpPr>
          <p:spPr>
            <a:xfrm>
              <a:off x="1624330" y="1389380"/>
              <a:ext cx="843280" cy="695960"/>
            </a:xfrm>
            <a:custGeom>
              <a:avLst/>
              <a:gdLst/>
              <a:ahLst/>
              <a:cxnLst/>
              <a:rect l="l" t="t" r="r" b="b"/>
              <a:pathLst>
                <a:path w="843280" h="695960">
                  <a:moveTo>
                    <a:pt x="843280" y="695960"/>
                  </a:moveTo>
                  <a:lnTo>
                    <a:pt x="800100" y="694690"/>
                  </a:lnTo>
                  <a:lnTo>
                    <a:pt x="755650" y="692150"/>
                  </a:lnTo>
                  <a:lnTo>
                    <a:pt x="711200" y="687070"/>
                  </a:lnTo>
                  <a:lnTo>
                    <a:pt x="668019" y="680720"/>
                  </a:lnTo>
                  <a:lnTo>
                    <a:pt x="626109" y="671830"/>
                  </a:lnTo>
                  <a:lnTo>
                    <a:pt x="582930" y="661670"/>
                  </a:lnTo>
                  <a:lnTo>
                    <a:pt x="541019" y="650240"/>
                  </a:lnTo>
                  <a:lnTo>
                    <a:pt x="500380" y="636270"/>
                  </a:lnTo>
                  <a:lnTo>
                    <a:pt x="461009" y="619760"/>
                  </a:lnTo>
                  <a:lnTo>
                    <a:pt x="421639" y="603250"/>
                  </a:lnTo>
                  <a:lnTo>
                    <a:pt x="384809" y="584200"/>
                  </a:lnTo>
                  <a:lnTo>
                    <a:pt x="347980" y="563880"/>
                  </a:lnTo>
                  <a:lnTo>
                    <a:pt x="313689" y="541020"/>
                  </a:lnTo>
                  <a:lnTo>
                    <a:pt x="279400" y="516890"/>
                  </a:lnTo>
                  <a:lnTo>
                    <a:pt x="247650" y="492760"/>
                  </a:lnTo>
                  <a:lnTo>
                    <a:pt x="217169" y="466090"/>
                  </a:lnTo>
                  <a:lnTo>
                    <a:pt x="187959" y="438150"/>
                  </a:lnTo>
                  <a:lnTo>
                    <a:pt x="161289" y="408940"/>
                  </a:lnTo>
                  <a:lnTo>
                    <a:pt x="135889" y="378460"/>
                  </a:lnTo>
                  <a:lnTo>
                    <a:pt x="92709" y="316230"/>
                  </a:lnTo>
                  <a:lnTo>
                    <a:pt x="73659" y="283210"/>
                  </a:lnTo>
                  <a:lnTo>
                    <a:pt x="55880" y="248920"/>
                  </a:lnTo>
                  <a:lnTo>
                    <a:pt x="29209" y="180340"/>
                  </a:lnTo>
                  <a:lnTo>
                    <a:pt x="10159" y="109220"/>
                  </a:lnTo>
                  <a:lnTo>
                    <a:pt x="1269" y="36830"/>
                  </a:lnTo>
                  <a:lnTo>
                    <a:pt x="0" y="0"/>
                  </a:lnTo>
                </a:path>
              </a:pathLst>
            </a:custGeom>
            <a:ln w="28393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0" name="object 5"/>
            <p:cNvSpPr/>
            <p:nvPr/>
          </p:nvSpPr>
          <p:spPr>
            <a:xfrm>
              <a:off x="3312159" y="2085339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8393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1" name="object 6"/>
            <p:cNvSpPr/>
            <p:nvPr/>
          </p:nvSpPr>
          <p:spPr>
            <a:xfrm>
              <a:off x="1624330" y="69215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8393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2" name="object 7"/>
            <p:cNvSpPr/>
            <p:nvPr/>
          </p:nvSpPr>
          <p:spPr>
            <a:xfrm>
              <a:off x="1623060" y="716280"/>
              <a:ext cx="873760" cy="673100"/>
            </a:xfrm>
            <a:custGeom>
              <a:avLst/>
              <a:gdLst/>
              <a:ahLst/>
              <a:cxnLst/>
              <a:rect l="l" t="t" r="r" b="b"/>
              <a:pathLst>
                <a:path w="873760" h="673100">
                  <a:moveTo>
                    <a:pt x="0" y="673100"/>
                  </a:moveTo>
                  <a:lnTo>
                    <a:pt x="1270" y="637540"/>
                  </a:lnTo>
                  <a:lnTo>
                    <a:pt x="5079" y="603250"/>
                  </a:lnTo>
                  <a:lnTo>
                    <a:pt x="19050" y="533400"/>
                  </a:lnTo>
                  <a:lnTo>
                    <a:pt x="43179" y="466090"/>
                  </a:lnTo>
                  <a:lnTo>
                    <a:pt x="76200" y="400050"/>
                  </a:lnTo>
                  <a:lnTo>
                    <a:pt x="118109" y="336550"/>
                  </a:lnTo>
                  <a:lnTo>
                    <a:pt x="167640" y="278130"/>
                  </a:lnTo>
                  <a:lnTo>
                    <a:pt x="194309" y="250190"/>
                  </a:lnTo>
                  <a:lnTo>
                    <a:pt x="224790" y="223520"/>
                  </a:lnTo>
                  <a:lnTo>
                    <a:pt x="256540" y="198120"/>
                  </a:lnTo>
                  <a:lnTo>
                    <a:pt x="289559" y="172720"/>
                  </a:lnTo>
                  <a:lnTo>
                    <a:pt x="323850" y="151130"/>
                  </a:lnTo>
                  <a:lnTo>
                    <a:pt x="360679" y="129540"/>
                  </a:lnTo>
                  <a:lnTo>
                    <a:pt x="397509" y="109220"/>
                  </a:lnTo>
                  <a:lnTo>
                    <a:pt x="436879" y="91440"/>
                  </a:lnTo>
                  <a:lnTo>
                    <a:pt x="476250" y="73660"/>
                  </a:lnTo>
                  <a:lnTo>
                    <a:pt x="518159" y="58420"/>
                  </a:lnTo>
                  <a:lnTo>
                    <a:pt x="560070" y="45720"/>
                  </a:lnTo>
                  <a:lnTo>
                    <a:pt x="603250" y="33020"/>
                  </a:lnTo>
                  <a:lnTo>
                    <a:pt x="647700" y="24130"/>
                  </a:lnTo>
                  <a:lnTo>
                    <a:pt x="692150" y="15240"/>
                  </a:lnTo>
                  <a:lnTo>
                    <a:pt x="736600" y="8890"/>
                  </a:lnTo>
                  <a:lnTo>
                    <a:pt x="782320" y="3810"/>
                  </a:lnTo>
                  <a:lnTo>
                    <a:pt x="828040" y="1270"/>
                  </a:lnTo>
                  <a:lnTo>
                    <a:pt x="873760" y="0"/>
                  </a:lnTo>
                </a:path>
              </a:pathLst>
            </a:custGeom>
            <a:ln w="28393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3" name="object 8"/>
            <p:cNvSpPr/>
            <p:nvPr/>
          </p:nvSpPr>
          <p:spPr>
            <a:xfrm>
              <a:off x="1623060" y="2062479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8393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4" name="object 9"/>
            <p:cNvSpPr/>
            <p:nvPr/>
          </p:nvSpPr>
          <p:spPr>
            <a:xfrm>
              <a:off x="3369309" y="71628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8393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5" name="object 10"/>
            <p:cNvSpPr/>
            <p:nvPr/>
          </p:nvSpPr>
          <p:spPr>
            <a:xfrm>
              <a:off x="6526530" y="716280"/>
              <a:ext cx="843279" cy="695960"/>
            </a:xfrm>
            <a:custGeom>
              <a:avLst/>
              <a:gdLst/>
              <a:ahLst/>
              <a:cxnLst/>
              <a:rect l="l" t="t" r="r" b="b"/>
              <a:pathLst>
                <a:path w="843279" h="695960">
                  <a:moveTo>
                    <a:pt x="0" y="0"/>
                  </a:moveTo>
                  <a:lnTo>
                    <a:pt x="44450" y="1270"/>
                  </a:lnTo>
                  <a:lnTo>
                    <a:pt x="87629" y="3810"/>
                  </a:lnTo>
                  <a:lnTo>
                    <a:pt x="132079" y="8890"/>
                  </a:lnTo>
                  <a:lnTo>
                    <a:pt x="175260" y="15240"/>
                  </a:lnTo>
                  <a:lnTo>
                    <a:pt x="217170" y="24130"/>
                  </a:lnTo>
                  <a:lnTo>
                    <a:pt x="260350" y="34290"/>
                  </a:lnTo>
                  <a:lnTo>
                    <a:pt x="302260" y="45720"/>
                  </a:lnTo>
                  <a:lnTo>
                    <a:pt x="342900" y="59690"/>
                  </a:lnTo>
                  <a:lnTo>
                    <a:pt x="382270" y="76200"/>
                  </a:lnTo>
                  <a:lnTo>
                    <a:pt x="421640" y="92710"/>
                  </a:lnTo>
                  <a:lnTo>
                    <a:pt x="458470" y="111760"/>
                  </a:lnTo>
                  <a:lnTo>
                    <a:pt x="495300" y="132080"/>
                  </a:lnTo>
                  <a:lnTo>
                    <a:pt x="529590" y="154940"/>
                  </a:lnTo>
                  <a:lnTo>
                    <a:pt x="563879" y="179070"/>
                  </a:lnTo>
                  <a:lnTo>
                    <a:pt x="595629" y="203200"/>
                  </a:lnTo>
                  <a:lnTo>
                    <a:pt x="626110" y="229870"/>
                  </a:lnTo>
                  <a:lnTo>
                    <a:pt x="655320" y="257810"/>
                  </a:lnTo>
                  <a:lnTo>
                    <a:pt x="681990" y="287020"/>
                  </a:lnTo>
                  <a:lnTo>
                    <a:pt x="707390" y="317500"/>
                  </a:lnTo>
                  <a:lnTo>
                    <a:pt x="751840" y="379730"/>
                  </a:lnTo>
                  <a:lnTo>
                    <a:pt x="787400" y="447040"/>
                  </a:lnTo>
                  <a:lnTo>
                    <a:pt x="814070" y="515620"/>
                  </a:lnTo>
                  <a:lnTo>
                    <a:pt x="833120" y="586740"/>
                  </a:lnTo>
                  <a:lnTo>
                    <a:pt x="842010" y="659130"/>
                  </a:lnTo>
                  <a:lnTo>
                    <a:pt x="843279" y="695960"/>
                  </a:lnTo>
                </a:path>
              </a:pathLst>
            </a:custGeom>
            <a:ln w="28393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6" name="object 11"/>
            <p:cNvSpPr/>
            <p:nvPr/>
          </p:nvSpPr>
          <p:spPr>
            <a:xfrm>
              <a:off x="5681979" y="71628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8393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7" name="object 12"/>
            <p:cNvSpPr/>
            <p:nvPr/>
          </p:nvSpPr>
          <p:spPr>
            <a:xfrm>
              <a:off x="7369809" y="210947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8393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8" name="object 13"/>
            <p:cNvSpPr/>
            <p:nvPr/>
          </p:nvSpPr>
          <p:spPr>
            <a:xfrm>
              <a:off x="6498590" y="1410969"/>
              <a:ext cx="872489" cy="673100"/>
            </a:xfrm>
            <a:custGeom>
              <a:avLst/>
              <a:gdLst/>
              <a:ahLst/>
              <a:cxnLst/>
              <a:rect l="l" t="t" r="r" b="b"/>
              <a:pathLst>
                <a:path w="872490" h="673100">
                  <a:moveTo>
                    <a:pt x="872489" y="0"/>
                  </a:moveTo>
                  <a:lnTo>
                    <a:pt x="871219" y="35559"/>
                  </a:lnTo>
                  <a:lnTo>
                    <a:pt x="867410" y="71119"/>
                  </a:lnTo>
                  <a:lnTo>
                    <a:pt x="853439" y="139700"/>
                  </a:lnTo>
                  <a:lnTo>
                    <a:pt x="829310" y="208279"/>
                  </a:lnTo>
                  <a:lnTo>
                    <a:pt x="796289" y="274319"/>
                  </a:lnTo>
                  <a:lnTo>
                    <a:pt x="755650" y="336550"/>
                  </a:lnTo>
                  <a:lnTo>
                    <a:pt x="731519" y="367029"/>
                  </a:lnTo>
                  <a:lnTo>
                    <a:pt x="704850" y="396239"/>
                  </a:lnTo>
                  <a:lnTo>
                    <a:pt x="678180" y="424179"/>
                  </a:lnTo>
                  <a:lnTo>
                    <a:pt x="647700" y="450850"/>
                  </a:lnTo>
                  <a:lnTo>
                    <a:pt x="615950" y="476250"/>
                  </a:lnTo>
                  <a:lnTo>
                    <a:pt x="582930" y="500379"/>
                  </a:lnTo>
                  <a:lnTo>
                    <a:pt x="548639" y="523239"/>
                  </a:lnTo>
                  <a:lnTo>
                    <a:pt x="511810" y="544829"/>
                  </a:lnTo>
                  <a:lnTo>
                    <a:pt x="474980" y="565150"/>
                  </a:lnTo>
                  <a:lnTo>
                    <a:pt x="435610" y="582929"/>
                  </a:lnTo>
                  <a:lnTo>
                    <a:pt x="396239" y="599439"/>
                  </a:lnTo>
                  <a:lnTo>
                    <a:pt x="354330" y="614679"/>
                  </a:lnTo>
                  <a:lnTo>
                    <a:pt x="312419" y="628650"/>
                  </a:lnTo>
                  <a:lnTo>
                    <a:pt x="269239" y="640079"/>
                  </a:lnTo>
                  <a:lnTo>
                    <a:pt x="224789" y="650239"/>
                  </a:lnTo>
                  <a:lnTo>
                    <a:pt x="180339" y="659129"/>
                  </a:lnTo>
                  <a:lnTo>
                    <a:pt x="135889" y="665479"/>
                  </a:lnTo>
                  <a:lnTo>
                    <a:pt x="90169" y="669289"/>
                  </a:lnTo>
                  <a:lnTo>
                    <a:pt x="45719" y="671829"/>
                  </a:lnTo>
                  <a:lnTo>
                    <a:pt x="0" y="673100"/>
                  </a:lnTo>
                </a:path>
              </a:pathLst>
            </a:custGeom>
            <a:ln w="28393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9" name="object 14"/>
            <p:cNvSpPr/>
            <p:nvPr/>
          </p:nvSpPr>
          <p:spPr>
            <a:xfrm>
              <a:off x="7371080" y="73914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8393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0" name="object 15"/>
            <p:cNvSpPr/>
            <p:nvPr/>
          </p:nvSpPr>
          <p:spPr>
            <a:xfrm>
              <a:off x="5624829" y="2085339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8393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1" name="object 16"/>
            <p:cNvSpPr/>
            <p:nvPr/>
          </p:nvSpPr>
          <p:spPr>
            <a:xfrm>
              <a:off x="2386329" y="2085339"/>
              <a:ext cx="27939" cy="0"/>
            </a:xfrm>
            <a:custGeom>
              <a:avLst/>
              <a:gdLst/>
              <a:ahLst/>
              <a:cxnLst/>
              <a:rect l="l" t="t" r="r" b="b"/>
              <a:pathLst>
                <a:path w="27939">
                  <a:moveTo>
                    <a:pt x="27939" y="0"/>
                  </a:move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2" name="object 17"/>
            <p:cNvSpPr/>
            <p:nvPr/>
          </p:nvSpPr>
          <p:spPr>
            <a:xfrm>
              <a:off x="2329179" y="2082800"/>
              <a:ext cx="29209" cy="1270"/>
            </a:xfrm>
            <a:custGeom>
              <a:avLst/>
              <a:gdLst/>
              <a:ahLst/>
              <a:cxnLst/>
              <a:rect l="l" t="t" r="r" b="b"/>
              <a:pathLst>
                <a:path w="29209" h="1270">
                  <a:moveTo>
                    <a:pt x="29209" y="1270"/>
                  </a:moveTo>
                  <a:lnTo>
                    <a:pt x="25400" y="1270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3" name="object 18"/>
            <p:cNvSpPr/>
            <p:nvPr/>
          </p:nvSpPr>
          <p:spPr>
            <a:xfrm>
              <a:off x="2273300" y="2080260"/>
              <a:ext cx="27939" cy="1269"/>
            </a:xfrm>
            <a:custGeom>
              <a:avLst/>
              <a:gdLst/>
              <a:ahLst/>
              <a:cxnLst/>
              <a:rect l="l" t="t" r="r" b="b"/>
              <a:pathLst>
                <a:path w="27939" h="1269">
                  <a:moveTo>
                    <a:pt x="27939" y="1269"/>
                  </a:moveTo>
                  <a:lnTo>
                    <a:pt x="21589" y="1269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4" name="object 19"/>
            <p:cNvSpPr/>
            <p:nvPr/>
          </p:nvSpPr>
          <p:spPr>
            <a:xfrm>
              <a:off x="2216150" y="2075179"/>
              <a:ext cx="27939" cy="2540"/>
            </a:xfrm>
            <a:custGeom>
              <a:avLst/>
              <a:gdLst/>
              <a:ahLst/>
              <a:cxnLst/>
              <a:rect l="l" t="t" r="r" b="b"/>
              <a:pathLst>
                <a:path w="27939" h="2540">
                  <a:moveTo>
                    <a:pt x="27939" y="2540"/>
                  </a:moveTo>
                  <a:lnTo>
                    <a:pt x="17780" y="1270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5" name="object 20"/>
            <p:cNvSpPr/>
            <p:nvPr/>
          </p:nvSpPr>
          <p:spPr>
            <a:xfrm>
              <a:off x="2160270" y="2068829"/>
              <a:ext cx="27940" cy="2540"/>
            </a:xfrm>
            <a:custGeom>
              <a:avLst/>
              <a:gdLst/>
              <a:ahLst/>
              <a:cxnLst/>
              <a:rect l="l" t="t" r="r" b="b"/>
              <a:pathLst>
                <a:path w="27940" h="2540">
                  <a:moveTo>
                    <a:pt x="27940" y="2540"/>
                  </a:moveTo>
                  <a:lnTo>
                    <a:pt x="13969" y="1270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6" name="object 21"/>
            <p:cNvSpPr/>
            <p:nvPr/>
          </p:nvSpPr>
          <p:spPr>
            <a:xfrm>
              <a:off x="2103120" y="2059939"/>
              <a:ext cx="27940" cy="3810"/>
            </a:xfrm>
            <a:custGeom>
              <a:avLst/>
              <a:gdLst/>
              <a:ahLst/>
              <a:cxnLst/>
              <a:rect l="l" t="t" r="r" b="b"/>
              <a:pathLst>
                <a:path w="27940" h="3810">
                  <a:moveTo>
                    <a:pt x="27940" y="3810"/>
                  </a:moveTo>
                  <a:lnTo>
                    <a:pt x="12700" y="1270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7" name="object 22"/>
            <p:cNvSpPr/>
            <p:nvPr/>
          </p:nvSpPr>
          <p:spPr>
            <a:xfrm>
              <a:off x="2047239" y="2048510"/>
              <a:ext cx="27940" cy="6350"/>
            </a:xfrm>
            <a:custGeom>
              <a:avLst/>
              <a:gdLst/>
              <a:ahLst/>
              <a:cxnLst/>
              <a:rect l="l" t="t" r="r" b="b"/>
              <a:pathLst>
                <a:path w="27940" h="6350">
                  <a:moveTo>
                    <a:pt x="27940" y="6350"/>
                  </a:moveTo>
                  <a:lnTo>
                    <a:pt x="11430" y="2539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8" name="object 23"/>
            <p:cNvSpPr/>
            <p:nvPr/>
          </p:nvSpPr>
          <p:spPr>
            <a:xfrm>
              <a:off x="1991360" y="2037079"/>
              <a:ext cx="27939" cy="6350"/>
            </a:xfrm>
            <a:custGeom>
              <a:avLst/>
              <a:gdLst/>
              <a:ahLst/>
              <a:cxnLst/>
              <a:rect l="l" t="t" r="r" b="b"/>
              <a:pathLst>
                <a:path w="27939" h="6350">
                  <a:moveTo>
                    <a:pt x="27939" y="6350"/>
                  </a:moveTo>
                  <a:lnTo>
                    <a:pt x="10159" y="2540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9" name="object 24"/>
            <p:cNvSpPr/>
            <p:nvPr/>
          </p:nvSpPr>
          <p:spPr>
            <a:xfrm>
              <a:off x="1936750" y="2023110"/>
              <a:ext cx="27939" cy="6350"/>
            </a:xfrm>
            <a:custGeom>
              <a:avLst/>
              <a:gdLst/>
              <a:ahLst/>
              <a:cxnLst/>
              <a:rect l="l" t="t" r="r" b="b"/>
              <a:pathLst>
                <a:path w="27939" h="6350">
                  <a:moveTo>
                    <a:pt x="27939" y="6350"/>
                  </a:moveTo>
                  <a:lnTo>
                    <a:pt x="8889" y="2539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0" name="object 25"/>
            <p:cNvSpPr/>
            <p:nvPr/>
          </p:nvSpPr>
          <p:spPr>
            <a:xfrm>
              <a:off x="1882139" y="2006600"/>
              <a:ext cx="26670" cy="8889"/>
            </a:xfrm>
            <a:custGeom>
              <a:avLst/>
              <a:gdLst/>
              <a:ahLst/>
              <a:cxnLst/>
              <a:rect l="l" t="t" r="r" b="b"/>
              <a:pathLst>
                <a:path w="26670" h="8889">
                  <a:moveTo>
                    <a:pt x="26670" y="8889"/>
                  </a:moveTo>
                  <a:lnTo>
                    <a:pt x="8890" y="2539"/>
                  </a:lnTo>
                  <a:lnTo>
                    <a:pt x="0" y="0"/>
                  </a:lnTo>
                </a:path>
              </a:pathLst>
            </a:custGeom>
            <a:ln w="27939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1" name="object 26"/>
            <p:cNvSpPr/>
            <p:nvPr/>
          </p:nvSpPr>
          <p:spPr>
            <a:xfrm>
              <a:off x="1828800" y="1988820"/>
              <a:ext cx="26669" cy="8889"/>
            </a:xfrm>
            <a:custGeom>
              <a:avLst/>
              <a:gdLst/>
              <a:ahLst/>
              <a:cxnLst/>
              <a:rect l="l" t="t" r="r" b="b"/>
              <a:pathLst>
                <a:path w="26669" h="8889">
                  <a:moveTo>
                    <a:pt x="26669" y="8889"/>
                  </a:moveTo>
                  <a:lnTo>
                    <a:pt x="8889" y="3809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2" name="object 27"/>
            <p:cNvSpPr/>
            <p:nvPr/>
          </p:nvSpPr>
          <p:spPr>
            <a:xfrm>
              <a:off x="1775460" y="1968500"/>
              <a:ext cx="26669" cy="10160"/>
            </a:xfrm>
            <a:custGeom>
              <a:avLst/>
              <a:gdLst/>
              <a:ahLst/>
              <a:cxnLst/>
              <a:rect l="l" t="t" r="r" b="b"/>
              <a:pathLst>
                <a:path w="26669" h="10160">
                  <a:moveTo>
                    <a:pt x="26669" y="10160"/>
                  </a:moveTo>
                  <a:lnTo>
                    <a:pt x="10159" y="5079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3" name="object 28"/>
            <p:cNvSpPr/>
            <p:nvPr/>
          </p:nvSpPr>
          <p:spPr>
            <a:xfrm>
              <a:off x="1723389" y="1946910"/>
              <a:ext cx="25400" cy="10160"/>
            </a:xfrm>
            <a:custGeom>
              <a:avLst/>
              <a:gdLst/>
              <a:ahLst/>
              <a:cxnLst/>
              <a:rect l="l" t="t" r="r" b="b"/>
              <a:pathLst>
                <a:path w="25400" h="10160">
                  <a:moveTo>
                    <a:pt x="25400" y="10160"/>
                  </a:moveTo>
                  <a:lnTo>
                    <a:pt x="12700" y="6350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4" name="object 29"/>
            <p:cNvSpPr/>
            <p:nvPr/>
          </p:nvSpPr>
          <p:spPr>
            <a:xfrm>
              <a:off x="1671320" y="1921510"/>
              <a:ext cx="25400" cy="12700"/>
            </a:xfrm>
            <a:custGeom>
              <a:avLst/>
              <a:gdLst/>
              <a:ahLst/>
              <a:cxnLst/>
              <a:rect l="l" t="t" r="r" b="b"/>
              <a:pathLst>
                <a:path w="25400" h="12700">
                  <a:moveTo>
                    <a:pt x="25400" y="12700"/>
                  </a:moveTo>
                  <a:lnTo>
                    <a:pt x="16510" y="8889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5" name="object 30"/>
            <p:cNvSpPr/>
            <p:nvPr/>
          </p:nvSpPr>
          <p:spPr>
            <a:xfrm>
              <a:off x="1621789" y="1894839"/>
              <a:ext cx="24129" cy="13970"/>
            </a:xfrm>
            <a:custGeom>
              <a:avLst/>
              <a:gdLst/>
              <a:ahLst/>
              <a:cxnLst/>
              <a:rect l="l" t="t" r="r" b="b"/>
              <a:pathLst>
                <a:path w="24129" h="13970">
                  <a:moveTo>
                    <a:pt x="24129" y="13970"/>
                  </a:moveTo>
                  <a:lnTo>
                    <a:pt x="20320" y="11430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6" name="object 31"/>
            <p:cNvSpPr/>
            <p:nvPr/>
          </p:nvSpPr>
          <p:spPr>
            <a:xfrm>
              <a:off x="1572260" y="1865629"/>
              <a:ext cx="24130" cy="15240"/>
            </a:xfrm>
            <a:custGeom>
              <a:avLst/>
              <a:gdLst/>
              <a:ahLst/>
              <a:cxnLst/>
              <a:rect l="l" t="t" r="r" b="b"/>
              <a:pathLst>
                <a:path w="24130" h="15240">
                  <a:moveTo>
                    <a:pt x="24130" y="15240"/>
                  </a:move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7" name="object 32"/>
            <p:cNvSpPr/>
            <p:nvPr/>
          </p:nvSpPr>
          <p:spPr>
            <a:xfrm>
              <a:off x="1526539" y="1832610"/>
              <a:ext cx="22859" cy="16510"/>
            </a:xfrm>
            <a:custGeom>
              <a:avLst/>
              <a:gdLst/>
              <a:ahLst/>
              <a:cxnLst/>
              <a:rect l="l" t="t" r="r" b="b"/>
              <a:pathLst>
                <a:path w="22859" h="16510">
                  <a:moveTo>
                    <a:pt x="22859" y="16510"/>
                  </a:moveTo>
                  <a:lnTo>
                    <a:pt x="0" y="0"/>
                  </a:lnTo>
                </a:path>
              </a:pathLst>
            </a:custGeom>
            <a:ln w="27939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8" name="object 33"/>
            <p:cNvSpPr/>
            <p:nvPr/>
          </p:nvSpPr>
          <p:spPr>
            <a:xfrm>
              <a:off x="1480819" y="1798320"/>
              <a:ext cx="22860" cy="17779"/>
            </a:xfrm>
            <a:custGeom>
              <a:avLst/>
              <a:gdLst/>
              <a:ahLst/>
              <a:cxnLst/>
              <a:rect l="l" t="t" r="r" b="b"/>
              <a:pathLst>
                <a:path w="22860" h="17779">
                  <a:moveTo>
                    <a:pt x="22860" y="17779"/>
                  </a:move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9" name="object 34"/>
            <p:cNvSpPr/>
            <p:nvPr/>
          </p:nvSpPr>
          <p:spPr>
            <a:xfrm>
              <a:off x="1438910" y="1760220"/>
              <a:ext cx="20320" cy="19050"/>
            </a:xfrm>
            <a:custGeom>
              <a:avLst/>
              <a:gdLst/>
              <a:ahLst/>
              <a:cxnLst/>
              <a:rect l="l" t="t" r="r" b="b"/>
              <a:pathLst>
                <a:path w="20320" h="19050">
                  <a:moveTo>
                    <a:pt x="20320" y="19050"/>
                  </a:moveTo>
                  <a:lnTo>
                    <a:pt x="7620" y="7619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0" name="object 35"/>
            <p:cNvSpPr/>
            <p:nvPr/>
          </p:nvSpPr>
          <p:spPr>
            <a:xfrm>
              <a:off x="1399539" y="1719579"/>
              <a:ext cx="19050" cy="21590"/>
            </a:xfrm>
            <a:custGeom>
              <a:avLst/>
              <a:gdLst/>
              <a:ahLst/>
              <a:cxnLst/>
              <a:rect l="l" t="t" r="r" b="b"/>
              <a:pathLst>
                <a:path w="19050" h="21590">
                  <a:moveTo>
                    <a:pt x="19050" y="21590"/>
                  </a:moveTo>
                  <a:lnTo>
                    <a:pt x="15240" y="17780"/>
                  </a:lnTo>
                  <a:lnTo>
                    <a:pt x="0" y="0"/>
                  </a:lnTo>
                </a:path>
              </a:pathLst>
            </a:custGeom>
            <a:ln w="27939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1" name="object 36"/>
            <p:cNvSpPr/>
            <p:nvPr/>
          </p:nvSpPr>
          <p:spPr>
            <a:xfrm>
              <a:off x="1362710" y="1676400"/>
              <a:ext cx="17780" cy="21589"/>
            </a:xfrm>
            <a:custGeom>
              <a:avLst/>
              <a:gdLst/>
              <a:ahLst/>
              <a:cxnLst/>
              <a:rect l="l" t="t" r="r" b="b"/>
              <a:pathLst>
                <a:path w="17780" h="21589">
                  <a:moveTo>
                    <a:pt x="17780" y="21589"/>
                  </a:move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2" name="object 37"/>
            <p:cNvSpPr/>
            <p:nvPr/>
          </p:nvSpPr>
          <p:spPr>
            <a:xfrm>
              <a:off x="1330960" y="1628139"/>
              <a:ext cx="15240" cy="24130"/>
            </a:xfrm>
            <a:custGeom>
              <a:avLst/>
              <a:gdLst/>
              <a:ahLst/>
              <a:cxnLst/>
              <a:rect l="l" t="t" r="r" b="b"/>
              <a:pathLst>
                <a:path w="15240" h="24130">
                  <a:moveTo>
                    <a:pt x="15240" y="24130"/>
                  </a:moveTo>
                  <a:lnTo>
                    <a:pt x="6350" y="10160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3" name="object 38"/>
            <p:cNvSpPr/>
            <p:nvPr/>
          </p:nvSpPr>
          <p:spPr>
            <a:xfrm>
              <a:off x="1304289" y="1578610"/>
              <a:ext cx="12700" cy="25400"/>
            </a:xfrm>
            <a:custGeom>
              <a:avLst/>
              <a:gdLst/>
              <a:ahLst/>
              <a:cxnLst/>
              <a:rect l="l" t="t" r="r" b="b"/>
              <a:pathLst>
                <a:path w="12700" h="25400">
                  <a:moveTo>
                    <a:pt x="12700" y="25400"/>
                  </a:move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4" name="object 39"/>
            <p:cNvSpPr/>
            <p:nvPr/>
          </p:nvSpPr>
          <p:spPr>
            <a:xfrm>
              <a:off x="1282700" y="1526539"/>
              <a:ext cx="10159" cy="26670"/>
            </a:xfrm>
            <a:custGeom>
              <a:avLst/>
              <a:gdLst/>
              <a:ahLst/>
              <a:cxnLst/>
              <a:rect l="l" t="t" r="r" b="b"/>
              <a:pathLst>
                <a:path w="10159" h="26670">
                  <a:moveTo>
                    <a:pt x="10159" y="26670"/>
                  </a:moveTo>
                  <a:lnTo>
                    <a:pt x="2540" y="7620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5" name="object 40"/>
            <p:cNvSpPr/>
            <p:nvPr/>
          </p:nvSpPr>
          <p:spPr>
            <a:xfrm>
              <a:off x="1268730" y="1470660"/>
              <a:ext cx="5079" cy="27939"/>
            </a:xfrm>
            <a:custGeom>
              <a:avLst/>
              <a:gdLst/>
              <a:ahLst/>
              <a:cxnLst/>
              <a:rect l="l" t="t" r="r" b="b"/>
              <a:pathLst>
                <a:path w="5079" h="27939">
                  <a:moveTo>
                    <a:pt x="5079" y="27939"/>
                  </a:moveTo>
                  <a:lnTo>
                    <a:pt x="5079" y="27939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6" name="object 41"/>
            <p:cNvSpPr/>
            <p:nvPr/>
          </p:nvSpPr>
          <p:spPr>
            <a:xfrm>
              <a:off x="1261110" y="1414780"/>
              <a:ext cx="3809" cy="27940"/>
            </a:xfrm>
            <a:custGeom>
              <a:avLst/>
              <a:gdLst/>
              <a:ahLst/>
              <a:cxnLst/>
              <a:rect l="l" t="t" r="r" b="b"/>
              <a:pathLst>
                <a:path w="3809" h="27940">
                  <a:moveTo>
                    <a:pt x="3809" y="27940"/>
                  </a:moveTo>
                  <a:lnTo>
                    <a:pt x="1270" y="11430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7" name="object 42"/>
            <p:cNvSpPr/>
            <p:nvPr/>
          </p:nvSpPr>
          <p:spPr>
            <a:xfrm>
              <a:off x="1259839" y="1361439"/>
              <a:ext cx="1269" cy="27939"/>
            </a:xfrm>
            <a:custGeom>
              <a:avLst/>
              <a:gdLst/>
              <a:ahLst/>
              <a:cxnLst/>
              <a:rect l="l" t="t" r="r" b="b"/>
              <a:pathLst>
                <a:path w="1269" h="27939">
                  <a:moveTo>
                    <a:pt x="0" y="27939"/>
                  </a:moveTo>
                  <a:lnTo>
                    <a:pt x="1269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8" name="object 43"/>
            <p:cNvSpPr/>
            <p:nvPr/>
          </p:nvSpPr>
          <p:spPr>
            <a:xfrm>
              <a:off x="1264919" y="1305560"/>
              <a:ext cx="3810" cy="27939"/>
            </a:xfrm>
            <a:custGeom>
              <a:avLst/>
              <a:gdLst/>
              <a:ahLst/>
              <a:cxnLst/>
              <a:rect l="l" t="t" r="r" b="b"/>
              <a:pathLst>
                <a:path w="3810" h="27939">
                  <a:moveTo>
                    <a:pt x="0" y="27939"/>
                  </a:moveTo>
                  <a:lnTo>
                    <a:pt x="1270" y="13969"/>
                  </a:lnTo>
                  <a:lnTo>
                    <a:pt x="3810" y="0"/>
                  </a:lnTo>
                </a:path>
              </a:pathLst>
            </a:custGeom>
            <a:ln w="27939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9" name="object 44"/>
            <p:cNvSpPr/>
            <p:nvPr/>
          </p:nvSpPr>
          <p:spPr>
            <a:xfrm>
              <a:off x="1276350" y="1250950"/>
              <a:ext cx="8890" cy="26670"/>
            </a:xfrm>
            <a:custGeom>
              <a:avLst/>
              <a:gdLst/>
              <a:ahLst/>
              <a:cxnLst/>
              <a:rect l="l" t="t" r="r" b="b"/>
              <a:pathLst>
                <a:path w="8890" h="26670">
                  <a:moveTo>
                    <a:pt x="0" y="26670"/>
                  </a:moveTo>
                  <a:lnTo>
                    <a:pt x="889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50" name="object 45"/>
            <p:cNvSpPr/>
            <p:nvPr/>
          </p:nvSpPr>
          <p:spPr>
            <a:xfrm>
              <a:off x="1296669" y="1198880"/>
              <a:ext cx="12700" cy="25400"/>
            </a:xfrm>
            <a:custGeom>
              <a:avLst/>
              <a:gdLst/>
              <a:ahLst/>
              <a:cxnLst/>
              <a:rect l="l" t="t" r="r" b="b"/>
              <a:pathLst>
                <a:path w="12700" h="25400">
                  <a:moveTo>
                    <a:pt x="0" y="25400"/>
                  </a:moveTo>
                  <a:lnTo>
                    <a:pt x="3810" y="16510"/>
                  </a:lnTo>
                  <a:lnTo>
                    <a:pt x="1270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51" name="object 46"/>
            <p:cNvSpPr/>
            <p:nvPr/>
          </p:nvSpPr>
          <p:spPr>
            <a:xfrm>
              <a:off x="1322069" y="1149350"/>
              <a:ext cx="16510" cy="24129"/>
            </a:xfrm>
            <a:custGeom>
              <a:avLst/>
              <a:gdLst/>
              <a:ahLst/>
              <a:cxnLst/>
              <a:rect l="l" t="t" r="r" b="b"/>
              <a:pathLst>
                <a:path w="16510" h="24129">
                  <a:moveTo>
                    <a:pt x="0" y="24129"/>
                  </a:moveTo>
                  <a:lnTo>
                    <a:pt x="1651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52" name="object 47"/>
            <p:cNvSpPr/>
            <p:nvPr/>
          </p:nvSpPr>
          <p:spPr>
            <a:xfrm>
              <a:off x="1355089" y="1104900"/>
              <a:ext cx="17779" cy="21589"/>
            </a:xfrm>
            <a:custGeom>
              <a:avLst/>
              <a:gdLst/>
              <a:ahLst/>
              <a:cxnLst/>
              <a:rect l="l" t="t" r="r" b="b"/>
              <a:pathLst>
                <a:path w="17779" h="21589">
                  <a:moveTo>
                    <a:pt x="0" y="21589"/>
                  </a:moveTo>
                  <a:lnTo>
                    <a:pt x="7619" y="11429"/>
                  </a:lnTo>
                  <a:lnTo>
                    <a:pt x="17779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53" name="object 48"/>
            <p:cNvSpPr/>
            <p:nvPr/>
          </p:nvSpPr>
          <p:spPr>
            <a:xfrm>
              <a:off x="1390650" y="1062989"/>
              <a:ext cx="20319" cy="20320"/>
            </a:xfrm>
            <a:custGeom>
              <a:avLst/>
              <a:gdLst/>
              <a:ahLst/>
              <a:cxnLst/>
              <a:rect l="l" t="t" r="r" b="b"/>
              <a:pathLst>
                <a:path w="20319" h="20320">
                  <a:moveTo>
                    <a:pt x="0" y="20320"/>
                  </a:moveTo>
                  <a:lnTo>
                    <a:pt x="20319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54" name="object 49"/>
            <p:cNvSpPr/>
            <p:nvPr/>
          </p:nvSpPr>
          <p:spPr>
            <a:xfrm>
              <a:off x="1431289" y="1023619"/>
              <a:ext cx="20319" cy="19050"/>
            </a:xfrm>
            <a:custGeom>
              <a:avLst/>
              <a:gdLst/>
              <a:ahLst/>
              <a:cxnLst/>
              <a:rect l="l" t="t" r="r" b="b"/>
              <a:pathLst>
                <a:path w="20319" h="19050">
                  <a:moveTo>
                    <a:pt x="0" y="19050"/>
                  </a:moveTo>
                  <a:lnTo>
                    <a:pt x="20319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55" name="object 50"/>
            <p:cNvSpPr/>
            <p:nvPr/>
          </p:nvSpPr>
          <p:spPr>
            <a:xfrm>
              <a:off x="1474469" y="988060"/>
              <a:ext cx="21590" cy="17779"/>
            </a:xfrm>
            <a:custGeom>
              <a:avLst/>
              <a:gdLst/>
              <a:ahLst/>
              <a:cxnLst/>
              <a:rect l="l" t="t" r="r" b="b"/>
              <a:pathLst>
                <a:path w="21590" h="17779">
                  <a:moveTo>
                    <a:pt x="0" y="17779"/>
                  </a:moveTo>
                  <a:lnTo>
                    <a:pt x="13970" y="6350"/>
                  </a:lnTo>
                  <a:lnTo>
                    <a:pt x="2159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56" name="object 51"/>
            <p:cNvSpPr/>
            <p:nvPr/>
          </p:nvSpPr>
          <p:spPr>
            <a:xfrm>
              <a:off x="1518919" y="955039"/>
              <a:ext cx="24130" cy="16510"/>
            </a:xfrm>
            <a:custGeom>
              <a:avLst/>
              <a:gdLst/>
              <a:ahLst/>
              <a:cxnLst/>
              <a:rect l="l" t="t" r="r" b="b"/>
              <a:pathLst>
                <a:path w="24130" h="16510">
                  <a:moveTo>
                    <a:pt x="0" y="16510"/>
                  </a:moveTo>
                  <a:lnTo>
                    <a:pt x="6350" y="11430"/>
                  </a:lnTo>
                  <a:lnTo>
                    <a:pt x="2413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57" name="object 52"/>
            <p:cNvSpPr/>
            <p:nvPr/>
          </p:nvSpPr>
          <p:spPr>
            <a:xfrm>
              <a:off x="1565910" y="924560"/>
              <a:ext cx="25400" cy="15239"/>
            </a:xfrm>
            <a:custGeom>
              <a:avLst/>
              <a:gdLst/>
              <a:ahLst/>
              <a:cxnLst/>
              <a:rect l="l" t="t" r="r" b="b"/>
              <a:pathLst>
                <a:path w="25400" h="15239">
                  <a:moveTo>
                    <a:pt x="0" y="15239"/>
                  </a:moveTo>
                  <a:lnTo>
                    <a:pt x="2540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58" name="object 53"/>
            <p:cNvSpPr/>
            <p:nvPr/>
          </p:nvSpPr>
          <p:spPr>
            <a:xfrm>
              <a:off x="1615439" y="896619"/>
              <a:ext cx="25399" cy="13969"/>
            </a:xfrm>
            <a:custGeom>
              <a:avLst/>
              <a:gdLst/>
              <a:ahLst/>
              <a:cxnLst/>
              <a:rect l="l" t="t" r="r" b="b"/>
              <a:pathLst>
                <a:path w="25400" h="13969">
                  <a:moveTo>
                    <a:pt x="0" y="13969"/>
                  </a:moveTo>
                  <a:lnTo>
                    <a:pt x="25399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59" name="object 54"/>
            <p:cNvSpPr/>
            <p:nvPr/>
          </p:nvSpPr>
          <p:spPr>
            <a:xfrm>
              <a:off x="1666239" y="872489"/>
              <a:ext cx="25400" cy="11430"/>
            </a:xfrm>
            <a:custGeom>
              <a:avLst/>
              <a:gdLst/>
              <a:ahLst/>
              <a:cxnLst/>
              <a:rect l="l" t="t" r="r" b="b"/>
              <a:pathLst>
                <a:path w="25400" h="11430">
                  <a:moveTo>
                    <a:pt x="0" y="11430"/>
                  </a:moveTo>
                  <a:lnTo>
                    <a:pt x="2540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60" name="object 55"/>
            <p:cNvSpPr/>
            <p:nvPr/>
          </p:nvSpPr>
          <p:spPr>
            <a:xfrm>
              <a:off x="1717039" y="848360"/>
              <a:ext cx="26670" cy="11429"/>
            </a:xfrm>
            <a:custGeom>
              <a:avLst/>
              <a:gdLst/>
              <a:ahLst/>
              <a:cxnLst/>
              <a:rect l="l" t="t" r="r" b="b"/>
              <a:pathLst>
                <a:path w="26670" h="11429">
                  <a:moveTo>
                    <a:pt x="0" y="11429"/>
                  </a:moveTo>
                  <a:lnTo>
                    <a:pt x="2667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61" name="object 56"/>
            <p:cNvSpPr/>
            <p:nvPr/>
          </p:nvSpPr>
          <p:spPr>
            <a:xfrm>
              <a:off x="1770379" y="828039"/>
              <a:ext cx="25400" cy="10160"/>
            </a:xfrm>
            <a:custGeom>
              <a:avLst/>
              <a:gdLst/>
              <a:ahLst/>
              <a:cxnLst/>
              <a:rect l="l" t="t" r="r" b="b"/>
              <a:pathLst>
                <a:path w="25400" h="10160">
                  <a:moveTo>
                    <a:pt x="0" y="10160"/>
                  </a:moveTo>
                  <a:lnTo>
                    <a:pt x="2540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62" name="object 57"/>
            <p:cNvSpPr/>
            <p:nvPr/>
          </p:nvSpPr>
          <p:spPr>
            <a:xfrm>
              <a:off x="1823720" y="808990"/>
              <a:ext cx="26669" cy="10160"/>
            </a:xfrm>
            <a:custGeom>
              <a:avLst/>
              <a:gdLst/>
              <a:ahLst/>
              <a:cxnLst/>
              <a:rect l="l" t="t" r="r" b="b"/>
              <a:pathLst>
                <a:path w="26669" h="10160">
                  <a:moveTo>
                    <a:pt x="0" y="10160"/>
                  </a:moveTo>
                  <a:lnTo>
                    <a:pt x="26669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63" name="object 58"/>
            <p:cNvSpPr/>
            <p:nvPr/>
          </p:nvSpPr>
          <p:spPr>
            <a:xfrm>
              <a:off x="1877060" y="792480"/>
              <a:ext cx="27939" cy="7620"/>
            </a:xfrm>
            <a:custGeom>
              <a:avLst/>
              <a:gdLst/>
              <a:ahLst/>
              <a:cxnLst/>
              <a:rect l="l" t="t" r="r" b="b"/>
              <a:pathLst>
                <a:path w="27939" h="7620">
                  <a:moveTo>
                    <a:pt x="0" y="7620"/>
                  </a:moveTo>
                  <a:lnTo>
                    <a:pt x="27939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64" name="object 59"/>
            <p:cNvSpPr/>
            <p:nvPr/>
          </p:nvSpPr>
          <p:spPr>
            <a:xfrm>
              <a:off x="1931670" y="777240"/>
              <a:ext cx="27940" cy="7620"/>
            </a:xfrm>
            <a:custGeom>
              <a:avLst/>
              <a:gdLst/>
              <a:ahLst/>
              <a:cxnLst/>
              <a:rect l="l" t="t" r="r" b="b"/>
              <a:pathLst>
                <a:path w="27940" h="7620">
                  <a:moveTo>
                    <a:pt x="0" y="7620"/>
                  </a:moveTo>
                  <a:lnTo>
                    <a:pt x="2794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65" name="object 60"/>
            <p:cNvSpPr/>
            <p:nvPr/>
          </p:nvSpPr>
          <p:spPr>
            <a:xfrm>
              <a:off x="1986279" y="764540"/>
              <a:ext cx="27939" cy="6350"/>
            </a:xfrm>
            <a:custGeom>
              <a:avLst/>
              <a:gdLst/>
              <a:ahLst/>
              <a:cxnLst/>
              <a:rect l="l" t="t" r="r" b="b"/>
              <a:pathLst>
                <a:path w="27939" h="6350">
                  <a:moveTo>
                    <a:pt x="0" y="6350"/>
                  </a:moveTo>
                  <a:lnTo>
                    <a:pt x="27939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66" name="object 61"/>
            <p:cNvSpPr/>
            <p:nvPr/>
          </p:nvSpPr>
          <p:spPr>
            <a:xfrm>
              <a:off x="2042160" y="751840"/>
              <a:ext cx="27939" cy="6350"/>
            </a:xfrm>
            <a:custGeom>
              <a:avLst/>
              <a:gdLst/>
              <a:ahLst/>
              <a:cxnLst/>
              <a:rect l="l" t="t" r="r" b="b"/>
              <a:pathLst>
                <a:path w="27939" h="6350">
                  <a:moveTo>
                    <a:pt x="0" y="6350"/>
                  </a:moveTo>
                  <a:lnTo>
                    <a:pt x="27939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67" name="object 62"/>
            <p:cNvSpPr/>
            <p:nvPr/>
          </p:nvSpPr>
          <p:spPr>
            <a:xfrm>
              <a:off x="2098039" y="742950"/>
              <a:ext cx="27940" cy="3810"/>
            </a:xfrm>
            <a:custGeom>
              <a:avLst/>
              <a:gdLst/>
              <a:ahLst/>
              <a:cxnLst/>
              <a:rect l="l" t="t" r="r" b="b"/>
              <a:pathLst>
                <a:path w="27940" h="3810">
                  <a:moveTo>
                    <a:pt x="0" y="3810"/>
                  </a:moveTo>
                  <a:lnTo>
                    <a:pt x="2794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68" name="object 63"/>
            <p:cNvSpPr/>
            <p:nvPr/>
          </p:nvSpPr>
          <p:spPr>
            <a:xfrm>
              <a:off x="2155189" y="735330"/>
              <a:ext cx="27940" cy="2540"/>
            </a:xfrm>
            <a:custGeom>
              <a:avLst/>
              <a:gdLst/>
              <a:ahLst/>
              <a:cxnLst/>
              <a:rect l="l" t="t" r="r" b="b"/>
              <a:pathLst>
                <a:path w="27940" h="2540">
                  <a:moveTo>
                    <a:pt x="0" y="2540"/>
                  </a:moveTo>
                  <a:lnTo>
                    <a:pt x="2794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69" name="object 64"/>
            <p:cNvSpPr/>
            <p:nvPr/>
          </p:nvSpPr>
          <p:spPr>
            <a:xfrm>
              <a:off x="2211070" y="727709"/>
              <a:ext cx="27940" cy="3810"/>
            </a:xfrm>
            <a:custGeom>
              <a:avLst/>
              <a:gdLst/>
              <a:ahLst/>
              <a:cxnLst/>
              <a:rect l="l" t="t" r="r" b="b"/>
              <a:pathLst>
                <a:path w="27940" h="3810">
                  <a:moveTo>
                    <a:pt x="0" y="3810"/>
                  </a:moveTo>
                  <a:lnTo>
                    <a:pt x="2794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70" name="object 65"/>
            <p:cNvSpPr/>
            <p:nvPr/>
          </p:nvSpPr>
          <p:spPr>
            <a:xfrm>
              <a:off x="2266950" y="722630"/>
              <a:ext cx="29210" cy="2540"/>
            </a:xfrm>
            <a:custGeom>
              <a:avLst/>
              <a:gdLst/>
              <a:ahLst/>
              <a:cxnLst/>
              <a:rect l="l" t="t" r="r" b="b"/>
              <a:pathLst>
                <a:path w="29210" h="2540">
                  <a:moveTo>
                    <a:pt x="0" y="2540"/>
                  </a:moveTo>
                  <a:lnTo>
                    <a:pt x="2921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71" name="object 66"/>
            <p:cNvSpPr/>
            <p:nvPr/>
          </p:nvSpPr>
          <p:spPr>
            <a:xfrm>
              <a:off x="2324100" y="718819"/>
              <a:ext cx="27939" cy="1269"/>
            </a:xfrm>
            <a:custGeom>
              <a:avLst/>
              <a:gdLst/>
              <a:ahLst/>
              <a:cxnLst/>
              <a:rect l="l" t="t" r="r" b="b"/>
              <a:pathLst>
                <a:path w="27939" h="1269">
                  <a:moveTo>
                    <a:pt x="0" y="1269"/>
                  </a:moveTo>
                  <a:lnTo>
                    <a:pt x="5080" y="1269"/>
                  </a:lnTo>
                  <a:lnTo>
                    <a:pt x="27939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72" name="object 67"/>
            <p:cNvSpPr/>
            <p:nvPr/>
          </p:nvSpPr>
          <p:spPr>
            <a:xfrm>
              <a:off x="2381250" y="717550"/>
              <a:ext cx="27939" cy="1270"/>
            </a:xfrm>
            <a:custGeom>
              <a:avLst/>
              <a:gdLst/>
              <a:ahLst/>
              <a:cxnLst/>
              <a:rect l="l" t="t" r="r" b="b"/>
              <a:pathLst>
                <a:path w="27939" h="1270">
                  <a:moveTo>
                    <a:pt x="0" y="1270"/>
                  </a:moveTo>
                  <a:lnTo>
                    <a:pt x="10160" y="0"/>
                  </a:lnTo>
                  <a:lnTo>
                    <a:pt x="27939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73" name="object 68"/>
            <p:cNvSpPr/>
            <p:nvPr/>
          </p:nvSpPr>
          <p:spPr>
            <a:xfrm>
              <a:off x="2438400" y="716280"/>
              <a:ext cx="15239" cy="1270"/>
            </a:xfrm>
            <a:custGeom>
              <a:avLst/>
              <a:gdLst/>
              <a:ahLst/>
              <a:cxnLst/>
              <a:rect l="l" t="t" r="r" b="b"/>
              <a:pathLst>
                <a:path w="15239" h="1270">
                  <a:moveTo>
                    <a:pt x="0" y="1270"/>
                  </a:moveTo>
                  <a:lnTo>
                    <a:pt x="15239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74" name="object 69"/>
            <p:cNvSpPr/>
            <p:nvPr/>
          </p:nvSpPr>
          <p:spPr>
            <a:xfrm>
              <a:off x="6567169" y="692150"/>
              <a:ext cx="27939" cy="1270"/>
            </a:xfrm>
            <a:custGeom>
              <a:avLst/>
              <a:gdLst/>
              <a:ahLst/>
              <a:cxnLst/>
              <a:rect l="l" t="t" r="r" b="b"/>
              <a:pathLst>
                <a:path w="27939" h="1270">
                  <a:moveTo>
                    <a:pt x="0" y="0"/>
                  </a:moveTo>
                  <a:lnTo>
                    <a:pt x="0" y="1270"/>
                  </a:lnTo>
                  <a:lnTo>
                    <a:pt x="27939" y="127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75" name="object 70"/>
            <p:cNvSpPr/>
            <p:nvPr/>
          </p:nvSpPr>
          <p:spPr>
            <a:xfrm>
              <a:off x="6624319" y="694690"/>
              <a:ext cx="27939" cy="1270"/>
            </a:xfrm>
            <a:custGeom>
              <a:avLst/>
              <a:gdLst/>
              <a:ahLst/>
              <a:cxnLst/>
              <a:rect l="l" t="t" r="r" b="b"/>
              <a:pathLst>
                <a:path w="27939" h="1270">
                  <a:moveTo>
                    <a:pt x="0" y="0"/>
                  </a:moveTo>
                  <a:lnTo>
                    <a:pt x="2539" y="0"/>
                  </a:lnTo>
                  <a:lnTo>
                    <a:pt x="27939" y="127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76" name="object 71"/>
            <p:cNvSpPr/>
            <p:nvPr/>
          </p:nvSpPr>
          <p:spPr>
            <a:xfrm>
              <a:off x="6681469" y="698500"/>
              <a:ext cx="27939" cy="2539"/>
            </a:xfrm>
            <a:custGeom>
              <a:avLst/>
              <a:gdLst/>
              <a:ahLst/>
              <a:cxnLst/>
              <a:rect l="l" t="t" r="r" b="b"/>
              <a:pathLst>
                <a:path w="27939" h="2539">
                  <a:moveTo>
                    <a:pt x="0" y="0"/>
                  </a:moveTo>
                  <a:lnTo>
                    <a:pt x="5079" y="0"/>
                  </a:lnTo>
                  <a:lnTo>
                    <a:pt x="27939" y="253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77" name="object 72"/>
            <p:cNvSpPr/>
            <p:nvPr/>
          </p:nvSpPr>
          <p:spPr>
            <a:xfrm>
              <a:off x="6737350" y="703580"/>
              <a:ext cx="27940" cy="2540"/>
            </a:xfrm>
            <a:custGeom>
              <a:avLst/>
              <a:gdLst/>
              <a:ahLst/>
              <a:cxnLst/>
              <a:rect l="l" t="t" r="r" b="b"/>
              <a:pathLst>
                <a:path w="27940" h="2540">
                  <a:moveTo>
                    <a:pt x="0" y="0"/>
                  </a:moveTo>
                  <a:lnTo>
                    <a:pt x="7620" y="0"/>
                  </a:lnTo>
                  <a:lnTo>
                    <a:pt x="27940" y="254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78" name="object 73"/>
            <p:cNvSpPr/>
            <p:nvPr/>
          </p:nvSpPr>
          <p:spPr>
            <a:xfrm>
              <a:off x="6794500" y="709930"/>
              <a:ext cx="27940" cy="3810"/>
            </a:xfrm>
            <a:custGeom>
              <a:avLst/>
              <a:gdLst/>
              <a:ahLst/>
              <a:cxnLst/>
              <a:rect l="l" t="t" r="r" b="b"/>
              <a:pathLst>
                <a:path w="27940" h="3810">
                  <a:moveTo>
                    <a:pt x="0" y="0"/>
                  </a:moveTo>
                  <a:lnTo>
                    <a:pt x="7620" y="1270"/>
                  </a:lnTo>
                  <a:lnTo>
                    <a:pt x="27940" y="381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79" name="object 74"/>
            <p:cNvSpPr/>
            <p:nvPr/>
          </p:nvSpPr>
          <p:spPr>
            <a:xfrm>
              <a:off x="6850380" y="718819"/>
              <a:ext cx="27940" cy="5079"/>
            </a:xfrm>
            <a:custGeom>
              <a:avLst/>
              <a:gdLst/>
              <a:ahLst/>
              <a:cxnLst/>
              <a:rect l="l" t="t" r="r" b="b"/>
              <a:pathLst>
                <a:path w="27940" h="5079">
                  <a:moveTo>
                    <a:pt x="0" y="0"/>
                  </a:moveTo>
                  <a:lnTo>
                    <a:pt x="10160" y="1269"/>
                  </a:lnTo>
                  <a:lnTo>
                    <a:pt x="27940" y="507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80" name="object 75"/>
            <p:cNvSpPr/>
            <p:nvPr/>
          </p:nvSpPr>
          <p:spPr>
            <a:xfrm>
              <a:off x="6906259" y="728980"/>
              <a:ext cx="27940" cy="6350"/>
            </a:xfrm>
            <a:custGeom>
              <a:avLst/>
              <a:gdLst/>
              <a:ahLst/>
              <a:cxnLst/>
              <a:rect l="l" t="t" r="r" b="b"/>
              <a:pathLst>
                <a:path w="27940" h="6350">
                  <a:moveTo>
                    <a:pt x="0" y="0"/>
                  </a:moveTo>
                  <a:lnTo>
                    <a:pt x="10160" y="2540"/>
                  </a:lnTo>
                  <a:lnTo>
                    <a:pt x="27940" y="635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81" name="object 76"/>
            <p:cNvSpPr/>
            <p:nvPr/>
          </p:nvSpPr>
          <p:spPr>
            <a:xfrm>
              <a:off x="6960869" y="741680"/>
              <a:ext cx="27939" cy="6350"/>
            </a:xfrm>
            <a:custGeom>
              <a:avLst/>
              <a:gdLst/>
              <a:ahLst/>
              <a:cxnLst/>
              <a:rect l="l" t="t" r="r" b="b"/>
              <a:pathLst>
                <a:path w="27939" h="6350">
                  <a:moveTo>
                    <a:pt x="0" y="0"/>
                  </a:moveTo>
                  <a:lnTo>
                    <a:pt x="11429" y="2540"/>
                  </a:lnTo>
                  <a:lnTo>
                    <a:pt x="27939" y="635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82" name="object 77"/>
            <p:cNvSpPr/>
            <p:nvPr/>
          </p:nvSpPr>
          <p:spPr>
            <a:xfrm>
              <a:off x="7016750" y="755650"/>
              <a:ext cx="26670" cy="7620"/>
            </a:xfrm>
            <a:custGeom>
              <a:avLst/>
              <a:gdLst/>
              <a:ahLst/>
              <a:cxnLst/>
              <a:rect l="l" t="t" r="r" b="b"/>
              <a:pathLst>
                <a:path w="26670" h="7620">
                  <a:moveTo>
                    <a:pt x="0" y="0"/>
                  </a:moveTo>
                  <a:lnTo>
                    <a:pt x="10159" y="2539"/>
                  </a:lnTo>
                  <a:lnTo>
                    <a:pt x="26670" y="762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83" name="object 78"/>
            <p:cNvSpPr/>
            <p:nvPr/>
          </p:nvSpPr>
          <p:spPr>
            <a:xfrm>
              <a:off x="7071359" y="772159"/>
              <a:ext cx="26670" cy="8889"/>
            </a:xfrm>
            <a:custGeom>
              <a:avLst/>
              <a:gdLst/>
              <a:ahLst/>
              <a:cxnLst/>
              <a:rect l="l" t="t" r="r" b="b"/>
              <a:pathLst>
                <a:path w="26670" h="8889">
                  <a:moveTo>
                    <a:pt x="0" y="0"/>
                  </a:moveTo>
                  <a:lnTo>
                    <a:pt x="8890" y="2539"/>
                  </a:lnTo>
                  <a:lnTo>
                    <a:pt x="26670" y="8889"/>
                  </a:lnTo>
                </a:path>
              </a:pathLst>
            </a:custGeom>
            <a:ln w="27939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84" name="object 79"/>
            <p:cNvSpPr/>
            <p:nvPr/>
          </p:nvSpPr>
          <p:spPr>
            <a:xfrm>
              <a:off x="7124700" y="789940"/>
              <a:ext cx="26670" cy="10160"/>
            </a:xfrm>
            <a:custGeom>
              <a:avLst/>
              <a:gdLst/>
              <a:ahLst/>
              <a:cxnLst/>
              <a:rect l="l" t="t" r="r" b="b"/>
              <a:pathLst>
                <a:path w="26670" h="10160">
                  <a:moveTo>
                    <a:pt x="0" y="0"/>
                  </a:moveTo>
                  <a:lnTo>
                    <a:pt x="6350" y="2539"/>
                  </a:lnTo>
                  <a:lnTo>
                    <a:pt x="26670" y="1016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85" name="object 80"/>
            <p:cNvSpPr/>
            <p:nvPr/>
          </p:nvSpPr>
          <p:spPr>
            <a:xfrm>
              <a:off x="7178040" y="810259"/>
              <a:ext cx="26669" cy="11429"/>
            </a:xfrm>
            <a:custGeom>
              <a:avLst/>
              <a:gdLst/>
              <a:ahLst/>
              <a:cxnLst/>
              <a:rect l="l" t="t" r="r" b="b"/>
              <a:pathLst>
                <a:path w="26669" h="11429">
                  <a:moveTo>
                    <a:pt x="0" y="0"/>
                  </a:moveTo>
                  <a:lnTo>
                    <a:pt x="3809" y="1269"/>
                  </a:lnTo>
                  <a:lnTo>
                    <a:pt x="26669" y="1142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86" name="object 81"/>
            <p:cNvSpPr/>
            <p:nvPr/>
          </p:nvSpPr>
          <p:spPr>
            <a:xfrm>
              <a:off x="7230109" y="831850"/>
              <a:ext cx="26670" cy="12700"/>
            </a:xfrm>
            <a:custGeom>
              <a:avLst/>
              <a:gdLst/>
              <a:ahLst/>
              <a:cxnLst/>
              <a:rect l="l" t="t" r="r" b="b"/>
              <a:pathLst>
                <a:path w="26670" h="12700">
                  <a:moveTo>
                    <a:pt x="0" y="0"/>
                  </a:moveTo>
                  <a:lnTo>
                    <a:pt x="26670" y="1270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87" name="object 82"/>
            <p:cNvSpPr/>
            <p:nvPr/>
          </p:nvSpPr>
          <p:spPr>
            <a:xfrm>
              <a:off x="7282180" y="857250"/>
              <a:ext cx="24129" cy="12700"/>
            </a:xfrm>
            <a:custGeom>
              <a:avLst/>
              <a:gdLst/>
              <a:ahLst/>
              <a:cxnLst/>
              <a:rect l="l" t="t" r="r" b="b"/>
              <a:pathLst>
                <a:path w="24129" h="12700">
                  <a:moveTo>
                    <a:pt x="0" y="0"/>
                  </a:moveTo>
                  <a:lnTo>
                    <a:pt x="24129" y="12700"/>
                  </a:lnTo>
                </a:path>
              </a:pathLst>
            </a:custGeom>
            <a:ln w="27939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88" name="object 83"/>
            <p:cNvSpPr/>
            <p:nvPr/>
          </p:nvSpPr>
          <p:spPr>
            <a:xfrm>
              <a:off x="7331709" y="883919"/>
              <a:ext cx="24130" cy="15239"/>
            </a:xfrm>
            <a:custGeom>
              <a:avLst/>
              <a:gdLst/>
              <a:ahLst/>
              <a:cxnLst/>
              <a:rect l="l" t="t" r="r" b="b"/>
              <a:pathLst>
                <a:path w="24130" h="15239">
                  <a:moveTo>
                    <a:pt x="0" y="0"/>
                  </a:moveTo>
                  <a:lnTo>
                    <a:pt x="24130" y="1523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89" name="object 84"/>
            <p:cNvSpPr/>
            <p:nvPr/>
          </p:nvSpPr>
          <p:spPr>
            <a:xfrm>
              <a:off x="7379969" y="913130"/>
              <a:ext cx="24129" cy="16510"/>
            </a:xfrm>
            <a:custGeom>
              <a:avLst/>
              <a:gdLst/>
              <a:ahLst/>
              <a:cxnLst/>
              <a:rect l="l" t="t" r="r" b="b"/>
              <a:pathLst>
                <a:path w="24129" h="16510">
                  <a:moveTo>
                    <a:pt x="0" y="0"/>
                  </a:moveTo>
                  <a:lnTo>
                    <a:pt x="24129" y="16510"/>
                  </a:lnTo>
                  <a:lnTo>
                    <a:pt x="24129" y="1651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90" name="object 85"/>
            <p:cNvSpPr/>
            <p:nvPr/>
          </p:nvSpPr>
          <p:spPr>
            <a:xfrm>
              <a:off x="7426959" y="946150"/>
              <a:ext cx="22860" cy="16510"/>
            </a:xfrm>
            <a:custGeom>
              <a:avLst/>
              <a:gdLst/>
              <a:ahLst/>
              <a:cxnLst/>
              <a:rect l="l" t="t" r="r" b="b"/>
              <a:pathLst>
                <a:path w="22860" h="16510">
                  <a:moveTo>
                    <a:pt x="0" y="0"/>
                  </a:moveTo>
                  <a:lnTo>
                    <a:pt x="15240" y="10160"/>
                  </a:lnTo>
                  <a:lnTo>
                    <a:pt x="22860" y="1651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91" name="object 86"/>
            <p:cNvSpPr/>
            <p:nvPr/>
          </p:nvSpPr>
          <p:spPr>
            <a:xfrm>
              <a:off x="7472680" y="980439"/>
              <a:ext cx="21590" cy="19050"/>
            </a:xfrm>
            <a:custGeom>
              <a:avLst/>
              <a:gdLst/>
              <a:ahLst/>
              <a:cxnLst/>
              <a:rect l="l" t="t" r="r" b="b"/>
              <a:pathLst>
                <a:path w="21590" h="19050">
                  <a:moveTo>
                    <a:pt x="0" y="0"/>
                  </a:moveTo>
                  <a:lnTo>
                    <a:pt x="5079" y="5080"/>
                  </a:lnTo>
                  <a:lnTo>
                    <a:pt x="21590" y="19050"/>
                  </a:lnTo>
                </a:path>
              </a:pathLst>
            </a:custGeom>
            <a:ln w="27939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92" name="object 87"/>
            <p:cNvSpPr/>
            <p:nvPr/>
          </p:nvSpPr>
          <p:spPr>
            <a:xfrm>
              <a:off x="7514590" y="1018539"/>
              <a:ext cx="20319" cy="20320"/>
            </a:xfrm>
            <a:custGeom>
              <a:avLst/>
              <a:gdLst/>
              <a:ahLst/>
              <a:cxnLst/>
              <a:rect l="l" t="t" r="r" b="b"/>
              <a:pathLst>
                <a:path w="20319" h="20320">
                  <a:moveTo>
                    <a:pt x="0" y="0"/>
                  </a:moveTo>
                  <a:lnTo>
                    <a:pt x="20319" y="2032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93" name="object 88"/>
            <p:cNvSpPr/>
            <p:nvPr/>
          </p:nvSpPr>
          <p:spPr>
            <a:xfrm>
              <a:off x="7553959" y="1060450"/>
              <a:ext cx="17780" cy="21589"/>
            </a:xfrm>
            <a:custGeom>
              <a:avLst/>
              <a:gdLst/>
              <a:ahLst/>
              <a:cxnLst/>
              <a:rect l="l" t="t" r="r" b="b"/>
              <a:pathLst>
                <a:path w="17780" h="21589">
                  <a:moveTo>
                    <a:pt x="0" y="0"/>
                  </a:moveTo>
                  <a:lnTo>
                    <a:pt x="15240" y="16510"/>
                  </a:lnTo>
                  <a:lnTo>
                    <a:pt x="17780" y="2158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94" name="object 89"/>
            <p:cNvSpPr/>
            <p:nvPr/>
          </p:nvSpPr>
          <p:spPr>
            <a:xfrm>
              <a:off x="7589519" y="1103630"/>
              <a:ext cx="16509" cy="24130"/>
            </a:xfrm>
            <a:custGeom>
              <a:avLst/>
              <a:gdLst/>
              <a:ahLst/>
              <a:cxnLst/>
              <a:rect l="l" t="t" r="r" b="b"/>
              <a:pathLst>
                <a:path w="16509" h="24130">
                  <a:moveTo>
                    <a:pt x="0" y="0"/>
                  </a:moveTo>
                  <a:lnTo>
                    <a:pt x="5079" y="6350"/>
                  </a:lnTo>
                  <a:lnTo>
                    <a:pt x="16509" y="2413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95" name="object 90"/>
            <p:cNvSpPr/>
            <p:nvPr/>
          </p:nvSpPr>
          <p:spPr>
            <a:xfrm>
              <a:off x="7621269" y="1150619"/>
              <a:ext cx="15239" cy="25400"/>
            </a:xfrm>
            <a:custGeom>
              <a:avLst/>
              <a:gdLst/>
              <a:ahLst/>
              <a:cxnLst/>
              <a:rect l="l" t="t" r="r" b="b"/>
              <a:pathLst>
                <a:path w="15239" h="25400">
                  <a:moveTo>
                    <a:pt x="0" y="0"/>
                  </a:moveTo>
                  <a:lnTo>
                    <a:pt x="15239" y="2540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96" name="object 91"/>
            <p:cNvSpPr/>
            <p:nvPr/>
          </p:nvSpPr>
          <p:spPr>
            <a:xfrm>
              <a:off x="7647940" y="1201419"/>
              <a:ext cx="11429" cy="25400"/>
            </a:xfrm>
            <a:custGeom>
              <a:avLst/>
              <a:gdLst/>
              <a:ahLst/>
              <a:cxnLst/>
              <a:rect l="l" t="t" r="r" b="b"/>
              <a:pathLst>
                <a:path w="11429" h="25400">
                  <a:moveTo>
                    <a:pt x="0" y="0"/>
                  </a:moveTo>
                  <a:lnTo>
                    <a:pt x="5079" y="10159"/>
                  </a:lnTo>
                  <a:lnTo>
                    <a:pt x="11429" y="2540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97" name="object 92"/>
            <p:cNvSpPr/>
            <p:nvPr/>
          </p:nvSpPr>
          <p:spPr>
            <a:xfrm>
              <a:off x="7669530" y="1253489"/>
              <a:ext cx="7620" cy="27939"/>
            </a:xfrm>
            <a:custGeom>
              <a:avLst/>
              <a:gdLst/>
              <a:ahLst/>
              <a:cxnLst/>
              <a:rect l="l" t="t" r="r" b="b"/>
              <a:pathLst>
                <a:path w="7620" h="27939">
                  <a:moveTo>
                    <a:pt x="0" y="0"/>
                  </a:moveTo>
                  <a:lnTo>
                    <a:pt x="7620" y="2793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98" name="object 93"/>
            <p:cNvSpPr/>
            <p:nvPr/>
          </p:nvSpPr>
          <p:spPr>
            <a:xfrm>
              <a:off x="7683500" y="1309369"/>
              <a:ext cx="3809" cy="27939"/>
            </a:xfrm>
            <a:custGeom>
              <a:avLst/>
              <a:gdLst/>
              <a:ahLst/>
              <a:cxnLst/>
              <a:rect l="l" t="t" r="r" b="b"/>
              <a:pathLst>
                <a:path w="3809" h="27939">
                  <a:moveTo>
                    <a:pt x="0" y="0"/>
                  </a:moveTo>
                  <a:lnTo>
                    <a:pt x="1270" y="7619"/>
                  </a:lnTo>
                  <a:lnTo>
                    <a:pt x="3809" y="2793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99" name="object 94"/>
            <p:cNvSpPr/>
            <p:nvPr/>
          </p:nvSpPr>
          <p:spPr>
            <a:xfrm>
              <a:off x="7689850" y="1365250"/>
              <a:ext cx="1270" cy="22860"/>
            </a:xfrm>
            <a:custGeom>
              <a:avLst/>
              <a:gdLst/>
              <a:ahLst/>
              <a:cxnLst/>
              <a:rect l="l" t="t" r="r" b="b"/>
              <a:pathLst>
                <a:path w="1270" h="22860">
                  <a:moveTo>
                    <a:pt x="0" y="0"/>
                  </a:moveTo>
                  <a:lnTo>
                    <a:pt x="1270" y="2286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00" name="object 95"/>
            <p:cNvSpPr/>
            <p:nvPr/>
          </p:nvSpPr>
          <p:spPr>
            <a:xfrm>
              <a:off x="7691119" y="1388110"/>
              <a:ext cx="1270" cy="29210"/>
            </a:xfrm>
            <a:custGeom>
              <a:avLst/>
              <a:gdLst/>
              <a:ahLst/>
              <a:cxnLst/>
              <a:rect l="l" t="t" r="r" b="b"/>
              <a:pathLst>
                <a:path w="1270" h="29210">
                  <a:moveTo>
                    <a:pt x="1270" y="0"/>
                  </a:moveTo>
                  <a:lnTo>
                    <a:pt x="0" y="2921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01" name="object 96"/>
            <p:cNvSpPr/>
            <p:nvPr/>
          </p:nvSpPr>
          <p:spPr>
            <a:xfrm>
              <a:off x="7682230" y="1445260"/>
              <a:ext cx="5079" cy="27939"/>
            </a:xfrm>
            <a:custGeom>
              <a:avLst/>
              <a:gdLst/>
              <a:ahLst/>
              <a:cxnLst/>
              <a:rect l="l" t="t" r="r" b="b"/>
              <a:pathLst>
                <a:path w="5079" h="27939">
                  <a:moveTo>
                    <a:pt x="5079" y="0"/>
                  </a:moveTo>
                  <a:lnTo>
                    <a:pt x="3810" y="13969"/>
                  </a:lnTo>
                  <a:lnTo>
                    <a:pt x="0" y="2793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02" name="object 97"/>
            <p:cNvSpPr/>
            <p:nvPr/>
          </p:nvSpPr>
          <p:spPr>
            <a:xfrm>
              <a:off x="7666990" y="1499869"/>
              <a:ext cx="8889" cy="27939"/>
            </a:xfrm>
            <a:custGeom>
              <a:avLst/>
              <a:gdLst/>
              <a:ahLst/>
              <a:cxnLst/>
              <a:rect l="l" t="t" r="r" b="b"/>
              <a:pathLst>
                <a:path w="8889" h="27939">
                  <a:moveTo>
                    <a:pt x="8889" y="0"/>
                  </a:moveTo>
                  <a:lnTo>
                    <a:pt x="0" y="2793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03" name="object 98"/>
            <p:cNvSpPr/>
            <p:nvPr/>
          </p:nvSpPr>
          <p:spPr>
            <a:xfrm>
              <a:off x="7642859" y="1553210"/>
              <a:ext cx="12700" cy="26669"/>
            </a:xfrm>
            <a:custGeom>
              <a:avLst/>
              <a:gdLst/>
              <a:ahLst/>
              <a:cxnLst/>
              <a:rect l="l" t="t" r="r" b="b"/>
              <a:pathLst>
                <a:path w="12700" h="26669">
                  <a:moveTo>
                    <a:pt x="12700" y="0"/>
                  </a:moveTo>
                  <a:lnTo>
                    <a:pt x="8890" y="10160"/>
                  </a:lnTo>
                  <a:lnTo>
                    <a:pt x="0" y="2666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04" name="object 99"/>
            <p:cNvSpPr/>
            <p:nvPr/>
          </p:nvSpPr>
          <p:spPr>
            <a:xfrm>
              <a:off x="7613650" y="1604010"/>
              <a:ext cx="15240" cy="24129"/>
            </a:xfrm>
            <a:custGeom>
              <a:avLst/>
              <a:gdLst/>
              <a:ahLst/>
              <a:cxnLst/>
              <a:rect l="l" t="t" r="r" b="b"/>
              <a:pathLst>
                <a:path w="15240" h="24129">
                  <a:moveTo>
                    <a:pt x="15240" y="0"/>
                  </a:moveTo>
                  <a:lnTo>
                    <a:pt x="0" y="2412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05" name="object 100"/>
            <p:cNvSpPr/>
            <p:nvPr/>
          </p:nvSpPr>
          <p:spPr>
            <a:xfrm>
              <a:off x="7579359" y="1651000"/>
              <a:ext cx="17780" cy="22860"/>
            </a:xfrm>
            <a:custGeom>
              <a:avLst/>
              <a:gdLst/>
              <a:ahLst/>
              <a:cxnLst/>
              <a:rect l="l" t="t" r="r" b="b"/>
              <a:pathLst>
                <a:path w="17780" h="22860">
                  <a:moveTo>
                    <a:pt x="17780" y="0"/>
                  </a:moveTo>
                  <a:lnTo>
                    <a:pt x="10160" y="11429"/>
                  </a:lnTo>
                  <a:lnTo>
                    <a:pt x="0" y="2286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06" name="object 101"/>
            <p:cNvSpPr/>
            <p:nvPr/>
          </p:nvSpPr>
          <p:spPr>
            <a:xfrm>
              <a:off x="7541259" y="1695450"/>
              <a:ext cx="20320" cy="20320"/>
            </a:xfrm>
            <a:custGeom>
              <a:avLst/>
              <a:gdLst/>
              <a:ahLst/>
              <a:cxnLst/>
              <a:rect l="l" t="t" r="r" b="b"/>
              <a:pathLst>
                <a:path w="20320" h="20320">
                  <a:moveTo>
                    <a:pt x="20320" y="0"/>
                  </a:moveTo>
                  <a:lnTo>
                    <a:pt x="0" y="2032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07" name="object 102"/>
            <p:cNvSpPr/>
            <p:nvPr/>
          </p:nvSpPr>
          <p:spPr>
            <a:xfrm>
              <a:off x="7500619" y="1736089"/>
              <a:ext cx="20320" cy="19050"/>
            </a:xfrm>
            <a:custGeom>
              <a:avLst/>
              <a:gdLst/>
              <a:ahLst/>
              <a:cxnLst/>
              <a:rect l="l" t="t" r="r" b="b"/>
              <a:pathLst>
                <a:path w="20320" h="19050">
                  <a:moveTo>
                    <a:pt x="20320" y="0"/>
                  </a:moveTo>
                  <a:lnTo>
                    <a:pt x="0" y="19050"/>
                  </a:lnTo>
                </a:path>
              </a:pathLst>
            </a:custGeom>
            <a:ln w="27939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08" name="object 103"/>
            <p:cNvSpPr/>
            <p:nvPr/>
          </p:nvSpPr>
          <p:spPr>
            <a:xfrm>
              <a:off x="7456169" y="1772920"/>
              <a:ext cx="21589" cy="17779"/>
            </a:xfrm>
            <a:custGeom>
              <a:avLst/>
              <a:gdLst/>
              <a:ahLst/>
              <a:cxnLst/>
              <a:rect l="l" t="t" r="r" b="b"/>
              <a:pathLst>
                <a:path w="21589" h="17779">
                  <a:moveTo>
                    <a:pt x="21589" y="0"/>
                  </a:moveTo>
                  <a:lnTo>
                    <a:pt x="7620" y="11429"/>
                  </a:lnTo>
                  <a:lnTo>
                    <a:pt x="0" y="1777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09" name="object 104"/>
            <p:cNvSpPr/>
            <p:nvPr/>
          </p:nvSpPr>
          <p:spPr>
            <a:xfrm>
              <a:off x="7409180" y="1807210"/>
              <a:ext cx="24129" cy="15239"/>
            </a:xfrm>
            <a:custGeom>
              <a:avLst/>
              <a:gdLst/>
              <a:ahLst/>
              <a:cxnLst/>
              <a:rect l="l" t="t" r="r" b="b"/>
              <a:pathLst>
                <a:path w="24129" h="15239">
                  <a:moveTo>
                    <a:pt x="24129" y="0"/>
                  </a:moveTo>
                  <a:lnTo>
                    <a:pt x="17779" y="5079"/>
                  </a:lnTo>
                  <a:lnTo>
                    <a:pt x="0" y="1523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10" name="object 105"/>
            <p:cNvSpPr/>
            <p:nvPr/>
          </p:nvSpPr>
          <p:spPr>
            <a:xfrm>
              <a:off x="7360919" y="1838960"/>
              <a:ext cx="25400" cy="13969"/>
            </a:xfrm>
            <a:custGeom>
              <a:avLst/>
              <a:gdLst/>
              <a:ahLst/>
              <a:cxnLst/>
              <a:rect l="l" t="t" r="r" b="b"/>
              <a:pathLst>
                <a:path w="25400" h="13969">
                  <a:moveTo>
                    <a:pt x="25400" y="0"/>
                  </a:moveTo>
                  <a:lnTo>
                    <a:pt x="0" y="1396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11" name="object 106"/>
            <p:cNvSpPr/>
            <p:nvPr/>
          </p:nvSpPr>
          <p:spPr>
            <a:xfrm>
              <a:off x="7311390" y="1868170"/>
              <a:ext cx="25400" cy="12700"/>
            </a:xfrm>
            <a:custGeom>
              <a:avLst/>
              <a:gdLst/>
              <a:ahLst/>
              <a:cxnLst/>
              <a:rect l="l" t="t" r="r" b="b"/>
              <a:pathLst>
                <a:path w="25400" h="12700">
                  <a:moveTo>
                    <a:pt x="25400" y="0"/>
                  </a:moveTo>
                  <a:lnTo>
                    <a:pt x="0" y="1270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12" name="object 107"/>
            <p:cNvSpPr/>
            <p:nvPr/>
          </p:nvSpPr>
          <p:spPr>
            <a:xfrm>
              <a:off x="7260590" y="1893570"/>
              <a:ext cx="25400" cy="12700"/>
            </a:xfrm>
            <a:custGeom>
              <a:avLst/>
              <a:gdLst/>
              <a:ahLst/>
              <a:cxnLst/>
              <a:rect l="l" t="t" r="r" b="b"/>
              <a:pathLst>
                <a:path w="25400" h="12700">
                  <a:moveTo>
                    <a:pt x="25400" y="0"/>
                  </a:moveTo>
                  <a:lnTo>
                    <a:pt x="0" y="1270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13" name="object 108"/>
            <p:cNvSpPr/>
            <p:nvPr/>
          </p:nvSpPr>
          <p:spPr>
            <a:xfrm>
              <a:off x="7208519" y="1917700"/>
              <a:ext cx="26670" cy="11429"/>
            </a:xfrm>
            <a:custGeom>
              <a:avLst/>
              <a:gdLst/>
              <a:ahLst/>
              <a:cxnLst/>
              <a:rect l="l" t="t" r="r" b="b"/>
              <a:pathLst>
                <a:path w="26670" h="11429">
                  <a:moveTo>
                    <a:pt x="26670" y="0"/>
                  </a:moveTo>
                  <a:lnTo>
                    <a:pt x="0" y="1142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14" name="object 109"/>
            <p:cNvSpPr/>
            <p:nvPr/>
          </p:nvSpPr>
          <p:spPr>
            <a:xfrm>
              <a:off x="7155180" y="1939289"/>
              <a:ext cx="26670" cy="10160"/>
            </a:xfrm>
            <a:custGeom>
              <a:avLst/>
              <a:gdLst/>
              <a:ahLst/>
              <a:cxnLst/>
              <a:rect l="l" t="t" r="r" b="b"/>
              <a:pathLst>
                <a:path w="26670" h="10160">
                  <a:moveTo>
                    <a:pt x="26670" y="0"/>
                  </a:moveTo>
                  <a:lnTo>
                    <a:pt x="0" y="1016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15" name="object 110"/>
            <p:cNvSpPr/>
            <p:nvPr/>
          </p:nvSpPr>
          <p:spPr>
            <a:xfrm>
              <a:off x="7101840" y="1959610"/>
              <a:ext cx="26669" cy="8889"/>
            </a:xfrm>
            <a:custGeom>
              <a:avLst/>
              <a:gdLst/>
              <a:ahLst/>
              <a:cxnLst/>
              <a:rect l="l" t="t" r="r" b="b"/>
              <a:pathLst>
                <a:path w="26669" h="8889">
                  <a:moveTo>
                    <a:pt x="26669" y="0"/>
                  </a:moveTo>
                  <a:lnTo>
                    <a:pt x="0" y="888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16" name="object 111"/>
            <p:cNvSpPr/>
            <p:nvPr/>
          </p:nvSpPr>
          <p:spPr>
            <a:xfrm>
              <a:off x="7047230" y="1977389"/>
              <a:ext cx="27940" cy="8889"/>
            </a:xfrm>
            <a:custGeom>
              <a:avLst/>
              <a:gdLst/>
              <a:ahLst/>
              <a:cxnLst/>
              <a:rect l="l" t="t" r="r" b="b"/>
              <a:pathLst>
                <a:path w="27940" h="8889">
                  <a:moveTo>
                    <a:pt x="27940" y="0"/>
                  </a:moveTo>
                  <a:lnTo>
                    <a:pt x="0" y="888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17" name="object 112"/>
            <p:cNvSpPr/>
            <p:nvPr/>
          </p:nvSpPr>
          <p:spPr>
            <a:xfrm>
              <a:off x="6992619" y="1993900"/>
              <a:ext cx="27939" cy="6350"/>
            </a:xfrm>
            <a:custGeom>
              <a:avLst/>
              <a:gdLst/>
              <a:ahLst/>
              <a:cxnLst/>
              <a:rect l="l" t="t" r="r" b="b"/>
              <a:pathLst>
                <a:path w="27939" h="6350">
                  <a:moveTo>
                    <a:pt x="27939" y="0"/>
                  </a:moveTo>
                  <a:lnTo>
                    <a:pt x="0" y="635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18" name="object 113"/>
            <p:cNvSpPr/>
            <p:nvPr/>
          </p:nvSpPr>
          <p:spPr>
            <a:xfrm>
              <a:off x="6938009" y="2007870"/>
              <a:ext cx="26670" cy="6350"/>
            </a:xfrm>
            <a:custGeom>
              <a:avLst/>
              <a:gdLst/>
              <a:ahLst/>
              <a:cxnLst/>
              <a:rect l="l" t="t" r="r" b="b"/>
              <a:pathLst>
                <a:path w="26670" h="6350">
                  <a:moveTo>
                    <a:pt x="26670" y="0"/>
                  </a:moveTo>
                  <a:lnTo>
                    <a:pt x="0" y="635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19" name="object 114"/>
            <p:cNvSpPr/>
            <p:nvPr/>
          </p:nvSpPr>
          <p:spPr>
            <a:xfrm>
              <a:off x="6882130" y="2020570"/>
              <a:ext cx="27940" cy="5079"/>
            </a:xfrm>
            <a:custGeom>
              <a:avLst/>
              <a:gdLst/>
              <a:ahLst/>
              <a:cxnLst/>
              <a:rect l="l" t="t" r="r" b="b"/>
              <a:pathLst>
                <a:path w="27940" h="5079">
                  <a:moveTo>
                    <a:pt x="27940" y="0"/>
                  </a:moveTo>
                  <a:lnTo>
                    <a:pt x="0" y="507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20" name="object 115"/>
            <p:cNvSpPr/>
            <p:nvPr/>
          </p:nvSpPr>
          <p:spPr>
            <a:xfrm>
              <a:off x="6824980" y="2030729"/>
              <a:ext cx="29210" cy="5080"/>
            </a:xfrm>
            <a:custGeom>
              <a:avLst/>
              <a:gdLst/>
              <a:ahLst/>
              <a:cxnLst/>
              <a:rect l="l" t="t" r="r" b="b"/>
              <a:pathLst>
                <a:path w="29210" h="5080">
                  <a:moveTo>
                    <a:pt x="29210" y="0"/>
                  </a:moveTo>
                  <a:lnTo>
                    <a:pt x="0" y="508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21" name="object 116"/>
            <p:cNvSpPr/>
            <p:nvPr/>
          </p:nvSpPr>
          <p:spPr>
            <a:xfrm>
              <a:off x="6769100" y="2039620"/>
              <a:ext cx="27940" cy="3809"/>
            </a:xfrm>
            <a:custGeom>
              <a:avLst/>
              <a:gdLst/>
              <a:ahLst/>
              <a:cxnLst/>
              <a:rect l="l" t="t" r="r" b="b"/>
              <a:pathLst>
                <a:path w="27940" h="3809">
                  <a:moveTo>
                    <a:pt x="27940" y="0"/>
                  </a:moveTo>
                  <a:lnTo>
                    <a:pt x="0" y="380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22" name="object 117"/>
            <p:cNvSpPr/>
            <p:nvPr/>
          </p:nvSpPr>
          <p:spPr>
            <a:xfrm>
              <a:off x="6713219" y="2047239"/>
              <a:ext cx="27939" cy="2539"/>
            </a:xfrm>
            <a:custGeom>
              <a:avLst/>
              <a:gdLst/>
              <a:ahLst/>
              <a:cxnLst/>
              <a:rect l="l" t="t" r="r" b="b"/>
              <a:pathLst>
                <a:path w="27939" h="2539">
                  <a:moveTo>
                    <a:pt x="27939" y="0"/>
                  </a:moveTo>
                  <a:lnTo>
                    <a:pt x="0" y="253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23" name="object 118"/>
            <p:cNvSpPr/>
            <p:nvPr/>
          </p:nvSpPr>
          <p:spPr>
            <a:xfrm>
              <a:off x="6656069" y="2053589"/>
              <a:ext cx="29209" cy="1270"/>
            </a:xfrm>
            <a:custGeom>
              <a:avLst/>
              <a:gdLst/>
              <a:ahLst/>
              <a:cxnLst/>
              <a:rect l="l" t="t" r="r" b="b"/>
              <a:pathLst>
                <a:path w="29209" h="1270">
                  <a:moveTo>
                    <a:pt x="29209" y="0"/>
                  </a:moveTo>
                  <a:lnTo>
                    <a:pt x="0" y="127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24" name="object 119"/>
            <p:cNvSpPr/>
            <p:nvPr/>
          </p:nvSpPr>
          <p:spPr>
            <a:xfrm>
              <a:off x="6598919" y="2057400"/>
              <a:ext cx="29209" cy="1270"/>
            </a:xfrm>
            <a:custGeom>
              <a:avLst/>
              <a:gdLst/>
              <a:ahLst/>
              <a:cxnLst/>
              <a:rect l="l" t="t" r="r" b="b"/>
              <a:pathLst>
                <a:path w="29209" h="1270">
                  <a:moveTo>
                    <a:pt x="29209" y="0"/>
                  </a:moveTo>
                  <a:lnTo>
                    <a:pt x="24129" y="0"/>
                  </a:lnTo>
                  <a:lnTo>
                    <a:pt x="0" y="127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25" name="object 120"/>
            <p:cNvSpPr/>
            <p:nvPr/>
          </p:nvSpPr>
          <p:spPr>
            <a:xfrm>
              <a:off x="6543040" y="2059939"/>
              <a:ext cx="27939" cy="1270"/>
            </a:xfrm>
            <a:custGeom>
              <a:avLst/>
              <a:gdLst/>
              <a:ahLst/>
              <a:cxnLst/>
              <a:rect l="l" t="t" r="r" b="b"/>
              <a:pathLst>
                <a:path w="27939" h="1270">
                  <a:moveTo>
                    <a:pt x="27939" y="0"/>
                  </a:moveTo>
                  <a:lnTo>
                    <a:pt x="17779" y="0"/>
                  </a:lnTo>
                  <a:lnTo>
                    <a:pt x="0" y="127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26" name="object 121"/>
            <p:cNvSpPr/>
            <p:nvPr/>
          </p:nvSpPr>
          <p:spPr>
            <a:xfrm>
              <a:off x="6498590" y="2061210"/>
              <a:ext cx="15239" cy="0"/>
            </a:xfrm>
            <a:custGeom>
              <a:avLst/>
              <a:gdLst/>
              <a:ahLst/>
              <a:cxnLst/>
              <a:rect l="l" t="t" r="r" b="b"/>
              <a:pathLst>
                <a:path w="15240">
                  <a:moveTo>
                    <a:pt x="15239" y="0"/>
                  </a:move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27" name="object 123"/>
            <p:cNvSpPr/>
            <p:nvPr/>
          </p:nvSpPr>
          <p:spPr>
            <a:xfrm>
              <a:off x="358140" y="1925320"/>
              <a:ext cx="1238250" cy="274319"/>
            </a:xfrm>
            <a:custGeom>
              <a:avLst/>
              <a:gdLst/>
              <a:ahLst/>
              <a:cxnLst/>
              <a:rect l="l" t="t" r="r" b="b"/>
              <a:pathLst>
                <a:path w="1238250" h="274319">
                  <a:moveTo>
                    <a:pt x="0" y="0"/>
                  </a:moveTo>
                  <a:lnTo>
                    <a:pt x="1238250" y="0"/>
                  </a:lnTo>
                  <a:lnTo>
                    <a:pt x="1238250" y="274319"/>
                  </a:lnTo>
                  <a:lnTo>
                    <a:pt x="0" y="2743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D59A"/>
            </a:solidFill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28" name="object 124"/>
            <p:cNvSpPr/>
            <p:nvPr/>
          </p:nvSpPr>
          <p:spPr>
            <a:xfrm>
              <a:off x="358140" y="1925320"/>
              <a:ext cx="1238250" cy="274319"/>
            </a:xfrm>
            <a:custGeom>
              <a:avLst/>
              <a:gdLst/>
              <a:ahLst/>
              <a:cxnLst/>
              <a:rect l="l" t="t" r="r" b="b"/>
              <a:pathLst>
                <a:path w="1238250" h="274319">
                  <a:moveTo>
                    <a:pt x="0" y="0"/>
                  </a:moveTo>
                  <a:lnTo>
                    <a:pt x="1238250" y="0"/>
                  </a:lnTo>
                  <a:lnTo>
                    <a:pt x="1238250" y="274319"/>
                  </a:lnTo>
                  <a:lnTo>
                    <a:pt x="0" y="274319"/>
                  </a:lnTo>
                  <a:lnTo>
                    <a:pt x="0" y="0"/>
                  </a:lnTo>
                  <a:close/>
                </a:path>
              </a:pathLst>
            </a:custGeom>
            <a:ln w="9344">
              <a:solidFill>
                <a:srgbClr val="7F7F7F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29" name="object 125"/>
            <p:cNvSpPr/>
            <p:nvPr/>
          </p:nvSpPr>
          <p:spPr>
            <a:xfrm>
              <a:off x="358140" y="192532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9344">
              <a:solidFill>
                <a:srgbClr val="7F7F7F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30" name="object 126"/>
            <p:cNvSpPr/>
            <p:nvPr/>
          </p:nvSpPr>
          <p:spPr>
            <a:xfrm>
              <a:off x="1596389" y="2199639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9344">
              <a:solidFill>
                <a:srgbClr val="7F7F7F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31" name="object 127"/>
            <p:cNvSpPr/>
            <p:nvPr/>
          </p:nvSpPr>
          <p:spPr>
            <a:xfrm>
              <a:off x="6572250" y="2105660"/>
              <a:ext cx="614679" cy="0"/>
            </a:xfrm>
            <a:custGeom>
              <a:avLst/>
              <a:gdLst/>
              <a:ahLst/>
              <a:cxnLst/>
              <a:rect l="l" t="t" r="r" b="b"/>
              <a:pathLst>
                <a:path w="614679">
                  <a:moveTo>
                    <a:pt x="0" y="0"/>
                  </a:moveTo>
                  <a:lnTo>
                    <a:pt x="614679" y="0"/>
                  </a:lnTo>
                </a:path>
              </a:pathLst>
            </a:custGeom>
            <a:ln w="36830">
              <a:solidFill>
                <a:srgbClr val="00AFEF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32" name="object 128"/>
            <p:cNvSpPr/>
            <p:nvPr/>
          </p:nvSpPr>
          <p:spPr>
            <a:xfrm>
              <a:off x="7179309" y="2049779"/>
              <a:ext cx="110490" cy="110490"/>
            </a:xfrm>
            <a:custGeom>
              <a:avLst/>
              <a:gdLst/>
              <a:ahLst/>
              <a:cxnLst/>
              <a:rect l="l" t="t" r="r" b="b"/>
              <a:pathLst>
                <a:path w="110490" h="110490">
                  <a:moveTo>
                    <a:pt x="0" y="0"/>
                  </a:moveTo>
                  <a:lnTo>
                    <a:pt x="0" y="110490"/>
                  </a:lnTo>
                  <a:lnTo>
                    <a:pt x="110490" y="558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FEF"/>
            </a:solidFill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33" name="object 129"/>
            <p:cNvSpPr/>
            <p:nvPr/>
          </p:nvSpPr>
          <p:spPr>
            <a:xfrm>
              <a:off x="7289800" y="1948179"/>
              <a:ext cx="753109" cy="274320"/>
            </a:xfrm>
            <a:custGeom>
              <a:avLst/>
              <a:gdLst/>
              <a:ahLst/>
              <a:cxnLst/>
              <a:rect l="l" t="t" r="r" b="b"/>
              <a:pathLst>
                <a:path w="753109" h="274320">
                  <a:moveTo>
                    <a:pt x="0" y="0"/>
                  </a:moveTo>
                  <a:lnTo>
                    <a:pt x="753109" y="0"/>
                  </a:lnTo>
                  <a:lnTo>
                    <a:pt x="753109" y="274320"/>
                  </a:lnTo>
                  <a:lnTo>
                    <a:pt x="0" y="27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9593"/>
            </a:solidFill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34" name="object 130"/>
            <p:cNvSpPr/>
            <p:nvPr/>
          </p:nvSpPr>
          <p:spPr>
            <a:xfrm>
              <a:off x="7289800" y="1948179"/>
              <a:ext cx="753109" cy="274320"/>
            </a:xfrm>
            <a:custGeom>
              <a:avLst/>
              <a:gdLst/>
              <a:ahLst/>
              <a:cxnLst/>
              <a:rect l="l" t="t" r="r" b="b"/>
              <a:pathLst>
                <a:path w="753109" h="274320">
                  <a:moveTo>
                    <a:pt x="0" y="0"/>
                  </a:moveTo>
                  <a:lnTo>
                    <a:pt x="753109" y="0"/>
                  </a:lnTo>
                  <a:lnTo>
                    <a:pt x="753109" y="274320"/>
                  </a:lnTo>
                  <a:lnTo>
                    <a:pt x="0" y="274320"/>
                  </a:lnTo>
                  <a:lnTo>
                    <a:pt x="0" y="0"/>
                  </a:lnTo>
                  <a:close/>
                </a:path>
              </a:pathLst>
            </a:custGeom>
            <a:ln w="9344">
              <a:solidFill>
                <a:srgbClr val="7F7F7F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35" name="object 131"/>
            <p:cNvSpPr/>
            <p:nvPr/>
          </p:nvSpPr>
          <p:spPr>
            <a:xfrm>
              <a:off x="7289800" y="1948179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9344">
              <a:solidFill>
                <a:srgbClr val="7F7F7F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36" name="object 132"/>
            <p:cNvSpPr/>
            <p:nvPr/>
          </p:nvSpPr>
          <p:spPr>
            <a:xfrm>
              <a:off x="8042909" y="222250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9344">
              <a:solidFill>
                <a:srgbClr val="7F7F7F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37" name="object 134"/>
            <p:cNvSpPr txBox="1"/>
            <p:nvPr/>
          </p:nvSpPr>
          <p:spPr>
            <a:xfrm>
              <a:off x="359409" y="1979929"/>
              <a:ext cx="1233805" cy="244121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/>
              <a:r>
                <a:rPr sz="1200" b="1" dirty="0">
                  <a:solidFill>
                    <a:srgbClr val="000000"/>
                  </a:solidFill>
                  <a:latin typeface="Arial"/>
                  <a:cs typeface="Arial"/>
                </a:rPr>
                <a:t>5</a:t>
              </a:r>
              <a:r>
                <a:rPr sz="1200" b="1" spc="5" dirty="0">
                  <a:solidFill>
                    <a:srgbClr val="000000"/>
                  </a:solidFill>
                  <a:latin typeface="Arial"/>
                  <a:cs typeface="Arial"/>
                </a:rPr>
                <a:t> </a:t>
              </a:r>
              <a:r>
                <a:rPr sz="1200" b="1" spc="-10" dirty="0">
                  <a:solidFill>
                    <a:srgbClr val="000000"/>
                  </a:solidFill>
                  <a:latin typeface="Arial"/>
                  <a:cs typeface="Arial"/>
                </a:rPr>
                <a:t>M</a:t>
              </a:r>
              <a:r>
                <a:rPr sz="1200" b="1" dirty="0">
                  <a:solidFill>
                    <a:srgbClr val="000000"/>
                  </a:solidFill>
                  <a:latin typeface="Arial"/>
                  <a:cs typeface="Arial"/>
                </a:rPr>
                <a:t>eV I</a:t>
              </a:r>
              <a:r>
                <a:rPr sz="1200" b="1" spc="-20" dirty="0">
                  <a:solidFill>
                    <a:srgbClr val="000000"/>
                  </a:solidFill>
                  <a:latin typeface="Arial"/>
                  <a:cs typeface="Arial"/>
                </a:rPr>
                <a:t>n</a:t>
              </a:r>
              <a:r>
                <a:rPr sz="1200" b="1" dirty="0">
                  <a:solidFill>
                    <a:srgbClr val="000000"/>
                  </a:solidFill>
                  <a:latin typeface="Arial"/>
                  <a:cs typeface="Arial"/>
                </a:rPr>
                <a:t>ject</a:t>
              </a:r>
              <a:r>
                <a:rPr sz="1200" b="1" spc="-20" dirty="0">
                  <a:solidFill>
                    <a:srgbClr val="000000"/>
                  </a:solidFill>
                  <a:latin typeface="Arial"/>
                  <a:cs typeface="Arial"/>
                </a:rPr>
                <a:t>o</a:t>
              </a:r>
              <a:r>
                <a:rPr sz="1200" b="1" dirty="0">
                  <a:solidFill>
                    <a:srgbClr val="000000"/>
                  </a:solidFill>
                  <a:latin typeface="Arial"/>
                  <a:cs typeface="Arial"/>
                </a:rPr>
                <a:t>r</a:t>
              </a:r>
              <a:endParaRPr sz="12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138" name="object 135"/>
            <p:cNvSpPr txBox="1"/>
            <p:nvPr/>
          </p:nvSpPr>
          <p:spPr>
            <a:xfrm>
              <a:off x="7401559" y="2004059"/>
              <a:ext cx="530225" cy="244121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/>
              <a:r>
                <a:rPr sz="1200" b="1" spc="5" dirty="0">
                  <a:solidFill>
                    <a:srgbClr val="000000"/>
                  </a:solidFill>
                  <a:latin typeface="Arial"/>
                  <a:cs typeface="Arial"/>
                </a:rPr>
                <a:t>D</a:t>
              </a:r>
              <a:r>
                <a:rPr sz="1200" b="1" spc="-20" dirty="0">
                  <a:solidFill>
                    <a:srgbClr val="000000"/>
                  </a:solidFill>
                  <a:latin typeface="Arial"/>
                  <a:cs typeface="Arial"/>
                </a:rPr>
                <a:t>u</a:t>
              </a:r>
              <a:r>
                <a:rPr sz="1200" b="1" dirty="0">
                  <a:solidFill>
                    <a:srgbClr val="000000"/>
                  </a:solidFill>
                  <a:latin typeface="Arial"/>
                  <a:cs typeface="Arial"/>
                </a:rPr>
                <a:t>m</a:t>
              </a:r>
              <a:r>
                <a:rPr sz="1200" b="1" spc="-10" dirty="0">
                  <a:solidFill>
                    <a:srgbClr val="000000"/>
                  </a:solidFill>
                  <a:latin typeface="Arial"/>
                  <a:cs typeface="Arial"/>
                </a:rPr>
                <a:t>p</a:t>
              </a:r>
              <a:endParaRPr sz="12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139" name="object 136"/>
            <p:cNvSpPr/>
            <p:nvPr/>
          </p:nvSpPr>
          <p:spPr>
            <a:xfrm>
              <a:off x="2503170" y="900430"/>
              <a:ext cx="4029709" cy="58293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40" name="object 137"/>
            <p:cNvSpPr/>
            <p:nvPr/>
          </p:nvSpPr>
          <p:spPr>
            <a:xfrm>
              <a:off x="2467610" y="1871979"/>
              <a:ext cx="1982469" cy="38481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41" name="object 138"/>
            <p:cNvSpPr/>
            <p:nvPr/>
          </p:nvSpPr>
          <p:spPr>
            <a:xfrm>
              <a:off x="1621789" y="2085339"/>
              <a:ext cx="537210" cy="1270"/>
            </a:xfrm>
            <a:custGeom>
              <a:avLst/>
              <a:gdLst/>
              <a:ahLst/>
              <a:cxnLst/>
              <a:rect l="l" t="t" r="r" b="b"/>
              <a:pathLst>
                <a:path w="537210" h="1270">
                  <a:moveTo>
                    <a:pt x="0" y="0"/>
                  </a:moveTo>
                  <a:lnTo>
                    <a:pt x="537210" y="1270"/>
                  </a:lnTo>
                </a:path>
              </a:pathLst>
            </a:custGeom>
            <a:ln w="36830">
              <a:solidFill>
                <a:srgbClr val="00AFEF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42" name="object 139"/>
            <p:cNvSpPr/>
            <p:nvPr/>
          </p:nvSpPr>
          <p:spPr>
            <a:xfrm>
              <a:off x="2151379" y="2032000"/>
              <a:ext cx="110489" cy="109220"/>
            </a:xfrm>
            <a:custGeom>
              <a:avLst/>
              <a:gdLst/>
              <a:ahLst/>
              <a:cxnLst/>
              <a:rect l="l" t="t" r="r" b="b"/>
              <a:pathLst>
                <a:path w="110489" h="109220">
                  <a:moveTo>
                    <a:pt x="0" y="0"/>
                  </a:moveTo>
                  <a:lnTo>
                    <a:pt x="0" y="109220"/>
                  </a:lnTo>
                  <a:lnTo>
                    <a:pt x="110489" y="546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FEF"/>
            </a:solidFill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43" name="object 140"/>
            <p:cNvSpPr/>
            <p:nvPr/>
          </p:nvSpPr>
          <p:spPr>
            <a:xfrm>
              <a:off x="2517139" y="2372360"/>
              <a:ext cx="4022090" cy="0"/>
            </a:xfrm>
            <a:custGeom>
              <a:avLst/>
              <a:gdLst/>
              <a:ahLst/>
              <a:cxnLst/>
              <a:rect l="l" t="t" r="r" b="b"/>
              <a:pathLst>
                <a:path w="4022090">
                  <a:moveTo>
                    <a:pt x="0" y="0"/>
                  </a:moveTo>
                  <a:lnTo>
                    <a:pt x="4022090" y="0"/>
                  </a:lnTo>
                </a:path>
              </a:pathLst>
            </a:custGeom>
            <a:ln w="28393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44" name="object 141"/>
            <p:cNvSpPr/>
            <p:nvPr/>
          </p:nvSpPr>
          <p:spPr>
            <a:xfrm>
              <a:off x="2475229" y="3741420"/>
              <a:ext cx="4042410" cy="0"/>
            </a:xfrm>
            <a:custGeom>
              <a:avLst/>
              <a:gdLst/>
              <a:ahLst/>
              <a:cxnLst/>
              <a:rect l="l" t="t" r="r" b="b"/>
              <a:pathLst>
                <a:path w="4042410">
                  <a:moveTo>
                    <a:pt x="0" y="0"/>
                  </a:moveTo>
                  <a:lnTo>
                    <a:pt x="4042410" y="0"/>
                  </a:lnTo>
                </a:path>
              </a:pathLst>
            </a:custGeom>
            <a:ln w="28393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45" name="object 142"/>
            <p:cNvSpPr/>
            <p:nvPr/>
          </p:nvSpPr>
          <p:spPr>
            <a:xfrm>
              <a:off x="1645920" y="3045460"/>
              <a:ext cx="843280" cy="695959"/>
            </a:xfrm>
            <a:custGeom>
              <a:avLst/>
              <a:gdLst/>
              <a:ahLst/>
              <a:cxnLst/>
              <a:rect l="l" t="t" r="r" b="b"/>
              <a:pathLst>
                <a:path w="843280" h="695959">
                  <a:moveTo>
                    <a:pt x="843280" y="695959"/>
                  </a:moveTo>
                  <a:lnTo>
                    <a:pt x="798830" y="694689"/>
                  </a:lnTo>
                  <a:lnTo>
                    <a:pt x="754380" y="692150"/>
                  </a:lnTo>
                  <a:lnTo>
                    <a:pt x="711200" y="688339"/>
                  </a:lnTo>
                  <a:lnTo>
                    <a:pt x="668019" y="680719"/>
                  </a:lnTo>
                  <a:lnTo>
                    <a:pt x="624840" y="673100"/>
                  </a:lnTo>
                  <a:lnTo>
                    <a:pt x="582930" y="661669"/>
                  </a:lnTo>
                  <a:lnTo>
                    <a:pt x="541019" y="650239"/>
                  </a:lnTo>
                  <a:lnTo>
                    <a:pt x="500380" y="636269"/>
                  </a:lnTo>
                  <a:lnTo>
                    <a:pt x="459740" y="621029"/>
                  </a:lnTo>
                  <a:lnTo>
                    <a:pt x="421640" y="603250"/>
                  </a:lnTo>
                  <a:lnTo>
                    <a:pt x="383540" y="584200"/>
                  </a:lnTo>
                  <a:lnTo>
                    <a:pt x="347980" y="563879"/>
                  </a:lnTo>
                  <a:lnTo>
                    <a:pt x="312419" y="541019"/>
                  </a:lnTo>
                  <a:lnTo>
                    <a:pt x="278130" y="516889"/>
                  </a:lnTo>
                  <a:lnTo>
                    <a:pt x="246380" y="492760"/>
                  </a:lnTo>
                  <a:lnTo>
                    <a:pt x="215900" y="466089"/>
                  </a:lnTo>
                  <a:lnTo>
                    <a:pt x="187960" y="438150"/>
                  </a:lnTo>
                  <a:lnTo>
                    <a:pt x="160019" y="408939"/>
                  </a:lnTo>
                  <a:lnTo>
                    <a:pt x="113030" y="347979"/>
                  </a:lnTo>
                  <a:lnTo>
                    <a:pt x="91440" y="316229"/>
                  </a:lnTo>
                  <a:lnTo>
                    <a:pt x="72390" y="283210"/>
                  </a:lnTo>
                  <a:lnTo>
                    <a:pt x="40640" y="215900"/>
                  </a:lnTo>
                  <a:lnTo>
                    <a:pt x="17780" y="144779"/>
                  </a:lnTo>
                  <a:lnTo>
                    <a:pt x="3810" y="72389"/>
                  </a:lnTo>
                  <a:lnTo>
                    <a:pt x="1269" y="36829"/>
                  </a:lnTo>
                  <a:lnTo>
                    <a:pt x="0" y="0"/>
                  </a:lnTo>
                </a:path>
              </a:pathLst>
            </a:custGeom>
            <a:ln w="28393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46" name="object 143"/>
            <p:cNvSpPr/>
            <p:nvPr/>
          </p:nvSpPr>
          <p:spPr>
            <a:xfrm>
              <a:off x="3332479" y="374142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8393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47" name="object 144"/>
            <p:cNvSpPr/>
            <p:nvPr/>
          </p:nvSpPr>
          <p:spPr>
            <a:xfrm>
              <a:off x="1644650" y="234950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8393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48" name="object 145"/>
            <p:cNvSpPr/>
            <p:nvPr/>
          </p:nvSpPr>
          <p:spPr>
            <a:xfrm>
              <a:off x="1644650" y="2372360"/>
              <a:ext cx="872489" cy="673100"/>
            </a:xfrm>
            <a:custGeom>
              <a:avLst/>
              <a:gdLst/>
              <a:ahLst/>
              <a:cxnLst/>
              <a:rect l="l" t="t" r="r" b="b"/>
              <a:pathLst>
                <a:path w="872489" h="673100">
                  <a:moveTo>
                    <a:pt x="0" y="673100"/>
                  </a:moveTo>
                  <a:lnTo>
                    <a:pt x="0" y="637539"/>
                  </a:lnTo>
                  <a:lnTo>
                    <a:pt x="3810" y="603250"/>
                  </a:lnTo>
                  <a:lnTo>
                    <a:pt x="19050" y="533400"/>
                  </a:lnTo>
                  <a:lnTo>
                    <a:pt x="41910" y="466089"/>
                  </a:lnTo>
                  <a:lnTo>
                    <a:pt x="74930" y="400050"/>
                  </a:lnTo>
                  <a:lnTo>
                    <a:pt x="116839" y="336550"/>
                  </a:lnTo>
                  <a:lnTo>
                    <a:pt x="166369" y="278129"/>
                  </a:lnTo>
                  <a:lnTo>
                    <a:pt x="194310" y="250189"/>
                  </a:lnTo>
                  <a:lnTo>
                    <a:pt x="223519" y="223519"/>
                  </a:lnTo>
                  <a:lnTo>
                    <a:pt x="255269" y="198119"/>
                  </a:lnTo>
                  <a:lnTo>
                    <a:pt x="288289" y="172719"/>
                  </a:lnTo>
                  <a:lnTo>
                    <a:pt x="322580" y="151129"/>
                  </a:lnTo>
                  <a:lnTo>
                    <a:pt x="359410" y="129539"/>
                  </a:lnTo>
                  <a:lnTo>
                    <a:pt x="397510" y="109219"/>
                  </a:lnTo>
                  <a:lnTo>
                    <a:pt x="435610" y="90169"/>
                  </a:lnTo>
                  <a:lnTo>
                    <a:pt x="476250" y="73660"/>
                  </a:lnTo>
                  <a:lnTo>
                    <a:pt x="516889" y="58419"/>
                  </a:lnTo>
                  <a:lnTo>
                    <a:pt x="558800" y="44450"/>
                  </a:lnTo>
                  <a:lnTo>
                    <a:pt x="601980" y="33019"/>
                  </a:lnTo>
                  <a:lnTo>
                    <a:pt x="646430" y="22860"/>
                  </a:lnTo>
                  <a:lnTo>
                    <a:pt x="690880" y="15239"/>
                  </a:lnTo>
                  <a:lnTo>
                    <a:pt x="735330" y="8889"/>
                  </a:lnTo>
                  <a:lnTo>
                    <a:pt x="781050" y="3810"/>
                  </a:lnTo>
                  <a:lnTo>
                    <a:pt x="826769" y="1269"/>
                  </a:lnTo>
                  <a:lnTo>
                    <a:pt x="872489" y="0"/>
                  </a:lnTo>
                </a:path>
              </a:pathLst>
            </a:custGeom>
            <a:ln w="28393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49" name="object 146"/>
            <p:cNvSpPr/>
            <p:nvPr/>
          </p:nvSpPr>
          <p:spPr>
            <a:xfrm>
              <a:off x="1644650" y="3718559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8393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50" name="object 147"/>
            <p:cNvSpPr/>
            <p:nvPr/>
          </p:nvSpPr>
          <p:spPr>
            <a:xfrm>
              <a:off x="3389629" y="237236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8393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51" name="object 148"/>
            <p:cNvSpPr/>
            <p:nvPr/>
          </p:nvSpPr>
          <p:spPr>
            <a:xfrm>
              <a:off x="6546850" y="2372360"/>
              <a:ext cx="843279" cy="695960"/>
            </a:xfrm>
            <a:custGeom>
              <a:avLst/>
              <a:gdLst/>
              <a:ahLst/>
              <a:cxnLst/>
              <a:rect l="l" t="t" r="r" b="b"/>
              <a:pathLst>
                <a:path w="843279" h="695960">
                  <a:moveTo>
                    <a:pt x="0" y="0"/>
                  </a:moveTo>
                  <a:lnTo>
                    <a:pt x="44450" y="1269"/>
                  </a:lnTo>
                  <a:lnTo>
                    <a:pt x="87629" y="3810"/>
                  </a:lnTo>
                  <a:lnTo>
                    <a:pt x="132079" y="8889"/>
                  </a:lnTo>
                  <a:lnTo>
                    <a:pt x="175259" y="15239"/>
                  </a:lnTo>
                  <a:lnTo>
                    <a:pt x="218440" y="22860"/>
                  </a:lnTo>
                  <a:lnTo>
                    <a:pt x="260350" y="34289"/>
                  </a:lnTo>
                  <a:lnTo>
                    <a:pt x="302259" y="45719"/>
                  </a:lnTo>
                  <a:lnTo>
                    <a:pt x="342900" y="59689"/>
                  </a:lnTo>
                  <a:lnTo>
                    <a:pt x="382270" y="76200"/>
                  </a:lnTo>
                  <a:lnTo>
                    <a:pt x="421640" y="92710"/>
                  </a:lnTo>
                  <a:lnTo>
                    <a:pt x="459740" y="111760"/>
                  </a:lnTo>
                  <a:lnTo>
                    <a:pt x="495300" y="132079"/>
                  </a:lnTo>
                  <a:lnTo>
                    <a:pt x="530859" y="154939"/>
                  </a:lnTo>
                  <a:lnTo>
                    <a:pt x="563879" y="179069"/>
                  </a:lnTo>
                  <a:lnTo>
                    <a:pt x="596900" y="203200"/>
                  </a:lnTo>
                  <a:lnTo>
                    <a:pt x="626109" y="229869"/>
                  </a:lnTo>
                  <a:lnTo>
                    <a:pt x="655320" y="257810"/>
                  </a:lnTo>
                  <a:lnTo>
                    <a:pt x="681990" y="287019"/>
                  </a:lnTo>
                  <a:lnTo>
                    <a:pt x="707390" y="316229"/>
                  </a:lnTo>
                  <a:lnTo>
                    <a:pt x="730250" y="347979"/>
                  </a:lnTo>
                  <a:lnTo>
                    <a:pt x="751840" y="379729"/>
                  </a:lnTo>
                  <a:lnTo>
                    <a:pt x="787400" y="447039"/>
                  </a:lnTo>
                  <a:lnTo>
                    <a:pt x="814070" y="515619"/>
                  </a:lnTo>
                  <a:lnTo>
                    <a:pt x="833120" y="586739"/>
                  </a:lnTo>
                  <a:lnTo>
                    <a:pt x="842009" y="659129"/>
                  </a:lnTo>
                  <a:lnTo>
                    <a:pt x="843279" y="695960"/>
                  </a:lnTo>
                </a:path>
              </a:pathLst>
            </a:custGeom>
            <a:ln w="28393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52" name="object 149"/>
            <p:cNvSpPr/>
            <p:nvPr/>
          </p:nvSpPr>
          <p:spPr>
            <a:xfrm>
              <a:off x="5703570" y="237236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8393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53" name="object 150"/>
            <p:cNvSpPr/>
            <p:nvPr/>
          </p:nvSpPr>
          <p:spPr>
            <a:xfrm>
              <a:off x="7391400" y="3764279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8393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54" name="object 151"/>
            <p:cNvSpPr/>
            <p:nvPr/>
          </p:nvSpPr>
          <p:spPr>
            <a:xfrm>
              <a:off x="6518909" y="3068320"/>
              <a:ext cx="872490" cy="671829"/>
            </a:xfrm>
            <a:custGeom>
              <a:avLst/>
              <a:gdLst/>
              <a:ahLst/>
              <a:cxnLst/>
              <a:rect l="l" t="t" r="r" b="b"/>
              <a:pathLst>
                <a:path w="872490" h="671829">
                  <a:moveTo>
                    <a:pt x="872490" y="0"/>
                  </a:moveTo>
                  <a:lnTo>
                    <a:pt x="871220" y="34289"/>
                  </a:lnTo>
                  <a:lnTo>
                    <a:pt x="867410" y="69850"/>
                  </a:lnTo>
                  <a:lnTo>
                    <a:pt x="853440" y="139700"/>
                  </a:lnTo>
                  <a:lnTo>
                    <a:pt x="829310" y="207009"/>
                  </a:lnTo>
                  <a:lnTo>
                    <a:pt x="797560" y="273050"/>
                  </a:lnTo>
                  <a:lnTo>
                    <a:pt x="755650" y="335279"/>
                  </a:lnTo>
                  <a:lnTo>
                    <a:pt x="731520" y="365759"/>
                  </a:lnTo>
                  <a:lnTo>
                    <a:pt x="706120" y="394969"/>
                  </a:lnTo>
                  <a:lnTo>
                    <a:pt x="678180" y="422909"/>
                  </a:lnTo>
                  <a:lnTo>
                    <a:pt x="647700" y="449579"/>
                  </a:lnTo>
                  <a:lnTo>
                    <a:pt x="617220" y="474979"/>
                  </a:lnTo>
                  <a:lnTo>
                    <a:pt x="584200" y="499109"/>
                  </a:lnTo>
                  <a:lnTo>
                    <a:pt x="549910" y="521969"/>
                  </a:lnTo>
                  <a:lnTo>
                    <a:pt x="513080" y="543559"/>
                  </a:lnTo>
                  <a:lnTo>
                    <a:pt x="474980" y="563879"/>
                  </a:lnTo>
                  <a:lnTo>
                    <a:pt x="436880" y="581659"/>
                  </a:lnTo>
                  <a:lnTo>
                    <a:pt x="396240" y="599439"/>
                  </a:lnTo>
                  <a:lnTo>
                    <a:pt x="354330" y="614679"/>
                  </a:lnTo>
                  <a:lnTo>
                    <a:pt x="312420" y="627379"/>
                  </a:lnTo>
                  <a:lnTo>
                    <a:pt x="269240" y="638809"/>
                  </a:lnTo>
                  <a:lnTo>
                    <a:pt x="226060" y="648969"/>
                  </a:lnTo>
                  <a:lnTo>
                    <a:pt x="181610" y="657859"/>
                  </a:lnTo>
                  <a:lnTo>
                    <a:pt x="135890" y="664209"/>
                  </a:lnTo>
                  <a:lnTo>
                    <a:pt x="91440" y="669289"/>
                  </a:lnTo>
                  <a:lnTo>
                    <a:pt x="45720" y="671829"/>
                  </a:lnTo>
                  <a:lnTo>
                    <a:pt x="0" y="671829"/>
                  </a:lnTo>
                </a:path>
              </a:pathLst>
            </a:custGeom>
            <a:ln w="28393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55" name="object 152"/>
            <p:cNvSpPr/>
            <p:nvPr/>
          </p:nvSpPr>
          <p:spPr>
            <a:xfrm>
              <a:off x="7391400" y="239522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8393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56" name="object 153"/>
            <p:cNvSpPr/>
            <p:nvPr/>
          </p:nvSpPr>
          <p:spPr>
            <a:xfrm>
              <a:off x="5645150" y="374142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8393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57" name="object 154"/>
            <p:cNvSpPr/>
            <p:nvPr/>
          </p:nvSpPr>
          <p:spPr>
            <a:xfrm>
              <a:off x="2406650" y="3741420"/>
              <a:ext cx="29210" cy="0"/>
            </a:xfrm>
            <a:custGeom>
              <a:avLst/>
              <a:gdLst/>
              <a:ahLst/>
              <a:cxnLst/>
              <a:rect l="l" t="t" r="r" b="b"/>
              <a:pathLst>
                <a:path w="29210">
                  <a:moveTo>
                    <a:pt x="29210" y="0"/>
                  </a:move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58" name="object 155"/>
            <p:cNvSpPr/>
            <p:nvPr/>
          </p:nvSpPr>
          <p:spPr>
            <a:xfrm>
              <a:off x="2349500" y="3740150"/>
              <a:ext cx="29210" cy="0"/>
            </a:xfrm>
            <a:custGeom>
              <a:avLst/>
              <a:gdLst/>
              <a:ahLst/>
              <a:cxnLst/>
              <a:rect l="l" t="t" r="r" b="b"/>
              <a:pathLst>
                <a:path w="29210">
                  <a:moveTo>
                    <a:pt x="29210" y="0"/>
                  </a:moveTo>
                  <a:lnTo>
                    <a:pt x="25400" y="0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59" name="object 156"/>
            <p:cNvSpPr/>
            <p:nvPr/>
          </p:nvSpPr>
          <p:spPr>
            <a:xfrm>
              <a:off x="2293620" y="3736340"/>
              <a:ext cx="27940" cy="1270"/>
            </a:xfrm>
            <a:custGeom>
              <a:avLst/>
              <a:gdLst/>
              <a:ahLst/>
              <a:cxnLst/>
              <a:rect l="l" t="t" r="r" b="b"/>
              <a:pathLst>
                <a:path w="27940" h="1270">
                  <a:moveTo>
                    <a:pt x="27940" y="1270"/>
                  </a:moveTo>
                  <a:lnTo>
                    <a:pt x="21590" y="1270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60" name="object 157"/>
            <p:cNvSpPr/>
            <p:nvPr/>
          </p:nvSpPr>
          <p:spPr>
            <a:xfrm>
              <a:off x="2236470" y="3731259"/>
              <a:ext cx="29210" cy="2539"/>
            </a:xfrm>
            <a:custGeom>
              <a:avLst/>
              <a:gdLst/>
              <a:ahLst/>
              <a:cxnLst/>
              <a:rect l="l" t="t" r="r" b="b"/>
              <a:pathLst>
                <a:path w="29210" h="2539">
                  <a:moveTo>
                    <a:pt x="29210" y="2539"/>
                  </a:moveTo>
                  <a:lnTo>
                    <a:pt x="17780" y="2539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61" name="object 158"/>
            <p:cNvSpPr/>
            <p:nvPr/>
          </p:nvSpPr>
          <p:spPr>
            <a:xfrm>
              <a:off x="2180589" y="3724909"/>
              <a:ext cx="27940" cy="3809"/>
            </a:xfrm>
            <a:custGeom>
              <a:avLst/>
              <a:gdLst/>
              <a:ahLst/>
              <a:cxnLst/>
              <a:rect l="l" t="t" r="r" b="b"/>
              <a:pathLst>
                <a:path w="27940" h="3809">
                  <a:moveTo>
                    <a:pt x="27940" y="3809"/>
                  </a:moveTo>
                  <a:lnTo>
                    <a:pt x="15240" y="1269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62" name="object 159"/>
            <p:cNvSpPr/>
            <p:nvPr/>
          </p:nvSpPr>
          <p:spPr>
            <a:xfrm>
              <a:off x="2123439" y="3716020"/>
              <a:ext cx="29210" cy="3810"/>
            </a:xfrm>
            <a:custGeom>
              <a:avLst/>
              <a:gdLst/>
              <a:ahLst/>
              <a:cxnLst/>
              <a:rect l="l" t="t" r="r" b="b"/>
              <a:pathLst>
                <a:path w="29210" h="3810">
                  <a:moveTo>
                    <a:pt x="29210" y="3809"/>
                  </a:moveTo>
                  <a:lnTo>
                    <a:pt x="12700" y="2539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63" name="object 160"/>
            <p:cNvSpPr/>
            <p:nvPr/>
          </p:nvSpPr>
          <p:spPr>
            <a:xfrm>
              <a:off x="2068829" y="3705859"/>
              <a:ext cx="26669" cy="5079"/>
            </a:xfrm>
            <a:custGeom>
              <a:avLst/>
              <a:gdLst/>
              <a:ahLst/>
              <a:cxnLst/>
              <a:rect l="l" t="t" r="r" b="b"/>
              <a:pathLst>
                <a:path w="26669" h="5079">
                  <a:moveTo>
                    <a:pt x="26669" y="5079"/>
                  </a:moveTo>
                  <a:lnTo>
                    <a:pt x="10159" y="1269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64" name="object 161"/>
            <p:cNvSpPr/>
            <p:nvPr/>
          </p:nvSpPr>
          <p:spPr>
            <a:xfrm>
              <a:off x="2012950" y="3693159"/>
              <a:ext cx="26669" cy="6350"/>
            </a:xfrm>
            <a:custGeom>
              <a:avLst/>
              <a:gdLst/>
              <a:ahLst/>
              <a:cxnLst/>
              <a:rect l="l" t="t" r="r" b="b"/>
              <a:pathLst>
                <a:path w="26669" h="6350">
                  <a:moveTo>
                    <a:pt x="26669" y="6350"/>
                  </a:moveTo>
                  <a:lnTo>
                    <a:pt x="8889" y="2539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65" name="object 162"/>
            <p:cNvSpPr/>
            <p:nvPr/>
          </p:nvSpPr>
          <p:spPr>
            <a:xfrm>
              <a:off x="1957070" y="3679190"/>
              <a:ext cx="27940" cy="7620"/>
            </a:xfrm>
            <a:custGeom>
              <a:avLst/>
              <a:gdLst/>
              <a:ahLst/>
              <a:cxnLst/>
              <a:rect l="l" t="t" r="r" b="b"/>
              <a:pathLst>
                <a:path w="27940" h="7620">
                  <a:moveTo>
                    <a:pt x="27940" y="7620"/>
                  </a:moveTo>
                  <a:lnTo>
                    <a:pt x="8890" y="2540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66" name="object 163"/>
            <p:cNvSpPr/>
            <p:nvPr/>
          </p:nvSpPr>
          <p:spPr>
            <a:xfrm>
              <a:off x="1902460" y="3662679"/>
              <a:ext cx="27939" cy="8889"/>
            </a:xfrm>
            <a:custGeom>
              <a:avLst/>
              <a:gdLst/>
              <a:ahLst/>
              <a:cxnLst/>
              <a:rect l="l" t="t" r="r" b="b"/>
              <a:pathLst>
                <a:path w="27939" h="8889">
                  <a:moveTo>
                    <a:pt x="27939" y="8890"/>
                  </a:moveTo>
                  <a:lnTo>
                    <a:pt x="8889" y="3810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67" name="object 164"/>
            <p:cNvSpPr/>
            <p:nvPr/>
          </p:nvSpPr>
          <p:spPr>
            <a:xfrm>
              <a:off x="1849120" y="3644900"/>
              <a:ext cx="26669" cy="8889"/>
            </a:xfrm>
            <a:custGeom>
              <a:avLst/>
              <a:gdLst/>
              <a:ahLst/>
              <a:cxnLst/>
              <a:rect l="l" t="t" r="r" b="b"/>
              <a:pathLst>
                <a:path w="26669" h="8889">
                  <a:moveTo>
                    <a:pt x="26669" y="8889"/>
                  </a:moveTo>
                  <a:lnTo>
                    <a:pt x="8890" y="3810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68" name="object 165"/>
            <p:cNvSpPr/>
            <p:nvPr/>
          </p:nvSpPr>
          <p:spPr>
            <a:xfrm>
              <a:off x="1795779" y="3624579"/>
              <a:ext cx="26669" cy="10159"/>
            </a:xfrm>
            <a:custGeom>
              <a:avLst/>
              <a:gdLst/>
              <a:ahLst/>
              <a:cxnLst/>
              <a:rect l="l" t="t" r="r" b="b"/>
              <a:pathLst>
                <a:path w="26669" h="10159">
                  <a:moveTo>
                    <a:pt x="26669" y="10160"/>
                  </a:moveTo>
                  <a:lnTo>
                    <a:pt x="10159" y="5080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69" name="object 166"/>
            <p:cNvSpPr/>
            <p:nvPr/>
          </p:nvSpPr>
          <p:spPr>
            <a:xfrm>
              <a:off x="1743710" y="3602990"/>
              <a:ext cx="25400" cy="11430"/>
            </a:xfrm>
            <a:custGeom>
              <a:avLst/>
              <a:gdLst/>
              <a:ahLst/>
              <a:cxnLst/>
              <a:rect l="l" t="t" r="r" b="b"/>
              <a:pathLst>
                <a:path w="25400" h="11429">
                  <a:moveTo>
                    <a:pt x="25400" y="11430"/>
                  </a:moveTo>
                  <a:lnTo>
                    <a:pt x="12700" y="6350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70" name="object 167"/>
            <p:cNvSpPr/>
            <p:nvPr/>
          </p:nvSpPr>
          <p:spPr>
            <a:xfrm>
              <a:off x="1691639" y="3577590"/>
              <a:ext cx="25400" cy="12700"/>
            </a:xfrm>
            <a:custGeom>
              <a:avLst/>
              <a:gdLst/>
              <a:ahLst/>
              <a:cxnLst/>
              <a:rect l="l" t="t" r="r" b="b"/>
              <a:pathLst>
                <a:path w="25400" h="12700">
                  <a:moveTo>
                    <a:pt x="25400" y="12700"/>
                  </a:moveTo>
                  <a:lnTo>
                    <a:pt x="17780" y="8889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71" name="object 168"/>
            <p:cNvSpPr/>
            <p:nvPr/>
          </p:nvSpPr>
          <p:spPr>
            <a:xfrm>
              <a:off x="1642110" y="3550920"/>
              <a:ext cx="24129" cy="13969"/>
            </a:xfrm>
            <a:custGeom>
              <a:avLst/>
              <a:gdLst/>
              <a:ahLst/>
              <a:cxnLst/>
              <a:rect l="l" t="t" r="r" b="b"/>
              <a:pathLst>
                <a:path w="24129" h="13969">
                  <a:moveTo>
                    <a:pt x="24129" y="13969"/>
                  </a:moveTo>
                  <a:lnTo>
                    <a:pt x="20319" y="11429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72" name="object 169"/>
            <p:cNvSpPr/>
            <p:nvPr/>
          </p:nvSpPr>
          <p:spPr>
            <a:xfrm>
              <a:off x="1593850" y="3521709"/>
              <a:ext cx="24130" cy="15239"/>
            </a:xfrm>
            <a:custGeom>
              <a:avLst/>
              <a:gdLst/>
              <a:ahLst/>
              <a:cxnLst/>
              <a:rect l="l" t="t" r="r" b="b"/>
              <a:pathLst>
                <a:path w="24130" h="15239">
                  <a:moveTo>
                    <a:pt x="24130" y="15239"/>
                  </a:move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73" name="object 170"/>
            <p:cNvSpPr/>
            <p:nvPr/>
          </p:nvSpPr>
          <p:spPr>
            <a:xfrm>
              <a:off x="1546860" y="3489959"/>
              <a:ext cx="22859" cy="16510"/>
            </a:xfrm>
            <a:custGeom>
              <a:avLst/>
              <a:gdLst/>
              <a:ahLst/>
              <a:cxnLst/>
              <a:rect l="l" t="t" r="r" b="b"/>
              <a:pathLst>
                <a:path w="22859" h="16510">
                  <a:moveTo>
                    <a:pt x="22859" y="16510"/>
                  </a:moveTo>
                  <a:lnTo>
                    <a:pt x="0" y="0"/>
                  </a:lnTo>
                </a:path>
              </a:pathLst>
            </a:custGeom>
            <a:ln w="27939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74" name="object 171"/>
            <p:cNvSpPr/>
            <p:nvPr/>
          </p:nvSpPr>
          <p:spPr>
            <a:xfrm>
              <a:off x="1501139" y="3454400"/>
              <a:ext cx="22859" cy="17779"/>
            </a:xfrm>
            <a:custGeom>
              <a:avLst/>
              <a:gdLst/>
              <a:ahLst/>
              <a:cxnLst/>
              <a:rect l="l" t="t" r="r" b="b"/>
              <a:pathLst>
                <a:path w="22859" h="17779">
                  <a:moveTo>
                    <a:pt x="22859" y="17779"/>
                  </a:move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75" name="object 172"/>
            <p:cNvSpPr/>
            <p:nvPr/>
          </p:nvSpPr>
          <p:spPr>
            <a:xfrm>
              <a:off x="1459230" y="3416300"/>
              <a:ext cx="20319" cy="20320"/>
            </a:xfrm>
            <a:custGeom>
              <a:avLst/>
              <a:gdLst/>
              <a:ahLst/>
              <a:cxnLst/>
              <a:rect l="l" t="t" r="r" b="b"/>
              <a:pathLst>
                <a:path w="20319" h="20320">
                  <a:moveTo>
                    <a:pt x="20319" y="20320"/>
                  </a:moveTo>
                  <a:lnTo>
                    <a:pt x="7619" y="8889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76" name="object 173"/>
            <p:cNvSpPr/>
            <p:nvPr/>
          </p:nvSpPr>
          <p:spPr>
            <a:xfrm>
              <a:off x="1419860" y="3375659"/>
              <a:ext cx="19050" cy="21589"/>
            </a:xfrm>
            <a:custGeom>
              <a:avLst/>
              <a:gdLst/>
              <a:ahLst/>
              <a:cxnLst/>
              <a:rect l="l" t="t" r="r" b="b"/>
              <a:pathLst>
                <a:path w="19050" h="21589">
                  <a:moveTo>
                    <a:pt x="19050" y="21589"/>
                  </a:moveTo>
                  <a:lnTo>
                    <a:pt x="15240" y="17779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77" name="object 174"/>
            <p:cNvSpPr/>
            <p:nvPr/>
          </p:nvSpPr>
          <p:spPr>
            <a:xfrm>
              <a:off x="1383030" y="3332479"/>
              <a:ext cx="17779" cy="21590"/>
            </a:xfrm>
            <a:custGeom>
              <a:avLst/>
              <a:gdLst/>
              <a:ahLst/>
              <a:cxnLst/>
              <a:rect l="l" t="t" r="r" b="b"/>
              <a:pathLst>
                <a:path w="17779" h="21590">
                  <a:moveTo>
                    <a:pt x="17779" y="21590"/>
                  </a:move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78" name="object 175"/>
            <p:cNvSpPr/>
            <p:nvPr/>
          </p:nvSpPr>
          <p:spPr>
            <a:xfrm>
              <a:off x="1351280" y="3285490"/>
              <a:ext cx="15239" cy="24130"/>
            </a:xfrm>
            <a:custGeom>
              <a:avLst/>
              <a:gdLst/>
              <a:ahLst/>
              <a:cxnLst/>
              <a:rect l="l" t="t" r="r" b="b"/>
              <a:pathLst>
                <a:path w="15239" h="24130">
                  <a:moveTo>
                    <a:pt x="15239" y="24130"/>
                  </a:moveTo>
                  <a:lnTo>
                    <a:pt x="6350" y="10160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79" name="object 176"/>
            <p:cNvSpPr/>
            <p:nvPr/>
          </p:nvSpPr>
          <p:spPr>
            <a:xfrm>
              <a:off x="1324610" y="3234689"/>
              <a:ext cx="12700" cy="25400"/>
            </a:xfrm>
            <a:custGeom>
              <a:avLst/>
              <a:gdLst/>
              <a:ahLst/>
              <a:cxnLst/>
              <a:rect l="l" t="t" r="r" b="b"/>
              <a:pathLst>
                <a:path w="12700" h="25400">
                  <a:moveTo>
                    <a:pt x="12700" y="25400"/>
                  </a:move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80" name="object 177"/>
            <p:cNvSpPr/>
            <p:nvPr/>
          </p:nvSpPr>
          <p:spPr>
            <a:xfrm>
              <a:off x="1303019" y="3182620"/>
              <a:ext cx="10160" cy="26669"/>
            </a:xfrm>
            <a:custGeom>
              <a:avLst/>
              <a:gdLst/>
              <a:ahLst/>
              <a:cxnLst/>
              <a:rect l="l" t="t" r="r" b="b"/>
              <a:pathLst>
                <a:path w="10160" h="26669">
                  <a:moveTo>
                    <a:pt x="10160" y="26669"/>
                  </a:moveTo>
                  <a:lnTo>
                    <a:pt x="2540" y="7619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81" name="object 178"/>
            <p:cNvSpPr/>
            <p:nvPr/>
          </p:nvSpPr>
          <p:spPr>
            <a:xfrm>
              <a:off x="1289050" y="3126739"/>
              <a:ext cx="6350" cy="27939"/>
            </a:xfrm>
            <a:custGeom>
              <a:avLst/>
              <a:gdLst/>
              <a:ahLst/>
              <a:cxnLst/>
              <a:rect l="l" t="t" r="r" b="b"/>
              <a:pathLst>
                <a:path w="6350" h="27939">
                  <a:moveTo>
                    <a:pt x="6350" y="27939"/>
                  </a:moveTo>
                  <a:lnTo>
                    <a:pt x="6350" y="27939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82" name="object 179"/>
            <p:cNvSpPr/>
            <p:nvPr/>
          </p:nvSpPr>
          <p:spPr>
            <a:xfrm>
              <a:off x="1281430" y="3070860"/>
              <a:ext cx="3809" cy="27939"/>
            </a:xfrm>
            <a:custGeom>
              <a:avLst/>
              <a:gdLst/>
              <a:ahLst/>
              <a:cxnLst/>
              <a:rect l="l" t="t" r="r" b="b"/>
              <a:pathLst>
                <a:path w="3809" h="27939">
                  <a:moveTo>
                    <a:pt x="3809" y="27939"/>
                  </a:moveTo>
                  <a:lnTo>
                    <a:pt x="1269" y="11429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83" name="object 180"/>
            <p:cNvSpPr/>
            <p:nvPr/>
          </p:nvSpPr>
          <p:spPr>
            <a:xfrm>
              <a:off x="1280160" y="3017520"/>
              <a:ext cx="1270" cy="27939"/>
            </a:xfrm>
            <a:custGeom>
              <a:avLst/>
              <a:gdLst/>
              <a:ahLst/>
              <a:cxnLst/>
              <a:rect l="l" t="t" r="r" b="b"/>
              <a:pathLst>
                <a:path w="1270" h="27939">
                  <a:moveTo>
                    <a:pt x="0" y="27939"/>
                  </a:moveTo>
                  <a:lnTo>
                    <a:pt x="127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84" name="object 181"/>
            <p:cNvSpPr/>
            <p:nvPr/>
          </p:nvSpPr>
          <p:spPr>
            <a:xfrm>
              <a:off x="1285239" y="2960370"/>
              <a:ext cx="5079" cy="29209"/>
            </a:xfrm>
            <a:custGeom>
              <a:avLst/>
              <a:gdLst/>
              <a:ahLst/>
              <a:cxnLst/>
              <a:rect l="l" t="t" r="r" b="b"/>
              <a:pathLst>
                <a:path w="5079" h="29209">
                  <a:moveTo>
                    <a:pt x="0" y="29209"/>
                  </a:moveTo>
                  <a:lnTo>
                    <a:pt x="1269" y="15239"/>
                  </a:lnTo>
                  <a:lnTo>
                    <a:pt x="5079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85" name="object 182"/>
            <p:cNvSpPr/>
            <p:nvPr/>
          </p:nvSpPr>
          <p:spPr>
            <a:xfrm>
              <a:off x="1296669" y="2907029"/>
              <a:ext cx="8890" cy="26670"/>
            </a:xfrm>
            <a:custGeom>
              <a:avLst/>
              <a:gdLst/>
              <a:ahLst/>
              <a:cxnLst/>
              <a:rect l="l" t="t" r="r" b="b"/>
              <a:pathLst>
                <a:path w="8890" h="26670">
                  <a:moveTo>
                    <a:pt x="0" y="26670"/>
                  </a:moveTo>
                  <a:lnTo>
                    <a:pt x="889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86" name="object 183"/>
            <p:cNvSpPr/>
            <p:nvPr/>
          </p:nvSpPr>
          <p:spPr>
            <a:xfrm>
              <a:off x="1316989" y="2854960"/>
              <a:ext cx="12700" cy="25400"/>
            </a:xfrm>
            <a:custGeom>
              <a:avLst/>
              <a:gdLst/>
              <a:ahLst/>
              <a:cxnLst/>
              <a:rect l="l" t="t" r="r" b="b"/>
              <a:pathLst>
                <a:path w="12700" h="25400">
                  <a:moveTo>
                    <a:pt x="0" y="25400"/>
                  </a:moveTo>
                  <a:lnTo>
                    <a:pt x="3809" y="16510"/>
                  </a:lnTo>
                  <a:lnTo>
                    <a:pt x="1270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87" name="object 184"/>
            <p:cNvSpPr/>
            <p:nvPr/>
          </p:nvSpPr>
          <p:spPr>
            <a:xfrm>
              <a:off x="1343660" y="2805429"/>
              <a:ext cx="15240" cy="24130"/>
            </a:xfrm>
            <a:custGeom>
              <a:avLst/>
              <a:gdLst/>
              <a:ahLst/>
              <a:cxnLst/>
              <a:rect l="l" t="t" r="r" b="b"/>
              <a:pathLst>
                <a:path w="15240" h="24130">
                  <a:moveTo>
                    <a:pt x="0" y="24130"/>
                  </a:moveTo>
                  <a:lnTo>
                    <a:pt x="1524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88" name="object 185"/>
            <p:cNvSpPr/>
            <p:nvPr/>
          </p:nvSpPr>
          <p:spPr>
            <a:xfrm>
              <a:off x="1375410" y="2760979"/>
              <a:ext cx="17780" cy="21590"/>
            </a:xfrm>
            <a:custGeom>
              <a:avLst/>
              <a:gdLst/>
              <a:ahLst/>
              <a:cxnLst/>
              <a:rect l="l" t="t" r="r" b="b"/>
              <a:pathLst>
                <a:path w="17780" h="21590">
                  <a:moveTo>
                    <a:pt x="0" y="21590"/>
                  </a:moveTo>
                  <a:lnTo>
                    <a:pt x="7620" y="11430"/>
                  </a:lnTo>
                  <a:lnTo>
                    <a:pt x="1778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89" name="object 186"/>
            <p:cNvSpPr/>
            <p:nvPr/>
          </p:nvSpPr>
          <p:spPr>
            <a:xfrm>
              <a:off x="1410969" y="2717800"/>
              <a:ext cx="20320" cy="21589"/>
            </a:xfrm>
            <a:custGeom>
              <a:avLst/>
              <a:gdLst/>
              <a:ahLst/>
              <a:cxnLst/>
              <a:rect l="l" t="t" r="r" b="b"/>
              <a:pathLst>
                <a:path w="20320" h="21589">
                  <a:moveTo>
                    <a:pt x="0" y="21589"/>
                  </a:moveTo>
                  <a:lnTo>
                    <a:pt x="2032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90" name="object 187"/>
            <p:cNvSpPr/>
            <p:nvPr/>
          </p:nvSpPr>
          <p:spPr>
            <a:xfrm>
              <a:off x="1451610" y="2679700"/>
              <a:ext cx="20320" cy="19050"/>
            </a:xfrm>
            <a:custGeom>
              <a:avLst/>
              <a:gdLst/>
              <a:ahLst/>
              <a:cxnLst/>
              <a:rect l="l" t="t" r="r" b="b"/>
              <a:pathLst>
                <a:path w="20320" h="19050">
                  <a:moveTo>
                    <a:pt x="0" y="19050"/>
                  </a:moveTo>
                  <a:lnTo>
                    <a:pt x="2032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91" name="object 188"/>
            <p:cNvSpPr/>
            <p:nvPr/>
          </p:nvSpPr>
          <p:spPr>
            <a:xfrm>
              <a:off x="1494789" y="2644139"/>
              <a:ext cx="21590" cy="17780"/>
            </a:xfrm>
            <a:custGeom>
              <a:avLst/>
              <a:gdLst/>
              <a:ahLst/>
              <a:cxnLst/>
              <a:rect l="l" t="t" r="r" b="b"/>
              <a:pathLst>
                <a:path w="21590" h="17780">
                  <a:moveTo>
                    <a:pt x="0" y="17780"/>
                  </a:moveTo>
                  <a:lnTo>
                    <a:pt x="13969" y="6350"/>
                  </a:lnTo>
                  <a:lnTo>
                    <a:pt x="2159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92" name="object 189"/>
            <p:cNvSpPr/>
            <p:nvPr/>
          </p:nvSpPr>
          <p:spPr>
            <a:xfrm>
              <a:off x="1539239" y="2611120"/>
              <a:ext cx="24129" cy="15239"/>
            </a:xfrm>
            <a:custGeom>
              <a:avLst/>
              <a:gdLst/>
              <a:ahLst/>
              <a:cxnLst/>
              <a:rect l="l" t="t" r="r" b="b"/>
              <a:pathLst>
                <a:path w="24129" h="15239">
                  <a:moveTo>
                    <a:pt x="0" y="15239"/>
                  </a:moveTo>
                  <a:lnTo>
                    <a:pt x="6350" y="11429"/>
                  </a:lnTo>
                  <a:lnTo>
                    <a:pt x="24129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93" name="object 190"/>
            <p:cNvSpPr/>
            <p:nvPr/>
          </p:nvSpPr>
          <p:spPr>
            <a:xfrm>
              <a:off x="1587500" y="2580639"/>
              <a:ext cx="24130" cy="13970"/>
            </a:xfrm>
            <a:custGeom>
              <a:avLst/>
              <a:gdLst/>
              <a:ahLst/>
              <a:cxnLst/>
              <a:rect l="l" t="t" r="r" b="b"/>
              <a:pathLst>
                <a:path w="24130" h="13970">
                  <a:moveTo>
                    <a:pt x="0" y="13970"/>
                  </a:moveTo>
                  <a:lnTo>
                    <a:pt x="2413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94" name="object 191"/>
            <p:cNvSpPr/>
            <p:nvPr/>
          </p:nvSpPr>
          <p:spPr>
            <a:xfrm>
              <a:off x="1635760" y="2552700"/>
              <a:ext cx="25400" cy="13970"/>
            </a:xfrm>
            <a:custGeom>
              <a:avLst/>
              <a:gdLst/>
              <a:ahLst/>
              <a:cxnLst/>
              <a:rect l="l" t="t" r="r" b="b"/>
              <a:pathLst>
                <a:path w="25400" h="13970">
                  <a:moveTo>
                    <a:pt x="0" y="13970"/>
                  </a:moveTo>
                  <a:lnTo>
                    <a:pt x="2540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95" name="object 192"/>
            <p:cNvSpPr/>
            <p:nvPr/>
          </p:nvSpPr>
          <p:spPr>
            <a:xfrm>
              <a:off x="1686560" y="2527300"/>
              <a:ext cx="25400" cy="12700"/>
            </a:xfrm>
            <a:custGeom>
              <a:avLst/>
              <a:gdLst/>
              <a:ahLst/>
              <a:cxnLst/>
              <a:rect l="l" t="t" r="r" b="b"/>
              <a:pathLst>
                <a:path w="25400" h="12700">
                  <a:moveTo>
                    <a:pt x="0" y="12700"/>
                  </a:moveTo>
                  <a:lnTo>
                    <a:pt x="2540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96" name="object 193"/>
            <p:cNvSpPr/>
            <p:nvPr/>
          </p:nvSpPr>
          <p:spPr>
            <a:xfrm>
              <a:off x="1738629" y="2504439"/>
              <a:ext cx="25400" cy="11430"/>
            </a:xfrm>
            <a:custGeom>
              <a:avLst/>
              <a:gdLst/>
              <a:ahLst/>
              <a:cxnLst/>
              <a:rect l="l" t="t" r="r" b="b"/>
              <a:pathLst>
                <a:path w="25400" h="11430">
                  <a:moveTo>
                    <a:pt x="0" y="11430"/>
                  </a:moveTo>
                  <a:lnTo>
                    <a:pt x="2540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97" name="object 194"/>
            <p:cNvSpPr/>
            <p:nvPr/>
          </p:nvSpPr>
          <p:spPr>
            <a:xfrm>
              <a:off x="1790700" y="2484120"/>
              <a:ext cx="26669" cy="10159"/>
            </a:xfrm>
            <a:custGeom>
              <a:avLst/>
              <a:gdLst/>
              <a:ahLst/>
              <a:cxnLst/>
              <a:rect l="l" t="t" r="r" b="b"/>
              <a:pathLst>
                <a:path w="26669" h="10159">
                  <a:moveTo>
                    <a:pt x="0" y="10159"/>
                  </a:moveTo>
                  <a:lnTo>
                    <a:pt x="26669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98" name="object 195"/>
            <p:cNvSpPr/>
            <p:nvPr/>
          </p:nvSpPr>
          <p:spPr>
            <a:xfrm>
              <a:off x="1844039" y="2465070"/>
              <a:ext cx="26670" cy="10159"/>
            </a:xfrm>
            <a:custGeom>
              <a:avLst/>
              <a:gdLst/>
              <a:ahLst/>
              <a:cxnLst/>
              <a:rect l="l" t="t" r="r" b="b"/>
              <a:pathLst>
                <a:path w="26670" h="10159">
                  <a:moveTo>
                    <a:pt x="0" y="10159"/>
                  </a:moveTo>
                  <a:lnTo>
                    <a:pt x="2667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199" name="object 196"/>
            <p:cNvSpPr/>
            <p:nvPr/>
          </p:nvSpPr>
          <p:spPr>
            <a:xfrm>
              <a:off x="1897379" y="2448560"/>
              <a:ext cx="27939" cy="7619"/>
            </a:xfrm>
            <a:custGeom>
              <a:avLst/>
              <a:gdLst/>
              <a:ahLst/>
              <a:cxnLst/>
              <a:rect l="l" t="t" r="r" b="b"/>
              <a:pathLst>
                <a:path w="27939" h="7619">
                  <a:moveTo>
                    <a:pt x="0" y="7619"/>
                  </a:moveTo>
                  <a:lnTo>
                    <a:pt x="27939" y="0"/>
                  </a:lnTo>
                </a:path>
              </a:pathLst>
            </a:custGeom>
            <a:ln w="27939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00" name="object 197"/>
            <p:cNvSpPr/>
            <p:nvPr/>
          </p:nvSpPr>
          <p:spPr>
            <a:xfrm>
              <a:off x="1951989" y="2433320"/>
              <a:ext cx="27940" cy="7619"/>
            </a:xfrm>
            <a:custGeom>
              <a:avLst/>
              <a:gdLst/>
              <a:ahLst/>
              <a:cxnLst/>
              <a:rect l="l" t="t" r="r" b="b"/>
              <a:pathLst>
                <a:path w="27940" h="7619">
                  <a:moveTo>
                    <a:pt x="0" y="7619"/>
                  </a:moveTo>
                  <a:lnTo>
                    <a:pt x="27940" y="0"/>
                  </a:lnTo>
                </a:path>
              </a:pathLst>
            </a:custGeom>
            <a:ln w="27939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01" name="object 198"/>
            <p:cNvSpPr/>
            <p:nvPr/>
          </p:nvSpPr>
          <p:spPr>
            <a:xfrm>
              <a:off x="2007870" y="2420620"/>
              <a:ext cx="26669" cy="6350"/>
            </a:xfrm>
            <a:custGeom>
              <a:avLst/>
              <a:gdLst/>
              <a:ahLst/>
              <a:cxnLst/>
              <a:rect l="l" t="t" r="r" b="b"/>
              <a:pathLst>
                <a:path w="26669" h="6350">
                  <a:moveTo>
                    <a:pt x="0" y="6350"/>
                  </a:moveTo>
                  <a:lnTo>
                    <a:pt x="26669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02" name="object 199"/>
            <p:cNvSpPr/>
            <p:nvPr/>
          </p:nvSpPr>
          <p:spPr>
            <a:xfrm>
              <a:off x="2062479" y="2407920"/>
              <a:ext cx="27939" cy="6350"/>
            </a:xfrm>
            <a:custGeom>
              <a:avLst/>
              <a:gdLst/>
              <a:ahLst/>
              <a:cxnLst/>
              <a:rect l="l" t="t" r="r" b="b"/>
              <a:pathLst>
                <a:path w="27939" h="6350">
                  <a:moveTo>
                    <a:pt x="0" y="6350"/>
                  </a:moveTo>
                  <a:lnTo>
                    <a:pt x="27939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03" name="object 200"/>
            <p:cNvSpPr/>
            <p:nvPr/>
          </p:nvSpPr>
          <p:spPr>
            <a:xfrm>
              <a:off x="2118360" y="2399029"/>
              <a:ext cx="29209" cy="3810"/>
            </a:xfrm>
            <a:custGeom>
              <a:avLst/>
              <a:gdLst/>
              <a:ahLst/>
              <a:cxnLst/>
              <a:rect l="l" t="t" r="r" b="b"/>
              <a:pathLst>
                <a:path w="29209" h="3810">
                  <a:moveTo>
                    <a:pt x="0" y="3810"/>
                  </a:moveTo>
                  <a:lnTo>
                    <a:pt x="29209" y="0"/>
                  </a:lnTo>
                </a:path>
              </a:pathLst>
            </a:custGeom>
            <a:ln w="27939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04" name="object 201"/>
            <p:cNvSpPr/>
            <p:nvPr/>
          </p:nvSpPr>
          <p:spPr>
            <a:xfrm>
              <a:off x="2175510" y="2390139"/>
              <a:ext cx="27939" cy="3810"/>
            </a:xfrm>
            <a:custGeom>
              <a:avLst/>
              <a:gdLst/>
              <a:ahLst/>
              <a:cxnLst/>
              <a:rect l="l" t="t" r="r" b="b"/>
              <a:pathLst>
                <a:path w="27939" h="3810">
                  <a:moveTo>
                    <a:pt x="0" y="3810"/>
                  </a:moveTo>
                  <a:lnTo>
                    <a:pt x="27939" y="0"/>
                  </a:lnTo>
                </a:path>
              </a:pathLst>
            </a:custGeom>
            <a:ln w="27939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05" name="object 202"/>
            <p:cNvSpPr/>
            <p:nvPr/>
          </p:nvSpPr>
          <p:spPr>
            <a:xfrm>
              <a:off x="2231389" y="2383789"/>
              <a:ext cx="27940" cy="3810"/>
            </a:xfrm>
            <a:custGeom>
              <a:avLst/>
              <a:gdLst/>
              <a:ahLst/>
              <a:cxnLst/>
              <a:rect l="l" t="t" r="r" b="b"/>
              <a:pathLst>
                <a:path w="27940" h="3810">
                  <a:moveTo>
                    <a:pt x="0" y="3810"/>
                  </a:moveTo>
                  <a:lnTo>
                    <a:pt x="2794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06" name="object 203"/>
            <p:cNvSpPr/>
            <p:nvPr/>
          </p:nvSpPr>
          <p:spPr>
            <a:xfrm>
              <a:off x="2287270" y="2378710"/>
              <a:ext cx="29210" cy="2539"/>
            </a:xfrm>
            <a:custGeom>
              <a:avLst/>
              <a:gdLst/>
              <a:ahLst/>
              <a:cxnLst/>
              <a:rect l="l" t="t" r="r" b="b"/>
              <a:pathLst>
                <a:path w="29210" h="2539">
                  <a:moveTo>
                    <a:pt x="0" y="2539"/>
                  </a:moveTo>
                  <a:lnTo>
                    <a:pt x="2921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07" name="object 204"/>
            <p:cNvSpPr/>
            <p:nvPr/>
          </p:nvSpPr>
          <p:spPr>
            <a:xfrm>
              <a:off x="2344420" y="2374900"/>
              <a:ext cx="29210" cy="1270"/>
            </a:xfrm>
            <a:custGeom>
              <a:avLst/>
              <a:gdLst/>
              <a:ahLst/>
              <a:cxnLst/>
              <a:rect l="l" t="t" r="r" b="b"/>
              <a:pathLst>
                <a:path w="29210" h="1270">
                  <a:moveTo>
                    <a:pt x="0" y="1270"/>
                  </a:moveTo>
                  <a:lnTo>
                    <a:pt x="5080" y="1270"/>
                  </a:lnTo>
                  <a:lnTo>
                    <a:pt x="2921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08" name="object 205"/>
            <p:cNvSpPr/>
            <p:nvPr/>
          </p:nvSpPr>
          <p:spPr>
            <a:xfrm>
              <a:off x="2401570" y="2373629"/>
              <a:ext cx="27940" cy="0"/>
            </a:xfrm>
            <a:custGeom>
              <a:avLst/>
              <a:gdLst/>
              <a:ahLst/>
              <a:cxnLst/>
              <a:rect l="l" t="t" r="r" b="b"/>
              <a:pathLst>
                <a:path w="27940">
                  <a:moveTo>
                    <a:pt x="0" y="0"/>
                  </a:moveTo>
                  <a:lnTo>
                    <a:pt x="10160" y="0"/>
                  </a:lnTo>
                  <a:lnTo>
                    <a:pt x="2794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09" name="object 206"/>
            <p:cNvSpPr/>
            <p:nvPr/>
          </p:nvSpPr>
          <p:spPr>
            <a:xfrm>
              <a:off x="2458720" y="2372360"/>
              <a:ext cx="16510" cy="1269"/>
            </a:xfrm>
            <a:custGeom>
              <a:avLst/>
              <a:gdLst/>
              <a:ahLst/>
              <a:cxnLst/>
              <a:rect l="l" t="t" r="r" b="b"/>
              <a:pathLst>
                <a:path w="16510" h="1269">
                  <a:moveTo>
                    <a:pt x="0" y="1269"/>
                  </a:moveTo>
                  <a:lnTo>
                    <a:pt x="1651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10" name="object 207"/>
            <p:cNvSpPr/>
            <p:nvPr/>
          </p:nvSpPr>
          <p:spPr>
            <a:xfrm>
              <a:off x="6587490" y="2349500"/>
              <a:ext cx="29209" cy="0"/>
            </a:xfrm>
            <a:custGeom>
              <a:avLst/>
              <a:gdLst/>
              <a:ahLst/>
              <a:cxnLst/>
              <a:rect l="l" t="t" r="r" b="b"/>
              <a:pathLst>
                <a:path w="29209">
                  <a:moveTo>
                    <a:pt x="0" y="0"/>
                  </a:moveTo>
                  <a:lnTo>
                    <a:pt x="0" y="0"/>
                  </a:lnTo>
                  <a:lnTo>
                    <a:pt x="29209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11" name="object 208"/>
            <p:cNvSpPr/>
            <p:nvPr/>
          </p:nvSpPr>
          <p:spPr>
            <a:xfrm>
              <a:off x="6644640" y="2350770"/>
              <a:ext cx="27939" cy="1269"/>
            </a:xfrm>
            <a:custGeom>
              <a:avLst/>
              <a:gdLst/>
              <a:ahLst/>
              <a:cxnLst/>
              <a:rect l="l" t="t" r="r" b="b"/>
              <a:pathLst>
                <a:path w="27939" h="1269">
                  <a:moveTo>
                    <a:pt x="0" y="0"/>
                  </a:moveTo>
                  <a:lnTo>
                    <a:pt x="2539" y="0"/>
                  </a:lnTo>
                  <a:lnTo>
                    <a:pt x="27939" y="126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12" name="object 209"/>
            <p:cNvSpPr/>
            <p:nvPr/>
          </p:nvSpPr>
          <p:spPr>
            <a:xfrm>
              <a:off x="6701790" y="2354579"/>
              <a:ext cx="27939" cy="2540"/>
            </a:xfrm>
            <a:custGeom>
              <a:avLst/>
              <a:gdLst/>
              <a:ahLst/>
              <a:cxnLst/>
              <a:rect l="l" t="t" r="r" b="b"/>
              <a:pathLst>
                <a:path w="27939" h="2540">
                  <a:moveTo>
                    <a:pt x="0" y="0"/>
                  </a:moveTo>
                  <a:lnTo>
                    <a:pt x="5079" y="0"/>
                  </a:lnTo>
                  <a:lnTo>
                    <a:pt x="27939" y="254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13" name="object 210"/>
            <p:cNvSpPr/>
            <p:nvPr/>
          </p:nvSpPr>
          <p:spPr>
            <a:xfrm>
              <a:off x="6757669" y="2359660"/>
              <a:ext cx="27939" cy="3810"/>
            </a:xfrm>
            <a:custGeom>
              <a:avLst/>
              <a:gdLst/>
              <a:ahLst/>
              <a:cxnLst/>
              <a:rect l="l" t="t" r="r" b="b"/>
              <a:pathLst>
                <a:path w="27939" h="3810">
                  <a:moveTo>
                    <a:pt x="0" y="0"/>
                  </a:moveTo>
                  <a:lnTo>
                    <a:pt x="7620" y="1269"/>
                  </a:lnTo>
                  <a:lnTo>
                    <a:pt x="27939" y="381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14" name="object 211"/>
            <p:cNvSpPr/>
            <p:nvPr/>
          </p:nvSpPr>
          <p:spPr>
            <a:xfrm>
              <a:off x="6814819" y="2366010"/>
              <a:ext cx="27939" cy="5079"/>
            </a:xfrm>
            <a:custGeom>
              <a:avLst/>
              <a:gdLst/>
              <a:ahLst/>
              <a:cxnLst/>
              <a:rect l="l" t="t" r="r" b="b"/>
              <a:pathLst>
                <a:path w="27939" h="5079">
                  <a:moveTo>
                    <a:pt x="0" y="0"/>
                  </a:moveTo>
                  <a:lnTo>
                    <a:pt x="8889" y="1269"/>
                  </a:lnTo>
                  <a:lnTo>
                    <a:pt x="27939" y="507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15" name="object 212"/>
            <p:cNvSpPr/>
            <p:nvPr/>
          </p:nvSpPr>
          <p:spPr>
            <a:xfrm>
              <a:off x="6870700" y="2374900"/>
              <a:ext cx="27940" cy="5079"/>
            </a:xfrm>
            <a:custGeom>
              <a:avLst/>
              <a:gdLst/>
              <a:ahLst/>
              <a:cxnLst/>
              <a:rect l="l" t="t" r="r" b="b"/>
              <a:pathLst>
                <a:path w="27940" h="5079">
                  <a:moveTo>
                    <a:pt x="0" y="0"/>
                  </a:moveTo>
                  <a:lnTo>
                    <a:pt x="10159" y="1270"/>
                  </a:lnTo>
                  <a:lnTo>
                    <a:pt x="27940" y="507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16" name="object 213"/>
            <p:cNvSpPr/>
            <p:nvPr/>
          </p:nvSpPr>
          <p:spPr>
            <a:xfrm>
              <a:off x="6926580" y="2386329"/>
              <a:ext cx="27940" cy="5080"/>
            </a:xfrm>
            <a:custGeom>
              <a:avLst/>
              <a:gdLst/>
              <a:ahLst/>
              <a:cxnLst/>
              <a:rect l="l" t="t" r="r" b="b"/>
              <a:pathLst>
                <a:path w="27940" h="5080">
                  <a:moveTo>
                    <a:pt x="0" y="0"/>
                  </a:moveTo>
                  <a:lnTo>
                    <a:pt x="10160" y="1270"/>
                  </a:lnTo>
                  <a:lnTo>
                    <a:pt x="27940" y="508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17" name="object 214"/>
            <p:cNvSpPr/>
            <p:nvPr/>
          </p:nvSpPr>
          <p:spPr>
            <a:xfrm>
              <a:off x="6982459" y="2397760"/>
              <a:ext cx="26670" cy="7619"/>
            </a:xfrm>
            <a:custGeom>
              <a:avLst/>
              <a:gdLst/>
              <a:ahLst/>
              <a:cxnLst/>
              <a:rect l="l" t="t" r="r" b="b"/>
              <a:pathLst>
                <a:path w="26670" h="7619">
                  <a:moveTo>
                    <a:pt x="0" y="0"/>
                  </a:moveTo>
                  <a:lnTo>
                    <a:pt x="10160" y="2539"/>
                  </a:lnTo>
                  <a:lnTo>
                    <a:pt x="26670" y="7619"/>
                  </a:lnTo>
                </a:path>
              </a:pathLst>
            </a:custGeom>
            <a:ln w="27939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18" name="object 215"/>
            <p:cNvSpPr/>
            <p:nvPr/>
          </p:nvSpPr>
          <p:spPr>
            <a:xfrm>
              <a:off x="7037069" y="2411729"/>
              <a:ext cx="26670" cy="7620"/>
            </a:xfrm>
            <a:custGeom>
              <a:avLst/>
              <a:gdLst/>
              <a:ahLst/>
              <a:cxnLst/>
              <a:rect l="l" t="t" r="r" b="b"/>
              <a:pathLst>
                <a:path w="26670" h="7620">
                  <a:moveTo>
                    <a:pt x="0" y="0"/>
                  </a:moveTo>
                  <a:lnTo>
                    <a:pt x="10159" y="2540"/>
                  </a:lnTo>
                  <a:lnTo>
                    <a:pt x="26670" y="762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19" name="object 216"/>
            <p:cNvSpPr/>
            <p:nvPr/>
          </p:nvSpPr>
          <p:spPr>
            <a:xfrm>
              <a:off x="7091680" y="2428239"/>
              <a:ext cx="26670" cy="8889"/>
            </a:xfrm>
            <a:custGeom>
              <a:avLst/>
              <a:gdLst/>
              <a:ahLst/>
              <a:cxnLst/>
              <a:rect l="l" t="t" r="r" b="b"/>
              <a:pathLst>
                <a:path w="26670" h="8889">
                  <a:moveTo>
                    <a:pt x="0" y="0"/>
                  </a:moveTo>
                  <a:lnTo>
                    <a:pt x="8890" y="2539"/>
                  </a:lnTo>
                  <a:lnTo>
                    <a:pt x="26670" y="8889"/>
                  </a:lnTo>
                </a:path>
              </a:pathLst>
            </a:custGeom>
            <a:ln w="27939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20" name="object 217"/>
            <p:cNvSpPr/>
            <p:nvPr/>
          </p:nvSpPr>
          <p:spPr>
            <a:xfrm>
              <a:off x="7145019" y="2446020"/>
              <a:ext cx="26670" cy="10159"/>
            </a:xfrm>
            <a:custGeom>
              <a:avLst/>
              <a:gdLst/>
              <a:ahLst/>
              <a:cxnLst/>
              <a:rect l="l" t="t" r="r" b="b"/>
              <a:pathLst>
                <a:path w="26670" h="10159">
                  <a:moveTo>
                    <a:pt x="0" y="0"/>
                  </a:moveTo>
                  <a:lnTo>
                    <a:pt x="7620" y="2539"/>
                  </a:lnTo>
                  <a:lnTo>
                    <a:pt x="26670" y="1015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21" name="object 218"/>
            <p:cNvSpPr/>
            <p:nvPr/>
          </p:nvSpPr>
          <p:spPr>
            <a:xfrm>
              <a:off x="7198359" y="2466339"/>
              <a:ext cx="26670" cy="11430"/>
            </a:xfrm>
            <a:custGeom>
              <a:avLst/>
              <a:gdLst/>
              <a:ahLst/>
              <a:cxnLst/>
              <a:rect l="l" t="t" r="r" b="b"/>
              <a:pathLst>
                <a:path w="26670" h="11430">
                  <a:moveTo>
                    <a:pt x="0" y="0"/>
                  </a:moveTo>
                  <a:lnTo>
                    <a:pt x="3810" y="1270"/>
                  </a:lnTo>
                  <a:lnTo>
                    <a:pt x="26670" y="11430"/>
                  </a:lnTo>
                </a:path>
              </a:pathLst>
            </a:custGeom>
            <a:ln w="27939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22" name="object 219"/>
            <p:cNvSpPr/>
            <p:nvPr/>
          </p:nvSpPr>
          <p:spPr>
            <a:xfrm>
              <a:off x="7251700" y="2489200"/>
              <a:ext cx="25400" cy="11429"/>
            </a:xfrm>
            <a:custGeom>
              <a:avLst/>
              <a:gdLst/>
              <a:ahLst/>
              <a:cxnLst/>
              <a:rect l="l" t="t" r="r" b="b"/>
              <a:pathLst>
                <a:path w="25400" h="11429">
                  <a:moveTo>
                    <a:pt x="0" y="0"/>
                  </a:moveTo>
                  <a:lnTo>
                    <a:pt x="25400" y="1142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23" name="object 220"/>
            <p:cNvSpPr/>
            <p:nvPr/>
          </p:nvSpPr>
          <p:spPr>
            <a:xfrm>
              <a:off x="7302500" y="2513329"/>
              <a:ext cx="25400" cy="13970"/>
            </a:xfrm>
            <a:custGeom>
              <a:avLst/>
              <a:gdLst/>
              <a:ahLst/>
              <a:cxnLst/>
              <a:rect l="l" t="t" r="r" b="b"/>
              <a:pathLst>
                <a:path w="25400" h="13970">
                  <a:moveTo>
                    <a:pt x="0" y="0"/>
                  </a:moveTo>
                  <a:lnTo>
                    <a:pt x="25400" y="1397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24" name="object 221"/>
            <p:cNvSpPr/>
            <p:nvPr/>
          </p:nvSpPr>
          <p:spPr>
            <a:xfrm>
              <a:off x="7352030" y="2540000"/>
              <a:ext cx="24129" cy="15239"/>
            </a:xfrm>
            <a:custGeom>
              <a:avLst/>
              <a:gdLst/>
              <a:ahLst/>
              <a:cxnLst/>
              <a:rect l="l" t="t" r="r" b="b"/>
              <a:pathLst>
                <a:path w="24129" h="15239">
                  <a:moveTo>
                    <a:pt x="0" y="0"/>
                  </a:moveTo>
                  <a:lnTo>
                    <a:pt x="24129" y="1523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25" name="object 222"/>
            <p:cNvSpPr/>
            <p:nvPr/>
          </p:nvSpPr>
          <p:spPr>
            <a:xfrm>
              <a:off x="7400290" y="2570479"/>
              <a:ext cx="24129" cy="15240"/>
            </a:xfrm>
            <a:custGeom>
              <a:avLst/>
              <a:gdLst/>
              <a:ahLst/>
              <a:cxnLst/>
              <a:rect l="l" t="t" r="r" b="b"/>
              <a:pathLst>
                <a:path w="24129" h="15240">
                  <a:moveTo>
                    <a:pt x="0" y="0"/>
                  </a:moveTo>
                  <a:lnTo>
                    <a:pt x="24129" y="15240"/>
                  </a:lnTo>
                  <a:lnTo>
                    <a:pt x="24129" y="1524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26" name="object 223"/>
            <p:cNvSpPr/>
            <p:nvPr/>
          </p:nvSpPr>
          <p:spPr>
            <a:xfrm>
              <a:off x="7447280" y="2602229"/>
              <a:ext cx="22860" cy="16510"/>
            </a:xfrm>
            <a:custGeom>
              <a:avLst/>
              <a:gdLst/>
              <a:ahLst/>
              <a:cxnLst/>
              <a:rect l="l" t="t" r="r" b="b"/>
              <a:pathLst>
                <a:path w="22860" h="16510">
                  <a:moveTo>
                    <a:pt x="0" y="0"/>
                  </a:moveTo>
                  <a:lnTo>
                    <a:pt x="15240" y="11430"/>
                  </a:lnTo>
                  <a:lnTo>
                    <a:pt x="22860" y="1651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27" name="object 224"/>
            <p:cNvSpPr/>
            <p:nvPr/>
          </p:nvSpPr>
          <p:spPr>
            <a:xfrm>
              <a:off x="7493000" y="2636520"/>
              <a:ext cx="21590" cy="19050"/>
            </a:xfrm>
            <a:custGeom>
              <a:avLst/>
              <a:gdLst/>
              <a:ahLst/>
              <a:cxnLst/>
              <a:rect l="l" t="t" r="r" b="b"/>
              <a:pathLst>
                <a:path w="21590" h="19050">
                  <a:moveTo>
                    <a:pt x="0" y="0"/>
                  </a:moveTo>
                  <a:lnTo>
                    <a:pt x="5079" y="5079"/>
                  </a:lnTo>
                  <a:lnTo>
                    <a:pt x="21590" y="19050"/>
                  </a:lnTo>
                </a:path>
              </a:pathLst>
            </a:custGeom>
            <a:ln w="27939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28" name="object 225"/>
            <p:cNvSpPr/>
            <p:nvPr/>
          </p:nvSpPr>
          <p:spPr>
            <a:xfrm>
              <a:off x="7534909" y="2674620"/>
              <a:ext cx="20320" cy="20319"/>
            </a:xfrm>
            <a:custGeom>
              <a:avLst/>
              <a:gdLst/>
              <a:ahLst/>
              <a:cxnLst/>
              <a:rect l="l" t="t" r="r" b="b"/>
              <a:pathLst>
                <a:path w="20320" h="20319">
                  <a:moveTo>
                    <a:pt x="0" y="0"/>
                  </a:moveTo>
                  <a:lnTo>
                    <a:pt x="20320" y="2031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29" name="object 226"/>
            <p:cNvSpPr/>
            <p:nvPr/>
          </p:nvSpPr>
          <p:spPr>
            <a:xfrm>
              <a:off x="7574280" y="2716529"/>
              <a:ext cx="19050" cy="21590"/>
            </a:xfrm>
            <a:custGeom>
              <a:avLst/>
              <a:gdLst/>
              <a:ahLst/>
              <a:cxnLst/>
              <a:rect l="l" t="t" r="r" b="b"/>
              <a:pathLst>
                <a:path w="19050" h="21590">
                  <a:moveTo>
                    <a:pt x="0" y="0"/>
                  </a:moveTo>
                  <a:lnTo>
                    <a:pt x="15240" y="17780"/>
                  </a:lnTo>
                  <a:lnTo>
                    <a:pt x="19050" y="21590"/>
                  </a:lnTo>
                </a:path>
              </a:pathLst>
            </a:custGeom>
            <a:ln w="27939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30" name="object 227"/>
            <p:cNvSpPr/>
            <p:nvPr/>
          </p:nvSpPr>
          <p:spPr>
            <a:xfrm>
              <a:off x="7609840" y="2759710"/>
              <a:ext cx="16509" cy="24129"/>
            </a:xfrm>
            <a:custGeom>
              <a:avLst/>
              <a:gdLst/>
              <a:ahLst/>
              <a:cxnLst/>
              <a:rect l="l" t="t" r="r" b="b"/>
              <a:pathLst>
                <a:path w="16509" h="24129">
                  <a:moveTo>
                    <a:pt x="0" y="0"/>
                  </a:moveTo>
                  <a:lnTo>
                    <a:pt x="5079" y="6350"/>
                  </a:lnTo>
                  <a:lnTo>
                    <a:pt x="16509" y="2412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31" name="object 228"/>
            <p:cNvSpPr/>
            <p:nvPr/>
          </p:nvSpPr>
          <p:spPr>
            <a:xfrm>
              <a:off x="7641590" y="2806700"/>
              <a:ext cx="15239" cy="25400"/>
            </a:xfrm>
            <a:custGeom>
              <a:avLst/>
              <a:gdLst/>
              <a:ahLst/>
              <a:cxnLst/>
              <a:rect l="l" t="t" r="r" b="b"/>
              <a:pathLst>
                <a:path w="15239" h="25400">
                  <a:moveTo>
                    <a:pt x="0" y="0"/>
                  </a:moveTo>
                  <a:lnTo>
                    <a:pt x="15239" y="2540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32" name="object 229"/>
            <p:cNvSpPr/>
            <p:nvPr/>
          </p:nvSpPr>
          <p:spPr>
            <a:xfrm>
              <a:off x="7668259" y="2857500"/>
              <a:ext cx="11430" cy="26670"/>
            </a:xfrm>
            <a:custGeom>
              <a:avLst/>
              <a:gdLst/>
              <a:ahLst/>
              <a:cxnLst/>
              <a:rect l="l" t="t" r="r" b="b"/>
              <a:pathLst>
                <a:path w="11430" h="26670">
                  <a:moveTo>
                    <a:pt x="0" y="0"/>
                  </a:moveTo>
                  <a:lnTo>
                    <a:pt x="5080" y="10160"/>
                  </a:lnTo>
                  <a:lnTo>
                    <a:pt x="11430" y="26670"/>
                  </a:lnTo>
                </a:path>
              </a:pathLst>
            </a:custGeom>
            <a:ln w="27939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33" name="object 230"/>
            <p:cNvSpPr/>
            <p:nvPr/>
          </p:nvSpPr>
          <p:spPr>
            <a:xfrm>
              <a:off x="7689850" y="2910839"/>
              <a:ext cx="8890" cy="26670"/>
            </a:xfrm>
            <a:custGeom>
              <a:avLst/>
              <a:gdLst/>
              <a:ahLst/>
              <a:cxnLst/>
              <a:rect l="l" t="t" r="r" b="b"/>
              <a:pathLst>
                <a:path w="8890" h="26670">
                  <a:moveTo>
                    <a:pt x="0" y="0"/>
                  </a:moveTo>
                  <a:lnTo>
                    <a:pt x="8890" y="2667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34" name="object 231"/>
            <p:cNvSpPr/>
            <p:nvPr/>
          </p:nvSpPr>
          <p:spPr>
            <a:xfrm>
              <a:off x="7703819" y="2965450"/>
              <a:ext cx="5079" cy="27939"/>
            </a:xfrm>
            <a:custGeom>
              <a:avLst/>
              <a:gdLst/>
              <a:ahLst/>
              <a:cxnLst/>
              <a:rect l="l" t="t" r="r" b="b"/>
              <a:pathLst>
                <a:path w="5079" h="27939">
                  <a:moveTo>
                    <a:pt x="0" y="0"/>
                  </a:moveTo>
                  <a:lnTo>
                    <a:pt x="2539" y="7620"/>
                  </a:lnTo>
                  <a:lnTo>
                    <a:pt x="5079" y="2793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35" name="object 232"/>
            <p:cNvSpPr/>
            <p:nvPr/>
          </p:nvSpPr>
          <p:spPr>
            <a:xfrm>
              <a:off x="7697469" y="3033395"/>
              <a:ext cx="27940" cy="0"/>
            </a:xfrm>
            <a:custGeom>
              <a:avLst/>
              <a:gdLst/>
              <a:ahLst/>
              <a:cxnLst/>
              <a:rect l="l" t="t" r="r" b="b"/>
              <a:pathLst>
                <a:path w="27940">
                  <a:moveTo>
                    <a:pt x="0" y="0"/>
                  </a:moveTo>
                  <a:lnTo>
                    <a:pt x="27940" y="0"/>
                  </a:lnTo>
                </a:path>
              </a:pathLst>
            </a:custGeom>
            <a:ln w="2413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36" name="object 233"/>
            <p:cNvSpPr/>
            <p:nvPr/>
          </p:nvSpPr>
          <p:spPr>
            <a:xfrm>
              <a:off x="7711440" y="3044189"/>
              <a:ext cx="1269" cy="29210"/>
            </a:xfrm>
            <a:custGeom>
              <a:avLst/>
              <a:gdLst/>
              <a:ahLst/>
              <a:cxnLst/>
              <a:rect l="l" t="t" r="r" b="b"/>
              <a:pathLst>
                <a:path w="1269" h="29210">
                  <a:moveTo>
                    <a:pt x="1269" y="0"/>
                  </a:moveTo>
                  <a:lnTo>
                    <a:pt x="0" y="2921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37" name="object 234"/>
            <p:cNvSpPr/>
            <p:nvPr/>
          </p:nvSpPr>
          <p:spPr>
            <a:xfrm>
              <a:off x="7703819" y="3101339"/>
              <a:ext cx="5079" cy="27939"/>
            </a:xfrm>
            <a:custGeom>
              <a:avLst/>
              <a:gdLst/>
              <a:ahLst/>
              <a:cxnLst/>
              <a:rect l="l" t="t" r="r" b="b"/>
              <a:pathLst>
                <a:path w="5079" h="27939">
                  <a:moveTo>
                    <a:pt x="5079" y="0"/>
                  </a:moveTo>
                  <a:lnTo>
                    <a:pt x="2539" y="13970"/>
                  </a:lnTo>
                  <a:lnTo>
                    <a:pt x="0" y="2793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38" name="object 235"/>
            <p:cNvSpPr/>
            <p:nvPr/>
          </p:nvSpPr>
          <p:spPr>
            <a:xfrm>
              <a:off x="7687309" y="3155950"/>
              <a:ext cx="8890" cy="27939"/>
            </a:xfrm>
            <a:custGeom>
              <a:avLst/>
              <a:gdLst/>
              <a:ahLst/>
              <a:cxnLst/>
              <a:rect l="l" t="t" r="r" b="b"/>
              <a:pathLst>
                <a:path w="8890" h="27939">
                  <a:moveTo>
                    <a:pt x="8890" y="0"/>
                  </a:moveTo>
                  <a:lnTo>
                    <a:pt x="0" y="2793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39" name="object 236"/>
            <p:cNvSpPr/>
            <p:nvPr/>
          </p:nvSpPr>
          <p:spPr>
            <a:xfrm>
              <a:off x="7663180" y="3209289"/>
              <a:ext cx="12700" cy="25400"/>
            </a:xfrm>
            <a:custGeom>
              <a:avLst/>
              <a:gdLst/>
              <a:ahLst/>
              <a:cxnLst/>
              <a:rect l="l" t="t" r="r" b="b"/>
              <a:pathLst>
                <a:path w="12700" h="25400">
                  <a:moveTo>
                    <a:pt x="12700" y="0"/>
                  </a:moveTo>
                  <a:lnTo>
                    <a:pt x="8890" y="8889"/>
                  </a:lnTo>
                  <a:lnTo>
                    <a:pt x="0" y="2540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40" name="object 237"/>
            <p:cNvSpPr/>
            <p:nvPr/>
          </p:nvSpPr>
          <p:spPr>
            <a:xfrm>
              <a:off x="7633969" y="3260090"/>
              <a:ext cx="16509" cy="24130"/>
            </a:xfrm>
            <a:custGeom>
              <a:avLst/>
              <a:gdLst/>
              <a:ahLst/>
              <a:cxnLst/>
              <a:rect l="l" t="t" r="r" b="b"/>
              <a:pathLst>
                <a:path w="16509" h="24130">
                  <a:moveTo>
                    <a:pt x="16509" y="0"/>
                  </a:moveTo>
                  <a:lnTo>
                    <a:pt x="0" y="2413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41" name="object 238"/>
            <p:cNvSpPr/>
            <p:nvPr/>
          </p:nvSpPr>
          <p:spPr>
            <a:xfrm>
              <a:off x="7599680" y="3307079"/>
              <a:ext cx="17779" cy="21590"/>
            </a:xfrm>
            <a:custGeom>
              <a:avLst/>
              <a:gdLst/>
              <a:ahLst/>
              <a:cxnLst/>
              <a:rect l="l" t="t" r="r" b="b"/>
              <a:pathLst>
                <a:path w="17779" h="21590">
                  <a:moveTo>
                    <a:pt x="17779" y="0"/>
                  </a:moveTo>
                  <a:lnTo>
                    <a:pt x="10160" y="11430"/>
                  </a:lnTo>
                  <a:lnTo>
                    <a:pt x="0" y="21590"/>
                  </a:lnTo>
                </a:path>
              </a:pathLst>
            </a:custGeom>
            <a:ln w="27939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42" name="object 239"/>
            <p:cNvSpPr/>
            <p:nvPr/>
          </p:nvSpPr>
          <p:spPr>
            <a:xfrm>
              <a:off x="7561580" y="3351529"/>
              <a:ext cx="20320" cy="20320"/>
            </a:xfrm>
            <a:custGeom>
              <a:avLst/>
              <a:gdLst/>
              <a:ahLst/>
              <a:cxnLst/>
              <a:rect l="l" t="t" r="r" b="b"/>
              <a:pathLst>
                <a:path w="20320" h="20320">
                  <a:moveTo>
                    <a:pt x="20320" y="0"/>
                  </a:moveTo>
                  <a:lnTo>
                    <a:pt x="0" y="2032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43" name="object 240"/>
            <p:cNvSpPr/>
            <p:nvPr/>
          </p:nvSpPr>
          <p:spPr>
            <a:xfrm>
              <a:off x="7520940" y="3392170"/>
              <a:ext cx="20319" cy="19050"/>
            </a:xfrm>
            <a:custGeom>
              <a:avLst/>
              <a:gdLst/>
              <a:ahLst/>
              <a:cxnLst/>
              <a:rect l="l" t="t" r="r" b="b"/>
              <a:pathLst>
                <a:path w="20319" h="19050">
                  <a:moveTo>
                    <a:pt x="20319" y="0"/>
                  </a:moveTo>
                  <a:lnTo>
                    <a:pt x="0" y="1905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44" name="object 241"/>
            <p:cNvSpPr/>
            <p:nvPr/>
          </p:nvSpPr>
          <p:spPr>
            <a:xfrm>
              <a:off x="7476490" y="3429000"/>
              <a:ext cx="22859" cy="17779"/>
            </a:xfrm>
            <a:custGeom>
              <a:avLst/>
              <a:gdLst/>
              <a:ahLst/>
              <a:cxnLst/>
              <a:rect l="l" t="t" r="r" b="b"/>
              <a:pathLst>
                <a:path w="22859" h="17779">
                  <a:moveTo>
                    <a:pt x="22859" y="0"/>
                  </a:moveTo>
                  <a:lnTo>
                    <a:pt x="8889" y="11429"/>
                  </a:lnTo>
                  <a:lnTo>
                    <a:pt x="0" y="1777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45" name="object 242"/>
            <p:cNvSpPr/>
            <p:nvPr/>
          </p:nvSpPr>
          <p:spPr>
            <a:xfrm>
              <a:off x="7429500" y="3463290"/>
              <a:ext cx="24129" cy="15239"/>
            </a:xfrm>
            <a:custGeom>
              <a:avLst/>
              <a:gdLst/>
              <a:ahLst/>
              <a:cxnLst/>
              <a:rect l="l" t="t" r="r" b="b"/>
              <a:pathLst>
                <a:path w="24129" h="15239">
                  <a:moveTo>
                    <a:pt x="24129" y="0"/>
                  </a:moveTo>
                  <a:lnTo>
                    <a:pt x="17779" y="5080"/>
                  </a:lnTo>
                  <a:lnTo>
                    <a:pt x="0" y="1523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46" name="object 243"/>
            <p:cNvSpPr/>
            <p:nvPr/>
          </p:nvSpPr>
          <p:spPr>
            <a:xfrm>
              <a:off x="7381240" y="3495040"/>
              <a:ext cx="25400" cy="13970"/>
            </a:xfrm>
            <a:custGeom>
              <a:avLst/>
              <a:gdLst/>
              <a:ahLst/>
              <a:cxnLst/>
              <a:rect l="l" t="t" r="r" b="b"/>
              <a:pathLst>
                <a:path w="25400" h="13970">
                  <a:moveTo>
                    <a:pt x="25400" y="0"/>
                  </a:moveTo>
                  <a:lnTo>
                    <a:pt x="0" y="1397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47" name="object 244"/>
            <p:cNvSpPr/>
            <p:nvPr/>
          </p:nvSpPr>
          <p:spPr>
            <a:xfrm>
              <a:off x="7331709" y="3524250"/>
              <a:ext cx="25400" cy="12700"/>
            </a:xfrm>
            <a:custGeom>
              <a:avLst/>
              <a:gdLst/>
              <a:ahLst/>
              <a:cxnLst/>
              <a:rect l="l" t="t" r="r" b="b"/>
              <a:pathLst>
                <a:path w="25400" h="12700">
                  <a:moveTo>
                    <a:pt x="25400" y="0"/>
                  </a:moveTo>
                  <a:lnTo>
                    <a:pt x="0" y="1270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48" name="object 245"/>
            <p:cNvSpPr/>
            <p:nvPr/>
          </p:nvSpPr>
          <p:spPr>
            <a:xfrm>
              <a:off x="7280909" y="3549650"/>
              <a:ext cx="25400" cy="12700"/>
            </a:xfrm>
            <a:custGeom>
              <a:avLst/>
              <a:gdLst/>
              <a:ahLst/>
              <a:cxnLst/>
              <a:rect l="l" t="t" r="r" b="b"/>
              <a:pathLst>
                <a:path w="25400" h="12700">
                  <a:moveTo>
                    <a:pt x="25400" y="0"/>
                  </a:moveTo>
                  <a:lnTo>
                    <a:pt x="0" y="1270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49" name="object 246"/>
            <p:cNvSpPr/>
            <p:nvPr/>
          </p:nvSpPr>
          <p:spPr>
            <a:xfrm>
              <a:off x="7228840" y="3573779"/>
              <a:ext cx="26669" cy="11430"/>
            </a:xfrm>
            <a:custGeom>
              <a:avLst/>
              <a:gdLst/>
              <a:ahLst/>
              <a:cxnLst/>
              <a:rect l="l" t="t" r="r" b="b"/>
              <a:pathLst>
                <a:path w="26669" h="11430">
                  <a:moveTo>
                    <a:pt x="26669" y="0"/>
                  </a:moveTo>
                  <a:lnTo>
                    <a:pt x="0" y="1143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50" name="object 247"/>
            <p:cNvSpPr/>
            <p:nvPr/>
          </p:nvSpPr>
          <p:spPr>
            <a:xfrm>
              <a:off x="7176769" y="3595370"/>
              <a:ext cx="25400" cy="10159"/>
            </a:xfrm>
            <a:custGeom>
              <a:avLst/>
              <a:gdLst/>
              <a:ahLst/>
              <a:cxnLst/>
              <a:rect l="l" t="t" r="r" b="b"/>
              <a:pathLst>
                <a:path w="25400" h="10159">
                  <a:moveTo>
                    <a:pt x="25400" y="0"/>
                  </a:moveTo>
                  <a:lnTo>
                    <a:pt x="0" y="10159"/>
                  </a:lnTo>
                </a:path>
              </a:pathLst>
            </a:custGeom>
            <a:ln w="27939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51" name="object 248"/>
            <p:cNvSpPr/>
            <p:nvPr/>
          </p:nvSpPr>
          <p:spPr>
            <a:xfrm>
              <a:off x="7122159" y="3615690"/>
              <a:ext cx="26670" cy="8890"/>
            </a:xfrm>
            <a:custGeom>
              <a:avLst/>
              <a:gdLst/>
              <a:ahLst/>
              <a:cxnLst/>
              <a:rect l="l" t="t" r="r" b="b"/>
              <a:pathLst>
                <a:path w="26670" h="8890">
                  <a:moveTo>
                    <a:pt x="26670" y="0"/>
                  </a:moveTo>
                  <a:lnTo>
                    <a:pt x="0" y="8890"/>
                  </a:lnTo>
                </a:path>
              </a:pathLst>
            </a:custGeom>
            <a:ln w="27939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52" name="object 249"/>
            <p:cNvSpPr/>
            <p:nvPr/>
          </p:nvSpPr>
          <p:spPr>
            <a:xfrm>
              <a:off x="7068819" y="3633470"/>
              <a:ext cx="26670" cy="8890"/>
            </a:xfrm>
            <a:custGeom>
              <a:avLst/>
              <a:gdLst/>
              <a:ahLst/>
              <a:cxnLst/>
              <a:rect l="l" t="t" r="r" b="b"/>
              <a:pathLst>
                <a:path w="26670" h="8890">
                  <a:moveTo>
                    <a:pt x="26670" y="0"/>
                  </a:moveTo>
                  <a:lnTo>
                    <a:pt x="0" y="8889"/>
                  </a:lnTo>
                </a:path>
              </a:pathLst>
            </a:custGeom>
            <a:ln w="27939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53" name="object 250"/>
            <p:cNvSpPr/>
            <p:nvPr/>
          </p:nvSpPr>
          <p:spPr>
            <a:xfrm>
              <a:off x="7012940" y="3648709"/>
              <a:ext cx="27939" cy="7619"/>
            </a:xfrm>
            <a:custGeom>
              <a:avLst/>
              <a:gdLst/>
              <a:ahLst/>
              <a:cxnLst/>
              <a:rect l="l" t="t" r="r" b="b"/>
              <a:pathLst>
                <a:path w="27939" h="7620">
                  <a:moveTo>
                    <a:pt x="27939" y="0"/>
                  </a:moveTo>
                  <a:lnTo>
                    <a:pt x="0" y="761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54" name="object 251"/>
            <p:cNvSpPr/>
            <p:nvPr/>
          </p:nvSpPr>
          <p:spPr>
            <a:xfrm>
              <a:off x="6958330" y="3663950"/>
              <a:ext cx="27940" cy="6350"/>
            </a:xfrm>
            <a:custGeom>
              <a:avLst/>
              <a:gdLst/>
              <a:ahLst/>
              <a:cxnLst/>
              <a:rect l="l" t="t" r="r" b="b"/>
              <a:pathLst>
                <a:path w="27940" h="6350">
                  <a:moveTo>
                    <a:pt x="27940" y="0"/>
                  </a:moveTo>
                  <a:lnTo>
                    <a:pt x="0" y="635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55" name="object 252"/>
            <p:cNvSpPr/>
            <p:nvPr/>
          </p:nvSpPr>
          <p:spPr>
            <a:xfrm>
              <a:off x="6902450" y="3675379"/>
              <a:ext cx="27940" cy="6350"/>
            </a:xfrm>
            <a:custGeom>
              <a:avLst/>
              <a:gdLst/>
              <a:ahLst/>
              <a:cxnLst/>
              <a:rect l="l" t="t" r="r" b="b"/>
              <a:pathLst>
                <a:path w="27940" h="6350">
                  <a:moveTo>
                    <a:pt x="27940" y="0"/>
                  </a:moveTo>
                  <a:lnTo>
                    <a:pt x="0" y="635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56" name="object 253"/>
            <p:cNvSpPr/>
            <p:nvPr/>
          </p:nvSpPr>
          <p:spPr>
            <a:xfrm>
              <a:off x="6846569" y="3686809"/>
              <a:ext cx="27939" cy="5079"/>
            </a:xfrm>
            <a:custGeom>
              <a:avLst/>
              <a:gdLst/>
              <a:ahLst/>
              <a:cxnLst/>
              <a:rect l="l" t="t" r="r" b="b"/>
              <a:pathLst>
                <a:path w="27939" h="5079">
                  <a:moveTo>
                    <a:pt x="27939" y="0"/>
                  </a:moveTo>
                  <a:lnTo>
                    <a:pt x="0" y="507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57" name="object 254"/>
            <p:cNvSpPr/>
            <p:nvPr/>
          </p:nvSpPr>
          <p:spPr>
            <a:xfrm>
              <a:off x="6789419" y="3695700"/>
              <a:ext cx="29209" cy="3810"/>
            </a:xfrm>
            <a:custGeom>
              <a:avLst/>
              <a:gdLst/>
              <a:ahLst/>
              <a:cxnLst/>
              <a:rect l="l" t="t" r="r" b="b"/>
              <a:pathLst>
                <a:path w="29209" h="3810">
                  <a:moveTo>
                    <a:pt x="29209" y="0"/>
                  </a:moveTo>
                  <a:lnTo>
                    <a:pt x="0" y="381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58" name="object 255"/>
            <p:cNvSpPr/>
            <p:nvPr/>
          </p:nvSpPr>
          <p:spPr>
            <a:xfrm>
              <a:off x="6733540" y="3703320"/>
              <a:ext cx="27939" cy="2540"/>
            </a:xfrm>
            <a:custGeom>
              <a:avLst/>
              <a:gdLst/>
              <a:ahLst/>
              <a:cxnLst/>
              <a:rect l="l" t="t" r="r" b="b"/>
              <a:pathLst>
                <a:path w="27939" h="2540">
                  <a:moveTo>
                    <a:pt x="27939" y="0"/>
                  </a:moveTo>
                  <a:lnTo>
                    <a:pt x="0" y="2539"/>
                  </a:lnTo>
                </a:path>
              </a:pathLst>
            </a:custGeom>
            <a:ln w="27939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59" name="object 256"/>
            <p:cNvSpPr/>
            <p:nvPr/>
          </p:nvSpPr>
          <p:spPr>
            <a:xfrm>
              <a:off x="6676390" y="3709670"/>
              <a:ext cx="29209" cy="1269"/>
            </a:xfrm>
            <a:custGeom>
              <a:avLst/>
              <a:gdLst/>
              <a:ahLst/>
              <a:cxnLst/>
              <a:rect l="l" t="t" r="r" b="b"/>
              <a:pathLst>
                <a:path w="29209" h="1270">
                  <a:moveTo>
                    <a:pt x="29209" y="0"/>
                  </a:moveTo>
                  <a:lnTo>
                    <a:pt x="0" y="126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60" name="object 257"/>
            <p:cNvSpPr/>
            <p:nvPr/>
          </p:nvSpPr>
          <p:spPr>
            <a:xfrm>
              <a:off x="6620509" y="3713479"/>
              <a:ext cx="27940" cy="1269"/>
            </a:xfrm>
            <a:custGeom>
              <a:avLst/>
              <a:gdLst/>
              <a:ahLst/>
              <a:cxnLst/>
              <a:rect l="l" t="t" r="r" b="b"/>
              <a:pathLst>
                <a:path w="27940" h="1270">
                  <a:moveTo>
                    <a:pt x="27940" y="0"/>
                  </a:moveTo>
                  <a:lnTo>
                    <a:pt x="22860" y="0"/>
                  </a:lnTo>
                  <a:lnTo>
                    <a:pt x="0" y="127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61" name="object 258"/>
            <p:cNvSpPr/>
            <p:nvPr/>
          </p:nvSpPr>
          <p:spPr>
            <a:xfrm>
              <a:off x="6563359" y="3716020"/>
              <a:ext cx="27940" cy="0"/>
            </a:xfrm>
            <a:custGeom>
              <a:avLst/>
              <a:gdLst/>
              <a:ahLst/>
              <a:cxnLst/>
              <a:rect l="l" t="t" r="r" b="b"/>
              <a:pathLst>
                <a:path w="27940">
                  <a:moveTo>
                    <a:pt x="27940" y="0"/>
                  </a:moveTo>
                  <a:lnTo>
                    <a:pt x="17780" y="0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62" name="object 259"/>
            <p:cNvSpPr/>
            <p:nvPr/>
          </p:nvSpPr>
          <p:spPr>
            <a:xfrm>
              <a:off x="6518909" y="3717290"/>
              <a:ext cx="15240" cy="0"/>
            </a:xfrm>
            <a:custGeom>
              <a:avLst/>
              <a:gdLst/>
              <a:ahLst/>
              <a:cxnLst/>
              <a:rect l="l" t="t" r="r" b="b"/>
              <a:pathLst>
                <a:path w="15240">
                  <a:moveTo>
                    <a:pt x="15240" y="0"/>
                  </a:move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63" name="object 260"/>
            <p:cNvSpPr/>
            <p:nvPr/>
          </p:nvSpPr>
          <p:spPr>
            <a:xfrm>
              <a:off x="378459" y="3581400"/>
              <a:ext cx="1239520" cy="274319"/>
            </a:xfrm>
            <a:custGeom>
              <a:avLst/>
              <a:gdLst/>
              <a:ahLst/>
              <a:cxnLst/>
              <a:rect l="l" t="t" r="r" b="b"/>
              <a:pathLst>
                <a:path w="1239520" h="274320">
                  <a:moveTo>
                    <a:pt x="0" y="0"/>
                  </a:moveTo>
                  <a:lnTo>
                    <a:pt x="1239520" y="0"/>
                  </a:lnTo>
                  <a:lnTo>
                    <a:pt x="1239520" y="274319"/>
                  </a:lnTo>
                  <a:lnTo>
                    <a:pt x="0" y="2743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D59A"/>
            </a:solidFill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64" name="object 261"/>
            <p:cNvSpPr/>
            <p:nvPr/>
          </p:nvSpPr>
          <p:spPr>
            <a:xfrm>
              <a:off x="378459" y="3581400"/>
              <a:ext cx="1239520" cy="274319"/>
            </a:xfrm>
            <a:custGeom>
              <a:avLst/>
              <a:gdLst/>
              <a:ahLst/>
              <a:cxnLst/>
              <a:rect l="l" t="t" r="r" b="b"/>
              <a:pathLst>
                <a:path w="1239520" h="274320">
                  <a:moveTo>
                    <a:pt x="0" y="0"/>
                  </a:moveTo>
                  <a:lnTo>
                    <a:pt x="1239520" y="0"/>
                  </a:lnTo>
                  <a:lnTo>
                    <a:pt x="1239520" y="274319"/>
                  </a:lnTo>
                  <a:lnTo>
                    <a:pt x="0" y="274319"/>
                  </a:lnTo>
                  <a:lnTo>
                    <a:pt x="0" y="0"/>
                  </a:lnTo>
                  <a:close/>
                </a:path>
              </a:pathLst>
            </a:custGeom>
            <a:ln w="9344">
              <a:solidFill>
                <a:srgbClr val="7F7F7F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65" name="object 262"/>
            <p:cNvSpPr/>
            <p:nvPr/>
          </p:nvSpPr>
          <p:spPr>
            <a:xfrm>
              <a:off x="378459" y="358140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9344">
              <a:solidFill>
                <a:srgbClr val="7F7F7F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66" name="object 263"/>
            <p:cNvSpPr/>
            <p:nvPr/>
          </p:nvSpPr>
          <p:spPr>
            <a:xfrm>
              <a:off x="1617980" y="385572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9344">
              <a:solidFill>
                <a:srgbClr val="7F7F7F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67" name="object 264"/>
            <p:cNvSpPr txBox="1"/>
            <p:nvPr/>
          </p:nvSpPr>
          <p:spPr>
            <a:xfrm>
              <a:off x="379729" y="3637279"/>
              <a:ext cx="1233805" cy="244121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/>
              <a:r>
                <a:rPr sz="1200" b="1" dirty="0">
                  <a:solidFill>
                    <a:srgbClr val="000000"/>
                  </a:solidFill>
                  <a:latin typeface="Arial"/>
                  <a:cs typeface="Arial"/>
                </a:rPr>
                <a:t>5</a:t>
              </a:r>
              <a:r>
                <a:rPr sz="1200" b="1" spc="5" dirty="0">
                  <a:solidFill>
                    <a:srgbClr val="000000"/>
                  </a:solidFill>
                  <a:latin typeface="Arial"/>
                  <a:cs typeface="Arial"/>
                </a:rPr>
                <a:t> </a:t>
              </a:r>
              <a:r>
                <a:rPr sz="1200" b="1" spc="-10" dirty="0">
                  <a:solidFill>
                    <a:srgbClr val="000000"/>
                  </a:solidFill>
                  <a:latin typeface="Arial"/>
                  <a:cs typeface="Arial"/>
                </a:rPr>
                <a:t>M</a:t>
              </a:r>
              <a:r>
                <a:rPr sz="1200" b="1" dirty="0">
                  <a:solidFill>
                    <a:srgbClr val="000000"/>
                  </a:solidFill>
                  <a:latin typeface="Arial"/>
                  <a:cs typeface="Arial"/>
                </a:rPr>
                <a:t>eV</a:t>
              </a:r>
              <a:r>
                <a:rPr sz="1200" b="1" spc="10" dirty="0">
                  <a:solidFill>
                    <a:srgbClr val="000000"/>
                  </a:solidFill>
                  <a:latin typeface="Arial"/>
                  <a:cs typeface="Arial"/>
                </a:rPr>
                <a:t> </a:t>
              </a:r>
              <a:r>
                <a:rPr sz="1200" b="1" spc="-5" dirty="0">
                  <a:solidFill>
                    <a:srgbClr val="000000"/>
                  </a:solidFill>
                  <a:latin typeface="Arial"/>
                  <a:cs typeface="Arial"/>
                </a:rPr>
                <a:t>I</a:t>
              </a:r>
              <a:r>
                <a:rPr sz="1200" b="1" spc="-20" dirty="0">
                  <a:solidFill>
                    <a:srgbClr val="000000"/>
                  </a:solidFill>
                  <a:latin typeface="Arial"/>
                  <a:cs typeface="Arial"/>
                </a:rPr>
                <a:t>n</a:t>
              </a:r>
              <a:r>
                <a:rPr sz="1200" b="1" dirty="0">
                  <a:solidFill>
                    <a:srgbClr val="000000"/>
                  </a:solidFill>
                  <a:latin typeface="Arial"/>
                  <a:cs typeface="Arial"/>
                </a:rPr>
                <a:t>ject</a:t>
              </a:r>
              <a:r>
                <a:rPr sz="1200" b="1" spc="-20" dirty="0">
                  <a:solidFill>
                    <a:srgbClr val="000000"/>
                  </a:solidFill>
                  <a:latin typeface="Arial"/>
                  <a:cs typeface="Arial"/>
                </a:rPr>
                <a:t>o</a:t>
              </a:r>
              <a:r>
                <a:rPr sz="1200" b="1" dirty="0">
                  <a:solidFill>
                    <a:srgbClr val="000000"/>
                  </a:solidFill>
                  <a:latin typeface="Arial"/>
                  <a:cs typeface="Arial"/>
                </a:rPr>
                <a:t>r</a:t>
              </a:r>
              <a:endParaRPr sz="12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268" name="object 265"/>
            <p:cNvSpPr/>
            <p:nvPr/>
          </p:nvSpPr>
          <p:spPr>
            <a:xfrm>
              <a:off x="6592569" y="3761740"/>
              <a:ext cx="614679" cy="0"/>
            </a:xfrm>
            <a:custGeom>
              <a:avLst/>
              <a:gdLst/>
              <a:ahLst/>
              <a:cxnLst/>
              <a:rect l="l" t="t" r="r" b="b"/>
              <a:pathLst>
                <a:path w="614679">
                  <a:moveTo>
                    <a:pt x="0" y="0"/>
                  </a:moveTo>
                  <a:lnTo>
                    <a:pt x="614679" y="0"/>
                  </a:lnTo>
                </a:path>
              </a:pathLst>
            </a:custGeom>
            <a:ln w="36830">
              <a:solidFill>
                <a:srgbClr val="00AFEF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69" name="object 266"/>
            <p:cNvSpPr/>
            <p:nvPr/>
          </p:nvSpPr>
          <p:spPr>
            <a:xfrm>
              <a:off x="7200900" y="3707129"/>
              <a:ext cx="109220" cy="109219"/>
            </a:xfrm>
            <a:custGeom>
              <a:avLst/>
              <a:gdLst/>
              <a:ahLst/>
              <a:cxnLst/>
              <a:rect l="l" t="t" r="r" b="b"/>
              <a:pathLst>
                <a:path w="109220" h="109220">
                  <a:moveTo>
                    <a:pt x="0" y="0"/>
                  </a:moveTo>
                  <a:lnTo>
                    <a:pt x="0" y="109220"/>
                  </a:lnTo>
                  <a:lnTo>
                    <a:pt x="109220" y="546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FEF"/>
            </a:solidFill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70" name="object 267"/>
            <p:cNvSpPr/>
            <p:nvPr/>
          </p:nvSpPr>
          <p:spPr>
            <a:xfrm>
              <a:off x="7418069" y="3648709"/>
              <a:ext cx="754379" cy="274319"/>
            </a:xfrm>
            <a:custGeom>
              <a:avLst/>
              <a:gdLst/>
              <a:ahLst/>
              <a:cxnLst/>
              <a:rect l="l" t="t" r="r" b="b"/>
              <a:pathLst>
                <a:path w="754379" h="274320">
                  <a:moveTo>
                    <a:pt x="0" y="0"/>
                  </a:moveTo>
                  <a:lnTo>
                    <a:pt x="754379" y="0"/>
                  </a:lnTo>
                  <a:lnTo>
                    <a:pt x="754379" y="274319"/>
                  </a:lnTo>
                  <a:lnTo>
                    <a:pt x="0" y="2743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9593"/>
            </a:solidFill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71" name="object 268"/>
            <p:cNvSpPr/>
            <p:nvPr/>
          </p:nvSpPr>
          <p:spPr>
            <a:xfrm>
              <a:off x="7418069" y="3648709"/>
              <a:ext cx="754379" cy="274319"/>
            </a:xfrm>
            <a:custGeom>
              <a:avLst/>
              <a:gdLst/>
              <a:ahLst/>
              <a:cxnLst/>
              <a:rect l="l" t="t" r="r" b="b"/>
              <a:pathLst>
                <a:path w="754379" h="274320">
                  <a:moveTo>
                    <a:pt x="0" y="0"/>
                  </a:moveTo>
                  <a:lnTo>
                    <a:pt x="754379" y="0"/>
                  </a:lnTo>
                  <a:lnTo>
                    <a:pt x="754379" y="274319"/>
                  </a:lnTo>
                  <a:lnTo>
                    <a:pt x="0" y="274319"/>
                  </a:lnTo>
                  <a:lnTo>
                    <a:pt x="0" y="0"/>
                  </a:lnTo>
                  <a:close/>
                </a:path>
              </a:pathLst>
            </a:custGeom>
            <a:ln w="9344">
              <a:solidFill>
                <a:srgbClr val="7F7F7F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72" name="object 269"/>
            <p:cNvSpPr/>
            <p:nvPr/>
          </p:nvSpPr>
          <p:spPr>
            <a:xfrm>
              <a:off x="7418069" y="3648709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9344">
              <a:solidFill>
                <a:srgbClr val="7F7F7F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73" name="object 270"/>
            <p:cNvSpPr/>
            <p:nvPr/>
          </p:nvSpPr>
          <p:spPr>
            <a:xfrm>
              <a:off x="8172450" y="3923029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9344">
              <a:solidFill>
                <a:srgbClr val="7F7F7F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74" name="object 271"/>
            <p:cNvSpPr txBox="1"/>
            <p:nvPr/>
          </p:nvSpPr>
          <p:spPr>
            <a:xfrm>
              <a:off x="7529830" y="3704590"/>
              <a:ext cx="531495" cy="244121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/>
              <a:r>
                <a:rPr sz="1200" b="1" spc="5" dirty="0">
                  <a:solidFill>
                    <a:srgbClr val="000000"/>
                  </a:solidFill>
                  <a:latin typeface="Arial"/>
                  <a:cs typeface="Arial"/>
                </a:rPr>
                <a:t>D</a:t>
              </a:r>
              <a:r>
                <a:rPr sz="1200" b="1" spc="-10" dirty="0">
                  <a:solidFill>
                    <a:srgbClr val="000000"/>
                  </a:solidFill>
                  <a:latin typeface="Arial"/>
                  <a:cs typeface="Arial"/>
                </a:rPr>
                <a:t>u</a:t>
              </a:r>
              <a:r>
                <a:rPr sz="1200" b="1" dirty="0">
                  <a:solidFill>
                    <a:srgbClr val="000000"/>
                  </a:solidFill>
                  <a:latin typeface="Arial"/>
                  <a:cs typeface="Arial"/>
                </a:rPr>
                <a:t>m</a:t>
              </a:r>
              <a:r>
                <a:rPr sz="1200" b="1" spc="-10" dirty="0">
                  <a:solidFill>
                    <a:srgbClr val="000000"/>
                  </a:solidFill>
                  <a:latin typeface="Arial"/>
                  <a:cs typeface="Arial"/>
                </a:rPr>
                <a:t>p</a:t>
              </a:r>
              <a:endParaRPr sz="12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276" name="object 273"/>
            <p:cNvSpPr/>
            <p:nvPr/>
          </p:nvSpPr>
          <p:spPr>
            <a:xfrm>
              <a:off x="2467610" y="2556510"/>
              <a:ext cx="4141469" cy="58292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77" name="object 274"/>
            <p:cNvSpPr/>
            <p:nvPr/>
          </p:nvSpPr>
          <p:spPr>
            <a:xfrm>
              <a:off x="1642110" y="3741420"/>
              <a:ext cx="537209" cy="1269"/>
            </a:xfrm>
            <a:custGeom>
              <a:avLst/>
              <a:gdLst/>
              <a:ahLst/>
              <a:cxnLst/>
              <a:rect l="l" t="t" r="r" b="b"/>
              <a:pathLst>
                <a:path w="537209" h="1270">
                  <a:moveTo>
                    <a:pt x="0" y="0"/>
                  </a:moveTo>
                  <a:lnTo>
                    <a:pt x="537209" y="1269"/>
                  </a:lnTo>
                </a:path>
              </a:pathLst>
            </a:custGeom>
            <a:ln w="36830">
              <a:solidFill>
                <a:srgbClr val="00AFEF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78" name="object 275"/>
            <p:cNvSpPr/>
            <p:nvPr/>
          </p:nvSpPr>
          <p:spPr>
            <a:xfrm>
              <a:off x="2171700" y="3688079"/>
              <a:ext cx="110489" cy="110489"/>
            </a:xfrm>
            <a:custGeom>
              <a:avLst/>
              <a:gdLst/>
              <a:ahLst/>
              <a:cxnLst/>
              <a:rect l="l" t="t" r="r" b="b"/>
              <a:pathLst>
                <a:path w="110489" h="110489">
                  <a:moveTo>
                    <a:pt x="0" y="0"/>
                  </a:moveTo>
                  <a:lnTo>
                    <a:pt x="0" y="110490"/>
                  </a:lnTo>
                  <a:lnTo>
                    <a:pt x="110489" y="546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FEF"/>
            </a:solidFill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79" name="object 276"/>
            <p:cNvSpPr/>
            <p:nvPr/>
          </p:nvSpPr>
          <p:spPr>
            <a:xfrm>
              <a:off x="2457450" y="3550920"/>
              <a:ext cx="1982470" cy="38480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80" name="object 277"/>
            <p:cNvSpPr/>
            <p:nvPr/>
          </p:nvSpPr>
          <p:spPr>
            <a:xfrm>
              <a:off x="4479290" y="3529329"/>
              <a:ext cx="1932939" cy="421640"/>
            </a:xfrm>
            <a:custGeom>
              <a:avLst/>
              <a:gdLst/>
              <a:ahLst/>
              <a:cxnLst/>
              <a:rect l="l" t="t" r="r" b="b"/>
              <a:pathLst>
                <a:path w="2018029" h="421640">
                  <a:moveTo>
                    <a:pt x="0" y="0"/>
                  </a:moveTo>
                  <a:lnTo>
                    <a:pt x="2018029" y="0"/>
                  </a:lnTo>
                  <a:lnTo>
                    <a:pt x="2018029" y="421640"/>
                  </a:lnTo>
                  <a:lnTo>
                    <a:pt x="0" y="421640"/>
                  </a:lnTo>
                  <a:lnTo>
                    <a:pt x="0" y="0"/>
                  </a:lnTo>
                  <a:close/>
                </a:path>
              </a:pathLst>
            </a:custGeom>
            <a:ln w="36659">
              <a:solidFill>
                <a:srgbClr val="FF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81" name="object 278"/>
            <p:cNvSpPr/>
            <p:nvPr/>
          </p:nvSpPr>
          <p:spPr>
            <a:xfrm>
              <a:off x="4479290" y="3547110"/>
              <a:ext cx="1915159" cy="38480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82" name="object 279"/>
            <p:cNvSpPr/>
            <p:nvPr/>
          </p:nvSpPr>
          <p:spPr>
            <a:xfrm>
              <a:off x="2518410" y="4315459"/>
              <a:ext cx="4025899" cy="0"/>
            </a:xfrm>
            <a:custGeom>
              <a:avLst/>
              <a:gdLst/>
              <a:ahLst/>
              <a:cxnLst/>
              <a:rect l="l" t="t" r="r" b="b"/>
              <a:pathLst>
                <a:path w="4025900">
                  <a:moveTo>
                    <a:pt x="0" y="0"/>
                  </a:moveTo>
                  <a:lnTo>
                    <a:pt x="4025899" y="0"/>
                  </a:lnTo>
                </a:path>
              </a:pathLst>
            </a:custGeom>
            <a:ln w="28393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83" name="object 280"/>
            <p:cNvSpPr/>
            <p:nvPr/>
          </p:nvSpPr>
          <p:spPr>
            <a:xfrm>
              <a:off x="2476500" y="5685790"/>
              <a:ext cx="4047490" cy="0"/>
            </a:xfrm>
            <a:custGeom>
              <a:avLst/>
              <a:gdLst/>
              <a:ahLst/>
              <a:cxnLst/>
              <a:rect l="l" t="t" r="r" b="b"/>
              <a:pathLst>
                <a:path w="4047490">
                  <a:moveTo>
                    <a:pt x="0" y="0"/>
                  </a:moveTo>
                  <a:lnTo>
                    <a:pt x="4047490" y="0"/>
                  </a:lnTo>
                </a:path>
              </a:pathLst>
            </a:custGeom>
            <a:ln w="28393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84" name="object 281"/>
            <p:cNvSpPr/>
            <p:nvPr/>
          </p:nvSpPr>
          <p:spPr>
            <a:xfrm>
              <a:off x="1644650" y="4989829"/>
              <a:ext cx="844550" cy="695960"/>
            </a:xfrm>
            <a:custGeom>
              <a:avLst/>
              <a:gdLst/>
              <a:ahLst/>
              <a:cxnLst/>
              <a:rect l="l" t="t" r="r" b="b"/>
              <a:pathLst>
                <a:path w="844550" h="695960">
                  <a:moveTo>
                    <a:pt x="844550" y="695960"/>
                  </a:moveTo>
                  <a:lnTo>
                    <a:pt x="801369" y="694690"/>
                  </a:lnTo>
                  <a:lnTo>
                    <a:pt x="756919" y="692150"/>
                  </a:lnTo>
                  <a:lnTo>
                    <a:pt x="712469" y="688340"/>
                  </a:lnTo>
                  <a:lnTo>
                    <a:pt x="669289" y="680720"/>
                  </a:lnTo>
                  <a:lnTo>
                    <a:pt x="626110" y="673100"/>
                  </a:lnTo>
                  <a:lnTo>
                    <a:pt x="584200" y="661670"/>
                  </a:lnTo>
                  <a:lnTo>
                    <a:pt x="542289" y="650240"/>
                  </a:lnTo>
                  <a:lnTo>
                    <a:pt x="501650" y="636270"/>
                  </a:lnTo>
                  <a:lnTo>
                    <a:pt x="462280" y="621030"/>
                  </a:lnTo>
                  <a:lnTo>
                    <a:pt x="422910" y="603250"/>
                  </a:lnTo>
                  <a:lnTo>
                    <a:pt x="384810" y="584200"/>
                  </a:lnTo>
                  <a:lnTo>
                    <a:pt x="349250" y="563880"/>
                  </a:lnTo>
                  <a:lnTo>
                    <a:pt x="313689" y="541020"/>
                  </a:lnTo>
                  <a:lnTo>
                    <a:pt x="279400" y="516890"/>
                  </a:lnTo>
                  <a:lnTo>
                    <a:pt x="247650" y="492760"/>
                  </a:lnTo>
                  <a:lnTo>
                    <a:pt x="217169" y="466090"/>
                  </a:lnTo>
                  <a:lnTo>
                    <a:pt x="189230" y="438150"/>
                  </a:lnTo>
                  <a:lnTo>
                    <a:pt x="161289" y="408940"/>
                  </a:lnTo>
                  <a:lnTo>
                    <a:pt x="113030" y="347980"/>
                  </a:lnTo>
                  <a:lnTo>
                    <a:pt x="73660" y="283210"/>
                  </a:lnTo>
                  <a:lnTo>
                    <a:pt x="41910" y="215900"/>
                  </a:lnTo>
                  <a:lnTo>
                    <a:pt x="19050" y="144780"/>
                  </a:lnTo>
                  <a:lnTo>
                    <a:pt x="5080" y="72390"/>
                  </a:lnTo>
                  <a:lnTo>
                    <a:pt x="1269" y="36830"/>
                  </a:lnTo>
                  <a:lnTo>
                    <a:pt x="0" y="0"/>
                  </a:lnTo>
                </a:path>
              </a:pathLst>
            </a:custGeom>
            <a:ln w="28393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85" name="object 282"/>
            <p:cNvSpPr/>
            <p:nvPr/>
          </p:nvSpPr>
          <p:spPr>
            <a:xfrm>
              <a:off x="3333750" y="568579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8393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86" name="object 283"/>
            <p:cNvSpPr/>
            <p:nvPr/>
          </p:nvSpPr>
          <p:spPr>
            <a:xfrm>
              <a:off x="1644650" y="429387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8393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87" name="object 284"/>
            <p:cNvSpPr/>
            <p:nvPr/>
          </p:nvSpPr>
          <p:spPr>
            <a:xfrm>
              <a:off x="1644650" y="4316729"/>
              <a:ext cx="873760" cy="673100"/>
            </a:xfrm>
            <a:custGeom>
              <a:avLst/>
              <a:gdLst/>
              <a:ahLst/>
              <a:cxnLst/>
              <a:rect l="l" t="t" r="r" b="b"/>
              <a:pathLst>
                <a:path w="873760" h="673100">
                  <a:moveTo>
                    <a:pt x="0" y="673100"/>
                  </a:moveTo>
                  <a:lnTo>
                    <a:pt x="1269" y="637540"/>
                  </a:lnTo>
                  <a:lnTo>
                    <a:pt x="5080" y="603250"/>
                  </a:lnTo>
                  <a:lnTo>
                    <a:pt x="19050" y="533400"/>
                  </a:lnTo>
                  <a:lnTo>
                    <a:pt x="43180" y="464820"/>
                  </a:lnTo>
                  <a:lnTo>
                    <a:pt x="76200" y="400050"/>
                  </a:lnTo>
                  <a:lnTo>
                    <a:pt x="95250" y="367030"/>
                  </a:lnTo>
                  <a:lnTo>
                    <a:pt x="140969" y="307340"/>
                  </a:lnTo>
                  <a:lnTo>
                    <a:pt x="167639" y="278130"/>
                  </a:lnTo>
                  <a:lnTo>
                    <a:pt x="195580" y="250190"/>
                  </a:lnTo>
                  <a:lnTo>
                    <a:pt x="224789" y="222250"/>
                  </a:lnTo>
                  <a:lnTo>
                    <a:pt x="256539" y="196850"/>
                  </a:lnTo>
                  <a:lnTo>
                    <a:pt x="289560" y="172720"/>
                  </a:lnTo>
                  <a:lnTo>
                    <a:pt x="323850" y="151130"/>
                  </a:lnTo>
                  <a:lnTo>
                    <a:pt x="360680" y="129540"/>
                  </a:lnTo>
                  <a:lnTo>
                    <a:pt x="397510" y="109220"/>
                  </a:lnTo>
                  <a:lnTo>
                    <a:pt x="436880" y="90170"/>
                  </a:lnTo>
                  <a:lnTo>
                    <a:pt x="477519" y="73660"/>
                  </a:lnTo>
                  <a:lnTo>
                    <a:pt x="518160" y="58420"/>
                  </a:lnTo>
                  <a:lnTo>
                    <a:pt x="561339" y="44450"/>
                  </a:lnTo>
                  <a:lnTo>
                    <a:pt x="604519" y="33020"/>
                  </a:lnTo>
                  <a:lnTo>
                    <a:pt x="647700" y="22860"/>
                  </a:lnTo>
                  <a:lnTo>
                    <a:pt x="692150" y="15240"/>
                  </a:lnTo>
                  <a:lnTo>
                    <a:pt x="736600" y="8890"/>
                  </a:lnTo>
                  <a:lnTo>
                    <a:pt x="782319" y="3810"/>
                  </a:lnTo>
                  <a:lnTo>
                    <a:pt x="828039" y="1270"/>
                  </a:lnTo>
                  <a:lnTo>
                    <a:pt x="873760" y="0"/>
                  </a:lnTo>
                </a:path>
              </a:pathLst>
            </a:custGeom>
            <a:ln w="28393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88" name="object 285"/>
            <p:cNvSpPr/>
            <p:nvPr/>
          </p:nvSpPr>
          <p:spPr>
            <a:xfrm>
              <a:off x="1644650" y="5662929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8393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89" name="object 286"/>
            <p:cNvSpPr/>
            <p:nvPr/>
          </p:nvSpPr>
          <p:spPr>
            <a:xfrm>
              <a:off x="3392170" y="4316729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8393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90" name="object 287"/>
            <p:cNvSpPr/>
            <p:nvPr/>
          </p:nvSpPr>
          <p:spPr>
            <a:xfrm>
              <a:off x="6553200" y="4316729"/>
              <a:ext cx="844550" cy="695959"/>
            </a:xfrm>
            <a:custGeom>
              <a:avLst/>
              <a:gdLst/>
              <a:ahLst/>
              <a:cxnLst/>
              <a:rect l="l" t="t" r="r" b="b"/>
              <a:pathLst>
                <a:path w="844550" h="695959">
                  <a:moveTo>
                    <a:pt x="0" y="0"/>
                  </a:moveTo>
                  <a:lnTo>
                    <a:pt x="43179" y="1270"/>
                  </a:lnTo>
                  <a:lnTo>
                    <a:pt x="87629" y="3810"/>
                  </a:lnTo>
                  <a:lnTo>
                    <a:pt x="132079" y="8890"/>
                  </a:lnTo>
                  <a:lnTo>
                    <a:pt x="175259" y="15240"/>
                  </a:lnTo>
                  <a:lnTo>
                    <a:pt x="218440" y="22860"/>
                  </a:lnTo>
                  <a:lnTo>
                    <a:pt x="260350" y="34290"/>
                  </a:lnTo>
                  <a:lnTo>
                    <a:pt x="302259" y="45720"/>
                  </a:lnTo>
                  <a:lnTo>
                    <a:pt x="342900" y="59690"/>
                  </a:lnTo>
                  <a:lnTo>
                    <a:pt x="383540" y="76200"/>
                  </a:lnTo>
                  <a:lnTo>
                    <a:pt x="421640" y="92710"/>
                  </a:lnTo>
                  <a:lnTo>
                    <a:pt x="459740" y="111760"/>
                  </a:lnTo>
                  <a:lnTo>
                    <a:pt x="496570" y="132080"/>
                  </a:lnTo>
                  <a:lnTo>
                    <a:pt x="530859" y="154940"/>
                  </a:lnTo>
                  <a:lnTo>
                    <a:pt x="565150" y="179070"/>
                  </a:lnTo>
                  <a:lnTo>
                    <a:pt x="596900" y="203200"/>
                  </a:lnTo>
                  <a:lnTo>
                    <a:pt x="627379" y="229870"/>
                  </a:lnTo>
                  <a:lnTo>
                    <a:pt x="655320" y="257810"/>
                  </a:lnTo>
                  <a:lnTo>
                    <a:pt x="683259" y="287020"/>
                  </a:lnTo>
                  <a:lnTo>
                    <a:pt x="731520" y="347980"/>
                  </a:lnTo>
                  <a:lnTo>
                    <a:pt x="770890" y="412750"/>
                  </a:lnTo>
                  <a:lnTo>
                    <a:pt x="802640" y="480060"/>
                  </a:lnTo>
                  <a:lnTo>
                    <a:pt x="825500" y="551180"/>
                  </a:lnTo>
                  <a:lnTo>
                    <a:pt x="839470" y="623570"/>
                  </a:lnTo>
                  <a:lnTo>
                    <a:pt x="843279" y="659130"/>
                  </a:lnTo>
                  <a:lnTo>
                    <a:pt x="844550" y="695960"/>
                  </a:lnTo>
                </a:path>
              </a:pathLst>
            </a:custGeom>
            <a:ln w="28393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91" name="object 288"/>
            <p:cNvSpPr/>
            <p:nvPr/>
          </p:nvSpPr>
          <p:spPr>
            <a:xfrm>
              <a:off x="5708650" y="4316729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8393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92" name="object 289"/>
            <p:cNvSpPr/>
            <p:nvPr/>
          </p:nvSpPr>
          <p:spPr>
            <a:xfrm>
              <a:off x="7397750" y="570865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8393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93" name="object 290"/>
            <p:cNvSpPr/>
            <p:nvPr/>
          </p:nvSpPr>
          <p:spPr>
            <a:xfrm>
              <a:off x="6523990" y="5011420"/>
              <a:ext cx="873759" cy="673100"/>
            </a:xfrm>
            <a:custGeom>
              <a:avLst/>
              <a:gdLst/>
              <a:ahLst/>
              <a:cxnLst/>
              <a:rect l="l" t="t" r="r" b="b"/>
              <a:pathLst>
                <a:path w="873759" h="673100">
                  <a:moveTo>
                    <a:pt x="873759" y="0"/>
                  </a:moveTo>
                  <a:lnTo>
                    <a:pt x="872489" y="35559"/>
                  </a:lnTo>
                  <a:lnTo>
                    <a:pt x="868679" y="71119"/>
                  </a:lnTo>
                  <a:lnTo>
                    <a:pt x="854709" y="140969"/>
                  </a:lnTo>
                  <a:lnTo>
                    <a:pt x="830579" y="208279"/>
                  </a:lnTo>
                  <a:lnTo>
                    <a:pt x="797559" y="274319"/>
                  </a:lnTo>
                  <a:lnTo>
                    <a:pt x="756919" y="336549"/>
                  </a:lnTo>
                  <a:lnTo>
                    <a:pt x="732789" y="367029"/>
                  </a:lnTo>
                  <a:lnTo>
                    <a:pt x="706119" y="396239"/>
                  </a:lnTo>
                  <a:lnTo>
                    <a:pt x="679450" y="424179"/>
                  </a:lnTo>
                  <a:lnTo>
                    <a:pt x="648969" y="450849"/>
                  </a:lnTo>
                  <a:lnTo>
                    <a:pt x="617219" y="476249"/>
                  </a:lnTo>
                  <a:lnTo>
                    <a:pt x="584200" y="500379"/>
                  </a:lnTo>
                  <a:lnTo>
                    <a:pt x="549909" y="523239"/>
                  </a:lnTo>
                  <a:lnTo>
                    <a:pt x="513079" y="544829"/>
                  </a:lnTo>
                  <a:lnTo>
                    <a:pt x="476250" y="565149"/>
                  </a:lnTo>
                  <a:lnTo>
                    <a:pt x="436879" y="582929"/>
                  </a:lnTo>
                  <a:lnTo>
                    <a:pt x="396239" y="599439"/>
                  </a:lnTo>
                  <a:lnTo>
                    <a:pt x="355600" y="614679"/>
                  </a:lnTo>
                  <a:lnTo>
                    <a:pt x="313689" y="628649"/>
                  </a:lnTo>
                  <a:lnTo>
                    <a:pt x="270509" y="640079"/>
                  </a:lnTo>
                  <a:lnTo>
                    <a:pt x="226059" y="650239"/>
                  </a:lnTo>
                  <a:lnTo>
                    <a:pt x="181609" y="659129"/>
                  </a:lnTo>
                  <a:lnTo>
                    <a:pt x="137159" y="665479"/>
                  </a:lnTo>
                  <a:lnTo>
                    <a:pt x="91439" y="669289"/>
                  </a:lnTo>
                  <a:lnTo>
                    <a:pt x="45719" y="671829"/>
                  </a:lnTo>
                  <a:lnTo>
                    <a:pt x="0" y="673099"/>
                  </a:lnTo>
                </a:path>
              </a:pathLst>
            </a:custGeom>
            <a:ln w="28393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94" name="object 291"/>
            <p:cNvSpPr/>
            <p:nvPr/>
          </p:nvSpPr>
          <p:spPr>
            <a:xfrm>
              <a:off x="7397750" y="433959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8393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95" name="object 292"/>
            <p:cNvSpPr/>
            <p:nvPr/>
          </p:nvSpPr>
          <p:spPr>
            <a:xfrm>
              <a:off x="5650229" y="568579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8393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96" name="object 293"/>
            <p:cNvSpPr/>
            <p:nvPr/>
          </p:nvSpPr>
          <p:spPr>
            <a:xfrm>
              <a:off x="2407920" y="5685790"/>
              <a:ext cx="29210" cy="0"/>
            </a:xfrm>
            <a:custGeom>
              <a:avLst/>
              <a:gdLst/>
              <a:ahLst/>
              <a:cxnLst/>
              <a:rect l="l" t="t" r="r" b="b"/>
              <a:pathLst>
                <a:path w="29210">
                  <a:moveTo>
                    <a:pt x="29210" y="0"/>
                  </a:move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97" name="object 294"/>
            <p:cNvSpPr/>
            <p:nvPr/>
          </p:nvSpPr>
          <p:spPr>
            <a:xfrm>
              <a:off x="2352039" y="5684520"/>
              <a:ext cx="27940" cy="0"/>
            </a:xfrm>
            <a:custGeom>
              <a:avLst/>
              <a:gdLst/>
              <a:ahLst/>
              <a:cxnLst/>
              <a:rect l="l" t="t" r="r" b="b"/>
              <a:pathLst>
                <a:path w="27940">
                  <a:moveTo>
                    <a:pt x="27940" y="0"/>
                  </a:moveTo>
                  <a:lnTo>
                    <a:pt x="24130" y="0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98" name="object 295"/>
            <p:cNvSpPr/>
            <p:nvPr/>
          </p:nvSpPr>
          <p:spPr>
            <a:xfrm>
              <a:off x="2294889" y="5680709"/>
              <a:ext cx="27940" cy="1270"/>
            </a:xfrm>
            <a:custGeom>
              <a:avLst/>
              <a:gdLst/>
              <a:ahLst/>
              <a:cxnLst/>
              <a:rect l="l" t="t" r="r" b="b"/>
              <a:pathLst>
                <a:path w="27940" h="1270">
                  <a:moveTo>
                    <a:pt x="27940" y="1269"/>
                  </a:moveTo>
                  <a:lnTo>
                    <a:pt x="21590" y="1269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299" name="object 296"/>
            <p:cNvSpPr/>
            <p:nvPr/>
          </p:nvSpPr>
          <p:spPr>
            <a:xfrm>
              <a:off x="2237739" y="5675629"/>
              <a:ext cx="29210" cy="2539"/>
            </a:xfrm>
            <a:custGeom>
              <a:avLst/>
              <a:gdLst/>
              <a:ahLst/>
              <a:cxnLst/>
              <a:rect l="l" t="t" r="r" b="b"/>
              <a:pathLst>
                <a:path w="29210" h="2539">
                  <a:moveTo>
                    <a:pt x="29210" y="2540"/>
                  </a:moveTo>
                  <a:lnTo>
                    <a:pt x="17780" y="2540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00" name="object 297"/>
            <p:cNvSpPr/>
            <p:nvPr/>
          </p:nvSpPr>
          <p:spPr>
            <a:xfrm>
              <a:off x="2181860" y="5669279"/>
              <a:ext cx="27939" cy="3809"/>
            </a:xfrm>
            <a:custGeom>
              <a:avLst/>
              <a:gdLst/>
              <a:ahLst/>
              <a:cxnLst/>
              <a:rect l="l" t="t" r="r" b="b"/>
              <a:pathLst>
                <a:path w="27939" h="3810">
                  <a:moveTo>
                    <a:pt x="27939" y="3810"/>
                  </a:moveTo>
                  <a:lnTo>
                    <a:pt x="15239" y="1270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01" name="object 298"/>
            <p:cNvSpPr/>
            <p:nvPr/>
          </p:nvSpPr>
          <p:spPr>
            <a:xfrm>
              <a:off x="2125979" y="5660390"/>
              <a:ext cx="27939" cy="3809"/>
            </a:xfrm>
            <a:custGeom>
              <a:avLst/>
              <a:gdLst/>
              <a:ahLst/>
              <a:cxnLst/>
              <a:rect l="l" t="t" r="r" b="b"/>
              <a:pathLst>
                <a:path w="27939" h="3810">
                  <a:moveTo>
                    <a:pt x="27939" y="3810"/>
                  </a:moveTo>
                  <a:lnTo>
                    <a:pt x="11430" y="2540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02" name="object 299"/>
            <p:cNvSpPr/>
            <p:nvPr/>
          </p:nvSpPr>
          <p:spPr>
            <a:xfrm>
              <a:off x="2070100" y="5650229"/>
              <a:ext cx="26669" cy="5079"/>
            </a:xfrm>
            <a:custGeom>
              <a:avLst/>
              <a:gdLst/>
              <a:ahLst/>
              <a:cxnLst/>
              <a:rect l="l" t="t" r="r" b="b"/>
              <a:pathLst>
                <a:path w="26669" h="5079">
                  <a:moveTo>
                    <a:pt x="26669" y="5080"/>
                  </a:moveTo>
                  <a:lnTo>
                    <a:pt x="10160" y="1270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03" name="object 300"/>
            <p:cNvSpPr/>
            <p:nvPr/>
          </p:nvSpPr>
          <p:spPr>
            <a:xfrm>
              <a:off x="2014220" y="5637529"/>
              <a:ext cx="27940" cy="6350"/>
            </a:xfrm>
            <a:custGeom>
              <a:avLst/>
              <a:gdLst/>
              <a:ahLst/>
              <a:cxnLst/>
              <a:rect l="l" t="t" r="r" b="b"/>
              <a:pathLst>
                <a:path w="27940" h="6350">
                  <a:moveTo>
                    <a:pt x="27940" y="6350"/>
                  </a:moveTo>
                  <a:lnTo>
                    <a:pt x="8890" y="2540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04" name="object 301"/>
            <p:cNvSpPr/>
            <p:nvPr/>
          </p:nvSpPr>
          <p:spPr>
            <a:xfrm>
              <a:off x="1958339" y="5623559"/>
              <a:ext cx="27940" cy="7620"/>
            </a:xfrm>
            <a:custGeom>
              <a:avLst/>
              <a:gdLst/>
              <a:ahLst/>
              <a:cxnLst/>
              <a:rect l="l" t="t" r="r" b="b"/>
              <a:pathLst>
                <a:path w="27940" h="7620">
                  <a:moveTo>
                    <a:pt x="27940" y="7619"/>
                  </a:moveTo>
                  <a:lnTo>
                    <a:pt x="8890" y="2539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05" name="object 302"/>
            <p:cNvSpPr/>
            <p:nvPr/>
          </p:nvSpPr>
          <p:spPr>
            <a:xfrm>
              <a:off x="1905000" y="5608320"/>
              <a:ext cx="26669" cy="7620"/>
            </a:xfrm>
            <a:custGeom>
              <a:avLst/>
              <a:gdLst/>
              <a:ahLst/>
              <a:cxnLst/>
              <a:rect l="l" t="t" r="r" b="b"/>
              <a:pathLst>
                <a:path w="26669" h="7620">
                  <a:moveTo>
                    <a:pt x="26669" y="7619"/>
                  </a:moveTo>
                  <a:lnTo>
                    <a:pt x="7619" y="2539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06" name="object 303"/>
            <p:cNvSpPr/>
            <p:nvPr/>
          </p:nvSpPr>
          <p:spPr>
            <a:xfrm>
              <a:off x="1850389" y="5589270"/>
              <a:ext cx="26670" cy="8890"/>
            </a:xfrm>
            <a:custGeom>
              <a:avLst/>
              <a:gdLst/>
              <a:ahLst/>
              <a:cxnLst/>
              <a:rect l="l" t="t" r="r" b="b"/>
              <a:pathLst>
                <a:path w="26670" h="8889">
                  <a:moveTo>
                    <a:pt x="26670" y="8889"/>
                  </a:moveTo>
                  <a:lnTo>
                    <a:pt x="8890" y="3809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07" name="object 304"/>
            <p:cNvSpPr/>
            <p:nvPr/>
          </p:nvSpPr>
          <p:spPr>
            <a:xfrm>
              <a:off x="1797050" y="5568950"/>
              <a:ext cx="26669" cy="11430"/>
            </a:xfrm>
            <a:custGeom>
              <a:avLst/>
              <a:gdLst/>
              <a:ahLst/>
              <a:cxnLst/>
              <a:rect l="l" t="t" r="r" b="b"/>
              <a:pathLst>
                <a:path w="26669" h="11429">
                  <a:moveTo>
                    <a:pt x="26669" y="11430"/>
                  </a:moveTo>
                  <a:lnTo>
                    <a:pt x="10160" y="5080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08" name="object 305"/>
            <p:cNvSpPr/>
            <p:nvPr/>
          </p:nvSpPr>
          <p:spPr>
            <a:xfrm>
              <a:off x="1744979" y="5547359"/>
              <a:ext cx="25400" cy="11430"/>
            </a:xfrm>
            <a:custGeom>
              <a:avLst/>
              <a:gdLst/>
              <a:ahLst/>
              <a:cxnLst/>
              <a:rect l="l" t="t" r="r" b="b"/>
              <a:pathLst>
                <a:path w="25400" h="11429">
                  <a:moveTo>
                    <a:pt x="25400" y="11429"/>
                  </a:moveTo>
                  <a:lnTo>
                    <a:pt x="12700" y="6349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09" name="object 306"/>
            <p:cNvSpPr/>
            <p:nvPr/>
          </p:nvSpPr>
          <p:spPr>
            <a:xfrm>
              <a:off x="1692910" y="5523229"/>
              <a:ext cx="26669" cy="12700"/>
            </a:xfrm>
            <a:custGeom>
              <a:avLst/>
              <a:gdLst/>
              <a:ahLst/>
              <a:cxnLst/>
              <a:rect l="l" t="t" r="r" b="b"/>
              <a:pathLst>
                <a:path w="26669" h="12700">
                  <a:moveTo>
                    <a:pt x="26669" y="12700"/>
                  </a:moveTo>
                  <a:lnTo>
                    <a:pt x="16509" y="7620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10" name="object 307"/>
            <p:cNvSpPr/>
            <p:nvPr/>
          </p:nvSpPr>
          <p:spPr>
            <a:xfrm>
              <a:off x="1643379" y="5495290"/>
              <a:ext cx="25400" cy="13969"/>
            </a:xfrm>
            <a:custGeom>
              <a:avLst/>
              <a:gdLst/>
              <a:ahLst/>
              <a:cxnLst/>
              <a:rect l="l" t="t" r="r" b="b"/>
              <a:pathLst>
                <a:path w="25400" h="13970">
                  <a:moveTo>
                    <a:pt x="25400" y="13970"/>
                  </a:moveTo>
                  <a:lnTo>
                    <a:pt x="20319" y="11430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11" name="object 308"/>
            <p:cNvSpPr/>
            <p:nvPr/>
          </p:nvSpPr>
          <p:spPr>
            <a:xfrm>
              <a:off x="1595119" y="5466079"/>
              <a:ext cx="22860" cy="15239"/>
            </a:xfrm>
            <a:custGeom>
              <a:avLst/>
              <a:gdLst/>
              <a:ahLst/>
              <a:cxnLst/>
              <a:rect l="l" t="t" r="r" b="b"/>
              <a:pathLst>
                <a:path w="22860" h="15239">
                  <a:moveTo>
                    <a:pt x="22860" y="15240"/>
                  </a:move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12" name="object 309"/>
            <p:cNvSpPr/>
            <p:nvPr/>
          </p:nvSpPr>
          <p:spPr>
            <a:xfrm>
              <a:off x="1548130" y="5434329"/>
              <a:ext cx="22859" cy="16509"/>
            </a:xfrm>
            <a:custGeom>
              <a:avLst/>
              <a:gdLst/>
              <a:ahLst/>
              <a:cxnLst/>
              <a:rect l="l" t="t" r="r" b="b"/>
              <a:pathLst>
                <a:path w="22859" h="16510">
                  <a:moveTo>
                    <a:pt x="22859" y="16510"/>
                  </a:move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13" name="object 310"/>
            <p:cNvSpPr/>
            <p:nvPr/>
          </p:nvSpPr>
          <p:spPr>
            <a:xfrm>
              <a:off x="1502410" y="5400040"/>
              <a:ext cx="22859" cy="17779"/>
            </a:xfrm>
            <a:custGeom>
              <a:avLst/>
              <a:gdLst/>
              <a:ahLst/>
              <a:cxnLst/>
              <a:rect l="l" t="t" r="r" b="b"/>
              <a:pathLst>
                <a:path w="22859" h="17779">
                  <a:moveTo>
                    <a:pt x="22859" y="17780"/>
                  </a:move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14" name="object 311"/>
            <p:cNvSpPr/>
            <p:nvPr/>
          </p:nvSpPr>
          <p:spPr>
            <a:xfrm>
              <a:off x="1460500" y="5361940"/>
              <a:ext cx="20319" cy="19050"/>
            </a:xfrm>
            <a:custGeom>
              <a:avLst/>
              <a:gdLst/>
              <a:ahLst/>
              <a:cxnLst/>
              <a:rect l="l" t="t" r="r" b="b"/>
              <a:pathLst>
                <a:path w="20319" h="19050">
                  <a:moveTo>
                    <a:pt x="20319" y="19050"/>
                  </a:moveTo>
                  <a:lnTo>
                    <a:pt x="7619" y="7620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15" name="object 312"/>
            <p:cNvSpPr/>
            <p:nvPr/>
          </p:nvSpPr>
          <p:spPr>
            <a:xfrm>
              <a:off x="1421130" y="5321300"/>
              <a:ext cx="19050" cy="20319"/>
            </a:xfrm>
            <a:custGeom>
              <a:avLst/>
              <a:gdLst/>
              <a:ahLst/>
              <a:cxnLst/>
              <a:rect l="l" t="t" r="r" b="b"/>
              <a:pathLst>
                <a:path w="19050" h="20320">
                  <a:moveTo>
                    <a:pt x="19050" y="20319"/>
                  </a:moveTo>
                  <a:lnTo>
                    <a:pt x="15239" y="16509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16" name="object 313"/>
            <p:cNvSpPr/>
            <p:nvPr/>
          </p:nvSpPr>
          <p:spPr>
            <a:xfrm>
              <a:off x="1384300" y="5276850"/>
              <a:ext cx="17780" cy="22859"/>
            </a:xfrm>
            <a:custGeom>
              <a:avLst/>
              <a:gdLst/>
              <a:ahLst/>
              <a:cxnLst/>
              <a:rect l="l" t="t" r="r" b="b"/>
              <a:pathLst>
                <a:path w="17780" h="22860">
                  <a:moveTo>
                    <a:pt x="17780" y="22859"/>
                  </a:move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17" name="object 314"/>
            <p:cNvSpPr/>
            <p:nvPr/>
          </p:nvSpPr>
          <p:spPr>
            <a:xfrm>
              <a:off x="1352550" y="5229859"/>
              <a:ext cx="15240" cy="24129"/>
            </a:xfrm>
            <a:custGeom>
              <a:avLst/>
              <a:gdLst/>
              <a:ahLst/>
              <a:cxnLst/>
              <a:rect l="l" t="t" r="r" b="b"/>
              <a:pathLst>
                <a:path w="15240" h="24129">
                  <a:moveTo>
                    <a:pt x="15240" y="24129"/>
                  </a:moveTo>
                  <a:lnTo>
                    <a:pt x="5080" y="10159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18" name="object 315"/>
            <p:cNvSpPr/>
            <p:nvPr/>
          </p:nvSpPr>
          <p:spPr>
            <a:xfrm>
              <a:off x="1325880" y="5180329"/>
              <a:ext cx="12700" cy="25400"/>
            </a:xfrm>
            <a:custGeom>
              <a:avLst/>
              <a:gdLst/>
              <a:ahLst/>
              <a:cxnLst/>
              <a:rect l="l" t="t" r="r" b="b"/>
              <a:pathLst>
                <a:path w="12700" h="25400">
                  <a:moveTo>
                    <a:pt x="12700" y="25400"/>
                  </a:moveTo>
                  <a:lnTo>
                    <a:pt x="11429" y="25400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19" name="object 316"/>
            <p:cNvSpPr/>
            <p:nvPr/>
          </p:nvSpPr>
          <p:spPr>
            <a:xfrm>
              <a:off x="1304289" y="5126990"/>
              <a:ext cx="10159" cy="26670"/>
            </a:xfrm>
            <a:custGeom>
              <a:avLst/>
              <a:gdLst/>
              <a:ahLst/>
              <a:cxnLst/>
              <a:rect l="l" t="t" r="r" b="b"/>
              <a:pathLst>
                <a:path w="10159" h="26670">
                  <a:moveTo>
                    <a:pt x="10159" y="26670"/>
                  </a:moveTo>
                  <a:lnTo>
                    <a:pt x="2540" y="7620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20" name="object 317"/>
            <p:cNvSpPr/>
            <p:nvPr/>
          </p:nvSpPr>
          <p:spPr>
            <a:xfrm>
              <a:off x="1290319" y="5072379"/>
              <a:ext cx="5080" cy="27939"/>
            </a:xfrm>
            <a:custGeom>
              <a:avLst/>
              <a:gdLst/>
              <a:ahLst/>
              <a:cxnLst/>
              <a:rect l="l" t="t" r="r" b="b"/>
              <a:pathLst>
                <a:path w="5080" h="27939">
                  <a:moveTo>
                    <a:pt x="5080" y="27940"/>
                  </a:moveTo>
                  <a:lnTo>
                    <a:pt x="5080" y="26670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21" name="object 318"/>
            <p:cNvSpPr/>
            <p:nvPr/>
          </p:nvSpPr>
          <p:spPr>
            <a:xfrm>
              <a:off x="1282700" y="5016500"/>
              <a:ext cx="2540" cy="27939"/>
            </a:xfrm>
            <a:custGeom>
              <a:avLst/>
              <a:gdLst/>
              <a:ahLst/>
              <a:cxnLst/>
              <a:rect l="l" t="t" r="r" b="b"/>
              <a:pathLst>
                <a:path w="2540" h="27939">
                  <a:moveTo>
                    <a:pt x="2540" y="27939"/>
                  </a:moveTo>
                  <a:lnTo>
                    <a:pt x="0" y="10160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22" name="object 319"/>
            <p:cNvSpPr/>
            <p:nvPr/>
          </p:nvSpPr>
          <p:spPr>
            <a:xfrm>
              <a:off x="1280160" y="4961890"/>
              <a:ext cx="1270" cy="27940"/>
            </a:xfrm>
            <a:custGeom>
              <a:avLst/>
              <a:gdLst/>
              <a:ahLst/>
              <a:cxnLst/>
              <a:rect l="l" t="t" r="r" b="b"/>
              <a:pathLst>
                <a:path w="1270" h="27940">
                  <a:moveTo>
                    <a:pt x="0" y="27940"/>
                  </a:moveTo>
                  <a:lnTo>
                    <a:pt x="127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23" name="object 320"/>
            <p:cNvSpPr/>
            <p:nvPr/>
          </p:nvSpPr>
          <p:spPr>
            <a:xfrm>
              <a:off x="1283969" y="4904740"/>
              <a:ext cx="5080" cy="29210"/>
            </a:xfrm>
            <a:custGeom>
              <a:avLst/>
              <a:gdLst/>
              <a:ahLst/>
              <a:cxnLst/>
              <a:rect l="l" t="t" r="r" b="b"/>
              <a:pathLst>
                <a:path w="5080" h="29210">
                  <a:moveTo>
                    <a:pt x="0" y="29210"/>
                  </a:moveTo>
                  <a:lnTo>
                    <a:pt x="2540" y="15240"/>
                  </a:lnTo>
                  <a:lnTo>
                    <a:pt x="508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24" name="object 321"/>
            <p:cNvSpPr/>
            <p:nvPr/>
          </p:nvSpPr>
          <p:spPr>
            <a:xfrm>
              <a:off x="1296669" y="4851400"/>
              <a:ext cx="8890" cy="26669"/>
            </a:xfrm>
            <a:custGeom>
              <a:avLst/>
              <a:gdLst/>
              <a:ahLst/>
              <a:cxnLst/>
              <a:rect l="l" t="t" r="r" b="b"/>
              <a:pathLst>
                <a:path w="8890" h="26670">
                  <a:moveTo>
                    <a:pt x="0" y="26669"/>
                  </a:moveTo>
                  <a:lnTo>
                    <a:pt x="889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25" name="object 322"/>
            <p:cNvSpPr/>
            <p:nvPr/>
          </p:nvSpPr>
          <p:spPr>
            <a:xfrm>
              <a:off x="1316989" y="4799329"/>
              <a:ext cx="12700" cy="25400"/>
            </a:xfrm>
            <a:custGeom>
              <a:avLst/>
              <a:gdLst/>
              <a:ahLst/>
              <a:cxnLst/>
              <a:rect l="l" t="t" r="r" b="b"/>
              <a:pathLst>
                <a:path w="12700" h="25400">
                  <a:moveTo>
                    <a:pt x="0" y="25400"/>
                  </a:moveTo>
                  <a:lnTo>
                    <a:pt x="3809" y="16510"/>
                  </a:lnTo>
                  <a:lnTo>
                    <a:pt x="1270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26" name="object 323"/>
            <p:cNvSpPr/>
            <p:nvPr/>
          </p:nvSpPr>
          <p:spPr>
            <a:xfrm>
              <a:off x="1343660" y="4749800"/>
              <a:ext cx="15240" cy="24130"/>
            </a:xfrm>
            <a:custGeom>
              <a:avLst/>
              <a:gdLst/>
              <a:ahLst/>
              <a:cxnLst/>
              <a:rect l="l" t="t" r="r" b="b"/>
              <a:pathLst>
                <a:path w="15240" h="24129">
                  <a:moveTo>
                    <a:pt x="0" y="24130"/>
                  </a:moveTo>
                  <a:lnTo>
                    <a:pt x="1524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27" name="object 324"/>
            <p:cNvSpPr/>
            <p:nvPr/>
          </p:nvSpPr>
          <p:spPr>
            <a:xfrm>
              <a:off x="1375410" y="4705350"/>
              <a:ext cx="17780" cy="21589"/>
            </a:xfrm>
            <a:custGeom>
              <a:avLst/>
              <a:gdLst/>
              <a:ahLst/>
              <a:cxnLst/>
              <a:rect l="l" t="t" r="r" b="b"/>
              <a:pathLst>
                <a:path w="17780" h="21589">
                  <a:moveTo>
                    <a:pt x="0" y="21589"/>
                  </a:moveTo>
                  <a:lnTo>
                    <a:pt x="7620" y="11430"/>
                  </a:lnTo>
                  <a:lnTo>
                    <a:pt x="1778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28" name="object 325"/>
            <p:cNvSpPr/>
            <p:nvPr/>
          </p:nvSpPr>
          <p:spPr>
            <a:xfrm>
              <a:off x="1410969" y="4663440"/>
              <a:ext cx="20320" cy="20320"/>
            </a:xfrm>
            <a:custGeom>
              <a:avLst/>
              <a:gdLst/>
              <a:ahLst/>
              <a:cxnLst/>
              <a:rect l="l" t="t" r="r" b="b"/>
              <a:pathLst>
                <a:path w="20320" h="20320">
                  <a:moveTo>
                    <a:pt x="0" y="20320"/>
                  </a:moveTo>
                  <a:lnTo>
                    <a:pt x="2032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29" name="object 326"/>
            <p:cNvSpPr/>
            <p:nvPr/>
          </p:nvSpPr>
          <p:spPr>
            <a:xfrm>
              <a:off x="1451610" y="4624070"/>
              <a:ext cx="20320" cy="19050"/>
            </a:xfrm>
            <a:custGeom>
              <a:avLst/>
              <a:gdLst/>
              <a:ahLst/>
              <a:cxnLst/>
              <a:rect l="l" t="t" r="r" b="b"/>
              <a:pathLst>
                <a:path w="20320" h="19050">
                  <a:moveTo>
                    <a:pt x="0" y="19049"/>
                  </a:moveTo>
                  <a:lnTo>
                    <a:pt x="2032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30" name="object 327"/>
            <p:cNvSpPr/>
            <p:nvPr/>
          </p:nvSpPr>
          <p:spPr>
            <a:xfrm>
              <a:off x="1494789" y="4588509"/>
              <a:ext cx="21590" cy="17779"/>
            </a:xfrm>
            <a:custGeom>
              <a:avLst/>
              <a:gdLst/>
              <a:ahLst/>
              <a:cxnLst/>
              <a:rect l="l" t="t" r="r" b="b"/>
              <a:pathLst>
                <a:path w="21590" h="17779">
                  <a:moveTo>
                    <a:pt x="0" y="17779"/>
                  </a:moveTo>
                  <a:lnTo>
                    <a:pt x="12700" y="6350"/>
                  </a:lnTo>
                  <a:lnTo>
                    <a:pt x="2159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31" name="object 328"/>
            <p:cNvSpPr/>
            <p:nvPr/>
          </p:nvSpPr>
          <p:spPr>
            <a:xfrm>
              <a:off x="1539239" y="4555490"/>
              <a:ext cx="24129" cy="16510"/>
            </a:xfrm>
            <a:custGeom>
              <a:avLst/>
              <a:gdLst/>
              <a:ahLst/>
              <a:cxnLst/>
              <a:rect l="l" t="t" r="r" b="b"/>
              <a:pathLst>
                <a:path w="24129" h="16510">
                  <a:moveTo>
                    <a:pt x="0" y="16510"/>
                  </a:moveTo>
                  <a:lnTo>
                    <a:pt x="6350" y="11430"/>
                  </a:lnTo>
                  <a:lnTo>
                    <a:pt x="24129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32" name="object 329"/>
            <p:cNvSpPr/>
            <p:nvPr/>
          </p:nvSpPr>
          <p:spPr>
            <a:xfrm>
              <a:off x="1587500" y="4525009"/>
              <a:ext cx="24130" cy="15239"/>
            </a:xfrm>
            <a:custGeom>
              <a:avLst/>
              <a:gdLst/>
              <a:ahLst/>
              <a:cxnLst/>
              <a:rect l="l" t="t" r="r" b="b"/>
              <a:pathLst>
                <a:path w="24130" h="15239">
                  <a:moveTo>
                    <a:pt x="0" y="15239"/>
                  </a:moveTo>
                  <a:lnTo>
                    <a:pt x="2413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33" name="object 330"/>
            <p:cNvSpPr/>
            <p:nvPr/>
          </p:nvSpPr>
          <p:spPr>
            <a:xfrm>
              <a:off x="1635760" y="4498340"/>
              <a:ext cx="25400" cy="12700"/>
            </a:xfrm>
            <a:custGeom>
              <a:avLst/>
              <a:gdLst/>
              <a:ahLst/>
              <a:cxnLst/>
              <a:rect l="l" t="t" r="r" b="b"/>
              <a:pathLst>
                <a:path w="25400" h="12700">
                  <a:moveTo>
                    <a:pt x="0" y="12700"/>
                  </a:moveTo>
                  <a:lnTo>
                    <a:pt x="2540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34" name="object 331"/>
            <p:cNvSpPr/>
            <p:nvPr/>
          </p:nvSpPr>
          <p:spPr>
            <a:xfrm>
              <a:off x="1686560" y="4472940"/>
              <a:ext cx="25400" cy="11430"/>
            </a:xfrm>
            <a:custGeom>
              <a:avLst/>
              <a:gdLst/>
              <a:ahLst/>
              <a:cxnLst/>
              <a:rect l="l" t="t" r="r" b="b"/>
              <a:pathLst>
                <a:path w="25400" h="11429">
                  <a:moveTo>
                    <a:pt x="0" y="11430"/>
                  </a:moveTo>
                  <a:lnTo>
                    <a:pt x="2540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35" name="object 332"/>
            <p:cNvSpPr/>
            <p:nvPr/>
          </p:nvSpPr>
          <p:spPr>
            <a:xfrm>
              <a:off x="1737360" y="4448809"/>
              <a:ext cx="26669" cy="11429"/>
            </a:xfrm>
            <a:custGeom>
              <a:avLst/>
              <a:gdLst/>
              <a:ahLst/>
              <a:cxnLst/>
              <a:rect l="l" t="t" r="r" b="b"/>
              <a:pathLst>
                <a:path w="26669" h="11429">
                  <a:moveTo>
                    <a:pt x="0" y="11429"/>
                  </a:moveTo>
                  <a:lnTo>
                    <a:pt x="26669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36" name="object 333"/>
            <p:cNvSpPr/>
            <p:nvPr/>
          </p:nvSpPr>
          <p:spPr>
            <a:xfrm>
              <a:off x="1790700" y="4428490"/>
              <a:ext cx="26669" cy="10160"/>
            </a:xfrm>
            <a:custGeom>
              <a:avLst/>
              <a:gdLst/>
              <a:ahLst/>
              <a:cxnLst/>
              <a:rect l="l" t="t" r="r" b="b"/>
              <a:pathLst>
                <a:path w="26669" h="10160">
                  <a:moveTo>
                    <a:pt x="0" y="10160"/>
                  </a:moveTo>
                  <a:lnTo>
                    <a:pt x="26669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37" name="object 334"/>
            <p:cNvSpPr/>
            <p:nvPr/>
          </p:nvSpPr>
          <p:spPr>
            <a:xfrm>
              <a:off x="1844039" y="4409440"/>
              <a:ext cx="26670" cy="10160"/>
            </a:xfrm>
            <a:custGeom>
              <a:avLst/>
              <a:gdLst/>
              <a:ahLst/>
              <a:cxnLst/>
              <a:rect l="l" t="t" r="r" b="b"/>
              <a:pathLst>
                <a:path w="26670" h="10160">
                  <a:moveTo>
                    <a:pt x="0" y="10160"/>
                  </a:moveTo>
                  <a:lnTo>
                    <a:pt x="2667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38" name="object 335"/>
            <p:cNvSpPr/>
            <p:nvPr/>
          </p:nvSpPr>
          <p:spPr>
            <a:xfrm>
              <a:off x="1897379" y="4392929"/>
              <a:ext cx="27939" cy="8889"/>
            </a:xfrm>
            <a:custGeom>
              <a:avLst/>
              <a:gdLst/>
              <a:ahLst/>
              <a:cxnLst/>
              <a:rect l="l" t="t" r="r" b="b"/>
              <a:pathLst>
                <a:path w="27939" h="8889">
                  <a:moveTo>
                    <a:pt x="0" y="8890"/>
                  </a:moveTo>
                  <a:lnTo>
                    <a:pt x="27939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39" name="object 336"/>
            <p:cNvSpPr/>
            <p:nvPr/>
          </p:nvSpPr>
          <p:spPr>
            <a:xfrm>
              <a:off x="1951989" y="4377690"/>
              <a:ext cx="27940" cy="7620"/>
            </a:xfrm>
            <a:custGeom>
              <a:avLst/>
              <a:gdLst/>
              <a:ahLst/>
              <a:cxnLst/>
              <a:rect l="l" t="t" r="r" b="b"/>
              <a:pathLst>
                <a:path w="27940" h="7620">
                  <a:moveTo>
                    <a:pt x="0" y="7620"/>
                  </a:moveTo>
                  <a:lnTo>
                    <a:pt x="2794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40" name="object 337"/>
            <p:cNvSpPr/>
            <p:nvPr/>
          </p:nvSpPr>
          <p:spPr>
            <a:xfrm>
              <a:off x="2007870" y="4364990"/>
              <a:ext cx="26669" cy="6350"/>
            </a:xfrm>
            <a:custGeom>
              <a:avLst/>
              <a:gdLst/>
              <a:ahLst/>
              <a:cxnLst/>
              <a:rect l="l" t="t" r="r" b="b"/>
              <a:pathLst>
                <a:path w="26669" h="6350">
                  <a:moveTo>
                    <a:pt x="0" y="6350"/>
                  </a:moveTo>
                  <a:lnTo>
                    <a:pt x="26669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41" name="object 338"/>
            <p:cNvSpPr/>
            <p:nvPr/>
          </p:nvSpPr>
          <p:spPr>
            <a:xfrm>
              <a:off x="2062479" y="4353559"/>
              <a:ext cx="27939" cy="5079"/>
            </a:xfrm>
            <a:custGeom>
              <a:avLst/>
              <a:gdLst/>
              <a:ahLst/>
              <a:cxnLst/>
              <a:rect l="l" t="t" r="r" b="b"/>
              <a:pathLst>
                <a:path w="27939" h="5079">
                  <a:moveTo>
                    <a:pt x="0" y="5079"/>
                  </a:moveTo>
                  <a:lnTo>
                    <a:pt x="27939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42" name="object 339"/>
            <p:cNvSpPr/>
            <p:nvPr/>
          </p:nvSpPr>
          <p:spPr>
            <a:xfrm>
              <a:off x="2118360" y="4343400"/>
              <a:ext cx="27939" cy="5080"/>
            </a:xfrm>
            <a:custGeom>
              <a:avLst/>
              <a:gdLst/>
              <a:ahLst/>
              <a:cxnLst/>
              <a:rect l="l" t="t" r="r" b="b"/>
              <a:pathLst>
                <a:path w="27939" h="5079">
                  <a:moveTo>
                    <a:pt x="0" y="5080"/>
                  </a:moveTo>
                  <a:lnTo>
                    <a:pt x="27939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43" name="object 340"/>
            <p:cNvSpPr/>
            <p:nvPr/>
          </p:nvSpPr>
          <p:spPr>
            <a:xfrm>
              <a:off x="2174239" y="4334509"/>
              <a:ext cx="29210" cy="5079"/>
            </a:xfrm>
            <a:custGeom>
              <a:avLst/>
              <a:gdLst/>
              <a:ahLst/>
              <a:cxnLst/>
              <a:rect l="l" t="t" r="r" b="b"/>
              <a:pathLst>
                <a:path w="29210" h="5079">
                  <a:moveTo>
                    <a:pt x="0" y="5079"/>
                  </a:moveTo>
                  <a:lnTo>
                    <a:pt x="2921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44" name="object 341"/>
            <p:cNvSpPr/>
            <p:nvPr/>
          </p:nvSpPr>
          <p:spPr>
            <a:xfrm>
              <a:off x="2231389" y="4328159"/>
              <a:ext cx="27940" cy="3809"/>
            </a:xfrm>
            <a:custGeom>
              <a:avLst/>
              <a:gdLst/>
              <a:ahLst/>
              <a:cxnLst/>
              <a:rect l="l" t="t" r="r" b="b"/>
              <a:pathLst>
                <a:path w="27940" h="3809">
                  <a:moveTo>
                    <a:pt x="0" y="3809"/>
                  </a:moveTo>
                  <a:lnTo>
                    <a:pt x="2794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45" name="object 342"/>
            <p:cNvSpPr/>
            <p:nvPr/>
          </p:nvSpPr>
          <p:spPr>
            <a:xfrm>
              <a:off x="2287270" y="4323079"/>
              <a:ext cx="29210" cy="2539"/>
            </a:xfrm>
            <a:custGeom>
              <a:avLst/>
              <a:gdLst/>
              <a:ahLst/>
              <a:cxnLst/>
              <a:rect l="l" t="t" r="r" b="b"/>
              <a:pathLst>
                <a:path w="29210" h="2539">
                  <a:moveTo>
                    <a:pt x="0" y="2540"/>
                  </a:moveTo>
                  <a:lnTo>
                    <a:pt x="1269" y="2540"/>
                  </a:lnTo>
                  <a:lnTo>
                    <a:pt x="2921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46" name="object 343"/>
            <p:cNvSpPr/>
            <p:nvPr/>
          </p:nvSpPr>
          <p:spPr>
            <a:xfrm>
              <a:off x="2344420" y="4319270"/>
              <a:ext cx="29210" cy="1269"/>
            </a:xfrm>
            <a:custGeom>
              <a:avLst/>
              <a:gdLst/>
              <a:ahLst/>
              <a:cxnLst/>
              <a:rect l="l" t="t" r="r" b="b"/>
              <a:pathLst>
                <a:path w="29210" h="1270">
                  <a:moveTo>
                    <a:pt x="0" y="1269"/>
                  </a:moveTo>
                  <a:lnTo>
                    <a:pt x="6350" y="1269"/>
                  </a:lnTo>
                  <a:lnTo>
                    <a:pt x="2921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47" name="object 344"/>
            <p:cNvSpPr/>
            <p:nvPr/>
          </p:nvSpPr>
          <p:spPr>
            <a:xfrm>
              <a:off x="2401570" y="4318000"/>
              <a:ext cx="27940" cy="0"/>
            </a:xfrm>
            <a:custGeom>
              <a:avLst/>
              <a:gdLst/>
              <a:ahLst/>
              <a:cxnLst/>
              <a:rect l="l" t="t" r="r" b="b"/>
              <a:pathLst>
                <a:path w="27940">
                  <a:moveTo>
                    <a:pt x="0" y="0"/>
                  </a:moveTo>
                  <a:lnTo>
                    <a:pt x="11430" y="0"/>
                  </a:lnTo>
                  <a:lnTo>
                    <a:pt x="2794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48" name="object 345"/>
            <p:cNvSpPr/>
            <p:nvPr/>
          </p:nvSpPr>
          <p:spPr>
            <a:xfrm>
              <a:off x="2457450" y="4316729"/>
              <a:ext cx="17780" cy="1269"/>
            </a:xfrm>
            <a:custGeom>
              <a:avLst/>
              <a:gdLst/>
              <a:ahLst/>
              <a:cxnLst/>
              <a:rect l="l" t="t" r="r" b="b"/>
              <a:pathLst>
                <a:path w="17780" h="1270">
                  <a:moveTo>
                    <a:pt x="0" y="1270"/>
                  </a:moveTo>
                  <a:lnTo>
                    <a:pt x="1778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49" name="object 346"/>
            <p:cNvSpPr/>
            <p:nvPr/>
          </p:nvSpPr>
          <p:spPr>
            <a:xfrm>
              <a:off x="6593840" y="4292600"/>
              <a:ext cx="27939" cy="1269"/>
            </a:xfrm>
            <a:custGeom>
              <a:avLst/>
              <a:gdLst/>
              <a:ahLst/>
              <a:cxnLst/>
              <a:rect l="l" t="t" r="r" b="b"/>
              <a:pathLst>
                <a:path w="27939" h="1270">
                  <a:moveTo>
                    <a:pt x="0" y="0"/>
                  </a:moveTo>
                  <a:lnTo>
                    <a:pt x="0" y="1269"/>
                  </a:lnTo>
                  <a:lnTo>
                    <a:pt x="27939" y="126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50" name="object 347"/>
            <p:cNvSpPr/>
            <p:nvPr/>
          </p:nvSpPr>
          <p:spPr>
            <a:xfrm>
              <a:off x="6649719" y="4295140"/>
              <a:ext cx="29209" cy="1270"/>
            </a:xfrm>
            <a:custGeom>
              <a:avLst/>
              <a:gdLst/>
              <a:ahLst/>
              <a:cxnLst/>
              <a:rect l="l" t="t" r="r" b="b"/>
              <a:pathLst>
                <a:path w="29209" h="1270">
                  <a:moveTo>
                    <a:pt x="0" y="0"/>
                  </a:moveTo>
                  <a:lnTo>
                    <a:pt x="3809" y="0"/>
                  </a:lnTo>
                  <a:lnTo>
                    <a:pt x="29209" y="127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51" name="object 348"/>
            <p:cNvSpPr/>
            <p:nvPr/>
          </p:nvSpPr>
          <p:spPr>
            <a:xfrm>
              <a:off x="6706869" y="4298950"/>
              <a:ext cx="27939" cy="2539"/>
            </a:xfrm>
            <a:custGeom>
              <a:avLst/>
              <a:gdLst/>
              <a:ahLst/>
              <a:cxnLst/>
              <a:rect l="l" t="t" r="r" b="b"/>
              <a:pathLst>
                <a:path w="27939" h="2539">
                  <a:moveTo>
                    <a:pt x="0" y="0"/>
                  </a:moveTo>
                  <a:lnTo>
                    <a:pt x="6350" y="0"/>
                  </a:lnTo>
                  <a:lnTo>
                    <a:pt x="27939" y="253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52" name="object 349"/>
            <p:cNvSpPr/>
            <p:nvPr/>
          </p:nvSpPr>
          <p:spPr>
            <a:xfrm>
              <a:off x="6762750" y="4304029"/>
              <a:ext cx="29209" cy="2539"/>
            </a:xfrm>
            <a:custGeom>
              <a:avLst/>
              <a:gdLst/>
              <a:ahLst/>
              <a:cxnLst/>
              <a:rect l="l" t="t" r="r" b="b"/>
              <a:pathLst>
                <a:path w="29209" h="2539">
                  <a:moveTo>
                    <a:pt x="0" y="0"/>
                  </a:moveTo>
                  <a:lnTo>
                    <a:pt x="10159" y="0"/>
                  </a:lnTo>
                  <a:lnTo>
                    <a:pt x="29209" y="254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53" name="object 350"/>
            <p:cNvSpPr/>
            <p:nvPr/>
          </p:nvSpPr>
          <p:spPr>
            <a:xfrm>
              <a:off x="6819900" y="4310379"/>
              <a:ext cx="27940" cy="3809"/>
            </a:xfrm>
            <a:custGeom>
              <a:avLst/>
              <a:gdLst/>
              <a:ahLst/>
              <a:cxnLst/>
              <a:rect l="l" t="t" r="r" b="b"/>
              <a:pathLst>
                <a:path w="27940" h="3809">
                  <a:moveTo>
                    <a:pt x="0" y="0"/>
                  </a:moveTo>
                  <a:lnTo>
                    <a:pt x="12700" y="1270"/>
                  </a:lnTo>
                  <a:lnTo>
                    <a:pt x="27940" y="3810"/>
                  </a:lnTo>
                </a:path>
              </a:pathLst>
            </a:custGeom>
            <a:ln w="27939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54" name="object 351"/>
            <p:cNvSpPr/>
            <p:nvPr/>
          </p:nvSpPr>
          <p:spPr>
            <a:xfrm>
              <a:off x="6875780" y="4319270"/>
              <a:ext cx="27940" cy="5080"/>
            </a:xfrm>
            <a:custGeom>
              <a:avLst/>
              <a:gdLst/>
              <a:ahLst/>
              <a:cxnLst/>
              <a:rect l="l" t="t" r="r" b="b"/>
              <a:pathLst>
                <a:path w="27940" h="5079">
                  <a:moveTo>
                    <a:pt x="0" y="0"/>
                  </a:moveTo>
                  <a:lnTo>
                    <a:pt x="15240" y="2539"/>
                  </a:lnTo>
                  <a:lnTo>
                    <a:pt x="27940" y="507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55" name="object 352"/>
            <p:cNvSpPr/>
            <p:nvPr/>
          </p:nvSpPr>
          <p:spPr>
            <a:xfrm>
              <a:off x="6931659" y="4329429"/>
              <a:ext cx="27940" cy="6350"/>
            </a:xfrm>
            <a:custGeom>
              <a:avLst/>
              <a:gdLst/>
              <a:ahLst/>
              <a:cxnLst/>
              <a:rect l="l" t="t" r="r" b="b"/>
              <a:pathLst>
                <a:path w="27940" h="6350">
                  <a:moveTo>
                    <a:pt x="0" y="0"/>
                  </a:moveTo>
                  <a:lnTo>
                    <a:pt x="16510" y="3810"/>
                  </a:lnTo>
                  <a:lnTo>
                    <a:pt x="27940" y="635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56" name="object 353"/>
            <p:cNvSpPr/>
            <p:nvPr/>
          </p:nvSpPr>
          <p:spPr>
            <a:xfrm>
              <a:off x="6987540" y="4342129"/>
              <a:ext cx="27939" cy="6350"/>
            </a:xfrm>
            <a:custGeom>
              <a:avLst/>
              <a:gdLst/>
              <a:ahLst/>
              <a:cxnLst/>
              <a:rect l="l" t="t" r="r" b="b"/>
              <a:pathLst>
                <a:path w="27939" h="6350">
                  <a:moveTo>
                    <a:pt x="0" y="0"/>
                  </a:moveTo>
                  <a:lnTo>
                    <a:pt x="17779" y="3810"/>
                  </a:lnTo>
                  <a:lnTo>
                    <a:pt x="27939" y="635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57" name="object 354"/>
            <p:cNvSpPr/>
            <p:nvPr/>
          </p:nvSpPr>
          <p:spPr>
            <a:xfrm>
              <a:off x="7042150" y="4356100"/>
              <a:ext cx="27940" cy="7619"/>
            </a:xfrm>
            <a:custGeom>
              <a:avLst/>
              <a:gdLst/>
              <a:ahLst/>
              <a:cxnLst/>
              <a:rect l="l" t="t" r="r" b="b"/>
              <a:pathLst>
                <a:path w="27940" h="7620">
                  <a:moveTo>
                    <a:pt x="0" y="0"/>
                  </a:moveTo>
                  <a:lnTo>
                    <a:pt x="17779" y="5080"/>
                  </a:lnTo>
                  <a:lnTo>
                    <a:pt x="27940" y="761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58" name="object 355"/>
            <p:cNvSpPr/>
            <p:nvPr/>
          </p:nvSpPr>
          <p:spPr>
            <a:xfrm>
              <a:off x="7096759" y="4372609"/>
              <a:ext cx="26670" cy="7619"/>
            </a:xfrm>
            <a:custGeom>
              <a:avLst/>
              <a:gdLst/>
              <a:ahLst/>
              <a:cxnLst/>
              <a:rect l="l" t="t" r="r" b="b"/>
              <a:pathLst>
                <a:path w="26670" h="7620">
                  <a:moveTo>
                    <a:pt x="0" y="0"/>
                  </a:moveTo>
                  <a:lnTo>
                    <a:pt x="17780" y="5079"/>
                  </a:lnTo>
                  <a:lnTo>
                    <a:pt x="26670" y="761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59" name="object 356"/>
            <p:cNvSpPr/>
            <p:nvPr/>
          </p:nvSpPr>
          <p:spPr>
            <a:xfrm>
              <a:off x="7151369" y="4390390"/>
              <a:ext cx="26670" cy="10160"/>
            </a:xfrm>
            <a:custGeom>
              <a:avLst/>
              <a:gdLst/>
              <a:ahLst/>
              <a:cxnLst/>
              <a:rect l="l" t="t" r="r" b="b"/>
              <a:pathLst>
                <a:path w="26670" h="10160">
                  <a:moveTo>
                    <a:pt x="0" y="0"/>
                  </a:moveTo>
                  <a:lnTo>
                    <a:pt x="15239" y="5080"/>
                  </a:lnTo>
                  <a:lnTo>
                    <a:pt x="26670" y="1016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60" name="object 357"/>
            <p:cNvSpPr/>
            <p:nvPr/>
          </p:nvSpPr>
          <p:spPr>
            <a:xfrm>
              <a:off x="7204709" y="4410709"/>
              <a:ext cx="25400" cy="10159"/>
            </a:xfrm>
            <a:custGeom>
              <a:avLst/>
              <a:gdLst/>
              <a:ahLst/>
              <a:cxnLst/>
              <a:rect l="l" t="t" r="r" b="b"/>
              <a:pathLst>
                <a:path w="25400" h="10159">
                  <a:moveTo>
                    <a:pt x="0" y="0"/>
                  </a:moveTo>
                  <a:lnTo>
                    <a:pt x="12700" y="5079"/>
                  </a:lnTo>
                  <a:lnTo>
                    <a:pt x="25400" y="1015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61" name="object 358"/>
            <p:cNvSpPr/>
            <p:nvPr/>
          </p:nvSpPr>
          <p:spPr>
            <a:xfrm>
              <a:off x="7256780" y="4432300"/>
              <a:ext cx="25400" cy="12700"/>
            </a:xfrm>
            <a:custGeom>
              <a:avLst/>
              <a:gdLst/>
              <a:ahLst/>
              <a:cxnLst/>
              <a:rect l="l" t="t" r="r" b="b"/>
              <a:pathLst>
                <a:path w="25400" h="12700">
                  <a:moveTo>
                    <a:pt x="0" y="0"/>
                  </a:moveTo>
                  <a:lnTo>
                    <a:pt x="8890" y="3810"/>
                  </a:lnTo>
                  <a:lnTo>
                    <a:pt x="25400" y="1270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62" name="object 359"/>
            <p:cNvSpPr/>
            <p:nvPr/>
          </p:nvSpPr>
          <p:spPr>
            <a:xfrm>
              <a:off x="7307580" y="4457700"/>
              <a:ext cx="25400" cy="12700"/>
            </a:xfrm>
            <a:custGeom>
              <a:avLst/>
              <a:gdLst/>
              <a:ahLst/>
              <a:cxnLst/>
              <a:rect l="l" t="t" r="r" b="b"/>
              <a:pathLst>
                <a:path w="25400" h="12700">
                  <a:moveTo>
                    <a:pt x="0" y="0"/>
                  </a:moveTo>
                  <a:lnTo>
                    <a:pt x="5079" y="2539"/>
                  </a:lnTo>
                  <a:lnTo>
                    <a:pt x="25400" y="1270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63" name="object 360"/>
            <p:cNvSpPr/>
            <p:nvPr/>
          </p:nvSpPr>
          <p:spPr>
            <a:xfrm>
              <a:off x="7358380" y="4484370"/>
              <a:ext cx="24129" cy="13969"/>
            </a:xfrm>
            <a:custGeom>
              <a:avLst/>
              <a:gdLst/>
              <a:ahLst/>
              <a:cxnLst/>
              <a:rect l="l" t="t" r="r" b="b"/>
              <a:pathLst>
                <a:path w="24129" h="13970">
                  <a:moveTo>
                    <a:pt x="0" y="0"/>
                  </a:moveTo>
                  <a:lnTo>
                    <a:pt x="24129" y="1396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64" name="object 361"/>
            <p:cNvSpPr/>
            <p:nvPr/>
          </p:nvSpPr>
          <p:spPr>
            <a:xfrm>
              <a:off x="7406640" y="4513579"/>
              <a:ext cx="22859" cy="16509"/>
            </a:xfrm>
            <a:custGeom>
              <a:avLst/>
              <a:gdLst/>
              <a:ahLst/>
              <a:cxnLst/>
              <a:rect l="l" t="t" r="r" b="b"/>
              <a:pathLst>
                <a:path w="22859" h="16509">
                  <a:moveTo>
                    <a:pt x="0" y="0"/>
                  </a:moveTo>
                  <a:lnTo>
                    <a:pt x="22859" y="1651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65" name="object 362"/>
            <p:cNvSpPr/>
            <p:nvPr/>
          </p:nvSpPr>
          <p:spPr>
            <a:xfrm>
              <a:off x="7453630" y="4546600"/>
              <a:ext cx="22860" cy="16510"/>
            </a:xfrm>
            <a:custGeom>
              <a:avLst/>
              <a:gdLst/>
              <a:ahLst/>
              <a:cxnLst/>
              <a:rect l="l" t="t" r="r" b="b"/>
              <a:pathLst>
                <a:path w="22860" h="16510">
                  <a:moveTo>
                    <a:pt x="0" y="0"/>
                  </a:moveTo>
                  <a:lnTo>
                    <a:pt x="22860" y="1651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66" name="object 363"/>
            <p:cNvSpPr/>
            <p:nvPr/>
          </p:nvSpPr>
          <p:spPr>
            <a:xfrm>
              <a:off x="7498080" y="4580890"/>
              <a:ext cx="21590" cy="19050"/>
            </a:xfrm>
            <a:custGeom>
              <a:avLst/>
              <a:gdLst/>
              <a:ahLst/>
              <a:cxnLst/>
              <a:rect l="l" t="t" r="r" b="b"/>
              <a:pathLst>
                <a:path w="21590" h="19050">
                  <a:moveTo>
                    <a:pt x="0" y="0"/>
                  </a:moveTo>
                  <a:lnTo>
                    <a:pt x="16510" y="13970"/>
                  </a:lnTo>
                  <a:lnTo>
                    <a:pt x="21590" y="19050"/>
                  </a:lnTo>
                </a:path>
              </a:pathLst>
            </a:custGeom>
            <a:ln w="27939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67" name="object 364"/>
            <p:cNvSpPr/>
            <p:nvPr/>
          </p:nvSpPr>
          <p:spPr>
            <a:xfrm>
              <a:off x="7539990" y="4618990"/>
              <a:ext cx="20319" cy="19050"/>
            </a:xfrm>
            <a:custGeom>
              <a:avLst/>
              <a:gdLst/>
              <a:ahLst/>
              <a:cxnLst/>
              <a:rect l="l" t="t" r="r" b="b"/>
              <a:pathLst>
                <a:path w="20319" h="19050">
                  <a:moveTo>
                    <a:pt x="0" y="0"/>
                  </a:moveTo>
                  <a:lnTo>
                    <a:pt x="7619" y="6350"/>
                  </a:lnTo>
                  <a:lnTo>
                    <a:pt x="20319" y="1905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68" name="object 365"/>
            <p:cNvSpPr/>
            <p:nvPr/>
          </p:nvSpPr>
          <p:spPr>
            <a:xfrm>
              <a:off x="7580630" y="4659629"/>
              <a:ext cx="17779" cy="21589"/>
            </a:xfrm>
            <a:custGeom>
              <a:avLst/>
              <a:gdLst/>
              <a:ahLst/>
              <a:cxnLst/>
              <a:rect l="l" t="t" r="r" b="b"/>
              <a:pathLst>
                <a:path w="17779" h="21589">
                  <a:moveTo>
                    <a:pt x="0" y="0"/>
                  </a:moveTo>
                  <a:lnTo>
                    <a:pt x="17779" y="2159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69" name="object 366"/>
            <p:cNvSpPr/>
            <p:nvPr/>
          </p:nvSpPr>
          <p:spPr>
            <a:xfrm>
              <a:off x="7616190" y="4702809"/>
              <a:ext cx="16509" cy="24129"/>
            </a:xfrm>
            <a:custGeom>
              <a:avLst/>
              <a:gdLst/>
              <a:ahLst/>
              <a:cxnLst/>
              <a:rect l="l" t="t" r="r" b="b"/>
              <a:pathLst>
                <a:path w="16509" h="24129">
                  <a:moveTo>
                    <a:pt x="0" y="0"/>
                  </a:moveTo>
                  <a:lnTo>
                    <a:pt x="13969" y="19050"/>
                  </a:lnTo>
                  <a:lnTo>
                    <a:pt x="16509" y="2412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70" name="object 367"/>
            <p:cNvSpPr/>
            <p:nvPr/>
          </p:nvSpPr>
          <p:spPr>
            <a:xfrm>
              <a:off x="7647940" y="4751070"/>
              <a:ext cx="13969" cy="24130"/>
            </a:xfrm>
            <a:custGeom>
              <a:avLst/>
              <a:gdLst/>
              <a:ahLst/>
              <a:cxnLst/>
              <a:rect l="l" t="t" r="r" b="b"/>
              <a:pathLst>
                <a:path w="13969" h="24129">
                  <a:moveTo>
                    <a:pt x="0" y="0"/>
                  </a:moveTo>
                  <a:lnTo>
                    <a:pt x="3809" y="5079"/>
                  </a:lnTo>
                  <a:lnTo>
                    <a:pt x="13969" y="2412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71" name="object 368"/>
            <p:cNvSpPr/>
            <p:nvPr/>
          </p:nvSpPr>
          <p:spPr>
            <a:xfrm>
              <a:off x="7674609" y="4800600"/>
              <a:ext cx="11430" cy="25400"/>
            </a:xfrm>
            <a:custGeom>
              <a:avLst/>
              <a:gdLst/>
              <a:ahLst/>
              <a:cxnLst/>
              <a:rect l="l" t="t" r="r" b="b"/>
              <a:pathLst>
                <a:path w="11430" h="25400">
                  <a:moveTo>
                    <a:pt x="0" y="0"/>
                  </a:moveTo>
                  <a:lnTo>
                    <a:pt x="11430" y="25400"/>
                  </a:lnTo>
                  <a:lnTo>
                    <a:pt x="11430" y="25400"/>
                  </a:lnTo>
                </a:path>
              </a:pathLst>
            </a:custGeom>
            <a:ln w="27939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72" name="object 369"/>
            <p:cNvSpPr/>
            <p:nvPr/>
          </p:nvSpPr>
          <p:spPr>
            <a:xfrm>
              <a:off x="7696200" y="4853940"/>
              <a:ext cx="7620" cy="26670"/>
            </a:xfrm>
            <a:custGeom>
              <a:avLst/>
              <a:gdLst/>
              <a:ahLst/>
              <a:cxnLst/>
              <a:rect l="l" t="t" r="r" b="b"/>
              <a:pathLst>
                <a:path w="7620" h="26670">
                  <a:moveTo>
                    <a:pt x="0" y="0"/>
                  </a:moveTo>
                  <a:lnTo>
                    <a:pt x="2540" y="7620"/>
                  </a:lnTo>
                  <a:lnTo>
                    <a:pt x="7620" y="2667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73" name="object 370"/>
            <p:cNvSpPr/>
            <p:nvPr/>
          </p:nvSpPr>
          <p:spPr>
            <a:xfrm>
              <a:off x="7710169" y="4908550"/>
              <a:ext cx="5079" cy="27939"/>
            </a:xfrm>
            <a:custGeom>
              <a:avLst/>
              <a:gdLst/>
              <a:ahLst/>
              <a:cxnLst/>
              <a:rect l="l" t="t" r="r" b="b"/>
              <a:pathLst>
                <a:path w="5079" h="27939">
                  <a:moveTo>
                    <a:pt x="0" y="0"/>
                  </a:moveTo>
                  <a:lnTo>
                    <a:pt x="5079" y="25400"/>
                  </a:lnTo>
                  <a:lnTo>
                    <a:pt x="5079" y="2793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74" name="object 371"/>
            <p:cNvSpPr/>
            <p:nvPr/>
          </p:nvSpPr>
          <p:spPr>
            <a:xfrm>
              <a:off x="7703819" y="4966970"/>
              <a:ext cx="27940" cy="0"/>
            </a:xfrm>
            <a:custGeom>
              <a:avLst/>
              <a:gdLst/>
              <a:ahLst/>
              <a:cxnLst/>
              <a:rect l="l" t="t" r="r" b="b"/>
              <a:pathLst>
                <a:path w="27940">
                  <a:moveTo>
                    <a:pt x="0" y="0"/>
                  </a:moveTo>
                  <a:lnTo>
                    <a:pt x="27940" y="0"/>
                  </a:lnTo>
                </a:path>
              </a:pathLst>
            </a:custGeom>
            <a:ln w="508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75" name="object 372"/>
            <p:cNvSpPr/>
            <p:nvPr/>
          </p:nvSpPr>
          <p:spPr>
            <a:xfrm>
              <a:off x="7717790" y="4988559"/>
              <a:ext cx="1269" cy="29209"/>
            </a:xfrm>
            <a:custGeom>
              <a:avLst/>
              <a:gdLst/>
              <a:ahLst/>
              <a:cxnLst/>
              <a:rect l="l" t="t" r="r" b="b"/>
              <a:pathLst>
                <a:path w="1269" h="29209">
                  <a:moveTo>
                    <a:pt x="1269" y="0"/>
                  </a:moveTo>
                  <a:lnTo>
                    <a:pt x="0" y="29209"/>
                  </a:lnTo>
                </a:path>
              </a:pathLst>
            </a:custGeom>
            <a:ln w="27939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76" name="object 373"/>
            <p:cNvSpPr/>
            <p:nvPr/>
          </p:nvSpPr>
          <p:spPr>
            <a:xfrm>
              <a:off x="7710169" y="5045709"/>
              <a:ext cx="5079" cy="27939"/>
            </a:xfrm>
            <a:custGeom>
              <a:avLst/>
              <a:gdLst/>
              <a:ahLst/>
              <a:cxnLst/>
              <a:rect l="l" t="t" r="r" b="b"/>
              <a:pathLst>
                <a:path w="5079" h="27939">
                  <a:moveTo>
                    <a:pt x="5079" y="0"/>
                  </a:moveTo>
                  <a:lnTo>
                    <a:pt x="2539" y="13969"/>
                  </a:lnTo>
                  <a:lnTo>
                    <a:pt x="0" y="2793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77" name="object 374"/>
            <p:cNvSpPr/>
            <p:nvPr/>
          </p:nvSpPr>
          <p:spPr>
            <a:xfrm>
              <a:off x="7693659" y="5100320"/>
              <a:ext cx="8890" cy="27940"/>
            </a:xfrm>
            <a:custGeom>
              <a:avLst/>
              <a:gdLst/>
              <a:ahLst/>
              <a:cxnLst/>
              <a:rect l="l" t="t" r="r" b="b"/>
              <a:pathLst>
                <a:path w="8890" h="27940">
                  <a:moveTo>
                    <a:pt x="8890" y="0"/>
                  </a:moveTo>
                  <a:lnTo>
                    <a:pt x="0" y="2793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78" name="object 375"/>
            <p:cNvSpPr/>
            <p:nvPr/>
          </p:nvSpPr>
          <p:spPr>
            <a:xfrm>
              <a:off x="7669530" y="5153659"/>
              <a:ext cx="12700" cy="25400"/>
            </a:xfrm>
            <a:custGeom>
              <a:avLst/>
              <a:gdLst/>
              <a:ahLst/>
              <a:cxnLst/>
              <a:rect l="l" t="t" r="r" b="b"/>
              <a:pathLst>
                <a:path w="12700" h="25400">
                  <a:moveTo>
                    <a:pt x="12700" y="0"/>
                  </a:moveTo>
                  <a:lnTo>
                    <a:pt x="8890" y="8889"/>
                  </a:lnTo>
                  <a:lnTo>
                    <a:pt x="0" y="2540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79" name="object 376"/>
            <p:cNvSpPr/>
            <p:nvPr/>
          </p:nvSpPr>
          <p:spPr>
            <a:xfrm>
              <a:off x="7641590" y="5204459"/>
              <a:ext cx="13969" cy="24129"/>
            </a:xfrm>
            <a:custGeom>
              <a:avLst/>
              <a:gdLst/>
              <a:ahLst/>
              <a:cxnLst/>
              <a:rect l="l" t="t" r="r" b="b"/>
              <a:pathLst>
                <a:path w="13969" h="24129">
                  <a:moveTo>
                    <a:pt x="13969" y="0"/>
                  </a:moveTo>
                  <a:lnTo>
                    <a:pt x="0" y="2412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80" name="object 377"/>
            <p:cNvSpPr/>
            <p:nvPr/>
          </p:nvSpPr>
          <p:spPr>
            <a:xfrm>
              <a:off x="7606030" y="5251450"/>
              <a:ext cx="17779" cy="21590"/>
            </a:xfrm>
            <a:custGeom>
              <a:avLst/>
              <a:gdLst/>
              <a:ahLst/>
              <a:cxnLst/>
              <a:rect l="l" t="t" r="r" b="b"/>
              <a:pathLst>
                <a:path w="17779" h="21589">
                  <a:moveTo>
                    <a:pt x="17779" y="0"/>
                  </a:moveTo>
                  <a:lnTo>
                    <a:pt x="10160" y="11430"/>
                  </a:lnTo>
                  <a:lnTo>
                    <a:pt x="0" y="2159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81" name="object 378"/>
            <p:cNvSpPr/>
            <p:nvPr/>
          </p:nvSpPr>
          <p:spPr>
            <a:xfrm>
              <a:off x="7567930" y="5294629"/>
              <a:ext cx="20320" cy="21589"/>
            </a:xfrm>
            <a:custGeom>
              <a:avLst/>
              <a:gdLst/>
              <a:ahLst/>
              <a:cxnLst/>
              <a:rect l="l" t="t" r="r" b="b"/>
              <a:pathLst>
                <a:path w="20320" h="21589">
                  <a:moveTo>
                    <a:pt x="20320" y="0"/>
                  </a:moveTo>
                  <a:lnTo>
                    <a:pt x="0" y="21590"/>
                  </a:lnTo>
                </a:path>
              </a:pathLst>
            </a:custGeom>
            <a:ln w="27939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82" name="object 379"/>
            <p:cNvSpPr/>
            <p:nvPr/>
          </p:nvSpPr>
          <p:spPr>
            <a:xfrm>
              <a:off x="7527290" y="5335270"/>
              <a:ext cx="20319" cy="20320"/>
            </a:xfrm>
            <a:custGeom>
              <a:avLst/>
              <a:gdLst/>
              <a:ahLst/>
              <a:cxnLst/>
              <a:rect l="l" t="t" r="r" b="b"/>
              <a:pathLst>
                <a:path w="20319" h="20320">
                  <a:moveTo>
                    <a:pt x="20319" y="0"/>
                  </a:moveTo>
                  <a:lnTo>
                    <a:pt x="0" y="2031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83" name="object 380"/>
            <p:cNvSpPr/>
            <p:nvPr/>
          </p:nvSpPr>
          <p:spPr>
            <a:xfrm>
              <a:off x="7482840" y="5373370"/>
              <a:ext cx="21589" cy="17780"/>
            </a:xfrm>
            <a:custGeom>
              <a:avLst/>
              <a:gdLst/>
              <a:ahLst/>
              <a:cxnLst/>
              <a:rect l="l" t="t" r="r" b="b"/>
              <a:pathLst>
                <a:path w="21589" h="17779">
                  <a:moveTo>
                    <a:pt x="21589" y="0"/>
                  </a:moveTo>
                  <a:lnTo>
                    <a:pt x="8889" y="10159"/>
                  </a:lnTo>
                  <a:lnTo>
                    <a:pt x="0" y="1777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84" name="object 381"/>
            <p:cNvSpPr/>
            <p:nvPr/>
          </p:nvSpPr>
          <p:spPr>
            <a:xfrm>
              <a:off x="7435850" y="5407659"/>
              <a:ext cx="24129" cy="15240"/>
            </a:xfrm>
            <a:custGeom>
              <a:avLst/>
              <a:gdLst/>
              <a:ahLst/>
              <a:cxnLst/>
              <a:rect l="l" t="t" r="r" b="b"/>
              <a:pathLst>
                <a:path w="24129" h="15239">
                  <a:moveTo>
                    <a:pt x="24129" y="0"/>
                  </a:moveTo>
                  <a:lnTo>
                    <a:pt x="17779" y="5079"/>
                  </a:lnTo>
                  <a:lnTo>
                    <a:pt x="0" y="15239"/>
                  </a:lnTo>
                </a:path>
              </a:pathLst>
            </a:custGeom>
            <a:ln w="27939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85" name="object 382"/>
            <p:cNvSpPr/>
            <p:nvPr/>
          </p:nvSpPr>
          <p:spPr>
            <a:xfrm>
              <a:off x="7387590" y="5439409"/>
              <a:ext cx="25400" cy="13970"/>
            </a:xfrm>
            <a:custGeom>
              <a:avLst/>
              <a:gdLst/>
              <a:ahLst/>
              <a:cxnLst/>
              <a:rect l="l" t="t" r="r" b="b"/>
              <a:pathLst>
                <a:path w="25400" h="13970">
                  <a:moveTo>
                    <a:pt x="25400" y="0"/>
                  </a:moveTo>
                  <a:lnTo>
                    <a:pt x="0" y="1396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86" name="object 383"/>
            <p:cNvSpPr/>
            <p:nvPr/>
          </p:nvSpPr>
          <p:spPr>
            <a:xfrm>
              <a:off x="7338059" y="5467350"/>
              <a:ext cx="25400" cy="13969"/>
            </a:xfrm>
            <a:custGeom>
              <a:avLst/>
              <a:gdLst/>
              <a:ahLst/>
              <a:cxnLst/>
              <a:rect l="l" t="t" r="r" b="b"/>
              <a:pathLst>
                <a:path w="25400" h="13970">
                  <a:moveTo>
                    <a:pt x="25400" y="0"/>
                  </a:moveTo>
                  <a:lnTo>
                    <a:pt x="0" y="1396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87" name="object 384"/>
            <p:cNvSpPr/>
            <p:nvPr/>
          </p:nvSpPr>
          <p:spPr>
            <a:xfrm>
              <a:off x="7287259" y="5494020"/>
              <a:ext cx="25400" cy="12700"/>
            </a:xfrm>
            <a:custGeom>
              <a:avLst/>
              <a:gdLst/>
              <a:ahLst/>
              <a:cxnLst/>
              <a:rect l="l" t="t" r="r" b="b"/>
              <a:pathLst>
                <a:path w="25400" h="12700">
                  <a:moveTo>
                    <a:pt x="25400" y="0"/>
                  </a:moveTo>
                  <a:lnTo>
                    <a:pt x="0" y="1269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88" name="object 385"/>
            <p:cNvSpPr/>
            <p:nvPr/>
          </p:nvSpPr>
          <p:spPr>
            <a:xfrm>
              <a:off x="7235190" y="5518150"/>
              <a:ext cx="26669" cy="11430"/>
            </a:xfrm>
            <a:custGeom>
              <a:avLst/>
              <a:gdLst/>
              <a:ahLst/>
              <a:cxnLst/>
              <a:rect l="l" t="t" r="r" b="b"/>
              <a:pathLst>
                <a:path w="26669" h="11429">
                  <a:moveTo>
                    <a:pt x="26669" y="0"/>
                  </a:moveTo>
                  <a:lnTo>
                    <a:pt x="0" y="1143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89" name="object 386"/>
            <p:cNvSpPr/>
            <p:nvPr/>
          </p:nvSpPr>
          <p:spPr>
            <a:xfrm>
              <a:off x="7181850" y="5539740"/>
              <a:ext cx="26670" cy="10159"/>
            </a:xfrm>
            <a:custGeom>
              <a:avLst/>
              <a:gdLst/>
              <a:ahLst/>
              <a:cxnLst/>
              <a:rect l="l" t="t" r="r" b="b"/>
              <a:pathLst>
                <a:path w="26670" h="10160">
                  <a:moveTo>
                    <a:pt x="26670" y="0"/>
                  </a:moveTo>
                  <a:lnTo>
                    <a:pt x="0" y="1016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90" name="object 387"/>
            <p:cNvSpPr/>
            <p:nvPr/>
          </p:nvSpPr>
          <p:spPr>
            <a:xfrm>
              <a:off x="7128509" y="5560059"/>
              <a:ext cx="26670" cy="8890"/>
            </a:xfrm>
            <a:custGeom>
              <a:avLst/>
              <a:gdLst/>
              <a:ahLst/>
              <a:cxnLst/>
              <a:rect l="l" t="t" r="r" b="b"/>
              <a:pathLst>
                <a:path w="26670" h="8889">
                  <a:moveTo>
                    <a:pt x="26670" y="0"/>
                  </a:moveTo>
                  <a:lnTo>
                    <a:pt x="0" y="888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91" name="object 388"/>
            <p:cNvSpPr/>
            <p:nvPr/>
          </p:nvSpPr>
          <p:spPr>
            <a:xfrm>
              <a:off x="7073900" y="5577840"/>
              <a:ext cx="27940" cy="8890"/>
            </a:xfrm>
            <a:custGeom>
              <a:avLst/>
              <a:gdLst/>
              <a:ahLst/>
              <a:cxnLst/>
              <a:rect l="l" t="t" r="r" b="b"/>
              <a:pathLst>
                <a:path w="27940" h="8889">
                  <a:moveTo>
                    <a:pt x="27940" y="0"/>
                  </a:moveTo>
                  <a:lnTo>
                    <a:pt x="0" y="889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92" name="object 389"/>
            <p:cNvSpPr/>
            <p:nvPr/>
          </p:nvSpPr>
          <p:spPr>
            <a:xfrm>
              <a:off x="7019290" y="5593079"/>
              <a:ext cx="27939" cy="7619"/>
            </a:xfrm>
            <a:custGeom>
              <a:avLst/>
              <a:gdLst/>
              <a:ahLst/>
              <a:cxnLst/>
              <a:rect l="l" t="t" r="r" b="b"/>
              <a:pathLst>
                <a:path w="27939" h="7620">
                  <a:moveTo>
                    <a:pt x="27939" y="0"/>
                  </a:moveTo>
                  <a:lnTo>
                    <a:pt x="0" y="762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93" name="object 390"/>
            <p:cNvSpPr/>
            <p:nvPr/>
          </p:nvSpPr>
          <p:spPr>
            <a:xfrm>
              <a:off x="6964680" y="5608320"/>
              <a:ext cx="26670" cy="6350"/>
            </a:xfrm>
            <a:custGeom>
              <a:avLst/>
              <a:gdLst/>
              <a:ahLst/>
              <a:cxnLst/>
              <a:rect l="l" t="t" r="r" b="b"/>
              <a:pathLst>
                <a:path w="26670" h="6350">
                  <a:moveTo>
                    <a:pt x="26670" y="0"/>
                  </a:moveTo>
                  <a:lnTo>
                    <a:pt x="0" y="634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94" name="object 391"/>
            <p:cNvSpPr/>
            <p:nvPr/>
          </p:nvSpPr>
          <p:spPr>
            <a:xfrm>
              <a:off x="6908800" y="5619750"/>
              <a:ext cx="27940" cy="6350"/>
            </a:xfrm>
            <a:custGeom>
              <a:avLst/>
              <a:gdLst/>
              <a:ahLst/>
              <a:cxnLst/>
              <a:rect l="l" t="t" r="r" b="b"/>
              <a:pathLst>
                <a:path w="27940" h="6350">
                  <a:moveTo>
                    <a:pt x="27940" y="0"/>
                  </a:moveTo>
                  <a:lnTo>
                    <a:pt x="0" y="635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95" name="object 392"/>
            <p:cNvSpPr/>
            <p:nvPr/>
          </p:nvSpPr>
          <p:spPr>
            <a:xfrm>
              <a:off x="6852919" y="5631179"/>
              <a:ext cx="27939" cy="3809"/>
            </a:xfrm>
            <a:custGeom>
              <a:avLst/>
              <a:gdLst/>
              <a:ahLst/>
              <a:cxnLst/>
              <a:rect l="l" t="t" r="r" b="b"/>
              <a:pathLst>
                <a:path w="27939" h="3810">
                  <a:moveTo>
                    <a:pt x="27939" y="0"/>
                  </a:moveTo>
                  <a:lnTo>
                    <a:pt x="0" y="381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96" name="object 393"/>
            <p:cNvSpPr/>
            <p:nvPr/>
          </p:nvSpPr>
          <p:spPr>
            <a:xfrm>
              <a:off x="6795769" y="5640070"/>
              <a:ext cx="29209" cy="3810"/>
            </a:xfrm>
            <a:custGeom>
              <a:avLst/>
              <a:gdLst/>
              <a:ahLst/>
              <a:cxnLst/>
              <a:rect l="l" t="t" r="r" b="b"/>
              <a:pathLst>
                <a:path w="29209" h="3810">
                  <a:moveTo>
                    <a:pt x="29209" y="0"/>
                  </a:moveTo>
                  <a:lnTo>
                    <a:pt x="0" y="380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97" name="object 394"/>
            <p:cNvSpPr/>
            <p:nvPr/>
          </p:nvSpPr>
          <p:spPr>
            <a:xfrm>
              <a:off x="6739890" y="5647690"/>
              <a:ext cx="27939" cy="2540"/>
            </a:xfrm>
            <a:custGeom>
              <a:avLst/>
              <a:gdLst/>
              <a:ahLst/>
              <a:cxnLst/>
              <a:rect l="l" t="t" r="r" b="b"/>
              <a:pathLst>
                <a:path w="27939" h="2539">
                  <a:moveTo>
                    <a:pt x="27939" y="0"/>
                  </a:moveTo>
                  <a:lnTo>
                    <a:pt x="0" y="254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98" name="object 395"/>
            <p:cNvSpPr/>
            <p:nvPr/>
          </p:nvSpPr>
          <p:spPr>
            <a:xfrm>
              <a:off x="6682740" y="5654040"/>
              <a:ext cx="29209" cy="1269"/>
            </a:xfrm>
            <a:custGeom>
              <a:avLst/>
              <a:gdLst/>
              <a:ahLst/>
              <a:cxnLst/>
              <a:rect l="l" t="t" r="r" b="b"/>
              <a:pathLst>
                <a:path w="29209" h="1270">
                  <a:moveTo>
                    <a:pt x="29209" y="0"/>
                  </a:moveTo>
                  <a:lnTo>
                    <a:pt x="27939" y="0"/>
                  </a:lnTo>
                  <a:lnTo>
                    <a:pt x="0" y="127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399" name="object 396"/>
            <p:cNvSpPr/>
            <p:nvPr/>
          </p:nvSpPr>
          <p:spPr>
            <a:xfrm>
              <a:off x="6625590" y="5657850"/>
              <a:ext cx="29209" cy="1269"/>
            </a:xfrm>
            <a:custGeom>
              <a:avLst/>
              <a:gdLst/>
              <a:ahLst/>
              <a:cxnLst/>
              <a:rect l="l" t="t" r="r" b="b"/>
              <a:pathLst>
                <a:path w="29209" h="1270">
                  <a:moveTo>
                    <a:pt x="29209" y="0"/>
                  </a:moveTo>
                  <a:lnTo>
                    <a:pt x="22859" y="0"/>
                  </a:lnTo>
                  <a:lnTo>
                    <a:pt x="0" y="1269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00" name="object 397"/>
            <p:cNvSpPr/>
            <p:nvPr/>
          </p:nvSpPr>
          <p:spPr>
            <a:xfrm>
              <a:off x="6569709" y="5660390"/>
              <a:ext cx="27940" cy="0"/>
            </a:xfrm>
            <a:custGeom>
              <a:avLst/>
              <a:gdLst/>
              <a:ahLst/>
              <a:cxnLst/>
              <a:rect l="l" t="t" r="r" b="b"/>
              <a:pathLst>
                <a:path w="27940">
                  <a:moveTo>
                    <a:pt x="27940" y="0"/>
                  </a:moveTo>
                  <a:lnTo>
                    <a:pt x="16510" y="0"/>
                  </a:ln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01" name="object 398"/>
            <p:cNvSpPr/>
            <p:nvPr/>
          </p:nvSpPr>
          <p:spPr>
            <a:xfrm>
              <a:off x="6523990" y="5661659"/>
              <a:ext cx="17779" cy="0"/>
            </a:xfrm>
            <a:custGeom>
              <a:avLst/>
              <a:gdLst/>
              <a:ahLst/>
              <a:cxnLst/>
              <a:rect l="l" t="t" r="r" b="b"/>
              <a:pathLst>
                <a:path w="17779">
                  <a:moveTo>
                    <a:pt x="17779" y="0"/>
                  </a:moveTo>
                  <a:lnTo>
                    <a:pt x="0" y="0"/>
                  </a:lnTo>
                </a:path>
              </a:pathLst>
            </a:custGeom>
            <a:ln w="27940">
              <a:solidFill>
                <a:srgbClr val="0C0C0C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02" name="object 399"/>
            <p:cNvSpPr/>
            <p:nvPr/>
          </p:nvSpPr>
          <p:spPr>
            <a:xfrm>
              <a:off x="378459" y="5525770"/>
              <a:ext cx="1239520" cy="274320"/>
            </a:xfrm>
            <a:custGeom>
              <a:avLst/>
              <a:gdLst/>
              <a:ahLst/>
              <a:cxnLst/>
              <a:rect l="l" t="t" r="r" b="b"/>
              <a:pathLst>
                <a:path w="1239520" h="274320">
                  <a:moveTo>
                    <a:pt x="0" y="0"/>
                  </a:moveTo>
                  <a:lnTo>
                    <a:pt x="1239520" y="0"/>
                  </a:lnTo>
                  <a:lnTo>
                    <a:pt x="1239520" y="274319"/>
                  </a:lnTo>
                  <a:lnTo>
                    <a:pt x="0" y="2743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D59A"/>
            </a:solidFill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03" name="object 400"/>
            <p:cNvSpPr/>
            <p:nvPr/>
          </p:nvSpPr>
          <p:spPr>
            <a:xfrm>
              <a:off x="378459" y="5525770"/>
              <a:ext cx="1239520" cy="274320"/>
            </a:xfrm>
            <a:custGeom>
              <a:avLst/>
              <a:gdLst/>
              <a:ahLst/>
              <a:cxnLst/>
              <a:rect l="l" t="t" r="r" b="b"/>
              <a:pathLst>
                <a:path w="1239520" h="274320">
                  <a:moveTo>
                    <a:pt x="0" y="0"/>
                  </a:moveTo>
                  <a:lnTo>
                    <a:pt x="1239520" y="0"/>
                  </a:lnTo>
                  <a:lnTo>
                    <a:pt x="1239520" y="274319"/>
                  </a:lnTo>
                  <a:lnTo>
                    <a:pt x="0" y="274319"/>
                  </a:lnTo>
                  <a:lnTo>
                    <a:pt x="0" y="0"/>
                  </a:lnTo>
                  <a:close/>
                </a:path>
              </a:pathLst>
            </a:custGeom>
            <a:ln w="9344">
              <a:solidFill>
                <a:srgbClr val="7F7F7F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04" name="object 401"/>
            <p:cNvSpPr/>
            <p:nvPr/>
          </p:nvSpPr>
          <p:spPr>
            <a:xfrm>
              <a:off x="378459" y="552577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9344">
              <a:solidFill>
                <a:srgbClr val="7F7F7F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05" name="object 402"/>
            <p:cNvSpPr/>
            <p:nvPr/>
          </p:nvSpPr>
          <p:spPr>
            <a:xfrm>
              <a:off x="1617980" y="580009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9344">
              <a:solidFill>
                <a:srgbClr val="7F7F7F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06" name="object 403"/>
            <p:cNvSpPr txBox="1"/>
            <p:nvPr/>
          </p:nvSpPr>
          <p:spPr>
            <a:xfrm>
              <a:off x="379729" y="5581650"/>
              <a:ext cx="1233805" cy="244121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/>
              <a:r>
                <a:rPr sz="1200" b="1" dirty="0">
                  <a:solidFill>
                    <a:srgbClr val="000000"/>
                  </a:solidFill>
                  <a:latin typeface="Arial"/>
                  <a:cs typeface="Arial"/>
                </a:rPr>
                <a:t>5</a:t>
              </a:r>
              <a:r>
                <a:rPr sz="1200" b="1" spc="5" dirty="0">
                  <a:solidFill>
                    <a:srgbClr val="000000"/>
                  </a:solidFill>
                  <a:latin typeface="Arial"/>
                  <a:cs typeface="Arial"/>
                </a:rPr>
                <a:t> </a:t>
              </a:r>
              <a:r>
                <a:rPr sz="1200" b="1" spc="-10" dirty="0">
                  <a:solidFill>
                    <a:srgbClr val="000000"/>
                  </a:solidFill>
                  <a:latin typeface="Arial"/>
                  <a:cs typeface="Arial"/>
                </a:rPr>
                <a:t>M</a:t>
              </a:r>
              <a:r>
                <a:rPr sz="1200" b="1" dirty="0">
                  <a:solidFill>
                    <a:srgbClr val="000000"/>
                  </a:solidFill>
                  <a:latin typeface="Arial"/>
                  <a:cs typeface="Arial"/>
                </a:rPr>
                <a:t>eV</a:t>
              </a:r>
              <a:r>
                <a:rPr sz="1200" b="1" spc="10" dirty="0">
                  <a:solidFill>
                    <a:srgbClr val="000000"/>
                  </a:solidFill>
                  <a:latin typeface="Arial"/>
                  <a:cs typeface="Arial"/>
                </a:rPr>
                <a:t> </a:t>
              </a:r>
              <a:r>
                <a:rPr sz="1200" b="1" spc="-5" dirty="0">
                  <a:solidFill>
                    <a:srgbClr val="000000"/>
                  </a:solidFill>
                  <a:latin typeface="Arial"/>
                  <a:cs typeface="Arial"/>
                </a:rPr>
                <a:t>I</a:t>
              </a:r>
              <a:r>
                <a:rPr sz="1200" b="1" spc="-20" dirty="0">
                  <a:solidFill>
                    <a:srgbClr val="000000"/>
                  </a:solidFill>
                  <a:latin typeface="Arial"/>
                  <a:cs typeface="Arial"/>
                </a:rPr>
                <a:t>n</a:t>
              </a:r>
              <a:r>
                <a:rPr sz="1200" b="1" dirty="0">
                  <a:solidFill>
                    <a:srgbClr val="000000"/>
                  </a:solidFill>
                  <a:latin typeface="Arial"/>
                  <a:cs typeface="Arial"/>
                </a:rPr>
                <a:t>ject</a:t>
              </a:r>
              <a:r>
                <a:rPr sz="1200" b="1" spc="-20" dirty="0">
                  <a:solidFill>
                    <a:srgbClr val="000000"/>
                  </a:solidFill>
                  <a:latin typeface="Arial"/>
                  <a:cs typeface="Arial"/>
                </a:rPr>
                <a:t>o</a:t>
              </a:r>
              <a:r>
                <a:rPr sz="1200" b="1" dirty="0">
                  <a:solidFill>
                    <a:srgbClr val="000000"/>
                  </a:solidFill>
                  <a:latin typeface="Arial"/>
                  <a:cs typeface="Arial"/>
                </a:rPr>
                <a:t>r</a:t>
              </a:r>
              <a:endParaRPr sz="12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407" name="object 404"/>
            <p:cNvSpPr/>
            <p:nvPr/>
          </p:nvSpPr>
          <p:spPr>
            <a:xfrm>
              <a:off x="6592569" y="5706109"/>
              <a:ext cx="614679" cy="0"/>
            </a:xfrm>
            <a:custGeom>
              <a:avLst/>
              <a:gdLst/>
              <a:ahLst/>
              <a:cxnLst/>
              <a:rect l="l" t="t" r="r" b="b"/>
              <a:pathLst>
                <a:path w="614679">
                  <a:moveTo>
                    <a:pt x="0" y="0"/>
                  </a:moveTo>
                  <a:lnTo>
                    <a:pt x="614679" y="0"/>
                  </a:lnTo>
                </a:path>
              </a:pathLst>
            </a:custGeom>
            <a:ln w="36830">
              <a:solidFill>
                <a:srgbClr val="00AFEF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08" name="object 405"/>
            <p:cNvSpPr/>
            <p:nvPr/>
          </p:nvSpPr>
          <p:spPr>
            <a:xfrm>
              <a:off x="7200900" y="5650229"/>
              <a:ext cx="109220" cy="110489"/>
            </a:xfrm>
            <a:custGeom>
              <a:avLst/>
              <a:gdLst/>
              <a:ahLst/>
              <a:cxnLst/>
              <a:rect l="l" t="t" r="r" b="b"/>
              <a:pathLst>
                <a:path w="109220" h="110489">
                  <a:moveTo>
                    <a:pt x="0" y="0"/>
                  </a:moveTo>
                  <a:lnTo>
                    <a:pt x="0" y="110490"/>
                  </a:lnTo>
                  <a:lnTo>
                    <a:pt x="109220" y="558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FEF"/>
            </a:solidFill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09" name="object 406"/>
            <p:cNvSpPr/>
            <p:nvPr/>
          </p:nvSpPr>
          <p:spPr>
            <a:xfrm>
              <a:off x="7418069" y="5593079"/>
              <a:ext cx="754379" cy="274319"/>
            </a:xfrm>
            <a:custGeom>
              <a:avLst/>
              <a:gdLst/>
              <a:ahLst/>
              <a:cxnLst/>
              <a:rect l="l" t="t" r="r" b="b"/>
              <a:pathLst>
                <a:path w="754379" h="274320">
                  <a:moveTo>
                    <a:pt x="0" y="0"/>
                  </a:moveTo>
                  <a:lnTo>
                    <a:pt x="754379" y="0"/>
                  </a:lnTo>
                  <a:lnTo>
                    <a:pt x="754379" y="274320"/>
                  </a:lnTo>
                  <a:lnTo>
                    <a:pt x="0" y="27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9593"/>
            </a:solidFill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10" name="object 407"/>
            <p:cNvSpPr/>
            <p:nvPr/>
          </p:nvSpPr>
          <p:spPr>
            <a:xfrm>
              <a:off x="7418069" y="5593079"/>
              <a:ext cx="754379" cy="274319"/>
            </a:xfrm>
            <a:custGeom>
              <a:avLst/>
              <a:gdLst/>
              <a:ahLst/>
              <a:cxnLst/>
              <a:rect l="l" t="t" r="r" b="b"/>
              <a:pathLst>
                <a:path w="754379" h="274320">
                  <a:moveTo>
                    <a:pt x="0" y="0"/>
                  </a:moveTo>
                  <a:lnTo>
                    <a:pt x="754379" y="0"/>
                  </a:lnTo>
                  <a:lnTo>
                    <a:pt x="754379" y="274320"/>
                  </a:lnTo>
                  <a:lnTo>
                    <a:pt x="0" y="274320"/>
                  </a:lnTo>
                  <a:lnTo>
                    <a:pt x="0" y="0"/>
                  </a:lnTo>
                  <a:close/>
                </a:path>
              </a:pathLst>
            </a:custGeom>
            <a:ln w="9344">
              <a:solidFill>
                <a:srgbClr val="7F7F7F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11" name="object 408"/>
            <p:cNvSpPr/>
            <p:nvPr/>
          </p:nvSpPr>
          <p:spPr>
            <a:xfrm>
              <a:off x="7418069" y="5593079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9344">
              <a:solidFill>
                <a:srgbClr val="7F7F7F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12" name="object 409"/>
            <p:cNvSpPr/>
            <p:nvPr/>
          </p:nvSpPr>
          <p:spPr>
            <a:xfrm>
              <a:off x="8172450" y="586740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9344">
              <a:solidFill>
                <a:srgbClr val="7F7F7F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13" name="object 410"/>
            <p:cNvSpPr txBox="1"/>
            <p:nvPr/>
          </p:nvSpPr>
          <p:spPr>
            <a:xfrm>
              <a:off x="7529830" y="5648959"/>
              <a:ext cx="531495" cy="244121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/>
              <a:r>
                <a:rPr sz="1200" b="1" spc="5" dirty="0">
                  <a:solidFill>
                    <a:srgbClr val="000000"/>
                  </a:solidFill>
                  <a:latin typeface="Arial"/>
                  <a:cs typeface="Arial"/>
                </a:rPr>
                <a:t>D</a:t>
              </a:r>
              <a:r>
                <a:rPr sz="1200" b="1" spc="-10" dirty="0">
                  <a:solidFill>
                    <a:srgbClr val="000000"/>
                  </a:solidFill>
                  <a:latin typeface="Arial"/>
                  <a:cs typeface="Arial"/>
                </a:rPr>
                <a:t>u</a:t>
              </a:r>
              <a:r>
                <a:rPr sz="1200" b="1" dirty="0">
                  <a:solidFill>
                    <a:srgbClr val="000000"/>
                  </a:solidFill>
                  <a:latin typeface="Arial"/>
                  <a:cs typeface="Arial"/>
                </a:rPr>
                <a:t>m</a:t>
              </a:r>
              <a:r>
                <a:rPr sz="1200" b="1" spc="-10" dirty="0">
                  <a:solidFill>
                    <a:srgbClr val="000000"/>
                  </a:solidFill>
                  <a:latin typeface="Arial"/>
                  <a:cs typeface="Arial"/>
                </a:rPr>
                <a:t>p</a:t>
              </a:r>
              <a:endParaRPr sz="12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415" name="object 412"/>
            <p:cNvSpPr/>
            <p:nvPr/>
          </p:nvSpPr>
          <p:spPr>
            <a:xfrm>
              <a:off x="2426969" y="4626720"/>
              <a:ext cx="4142740" cy="82930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16" name="object 413"/>
            <p:cNvSpPr/>
            <p:nvPr/>
          </p:nvSpPr>
          <p:spPr>
            <a:xfrm>
              <a:off x="1642110" y="5685790"/>
              <a:ext cx="537209" cy="1269"/>
            </a:xfrm>
            <a:custGeom>
              <a:avLst/>
              <a:gdLst/>
              <a:ahLst/>
              <a:cxnLst/>
              <a:rect l="l" t="t" r="r" b="b"/>
              <a:pathLst>
                <a:path w="537209" h="1270">
                  <a:moveTo>
                    <a:pt x="0" y="0"/>
                  </a:moveTo>
                  <a:lnTo>
                    <a:pt x="537209" y="1270"/>
                  </a:lnTo>
                </a:path>
              </a:pathLst>
            </a:custGeom>
            <a:ln w="36830">
              <a:solidFill>
                <a:srgbClr val="00AFEF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17" name="object 414"/>
            <p:cNvSpPr/>
            <p:nvPr/>
          </p:nvSpPr>
          <p:spPr>
            <a:xfrm>
              <a:off x="2171700" y="5632450"/>
              <a:ext cx="110489" cy="109219"/>
            </a:xfrm>
            <a:custGeom>
              <a:avLst/>
              <a:gdLst/>
              <a:ahLst/>
              <a:cxnLst/>
              <a:rect l="l" t="t" r="r" b="b"/>
              <a:pathLst>
                <a:path w="110489" h="109220">
                  <a:moveTo>
                    <a:pt x="0" y="0"/>
                  </a:moveTo>
                  <a:lnTo>
                    <a:pt x="0" y="109219"/>
                  </a:lnTo>
                  <a:lnTo>
                    <a:pt x="110489" y="546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FEF"/>
            </a:solidFill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18" name="object 415"/>
            <p:cNvSpPr/>
            <p:nvPr/>
          </p:nvSpPr>
          <p:spPr>
            <a:xfrm>
              <a:off x="2457450" y="5491479"/>
              <a:ext cx="3937000" cy="38861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19" name="object 416"/>
            <p:cNvSpPr/>
            <p:nvPr/>
          </p:nvSpPr>
          <p:spPr>
            <a:xfrm>
              <a:off x="4461509" y="4128770"/>
              <a:ext cx="2018029" cy="421640"/>
            </a:xfrm>
            <a:custGeom>
              <a:avLst/>
              <a:gdLst/>
              <a:ahLst/>
              <a:cxnLst/>
              <a:rect l="l" t="t" r="r" b="b"/>
              <a:pathLst>
                <a:path w="2018029" h="421640">
                  <a:moveTo>
                    <a:pt x="0" y="0"/>
                  </a:moveTo>
                  <a:lnTo>
                    <a:pt x="2018029" y="0"/>
                  </a:lnTo>
                  <a:lnTo>
                    <a:pt x="2018029" y="421639"/>
                  </a:lnTo>
                  <a:lnTo>
                    <a:pt x="0" y="421639"/>
                  </a:lnTo>
                  <a:lnTo>
                    <a:pt x="0" y="0"/>
                  </a:lnTo>
                  <a:close/>
                </a:path>
              </a:pathLst>
            </a:custGeom>
            <a:ln w="36659">
              <a:solidFill>
                <a:srgbClr val="FF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20" name="object 417"/>
            <p:cNvSpPr/>
            <p:nvPr/>
          </p:nvSpPr>
          <p:spPr>
            <a:xfrm>
              <a:off x="4479290" y="4146550"/>
              <a:ext cx="1982469" cy="38481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21" name="object 418"/>
            <p:cNvSpPr/>
            <p:nvPr/>
          </p:nvSpPr>
          <p:spPr>
            <a:xfrm>
              <a:off x="2479039" y="4128770"/>
              <a:ext cx="2018030" cy="421640"/>
            </a:xfrm>
            <a:custGeom>
              <a:avLst/>
              <a:gdLst/>
              <a:ahLst/>
              <a:cxnLst/>
              <a:rect l="l" t="t" r="r" b="b"/>
              <a:pathLst>
                <a:path w="2018030" h="421640">
                  <a:moveTo>
                    <a:pt x="0" y="0"/>
                  </a:moveTo>
                  <a:lnTo>
                    <a:pt x="2018030" y="0"/>
                  </a:lnTo>
                  <a:lnTo>
                    <a:pt x="2018030" y="421639"/>
                  </a:lnTo>
                  <a:lnTo>
                    <a:pt x="0" y="421639"/>
                  </a:lnTo>
                  <a:lnTo>
                    <a:pt x="0" y="0"/>
                  </a:lnTo>
                  <a:close/>
                </a:path>
              </a:pathLst>
            </a:custGeom>
            <a:ln w="36659">
              <a:solidFill>
                <a:srgbClr val="FF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22" name="object 419"/>
            <p:cNvSpPr/>
            <p:nvPr/>
          </p:nvSpPr>
          <p:spPr>
            <a:xfrm>
              <a:off x="2496820" y="4146550"/>
              <a:ext cx="1982470" cy="38481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23" name="object 420"/>
            <p:cNvSpPr/>
            <p:nvPr/>
          </p:nvSpPr>
          <p:spPr>
            <a:xfrm>
              <a:off x="1089660" y="5003800"/>
              <a:ext cx="1102360" cy="695960"/>
            </a:xfrm>
            <a:custGeom>
              <a:avLst/>
              <a:gdLst/>
              <a:ahLst/>
              <a:cxnLst/>
              <a:rect l="l" t="t" r="r" b="b"/>
              <a:pathLst>
                <a:path w="1102360" h="695960">
                  <a:moveTo>
                    <a:pt x="1102360" y="695960"/>
                  </a:moveTo>
                  <a:lnTo>
                    <a:pt x="1045210" y="694690"/>
                  </a:lnTo>
                  <a:lnTo>
                    <a:pt x="986790" y="692150"/>
                  </a:lnTo>
                  <a:lnTo>
                    <a:pt x="929640" y="687069"/>
                  </a:lnTo>
                  <a:lnTo>
                    <a:pt x="873760" y="680719"/>
                  </a:lnTo>
                  <a:lnTo>
                    <a:pt x="817879" y="671830"/>
                  </a:lnTo>
                  <a:lnTo>
                    <a:pt x="762000" y="661669"/>
                  </a:lnTo>
                  <a:lnTo>
                    <a:pt x="707390" y="650240"/>
                  </a:lnTo>
                  <a:lnTo>
                    <a:pt x="654050" y="635000"/>
                  </a:lnTo>
                  <a:lnTo>
                    <a:pt x="601979" y="619760"/>
                  </a:lnTo>
                  <a:lnTo>
                    <a:pt x="551179" y="601980"/>
                  </a:lnTo>
                  <a:lnTo>
                    <a:pt x="501650" y="582930"/>
                  </a:lnTo>
                  <a:lnTo>
                    <a:pt x="454659" y="562610"/>
                  </a:lnTo>
                  <a:lnTo>
                    <a:pt x="408940" y="541019"/>
                  </a:lnTo>
                  <a:lnTo>
                    <a:pt x="364490" y="516890"/>
                  </a:lnTo>
                  <a:lnTo>
                    <a:pt x="323850" y="491490"/>
                  </a:lnTo>
                  <a:lnTo>
                    <a:pt x="283209" y="464819"/>
                  </a:lnTo>
                  <a:lnTo>
                    <a:pt x="246380" y="438150"/>
                  </a:lnTo>
                  <a:lnTo>
                    <a:pt x="210820" y="408940"/>
                  </a:lnTo>
                  <a:lnTo>
                    <a:pt x="177800" y="378459"/>
                  </a:lnTo>
                  <a:lnTo>
                    <a:pt x="148590" y="347980"/>
                  </a:lnTo>
                  <a:lnTo>
                    <a:pt x="120650" y="314959"/>
                  </a:lnTo>
                  <a:lnTo>
                    <a:pt x="95250" y="283209"/>
                  </a:lnTo>
                  <a:lnTo>
                    <a:pt x="73659" y="248919"/>
                  </a:lnTo>
                  <a:lnTo>
                    <a:pt x="54609" y="214630"/>
                  </a:lnTo>
                  <a:lnTo>
                    <a:pt x="24130" y="144780"/>
                  </a:lnTo>
                  <a:lnTo>
                    <a:pt x="13970" y="107950"/>
                  </a:lnTo>
                  <a:lnTo>
                    <a:pt x="1270" y="35560"/>
                  </a:lnTo>
                  <a:lnTo>
                    <a:pt x="0" y="0"/>
                  </a:lnTo>
                </a:path>
              </a:pathLst>
            </a:custGeom>
            <a:ln w="28393">
              <a:solidFill>
                <a:srgbClr val="FF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24" name="object 421"/>
            <p:cNvSpPr/>
            <p:nvPr/>
          </p:nvSpPr>
          <p:spPr>
            <a:xfrm>
              <a:off x="3294379" y="5699759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8393">
              <a:solidFill>
                <a:srgbClr val="FF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25" name="object 422"/>
            <p:cNvSpPr/>
            <p:nvPr/>
          </p:nvSpPr>
          <p:spPr>
            <a:xfrm>
              <a:off x="1089660" y="430657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8393">
              <a:solidFill>
                <a:srgbClr val="FF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26" name="object 423"/>
            <p:cNvSpPr/>
            <p:nvPr/>
          </p:nvSpPr>
          <p:spPr>
            <a:xfrm>
              <a:off x="1089660" y="4330700"/>
              <a:ext cx="1139190" cy="673100"/>
            </a:xfrm>
            <a:custGeom>
              <a:avLst/>
              <a:gdLst/>
              <a:ahLst/>
              <a:cxnLst/>
              <a:rect l="l" t="t" r="r" b="b"/>
              <a:pathLst>
                <a:path w="1139189" h="673100">
                  <a:moveTo>
                    <a:pt x="0" y="673100"/>
                  </a:moveTo>
                  <a:lnTo>
                    <a:pt x="1270" y="637539"/>
                  </a:lnTo>
                  <a:lnTo>
                    <a:pt x="6350" y="603250"/>
                  </a:lnTo>
                  <a:lnTo>
                    <a:pt x="24130" y="533400"/>
                  </a:lnTo>
                  <a:lnTo>
                    <a:pt x="55880" y="464819"/>
                  </a:lnTo>
                  <a:lnTo>
                    <a:pt x="74930" y="431800"/>
                  </a:lnTo>
                  <a:lnTo>
                    <a:pt x="97790" y="398780"/>
                  </a:lnTo>
                  <a:lnTo>
                    <a:pt x="124459" y="367030"/>
                  </a:lnTo>
                  <a:lnTo>
                    <a:pt x="152400" y="336550"/>
                  </a:lnTo>
                  <a:lnTo>
                    <a:pt x="184150" y="306069"/>
                  </a:lnTo>
                  <a:lnTo>
                    <a:pt x="217170" y="276860"/>
                  </a:lnTo>
                  <a:lnTo>
                    <a:pt x="254000" y="250189"/>
                  </a:lnTo>
                  <a:lnTo>
                    <a:pt x="292100" y="222250"/>
                  </a:lnTo>
                  <a:lnTo>
                    <a:pt x="334009" y="196850"/>
                  </a:lnTo>
                  <a:lnTo>
                    <a:pt x="377190" y="172719"/>
                  </a:lnTo>
                  <a:lnTo>
                    <a:pt x="422909" y="149860"/>
                  </a:lnTo>
                  <a:lnTo>
                    <a:pt x="469900" y="128269"/>
                  </a:lnTo>
                  <a:lnTo>
                    <a:pt x="519430" y="109219"/>
                  </a:lnTo>
                  <a:lnTo>
                    <a:pt x="570229" y="90169"/>
                  </a:lnTo>
                  <a:lnTo>
                    <a:pt x="622300" y="73660"/>
                  </a:lnTo>
                  <a:lnTo>
                    <a:pt x="675640" y="58419"/>
                  </a:lnTo>
                  <a:lnTo>
                    <a:pt x="731520" y="44450"/>
                  </a:lnTo>
                  <a:lnTo>
                    <a:pt x="787400" y="33019"/>
                  </a:lnTo>
                  <a:lnTo>
                    <a:pt x="844550" y="22860"/>
                  </a:lnTo>
                  <a:lnTo>
                    <a:pt x="902970" y="15239"/>
                  </a:lnTo>
                  <a:lnTo>
                    <a:pt x="961390" y="8889"/>
                  </a:lnTo>
                  <a:lnTo>
                    <a:pt x="1021079" y="3810"/>
                  </a:lnTo>
                  <a:lnTo>
                    <a:pt x="1079500" y="1269"/>
                  </a:lnTo>
                  <a:lnTo>
                    <a:pt x="1139190" y="0"/>
                  </a:lnTo>
                </a:path>
              </a:pathLst>
            </a:custGeom>
            <a:ln w="28393">
              <a:solidFill>
                <a:srgbClr val="FF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27" name="object 424"/>
            <p:cNvSpPr/>
            <p:nvPr/>
          </p:nvSpPr>
          <p:spPr>
            <a:xfrm>
              <a:off x="1089660" y="567690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8393">
              <a:solidFill>
                <a:srgbClr val="FF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28" name="object 425"/>
            <p:cNvSpPr/>
            <p:nvPr/>
          </p:nvSpPr>
          <p:spPr>
            <a:xfrm>
              <a:off x="3370579" y="433070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8393">
              <a:solidFill>
                <a:srgbClr val="FF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29" name="object 426"/>
            <p:cNvSpPr/>
            <p:nvPr/>
          </p:nvSpPr>
          <p:spPr>
            <a:xfrm>
              <a:off x="6654800" y="4286250"/>
              <a:ext cx="1140459" cy="695960"/>
            </a:xfrm>
            <a:custGeom>
              <a:avLst/>
              <a:gdLst/>
              <a:ahLst/>
              <a:cxnLst/>
              <a:rect l="l" t="t" r="r" b="b"/>
              <a:pathLst>
                <a:path w="1140459" h="695960">
                  <a:moveTo>
                    <a:pt x="0" y="0"/>
                  </a:moveTo>
                  <a:lnTo>
                    <a:pt x="59690" y="1269"/>
                  </a:lnTo>
                  <a:lnTo>
                    <a:pt x="119379" y="3810"/>
                  </a:lnTo>
                  <a:lnTo>
                    <a:pt x="179070" y="8889"/>
                  </a:lnTo>
                  <a:lnTo>
                    <a:pt x="237490" y="15239"/>
                  </a:lnTo>
                  <a:lnTo>
                    <a:pt x="295909" y="24130"/>
                  </a:lnTo>
                  <a:lnTo>
                    <a:pt x="353059" y="34289"/>
                  </a:lnTo>
                  <a:lnTo>
                    <a:pt x="408940" y="45719"/>
                  </a:lnTo>
                  <a:lnTo>
                    <a:pt x="464820" y="59689"/>
                  </a:lnTo>
                  <a:lnTo>
                    <a:pt x="518159" y="76200"/>
                  </a:lnTo>
                  <a:lnTo>
                    <a:pt x="570229" y="92710"/>
                  </a:lnTo>
                  <a:lnTo>
                    <a:pt x="621029" y="111760"/>
                  </a:lnTo>
                  <a:lnTo>
                    <a:pt x="670559" y="133350"/>
                  </a:lnTo>
                  <a:lnTo>
                    <a:pt x="717550" y="154939"/>
                  </a:lnTo>
                  <a:lnTo>
                    <a:pt x="763270" y="179069"/>
                  </a:lnTo>
                  <a:lnTo>
                    <a:pt x="806450" y="203200"/>
                  </a:lnTo>
                  <a:lnTo>
                    <a:pt x="848359" y="229869"/>
                  </a:lnTo>
                  <a:lnTo>
                    <a:pt x="886459" y="257810"/>
                  </a:lnTo>
                  <a:lnTo>
                    <a:pt x="923290" y="287019"/>
                  </a:lnTo>
                  <a:lnTo>
                    <a:pt x="956309" y="317500"/>
                  </a:lnTo>
                  <a:lnTo>
                    <a:pt x="988059" y="347980"/>
                  </a:lnTo>
                  <a:lnTo>
                    <a:pt x="1016000" y="379730"/>
                  </a:lnTo>
                  <a:lnTo>
                    <a:pt x="1041400" y="412750"/>
                  </a:lnTo>
                  <a:lnTo>
                    <a:pt x="1065529" y="447039"/>
                  </a:lnTo>
                  <a:lnTo>
                    <a:pt x="1084579" y="481330"/>
                  </a:lnTo>
                  <a:lnTo>
                    <a:pt x="1102359" y="515619"/>
                  </a:lnTo>
                  <a:lnTo>
                    <a:pt x="1116329" y="551180"/>
                  </a:lnTo>
                  <a:lnTo>
                    <a:pt x="1134109" y="623569"/>
                  </a:lnTo>
                  <a:lnTo>
                    <a:pt x="1139190" y="660400"/>
                  </a:lnTo>
                  <a:lnTo>
                    <a:pt x="1140459" y="695960"/>
                  </a:lnTo>
                </a:path>
              </a:pathLst>
            </a:custGeom>
            <a:ln w="28393">
              <a:solidFill>
                <a:srgbClr val="FF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30" name="object 427"/>
            <p:cNvSpPr/>
            <p:nvPr/>
          </p:nvSpPr>
          <p:spPr>
            <a:xfrm>
              <a:off x="5515609" y="428625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8393">
              <a:solidFill>
                <a:srgbClr val="FF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31" name="object 428"/>
            <p:cNvSpPr/>
            <p:nvPr/>
          </p:nvSpPr>
          <p:spPr>
            <a:xfrm>
              <a:off x="7795259" y="567944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8393">
              <a:solidFill>
                <a:srgbClr val="FF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32" name="object 429"/>
            <p:cNvSpPr/>
            <p:nvPr/>
          </p:nvSpPr>
          <p:spPr>
            <a:xfrm>
              <a:off x="6654800" y="4982209"/>
              <a:ext cx="1140459" cy="673099"/>
            </a:xfrm>
            <a:custGeom>
              <a:avLst/>
              <a:gdLst/>
              <a:ahLst/>
              <a:cxnLst/>
              <a:rect l="l" t="t" r="r" b="b"/>
              <a:pathLst>
                <a:path w="1140459" h="673100">
                  <a:moveTo>
                    <a:pt x="1140459" y="0"/>
                  </a:moveTo>
                  <a:lnTo>
                    <a:pt x="1139190" y="35559"/>
                  </a:lnTo>
                  <a:lnTo>
                    <a:pt x="1134109" y="69850"/>
                  </a:lnTo>
                  <a:lnTo>
                    <a:pt x="1116329" y="139700"/>
                  </a:lnTo>
                  <a:lnTo>
                    <a:pt x="1084579" y="208279"/>
                  </a:lnTo>
                  <a:lnTo>
                    <a:pt x="1065529" y="241300"/>
                  </a:lnTo>
                  <a:lnTo>
                    <a:pt x="1041400" y="273049"/>
                  </a:lnTo>
                  <a:lnTo>
                    <a:pt x="1016000" y="306069"/>
                  </a:lnTo>
                  <a:lnTo>
                    <a:pt x="988059" y="336549"/>
                  </a:lnTo>
                  <a:lnTo>
                    <a:pt x="956309" y="365759"/>
                  </a:lnTo>
                  <a:lnTo>
                    <a:pt x="923290" y="394969"/>
                  </a:lnTo>
                  <a:lnTo>
                    <a:pt x="886459" y="422909"/>
                  </a:lnTo>
                  <a:lnTo>
                    <a:pt x="848359" y="449579"/>
                  </a:lnTo>
                  <a:lnTo>
                    <a:pt x="806450" y="476249"/>
                  </a:lnTo>
                  <a:lnTo>
                    <a:pt x="763270" y="500379"/>
                  </a:lnTo>
                  <a:lnTo>
                    <a:pt x="717550" y="521969"/>
                  </a:lnTo>
                  <a:lnTo>
                    <a:pt x="670559" y="543559"/>
                  </a:lnTo>
                  <a:lnTo>
                    <a:pt x="621029" y="563879"/>
                  </a:lnTo>
                  <a:lnTo>
                    <a:pt x="570229" y="582929"/>
                  </a:lnTo>
                  <a:lnTo>
                    <a:pt x="518159" y="599439"/>
                  </a:lnTo>
                  <a:lnTo>
                    <a:pt x="464820" y="614679"/>
                  </a:lnTo>
                  <a:lnTo>
                    <a:pt x="408940" y="628649"/>
                  </a:lnTo>
                  <a:lnTo>
                    <a:pt x="353059" y="640079"/>
                  </a:lnTo>
                  <a:lnTo>
                    <a:pt x="295909" y="650239"/>
                  </a:lnTo>
                  <a:lnTo>
                    <a:pt x="237490" y="657859"/>
                  </a:lnTo>
                  <a:lnTo>
                    <a:pt x="179070" y="664209"/>
                  </a:lnTo>
                  <a:lnTo>
                    <a:pt x="119379" y="669289"/>
                  </a:lnTo>
                  <a:lnTo>
                    <a:pt x="59690" y="671829"/>
                  </a:lnTo>
                  <a:lnTo>
                    <a:pt x="0" y="673099"/>
                  </a:lnTo>
                </a:path>
              </a:pathLst>
            </a:custGeom>
            <a:ln w="28393">
              <a:solidFill>
                <a:srgbClr val="FF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33" name="object 430"/>
            <p:cNvSpPr/>
            <p:nvPr/>
          </p:nvSpPr>
          <p:spPr>
            <a:xfrm>
              <a:off x="7795259" y="4309109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8393">
              <a:solidFill>
                <a:srgbClr val="FF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  <p:sp>
          <p:nvSpPr>
            <p:cNvPr id="434" name="object 431"/>
            <p:cNvSpPr/>
            <p:nvPr/>
          </p:nvSpPr>
          <p:spPr>
            <a:xfrm>
              <a:off x="5514340" y="5655309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28393">
              <a:solidFill>
                <a:srgbClr val="FF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>
                <a:solidFill>
                  <a:srgbClr val="000000"/>
                </a:solidFill>
              </a:endParaRPr>
            </a:p>
          </p:txBody>
        </p:sp>
      </p:grpSp>
      <p:sp>
        <p:nvSpPr>
          <p:cNvPr id="436" name="Down Arrow 435"/>
          <p:cNvSpPr/>
          <p:nvPr/>
        </p:nvSpPr>
        <p:spPr bwMode="auto">
          <a:xfrm>
            <a:off x="838200" y="2872440"/>
            <a:ext cx="457200" cy="3285584"/>
          </a:xfrm>
          <a:prstGeom prst="downArrow">
            <a:avLst/>
          </a:prstGeom>
          <a:solidFill>
            <a:srgbClr val="FFFFFF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336550" indent="-3365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rgbClr val="0000CC"/>
              </a:buClr>
              <a:buSzPct val="75000"/>
              <a:buFont typeface="Monotype Sorts" pitchFamily="2" charset="2"/>
              <a:buNone/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438" name="object 277"/>
          <p:cNvSpPr/>
          <p:nvPr/>
        </p:nvSpPr>
        <p:spPr>
          <a:xfrm>
            <a:off x="3681829" y="3488247"/>
            <a:ext cx="1755627" cy="318951"/>
          </a:xfrm>
          <a:custGeom>
            <a:avLst/>
            <a:gdLst/>
            <a:ahLst/>
            <a:cxnLst/>
            <a:rect l="l" t="t" r="r" b="b"/>
            <a:pathLst>
              <a:path w="2018029" h="421640">
                <a:moveTo>
                  <a:pt x="0" y="0"/>
                </a:moveTo>
                <a:lnTo>
                  <a:pt x="2018029" y="0"/>
                </a:lnTo>
                <a:lnTo>
                  <a:pt x="2018029" y="421640"/>
                </a:lnTo>
                <a:lnTo>
                  <a:pt x="0" y="421640"/>
                </a:lnTo>
                <a:lnTo>
                  <a:pt x="0" y="0"/>
                </a:lnTo>
                <a:close/>
              </a:path>
            </a:pathLst>
          </a:custGeom>
          <a:ln w="36659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>
              <a:solidFill>
                <a:srgbClr val="000000"/>
              </a:solidFill>
            </a:endParaRPr>
          </a:p>
        </p:txBody>
      </p:sp>
      <p:pic>
        <p:nvPicPr>
          <p:cNvPr id="440" name="Picture 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7325"/>
            <a:ext cx="717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761486"/>
      </p:ext>
    </p:extLst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-45" dirty="0" err="1">
                <a:solidFill>
                  <a:srgbClr val="11568A"/>
                </a:solidFill>
              </a:rPr>
              <a:t>L</a:t>
            </a:r>
            <a:r>
              <a:rPr lang="en-US" spc="-10" dirty="0" err="1">
                <a:solidFill>
                  <a:srgbClr val="11568A"/>
                </a:solidFill>
              </a:rPr>
              <a:t>H</a:t>
            </a:r>
            <a:r>
              <a:rPr lang="en-US" spc="-5" dirty="0" err="1">
                <a:solidFill>
                  <a:srgbClr val="11568A"/>
                </a:solidFill>
              </a:rPr>
              <a:t>e</a:t>
            </a:r>
            <a:r>
              <a:rPr lang="en-US" dirty="0" err="1">
                <a:solidFill>
                  <a:srgbClr val="11568A"/>
                </a:solidFill>
              </a:rPr>
              <a:t>C</a:t>
            </a:r>
            <a:r>
              <a:rPr lang="en-US" spc="-5" dirty="0">
                <a:solidFill>
                  <a:srgbClr val="11568A"/>
                </a:solidFill>
              </a:rPr>
              <a:t> </a:t>
            </a:r>
            <a:r>
              <a:rPr lang="en-US" spc="-40" dirty="0">
                <a:solidFill>
                  <a:srgbClr val="11568A"/>
                </a:solidFill>
              </a:rPr>
              <a:t>P</a:t>
            </a:r>
            <a:r>
              <a:rPr lang="en-US" spc="-15" dirty="0">
                <a:solidFill>
                  <a:srgbClr val="11568A"/>
                </a:solidFill>
              </a:rPr>
              <a:t>l</a:t>
            </a:r>
            <a:r>
              <a:rPr lang="en-US" spc="-5" dirty="0">
                <a:solidFill>
                  <a:srgbClr val="11568A"/>
                </a:solidFill>
              </a:rPr>
              <a:t>a</a:t>
            </a:r>
            <a:r>
              <a:rPr lang="en-US" spc="-45" dirty="0">
                <a:solidFill>
                  <a:srgbClr val="11568A"/>
                </a:solidFill>
              </a:rPr>
              <a:t>n</a:t>
            </a:r>
            <a:r>
              <a:rPr lang="en-US" spc="-25" dirty="0">
                <a:solidFill>
                  <a:srgbClr val="11568A"/>
                </a:solidFill>
              </a:rPr>
              <a:t>ning</a:t>
            </a:r>
            <a:r>
              <a:rPr lang="en-US" spc="-20" dirty="0">
                <a:solidFill>
                  <a:srgbClr val="11568A"/>
                </a:solidFill>
              </a:rPr>
              <a:t> </a:t>
            </a:r>
            <a:r>
              <a:rPr lang="en-US" spc="-5" dirty="0">
                <a:solidFill>
                  <a:srgbClr val="11568A"/>
                </a:solidFill>
              </a:rPr>
              <a:t>a</a:t>
            </a:r>
            <a:r>
              <a:rPr lang="en-US" spc="-25" dirty="0">
                <a:solidFill>
                  <a:srgbClr val="11568A"/>
                </a:solidFill>
              </a:rPr>
              <a:t>nd</a:t>
            </a:r>
            <a:r>
              <a:rPr lang="en-US" spc="-15" dirty="0">
                <a:solidFill>
                  <a:srgbClr val="11568A"/>
                </a:solidFill>
              </a:rPr>
              <a:t> </a:t>
            </a:r>
            <a:r>
              <a:rPr lang="en-US" spc="-110" dirty="0">
                <a:solidFill>
                  <a:srgbClr val="11568A"/>
                </a:solidFill>
              </a:rPr>
              <a:t>T</a:t>
            </a:r>
            <a:r>
              <a:rPr lang="en-US" spc="-15" dirty="0">
                <a:solidFill>
                  <a:srgbClr val="11568A"/>
                </a:solidFill>
              </a:rPr>
              <a:t>i</a:t>
            </a:r>
            <a:r>
              <a:rPr lang="en-US" spc="-10" dirty="0">
                <a:solidFill>
                  <a:srgbClr val="11568A"/>
                </a:solidFill>
              </a:rPr>
              <a:t>m</a:t>
            </a:r>
            <a:r>
              <a:rPr lang="en-US" spc="-5" dirty="0">
                <a:solidFill>
                  <a:srgbClr val="11568A"/>
                </a:solidFill>
              </a:rPr>
              <a:t>e</a:t>
            </a:r>
            <a:r>
              <a:rPr lang="en-US" spc="-15" dirty="0">
                <a:solidFill>
                  <a:srgbClr val="11568A"/>
                </a:solidFill>
              </a:rPr>
              <a:t>li</a:t>
            </a:r>
            <a:r>
              <a:rPr lang="en-US" spc="-45" dirty="0">
                <a:solidFill>
                  <a:srgbClr val="11568A"/>
                </a:solidFill>
              </a:rPr>
              <a:t>n</a:t>
            </a:r>
            <a:r>
              <a:rPr lang="en-US" dirty="0">
                <a:solidFill>
                  <a:srgbClr val="11568A"/>
                </a:solidFill>
              </a:rPr>
              <a:t>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1" y="862012"/>
            <a:ext cx="9464675" cy="5538788"/>
          </a:xfrm>
        </p:spPr>
        <p:txBody>
          <a:bodyPr/>
          <a:lstStyle/>
          <a:p>
            <a:r>
              <a:rPr lang="en-US" sz="2400" dirty="0">
                <a:cs typeface="Arial"/>
              </a:rPr>
              <a:t>Instal</a:t>
            </a:r>
            <a:r>
              <a:rPr lang="en-US" sz="2400" spc="-15" dirty="0">
                <a:cs typeface="Arial"/>
              </a:rPr>
              <a:t>l</a:t>
            </a:r>
            <a:r>
              <a:rPr lang="en-US" sz="2400" dirty="0">
                <a:cs typeface="Arial"/>
              </a:rPr>
              <a:t>ati</a:t>
            </a:r>
            <a:r>
              <a:rPr lang="en-US" sz="2400" spc="-15" dirty="0">
                <a:cs typeface="Arial"/>
              </a:rPr>
              <a:t>o</a:t>
            </a:r>
            <a:r>
              <a:rPr lang="en-US" sz="2400" dirty="0">
                <a:cs typeface="Arial"/>
              </a:rPr>
              <a:t>n</a:t>
            </a:r>
            <a:r>
              <a:rPr lang="en-US" sz="2400" spc="-5" dirty="0">
                <a:cs typeface="Arial"/>
              </a:rPr>
              <a:t> </a:t>
            </a:r>
            <a:r>
              <a:rPr lang="en-US" sz="2400" dirty="0">
                <a:cs typeface="Arial"/>
              </a:rPr>
              <a:t>d</a:t>
            </a:r>
            <a:r>
              <a:rPr lang="en-US" sz="2400" spc="-15" dirty="0">
                <a:cs typeface="Arial"/>
              </a:rPr>
              <a:t>e</a:t>
            </a:r>
            <a:r>
              <a:rPr lang="en-US" sz="2400" spc="5" dirty="0">
                <a:cs typeface="Arial"/>
              </a:rPr>
              <a:t>c</a:t>
            </a:r>
            <a:r>
              <a:rPr lang="en-US" sz="2400" spc="-15" dirty="0">
                <a:cs typeface="Arial"/>
              </a:rPr>
              <a:t>o</a:t>
            </a:r>
            <a:r>
              <a:rPr lang="en-US" sz="2400" dirty="0">
                <a:cs typeface="Arial"/>
              </a:rPr>
              <a:t>u</a:t>
            </a:r>
            <a:r>
              <a:rPr lang="en-US" sz="2400" spc="-15" dirty="0">
                <a:cs typeface="Arial"/>
              </a:rPr>
              <a:t>p</a:t>
            </a:r>
            <a:r>
              <a:rPr lang="en-US" sz="2400" dirty="0">
                <a:cs typeface="Arial"/>
              </a:rPr>
              <a:t>led</a:t>
            </a:r>
            <a:r>
              <a:rPr lang="en-US" sz="2400" spc="-15" dirty="0">
                <a:cs typeface="Arial"/>
              </a:rPr>
              <a:t> </a:t>
            </a:r>
            <a:r>
              <a:rPr lang="en-US" sz="2400" dirty="0">
                <a:cs typeface="Arial"/>
              </a:rPr>
              <a:t>from</a:t>
            </a:r>
            <a:r>
              <a:rPr lang="en-US" sz="2400" spc="-5" dirty="0">
                <a:cs typeface="Arial"/>
              </a:rPr>
              <a:t> </a:t>
            </a:r>
            <a:r>
              <a:rPr lang="en-US" sz="2400" spc="-15" dirty="0">
                <a:cs typeface="Arial"/>
              </a:rPr>
              <a:t>L</a:t>
            </a:r>
            <a:r>
              <a:rPr lang="en-US" sz="2400" dirty="0">
                <a:cs typeface="Arial"/>
              </a:rPr>
              <a:t>HC</a:t>
            </a:r>
            <a:r>
              <a:rPr lang="en-US" sz="2400" spc="-5" dirty="0">
                <a:cs typeface="Arial"/>
              </a:rPr>
              <a:t> </a:t>
            </a:r>
            <a:r>
              <a:rPr lang="en-US" sz="2400" dirty="0">
                <a:cs typeface="Arial"/>
              </a:rPr>
              <a:t>o</a:t>
            </a:r>
            <a:r>
              <a:rPr lang="en-US" sz="2400" spc="-15" dirty="0">
                <a:cs typeface="Arial"/>
              </a:rPr>
              <a:t>p</a:t>
            </a:r>
            <a:r>
              <a:rPr lang="en-US" sz="2400" dirty="0">
                <a:cs typeface="Arial"/>
              </a:rPr>
              <a:t>erat</a:t>
            </a:r>
            <a:r>
              <a:rPr lang="en-US" sz="2400" spc="-15" dirty="0">
                <a:cs typeface="Arial"/>
              </a:rPr>
              <a:t>i</a:t>
            </a:r>
            <a:r>
              <a:rPr lang="en-US" sz="2400" dirty="0">
                <a:cs typeface="Arial"/>
              </a:rPr>
              <a:t>on</a:t>
            </a:r>
            <a:r>
              <a:rPr lang="en-US" sz="2400" spc="-5" dirty="0">
                <a:cs typeface="Arial"/>
              </a:rPr>
              <a:t> </a:t>
            </a:r>
            <a:r>
              <a:rPr lang="en-US" sz="2400" dirty="0">
                <a:cs typeface="Arial"/>
              </a:rPr>
              <a:t>a</a:t>
            </a:r>
            <a:r>
              <a:rPr lang="en-US" sz="2400" spc="-15" dirty="0">
                <a:cs typeface="Arial"/>
              </a:rPr>
              <a:t>n</a:t>
            </a:r>
            <a:r>
              <a:rPr lang="en-US" sz="2400" dirty="0">
                <a:cs typeface="Arial"/>
              </a:rPr>
              <a:t>d</a:t>
            </a:r>
            <a:r>
              <a:rPr lang="en-US" sz="2400" spc="-5" dirty="0">
                <a:cs typeface="Arial"/>
              </a:rPr>
              <a:t> </a:t>
            </a:r>
            <a:r>
              <a:rPr lang="en-US" sz="2400" dirty="0">
                <a:cs typeface="Arial"/>
              </a:rPr>
              <a:t>shutd</a:t>
            </a:r>
            <a:r>
              <a:rPr lang="en-US" sz="2400" spc="-15" dirty="0">
                <a:cs typeface="Arial"/>
              </a:rPr>
              <a:t>o</a:t>
            </a:r>
            <a:r>
              <a:rPr lang="en-US" sz="2400" dirty="0">
                <a:cs typeface="Arial"/>
              </a:rPr>
              <a:t>wn</a:t>
            </a:r>
            <a:r>
              <a:rPr lang="en-US" sz="2400" spc="-5" dirty="0">
                <a:cs typeface="Arial"/>
              </a:rPr>
              <a:t> </a:t>
            </a:r>
            <a:r>
              <a:rPr lang="en-US" sz="2400" spc="-15" dirty="0">
                <a:cs typeface="Arial"/>
              </a:rPr>
              <a:t>p</a:t>
            </a:r>
            <a:r>
              <a:rPr lang="en-US" sz="2400" dirty="0">
                <a:cs typeface="Arial"/>
              </a:rPr>
              <a:t>l</a:t>
            </a:r>
            <a:r>
              <a:rPr lang="en-US" sz="2400" spc="-15" dirty="0">
                <a:cs typeface="Arial"/>
              </a:rPr>
              <a:t>a</a:t>
            </a:r>
            <a:r>
              <a:rPr lang="en-US" sz="2400" dirty="0">
                <a:cs typeface="Arial"/>
              </a:rPr>
              <a:t>nn</a:t>
            </a:r>
            <a:r>
              <a:rPr lang="en-US" sz="2400" spc="-10" dirty="0">
                <a:cs typeface="Arial"/>
              </a:rPr>
              <a:t>i</a:t>
            </a:r>
            <a:r>
              <a:rPr lang="en-US" sz="2400" dirty="0">
                <a:cs typeface="Arial"/>
              </a:rPr>
              <a:t>ng </a:t>
            </a:r>
            <a:endParaRPr lang="en-US" sz="2400" dirty="0" smtClean="0">
              <a:cs typeface="Arial"/>
            </a:endParaRPr>
          </a:p>
          <a:p>
            <a:r>
              <a:rPr lang="en-US" sz="2400" dirty="0" smtClean="0">
                <a:cs typeface="Arial"/>
              </a:rPr>
              <a:t>Infrastructure</a:t>
            </a:r>
            <a:r>
              <a:rPr lang="en-US" sz="2400" spc="-10" dirty="0" smtClean="0">
                <a:cs typeface="Arial"/>
              </a:rPr>
              <a:t> </a:t>
            </a:r>
            <a:r>
              <a:rPr lang="en-US" sz="2400" dirty="0">
                <a:cs typeface="Arial"/>
              </a:rPr>
              <a:t>i</a:t>
            </a:r>
            <a:r>
              <a:rPr lang="en-US" sz="2400" spc="-15" dirty="0">
                <a:cs typeface="Arial"/>
              </a:rPr>
              <a:t>n</a:t>
            </a:r>
            <a:r>
              <a:rPr lang="en-US" sz="2400" dirty="0">
                <a:cs typeface="Arial"/>
              </a:rPr>
              <a:t>vestme</a:t>
            </a:r>
            <a:r>
              <a:rPr lang="en-US" sz="2400" spc="-15" dirty="0">
                <a:cs typeface="Arial"/>
              </a:rPr>
              <a:t>n</a:t>
            </a:r>
            <a:r>
              <a:rPr lang="en-US" sz="2400" spc="-5" dirty="0">
                <a:cs typeface="Arial"/>
              </a:rPr>
              <a:t>t</a:t>
            </a:r>
            <a:r>
              <a:rPr lang="en-US" sz="2400" spc="5" dirty="0">
                <a:cs typeface="Arial"/>
              </a:rPr>
              <a:t> </a:t>
            </a:r>
            <a:r>
              <a:rPr lang="en-US" sz="2400" dirty="0">
                <a:cs typeface="Arial"/>
              </a:rPr>
              <a:t>w</a:t>
            </a:r>
            <a:r>
              <a:rPr lang="en-US" sz="2400" spc="-10" dirty="0">
                <a:cs typeface="Arial"/>
              </a:rPr>
              <a:t>i</a:t>
            </a:r>
            <a:r>
              <a:rPr lang="en-US" sz="2400" dirty="0">
                <a:cs typeface="Arial"/>
              </a:rPr>
              <a:t>th</a:t>
            </a:r>
            <a:r>
              <a:rPr lang="en-US" sz="2400" spc="-5" dirty="0">
                <a:cs typeface="Arial"/>
              </a:rPr>
              <a:t> </a:t>
            </a:r>
            <a:r>
              <a:rPr lang="en-US" sz="2400" spc="-15" dirty="0">
                <a:cs typeface="Arial"/>
              </a:rPr>
              <a:t>p</a:t>
            </a:r>
            <a:r>
              <a:rPr lang="en-US" sz="2400" dirty="0">
                <a:cs typeface="Arial"/>
              </a:rPr>
              <a:t>otent</a:t>
            </a:r>
            <a:r>
              <a:rPr lang="en-US" sz="2400" spc="-15" dirty="0">
                <a:cs typeface="Arial"/>
              </a:rPr>
              <a:t>i</a:t>
            </a:r>
            <a:r>
              <a:rPr lang="en-US" sz="2400" dirty="0">
                <a:cs typeface="Arial"/>
              </a:rPr>
              <a:t>al</a:t>
            </a:r>
            <a:r>
              <a:rPr lang="en-US" sz="2400" spc="-5" dirty="0">
                <a:cs typeface="Arial"/>
              </a:rPr>
              <a:t> </a:t>
            </a:r>
            <a:r>
              <a:rPr lang="en-US" sz="2400" dirty="0">
                <a:cs typeface="Arial"/>
              </a:rPr>
              <a:t>ex</a:t>
            </a:r>
            <a:r>
              <a:rPr lang="en-US" sz="2400" spc="-15" dirty="0">
                <a:cs typeface="Arial"/>
              </a:rPr>
              <a:t>p</a:t>
            </a:r>
            <a:r>
              <a:rPr lang="en-US" sz="2400" dirty="0">
                <a:cs typeface="Arial"/>
              </a:rPr>
              <a:t>l</a:t>
            </a:r>
            <a:r>
              <a:rPr lang="en-US" sz="2400" spc="-15" dirty="0">
                <a:cs typeface="Arial"/>
              </a:rPr>
              <a:t>o</a:t>
            </a:r>
            <a:r>
              <a:rPr lang="en-US" sz="2400" dirty="0">
                <a:cs typeface="Arial"/>
              </a:rPr>
              <a:t>i</a:t>
            </a:r>
            <a:r>
              <a:rPr lang="en-US" sz="2400" spc="5" dirty="0">
                <a:cs typeface="Arial"/>
              </a:rPr>
              <a:t>t</a:t>
            </a:r>
            <a:r>
              <a:rPr lang="en-US" sz="2400" spc="-15" dirty="0">
                <a:cs typeface="Arial"/>
              </a:rPr>
              <a:t>a</a:t>
            </a:r>
            <a:r>
              <a:rPr lang="en-US" sz="2400" dirty="0">
                <a:cs typeface="Arial"/>
              </a:rPr>
              <a:t>t</a:t>
            </a:r>
            <a:r>
              <a:rPr lang="en-US" sz="2400" spc="-10" dirty="0">
                <a:cs typeface="Arial"/>
              </a:rPr>
              <a:t>i</a:t>
            </a:r>
            <a:r>
              <a:rPr lang="en-US" sz="2400" dirty="0">
                <a:cs typeface="Arial"/>
              </a:rPr>
              <a:t>on</a:t>
            </a:r>
            <a:r>
              <a:rPr lang="en-US" sz="2400" spc="-5" dirty="0">
                <a:cs typeface="Arial"/>
              </a:rPr>
              <a:t> </a:t>
            </a:r>
            <a:r>
              <a:rPr lang="en-US" sz="2400" spc="-15" dirty="0">
                <a:cs typeface="Arial"/>
              </a:rPr>
              <a:t>b</a:t>
            </a:r>
            <a:r>
              <a:rPr lang="en-US" sz="2400" dirty="0">
                <a:cs typeface="Arial"/>
              </a:rPr>
              <a:t>eyo</a:t>
            </a:r>
            <a:r>
              <a:rPr lang="en-US" sz="2400" spc="-15" dirty="0">
                <a:cs typeface="Arial"/>
              </a:rPr>
              <a:t>n</a:t>
            </a:r>
            <a:r>
              <a:rPr lang="en-US" sz="2400" dirty="0">
                <a:cs typeface="Arial"/>
              </a:rPr>
              <a:t>d</a:t>
            </a:r>
            <a:r>
              <a:rPr lang="en-US" sz="2400" spc="-5" dirty="0">
                <a:cs typeface="Arial"/>
              </a:rPr>
              <a:t> </a:t>
            </a:r>
            <a:r>
              <a:rPr lang="en-US" sz="2400" dirty="0" err="1">
                <a:cs typeface="Arial"/>
              </a:rPr>
              <a:t>L</a:t>
            </a:r>
            <a:r>
              <a:rPr lang="en-US" sz="2400" spc="-10" dirty="0" err="1">
                <a:cs typeface="Arial"/>
              </a:rPr>
              <a:t>H</a:t>
            </a:r>
            <a:r>
              <a:rPr lang="en-US" sz="2400" dirty="0" err="1">
                <a:cs typeface="Arial"/>
              </a:rPr>
              <a:t>eC</a:t>
            </a:r>
            <a:endParaRPr lang="en-US" sz="2400" dirty="0">
              <a:cs typeface="Arial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2573D-6A8C-47FC-A403-06DB75F394A9}" type="slidenum">
              <a:rPr lang="en-US" smtClean="0">
                <a:solidFill>
                  <a:srgbClr val="000000"/>
                </a:solidFill>
              </a:rPr>
              <a:pPr/>
              <a:t>61</a:t>
            </a:fld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956665"/>
            <a:ext cx="7696200" cy="4433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204599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62000" y="76200"/>
            <a:ext cx="8610599" cy="745122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Conceptual </a:t>
            </a:r>
            <a:r>
              <a:rPr lang="en-US" dirty="0">
                <a:solidFill>
                  <a:srgbClr val="0070C0"/>
                </a:solidFill>
              </a:rPr>
              <a:t>Design </a:t>
            </a:r>
            <a:r>
              <a:rPr lang="en-US" dirty="0" smtClean="0">
                <a:solidFill>
                  <a:srgbClr val="0070C0"/>
                </a:solidFill>
              </a:rPr>
              <a:t>Report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181600" y="990600"/>
            <a:ext cx="4495799" cy="5538788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J</a:t>
            </a:r>
            <a:r>
              <a:rPr lang="en-US" dirty="0">
                <a:latin typeface="+mj-lt"/>
              </a:rPr>
              <a:t>. Phys. G: </a:t>
            </a:r>
            <a:r>
              <a:rPr lang="en-US" dirty="0" err="1" smtClean="0">
                <a:latin typeface="+mj-lt"/>
              </a:rPr>
              <a:t>Nucl</a:t>
            </a:r>
            <a:r>
              <a:rPr lang="en-US" dirty="0">
                <a:latin typeface="+mj-lt"/>
              </a:rPr>
              <a:t>. Part. Phys. </a:t>
            </a:r>
            <a:r>
              <a:rPr lang="en-US" dirty="0" smtClean="0">
                <a:latin typeface="+mj-lt"/>
              </a:rPr>
              <a:t> 39 </a:t>
            </a:r>
            <a:r>
              <a:rPr lang="en-US" dirty="0">
                <a:latin typeface="+mj-lt"/>
              </a:rPr>
              <a:t>(2012) 075001 </a:t>
            </a:r>
            <a:br>
              <a:rPr lang="en-US" dirty="0">
                <a:latin typeface="+mj-lt"/>
              </a:rPr>
            </a:br>
            <a:r>
              <a:rPr lang="en-US" dirty="0" smtClean="0">
                <a:latin typeface="+mj-lt"/>
              </a:rPr>
              <a:t>[arXiv:1206.2913] </a:t>
            </a:r>
            <a:endParaRPr lang="en-US" dirty="0" smtClean="0">
              <a:solidFill>
                <a:schemeClr val="tx2"/>
              </a:solidFill>
              <a:latin typeface="+mj-lt"/>
            </a:endParaRPr>
          </a:p>
          <a:p>
            <a:r>
              <a:rPr lang="en-US" dirty="0" smtClean="0">
                <a:solidFill>
                  <a:schemeClr val="tx2"/>
                </a:solidFill>
                <a:latin typeface="+mj-lt"/>
              </a:rPr>
              <a:t>Published July 2012 </a:t>
            </a:r>
          </a:p>
          <a:p>
            <a:r>
              <a:rPr lang="en-US" dirty="0" smtClean="0">
                <a:solidFill>
                  <a:schemeClr val="tx2"/>
                </a:solidFill>
                <a:latin typeface="+mj-lt"/>
              </a:rPr>
              <a:t>630 </a:t>
            </a:r>
            <a:r>
              <a:rPr lang="en-US" dirty="0">
                <a:solidFill>
                  <a:schemeClr val="tx2"/>
                </a:solidFill>
                <a:latin typeface="+mj-lt"/>
              </a:rPr>
              <a:t>pages, 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summarizing </a:t>
            </a:r>
            <a:r>
              <a:rPr lang="en-US" dirty="0">
                <a:solidFill>
                  <a:schemeClr val="tx2"/>
                </a:solidFill>
                <a:latin typeface="+mj-lt"/>
              </a:rPr>
              <a:t>5 year workshop commissioned by CERN, 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ECFA </a:t>
            </a:r>
            <a:r>
              <a:rPr lang="en-US" dirty="0">
                <a:solidFill>
                  <a:schemeClr val="tx2"/>
                </a:solidFill>
                <a:latin typeface="+mj-lt"/>
              </a:rPr>
              <a:t>and </a:t>
            </a:r>
            <a:r>
              <a:rPr lang="en-US" dirty="0" err="1" smtClean="0">
                <a:solidFill>
                  <a:schemeClr val="tx2"/>
                </a:solidFill>
                <a:latin typeface="+mj-lt"/>
              </a:rPr>
              <a:t>NuPECC</a:t>
            </a:r>
            <a:endParaRPr lang="en-US" dirty="0">
              <a:solidFill>
                <a:schemeClr val="tx2"/>
              </a:solidFill>
              <a:latin typeface="+mj-lt"/>
            </a:endParaRPr>
          </a:p>
          <a:p>
            <a:r>
              <a:rPr lang="en-US" dirty="0">
                <a:solidFill>
                  <a:schemeClr val="tx2"/>
                </a:solidFill>
                <a:latin typeface="+mj-lt"/>
              </a:rPr>
              <a:t>~200 participants, 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                      </a:t>
            </a:r>
            <a:r>
              <a:rPr lang="en-US" dirty="0">
                <a:solidFill>
                  <a:schemeClr val="tx2"/>
                </a:solidFill>
                <a:latin typeface="+mj-lt"/>
              </a:rPr>
              <a:t>69 institutes </a:t>
            </a:r>
          </a:p>
          <a:p>
            <a:pPr marL="0" indent="0">
              <a:buNone/>
            </a:pPr>
            <a:r>
              <a:rPr lang="en-US" dirty="0">
                <a:solidFill>
                  <a:srgbClr val="11568A"/>
                </a:solidFill>
                <a:latin typeface="+mj-lt"/>
              </a:rPr>
              <a:t>http://</a:t>
            </a:r>
            <a:r>
              <a:rPr lang="en-US" dirty="0" smtClean="0">
                <a:solidFill>
                  <a:srgbClr val="11568A"/>
                </a:solidFill>
                <a:latin typeface="+mj-lt"/>
              </a:rPr>
              <a:t>cern.ch/lhec</a:t>
            </a:r>
            <a:endParaRPr lang="en-US" dirty="0">
              <a:solidFill>
                <a:srgbClr val="11568A"/>
              </a:solidFill>
              <a:latin typeface="+mj-lt"/>
            </a:endParaRPr>
          </a:p>
          <a:p>
            <a:pPr marL="0" indent="0">
              <a:buNone/>
            </a:pPr>
            <a:r>
              <a:rPr lang="en-US" dirty="0">
                <a:solidFill>
                  <a:srgbClr val="11568A"/>
                </a:solidFill>
                <a:latin typeface="+mj-lt"/>
              </a:rPr>
              <a:t>Additional material in </a:t>
            </a:r>
            <a:r>
              <a:rPr lang="en-US" dirty="0" smtClean="0">
                <a:solidFill>
                  <a:srgbClr val="11568A"/>
                </a:solidFill>
                <a:latin typeface="+mj-lt"/>
              </a:rPr>
              <a:t>subsequent updates:</a:t>
            </a:r>
            <a:endParaRPr lang="en-US" dirty="0">
              <a:solidFill>
                <a:srgbClr val="11568A"/>
              </a:solidFill>
              <a:latin typeface="+mj-lt"/>
            </a:endParaRPr>
          </a:p>
          <a:p>
            <a:r>
              <a:rPr lang="en-US" i="1" dirty="0">
                <a:latin typeface="+mj-lt"/>
              </a:rPr>
              <a:t>“A Large Hadron Electron Collider at CERN” </a:t>
            </a:r>
            <a:r>
              <a:rPr lang="en-US" dirty="0">
                <a:latin typeface="+mj-lt"/>
              </a:rPr>
              <a:t>[arXiv:1211.4831</a:t>
            </a:r>
            <a:r>
              <a:rPr lang="en-US" dirty="0" smtClean="0">
                <a:latin typeface="+mj-lt"/>
              </a:rPr>
              <a:t>]</a:t>
            </a:r>
            <a:endParaRPr lang="en-US" dirty="0">
              <a:latin typeface="+mj-lt"/>
            </a:endParaRPr>
          </a:p>
          <a:p>
            <a:r>
              <a:rPr lang="en-US" i="1" dirty="0">
                <a:latin typeface="+mj-lt"/>
              </a:rPr>
              <a:t>“On the Relation of the </a:t>
            </a:r>
            <a:r>
              <a:rPr lang="en-US" i="1" dirty="0" err="1">
                <a:latin typeface="+mj-lt"/>
              </a:rPr>
              <a:t>LHeC</a:t>
            </a:r>
            <a:r>
              <a:rPr lang="en-US" i="1" dirty="0">
                <a:latin typeface="+mj-lt"/>
              </a:rPr>
              <a:t> and the LHC” </a:t>
            </a:r>
            <a:r>
              <a:rPr lang="en-US" dirty="0">
                <a:latin typeface="+mj-lt"/>
              </a:rPr>
              <a:t>[arXiv:1211.5102]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2573D-6A8C-47FC-A403-06DB75F394A9}" type="slidenum">
              <a:rPr lang="en-US" smtClean="0">
                <a:solidFill>
                  <a:srgbClr val="000000"/>
                </a:solidFill>
              </a:rPr>
              <a:pPr/>
              <a:t>7</a:t>
            </a:fld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28" y="914400"/>
            <a:ext cx="4457674" cy="5657815"/>
          </a:xfrm>
          <a:prstGeom prst="rect">
            <a:avLst/>
          </a:prstGeom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7325"/>
            <a:ext cx="717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72136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9445625" y="6692900"/>
            <a:ext cx="234950" cy="241300"/>
          </a:xfrm>
        </p:spPr>
        <p:txBody>
          <a:bodyPr/>
          <a:lstStyle>
            <a:lvl1pPr algn="ctr" defTabSz="642938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algn="ctr" defTabSz="642938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algn="ctr" defTabSz="642938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algn="ctr" defTabSz="642938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algn="ctr" defTabSz="642938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defTabSz="642938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defTabSz="642938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defTabSz="642938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defTabSz="642938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75000"/>
              <a:buFont typeface="Monotype Sorts" pitchFamily="6" charset="2"/>
              <a:defRPr kumimoji="1"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r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fld id="{73C72CF3-FC5A-4941-8404-D095F2872B6B}" type="slidenum">
              <a:rPr kumimoji="0" lang="en-US" sz="1200">
                <a:solidFill>
                  <a:srgbClr val="FFFFFF"/>
                </a:solidFill>
                <a:ea typeface="ヒラギノ角ゴ ProN W3" pitchFamily="6" charset="-128"/>
                <a:sym typeface="Corbel" pitchFamily="34" charset="0"/>
              </a:rPr>
              <a:pPr algn="r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8</a:t>
            </a:fld>
            <a:endParaRPr kumimoji="0" lang="en-US" sz="1200">
              <a:solidFill>
                <a:srgbClr val="FFFFFF"/>
              </a:solidFill>
              <a:ea typeface="ヒラギノ角ゴ ProN W3" pitchFamily="6" charset="-128"/>
              <a:sym typeface="Corbel" pitchFamily="34" charset="0"/>
            </a:endParaRPr>
          </a:p>
        </p:txBody>
      </p:sp>
      <p:sp>
        <p:nvSpPr>
          <p:cNvPr id="58370" name="Title 1"/>
          <p:cNvSpPr>
            <a:spLocks noGrp="1"/>
          </p:cNvSpPr>
          <p:nvPr>
            <p:ph type="title" idx="4294967295"/>
          </p:nvPr>
        </p:nvSpPr>
        <p:spPr>
          <a:xfrm>
            <a:off x="911225" y="76200"/>
            <a:ext cx="8659637" cy="573088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11568A"/>
                </a:solidFill>
              </a:rPr>
              <a:t>e</a:t>
            </a:r>
            <a:r>
              <a:rPr lang="en-US" baseline="30000" dirty="0" smtClean="0">
                <a:solidFill>
                  <a:srgbClr val="11568A"/>
                </a:solidFill>
              </a:rPr>
              <a:t>±</a:t>
            </a:r>
            <a:r>
              <a:rPr lang="en-US" dirty="0" smtClean="0">
                <a:solidFill>
                  <a:srgbClr val="11568A"/>
                </a:solidFill>
              </a:rPr>
              <a:t> beam options: </a:t>
            </a:r>
            <a:r>
              <a:rPr lang="en-US" dirty="0">
                <a:solidFill>
                  <a:srgbClr val="11568A"/>
                </a:solidFill>
              </a:rPr>
              <a:t>RR and </a:t>
            </a:r>
            <a:r>
              <a:rPr lang="en-US" dirty="0" smtClean="0">
                <a:solidFill>
                  <a:srgbClr val="11568A"/>
                </a:solidFill>
              </a:rPr>
              <a:t>LR</a:t>
            </a:r>
            <a:endParaRPr lang="en-GB" dirty="0" smtClean="0">
              <a:solidFill>
                <a:srgbClr val="11568A"/>
              </a:solidFill>
            </a:endParaRPr>
          </a:p>
        </p:txBody>
      </p:sp>
      <p:sp>
        <p:nvSpPr>
          <p:cNvPr id="58371" name="Content Placeholder 2"/>
          <p:cNvSpPr>
            <a:spLocks noGrp="1"/>
          </p:cNvSpPr>
          <p:nvPr>
            <p:ph idx="4294967295"/>
          </p:nvPr>
        </p:nvSpPr>
        <p:spPr>
          <a:xfrm>
            <a:off x="381000" y="3429000"/>
            <a:ext cx="9139238" cy="33528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GB" sz="2800" dirty="0" smtClean="0">
                <a:solidFill>
                  <a:srgbClr val="FF0000"/>
                </a:solidFill>
              </a:rPr>
              <a:t>Ring-Ring</a:t>
            </a:r>
          </a:p>
          <a:p>
            <a:pPr lvl="1" eaLnBrk="1" hangingPunct="1">
              <a:spcAft>
                <a:spcPct val="0"/>
              </a:spcAft>
            </a:pPr>
            <a:r>
              <a:rPr lang="en-GB" sz="2000" dirty="0" smtClean="0"/>
              <a:t>e-p and e-A (A=</a:t>
            </a:r>
            <a:r>
              <a:rPr lang="en-GB" sz="2000" dirty="0" err="1" smtClean="0"/>
              <a:t>Pb</a:t>
            </a:r>
            <a:r>
              <a:rPr lang="en-GB" sz="2000" dirty="0" smtClean="0"/>
              <a:t>, Au, …) collisions</a:t>
            </a:r>
          </a:p>
          <a:p>
            <a:pPr lvl="1" eaLnBrk="1" hangingPunct="1">
              <a:spcAft>
                <a:spcPct val="0"/>
              </a:spcAft>
            </a:pPr>
            <a:r>
              <a:rPr lang="en-GB" sz="2000" dirty="0" smtClean="0"/>
              <a:t>More </a:t>
            </a:r>
            <a:r>
              <a:rPr lang="en-GB" altLang="en-US" sz="2000" dirty="0" smtClean="0"/>
              <a:t>“</a:t>
            </a:r>
            <a:r>
              <a:rPr lang="en-GB" sz="2000" dirty="0" smtClean="0"/>
              <a:t>conventional</a:t>
            </a:r>
            <a:r>
              <a:rPr lang="en-GB" altLang="en-US" sz="2000" dirty="0" smtClean="0"/>
              <a:t>”</a:t>
            </a:r>
            <a:r>
              <a:rPr lang="en-GB" sz="2000" dirty="0" smtClean="0"/>
              <a:t> solution, like HERA, no difficulties of principle - at first sight </a:t>
            </a:r>
            <a:r>
              <a:rPr lang="en-GB" sz="2000" dirty="0" smtClean="0">
                <a:solidFill>
                  <a:srgbClr val="FF0000"/>
                </a:solidFill>
              </a:rPr>
              <a:t>- but constrained by existing LHC in tunnel</a:t>
            </a:r>
          </a:p>
          <a:p>
            <a:pPr lvl="1" eaLnBrk="1" hangingPunct="1">
              <a:spcAft>
                <a:spcPct val="0"/>
              </a:spcAft>
            </a:pPr>
            <a:r>
              <a:rPr lang="en-GB" sz="2000" dirty="0" smtClean="0"/>
              <a:t>polarization 40% with realistic misalignment assumptions</a:t>
            </a:r>
          </a:p>
          <a:p>
            <a:pPr eaLnBrk="1" hangingPunct="1">
              <a:spcAft>
                <a:spcPct val="0"/>
              </a:spcAft>
            </a:pPr>
            <a:r>
              <a:rPr lang="en-GB" sz="2800" dirty="0" err="1" smtClean="0">
                <a:solidFill>
                  <a:srgbClr val="00B050"/>
                </a:solidFill>
              </a:rPr>
              <a:t>Linac</a:t>
            </a:r>
            <a:r>
              <a:rPr lang="en-GB" sz="2800" dirty="0" smtClean="0">
                <a:solidFill>
                  <a:srgbClr val="00B050"/>
                </a:solidFill>
              </a:rPr>
              <a:t>-Ring</a:t>
            </a:r>
          </a:p>
          <a:p>
            <a:pPr lvl="1" eaLnBrk="1" hangingPunct="1">
              <a:spcAft>
                <a:spcPct val="0"/>
              </a:spcAft>
            </a:pPr>
            <a:r>
              <a:rPr lang="en-GB" sz="2000" dirty="0" smtClean="0"/>
              <a:t>e-p and e-A (A=</a:t>
            </a:r>
            <a:r>
              <a:rPr lang="en-GB" sz="2000" dirty="0" err="1" smtClean="0"/>
              <a:t>Pb</a:t>
            </a:r>
            <a:r>
              <a:rPr lang="en-GB" sz="2000" dirty="0" smtClean="0"/>
              <a:t>, Au, …) collisions, polarized </a:t>
            </a:r>
            <a:r>
              <a:rPr lang="en-GB" sz="2000" i="1" dirty="0" smtClean="0"/>
              <a:t>e</a:t>
            </a:r>
            <a:r>
              <a:rPr lang="en-GB" sz="2000" b="1" i="1" baseline="30000" dirty="0" smtClean="0"/>
              <a:t>-</a:t>
            </a:r>
            <a:r>
              <a:rPr lang="en-GB" sz="2000" i="1" dirty="0" smtClean="0"/>
              <a:t> </a:t>
            </a:r>
            <a:r>
              <a:rPr lang="en-GB" sz="2000" dirty="0" smtClean="0"/>
              <a:t> from source, somewhat less luminosity for e</a:t>
            </a:r>
            <a:r>
              <a:rPr lang="en-GB" sz="2000" baseline="30000" dirty="0" smtClean="0"/>
              <a:t>+</a:t>
            </a:r>
            <a:endParaRPr lang="en-GB" sz="2000" dirty="0" smtClean="0"/>
          </a:p>
          <a:p>
            <a:pPr lvl="1" eaLnBrk="1" hangingPunct="1">
              <a:spcAft>
                <a:spcPct val="0"/>
              </a:spcAft>
            </a:pPr>
            <a:r>
              <a:rPr lang="en-US" sz="2000" dirty="0" smtClean="0">
                <a:solidFill>
                  <a:srgbClr val="00B050"/>
                </a:solidFill>
              </a:rPr>
              <a:t>New collider type of this scale, Energy Recovery </a:t>
            </a:r>
            <a:r>
              <a:rPr lang="en-US" sz="2000" dirty="0" err="1" smtClean="0">
                <a:solidFill>
                  <a:srgbClr val="00B050"/>
                </a:solidFill>
              </a:rPr>
              <a:t>Linac</a:t>
            </a:r>
            <a:endParaRPr lang="en-GB" sz="2000" dirty="0" smtClean="0">
              <a:solidFill>
                <a:srgbClr val="00B050"/>
              </a:solidFill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print"/>
          <a:srcRect b="5319"/>
          <a:stretch>
            <a:fillRect/>
          </a:stretch>
        </p:blipFill>
        <p:spPr bwMode="auto">
          <a:xfrm>
            <a:off x="552450" y="786135"/>
            <a:ext cx="4029256" cy="2490465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  <a:effectLst>
            <a:glow rad="101600">
              <a:srgbClr val="FF0000">
                <a:alpha val="60000"/>
              </a:srgbClr>
            </a:glow>
          </a:effectLst>
        </p:spPr>
      </p:pic>
      <p:grpSp>
        <p:nvGrpSpPr>
          <p:cNvPr id="58373" name="Group 12"/>
          <p:cNvGrpSpPr>
            <a:grpSpLocks/>
          </p:cNvGrpSpPr>
          <p:nvPr/>
        </p:nvGrpSpPr>
        <p:grpSpPr bwMode="auto">
          <a:xfrm>
            <a:off x="4893060" y="762000"/>
            <a:ext cx="4784339" cy="2911683"/>
            <a:chOff x="457200" y="685800"/>
            <a:chExt cx="4191000" cy="2362200"/>
          </a:xfrm>
        </p:grpSpPr>
        <p:sp>
          <p:nvSpPr>
            <p:cNvPr id="21" name="Rectangle 1"/>
            <p:cNvSpPr>
              <a:spLocks/>
            </p:cNvSpPr>
            <p:nvPr/>
          </p:nvSpPr>
          <p:spPr bwMode="auto">
            <a:xfrm>
              <a:off x="457200" y="685800"/>
              <a:ext cx="4191000" cy="23622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glow rad="101600">
                <a:srgbClr val="00B050">
                  <a:alpha val="60000"/>
                </a:srgbClr>
              </a:glow>
            </a:effectLst>
          </p:spPr>
          <p:txBody>
            <a:bodyPr lIns="0" tIns="0" rIns="0" bIns="0"/>
            <a:lstStyle/>
            <a:p>
              <a:pPr algn="ctr" eaLnBrk="0" hangingPunct="0">
                <a:lnSpc>
                  <a:spcPct val="75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0000CC"/>
                </a:buClr>
                <a:buSzPct val="75000"/>
                <a:buFont typeface="Monotype Sorts" pitchFamily="2" charset="2"/>
                <a:buNone/>
                <a:defRPr/>
              </a:pPr>
              <a:endParaRPr lang="en-US">
                <a:solidFill>
                  <a:srgbClr val="000000"/>
                </a:solidFill>
                <a:ea typeface="+mn-ea"/>
              </a:endParaRPr>
            </a:p>
          </p:txBody>
        </p:sp>
        <p:pic>
          <p:nvPicPr>
            <p:cNvPr id="58378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" y="762000"/>
              <a:ext cx="4021475" cy="2216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379" name="Rectangle 3"/>
            <p:cNvSpPr>
              <a:spLocks/>
            </p:cNvSpPr>
            <p:nvPr/>
          </p:nvSpPr>
          <p:spPr bwMode="auto">
            <a:xfrm>
              <a:off x="726571" y="1825148"/>
              <a:ext cx="865381" cy="146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 eaLnBrk="0" hangingPunct="0">
                <a:lnSpc>
                  <a:spcPct val="75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0000CC"/>
                </a:buClr>
                <a:buSzPct val="75000"/>
                <a:buFont typeface="Monotype Sorts" pitchFamily="6" charset="2"/>
                <a:buNone/>
              </a:pPr>
              <a:r>
                <a:rPr lang="en-US" sz="700">
                  <a:solidFill>
                    <a:srgbClr val="001445"/>
                  </a:solidFill>
                  <a:sym typeface="Arial" pitchFamily="34" charset="0"/>
                </a:rPr>
                <a:t>10, 30, 50 GeV</a:t>
              </a:r>
            </a:p>
          </p:txBody>
        </p:sp>
        <p:sp>
          <p:nvSpPr>
            <p:cNvPr id="58380" name="Rectangle 4"/>
            <p:cNvSpPr>
              <a:spLocks/>
            </p:cNvSpPr>
            <p:nvPr/>
          </p:nvSpPr>
          <p:spPr bwMode="auto">
            <a:xfrm>
              <a:off x="1991766" y="2475161"/>
              <a:ext cx="542984" cy="146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 eaLnBrk="0" hangingPunct="0">
                <a:lnSpc>
                  <a:spcPct val="75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0000CC"/>
                </a:buClr>
                <a:buSzPct val="75000"/>
                <a:buFont typeface="Monotype Sorts" pitchFamily="6" charset="2"/>
                <a:buNone/>
              </a:pPr>
              <a:r>
                <a:rPr lang="en-US" sz="700">
                  <a:solidFill>
                    <a:srgbClr val="001445"/>
                  </a:solidFill>
                  <a:sym typeface="Arial" pitchFamily="34" charset="0"/>
                </a:rPr>
                <a:t>10 GeV</a:t>
              </a:r>
            </a:p>
          </p:txBody>
        </p:sp>
        <p:sp>
          <p:nvSpPr>
            <p:cNvPr id="58381" name="Rectangle 5"/>
            <p:cNvSpPr>
              <a:spLocks/>
            </p:cNvSpPr>
            <p:nvPr/>
          </p:nvSpPr>
          <p:spPr bwMode="auto">
            <a:xfrm>
              <a:off x="2193264" y="914947"/>
              <a:ext cx="542984" cy="146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 eaLnBrk="0" hangingPunct="0">
                <a:lnSpc>
                  <a:spcPct val="75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0000CC"/>
                </a:buClr>
                <a:buSzPct val="75000"/>
                <a:buFont typeface="Monotype Sorts" pitchFamily="6" charset="2"/>
                <a:buNone/>
              </a:pPr>
              <a:r>
                <a:rPr lang="en-US" sz="700">
                  <a:solidFill>
                    <a:srgbClr val="001445"/>
                  </a:solidFill>
                  <a:sym typeface="Arial" pitchFamily="34" charset="0"/>
                </a:rPr>
                <a:t>10 GeV</a:t>
              </a:r>
            </a:p>
          </p:txBody>
        </p:sp>
      </p:grpSp>
      <p:pic>
        <p:nvPicPr>
          <p:cNvPr id="58374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228600"/>
            <a:ext cx="717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Left Arrow 1"/>
          <p:cNvSpPr/>
          <p:nvPr/>
        </p:nvSpPr>
        <p:spPr bwMode="auto">
          <a:xfrm>
            <a:off x="2748123" y="5181600"/>
            <a:ext cx="990600" cy="426522"/>
          </a:xfrm>
          <a:prstGeom prst="leftArrow">
            <a:avLst/>
          </a:prstGeom>
          <a:solidFill>
            <a:srgbClr val="00B050"/>
          </a:solidFill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336550" indent="-336550" algn="ctr" eaLnBrk="0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>
                <a:srgbClr val="0000CC"/>
              </a:buClr>
              <a:buSzPct val="75000"/>
              <a:buFont typeface="Monotype Sorts" pitchFamily="2" charset="2"/>
              <a:buNone/>
            </a:pPr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15061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7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376821"/>
              </p:ext>
            </p:extLst>
          </p:nvPr>
        </p:nvGraphicFramePr>
        <p:xfrm>
          <a:off x="194954" y="3124200"/>
          <a:ext cx="3352799" cy="3504190"/>
        </p:xfrm>
        <a:graphic>
          <a:graphicData uri="http://schemas.openxmlformats.org/drawingml/2006/table">
            <a:tbl>
              <a:tblPr/>
              <a:tblGrid>
                <a:gridCol w="2522024"/>
                <a:gridCol w="830775"/>
              </a:tblGrid>
              <a:tr h="35041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Luminosity [10</a:t>
                      </a:r>
                      <a:r>
                        <a:rPr kumimoji="0" lang="en-US" sz="1400" b="1" i="0" u="none" strike="noStrike" cap="none" normalizeH="0" baseline="33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33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cm</a:t>
                      </a:r>
                      <a:r>
                        <a:rPr kumimoji="0" lang="en-US" sz="1400" b="1" i="0" u="none" strike="noStrike" cap="none" normalizeH="0" baseline="33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-2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s</a:t>
                      </a:r>
                      <a:r>
                        <a:rPr kumimoji="0" lang="en-US" sz="1400" b="1" i="0" u="none" strike="noStrike" cap="none" normalizeH="0" baseline="33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-1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]</a:t>
                      </a:r>
                    </a:p>
                  </a:txBody>
                  <a:tcPr marL="88441" marR="88441" marT="68060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1-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568A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10**</a:t>
                      </a:r>
                    </a:p>
                  </a:txBody>
                  <a:tcPr marL="88441" marR="88441" marT="68060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35041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Detector acceptance [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deg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]</a:t>
                      </a:r>
                    </a:p>
                  </a:txBody>
                  <a:tcPr marL="88441" marR="88441" marT="68060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1</a:t>
                      </a:r>
                    </a:p>
                  </a:txBody>
                  <a:tcPr marL="88441" marR="88441" marT="68060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5041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Polarization [%]</a:t>
                      </a:r>
                    </a:p>
                  </a:txBody>
                  <a:tcPr marL="88441" marR="88441" marT="68060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90</a:t>
                      </a:r>
                    </a:p>
                  </a:txBody>
                  <a:tcPr marL="88441" marR="88441" marT="68060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35041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IP beam sizes [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μm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]</a:t>
                      </a:r>
                    </a:p>
                  </a:txBody>
                  <a:tcPr marL="88441" marR="88441" marT="68060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7</a:t>
                      </a:r>
                    </a:p>
                  </a:txBody>
                  <a:tcPr marL="88441" marR="88441" marT="68060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5041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Crossing angle [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mrad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]</a:t>
                      </a:r>
                    </a:p>
                  </a:txBody>
                  <a:tcPr marL="88441" marR="88441" marT="68060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0</a:t>
                      </a:r>
                    </a:p>
                  </a:txBody>
                  <a:tcPr marL="88441" marR="88441" marT="68060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35041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e- L* [m]</a:t>
                      </a:r>
                    </a:p>
                  </a:txBody>
                  <a:tcPr marL="88441" marR="88441" marT="68060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30</a:t>
                      </a:r>
                    </a:p>
                  </a:txBody>
                  <a:tcPr marL="88441" marR="88441" marT="68060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5041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Proton L* [m]</a:t>
                      </a:r>
                    </a:p>
                  </a:txBody>
                  <a:tcPr marL="88441" marR="88441" marT="68060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15</a:t>
                      </a:r>
                    </a:p>
                  </a:txBody>
                  <a:tcPr marL="88441" marR="88441" marT="68060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35041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e- beta*</a:t>
                      </a:r>
                      <a:r>
                        <a:rPr kumimoji="0" lang="en-US" sz="1400" b="1" i="0" u="none" strike="noStrike" cap="none" normalizeH="0" baseline="-3300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x,y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 [m]</a:t>
                      </a:r>
                    </a:p>
                  </a:txBody>
                  <a:tcPr marL="88441" marR="88441" marT="68060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0.12</a:t>
                      </a:r>
                    </a:p>
                  </a:txBody>
                  <a:tcPr marL="88441" marR="88441" marT="68060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5041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Proton beta*</a:t>
                      </a:r>
                      <a:r>
                        <a:rPr kumimoji="0" lang="en-US" sz="1400" b="1" i="0" u="none" strike="noStrike" cap="none" normalizeH="0" baseline="-3300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x,y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 [m]</a:t>
                      </a:r>
                    </a:p>
                  </a:txBody>
                  <a:tcPr marL="88441" marR="88441" marT="68060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0.1</a:t>
                      </a:r>
                    </a:p>
                  </a:txBody>
                  <a:tcPr marL="88441" marR="88441" marT="68060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35041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Synchrotron power [kW]</a:t>
                      </a:r>
                    </a:p>
                  </a:txBody>
                  <a:tcPr marL="88441" marR="88441" marT="68060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  <a:tab pos="8686800" algn="l"/>
                          <a:tab pos="94107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10</a:t>
                      </a:r>
                    </a:p>
                  </a:txBody>
                  <a:tcPr marL="88441" marR="88441" marT="68060" marB="42456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685800" y="76200"/>
            <a:ext cx="8763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kern="0" dirty="0" smtClean="0">
                <a:solidFill>
                  <a:srgbClr val="11568A"/>
                </a:solidFill>
                <a:latin typeface="Arial Rounded MT Bold" pitchFamily="34" charset="0"/>
                <a:cs typeface="+mj-cs"/>
              </a:rPr>
              <a:t>Baseline: Energy Recovery </a:t>
            </a:r>
            <a:r>
              <a:rPr lang="en-US" sz="3600" kern="0" dirty="0" err="1" smtClean="0">
                <a:solidFill>
                  <a:srgbClr val="11568A"/>
                </a:solidFill>
                <a:latin typeface="Arial Rounded MT Bold" pitchFamily="34" charset="0"/>
                <a:cs typeface="+mj-cs"/>
              </a:rPr>
              <a:t>Linac</a:t>
            </a:r>
            <a:r>
              <a:rPr lang="en-US" sz="3600" kern="0" dirty="0" smtClean="0">
                <a:solidFill>
                  <a:srgbClr val="11568A"/>
                </a:solidFill>
                <a:latin typeface="Arial Rounded MT Bold" pitchFamily="34" charset="0"/>
                <a:cs typeface="+mj-cs"/>
              </a:rPr>
              <a:t> </a:t>
            </a:r>
            <a:endParaRPr lang="en-US" dirty="0">
              <a:solidFill>
                <a:srgbClr val="11568A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96200" y="530423"/>
            <a:ext cx="20654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FFFF"/>
                </a:solidFill>
              </a:rPr>
              <a:t>R. Thomas et al.  2013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228601" y="785812"/>
            <a:ext cx="9464675" cy="5538788"/>
          </a:xfrm>
          <a:prstGeom prst="rect">
            <a:avLst/>
          </a:prstGeom>
        </p:spPr>
        <p:txBody>
          <a:bodyPr/>
          <a:lstStyle>
            <a:lvl1pPr marL="336550" indent="-336550" algn="l" rtl="0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Tx/>
              <a:buFont typeface="Monotype Sorts" pitchFamily="6" charset="2"/>
              <a:buChar char="n"/>
              <a:defRPr kumimoji="1" sz="2200">
                <a:solidFill>
                  <a:srgbClr val="4D4D4D"/>
                </a:solidFill>
                <a:latin typeface="+mn-lt"/>
                <a:ea typeface="ＭＳ Ｐゴシック" pitchFamily="34" charset="-128"/>
                <a:cs typeface="+mn-cs"/>
              </a:defRPr>
            </a:lvl1pPr>
            <a:lvl2pPr marL="747713" indent="-296863" algn="l" rtl="0" eaLnBrk="0" fontAlgn="base" hangingPunct="0">
              <a:lnSpc>
                <a:spcPct val="75000"/>
              </a:lnSpc>
              <a:spcBef>
                <a:spcPct val="50000"/>
              </a:spcBef>
              <a:spcAft>
                <a:spcPct val="25000"/>
              </a:spcAft>
              <a:buClrTx/>
              <a:buChar char="–"/>
              <a:defRPr kumimoji="1">
                <a:solidFill>
                  <a:srgbClr val="4D4D4D"/>
                </a:solidFill>
                <a:latin typeface="+mn-lt"/>
                <a:ea typeface="ＭＳ Ｐゴシック" pitchFamily="34" charset="-128"/>
              </a:defRPr>
            </a:lvl2pPr>
            <a:lvl3pPr marL="1136650" indent="-223838" algn="l" rtl="0" eaLnBrk="0" fontAlgn="base" hangingPunct="0">
              <a:spcBef>
                <a:spcPct val="25000"/>
              </a:spcBef>
              <a:spcAft>
                <a:spcPct val="25000"/>
              </a:spcAft>
              <a:buClrTx/>
              <a:buSzPct val="100000"/>
              <a:buFont typeface="Monotype Sorts" pitchFamily="6" charset="2"/>
              <a:buChar char="n"/>
              <a:defRPr kumimoji="1" sz="1600">
                <a:solidFill>
                  <a:srgbClr val="4D4D4D"/>
                </a:solidFill>
                <a:latin typeface="+mn-lt"/>
                <a:ea typeface="ＭＳ Ｐゴシック" pitchFamily="34" charset="-128"/>
              </a:defRPr>
            </a:lvl3pPr>
            <a:lvl4pPr marL="1604963" indent="-242888" algn="l" rtl="0" eaLnBrk="0" fontAlgn="base" hangingPunct="0">
              <a:lnSpc>
                <a:spcPct val="75000"/>
              </a:lnSpc>
              <a:spcBef>
                <a:spcPct val="50000"/>
              </a:spcBef>
              <a:spcAft>
                <a:spcPct val="50000"/>
              </a:spcAft>
              <a:buClrTx/>
              <a:buSzPct val="100000"/>
              <a:buChar char="–"/>
              <a:defRPr kumimoji="1" sz="1400">
                <a:solidFill>
                  <a:srgbClr val="4D4D4D"/>
                </a:solidFill>
                <a:latin typeface="+mn-lt"/>
                <a:ea typeface="ＭＳ Ｐゴシック" pitchFamily="34" charset="-128"/>
              </a:defRPr>
            </a:lvl4pPr>
            <a:lvl5pPr marL="1943100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Tx/>
              <a:buFont typeface="Monotype Sorts" pitchFamily="6" charset="2"/>
              <a:buChar char="n"/>
              <a:defRPr kumimoji="1" sz="1200">
                <a:solidFill>
                  <a:srgbClr val="4D4D4D"/>
                </a:solidFill>
                <a:latin typeface="+mn-lt"/>
                <a:ea typeface="ＭＳ Ｐゴシック" pitchFamily="34" charset="-128"/>
              </a:defRPr>
            </a:lvl5pPr>
            <a:lvl6pPr marL="2400300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Monotype Sorts" pitchFamily="2" charset="2"/>
              <a:buChar char="n"/>
              <a:defRPr kumimoji="1" sz="1200" b="1">
                <a:solidFill>
                  <a:schemeClr val="tx1"/>
                </a:solidFill>
                <a:latin typeface="+mn-lt"/>
              </a:defRPr>
            </a:lvl6pPr>
            <a:lvl7pPr marL="2857500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Monotype Sorts" pitchFamily="2" charset="2"/>
              <a:buChar char="n"/>
              <a:defRPr kumimoji="1" sz="1200" b="1">
                <a:solidFill>
                  <a:schemeClr val="tx1"/>
                </a:solidFill>
                <a:latin typeface="+mn-lt"/>
              </a:defRPr>
            </a:lvl7pPr>
            <a:lvl8pPr marL="3314700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Monotype Sorts" pitchFamily="2" charset="2"/>
              <a:buChar char="n"/>
              <a:defRPr kumimoji="1" sz="1200" b="1">
                <a:solidFill>
                  <a:schemeClr val="tx1"/>
                </a:solidFill>
                <a:latin typeface="+mn-lt"/>
              </a:defRPr>
            </a:lvl8pPr>
            <a:lvl9pPr marL="3771900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Monotype Sorts" pitchFamily="2" charset="2"/>
              <a:buChar char="n"/>
              <a:defRPr kumimoji="1" sz="1200" b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800" kern="0" dirty="0" smtClean="0"/>
              <a:t> </a:t>
            </a:r>
            <a:r>
              <a:rPr lang="en-US" sz="1800" kern="0" dirty="0" smtClean="0">
                <a:latin typeface="Trebuchet MS" charset="0"/>
              </a:rPr>
              <a:t>Design constraint: power consumption &lt; 100 MW </a:t>
            </a:r>
            <a:r>
              <a:rPr lang="en-US" sz="1800" kern="0" dirty="0" smtClean="0">
                <a:latin typeface="Trebuchet MS" charset="0"/>
                <a:sym typeface="Wingdings"/>
              </a:rPr>
              <a:t> </a:t>
            </a:r>
            <a:r>
              <a:rPr lang="en-US" sz="1800" kern="0" dirty="0" err="1" smtClean="0">
                <a:latin typeface="Trebuchet MS" charset="0"/>
                <a:sym typeface="Wingdings"/>
              </a:rPr>
              <a:t>E</a:t>
            </a:r>
            <a:r>
              <a:rPr lang="en-US" sz="1800" kern="0" baseline="-25000" dirty="0" err="1" smtClean="0">
                <a:latin typeface="Trebuchet MS" charset="0"/>
                <a:sym typeface="Wingdings"/>
              </a:rPr>
              <a:t>e</a:t>
            </a:r>
            <a:r>
              <a:rPr lang="en-US" sz="1800" kern="0" dirty="0" smtClean="0">
                <a:latin typeface="Trebuchet MS" charset="0"/>
                <a:sym typeface="Wingdings"/>
              </a:rPr>
              <a:t> = 60 </a:t>
            </a:r>
            <a:r>
              <a:rPr lang="en-US" sz="1800" kern="0" dirty="0" err="1" smtClean="0">
                <a:latin typeface="Trebuchet MS" charset="0"/>
                <a:sym typeface="Wingdings"/>
              </a:rPr>
              <a:t>GeV</a:t>
            </a:r>
            <a:endParaRPr lang="en-US" sz="1800" kern="0" dirty="0" smtClean="0">
              <a:latin typeface="Trebuchet MS" charset="0"/>
              <a:sym typeface="Wingdings"/>
            </a:endParaRPr>
          </a:p>
          <a:p>
            <a:endParaRPr lang="en-US" sz="1800" kern="0" dirty="0" smtClean="0"/>
          </a:p>
          <a:p>
            <a:r>
              <a:rPr lang="en-US" sz="1800" kern="0" dirty="0" smtClean="0"/>
              <a:t>Two 10 </a:t>
            </a:r>
            <a:r>
              <a:rPr lang="en-US" sz="1800" kern="0" dirty="0" err="1" smtClean="0"/>
              <a:t>GeV</a:t>
            </a:r>
            <a:r>
              <a:rPr lang="en-US" sz="1800" kern="0" dirty="0" smtClean="0"/>
              <a:t> </a:t>
            </a:r>
            <a:r>
              <a:rPr lang="en-US" sz="1800" kern="0" dirty="0" err="1" smtClean="0"/>
              <a:t>linacs</a:t>
            </a:r>
            <a:r>
              <a:rPr lang="en-US" sz="1800" kern="0" dirty="0" smtClean="0"/>
              <a:t>, </a:t>
            </a:r>
          </a:p>
          <a:p>
            <a:r>
              <a:rPr lang="en-US" sz="1800" kern="0" dirty="0" smtClean="0"/>
              <a:t>3 returns, 20 MV/m</a:t>
            </a:r>
          </a:p>
          <a:p>
            <a:r>
              <a:rPr lang="en-US" sz="1800" kern="0" dirty="0" smtClean="0"/>
              <a:t>Energy recovery in                                                                                                                            same structures</a:t>
            </a: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3733801" y="3886200"/>
            <a:ext cx="6172200" cy="2743200"/>
          </a:xfrm>
          <a:prstGeom prst="rect">
            <a:avLst/>
          </a:prstGeom>
        </p:spPr>
        <p:txBody>
          <a:bodyPr/>
          <a:lstStyle>
            <a:lvl1pPr marL="336550" indent="-336550" algn="l" rtl="0" eaLnBrk="0" fontAlgn="base" hangingPunct="0">
              <a:lnSpc>
                <a:spcPct val="75000"/>
              </a:lnSpc>
              <a:spcBef>
                <a:spcPct val="25000"/>
              </a:spcBef>
              <a:spcAft>
                <a:spcPct val="25000"/>
              </a:spcAft>
              <a:buClrTx/>
              <a:buFont typeface="Monotype Sorts" pitchFamily="6" charset="2"/>
              <a:buChar char="n"/>
              <a:defRPr kumimoji="1" sz="2200">
                <a:solidFill>
                  <a:srgbClr val="4D4D4D"/>
                </a:solidFill>
                <a:latin typeface="+mn-lt"/>
                <a:ea typeface="ＭＳ Ｐゴシック" pitchFamily="34" charset="-128"/>
                <a:cs typeface="+mn-cs"/>
              </a:defRPr>
            </a:lvl1pPr>
            <a:lvl2pPr marL="747713" indent="-296863" algn="l" rtl="0" eaLnBrk="0" fontAlgn="base" hangingPunct="0">
              <a:lnSpc>
                <a:spcPct val="75000"/>
              </a:lnSpc>
              <a:spcBef>
                <a:spcPct val="50000"/>
              </a:spcBef>
              <a:spcAft>
                <a:spcPct val="25000"/>
              </a:spcAft>
              <a:buClrTx/>
              <a:buChar char="–"/>
              <a:defRPr kumimoji="1">
                <a:solidFill>
                  <a:srgbClr val="4D4D4D"/>
                </a:solidFill>
                <a:latin typeface="+mn-lt"/>
                <a:ea typeface="ＭＳ Ｐゴシック" pitchFamily="34" charset="-128"/>
              </a:defRPr>
            </a:lvl2pPr>
            <a:lvl3pPr marL="1136650" indent="-223838" algn="l" rtl="0" eaLnBrk="0" fontAlgn="base" hangingPunct="0">
              <a:spcBef>
                <a:spcPct val="25000"/>
              </a:spcBef>
              <a:spcAft>
                <a:spcPct val="25000"/>
              </a:spcAft>
              <a:buClrTx/>
              <a:buSzPct val="100000"/>
              <a:buFont typeface="Monotype Sorts" pitchFamily="6" charset="2"/>
              <a:buChar char="n"/>
              <a:defRPr kumimoji="1" sz="1600">
                <a:solidFill>
                  <a:srgbClr val="4D4D4D"/>
                </a:solidFill>
                <a:latin typeface="+mn-lt"/>
                <a:ea typeface="ＭＳ Ｐゴシック" pitchFamily="34" charset="-128"/>
              </a:defRPr>
            </a:lvl3pPr>
            <a:lvl4pPr marL="1604963" indent="-242888" algn="l" rtl="0" eaLnBrk="0" fontAlgn="base" hangingPunct="0">
              <a:lnSpc>
                <a:spcPct val="75000"/>
              </a:lnSpc>
              <a:spcBef>
                <a:spcPct val="50000"/>
              </a:spcBef>
              <a:spcAft>
                <a:spcPct val="50000"/>
              </a:spcAft>
              <a:buClrTx/>
              <a:buSzPct val="100000"/>
              <a:buChar char="–"/>
              <a:defRPr kumimoji="1" sz="1400">
                <a:solidFill>
                  <a:srgbClr val="4D4D4D"/>
                </a:solidFill>
                <a:latin typeface="+mn-lt"/>
                <a:ea typeface="ＭＳ Ｐゴシック" pitchFamily="34" charset="-128"/>
              </a:defRPr>
            </a:lvl4pPr>
            <a:lvl5pPr marL="1943100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Tx/>
              <a:buFont typeface="Monotype Sorts" pitchFamily="6" charset="2"/>
              <a:buChar char="n"/>
              <a:defRPr kumimoji="1" sz="1200">
                <a:solidFill>
                  <a:srgbClr val="4D4D4D"/>
                </a:solidFill>
                <a:latin typeface="+mn-lt"/>
                <a:ea typeface="ＭＳ Ｐゴシック" pitchFamily="34" charset="-128"/>
              </a:defRPr>
            </a:lvl5pPr>
            <a:lvl6pPr marL="2400300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Monotype Sorts" pitchFamily="2" charset="2"/>
              <a:buChar char="n"/>
              <a:defRPr kumimoji="1" sz="1200" b="1">
                <a:solidFill>
                  <a:schemeClr val="tx1"/>
                </a:solidFill>
                <a:latin typeface="+mn-lt"/>
              </a:defRPr>
            </a:lvl6pPr>
            <a:lvl7pPr marL="2857500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Monotype Sorts" pitchFamily="2" charset="2"/>
              <a:buChar char="n"/>
              <a:defRPr kumimoji="1" sz="1200" b="1">
                <a:solidFill>
                  <a:schemeClr val="tx1"/>
                </a:solidFill>
                <a:latin typeface="+mn-lt"/>
              </a:defRPr>
            </a:lvl7pPr>
            <a:lvl8pPr marL="3314700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Monotype Sorts" pitchFamily="2" charset="2"/>
              <a:buChar char="n"/>
              <a:defRPr kumimoji="1" sz="1200" b="1">
                <a:solidFill>
                  <a:schemeClr val="tx1"/>
                </a:solidFill>
                <a:latin typeface="+mn-lt"/>
              </a:defRPr>
            </a:lvl8pPr>
            <a:lvl9pPr marL="3771900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Monotype Sorts" pitchFamily="2" charset="2"/>
              <a:buChar char="n"/>
              <a:defRPr kumimoji="1" sz="1200" b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800" kern="0" dirty="0" err="1" smtClean="0"/>
              <a:t>ep</a:t>
            </a:r>
            <a:r>
              <a:rPr lang="en-US" sz="1800" kern="0" dirty="0" smtClean="0"/>
              <a:t> </a:t>
            </a:r>
            <a:r>
              <a:rPr lang="en-US" sz="1800" kern="0" dirty="0" err="1" smtClean="0"/>
              <a:t>Lumi</a:t>
            </a:r>
            <a:r>
              <a:rPr lang="en-US" sz="1800" kern="0" dirty="0" smtClean="0"/>
              <a:t> 10</a:t>
            </a:r>
            <a:r>
              <a:rPr lang="en-US" sz="1800" kern="0" baseline="30000" dirty="0" smtClean="0"/>
              <a:t>33</a:t>
            </a:r>
            <a:r>
              <a:rPr lang="en-US" sz="1800" kern="0" dirty="0" smtClean="0"/>
              <a:t>  </a:t>
            </a:r>
            <a:r>
              <a:rPr lang="en-US" sz="1800" kern="0" dirty="0" smtClean="0">
                <a:solidFill>
                  <a:srgbClr val="11568A"/>
                </a:solidFill>
              </a:rPr>
              <a:t>(10</a:t>
            </a:r>
            <a:r>
              <a:rPr lang="en-US" sz="1800" kern="0" baseline="30000" dirty="0" smtClean="0">
                <a:solidFill>
                  <a:srgbClr val="11568A"/>
                </a:solidFill>
              </a:rPr>
              <a:t>34</a:t>
            </a:r>
            <a:r>
              <a:rPr lang="en-US" sz="1800" kern="0" dirty="0" smtClean="0">
                <a:solidFill>
                  <a:srgbClr val="11568A"/>
                </a:solidFill>
              </a:rPr>
              <a:t> cm</a:t>
            </a:r>
            <a:r>
              <a:rPr lang="en-US" sz="1800" kern="0" dirty="0">
                <a:solidFill>
                  <a:srgbClr val="11568A"/>
                </a:solidFill>
              </a:rPr>
              <a:t> </a:t>
            </a:r>
            <a:r>
              <a:rPr lang="en-US" sz="1800" kern="0" dirty="0" smtClean="0">
                <a:solidFill>
                  <a:srgbClr val="11568A"/>
                </a:solidFill>
              </a:rPr>
              <a:t>s</a:t>
            </a:r>
            <a:r>
              <a:rPr lang="en-US" sz="1800" kern="0" baseline="30000" dirty="0" smtClean="0">
                <a:solidFill>
                  <a:srgbClr val="11568A"/>
                </a:solidFill>
              </a:rPr>
              <a:t>-2</a:t>
            </a:r>
            <a:r>
              <a:rPr lang="en-US" sz="1800" kern="0" dirty="0" smtClean="0">
                <a:solidFill>
                  <a:srgbClr val="11568A"/>
                </a:solidFill>
              </a:rPr>
              <a:t> s</a:t>
            </a:r>
            <a:r>
              <a:rPr lang="en-US" sz="1800" kern="0" baseline="30000" dirty="0" smtClean="0">
                <a:solidFill>
                  <a:srgbClr val="11568A"/>
                </a:solidFill>
              </a:rPr>
              <a:t>-1</a:t>
            </a:r>
            <a:r>
              <a:rPr lang="en-US" sz="1800" kern="0" dirty="0" smtClean="0">
                <a:solidFill>
                  <a:srgbClr val="11568A"/>
                </a:solidFill>
              </a:rPr>
              <a:t> )**</a:t>
            </a:r>
          </a:p>
          <a:p>
            <a:r>
              <a:rPr lang="en-US" sz="1800" kern="0" dirty="0" smtClean="0"/>
              <a:t> 10 - </a:t>
            </a:r>
            <a:r>
              <a:rPr lang="en-US" sz="1800" kern="0" dirty="0" smtClean="0">
                <a:solidFill>
                  <a:srgbClr val="11568A"/>
                </a:solidFill>
              </a:rPr>
              <a:t>100</a:t>
            </a:r>
            <a:r>
              <a:rPr lang="en-US" sz="1800" kern="0" dirty="0" smtClean="0"/>
              <a:t> fb</a:t>
            </a:r>
            <a:r>
              <a:rPr lang="en-US" sz="1800" kern="0" baseline="30000" dirty="0" smtClean="0"/>
              <a:t>-1</a:t>
            </a:r>
            <a:r>
              <a:rPr lang="en-US" sz="1800" kern="0" dirty="0" smtClean="0"/>
              <a:t> per year </a:t>
            </a:r>
          </a:p>
          <a:p>
            <a:r>
              <a:rPr lang="en-US" sz="1800" kern="0" dirty="0" smtClean="0"/>
              <a:t> 100 fb</a:t>
            </a:r>
            <a:r>
              <a:rPr lang="en-US" sz="1800" kern="0" baseline="30000" dirty="0" smtClean="0"/>
              <a:t>-1</a:t>
            </a:r>
            <a:r>
              <a:rPr lang="en-US" sz="1800" kern="0" dirty="0" smtClean="0"/>
              <a:t> – </a:t>
            </a:r>
            <a:r>
              <a:rPr lang="en-US" sz="1800" kern="0" dirty="0" smtClean="0">
                <a:solidFill>
                  <a:srgbClr val="11568A"/>
                </a:solidFill>
              </a:rPr>
              <a:t>1 ab</a:t>
            </a:r>
            <a:r>
              <a:rPr lang="en-US" sz="1800" kern="0" baseline="30000" dirty="0" smtClean="0">
                <a:solidFill>
                  <a:srgbClr val="11568A"/>
                </a:solidFill>
              </a:rPr>
              <a:t>-1</a:t>
            </a:r>
            <a:r>
              <a:rPr lang="en-US" sz="1800" kern="0" dirty="0" smtClean="0">
                <a:solidFill>
                  <a:srgbClr val="11568A"/>
                </a:solidFill>
              </a:rPr>
              <a:t> </a:t>
            </a:r>
            <a:r>
              <a:rPr lang="en-US" sz="1800" kern="0" dirty="0" smtClean="0"/>
              <a:t>total </a:t>
            </a:r>
          </a:p>
          <a:p>
            <a:r>
              <a:rPr lang="en-US" sz="1800" kern="0" dirty="0" smtClean="0"/>
              <a:t> </a:t>
            </a:r>
            <a:r>
              <a:rPr lang="en-US" sz="1800" kern="0" dirty="0" err="1" smtClean="0"/>
              <a:t>eD</a:t>
            </a:r>
            <a:r>
              <a:rPr lang="en-US" sz="1800" kern="0" dirty="0" smtClean="0"/>
              <a:t> and </a:t>
            </a:r>
            <a:r>
              <a:rPr lang="en-US" sz="1800" kern="0" dirty="0" err="1" smtClean="0"/>
              <a:t>eA</a:t>
            </a:r>
            <a:r>
              <a:rPr lang="en-US" sz="1800" kern="0" dirty="0" smtClean="0"/>
              <a:t> collisions have always been integral to </a:t>
            </a:r>
            <a:r>
              <a:rPr lang="en-US" sz="1800" kern="0" dirty="0" err="1" smtClean="0"/>
              <a:t>programme</a:t>
            </a:r>
            <a:endParaRPr lang="en-US" sz="1800" kern="0" dirty="0" smtClean="0"/>
          </a:p>
          <a:p>
            <a:r>
              <a:rPr lang="en-US" sz="1800" kern="0" dirty="0" smtClean="0"/>
              <a:t> e-nucleon </a:t>
            </a:r>
            <a:r>
              <a:rPr lang="en-US" sz="1800" kern="0" dirty="0" err="1" smtClean="0"/>
              <a:t>Lumi</a:t>
            </a:r>
            <a:r>
              <a:rPr lang="en-US" sz="1800" kern="0" dirty="0" smtClean="0"/>
              <a:t> estimates ~ 10</a:t>
            </a:r>
            <a:r>
              <a:rPr lang="en-US" sz="1800" kern="0" baseline="30000" dirty="0" smtClean="0"/>
              <a:t>31</a:t>
            </a:r>
            <a:r>
              <a:rPr lang="en-US" sz="1800" kern="0" dirty="0" smtClean="0"/>
              <a:t>  (10</a:t>
            </a:r>
            <a:r>
              <a:rPr lang="en-US" sz="1800" kern="0" baseline="30000" dirty="0" smtClean="0"/>
              <a:t>32</a:t>
            </a:r>
            <a:r>
              <a:rPr lang="en-US" sz="1800" kern="0" dirty="0" smtClean="0"/>
              <a:t> ) </a:t>
            </a:r>
            <a:r>
              <a:rPr lang="en-US" sz="1800" kern="0" dirty="0"/>
              <a:t>cm s</a:t>
            </a:r>
            <a:r>
              <a:rPr lang="en-US" sz="1800" kern="0" baseline="30000" dirty="0"/>
              <a:t>-2</a:t>
            </a:r>
            <a:r>
              <a:rPr lang="en-US" sz="1800" kern="0" dirty="0"/>
              <a:t> s</a:t>
            </a:r>
            <a:r>
              <a:rPr lang="en-US" sz="1800" kern="0" baseline="30000" dirty="0"/>
              <a:t>-1 </a:t>
            </a:r>
            <a:r>
              <a:rPr lang="en-US" sz="1800" kern="0" dirty="0" smtClean="0"/>
              <a:t>for </a:t>
            </a:r>
            <a:r>
              <a:rPr lang="en-US" sz="1800" kern="0" dirty="0" err="1" smtClean="0"/>
              <a:t>eD</a:t>
            </a:r>
            <a:r>
              <a:rPr lang="en-US" sz="1800" kern="0" dirty="0" smtClean="0"/>
              <a:t> (</a:t>
            </a:r>
            <a:r>
              <a:rPr lang="en-US" sz="1800" kern="0" dirty="0" err="1" smtClean="0"/>
              <a:t>ePb</a:t>
            </a:r>
            <a:r>
              <a:rPr lang="en-US" sz="1800" kern="0" dirty="0" smtClean="0"/>
              <a:t>) </a:t>
            </a:r>
            <a:endParaRPr lang="en-US" sz="1800" kern="0" dirty="0"/>
          </a:p>
          <a:p>
            <a:pPr marL="0" indent="0">
              <a:buFont typeface="Monotype Sorts" pitchFamily="6" charset="2"/>
              <a:buNone/>
            </a:pPr>
            <a:r>
              <a:rPr lang="en-US" sz="1800" kern="0" dirty="0" smtClean="0">
                <a:solidFill>
                  <a:srgbClr val="11568A"/>
                </a:solidFill>
              </a:rPr>
              <a:t>** High Luminosity proposal exists</a:t>
            </a:r>
            <a:endParaRPr lang="en-US" sz="1800" kern="0" dirty="0">
              <a:solidFill>
                <a:srgbClr val="11568A"/>
              </a:solidFill>
            </a:endParaRPr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187325"/>
            <a:ext cx="717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554F63DD-AE83-406C-9B55-B110E0B1F809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4110" name="Picture 410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1143001"/>
            <a:ext cx="5482856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7473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Whirlpool">
  <a:themeElements>
    <a:clrScheme name="">
      <a:dk1>
        <a:srgbClr val="000000"/>
      </a:dk1>
      <a:lt1>
        <a:srgbClr val="0000CC"/>
      </a:lt1>
      <a:dk2>
        <a:srgbClr val="000000"/>
      </a:dk2>
      <a:lt2>
        <a:srgbClr val="000066"/>
      </a:lt2>
      <a:accent1>
        <a:srgbClr val="CC99FF"/>
      </a:accent1>
      <a:accent2>
        <a:srgbClr val="9999FF"/>
      </a:accent2>
      <a:accent3>
        <a:srgbClr val="AAAAE2"/>
      </a:accent3>
      <a:accent4>
        <a:srgbClr val="000000"/>
      </a:accent4>
      <a:accent5>
        <a:srgbClr val="E2CAFF"/>
      </a:accent5>
      <a:accent6>
        <a:srgbClr val="8A8AE7"/>
      </a:accent6>
      <a:hlink>
        <a:srgbClr val="99CCFF"/>
      </a:hlink>
      <a:folHlink>
        <a:srgbClr val="0066FF"/>
      </a:folHlink>
    </a:clrScheme>
    <a:fontScheme name="1_Whirlpoo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FFFF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  <a:noAutofit/>
      </a:bodyPr>
      <a:lstStyle>
        <a:defPPr marL="336550" marR="0" indent="-336550" algn="ctr" defTabSz="914400" rtl="0" eaLnBrk="0" fontAlgn="base" latinLnBrk="0" hangingPunct="0">
          <a:lnSpc>
            <a:spcPct val="75000"/>
          </a:lnSpc>
          <a:spcBef>
            <a:spcPct val="25000"/>
          </a:spcBef>
          <a:spcAft>
            <a:spcPct val="25000"/>
          </a:spcAft>
          <a:buClr>
            <a:schemeClr val="bg1"/>
          </a:buClr>
          <a:buSzPct val="75000"/>
          <a:buFont typeface="Monotype Sorts" pitchFamily="2" charset="2"/>
          <a:buNone/>
          <a:tabLst/>
          <a:defRPr kumimoji="1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solidFill>
          <a:schemeClr val="accent1"/>
        </a:solidFill>
        <a:ln w="19050" cap="flat" cmpd="sng" algn="ctr">
          <a:solidFill>
            <a:srgbClr val="FFC000"/>
          </a:solidFill>
          <a:prstDash val="dashDot"/>
          <a:round/>
          <a:headEnd type="none" w="med" len="med"/>
          <a:tailEnd type="arrow"/>
        </a:ln>
        <a:effectLst/>
      </a:spPr>
      <a:bodyPr/>
      <a:lstStyle/>
    </a:lnDef>
  </a:objectDefaults>
  <a:extraClrSchemeLst>
    <a:extraClrScheme>
      <a:clrScheme name="1_Whirlpool 1">
        <a:dk1>
          <a:srgbClr val="000066"/>
        </a:dk1>
        <a:lt1>
          <a:srgbClr val="CCECFF"/>
        </a:lt1>
        <a:dk2>
          <a:srgbClr val="0000CC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AAAAE2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hirlpool 2">
        <a:dk1>
          <a:srgbClr val="000066"/>
        </a:dk1>
        <a:lt1>
          <a:srgbClr val="CCECFF"/>
        </a:lt1>
        <a:dk2>
          <a:srgbClr val="6699FF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B8CAFF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hirlpool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Whirlpool">
  <a:themeElements>
    <a:clrScheme name="">
      <a:dk1>
        <a:srgbClr val="000000"/>
      </a:dk1>
      <a:lt1>
        <a:srgbClr val="0000CC"/>
      </a:lt1>
      <a:dk2>
        <a:srgbClr val="000000"/>
      </a:dk2>
      <a:lt2>
        <a:srgbClr val="000066"/>
      </a:lt2>
      <a:accent1>
        <a:srgbClr val="CC99FF"/>
      </a:accent1>
      <a:accent2>
        <a:srgbClr val="9999FF"/>
      </a:accent2>
      <a:accent3>
        <a:srgbClr val="AAAAE2"/>
      </a:accent3>
      <a:accent4>
        <a:srgbClr val="000000"/>
      </a:accent4>
      <a:accent5>
        <a:srgbClr val="E2CAFF"/>
      </a:accent5>
      <a:accent6>
        <a:srgbClr val="8A8AE7"/>
      </a:accent6>
      <a:hlink>
        <a:srgbClr val="99CCFF"/>
      </a:hlink>
      <a:folHlink>
        <a:srgbClr val="0066FF"/>
      </a:folHlink>
    </a:clrScheme>
    <a:fontScheme name="1_Whirlpoo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FFFF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  <a:noAutofit/>
      </a:bodyPr>
      <a:lstStyle>
        <a:defPPr marL="336550" marR="0" indent="-336550" algn="ctr" defTabSz="914400" rtl="0" eaLnBrk="0" fontAlgn="base" latinLnBrk="0" hangingPunct="0">
          <a:lnSpc>
            <a:spcPct val="75000"/>
          </a:lnSpc>
          <a:spcBef>
            <a:spcPct val="25000"/>
          </a:spcBef>
          <a:spcAft>
            <a:spcPct val="25000"/>
          </a:spcAft>
          <a:buClr>
            <a:schemeClr val="bg1"/>
          </a:buClr>
          <a:buSzPct val="75000"/>
          <a:buFont typeface="Monotype Sorts" pitchFamily="2" charset="2"/>
          <a:buNone/>
          <a:tabLst/>
          <a:defRPr kumimoji="1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solidFill>
          <a:schemeClr val="accent1"/>
        </a:solidFill>
        <a:ln w="19050" cap="flat" cmpd="sng" algn="ctr">
          <a:solidFill>
            <a:srgbClr val="FFC000"/>
          </a:solidFill>
          <a:prstDash val="dashDot"/>
          <a:round/>
          <a:headEnd type="none" w="med" len="med"/>
          <a:tailEnd type="arrow"/>
        </a:ln>
        <a:effectLst/>
      </a:spPr>
      <a:bodyPr/>
      <a:lstStyle/>
    </a:lnDef>
  </a:objectDefaults>
  <a:extraClrSchemeLst>
    <a:extraClrScheme>
      <a:clrScheme name="1_Whirlpool 1">
        <a:dk1>
          <a:srgbClr val="000066"/>
        </a:dk1>
        <a:lt1>
          <a:srgbClr val="CCECFF"/>
        </a:lt1>
        <a:dk2>
          <a:srgbClr val="0000CC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AAAAE2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hirlpool 2">
        <a:dk1>
          <a:srgbClr val="000066"/>
        </a:dk1>
        <a:lt1>
          <a:srgbClr val="CCECFF"/>
        </a:lt1>
        <a:dk2>
          <a:srgbClr val="6699FF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B8CAFF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hirlpool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Whirlpool">
  <a:themeElements>
    <a:clrScheme name="">
      <a:dk1>
        <a:srgbClr val="000000"/>
      </a:dk1>
      <a:lt1>
        <a:srgbClr val="0000CC"/>
      </a:lt1>
      <a:dk2>
        <a:srgbClr val="000000"/>
      </a:dk2>
      <a:lt2>
        <a:srgbClr val="000066"/>
      </a:lt2>
      <a:accent1>
        <a:srgbClr val="CC99FF"/>
      </a:accent1>
      <a:accent2>
        <a:srgbClr val="9999FF"/>
      </a:accent2>
      <a:accent3>
        <a:srgbClr val="AAAAE2"/>
      </a:accent3>
      <a:accent4>
        <a:srgbClr val="000000"/>
      </a:accent4>
      <a:accent5>
        <a:srgbClr val="E2CAFF"/>
      </a:accent5>
      <a:accent6>
        <a:srgbClr val="8A8AE7"/>
      </a:accent6>
      <a:hlink>
        <a:srgbClr val="99CCFF"/>
      </a:hlink>
      <a:folHlink>
        <a:srgbClr val="0066FF"/>
      </a:folHlink>
    </a:clrScheme>
    <a:fontScheme name="1_Whirlpoo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FFFF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  <a:noAutofit/>
      </a:bodyPr>
      <a:lstStyle>
        <a:defPPr marL="336550" marR="0" indent="-336550" algn="ctr" defTabSz="914400" rtl="0" eaLnBrk="0" fontAlgn="base" latinLnBrk="0" hangingPunct="0">
          <a:lnSpc>
            <a:spcPct val="75000"/>
          </a:lnSpc>
          <a:spcBef>
            <a:spcPct val="25000"/>
          </a:spcBef>
          <a:spcAft>
            <a:spcPct val="25000"/>
          </a:spcAft>
          <a:buClr>
            <a:schemeClr val="bg1"/>
          </a:buClr>
          <a:buSzPct val="75000"/>
          <a:buFont typeface="Monotype Sorts" pitchFamily="2" charset="2"/>
          <a:buNone/>
          <a:tabLst/>
          <a:defRPr kumimoji="1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solidFill>
          <a:schemeClr val="accent1"/>
        </a:solidFill>
        <a:ln w="19050" cap="flat" cmpd="sng" algn="ctr">
          <a:solidFill>
            <a:srgbClr val="FFC000"/>
          </a:solidFill>
          <a:prstDash val="dashDot"/>
          <a:round/>
          <a:headEnd type="none" w="med" len="med"/>
          <a:tailEnd type="arrow"/>
        </a:ln>
        <a:effectLst/>
      </a:spPr>
      <a:bodyPr/>
      <a:lstStyle/>
    </a:lnDef>
  </a:objectDefaults>
  <a:extraClrSchemeLst>
    <a:extraClrScheme>
      <a:clrScheme name="1_Whirlpool 1">
        <a:dk1>
          <a:srgbClr val="000066"/>
        </a:dk1>
        <a:lt1>
          <a:srgbClr val="CCECFF"/>
        </a:lt1>
        <a:dk2>
          <a:srgbClr val="0000CC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AAAAE2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hirlpool 2">
        <a:dk1>
          <a:srgbClr val="000066"/>
        </a:dk1>
        <a:lt1>
          <a:srgbClr val="CCECFF"/>
        </a:lt1>
        <a:dk2>
          <a:srgbClr val="6699FF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B8CAFF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hirlpool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Whirlpool">
  <a:themeElements>
    <a:clrScheme name="">
      <a:dk1>
        <a:srgbClr val="000000"/>
      </a:dk1>
      <a:lt1>
        <a:srgbClr val="0000CC"/>
      </a:lt1>
      <a:dk2>
        <a:srgbClr val="000000"/>
      </a:dk2>
      <a:lt2>
        <a:srgbClr val="000066"/>
      </a:lt2>
      <a:accent1>
        <a:srgbClr val="CC99FF"/>
      </a:accent1>
      <a:accent2>
        <a:srgbClr val="9999FF"/>
      </a:accent2>
      <a:accent3>
        <a:srgbClr val="AAAAE2"/>
      </a:accent3>
      <a:accent4>
        <a:srgbClr val="000000"/>
      </a:accent4>
      <a:accent5>
        <a:srgbClr val="E2CAFF"/>
      </a:accent5>
      <a:accent6>
        <a:srgbClr val="8A8AE7"/>
      </a:accent6>
      <a:hlink>
        <a:srgbClr val="99CCFF"/>
      </a:hlink>
      <a:folHlink>
        <a:srgbClr val="0066FF"/>
      </a:folHlink>
    </a:clrScheme>
    <a:fontScheme name="1_Whirlpoo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FFFF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  <a:noAutofit/>
      </a:bodyPr>
      <a:lstStyle>
        <a:defPPr marL="336550" marR="0" indent="-336550" algn="ctr" defTabSz="914400" rtl="0" eaLnBrk="0" fontAlgn="base" latinLnBrk="0" hangingPunct="0">
          <a:lnSpc>
            <a:spcPct val="75000"/>
          </a:lnSpc>
          <a:spcBef>
            <a:spcPct val="25000"/>
          </a:spcBef>
          <a:spcAft>
            <a:spcPct val="25000"/>
          </a:spcAft>
          <a:buClr>
            <a:schemeClr val="bg1"/>
          </a:buClr>
          <a:buSzPct val="75000"/>
          <a:buFont typeface="Monotype Sorts" pitchFamily="2" charset="2"/>
          <a:buNone/>
          <a:tabLst/>
          <a:defRPr kumimoji="1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solidFill>
          <a:schemeClr val="accent1"/>
        </a:solidFill>
        <a:ln w="19050" cap="flat" cmpd="sng" algn="ctr">
          <a:solidFill>
            <a:srgbClr val="FFC000"/>
          </a:solidFill>
          <a:prstDash val="dashDot"/>
          <a:round/>
          <a:headEnd type="none" w="med" len="med"/>
          <a:tailEnd type="arrow"/>
        </a:ln>
        <a:effectLst/>
      </a:spPr>
      <a:bodyPr/>
      <a:lstStyle/>
    </a:lnDef>
  </a:objectDefaults>
  <a:extraClrSchemeLst>
    <a:extraClrScheme>
      <a:clrScheme name="1_Whirlpool 1">
        <a:dk1>
          <a:srgbClr val="000066"/>
        </a:dk1>
        <a:lt1>
          <a:srgbClr val="CCECFF"/>
        </a:lt1>
        <a:dk2>
          <a:srgbClr val="0000CC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AAAAE2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hirlpool 2">
        <a:dk1>
          <a:srgbClr val="000066"/>
        </a:dk1>
        <a:lt1>
          <a:srgbClr val="CCECFF"/>
        </a:lt1>
        <a:dk2>
          <a:srgbClr val="6699FF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B8CAFF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hirlpool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Whirlpool">
  <a:themeElements>
    <a:clrScheme name="">
      <a:dk1>
        <a:srgbClr val="000000"/>
      </a:dk1>
      <a:lt1>
        <a:srgbClr val="0000CC"/>
      </a:lt1>
      <a:dk2>
        <a:srgbClr val="000000"/>
      </a:dk2>
      <a:lt2>
        <a:srgbClr val="000066"/>
      </a:lt2>
      <a:accent1>
        <a:srgbClr val="CC99FF"/>
      </a:accent1>
      <a:accent2>
        <a:srgbClr val="9999FF"/>
      </a:accent2>
      <a:accent3>
        <a:srgbClr val="AAAAE2"/>
      </a:accent3>
      <a:accent4>
        <a:srgbClr val="000000"/>
      </a:accent4>
      <a:accent5>
        <a:srgbClr val="E2CAFF"/>
      </a:accent5>
      <a:accent6>
        <a:srgbClr val="8A8AE7"/>
      </a:accent6>
      <a:hlink>
        <a:srgbClr val="99CCFF"/>
      </a:hlink>
      <a:folHlink>
        <a:srgbClr val="0066FF"/>
      </a:folHlink>
    </a:clrScheme>
    <a:fontScheme name="1_Whirlpoo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FFFF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  <a:noAutofit/>
      </a:bodyPr>
      <a:lstStyle>
        <a:defPPr marL="336550" marR="0" indent="-336550" algn="ctr" defTabSz="914400" rtl="0" eaLnBrk="0" fontAlgn="base" latinLnBrk="0" hangingPunct="0">
          <a:lnSpc>
            <a:spcPct val="75000"/>
          </a:lnSpc>
          <a:spcBef>
            <a:spcPct val="25000"/>
          </a:spcBef>
          <a:spcAft>
            <a:spcPct val="25000"/>
          </a:spcAft>
          <a:buClr>
            <a:schemeClr val="bg1"/>
          </a:buClr>
          <a:buSzPct val="75000"/>
          <a:buFont typeface="Monotype Sorts" pitchFamily="2" charset="2"/>
          <a:buNone/>
          <a:tabLst/>
          <a:defRPr kumimoji="1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solidFill>
          <a:schemeClr val="accent1"/>
        </a:solidFill>
        <a:ln w="19050" cap="flat" cmpd="sng" algn="ctr">
          <a:solidFill>
            <a:srgbClr val="FFC000"/>
          </a:solidFill>
          <a:prstDash val="dashDot"/>
          <a:round/>
          <a:headEnd type="none" w="med" len="med"/>
          <a:tailEnd type="arrow"/>
        </a:ln>
        <a:effectLst/>
      </a:spPr>
      <a:bodyPr/>
      <a:lstStyle/>
    </a:lnDef>
  </a:objectDefaults>
  <a:extraClrSchemeLst>
    <a:extraClrScheme>
      <a:clrScheme name="1_Whirlpool 1">
        <a:dk1>
          <a:srgbClr val="000066"/>
        </a:dk1>
        <a:lt1>
          <a:srgbClr val="CCECFF"/>
        </a:lt1>
        <a:dk2>
          <a:srgbClr val="0000CC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AAAAE2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hirlpool 2">
        <a:dk1>
          <a:srgbClr val="000066"/>
        </a:dk1>
        <a:lt1>
          <a:srgbClr val="CCECFF"/>
        </a:lt1>
        <a:dk2>
          <a:srgbClr val="6699FF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B8CAFF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hirlpool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Whirlpool">
  <a:themeElements>
    <a:clrScheme name="Custom 1">
      <a:dk1>
        <a:srgbClr val="000000"/>
      </a:dk1>
      <a:lt1>
        <a:srgbClr val="0000CC"/>
      </a:lt1>
      <a:dk2>
        <a:srgbClr val="000000"/>
      </a:dk2>
      <a:lt2>
        <a:srgbClr val="000066"/>
      </a:lt2>
      <a:accent1>
        <a:srgbClr val="CC99FF"/>
      </a:accent1>
      <a:accent2>
        <a:srgbClr val="9999FF"/>
      </a:accent2>
      <a:accent3>
        <a:srgbClr val="AAAAE2"/>
      </a:accent3>
      <a:accent4>
        <a:srgbClr val="000000"/>
      </a:accent4>
      <a:accent5>
        <a:srgbClr val="E2CAFF"/>
      </a:accent5>
      <a:accent6>
        <a:srgbClr val="8A8AE7"/>
      </a:accent6>
      <a:hlink>
        <a:srgbClr val="99CCFF"/>
      </a:hlink>
      <a:folHlink>
        <a:srgbClr val="0066FF"/>
      </a:folHlink>
    </a:clrScheme>
    <a:fontScheme name="1_Whirlpoo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FFFF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  <a:noAutofit/>
      </a:bodyPr>
      <a:lstStyle>
        <a:defPPr marL="336550" marR="0" indent="-336550" algn="ctr" defTabSz="914400" rtl="0" eaLnBrk="0" fontAlgn="base" latinLnBrk="0" hangingPunct="0">
          <a:lnSpc>
            <a:spcPct val="75000"/>
          </a:lnSpc>
          <a:spcBef>
            <a:spcPct val="25000"/>
          </a:spcBef>
          <a:spcAft>
            <a:spcPct val="25000"/>
          </a:spcAft>
          <a:buClr>
            <a:schemeClr val="bg1"/>
          </a:buClr>
          <a:buSzPct val="75000"/>
          <a:buFont typeface="Monotype Sorts" pitchFamily="2" charset="2"/>
          <a:buNone/>
          <a:tabLst/>
          <a:defRPr kumimoji="1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solidFill>
          <a:schemeClr val="accent1"/>
        </a:solidFill>
        <a:ln w="19050" cap="flat" cmpd="sng" algn="ctr">
          <a:solidFill>
            <a:srgbClr val="FFC000"/>
          </a:solidFill>
          <a:prstDash val="dashDot"/>
          <a:round/>
          <a:headEnd type="none" w="med" len="med"/>
          <a:tailEnd type="arrow"/>
        </a:ln>
        <a:effectLst/>
      </a:spPr>
      <a:bodyPr/>
      <a:lstStyle/>
    </a:lnDef>
  </a:objectDefaults>
  <a:extraClrSchemeLst>
    <a:extraClrScheme>
      <a:clrScheme name="1_Whirlpool 1">
        <a:dk1>
          <a:srgbClr val="000066"/>
        </a:dk1>
        <a:lt1>
          <a:srgbClr val="CCECFF"/>
        </a:lt1>
        <a:dk2>
          <a:srgbClr val="0000CC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AAAAE2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hirlpool 2">
        <a:dk1>
          <a:srgbClr val="000066"/>
        </a:dk1>
        <a:lt1>
          <a:srgbClr val="CCECFF"/>
        </a:lt1>
        <a:dk2>
          <a:srgbClr val="6699FF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B8CAFF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hirlpool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58368</TotalTime>
  <Words>4261</Words>
  <Application>Microsoft Office PowerPoint</Application>
  <PresentationFormat>A4 Paper (210x297 mm)</PresentationFormat>
  <Paragraphs>845</Paragraphs>
  <Slides>61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61</vt:i4>
      </vt:variant>
    </vt:vector>
  </HeadingPairs>
  <TitlesOfParts>
    <vt:vector size="68" baseType="lpstr">
      <vt:lpstr>1_Whirlpool</vt:lpstr>
      <vt:lpstr>2_Whirlpool</vt:lpstr>
      <vt:lpstr>3_Whirlpool</vt:lpstr>
      <vt:lpstr>4_Whirlpool</vt:lpstr>
      <vt:lpstr>Office Theme</vt:lpstr>
      <vt:lpstr>5_Whirlpool</vt:lpstr>
      <vt:lpstr>6_Whirlpool</vt:lpstr>
      <vt:lpstr>LHeC Detector Meeting Introduction</vt:lpstr>
      <vt:lpstr>Introduction (i)</vt:lpstr>
      <vt:lpstr>Introduction (ii)</vt:lpstr>
      <vt:lpstr>  Design of the LHeC Detector</vt:lpstr>
      <vt:lpstr>LHeC Challenge</vt:lpstr>
      <vt:lpstr>LHeC Context</vt:lpstr>
      <vt:lpstr>Conceptual Design Report</vt:lpstr>
      <vt:lpstr>e± beam options: RR and LR</vt:lpstr>
      <vt:lpstr>PowerPoint Presentation</vt:lpstr>
      <vt:lpstr>PowerPoint Presentation</vt:lpstr>
      <vt:lpstr>The Interaction Region</vt:lpstr>
      <vt:lpstr>LHeC Kinematics</vt:lpstr>
      <vt:lpstr>PowerPoint Presentation</vt:lpstr>
      <vt:lpstr>Solenoid Options</vt:lpstr>
      <vt:lpstr>Magnets</vt:lpstr>
      <vt:lpstr>Baseline Detector</vt:lpstr>
      <vt:lpstr>Detector Design Approach</vt:lpstr>
      <vt:lpstr>LR Interaction Region</vt:lpstr>
      <vt:lpstr>Beam Pipe Considerations</vt:lpstr>
      <vt:lpstr>LR Interaction Region</vt:lpstr>
      <vt:lpstr>Detector: Requirements from Physics</vt:lpstr>
      <vt:lpstr>High acceptance tracking design</vt:lpstr>
      <vt:lpstr>High acceptance tracking design</vt:lpstr>
      <vt:lpstr>Tracker Simulation</vt:lpstr>
      <vt:lpstr>Tracker Simulation (ii)</vt:lpstr>
      <vt:lpstr>Tracker Technology</vt:lpstr>
      <vt:lpstr>GEANT4 - Fluences</vt:lpstr>
      <vt:lpstr>Electromagnetic Calorimeter (i)</vt:lpstr>
      <vt:lpstr>Electromagnetic Calorimeter (ii)</vt:lpstr>
      <vt:lpstr>Hadronic  Calorimeter (i)</vt:lpstr>
      <vt:lpstr>Hadronic Calorimeter (ii)</vt:lpstr>
      <vt:lpstr>Forward Energy and Acceptance</vt:lpstr>
      <vt:lpstr>Forward/Backward Calorimeters (i)</vt:lpstr>
      <vt:lpstr>Forward/Backward Calorimeters (ii)</vt:lpstr>
      <vt:lpstr>Muon System Baseline</vt:lpstr>
      <vt:lpstr>LHeC Detector Installation (i)</vt:lpstr>
      <vt:lpstr>LHeC Detector Installation (ii)</vt:lpstr>
      <vt:lpstr>Summary and Outlook</vt:lpstr>
      <vt:lpstr>Some Points of Attention</vt:lpstr>
      <vt:lpstr>Backup</vt:lpstr>
      <vt:lpstr>High Luminosity Proposal</vt:lpstr>
      <vt:lpstr>Muon System Extensions</vt:lpstr>
      <vt:lpstr>Outer Detectors</vt:lpstr>
      <vt:lpstr>Luminosity measurement: physics processes</vt:lpstr>
      <vt:lpstr>Luminosity measurement: Bethe-Heitler (epegp)</vt:lpstr>
      <vt:lpstr>Electron Tagger</vt:lpstr>
      <vt:lpstr>Luminosity measurement: QED Compton</vt:lpstr>
      <vt:lpstr>Zero Degree Calorimeter</vt:lpstr>
      <vt:lpstr>Zero Degree Calorimeter for the LHeC</vt:lpstr>
      <vt:lpstr>Forward Proton Detection</vt:lpstr>
      <vt:lpstr>Acceptance for Forward Protons</vt:lpstr>
      <vt:lpstr>PowerPoint Presentation</vt:lpstr>
      <vt:lpstr>Calorimeter Dimensions</vt:lpstr>
      <vt:lpstr>Detector Magnets</vt:lpstr>
      <vt:lpstr>Muons Fwd Bwd Region</vt:lpstr>
      <vt:lpstr>LR Synchrotron Radiation (cdr)</vt:lpstr>
      <vt:lpstr>PowerPoint Presentation</vt:lpstr>
      <vt:lpstr>CERN Mandate</vt:lpstr>
      <vt:lpstr>Linac Design</vt:lpstr>
      <vt:lpstr>CERN ERL Test Facility</vt:lpstr>
      <vt:lpstr>LHeC Planning and Timeline</vt:lpstr>
    </vt:vector>
  </TitlesOfParts>
  <Company>INFN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LHeC Detector</dc:title>
  <dc:creator>A. Polini</dc:creator>
  <cp:lastModifiedBy>Alessandro Polini</cp:lastModifiedBy>
  <cp:revision>1086</cp:revision>
  <cp:lastPrinted>2001-06-25T14:24:58Z</cp:lastPrinted>
  <dcterms:created xsi:type="dcterms:W3CDTF">2001-04-04T19:36:52Z</dcterms:created>
  <dcterms:modified xsi:type="dcterms:W3CDTF">2013-11-07T08:16:16Z</dcterms:modified>
</cp:coreProperties>
</file>