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7" r:id="rId4"/>
    <p:sldId id="278" r:id="rId5"/>
    <p:sldId id="279" r:id="rId6"/>
    <p:sldId id="280" r:id="rId7"/>
    <p:sldId id="301" r:id="rId8"/>
    <p:sldId id="281" r:id="rId9"/>
    <p:sldId id="282" r:id="rId10"/>
    <p:sldId id="294" r:id="rId11"/>
    <p:sldId id="286" r:id="rId12"/>
    <p:sldId id="295" r:id="rId13"/>
    <p:sldId id="283" r:id="rId14"/>
    <p:sldId id="297" r:id="rId15"/>
    <p:sldId id="288" r:id="rId16"/>
    <p:sldId id="289" r:id="rId17"/>
    <p:sldId id="287" r:id="rId18"/>
    <p:sldId id="300" r:id="rId19"/>
    <p:sldId id="290" r:id="rId20"/>
    <p:sldId id="291" r:id="rId21"/>
    <p:sldId id="292" r:id="rId22"/>
    <p:sldId id="298" r:id="rId23"/>
    <p:sldId id="293" r:id="rId24"/>
    <p:sldId id="299" r:id="rId25"/>
    <p:sldId id="285" r:id="rId26"/>
    <p:sldId id="276" r:id="rId27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45C7"/>
    <a:srgbClr val="04CC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727" autoAdjust="0"/>
  </p:normalViewPr>
  <p:slideViewPr>
    <p:cSldViewPr snapToGrid="0" snapToObjects="1">
      <p:cViewPr>
        <p:scale>
          <a:sx n="100" d="100"/>
          <a:sy n="100" d="100"/>
        </p:scale>
        <p:origin x="-3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05.11.2013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05.11.2013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5B6D65-F0B8-4AE6-9D5D-E2B61F4DF1CF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0EEEF88-EC1A-4236-BB25-83F8A52E6E72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838AC0-2A32-4C46-9C53-63B948C9DA52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914254-3322-486A-A28F-81965FC44898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F249718-728A-4258-A8C0-C7475610F245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t>5 November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683C0FB-BD0A-424A-BB33-393BDE281459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00BAC69-2E81-401D-AE9E-5B706F8F801B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D1732DC-463E-414E-8E3C-DA66AC5E8B44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6D462-B48E-4F19-B14C-322C43C51EA1}" type="datetime3">
              <a:rPr lang="en-US" smtClean="0"/>
              <a:pPr/>
              <a:t>5 November 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 August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Figures of merit</a:t>
            </a:r>
            <a:r>
              <a:rPr lang="en-US" sz="2800" dirty="0" smtClean="0"/>
              <a:t> 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827947" y="2339407"/>
                <a:ext cx="1249573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.</m:t>
                      </m:r>
                      <m:r>
                        <a:rPr lang="en-GB" i="1">
                          <a:latin typeface="Cambria Math"/>
                        </a:rPr>
                        <m:t>𝜌</m:t>
                      </m:r>
                      <m:r>
                        <a:rPr lang="en-GB" i="1">
                          <a:latin typeface="Cambria Math"/>
                        </a:rPr>
                        <m:t>.</m:t>
                      </m:r>
                      <m:r>
                        <a:rPr lang="en-GB" i="1">
                          <a:latin typeface="Cambria Math"/>
                        </a:rPr>
                        <m:t>𝐶</m:t>
                      </m:r>
                      <m:r>
                        <a:rPr lang="en-GB" i="1">
                          <a:latin typeface="Cambria Math"/>
                        </a:rPr>
                        <m:t>.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947" y="2339407"/>
                <a:ext cx="1249573" cy="391582"/>
              </a:xfrm>
              <a:prstGeom prst="rect">
                <a:avLst/>
              </a:prstGeom>
              <a:blipFill rotWithShape="1">
                <a:blip r:embed="rId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58000" y="3301666"/>
                <a:ext cx="1275349" cy="618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.</m:t>
                          </m:r>
                          <m:r>
                            <a:rPr lang="en-GB" i="1">
                              <a:latin typeface="Cambria Math"/>
                            </a:rPr>
                            <m:t>𝜌</m:t>
                          </m:r>
                          <m:r>
                            <a:rPr lang="en-GB" i="1">
                              <a:latin typeface="Cambria Math"/>
                            </a:rPr>
                            <m:t>.</m:t>
                          </m:r>
                          <m:r>
                            <a:rPr lang="en-GB" i="1">
                              <a:latin typeface="Cambria Math"/>
                            </a:rPr>
                            <m:t>𝐶</m:t>
                          </m:r>
                          <m:r>
                            <a:rPr lang="en-GB" i="1">
                              <a:latin typeface="Cambria Math"/>
                            </a:rPr>
                            <m:t>.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  <m:r>
                            <a:rPr lang="en-GB" i="1">
                              <a:latin typeface="Cambria Math"/>
                            </a:rPr>
                            <m:t>.</m:t>
                          </m:r>
                          <m:r>
                            <a:rPr lang="en-GB" i="1">
                              <a:latin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000" y="3301666"/>
                <a:ext cx="1275349" cy="6185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469543" y="4490847"/>
                <a:ext cx="972126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/>
                          <a:ea typeface="Cambria Math"/>
                        </a:rPr>
                        <m:t>λ</m:t>
                      </m:r>
                      <m:r>
                        <m:rPr>
                          <m:nor/>
                        </m:rPr>
                        <a:rPr lang="en-GB"/>
                        <m:t>.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43" y="4490847"/>
                <a:ext cx="972126" cy="391582"/>
              </a:xfrm>
              <a:prstGeom prst="rect">
                <a:avLst/>
              </a:prstGeom>
              <a:blipFill rotWithShape="1"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259216" y="5547748"/>
                <a:ext cx="924419" cy="429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𝐸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216" y="5547748"/>
                <a:ext cx="924419" cy="429220"/>
              </a:xfrm>
              <a:prstGeom prst="rect">
                <a:avLst/>
              </a:prstGeom>
              <a:blipFill rotWithShape="1">
                <a:blip r:embed="rId5"/>
                <a:stretch>
                  <a:fillRect t="-94286" r="-49007" b="-12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318659" y="2350532"/>
            <a:ext cx="440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Temperature rise in transient regime: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318659" y="3426252"/>
            <a:ext cx="240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Thermal fatigue: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18660" y="4501972"/>
            <a:ext cx="403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Temperature rise in steady state: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18658" y="5577692"/>
            <a:ext cx="394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Mechanical Stability (buckling):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3849" y="1514475"/>
            <a:ext cx="848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figures of merit, </a:t>
            </a:r>
            <a:r>
              <a:rPr lang="en-GB" u="sng" dirty="0" smtClean="0"/>
              <a:t>characterizing the material</a:t>
            </a:r>
            <a:r>
              <a:rPr lang="en-GB" dirty="0" smtClean="0"/>
              <a:t>, can be used depending on the final application.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1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784714"/>
              </p:ext>
            </p:extLst>
          </p:nvPr>
        </p:nvGraphicFramePr>
        <p:xfrm>
          <a:off x="611560" y="1696923"/>
          <a:ext cx="8208911" cy="4406099"/>
        </p:xfrm>
        <a:graphic>
          <a:graphicData uri="http://schemas.openxmlformats.org/drawingml/2006/table">
            <a:tbl>
              <a:tblPr firstRow="1" bandRow="1"/>
              <a:tblGrid>
                <a:gridCol w="1526016"/>
                <a:gridCol w="2002376"/>
                <a:gridCol w="2915272"/>
                <a:gridCol w="1765247"/>
              </a:tblGrid>
              <a:tr h="49386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Radiation length [cm]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Young Modulus</a:t>
                      </a:r>
                    </a:p>
                    <a:p>
                      <a:r>
                        <a:rPr lang="en-US" sz="1400" dirty="0" smtClean="0"/>
                        <a:t>[</a:t>
                      </a:r>
                      <a:r>
                        <a:rPr lang="en-US" sz="1400" dirty="0" err="1" smtClean="0"/>
                        <a:t>Gpa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X0E</a:t>
                      </a:r>
                      <a:r>
                        <a:rPr lang="en-US" sz="1400" baseline="30000" dirty="0" smtClean="0"/>
                        <a:t>1/3</a:t>
                      </a:r>
                    </a:p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Beryllium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290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230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Epoxy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30-36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CFRE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~ 200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175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Carbon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29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35 (GC)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95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Carbon/Al (60/40)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120 (short fibers, randomly oriented)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84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err="1" smtClean="0"/>
                        <a:t>SiC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450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61.3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Al2O3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390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51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err="1" smtClean="0"/>
                        <a:t>AlLi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10-11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78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43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Al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70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Ti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113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316L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1.8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200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10.5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133600" y="1277552"/>
            <a:ext cx="4921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Figure of merit for thin vacuum chambers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57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1089212" y="1363277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Figure of merit of different materials, normalized w.r.t. beryllium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12" y="1905935"/>
            <a:ext cx="7010400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2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1290872"/>
            <a:ext cx="3240360" cy="369332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Low Z material for beam pipe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403648" y="1660204"/>
            <a:ext cx="3348372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1560" y="2659024"/>
            <a:ext cx="15841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Raw material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47864" y="2659024"/>
            <a:ext cx="223224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Composite material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72199" y="2659024"/>
            <a:ext cx="234317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Structural composite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0" idx="2"/>
            <a:endCxn id="13" idx="0"/>
          </p:cNvCxnSpPr>
          <p:nvPr/>
        </p:nvCxnSpPr>
        <p:spPr>
          <a:xfrm flipH="1">
            <a:off x="4463988" y="1660204"/>
            <a:ext cx="288032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2"/>
            <a:endCxn id="14" idx="0"/>
          </p:cNvCxnSpPr>
          <p:nvPr/>
        </p:nvCxnSpPr>
        <p:spPr>
          <a:xfrm>
            <a:off x="4752020" y="1660204"/>
            <a:ext cx="2791767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7544" y="3235088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Carbon (Glassy carbon)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Al alloys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SiC</a:t>
            </a:r>
            <a:endParaRPr lang="en-US" sz="16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018782"/>
              </p:ext>
            </p:extLst>
          </p:nvPr>
        </p:nvGraphicFramePr>
        <p:xfrm>
          <a:off x="2771800" y="3163080"/>
          <a:ext cx="3168352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</a:tblGrid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Carbon reinforcement: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long fibers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short fibers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particulates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Matrix: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Aluminium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Epoxy + coating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372200" y="3235088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C/C + liner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Sandwich/ Honeycomb composite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24053" y="5399163"/>
            <a:ext cx="250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As a back-up solution and for very thin chamber</a:t>
            </a:r>
            <a:endParaRPr lang="en-GB" sz="1400" dirty="0"/>
          </a:p>
        </p:txBody>
      </p:sp>
      <p:pic>
        <p:nvPicPr>
          <p:cNvPr id="27" name="Picture 2" descr="Y:\Pictures\Carbon_Carbon_Pipe\Titanium-Carbon_05_11\Carbon_Titanium 05_11 030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5888" y="4312306"/>
            <a:ext cx="1775798" cy="1331849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5940152" y="5644880"/>
            <a:ext cx="2970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C/C tube and titanium tube set-up</a:t>
            </a:r>
            <a:endParaRPr lang="en-GB" sz="1000" b="1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t="886" r="30314" b="3192"/>
          <a:stretch/>
        </p:blipFill>
        <p:spPr bwMode="auto">
          <a:xfrm rot="5400000">
            <a:off x="3312886" y="4061586"/>
            <a:ext cx="998766" cy="18332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9" t="4208" r="9953" b="12547"/>
          <a:stretch/>
        </p:blipFill>
        <p:spPr>
          <a:xfrm>
            <a:off x="4873523" y="4480036"/>
            <a:ext cx="1195008" cy="99757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1" r="6246" b="25525"/>
          <a:stretch/>
        </p:blipFill>
        <p:spPr>
          <a:xfrm>
            <a:off x="324053" y="4388377"/>
            <a:ext cx="2087182" cy="92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3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Structural composite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2046" y="1396679"/>
            <a:ext cx="890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Case of an external  thin leak tight aluminium envelop with internal C/C reinforcement</a:t>
            </a:r>
            <a:endParaRPr lang="en-GB" dirty="0"/>
          </a:p>
        </p:txBody>
      </p:sp>
      <p:pic>
        <p:nvPicPr>
          <p:cNvPr id="42" name="Picture 41" descr="\\cern.ch\dfs\Users\c\cpasquin\Documents\My Pictures\2013-02-26 11.24.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681" y="1686070"/>
            <a:ext cx="2276817" cy="182145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418042"/>
              </p:ext>
            </p:extLst>
          </p:nvPr>
        </p:nvGraphicFramePr>
        <p:xfrm>
          <a:off x="603213" y="2716235"/>
          <a:ext cx="5716905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880870"/>
                <a:gridCol w="1954530"/>
                <a:gridCol w="1881505"/>
              </a:tblGrid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Activation 200 ◦C for 24h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Activation 250 ◦C for 6h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GB" sz="1000" b="1" baseline="-25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Pumping Speed [l/s]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310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530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Sticking probability [-]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5.9*10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-3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Franklin Gothic Medium"/>
                          <a:ea typeface=""/>
                          <a:cs typeface=""/>
                        </a:defRPr>
                      </a:lvl9pPr>
                    </a:lstStyle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1*10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-2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9277" y="1950467"/>
            <a:ext cx="6351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ym typeface="Wingdings" panose="05000000000000000000" pitchFamily="2" charset="2"/>
              </a:rPr>
              <a:t> </a:t>
            </a:r>
            <a:r>
              <a:rPr lang="en-GB" sz="1600" dirty="0" smtClean="0"/>
              <a:t>Good vacuum performance: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Outgassing rate ~ 10-12 mbar.l.s-1.cm-2 after </a:t>
            </a:r>
            <a:r>
              <a:rPr lang="en-GB" sz="1200" dirty="0" err="1" smtClean="0"/>
              <a:t>bakeout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Compatible with NEG coating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318146" y="3625190"/>
            <a:ext cx="45650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Pumping speed with NEG coating</a:t>
            </a:r>
            <a:endParaRPr lang="en-GB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242046" y="4276106"/>
            <a:ext cx="5699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ym typeface="Wingdings" panose="05000000000000000000" pitchFamily="2" charset="2"/>
              </a:rPr>
              <a:t> </a:t>
            </a:r>
            <a:r>
              <a:rPr lang="en-GB" sz="1600" dirty="0" smtClean="0"/>
              <a:t>Issue with the mechanical behaviour: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Differential thermal expansion </a:t>
            </a:r>
            <a:r>
              <a:rPr lang="en-GB" sz="1200" dirty="0" smtClean="0">
                <a:sym typeface="Wingdings" panose="05000000000000000000" pitchFamily="2" charset="2"/>
              </a:rPr>
              <a:t> buckling of the thin aluminium envelop</a:t>
            </a:r>
            <a:endParaRPr lang="en-GB" sz="1200" dirty="0" smtClean="0"/>
          </a:p>
          <a:p>
            <a:endParaRPr lang="en-GB" sz="1400" dirty="0" smtClean="0"/>
          </a:p>
        </p:txBody>
      </p:sp>
      <p:pic>
        <p:nvPicPr>
          <p:cNvPr id="45" name="Picture 2" descr="C:\TRABAJO\Ansys\analisis\CC solutions\Al_int_CC_r50_5_Tc_shellz_temp87_1500_1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077" y="3744079"/>
            <a:ext cx="3048516" cy="243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6112116" y="5917453"/>
            <a:ext cx="27070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Buckling mode of long tube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8800" y="4885757"/>
            <a:ext cx="1145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Strain concentration</a:t>
            </a:r>
            <a:endParaRPr lang="en-GB" sz="1100" dirty="0"/>
          </a:p>
        </p:txBody>
      </p:sp>
      <p:cxnSp>
        <p:nvCxnSpPr>
          <p:cNvPr id="12" name="Straight Arrow Connector 11"/>
          <p:cNvCxnSpPr>
            <a:stCxn id="10" idx="3"/>
            <a:endCxn id="49" idx="1"/>
          </p:cNvCxnSpPr>
          <p:nvPr/>
        </p:nvCxnSpPr>
        <p:spPr>
          <a:xfrm>
            <a:off x="5534037" y="5101201"/>
            <a:ext cx="685401" cy="1829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046" y="5455788"/>
            <a:ext cx="5576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Need to have significant envelop thickness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Either not reliable or not interesting</a:t>
            </a:r>
            <a:endParaRPr lang="en-GB" sz="1600" dirty="0"/>
          </a:p>
        </p:txBody>
      </p:sp>
      <p:sp>
        <p:nvSpPr>
          <p:cNvPr id="49" name="Oval 48"/>
          <p:cNvSpPr/>
          <p:nvPr/>
        </p:nvSpPr>
        <p:spPr>
          <a:xfrm rot="20304031">
            <a:off x="6169253" y="5130219"/>
            <a:ext cx="618565" cy="428427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6478535" y="3489943"/>
            <a:ext cx="22819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Internal C/C tube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913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4" grpId="0"/>
      <p:bldP spid="46" grpId="0"/>
      <p:bldP spid="10" grpId="0"/>
      <p:bldP spid="47" grpId="0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Carbon fiber reinforced aluminum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8009" y="1413062"/>
            <a:ext cx="8465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Material obtained by aluminium infiltration of a carbon perform.</a:t>
            </a:r>
          </a:p>
          <a:p>
            <a:r>
              <a:rPr lang="en-GB" sz="1600" dirty="0" smtClean="0"/>
              <a:t>Tests on samples from Thales </a:t>
            </a:r>
            <a:r>
              <a:rPr lang="en-GB" sz="1600" dirty="0" err="1"/>
              <a:t>Alenia</a:t>
            </a:r>
            <a:r>
              <a:rPr lang="en-GB" sz="1600" dirty="0"/>
              <a:t> Space and Dresden </a:t>
            </a:r>
            <a:r>
              <a:rPr lang="en-GB" sz="1600" dirty="0" smtClean="0"/>
              <a:t>University.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t="886" r="30314" b="3192"/>
          <a:stretch/>
        </p:blipFill>
        <p:spPr bwMode="auto">
          <a:xfrm rot="5400000">
            <a:off x="3067850" y="1465740"/>
            <a:ext cx="1398179" cy="25664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6" r="24960"/>
          <a:stretch/>
        </p:blipFill>
        <p:spPr bwMode="auto">
          <a:xfrm>
            <a:off x="1603561" y="2049874"/>
            <a:ext cx="780438" cy="1398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\\cern.ch\dfs\Users\h\hrambeau\Documents\My Pictures\P1000218.JPG"/>
          <p:cNvPicPr>
            <a:picLocks noChangeAspect="1"/>
          </p:cNvPicPr>
          <p:nvPr/>
        </p:nvPicPr>
        <p:blipFill>
          <a:blip r:embed="rId4" cstate="print"/>
          <a:srcRect l="30000" t="14400" r="30000" b="36000"/>
          <a:stretch>
            <a:fillRect/>
          </a:stretch>
        </p:blipFill>
        <p:spPr bwMode="auto">
          <a:xfrm>
            <a:off x="651305" y="2049871"/>
            <a:ext cx="846379" cy="139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16584" y="5472134"/>
            <a:ext cx="8058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dirty="0" smtClean="0"/>
              <a:t>Tentative to find company to try short carbon </a:t>
            </a:r>
            <a:r>
              <a:rPr lang="en-GB" sz="1600" dirty="0" err="1" smtClean="0"/>
              <a:t>fibers</a:t>
            </a:r>
            <a:r>
              <a:rPr lang="en-GB" sz="1600" dirty="0" smtClean="0"/>
              <a:t> or </a:t>
            </a:r>
            <a:r>
              <a:rPr lang="en-GB" sz="1600" dirty="0" err="1" smtClean="0"/>
              <a:t>graphen</a:t>
            </a:r>
            <a:r>
              <a:rPr lang="en-GB" sz="1600" dirty="0" smtClean="0"/>
              <a:t> in aluminium matrix: not successful (yet).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288009" y="3691702"/>
            <a:ext cx="71891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 </a:t>
            </a:r>
            <a:r>
              <a:rPr lang="en-GB" sz="1600" dirty="0" smtClean="0"/>
              <a:t>Vacuum </a:t>
            </a:r>
            <a:r>
              <a:rPr lang="en-GB" sz="1600" dirty="0"/>
              <a:t>tests </a:t>
            </a:r>
            <a:r>
              <a:rPr lang="en-GB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Leak tightness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Preliminary outgassing tests promising for unbaked sample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41536" y="3445481"/>
            <a:ext cx="4408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Tube  and plates of </a:t>
            </a:r>
            <a:r>
              <a:rPr lang="en-GB" dirty="0" smtClean="0"/>
              <a:t>long </a:t>
            </a:r>
            <a:r>
              <a:rPr lang="en-GB" dirty="0"/>
              <a:t>carbon fibres in aluminium matrix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8009" y="5105499"/>
            <a:ext cx="7189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 </a:t>
            </a:r>
            <a:r>
              <a:rPr lang="en-GB" sz="1600" dirty="0" smtClean="0"/>
              <a:t>Material not available at the industrial scale.</a:t>
            </a:r>
            <a:endParaRPr lang="en-GB" sz="1600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" t="17643" r="9267"/>
          <a:stretch/>
        </p:blipFill>
        <p:spPr bwMode="auto">
          <a:xfrm>
            <a:off x="5600700" y="2352675"/>
            <a:ext cx="3172197" cy="295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88009" y="4460252"/>
            <a:ext cx="7189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K"/>
            </a:pPr>
            <a:r>
              <a:rPr lang="en-GB" sz="1600" dirty="0" smtClean="0">
                <a:sym typeface="Wingdings" panose="05000000000000000000" pitchFamily="2" charset="2"/>
              </a:rPr>
              <a:t>Reliability with thermal cycles not assessed</a:t>
            </a:r>
          </a:p>
          <a:p>
            <a:pPr marL="285750" indent="-285750">
              <a:buFont typeface="Wingdings" pitchFamily="2" charset="2"/>
              <a:buChar char="K"/>
            </a:pPr>
            <a:r>
              <a:rPr lang="en-GB" sz="1600" dirty="0" smtClean="0">
                <a:sym typeface="Wingdings" panose="05000000000000000000" pitchFamily="2" charset="2"/>
              </a:rPr>
              <a:t>Compatibility C/Al: corrosion, cleaning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244068" y="5167055"/>
            <a:ext cx="2519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Outgassing of C/Al composite (4.25 cm</a:t>
            </a:r>
            <a:r>
              <a:rPr lang="en-GB" sz="1000" baseline="30000" dirty="0" smtClean="0"/>
              <a:t>2</a:t>
            </a:r>
            <a:r>
              <a:rPr lang="en-GB" sz="1000" dirty="0" smtClean="0"/>
              <a:t>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8351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4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Carbon fiber reinforced epoxy + coating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3536" y="1441046"/>
            <a:ext cx="7719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Long carbon fibres reinforced epoxy resin</a:t>
            </a:r>
          </a:p>
          <a:p>
            <a:r>
              <a:rPr lang="en-GB" dirty="0" smtClean="0"/>
              <a:t>Aluminium sputtering coating (up to ~500 nm),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9" t="4208" r="9953" b="12547"/>
          <a:stretch/>
        </p:blipFill>
        <p:spPr>
          <a:xfrm>
            <a:off x="2102834" y="2205054"/>
            <a:ext cx="2263245" cy="1889329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65177" y="4094383"/>
            <a:ext cx="57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Long carbon fibre epoxy resin with metallic coating</a:t>
            </a:r>
            <a:endParaRPr lang="en-GB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6" t="15813" b="69287"/>
          <a:stretch/>
        </p:blipFill>
        <p:spPr bwMode="auto">
          <a:xfrm>
            <a:off x="5371229" y="2263721"/>
            <a:ext cx="3187319" cy="168883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371229" y="3952555"/>
            <a:ext cx="31873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Surface observations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78108" y="1679431"/>
            <a:ext cx="2425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Defects</a:t>
            </a:r>
            <a:endParaRPr lang="en-GB" sz="1400" dirty="0"/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6502148" y="1987208"/>
            <a:ext cx="388684" cy="71891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5678108" y="1987208"/>
            <a:ext cx="1212724" cy="112093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2"/>
          </p:cNvCxnSpPr>
          <p:nvPr/>
        </p:nvCxnSpPr>
        <p:spPr>
          <a:xfrm>
            <a:off x="6890832" y="1987208"/>
            <a:ext cx="408174" cy="129498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65177" y="4558490"/>
            <a:ext cx="5042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 Vacuum tests </a:t>
            </a:r>
            <a:r>
              <a:rPr lang="en-GB" dirty="0" smtClean="0"/>
              <a:t>not </a:t>
            </a:r>
            <a:r>
              <a:rPr lang="en-GB" dirty="0"/>
              <a:t>successful due to pin </a:t>
            </a:r>
            <a:r>
              <a:rPr lang="en-GB" dirty="0" smtClean="0"/>
              <a:t>holes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65177" y="5089747"/>
            <a:ext cx="6807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Try </a:t>
            </a:r>
            <a:r>
              <a:rPr lang="en-GB" dirty="0">
                <a:sym typeface="Wingdings" panose="05000000000000000000" pitchFamily="2" charset="2"/>
              </a:rPr>
              <a:t>to coat in several steps with intermediate cleaning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Other coating process (ionic liquid)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9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Aluminum alloys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7647" y="1555571"/>
            <a:ext cx="5814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grades with Lithium being qualified: 2050, 2195:</a:t>
            </a:r>
          </a:p>
          <a:p>
            <a:endParaRPr lang="en-GB" dirty="0"/>
          </a:p>
        </p:txBody>
      </p:sp>
      <p:pic>
        <p:nvPicPr>
          <p:cNvPr id="20" name="Picture 19" descr="Z:\LEPEULE\LOWZMATERIAL\PHOTOS MATIERE\P109030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r="14004" b="9793"/>
          <a:stretch/>
        </p:blipFill>
        <p:spPr bwMode="auto">
          <a:xfrm>
            <a:off x="6939872" y="1504833"/>
            <a:ext cx="1954327" cy="2047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297" y="1906579"/>
            <a:ext cx="3179763" cy="214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7646" y="5343114"/>
            <a:ext cx="7010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/>
              <a:t>Are grades </a:t>
            </a:r>
            <a:r>
              <a:rPr lang="en-GB" sz="1600" dirty="0"/>
              <a:t>in 5XXX series with Lithium available</a:t>
            </a:r>
            <a:r>
              <a:rPr lang="en-GB" sz="1600" dirty="0" smtClean="0"/>
              <a:t>?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/>
              <a:t>Small grain </a:t>
            </a:r>
            <a:r>
              <a:rPr lang="en-GB" sz="1600" dirty="0" smtClean="0"/>
              <a:t>size aluminium alloys </a:t>
            </a:r>
            <a:endParaRPr lang="en-GB" sz="1600" dirty="0"/>
          </a:p>
          <a:p>
            <a:pPr marL="285750" indent="-285750">
              <a:buFont typeface="Wingdings" pitchFamily="2" charset="2"/>
              <a:buChar char="à"/>
            </a:pP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247649" y="4217755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Thin </a:t>
            </a:r>
            <a:r>
              <a:rPr lang="en-GB" dirty="0"/>
              <a:t>walled manufacturing: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Conventional machining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Chemical machining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47650" y="2383134"/>
            <a:ext cx="35928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Transparency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Stiffness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Weld ability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Promising strength</a:t>
            </a:r>
          </a:p>
          <a:p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543297" y="4094383"/>
            <a:ext cx="31797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Strength of different aluminium alloys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661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</a:t>
            </a:r>
            <a:r>
              <a:rPr lang="en-US" sz="3300" dirty="0" err="1" smtClean="0"/>
              <a:t>SiC</a:t>
            </a:r>
            <a:r>
              <a:rPr lang="en-US" sz="3300" dirty="0" smtClean="0"/>
              <a:t>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09550" y="3712706"/>
            <a:ext cx="4199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Preliminary results: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err="1" smtClean="0">
                <a:sym typeface="Wingdings" panose="05000000000000000000" pitchFamily="2" charset="2"/>
              </a:rPr>
              <a:t>SiC</a:t>
            </a:r>
            <a:r>
              <a:rPr lang="en-GB" sz="1400" dirty="0" smtClean="0">
                <a:sym typeface="Wingdings" panose="05000000000000000000" pitchFamily="2" charset="2"/>
              </a:rPr>
              <a:t> and C/</a:t>
            </a:r>
            <a:r>
              <a:rPr lang="en-GB" sz="1400" dirty="0" err="1" smtClean="0">
                <a:sym typeface="Wingdings" panose="05000000000000000000" pitchFamily="2" charset="2"/>
              </a:rPr>
              <a:t>SiC</a:t>
            </a:r>
            <a:r>
              <a:rPr lang="en-GB" sz="1400" dirty="0" smtClean="0">
                <a:sym typeface="Wingdings" panose="05000000000000000000" pitchFamily="2" charset="2"/>
              </a:rPr>
              <a:t> are both leak tight</a:t>
            </a: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Low outgassing rate for unbaked </a:t>
            </a:r>
            <a:r>
              <a:rPr lang="en-GB" sz="1400" dirty="0" err="1" smtClean="0">
                <a:sym typeface="Wingdings" panose="05000000000000000000" pitchFamily="2" charset="2"/>
              </a:rPr>
              <a:t>SiC</a:t>
            </a:r>
            <a:endParaRPr lang="en-GB" sz="1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J"/>
            </a:pPr>
            <a:r>
              <a:rPr lang="en-GB" sz="1400" dirty="0" smtClean="0">
                <a:sym typeface="Wingdings" panose="05000000000000000000" pitchFamily="2" charset="2"/>
              </a:rPr>
              <a:t>Higher outgassing for C/</a:t>
            </a:r>
            <a:r>
              <a:rPr lang="en-GB" sz="1400" dirty="0" err="1" smtClean="0">
                <a:sym typeface="Wingdings" panose="05000000000000000000" pitchFamily="2" charset="2"/>
              </a:rPr>
              <a:t>SiC</a:t>
            </a:r>
            <a:endParaRPr lang="en-GB" sz="1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350" y="2871710"/>
            <a:ext cx="3990781" cy="309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G:\Workspaces\c\cgarion2\Mesdocuments\Experiences_LHC\Chambre_low_Z\SiC\CeramicMatrixComposite\CESIC\Phott_sample2\P100025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1" b="15293"/>
          <a:stretch/>
        </p:blipFill>
        <p:spPr bwMode="auto">
          <a:xfrm>
            <a:off x="3879737" y="1549163"/>
            <a:ext cx="2119928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79737" y="2625489"/>
            <a:ext cx="2119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Small C/</a:t>
            </a:r>
            <a:r>
              <a:rPr lang="en-GB" sz="1000" dirty="0" err="1" smtClean="0"/>
              <a:t>SiC</a:t>
            </a:r>
            <a:r>
              <a:rPr lang="en-GB" sz="1000" dirty="0" smtClean="0"/>
              <a:t> plate sample</a:t>
            </a:r>
            <a:endParaRPr lang="en-GB" sz="1000" dirty="0"/>
          </a:p>
        </p:txBody>
      </p:sp>
      <p:pic>
        <p:nvPicPr>
          <p:cNvPr id="12292" name="Picture 4" descr="G:\Workspaces\c\cgarion2\Mesdocuments\Experiences_LHC\Chambre_low_Z\SiC\SiC_outgassing\Si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97" y="1549163"/>
            <a:ext cx="2240840" cy="168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1490898" y="3229793"/>
            <a:ext cx="2119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/>
              <a:t>SiC</a:t>
            </a:r>
            <a:r>
              <a:rPr lang="en-GB" sz="1000" dirty="0" smtClean="0"/>
              <a:t> plate sample</a:t>
            </a:r>
            <a:endParaRPr lang="en-GB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09550" y="1150382"/>
            <a:ext cx="872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Carbon-</a:t>
            </a:r>
            <a:r>
              <a:rPr lang="en-GB" dirty="0" err="1" smtClean="0"/>
              <a:t>fiber</a:t>
            </a:r>
            <a:r>
              <a:rPr lang="en-GB" dirty="0" smtClean="0"/>
              <a:t> </a:t>
            </a:r>
            <a:r>
              <a:rPr lang="en-GB" dirty="0"/>
              <a:t>reinforced silicon </a:t>
            </a:r>
            <a:r>
              <a:rPr lang="en-GB" dirty="0" smtClean="0"/>
              <a:t>carbide or silicon carbide ceramic are considered: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09550" y="4967962"/>
            <a:ext cx="4199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C/</a:t>
            </a:r>
            <a:r>
              <a:rPr lang="en-GB" sz="1600" dirty="0" err="1" smtClean="0">
                <a:sym typeface="Wingdings" panose="05000000000000000000" pitchFamily="2" charset="2"/>
              </a:rPr>
              <a:t>SiC</a:t>
            </a:r>
            <a:r>
              <a:rPr lang="en-GB" sz="1600" dirty="0" smtClean="0">
                <a:sym typeface="Wingdings" panose="05000000000000000000" pitchFamily="2" charset="2"/>
              </a:rPr>
              <a:t> improvement?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Vacuum tests for baked samples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Manufacturing of thin wall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4806349" y="5963436"/>
            <a:ext cx="3990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Outgassing curve of </a:t>
            </a:r>
            <a:r>
              <a:rPr lang="en-GB" sz="1000" dirty="0" err="1" smtClean="0"/>
              <a:t>SiC</a:t>
            </a:r>
            <a:r>
              <a:rPr lang="en-GB" sz="1000" dirty="0" smtClean="0"/>
              <a:t> materials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7241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54961" y="5529804"/>
            <a:ext cx="36841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Glassy carbon tube</a:t>
            </a:r>
            <a:endParaRPr lang="en-GB" sz="1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1" r="6246" b="25525"/>
          <a:stretch/>
        </p:blipFill>
        <p:spPr>
          <a:xfrm>
            <a:off x="2754962" y="3896566"/>
            <a:ext cx="3684116" cy="16250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1786" y="1773814"/>
            <a:ext cx="803686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Glassy carbon (GC</a:t>
            </a:r>
            <a:r>
              <a:rPr lang="en-GB" dirty="0" smtClean="0"/>
              <a:t>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Obtained </a:t>
            </a:r>
            <a:r>
              <a:rPr lang="en-GB" sz="1400" dirty="0"/>
              <a:t>by the pyrolysis at high temperature of a highly reticulated resin.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</a:t>
            </a:r>
            <a:r>
              <a:rPr lang="en-GB" sz="1400" dirty="0"/>
              <a:t>grades </a:t>
            </a:r>
            <a:r>
              <a:rPr lang="en-GB" sz="1400" dirty="0" smtClean="0"/>
              <a:t>have </a:t>
            </a:r>
            <a:r>
              <a:rPr lang="en-GB" sz="1400" dirty="0"/>
              <a:t>been considered. Grade K is obtained after a heat treatment at 1000 °C whereas 3000 °C is used for the grade G.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Chemical </a:t>
            </a:r>
            <a:r>
              <a:rPr lang="en-GB" sz="1400" dirty="0"/>
              <a:t>analyses have been done by EDS. The material is composed of around 98 % (weight) of carbon and 2% of oxygen</a:t>
            </a:r>
            <a:r>
              <a:rPr lang="en-GB" sz="1400" dirty="0" smtClean="0"/>
              <a:t>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3161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13567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Highly transparent vacuum chambers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</p:spPr>
        <p:txBody>
          <a:bodyPr/>
          <a:lstStyle/>
          <a:p>
            <a:r>
              <a:rPr lang="en-US" dirty="0" smtClean="0"/>
              <a:t>19-20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5033" y="1836846"/>
            <a:ext cx="61030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Outline: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 solutions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material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Alternative to beryllium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Figure of merit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Type of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Status of different alternatives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Conclusion and next steps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9625" y="6343650"/>
            <a:ext cx="7725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Workshop on Advanced Materials and Surfaces 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9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G:\Workspaces\c\cgarion2\Mesdocuments\Experiences_LHC\Chambre_low_Z\Glassy_HTW\essai_meca\Flexion_4pts\Photos\P10000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" t="20653" r="6860" b="33921"/>
          <a:stretch/>
        </p:blipFill>
        <p:spPr bwMode="auto">
          <a:xfrm>
            <a:off x="3499624" y="1454264"/>
            <a:ext cx="2558891" cy="991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7" t="8879" r="6769" b="22947"/>
          <a:stretch/>
        </p:blipFill>
        <p:spPr bwMode="auto">
          <a:xfrm>
            <a:off x="3625328" y="3785327"/>
            <a:ext cx="1928495" cy="13896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323183"/>
            <a:ext cx="3625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Mechanical properties: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4446" y="1937662"/>
            <a:ext cx="31051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Stiffness: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 points bending tests on plates equipped with strain gauges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Young modulus and Poisson’s ratio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9069" y="4005413"/>
            <a:ext cx="29577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Strength: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 points bending tests on bars (avoid chips during cutting)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Compression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Weibull’s</a:t>
            </a:r>
            <a:r>
              <a:rPr lang="en-GB" sz="1400" dirty="0" smtClean="0"/>
              <a:t> distribution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598" y="1184745"/>
            <a:ext cx="2742106" cy="1939456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325" y="3410599"/>
            <a:ext cx="2886651" cy="1824491"/>
          </a:xfrm>
          <a:prstGeom prst="rect">
            <a:avLst/>
          </a:prstGeom>
          <a:noFill/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041653"/>
              </p:ext>
            </p:extLst>
          </p:nvPr>
        </p:nvGraphicFramePr>
        <p:xfrm>
          <a:off x="3448963" y="2709559"/>
          <a:ext cx="2633147" cy="66713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69877"/>
                <a:gridCol w="1120588"/>
                <a:gridCol w="842682"/>
              </a:tblGrid>
              <a:tr h="264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Young Modulus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[</a:t>
                      </a:r>
                      <a:r>
                        <a:rPr lang="en-GB" sz="1000" dirty="0" err="1">
                          <a:effectLst/>
                        </a:rPr>
                        <a:t>GPa</a:t>
                      </a:r>
                      <a:r>
                        <a:rPr lang="en-GB" sz="1000" dirty="0">
                          <a:effectLst/>
                        </a:rPr>
                        <a:t>]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Poisson’s Coefficient 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Grade G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32.4 ±0.8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0.155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Grade K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32.5 ±1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0.17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655489"/>
              </p:ext>
            </p:extLst>
          </p:nvPr>
        </p:nvGraphicFramePr>
        <p:xfrm>
          <a:off x="1353672" y="5434796"/>
          <a:ext cx="7162799" cy="65627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87964"/>
                <a:gridCol w="1404223"/>
                <a:gridCol w="1344706"/>
                <a:gridCol w="1721223"/>
                <a:gridCol w="1604683"/>
              </a:tblGrid>
              <a:tr h="26416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strength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r>
                        <a:rPr kumimoji="0" lang="en-GB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Weibull</a:t>
                      </a: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shape parameter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Weibull</a:t>
                      </a: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scale parameter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Flexure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5.6-6.3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375-416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4147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Compression</a:t>
                      </a:r>
                      <a:endParaRPr kumimoji="0" lang="en-GB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1012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13.5-14.6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1587-1644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346853" y="2459117"/>
            <a:ext cx="2837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4 points bending test on plates</a:t>
            </a:r>
            <a:endParaRPr lang="en-GB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6184219" y="3123347"/>
            <a:ext cx="2837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Elastic properties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04830" y="5148498"/>
            <a:ext cx="2837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4 points bending test on rods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134934" y="5188575"/>
            <a:ext cx="2837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Survival probability for the bending test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3819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 descr="G:\Workspaces\c\cgarion2\Mesdocuments\Experiences_LHC\Chambre_low_Z\Glassy_HTW\essai_meca\Fracture_CT\P100023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3" t="16552" r="16026" b="4827"/>
          <a:stretch/>
        </p:blipFill>
        <p:spPr bwMode="auto">
          <a:xfrm flipH="1">
            <a:off x="1478925" y="3865195"/>
            <a:ext cx="1719185" cy="14399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2" name="Picture 32" descr="def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521" y="3865195"/>
            <a:ext cx="1468375" cy="148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1" descr="def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46" y="3865194"/>
            <a:ext cx="1468495" cy="148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75810" y="1372234"/>
            <a:ext cx="23128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Fracture toughness:</a:t>
            </a:r>
            <a:endParaRPr lang="en-GB" sz="1400" dirty="0"/>
          </a:p>
        </p:txBody>
      </p:sp>
      <p:pic>
        <p:nvPicPr>
          <p:cNvPr id="18" name="Picture 1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491" y="1460588"/>
            <a:ext cx="3561080" cy="888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997" y="1460588"/>
            <a:ext cx="1664970" cy="8883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00026" y="1925619"/>
            <a:ext cx="372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Notched bar under 4 points bending test:</a:t>
            </a:r>
            <a:endParaRPr lang="en-GB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333751"/>
              </p:ext>
            </p:extLst>
          </p:nvPr>
        </p:nvGraphicFramePr>
        <p:xfrm>
          <a:off x="1514660" y="2604921"/>
          <a:ext cx="5868670" cy="91440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73480"/>
                <a:gridCol w="1173480"/>
                <a:gridCol w="1173480"/>
                <a:gridCol w="1174115"/>
                <a:gridCol w="11741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Sample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Groove depth [mm]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Force to failure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[N]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Bending stress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[MPa]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K</a:t>
                      </a:r>
                      <a:r>
                        <a:rPr lang="en-GB" sz="1100" baseline="-25000">
                          <a:effectLst/>
                        </a:rPr>
                        <a:t>Ic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[MPa.m</a:t>
                      </a:r>
                      <a:r>
                        <a:rPr lang="en-GB" sz="1100" baseline="30000">
                          <a:effectLst/>
                        </a:rPr>
                        <a:t>1/2</a:t>
                      </a:r>
                      <a:r>
                        <a:rPr lang="en-GB" sz="1100">
                          <a:effectLst/>
                        </a:rPr>
                        <a:t>]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697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7.8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0.023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973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172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6.3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0.049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964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170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13.1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00026" y="3568279"/>
            <a:ext cx="4106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CT specimen: test in preparation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5096" y="5476875"/>
            <a:ext cx="81668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en-GB" sz="1400" dirty="0" smtClean="0"/>
              <a:t>Two methods will be used to determine the toughness: Maximum force for a given stress intensity factor or load decrease during crack propagation.</a:t>
            </a:r>
          </a:p>
          <a:p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en-GB" sz="1400" dirty="0" smtClean="0"/>
              <a:t>Crack growth test is also foreseen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3845491" y="2348953"/>
            <a:ext cx="52264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Notched bar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478925" y="5302203"/>
            <a:ext cx="5350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CT specimen and crack propagation simulation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4424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15" grpId="0"/>
      <p:bldP spid="16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7938" y="1605474"/>
            <a:ext cx="5255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Transition to metallic parts:</a:t>
            </a:r>
            <a:endParaRPr lang="en-GB" dirty="0"/>
          </a:p>
        </p:txBody>
      </p:sp>
      <p:pic>
        <p:nvPicPr>
          <p:cNvPr id="38" name="Picture 3" descr="C:\projects\11042013 C.Garion brazing glassy carbon\20130405 brazing\inLens\uncoatedinlens-00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956" y="1601926"/>
            <a:ext cx="2348658" cy="176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975384" y="1179159"/>
            <a:ext cx="17685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CusilABA inteface layer</a:t>
            </a:r>
            <a:endParaRPr lang="en-GB" sz="1200" dirty="0"/>
          </a:p>
        </p:txBody>
      </p:sp>
      <p:cxnSp>
        <p:nvCxnSpPr>
          <p:cNvPr id="40" name="Straight Arrow Connector 39"/>
          <p:cNvCxnSpPr>
            <a:stCxn id="39" idx="2"/>
          </p:cNvCxnSpPr>
          <p:nvPr/>
        </p:nvCxnSpPr>
        <p:spPr>
          <a:xfrm flipH="1">
            <a:off x="6791009" y="1456158"/>
            <a:ext cx="1068658" cy="6047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06082" y="3535530"/>
            <a:ext cx="1754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Glassy carbon</a:t>
            </a:r>
            <a:endParaRPr lang="en-GB" sz="1200" dirty="0"/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>
          <a:xfrm flipV="1">
            <a:off x="5483273" y="2800426"/>
            <a:ext cx="552071" cy="735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465823" y="3522972"/>
            <a:ext cx="1129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Ceramic</a:t>
            </a:r>
            <a:endParaRPr lang="en-GB" sz="1200" dirty="0"/>
          </a:p>
        </p:txBody>
      </p:sp>
      <p:cxnSp>
        <p:nvCxnSpPr>
          <p:cNvPr id="12" name="Straight Arrow Connector 11"/>
          <p:cNvCxnSpPr>
            <a:stCxn id="41" idx="0"/>
          </p:cNvCxnSpPr>
          <p:nvPr/>
        </p:nvCxnSpPr>
        <p:spPr>
          <a:xfrm flipH="1" flipV="1">
            <a:off x="7465824" y="2800426"/>
            <a:ext cx="564776" cy="7225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61999" y="2231831"/>
            <a:ext cx="516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Soldering with intermediate ceramic part: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Compatible thermal expansion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Higher mechanical strength</a:t>
            </a:r>
            <a:endParaRPr lang="en-GB" sz="1400" dirty="0"/>
          </a:p>
        </p:txBody>
      </p:sp>
      <p:pic>
        <p:nvPicPr>
          <p:cNvPr id="10242" name="Picture 2" descr="G:\Workspaces\c\cgarion2\Mesdocuments\Experiences_LHC\Chambre_low_Z\Glassy_HTW\brasage_extremite\Photo\Essai2\P10002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16" y="4102804"/>
            <a:ext cx="2324683" cy="174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761999" y="4374396"/>
            <a:ext cx="4877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Preliminary tests on crucible: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Initial gaps to be adjusted to have a good flow of the solder</a:t>
            </a:r>
            <a:endParaRPr lang="en-GB" sz="1400" dirty="0"/>
          </a:p>
        </p:txBody>
      </p:sp>
      <p:sp>
        <p:nvSpPr>
          <p:cNvPr id="51" name="Rectangle 50"/>
          <p:cNvSpPr/>
          <p:nvPr/>
        </p:nvSpPr>
        <p:spPr>
          <a:xfrm>
            <a:off x="5410200" y="5846316"/>
            <a:ext cx="2895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GC crucible soldered with a copper ring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2573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7" grpId="0"/>
      <p:bldP spid="41" grpId="0"/>
      <p:bldP spid="42" grpId="0"/>
      <p:bldP spid="48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85" y="1410821"/>
            <a:ext cx="2781329" cy="210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109" y="3680206"/>
            <a:ext cx="2962515" cy="230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5044" y="1496546"/>
            <a:ext cx="367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Outgassing rate: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9271" y="2043097"/>
            <a:ext cx="269625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Unbaked material: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Throughput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Grade K : high outgassing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Grade G : low outgassing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347390" y="4578243"/>
            <a:ext cx="4643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Baked material: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Gas accumulation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Grade G : outgassing rate of </a:t>
            </a:r>
            <a:r>
              <a:rPr lang="en-US" sz="1400" dirty="0"/>
              <a:t>1.5E-13 mbar l s</a:t>
            </a:r>
            <a:r>
              <a:rPr lang="en-US" sz="1400" baseline="30000" dirty="0"/>
              <a:t>-1</a:t>
            </a:r>
            <a:r>
              <a:rPr lang="en-US" sz="1400" dirty="0"/>
              <a:t> cm</a:t>
            </a:r>
            <a:r>
              <a:rPr lang="en-US" sz="1400" baseline="30000" dirty="0"/>
              <a:t>-2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467085" y="3494120"/>
            <a:ext cx="2781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Outgassing curve of  unbaked glassy carbon</a:t>
            </a:r>
            <a:endParaRPr lang="en-GB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5086109" y="5943009"/>
            <a:ext cx="29625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Outgassing of baked glassy carbon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4141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3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 – Glassy carbon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7796" y="1645914"/>
            <a:ext cx="658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Possibility to improvement the material properties: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27796" y="2209364"/>
            <a:ext cx="54827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Reinforcement with </a:t>
            </a:r>
            <a:r>
              <a:rPr lang="en-GB" dirty="0" smtClean="0"/>
              <a:t>carbon nanotubes: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mechanical </a:t>
            </a:r>
            <a:r>
              <a:rPr lang="en-GB" dirty="0"/>
              <a:t>properties </a:t>
            </a:r>
            <a:r>
              <a:rPr lang="en-GB" dirty="0" smtClean="0"/>
              <a:t>↑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thermal </a:t>
            </a:r>
            <a:r>
              <a:rPr lang="en-GB" dirty="0"/>
              <a:t>conductivity </a:t>
            </a:r>
            <a:r>
              <a:rPr lang="en-GB" dirty="0" smtClean="0"/>
              <a:t>↑</a:t>
            </a:r>
            <a:endParaRPr lang="en-GB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247" y="2926404"/>
            <a:ext cx="4755776" cy="276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Up Arrow 2"/>
          <p:cNvSpPr/>
          <p:nvPr/>
        </p:nvSpPr>
        <p:spPr>
          <a:xfrm>
            <a:off x="4216731" y="4069457"/>
            <a:ext cx="151798" cy="302501"/>
          </a:xfrm>
          <a:prstGeom prst="upArrow">
            <a:avLst/>
          </a:prstGeom>
          <a:gradFill>
            <a:gsLst>
              <a:gs pos="0">
                <a:schemeClr val="bg1"/>
              </a:gs>
              <a:gs pos="54000">
                <a:srgbClr val="8F45C7"/>
              </a:gs>
            </a:gsLst>
            <a:lin ang="5400000" scaled="0"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Up Arrow 38"/>
          <p:cNvSpPr/>
          <p:nvPr/>
        </p:nvSpPr>
        <p:spPr>
          <a:xfrm>
            <a:off x="4063058" y="4688025"/>
            <a:ext cx="151798" cy="434322"/>
          </a:xfrm>
          <a:prstGeom prst="upArrow">
            <a:avLst/>
          </a:prstGeom>
          <a:gradFill>
            <a:gsLst>
              <a:gs pos="0">
                <a:schemeClr val="bg1"/>
              </a:gs>
              <a:gs pos="54000">
                <a:srgbClr val="C00000"/>
              </a:gs>
            </a:gsLst>
            <a:lin ang="5400000" scaled="0"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241"/>
            <a:ext cx="8226854" cy="833309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/>
              <a:t>Highly transparent vacuum chambers 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9344" y="1058932"/>
            <a:ext cx="8263232" cy="5539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spcBef>
                <a:spcPct val="0"/>
              </a:spcBef>
              <a:buNone/>
              <a:defRPr kumimoji="0" sz="30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9344" y="2076450"/>
            <a:ext cx="8263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Highly transparent vacuum chambers are required in high energy physics domain.</a:t>
            </a:r>
          </a:p>
          <a:p>
            <a:endParaRPr lang="en-GB" dirty="0"/>
          </a:p>
          <a:p>
            <a:r>
              <a:rPr lang="en-GB" dirty="0" smtClean="0"/>
              <a:t>Beryllium and aluminium are two material presently used for vacuum chambers.</a:t>
            </a:r>
          </a:p>
          <a:p>
            <a:endParaRPr lang="en-GB" dirty="0"/>
          </a:p>
          <a:p>
            <a:r>
              <a:rPr lang="en-GB" dirty="0" smtClean="0"/>
              <a:t>Materials, alternative to beryllium, are studied for transparent vacuum chambers.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6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95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13567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Highly transparent vacuum chambers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1" descr="G:\Workspaces\d\div_lhc\VACUUM\Projects - Experimental Vacuum\LHCb photos\LHCb suppor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2260" y="1811186"/>
            <a:ext cx="5273072" cy="3802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8052" y="1971923"/>
            <a:ext cx="3354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 high energy physics detectors, transparent vacuum systems are required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Reduce the interaction of particles with the matter,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Reduce the activation of the materials,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Reduce the background to the experiments.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969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13567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Highly transparent vacuum chambers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6960" y="1787258"/>
            <a:ext cx="82265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 requirements are: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Vacuum compatibility (leak tightness, low outgassing and permeation),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Temperature resistance (in the range 230 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Mechanical stiffness and strength</a:t>
            </a:r>
            <a:endParaRPr lang="en-GB" sz="1600" dirty="0"/>
          </a:p>
          <a:p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26960" y="3614471"/>
            <a:ext cx="8545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Transparency of the chamber is defined as: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22478" y="3547952"/>
                <a:ext cx="443070" cy="5164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2478" y="3547952"/>
                <a:ext cx="443070" cy="5164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5044013" y="4874288"/>
                <a:ext cx="2415469" cy="675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/>
                            </a:rPr>
                            <m:t>𝑐𝑚</m:t>
                          </m:r>
                        </m:e>
                      </m:d>
                      <m:r>
                        <a:rPr lang="en-GB" sz="1400" i="1"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400" i="1">
                              <a:latin typeface="Cambria Math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716.4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GB" sz="1400" i="1">
                              <a:latin typeface="Cambria Math"/>
                            </a:rPr>
                            <m:t>𝑍</m:t>
                          </m:r>
                          <m:d>
                            <m:d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𝑍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GB" sz="1400" i="1">
                              <a:latin typeface="Cambria Math"/>
                            </a:rPr>
                            <m:t>𝑙𝑛</m:t>
                          </m:r>
                          <m:d>
                            <m:d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/>
                                    </a:rPr>
                                    <m:t>287</m:t>
                                  </m:r>
                                </m:num>
                                <m:den>
                                  <m:r>
                                    <a:rPr lang="en-GB" sz="1400" i="1">
                                      <a:latin typeface="Cambria Math"/>
                                    </a:rPr>
                                    <m:t>𝑍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013" y="4874288"/>
                <a:ext cx="2415469" cy="675891"/>
              </a:xfrm>
              <a:prstGeom prst="rect">
                <a:avLst/>
              </a:prstGeom>
              <a:blipFill rotWithShape="1">
                <a:blip r:embed="rId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647600" y="3059668"/>
            <a:ext cx="2173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thickness of the chamber</a:t>
            </a: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>
            <a:off x="5136543" y="3213557"/>
            <a:ext cx="511057" cy="4009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862470" y="4414111"/>
            <a:ext cx="14789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radiation length </a:t>
            </a: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 flipV="1">
            <a:off x="4341412" y="3953026"/>
            <a:ext cx="564543" cy="6149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9" idx="3"/>
            <a:endCxn id="11" idx="1"/>
          </p:cNvCxnSpPr>
          <p:nvPr/>
        </p:nvCxnSpPr>
        <p:spPr>
          <a:xfrm>
            <a:off x="4341412" y="4568000"/>
            <a:ext cx="702601" cy="6442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265548" y="5283393"/>
            <a:ext cx="594563" cy="2667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544170" y="5396290"/>
            <a:ext cx="8547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density</a:t>
            </a:r>
            <a:endParaRPr lang="en-GB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796501" y="5435793"/>
            <a:ext cx="216010" cy="268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167483" y="5702578"/>
            <a:ext cx="1479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Atomic number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6934201" y="4106333"/>
            <a:ext cx="1411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Atomic </a:t>
            </a:r>
            <a:r>
              <a:rPr lang="en-GB" sz="1400" dirty="0" smtClean="0"/>
              <a:t>weight</a:t>
            </a:r>
            <a:endParaRPr lang="en-GB" sz="1400" dirty="0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 flipH="1">
            <a:off x="7019925" y="4414110"/>
            <a:ext cx="620265" cy="5484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61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6" grpId="0"/>
      <p:bldP spid="19" grpId="0"/>
      <p:bldP spid="29" grpId="0"/>
      <p:bldP spid="32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Present solutions for transparent vacuum chambers  </a:t>
            </a:r>
            <a:r>
              <a:rPr lang="en-US" sz="2800" dirty="0" smtClean="0"/>
              <a:t>Beryllium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5639" y="3832160"/>
            <a:ext cx="43930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Technical difficulties: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/>
              <a:t>Material </a:t>
            </a:r>
            <a:r>
              <a:rPr lang="en-GB" sz="1400" dirty="0"/>
              <a:t>porosity </a:t>
            </a:r>
            <a:r>
              <a:rPr lang="en-GB" sz="1400" dirty="0" smtClean="0"/>
              <a:t>thin walled vacuum chambers (0.8 mm);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 smtClean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 smtClean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/>
              <a:t>Welding: cracks in welded joints</a:t>
            </a:r>
            <a:endParaRPr lang="en-GB" sz="1400" dirty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57" y="3283002"/>
            <a:ext cx="1960356" cy="1470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430" y="3283003"/>
            <a:ext cx="1712679" cy="1712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Overlap 2ndary Zoom View Max - 3 - Crack En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344" y="4796473"/>
            <a:ext cx="1790343" cy="134401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385639" y="1184744"/>
            <a:ext cx="8535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Beryllium is used for vacuum chambers in the experimental area due to its transparency and stiffness.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Range of geometry: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Thickness: 0.8 mm to </a:t>
            </a:r>
            <a:r>
              <a:rPr lang="en-GB" sz="1200" dirty="0" smtClean="0"/>
              <a:t>2.6 </a:t>
            </a:r>
            <a:r>
              <a:rPr lang="en-GB" sz="1200" dirty="0" smtClean="0"/>
              <a:t>mm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Diameter</a:t>
            </a:r>
            <a:r>
              <a:rPr lang="en-GB" sz="1200" dirty="0" smtClean="0"/>
              <a:t>: 34.4 to 260 mm</a:t>
            </a:r>
            <a:endParaRPr lang="en-GB" sz="1200" dirty="0" smtClean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Length: up to </a:t>
            </a:r>
            <a:r>
              <a:rPr lang="en-GB" sz="1200" dirty="0" smtClean="0"/>
              <a:t>7.3 </a:t>
            </a:r>
            <a:r>
              <a:rPr lang="en-GB" sz="1200" dirty="0" smtClean="0"/>
              <a:t>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5639" y="2658257"/>
            <a:ext cx="85357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Main drawbacks: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Brittle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Toxicity</a:t>
            </a:r>
            <a:endParaRPr lang="en-GB" sz="1200" dirty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 few </a:t>
            </a:r>
            <a:r>
              <a:rPr lang="en-GB" sz="1200" dirty="0" smtClean="0"/>
              <a:t>suppliers, </a:t>
            </a:r>
            <a:r>
              <a:rPr lang="en-GB" sz="1200" dirty="0"/>
              <a:t>cost </a:t>
            </a:r>
          </a:p>
        </p:txBody>
      </p:sp>
      <p:pic>
        <p:nvPicPr>
          <p:cNvPr id="15" name="Picture 14" descr="CERN_Fig5a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94" b="8883"/>
          <a:stretch/>
        </p:blipFill>
        <p:spPr bwMode="auto">
          <a:xfrm>
            <a:off x="4184069" y="1610147"/>
            <a:ext cx="4096505" cy="1454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70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9612" y="3432370"/>
            <a:ext cx="595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Issues: welds, deformation after bake out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Present solutions for transparent vacuum chambers  </a:t>
            </a:r>
            <a:r>
              <a:rPr lang="en-US" sz="2800" dirty="0" smtClean="0"/>
              <a:t>Aluminum alloys 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82592" y="1466062"/>
            <a:ext cx="5708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Two grades are used for our applications: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2219 for the vacuum chambers, thickness down to 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5083 for the bellows expansion joints, thickness 0.3 mm, internal diameter ~ 60 mm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11" name="Picture 10" descr="F:\DCIM\101_PANA\P101051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3148" y="1305700"/>
            <a:ext cx="2879717" cy="215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G:\Workspaces\c\cgarion2\Mesdocuments\Experiences_LHC\LHCb\Bellows\_-X-0000142B-3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4" b="23292"/>
          <a:stretch/>
        </p:blipFill>
        <p:spPr bwMode="auto">
          <a:xfrm>
            <a:off x="187340" y="4025759"/>
            <a:ext cx="1474931" cy="185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G:\Workspaces\c\cgarion2\Mesdocuments\Experiences_LHC\LHCb\Bellows\_-X-0000142B-3b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00" b="24650"/>
          <a:stretch/>
        </p:blipFill>
        <p:spPr bwMode="auto">
          <a:xfrm>
            <a:off x="1805011" y="5060022"/>
            <a:ext cx="4252886" cy="82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G:\Workspaces\c\cgarion2\Mesdocuments\Experiences_LHC\LHCb\Bellows\_-X-0000142B-3b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4" b="64110"/>
          <a:stretch/>
        </p:blipFill>
        <p:spPr bwMode="auto">
          <a:xfrm>
            <a:off x="1805011" y="3956593"/>
            <a:ext cx="4252885" cy="93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7341" y="5881631"/>
            <a:ext cx="5870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Porosities in EB welds between 2219 and </a:t>
            </a:r>
            <a:r>
              <a:rPr lang="en-GB" sz="1200" dirty="0" smtClean="0"/>
              <a:t>5083 for a bellows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153147" y="3478536"/>
            <a:ext cx="2879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Aluminium bellows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810375" y="4657725"/>
            <a:ext cx="1476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Porosities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4143375" y="4337770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1805011" y="4423495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252935" y="5385101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271735" y="5302852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014935" y="4337770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220878" y="5302852"/>
            <a:ext cx="352425" cy="17145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2" idx="1"/>
            <a:endCxn id="20" idx="6"/>
          </p:cNvCxnSpPr>
          <p:nvPr/>
        </p:nvCxnSpPr>
        <p:spPr>
          <a:xfrm flipH="1" flipV="1">
            <a:off x="5367360" y="4423495"/>
            <a:ext cx="1443015" cy="4188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" idx="1"/>
            <a:endCxn id="3" idx="6"/>
          </p:cNvCxnSpPr>
          <p:nvPr/>
        </p:nvCxnSpPr>
        <p:spPr>
          <a:xfrm flipH="1" flipV="1">
            <a:off x="4495800" y="4423495"/>
            <a:ext cx="2314575" cy="4188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" idx="1"/>
            <a:endCxn id="16" idx="6"/>
          </p:cNvCxnSpPr>
          <p:nvPr/>
        </p:nvCxnSpPr>
        <p:spPr>
          <a:xfrm flipH="1" flipV="1">
            <a:off x="2157436" y="4509220"/>
            <a:ext cx="4652939" cy="3331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" idx="1"/>
            <a:endCxn id="19" idx="7"/>
          </p:cNvCxnSpPr>
          <p:nvPr/>
        </p:nvCxnSpPr>
        <p:spPr>
          <a:xfrm flipH="1">
            <a:off x="2572549" y="4842391"/>
            <a:ext cx="4237826" cy="4855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" idx="1"/>
            <a:endCxn id="18" idx="7"/>
          </p:cNvCxnSpPr>
          <p:nvPr/>
        </p:nvCxnSpPr>
        <p:spPr>
          <a:xfrm flipH="1">
            <a:off x="4553749" y="4842391"/>
            <a:ext cx="2256626" cy="567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" idx="1"/>
            <a:endCxn id="21" idx="7"/>
          </p:cNvCxnSpPr>
          <p:nvPr/>
        </p:nvCxnSpPr>
        <p:spPr>
          <a:xfrm flipH="1">
            <a:off x="5521692" y="4842391"/>
            <a:ext cx="1288683" cy="4855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60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7" grpId="0"/>
      <p:bldP spid="2" grpId="0"/>
      <p:bldP spid="3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LHC transparent vacuum chambers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44265"/>
              </p:ext>
            </p:extLst>
          </p:nvPr>
        </p:nvGraphicFramePr>
        <p:xfrm>
          <a:off x="611560" y="1431109"/>
          <a:ext cx="7777528" cy="4217361"/>
        </p:xfrm>
        <a:graphic>
          <a:graphicData uri="http://schemas.openxmlformats.org/drawingml/2006/table">
            <a:tbl>
              <a:tblPr firstRow="1" bandRow="1"/>
              <a:tblGrid>
                <a:gridCol w="731520"/>
                <a:gridCol w="1188720"/>
                <a:gridCol w="1463040"/>
                <a:gridCol w="1463040"/>
                <a:gridCol w="1463040"/>
                <a:gridCol w="1468168"/>
              </a:tblGrid>
              <a:tr h="493860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rPr>
                        <a:t>Type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Feature</a:t>
                      </a:r>
                      <a:endParaRPr lang="en-US" sz="1400" dirty="0"/>
                    </a:p>
                  </a:txBody>
                  <a:tcPr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ATLAS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CMS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400" b="1" kern="1200" dirty="0" err="1" smtClean="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rPr>
                        <a:t>LHCb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latin typeface="Calibri"/>
                        <a:ea typeface=""/>
                        <a:cs typeface=""/>
                      </a:endParaRPr>
                    </a:p>
                    <a:p>
                      <a:pPr marL="0" algn="ctr" rtl="0" eaLnBrk="1" latinLnBrk="0" hangingPunct="1"/>
                      <a:endParaRPr kumimoji="0" lang="en-US" sz="1400" b="1" kern="1200" dirty="0">
                        <a:solidFill>
                          <a:schemeClr val="lt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400" b="1" kern="1200" dirty="0" smtClean="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rPr>
                        <a:t>ALICE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53449">
                <a:tc rowSpan="5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Central</a:t>
                      </a:r>
                      <a:endParaRPr lang="en-US" sz="1400" dirty="0" smtClean="0"/>
                    </a:p>
                  </a:txBody>
                  <a:tcPr vert="vert27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Materials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Be/Al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Be/st.st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(Be/Al)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Be/Al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Be/st.st </a:t>
                      </a:r>
                      <a:r>
                        <a:rPr lang="en-GB" sz="1400" b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(Be/Al)</a:t>
                      </a:r>
                      <a:endParaRPr lang="en-US" sz="1400" b="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Length (m)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7.3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6.2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1.85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4.82</a:t>
                      </a:r>
                      <a:r>
                        <a:rPr lang="en-GB" sz="1400" b="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(5.50)</a:t>
                      </a:r>
                      <a:endParaRPr lang="en-US" sz="1400" b="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Int.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dia</a:t>
                      </a:r>
                      <a:r>
                        <a:rPr lang="en-GB" sz="1400" baseline="0" dirty="0" smtClean="0"/>
                        <a:t> (mm)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58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(47)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58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(43.4)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50-260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58 </a:t>
                      </a:r>
                      <a:r>
                        <a:rPr lang="en-GB" sz="1400" b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(34.4)</a:t>
                      </a:r>
                      <a:endParaRPr lang="en-US" sz="1400" b="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Wall (mm)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0.8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0.8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1.0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0.8</a:t>
                      </a:r>
                      <a:endParaRPr lang="en-US" sz="1400" b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Configuration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err="1" smtClean="0"/>
                        <a:t>Cyl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Cone/</a:t>
                      </a:r>
                      <a:r>
                        <a:rPr lang="en-GB" sz="1400" dirty="0" err="1" smtClean="0"/>
                        <a:t>Cyl</a:t>
                      </a:r>
                      <a:r>
                        <a:rPr lang="en-GB" sz="1400" dirty="0" smtClean="0"/>
                        <a:t>/Cone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Cone</a:t>
                      </a:r>
                    </a:p>
                    <a:p>
                      <a:pPr algn="ctr"/>
                      <a:r>
                        <a:rPr lang="en-GB" sz="1400" dirty="0" smtClean="0"/>
                        <a:t>(UX85/3)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err="1" smtClean="0">
                          <a:latin typeface="Calibri" panose="020F0502020204030204" pitchFamily="34" charset="0"/>
                        </a:rPr>
                        <a:t>Cyl</a:t>
                      </a:r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(Cone/</a:t>
                      </a:r>
                      <a:r>
                        <a:rPr lang="en-GB" sz="1400" b="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cyl</a:t>
                      </a:r>
                      <a:r>
                        <a:rPr lang="en-GB" sz="1400" b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/cone)</a:t>
                      </a:r>
                      <a:endParaRPr lang="en-US" sz="1400" b="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 rowSpan="5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Forward</a:t>
                      </a:r>
                      <a:endParaRPr lang="en-US" sz="1400" dirty="0"/>
                    </a:p>
                  </a:txBody>
                  <a:tcPr vert="vert27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Materials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St.st 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(Al)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St.st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(Al)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Be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Calibri" panose="020F0502020204030204" pitchFamily="34" charset="0"/>
                        </a:rPr>
                        <a:t>Cu/St</a:t>
                      </a:r>
                      <a:r>
                        <a:rPr lang="en-US" sz="1400" b="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latin typeface="Calibri" panose="020F0502020204030204" pitchFamily="34" charset="0"/>
                        </a:rPr>
                        <a:t>St</a:t>
                      </a:r>
                      <a:endParaRPr lang="en-US" sz="1400" b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Length (m)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4.2-5.35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1.65-7.6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3.7-6.05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Calibri" panose="020F0502020204030204" pitchFamily="34" charset="0"/>
                        </a:rPr>
                        <a:t>5.0-6.9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Int.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dia</a:t>
                      </a:r>
                      <a:r>
                        <a:rPr lang="en-GB" sz="1400" baseline="0" dirty="0" smtClean="0"/>
                        <a:t> (mm)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60</a:t>
                      </a:r>
                      <a:r>
                        <a:rPr lang="en-GB" sz="1400" baseline="0" dirty="0" smtClean="0"/>
                        <a:t> – 120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55.1-318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50-260</a:t>
                      </a:r>
                      <a:endParaRPr lang="en-US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Calibri" panose="020F0502020204030204" pitchFamily="34" charset="0"/>
                        </a:rPr>
                        <a:t>60-506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Wall (mm)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 – 2.2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1.2-2.8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1.0-2.6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Calibri" panose="020F0502020204030204" pitchFamily="34" charset="0"/>
                        </a:rPr>
                        <a:t>1.5-2.8</a:t>
                      </a:r>
                      <a:endParaRPr lang="en-US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3449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Configuration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Cyl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Cone/</a:t>
                      </a:r>
                      <a:r>
                        <a:rPr lang="en-US" sz="1400" smtClean="0"/>
                        <a:t>cyl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cone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Calibri" panose="020F0502020204030204" pitchFamily="34" charset="0"/>
                        </a:rPr>
                        <a:t>Cyl</a:t>
                      </a:r>
                      <a:r>
                        <a:rPr lang="en-US" sz="1400" b="0" dirty="0" smtClean="0">
                          <a:latin typeface="Calibri" panose="020F0502020204030204" pitchFamily="34" charset="0"/>
                        </a:rPr>
                        <a:t>/cone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133599" y="909242"/>
            <a:ext cx="508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Characteristics:  pre-LS1, </a:t>
            </a:r>
            <a:r>
              <a:rPr lang="en-GB" dirty="0" smtClean="0">
                <a:solidFill>
                  <a:srgbClr val="FF0000"/>
                </a:solidFill>
              </a:rPr>
              <a:t>(post-LS1), </a:t>
            </a:r>
            <a:r>
              <a:rPr lang="en-GB" dirty="0" smtClean="0">
                <a:solidFill>
                  <a:schemeClr val="accent6"/>
                </a:solidFill>
              </a:rPr>
              <a:t>(post-LS2)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Present solutions for transparent vacuum chambers  </a:t>
            </a:r>
            <a:r>
              <a:rPr lang="en-US" sz="2800" dirty="0" smtClean="0"/>
              <a:t>Supporting system </a:t>
            </a:r>
            <a:endParaRPr lang="en-US" sz="3600" dirty="0"/>
          </a:p>
        </p:txBody>
      </p:sp>
      <p:pic>
        <p:nvPicPr>
          <p:cNvPr id="9" name="Picture 2" descr="G:\Workspaces\d\div_lhc\VACUUM\Projects - Experimental Vacuum\LHCb photos\LHCb support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2951" y="1268427"/>
            <a:ext cx="2971680" cy="1978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4" descr="E:\Documents\design_approval\IMG59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54630" y="2516852"/>
            <a:ext cx="2827737" cy="2121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C:\Users\jbosch\Dropbox\Camera Uploads\2012-11-14 09.05.5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" t="7113" r="42488" b="31551"/>
          <a:stretch/>
        </p:blipFill>
        <p:spPr bwMode="auto">
          <a:xfrm rot="16200000">
            <a:off x="7027572" y="1170753"/>
            <a:ext cx="1469852" cy="12428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5527" r="10293"/>
          <a:stretch/>
        </p:blipFill>
        <p:spPr bwMode="auto">
          <a:xfrm>
            <a:off x="435363" y="3677192"/>
            <a:ext cx="2455474" cy="163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G:\Workspaces\c\cgarion2\Mesdocuments\Experiences_LHC\LHCb\Wires\FutureFibers\P100019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6" r="17675" b="24747"/>
          <a:stretch/>
        </p:blipFill>
        <p:spPr bwMode="auto">
          <a:xfrm rot="16200000">
            <a:off x="6816318" y="3506031"/>
            <a:ext cx="2159814" cy="137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182951" y="1990725"/>
            <a:ext cx="445699" cy="2667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402151" y="2124075"/>
            <a:ext cx="445699" cy="2667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16" idx="5"/>
          </p:cNvCxnSpPr>
          <p:nvPr/>
        </p:nvCxnSpPr>
        <p:spPr>
          <a:xfrm>
            <a:off x="563379" y="2218368"/>
            <a:ext cx="2591252" cy="6677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5"/>
          </p:cNvCxnSpPr>
          <p:nvPr/>
        </p:nvCxnSpPr>
        <p:spPr>
          <a:xfrm>
            <a:off x="1782579" y="2351718"/>
            <a:ext cx="1372051" cy="5343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54629" y="2197829"/>
            <a:ext cx="2827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“old” support to new design</a:t>
            </a:r>
            <a:endParaRPr lang="en-GB" sz="1400" dirty="0"/>
          </a:p>
        </p:txBody>
      </p:sp>
      <p:cxnSp>
        <p:nvCxnSpPr>
          <p:cNvPr id="24" name="Straight Arrow Connector 23"/>
          <p:cNvCxnSpPr>
            <a:stCxn id="13" idx="0"/>
          </p:cNvCxnSpPr>
          <p:nvPr/>
        </p:nvCxnSpPr>
        <p:spPr>
          <a:xfrm flipH="1">
            <a:off x="5219700" y="1792200"/>
            <a:ext cx="1921352" cy="13510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77025" y="2552221"/>
            <a:ext cx="234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Aluminium to beryllium collar</a:t>
            </a:r>
            <a:endParaRPr lang="en-GB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15125" y="5259332"/>
            <a:ext cx="2466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Stainless steel to CFRE or aramid fibres (</a:t>
            </a:r>
            <a:r>
              <a:rPr lang="en-GB" sz="1200" b="1" dirty="0" err="1" smtClean="0"/>
              <a:t>Technora</a:t>
            </a:r>
            <a:r>
              <a:rPr lang="en-GB" sz="1200" b="1" dirty="0" smtClean="0"/>
              <a:t>) wires</a:t>
            </a:r>
            <a:endParaRPr lang="en-GB" sz="1200" b="1" dirty="0"/>
          </a:p>
        </p:txBody>
      </p:sp>
      <p:cxnSp>
        <p:nvCxnSpPr>
          <p:cNvPr id="28" name="Straight Arrow Connector 27"/>
          <p:cNvCxnSpPr>
            <a:stCxn id="15" idx="0"/>
          </p:cNvCxnSpPr>
          <p:nvPr/>
        </p:nvCxnSpPr>
        <p:spPr>
          <a:xfrm flipH="1" flipV="1">
            <a:off x="5560135" y="3762375"/>
            <a:ext cx="1650291" cy="4294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0"/>
          </p:cNvCxnSpPr>
          <p:nvPr/>
        </p:nvCxnSpPr>
        <p:spPr>
          <a:xfrm flipH="1" flipV="1">
            <a:off x="5560135" y="3476625"/>
            <a:ext cx="1650291" cy="7152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3900" y="5314578"/>
            <a:ext cx="2466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PBI (</a:t>
            </a:r>
            <a:r>
              <a:rPr lang="en-GB" sz="1200" b="1" dirty="0" err="1" smtClean="0"/>
              <a:t>Celazole</a:t>
            </a:r>
            <a:r>
              <a:rPr lang="en-GB" sz="1200" b="1" dirty="0" smtClean="0"/>
              <a:t>) interface pieces (can be used during bake out)</a:t>
            </a:r>
            <a:endParaRPr lang="en-GB" sz="1200" b="1" dirty="0"/>
          </a:p>
        </p:txBody>
      </p:sp>
      <p:cxnSp>
        <p:nvCxnSpPr>
          <p:cNvPr id="33" name="Straight Arrow Connector 32"/>
          <p:cNvCxnSpPr>
            <a:stCxn id="14" idx="3"/>
          </p:cNvCxnSpPr>
          <p:nvPr/>
        </p:nvCxnSpPr>
        <p:spPr>
          <a:xfrm flipV="1">
            <a:off x="2890837" y="3342755"/>
            <a:ext cx="2010064" cy="11531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14750" y="5271737"/>
            <a:ext cx="2172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GB" dirty="0"/>
              <a:t>Stainless steel to titanium screws</a:t>
            </a:r>
          </a:p>
        </p:txBody>
      </p:sp>
      <p:cxnSp>
        <p:nvCxnSpPr>
          <p:cNvPr id="36" name="Straight Arrow Connector 35"/>
          <p:cNvCxnSpPr>
            <a:stCxn id="34" idx="0"/>
          </p:cNvCxnSpPr>
          <p:nvPr/>
        </p:nvCxnSpPr>
        <p:spPr>
          <a:xfrm flipV="1">
            <a:off x="4801178" y="3762375"/>
            <a:ext cx="199447" cy="15093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9885" y="5772715"/>
            <a:ext cx="8837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All polymeric materials have been tested and qualified under radioactive environment.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5231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2" grpId="0"/>
      <p:bldP spid="25" grpId="0"/>
      <p:bldP spid="26" grpId="0"/>
      <p:bldP spid="31" grpId="0"/>
      <p:bldP spid="34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980202" y="1338023"/>
            <a:ext cx="7194376" cy="4160486"/>
            <a:chOff x="395536" y="1196752"/>
            <a:chExt cx="8461902" cy="4893492"/>
          </a:xfrm>
        </p:grpSpPr>
        <p:pic>
          <p:nvPicPr>
            <p:cNvPr id="10" name="Picture 9" descr="http://www.esrf.eu/UsersAndScience/Experiments/CRG/BM30B/images/TableauPeriodique_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196752"/>
              <a:ext cx="8461902" cy="4893492"/>
            </a:xfrm>
            <a:prstGeom prst="rect">
              <a:avLst/>
            </a:prstGeom>
            <a:noFill/>
          </p:spPr>
        </p:pic>
        <p:sp>
          <p:nvSpPr>
            <p:cNvPr id="11" name="Oval 10"/>
            <p:cNvSpPr/>
            <p:nvPr/>
          </p:nvSpPr>
          <p:spPr>
            <a:xfrm>
              <a:off x="899592" y="1916832"/>
              <a:ext cx="576064" cy="72008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444208" y="1916832"/>
              <a:ext cx="576064" cy="72008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012160" y="2420888"/>
              <a:ext cx="576064" cy="72008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20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2999"/>
            <a:ext cx="9144000" cy="11977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300" dirty="0" smtClean="0"/>
              <a:t>New material development for transparent vacuum chambers</a:t>
            </a:r>
            <a:r>
              <a:rPr lang="en-US" sz="2800" dirty="0" smtClean="0"/>
              <a:t> 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3144666" y="5458245"/>
                <a:ext cx="2415469" cy="675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/>
                            </a:rPr>
                            <m:t>𝑐𝑚</m:t>
                          </m:r>
                        </m:e>
                      </m:d>
                      <m:r>
                        <a:rPr lang="en-GB" sz="1400" i="1"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400" i="1">
                              <a:latin typeface="Cambria Math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716.4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GB" sz="1400" i="1">
                              <a:latin typeface="Cambria Math"/>
                            </a:rPr>
                            <m:t>𝑍</m:t>
                          </m:r>
                          <m:d>
                            <m:d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𝑍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GB" sz="1400" i="1">
                              <a:latin typeface="Cambria Math"/>
                            </a:rPr>
                            <m:t>𝑙𝑛</m:t>
                          </m:r>
                          <m:d>
                            <m:d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/>
                                    </a:rPr>
                                    <m:t>287</m:t>
                                  </m:r>
                                </m:num>
                                <m:den>
                                  <m:r>
                                    <a:rPr lang="en-GB" sz="1400" i="1">
                                      <a:latin typeface="Cambria Math"/>
                                    </a:rPr>
                                    <m:t>𝑍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666" y="5458245"/>
                <a:ext cx="2415469" cy="675891"/>
              </a:xfrm>
              <a:prstGeom prst="rect">
                <a:avLst/>
              </a:prstGeom>
              <a:blipFill rotWithShape="1">
                <a:blip r:embed="rId3"/>
                <a:stretch>
                  <a:fillRect b="-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056902" y="1338023"/>
            <a:ext cx="306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Material choice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68941" y="5564282"/>
            <a:ext cx="297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Transparency is given by: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34012</TotalTime>
  <Words>1828</Words>
  <Application>Microsoft Office PowerPoint</Application>
  <PresentationFormat>On-screen Show (4:3)</PresentationFormat>
  <Paragraphs>461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CERN(4-3)</vt:lpstr>
      <vt:lpstr>PowerPoint Presentation</vt:lpstr>
      <vt:lpstr>Highly transparent vacuum chambers </vt:lpstr>
      <vt:lpstr>Highly transparent vacuum chambers </vt:lpstr>
      <vt:lpstr>Highly transparent vacuum chambers </vt:lpstr>
      <vt:lpstr>Present solutions for transparent vacuum chambers  Beryllium </vt:lpstr>
      <vt:lpstr>Present solutions for transparent vacuum chambers  Aluminum alloys </vt:lpstr>
      <vt:lpstr>LHC transparent vacuum chambers </vt:lpstr>
      <vt:lpstr>Present solutions for transparent vacuum chambers  Supporting system </vt:lpstr>
      <vt:lpstr>New material development for transparent vacuum chambers </vt:lpstr>
      <vt:lpstr>New material development for transparent vacuum chambers – Figures of merit </vt:lpstr>
      <vt:lpstr>New material development for transparent vacuum chambers </vt:lpstr>
      <vt:lpstr>New material development for transparent vacuum chambers </vt:lpstr>
      <vt:lpstr>New material development for transparent vacuum chambers </vt:lpstr>
      <vt:lpstr>New material development for transparent vacuum chambers – Structural composite</vt:lpstr>
      <vt:lpstr>New material development for transparent vacuum chambers – Carbon fiber reinforced aluminum</vt:lpstr>
      <vt:lpstr>New material development for transparent vacuum chambers – Carbon fiber reinforced epoxy + coating</vt:lpstr>
      <vt:lpstr>New material development for transparent vacuum chambers – Aluminum alloys </vt:lpstr>
      <vt:lpstr>New material development for transparent vacuum chambers – SiC </vt:lpstr>
      <vt:lpstr>New material development for transparent vacuum chambers – Glassy carbon</vt:lpstr>
      <vt:lpstr>New material development for transparent vacuum chambers – Glassy carbon</vt:lpstr>
      <vt:lpstr>New material development for transparent vacuum chambers – Glassy carbon</vt:lpstr>
      <vt:lpstr>New material development for transparent vacuum chambers – Glassy carbon</vt:lpstr>
      <vt:lpstr>New material development for transparent vacuum chambers – Glassy carbon</vt:lpstr>
      <vt:lpstr>New material development for transparent vacuum chambers – Glassy carbon</vt:lpstr>
      <vt:lpstr>Highly transparent vacuum chambers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C. Garion</dc:creator>
  <cp:lastModifiedBy>Cedric Garion</cp:lastModifiedBy>
  <cp:revision>277</cp:revision>
  <cp:lastPrinted>2013-11-07T08:19:04Z</cp:lastPrinted>
  <dcterms:created xsi:type="dcterms:W3CDTF">2012-11-30T11:04:26Z</dcterms:created>
  <dcterms:modified xsi:type="dcterms:W3CDTF">2013-11-07T08:26:17Z</dcterms:modified>
</cp:coreProperties>
</file>