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002" r:id="rId1"/>
    <p:sldMasterId id="2147486908" r:id="rId2"/>
  </p:sldMasterIdLst>
  <p:notesMasterIdLst>
    <p:notesMasterId r:id="rId5"/>
  </p:notesMasterIdLst>
  <p:handoutMasterIdLst>
    <p:handoutMasterId r:id="rId6"/>
  </p:handoutMasterIdLst>
  <p:sldIdLst>
    <p:sldId id="1245" r:id="rId3"/>
    <p:sldId id="1244" r:id="rId4"/>
  </p:sldIdLst>
  <p:sldSz cx="9144000" cy="6858000" type="screen4x3"/>
  <p:notesSz cx="6797675" cy="9928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D60093"/>
    <a:srgbClr val="FFFFCC"/>
    <a:srgbClr val="FF5050"/>
    <a:srgbClr val="009900"/>
    <a:srgbClr val="3784C3"/>
    <a:srgbClr val="FFFF99"/>
    <a:srgbClr val="FFFF66"/>
    <a:srgbClr val="FF3399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7" autoAdjust="0"/>
    <p:restoredTop sz="94194" autoAdjust="0"/>
  </p:normalViewPr>
  <p:slideViewPr>
    <p:cSldViewPr>
      <p:cViewPr varScale="1">
        <p:scale>
          <a:sx n="73" d="100"/>
          <a:sy n="73" d="100"/>
        </p:scale>
        <p:origin x="-1152" y="-108"/>
      </p:cViewPr>
      <p:guideLst>
        <p:guide orient="horz" pos="187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00"/>
    </p:cViewPr>
  </p:sorterViewPr>
  <p:notesViewPr>
    <p:cSldViewPr>
      <p:cViewPr varScale="1">
        <p:scale>
          <a:sx n="55" d="100"/>
          <a:sy n="55" d="100"/>
        </p:scale>
        <p:origin x="-2237" y="-96"/>
      </p:cViewPr>
      <p:guideLst>
        <p:guide orient="horz" pos="3127"/>
        <p:guide pos="2141"/>
      </p:guideLst>
    </p:cSldViewPr>
  </p:notesViewPr>
  <p:gridSpacing cx="38405" cy="384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/>
          <a:lstStyle>
            <a:lvl1pPr algn="r">
              <a:defRPr sz="1200"/>
            </a:lvl1pPr>
          </a:lstStyle>
          <a:p>
            <a:pPr>
              <a:defRPr/>
            </a:pPr>
            <a:fld id="{ABECBBEE-CC39-4EB5-A334-46298068CD79}" type="datetimeFigureOut">
              <a:rPr lang="en-US"/>
              <a:pPr>
                <a:defRPr/>
              </a:pPr>
              <a:t>1/27/2014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 anchor="b"/>
          <a:lstStyle>
            <a:lvl1pPr algn="r">
              <a:defRPr sz="1200"/>
            </a:lvl1pPr>
          </a:lstStyle>
          <a:p>
            <a:pPr>
              <a:defRPr/>
            </a:pPr>
            <a:fld id="{F3C50950-8DCE-4BA3-8E21-65C741DFAB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3556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65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2950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6463"/>
            <a:ext cx="5438775" cy="446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84494633-67A9-4E43-ACD1-7A0FAA47A1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9018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DE24FA-7C81-4CE5-826D-A95AE38CE99E}" type="datetime1">
              <a:rPr lang="en-US" smtClean="0"/>
              <a:t>1/27/2014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TLEP meeting - January 2014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505586-E4B0-4B6F-B4B6-5D7B6C5E915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FA69AB-EE02-4AD0-9425-AEFD7A1326C2}" type="datetime1">
              <a:rPr lang="en-US" smtClean="0"/>
              <a:t>1/27/2014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TLEP meeting - January 2014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9FAF25-BF74-4972-B942-BFED45AA9CF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67BC10-248B-4386-918A-78E9375F4E36}" type="datetime1">
              <a:rPr lang="en-US" smtClean="0"/>
              <a:t>1/27/2014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TLEP meeting - January 2014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BCDAFE-FB4B-4D61-9057-6D8FF3E9CC1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53400" cy="7159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247713-8B05-4E93-A32B-908E262705DF}" type="datetime1">
              <a:rPr lang="en-US" smtClean="0"/>
              <a:t>1/27/2014</a:t>
            </a:fld>
            <a:endParaRPr lang="en-US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TLEP meeting - January 2014</a:t>
            </a:r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A37E95-4F2D-4A84-B9A4-10565D1B415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153400" cy="7159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AACC44-DDE7-4953-8AB2-FF1D046CA2E0}" type="datetime1">
              <a:rPr lang="en-US" smtClean="0"/>
              <a:t>1/27/2014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TLEP meeting - January 2014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8AD134-3581-4776-8AD8-FDC3823BF40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pmlogo.gi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31188" y="0"/>
            <a:ext cx="91281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7" descr="lhclogo.prev.eps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366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7086600" cy="715962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BBAB921-672A-4116-86ED-D5BCC9029A52}" type="datetime1">
              <a:rPr lang="en-US" smtClean="0"/>
              <a:t>1/27/2014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/>
              <a:t>TLEP meeting - January 2014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242F16B-63E4-4D15-90A6-73E0C1B4E6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990600"/>
            <a:ext cx="42672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Text Placeholder 4"/>
          <p:cNvSpPr>
            <a:spLocks noGrp="1"/>
          </p:cNvSpPr>
          <p:nvPr>
            <p:ph type="body" sz="half" idx="10"/>
          </p:nvPr>
        </p:nvSpPr>
        <p:spPr>
          <a:xfrm>
            <a:off x="152400" y="990600"/>
            <a:ext cx="42672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1"/>
            <a:ext cx="2133600" cy="260648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</a:lstStyle>
          <a:p>
            <a:fld id="{80312B61-8FBB-43B8-A6DD-B3B75C37806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 userDrawn="1"/>
        </p:nvSpPr>
        <p:spPr>
          <a:xfrm>
            <a:off x="35496" y="6505599"/>
            <a:ext cx="44644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 smtClean="0">
                <a:latin typeface="Constantia" pitchFamily="18" charset="0"/>
              </a:rPr>
              <a:t>H. Damerau, A. Findlay,</a:t>
            </a:r>
            <a:r>
              <a:rPr lang="en-US" sz="1400" baseline="0" dirty="0" smtClean="0">
                <a:latin typeface="Constantia" pitchFamily="18" charset="0"/>
              </a:rPr>
              <a:t> S. Hancock, </a:t>
            </a:r>
            <a:r>
              <a:rPr lang="en-US" sz="1400" dirty="0" smtClean="0">
                <a:latin typeface="Constantia" pitchFamily="18" charset="0"/>
              </a:rPr>
              <a:t>CMAC 16/08/2012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11" name="Picture 10" descr="liu_ppt-03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552909" cy="667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20325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1"/>
            <a:ext cx="2133600" cy="260648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</a:lstStyle>
          <a:p>
            <a:fld id="{80312B61-8FBB-43B8-A6DD-B3B75C37806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 userDrawn="1"/>
        </p:nvSpPr>
        <p:spPr>
          <a:xfrm>
            <a:off x="35496" y="6505599"/>
            <a:ext cx="44644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 smtClean="0">
                <a:latin typeface="Constantia" pitchFamily="18" charset="0"/>
              </a:rPr>
              <a:t>H. Damerau, A. Findlay,</a:t>
            </a:r>
            <a:r>
              <a:rPr lang="en-US" sz="1400" baseline="0" dirty="0" smtClean="0">
                <a:latin typeface="Constantia" pitchFamily="18" charset="0"/>
              </a:rPr>
              <a:t> S. Hancock, </a:t>
            </a:r>
            <a:r>
              <a:rPr lang="en-US" sz="1400" dirty="0" smtClean="0">
                <a:latin typeface="Constantia" pitchFamily="18" charset="0"/>
              </a:rPr>
              <a:t>CMAC 16/08/2012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11" name="Picture 10" descr="liu_ppt-03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552909" cy="667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6500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 bwMode="auto">
          <a:xfrm>
            <a:off x="0" y="877824"/>
            <a:ext cx="9144000" cy="14826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4" name="Title 13"/>
          <p:cNvSpPr>
            <a:spLocks noGrp="1"/>
          </p:cNvSpPr>
          <p:nvPr>
            <p:ph type="title" hasCustomPrompt="1"/>
          </p:nvPr>
        </p:nvSpPr>
        <p:spPr>
          <a:xfrm>
            <a:off x="1010093" y="93476"/>
            <a:ext cx="7123814" cy="680483"/>
          </a:xfrm>
          <a:prstGeom prst="rect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0">
                <a:schemeClr val="bg1"/>
              </a:gs>
              <a:gs pos="72000">
                <a:schemeClr val="bg1"/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anchor="ctr"/>
          <a:lstStyle>
            <a:lvl1pPr>
              <a:defRPr sz="3200" b="1">
                <a:solidFill>
                  <a:schemeClr val="tx2"/>
                </a:solidFill>
                <a:latin typeface="Cambria" pitchFamily="18" charset="0"/>
              </a:defRPr>
            </a:lvl1pPr>
          </a:lstStyle>
          <a:p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7160" y="1051560"/>
            <a:ext cx="8869680" cy="5212080"/>
          </a:xfrm>
          <a:prstGeom prst="rect">
            <a:avLst/>
          </a:prstGeom>
        </p:spPr>
        <p:txBody>
          <a:bodyPr/>
          <a:lstStyle>
            <a:lvl1pPr>
              <a:tabLst>
                <a:tab pos="693738" algn="l"/>
              </a:tabLst>
              <a:defRPr sz="2800"/>
            </a:lvl1pPr>
            <a:lvl2pPr>
              <a:defRPr sz="2000"/>
            </a:lvl2pPr>
            <a:lvl3pPr>
              <a:defRPr sz="20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34122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1"/>
            <a:ext cx="2133600" cy="260648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</a:lstStyle>
          <a:p>
            <a:fld id="{80312B61-8FBB-43B8-A6DD-B3B75C37806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 userDrawn="1"/>
        </p:nvSpPr>
        <p:spPr>
          <a:xfrm>
            <a:off x="35496" y="6505599"/>
            <a:ext cx="44644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 smtClean="0">
                <a:latin typeface="Constantia" pitchFamily="18" charset="0"/>
              </a:rPr>
              <a:t>H. Damerau, A. Findlay,</a:t>
            </a:r>
            <a:r>
              <a:rPr lang="en-US" sz="1400" baseline="0" dirty="0" smtClean="0">
                <a:latin typeface="Constantia" pitchFamily="18" charset="0"/>
              </a:rPr>
              <a:t> S. Hancock, </a:t>
            </a:r>
            <a:r>
              <a:rPr lang="en-US" sz="1400" dirty="0" smtClean="0">
                <a:latin typeface="Constantia" pitchFamily="18" charset="0"/>
              </a:rPr>
              <a:t>CMAC 16/08/2012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11" name="Picture 10" descr="liu_ppt-03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552909" cy="667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48636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0A7676-58D9-42B5-8F13-DD9C59D5B088}" type="datetime1">
              <a:rPr lang="en-US" smtClean="0"/>
              <a:t>1/27/2014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TLEP meeting - January 2014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0BCA23-32AC-4B7C-8AE3-3A46E140FAB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banner-ble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F5882-C409-4C79-B751-1581A2A9F5C6}" type="datetime1">
              <a:rPr lang="en-US" smtClean="0"/>
              <a:t>1/27/2014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TLEP meeting - January 2014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F02427-AFE3-4BCF-9038-0FB899F3E4BB}" type="slidenum">
              <a:rPr lang="en-US"/>
              <a:pPr/>
              <a:t>‹#›</a:t>
            </a:fld>
            <a:endParaRPr lang="en-US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23963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02390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39313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842960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65693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65693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/>
          <p:nvPr userDrawn="1"/>
        </p:nvSpPr>
        <p:spPr bwMode="auto">
          <a:xfrm>
            <a:off x="0" y="877824"/>
            <a:ext cx="9144000" cy="14826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4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7160" y="1051560"/>
            <a:ext cx="8869680" cy="5212080"/>
          </a:xfrm>
          <a:prstGeom prst="rect">
            <a:avLst/>
          </a:prstGeom>
        </p:spPr>
        <p:txBody>
          <a:bodyPr/>
          <a:lstStyle>
            <a:lvl1pPr>
              <a:buFont typeface="Arial" pitchFamily="34" charset="0"/>
              <a:buChar char="•"/>
              <a:defRPr sz="2400"/>
            </a:lvl1pPr>
            <a:lvl2pPr marL="914400" indent="-457200">
              <a:buFont typeface="Arial" pitchFamily="34" charset="0"/>
              <a:buChar char="•"/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itle 13"/>
          <p:cNvSpPr>
            <a:spLocks noGrp="1"/>
          </p:cNvSpPr>
          <p:nvPr>
            <p:ph type="title" hasCustomPrompt="1"/>
          </p:nvPr>
        </p:nvSpPr>
        <p:spPr>
          <a:xfrm>
            <a:off x="1010093" y="74426"/>
            <a:ext cx="7123814" cy="680483"/>
          </a:xfrm>
          <a:prstGeom prst="rect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0">
                <a:schemeClr val="bg1"/>
              </a:gs>
              <a:gs pos="72000">
                <a:schemeClr val="bg1"/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/>
          <a:lstStyle>
            <a:lvl1pPr>
              <a:defRPr sz="3600" b="1">
                <a:solidFill>
                  <a:schemeClr val="tx2"/>
                </a:solidFill>
                <a:latin typeface="Cambria" pitchFamily="18" charset="0"/>
              </a:defRPr>
            </a:lvl1pPr>
          </a:lstStyle>
          <a:p>
            <a:r>
              <a:rPr lang="en-US" dirty="0" smtClean="0"/>
              <a:t>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008408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22"/>
          <p:cNvSpPr txBox="1">
            <a:spLocks noChangeArrowheads="1"/>
          </p:cNvSpPr>
          <p:nvPr userDrawn="1"/>
        </p:nvSpPr>
        <p:spPr bwMode="auto">
          <a:xfrm>
            <a:off x="8039100" y="6507163"/>
            <a:ext cx="1054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  <a:defRPr/>
            </a:pPr>
            <a:fld id="{97089497-6043-4A13-B4D8-5E09838C7E08}" type="slidenum">
              <a:rPr lang="en-US" sz="1600">
                <a:solidFill>
                  <a:srgbClr val="000000"/>
                </a:solidFill>
                <a:latin typeface="Arial" pitchFamily="34" charset="0"/>
              </a:rPr>
              <a:pPr algn="r" eaLnBrk="1" hangingPunct="1">
                <a:spcBef>
                  <a:spcPct val="50000"/>
                </a:spcBef>
                <a:defRPr/>
              </a:pPr>
              <a:t>‹#›</a:t>
            </a:fld>
            <a:endParaRPr lang="en-US" sz="16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" name="Line 21"/>
          <p:cNvSpPr>
            <a:spLocks noChangeShapeType="1"/>
          </p:cNvSpPr>
          <p:nvPr userDrawn="1"/>
        </p:nvSpPr>
        <p:spPr bwMode="auto">
          <a:xfrm>
            <a:off x="468313" y="6499225"/>
            <a:ext cx="8229600" cy="0"/>
          </a:xfrm>
          <a:prstGeom prst="line">
            <a:avLst/>
          </a:prstGeom>
          <a:noFill/>
          <a:ln w="19050">
            <a:solidFill>
              <a:srgbClr val="003399"/>
            </a:solidFill>
            <a:round/>
            <a:headEnd/>
            <a:tailEnd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14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6624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52550" y="3505200"/>
            <a:ext cx="6400800" cy="23241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 lvl="1">
              <a:defRPr/>
            </a:lvl2pPr>
            <a:lvl3pPr lvl="2">
              <a:defRPr/>
            </a:lvl3pPr>
            <a:lvl4pPr lvl="3">
              <a:defRPr/>
            </a:lvl4pPr>
            <a:lvl5pPr lvl="4">
              <a:defRPr/>
            </a:lvl5pPr>
          </a:lstStyle>
          <a:p>
            <a:r>
              <a:rPr lang="de-CH"/>
              <a:t>Text Level 1 20 Pt. </a:t>
            </a:r>
          </a:p>
          <a:p>
            <a:pPr lvl="1"/>
            <a:r>
              <a:rPr lang="de-CH"/>
              <a:t>Text Level 2 18 Pt.</a:t>
            </a:r>
          </a:p>
          <a:p>
            <a:pPr lvl="2"/>
            <a:r>
              <a:rPr lang="de-CH"/>
              <a:t>Text Level 3 16 Pt.</a:t>
            </a:r>
          </a:p>
          <a:p>
            <a:pPr lvl="3"/>
            <a:r>
              <a:rPr lang="de-CH"/>
              <a:t>Text Level 4 14 Pt.</a:t>
            </a:r>
          </a:p>
          <a:p>
            <a:pPr lvl="4"/>
            <a:r>
              <a:rPr lang="de-CH"/>
              <a:t>Text Level 5 14 Pt.</a:t>
            </a:r>
            <a:endParaRPr lang="en-US"/>
          </a:p>
        </p:txBody>
      </p:sp>
      <p:sp>
        <p:nvSpPr>
          <p:cNvPr id="266246" name="Rectangle 6"/>
          <p:cNvSpPr>
            <a:spLocks noGrp="1" noChangeArrowheads="1"/>
          </p:cNvSpPr>
          <p:nvPr>
            <p:ph type="ctrTitle"/>
          </p:nvPr>
        </p:nvSpPr>
        <p:spPr>
          <a:xfrm>
            <a:off x="685800" y="20193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6765028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23765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958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459F89-F7BE-46DD-BCB4-6174D123274D}" type="datetime1">
              <a:rPr lang="en-US" smtClean="0"/>
              <a:t>1/27/2014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TLEP meeting - January 2014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F94539-D6C4-43A4-B860-F1DFC8E4DF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077611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902450" y="6632575"/>
            <a:ext cx="2133600" cy="25241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1" hangingPunct="1"/>
            <a:fld id="{57C3E7D3-E8A8-4E1B-881E-DBC7929F1526}" type="slidenum">
              <a:rPr lang="en-US" sz="1400">
                <a:solidFill>
                  <a:srgbClr val="000000"/>
                </a:solidFill>
                <a:latin typeface="Arial" pitchFamily="34" charset="0"/>
              </a:rPr>
              <a:pPr eaLnBrk="1" hangingPunct="1"/>
              <a:t>‹#›</a:t>
            </a:fld>
            <a:endParaRPr lang="en-US" sz="140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7" name="Footer Placeholder 3"/>
          <p:cNvSpPr>
            <a:spLocks noGrp="1"/>
          </p:cNvSpPr>
          <p:nvPr userDrawn="1">
            <p:ph type="ftr" sz="quarter" idx="10"/>
          </p:nvPr>
        </p:nvSpPr>
        <p:spPr>
          <a:xfrm>
            <a:off x="3124200" y="6632575"/>
            <a:ext cx="2895600" cy="252413"/>
          </a:xfrm>
          <a:prstGeom prst="rect">
            <a:avLst/>
          </a:prstGeom>
        </p:spPr>
        <p:txBody>
          <a:bodyPr/>
          <a:lstStyle/>
          <a:p>
            <a:pPr eaLnBrk="1" hangingPunct="1"/>
            <a:r>
              <a:rPr lang="en-US" sz="1400" smtClean="0">
                <a:solidFill>
                  <a:srgbClr val="000000"/>
                </a:solidFill>
                <a:latin typeface="Arial" pitchFamily="34" charset="0"/>
              </a:rPr>
              <a:t>TLEP meeting - January 2014</a:t>
            </a:r>
            <a:endParaRPr lang="en-US" sz="14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" name="Date Placeholder 4"/>
          <p:cNvSpPr>
            <a:spLocks noGrp="1"/>
          </p:cNvSpPr>
          <p:nvPr userDrawn="1">
            <p:ph type="dt" sz="half" idx="12"/>
          </p:nvPr>
        </p:nvSpPr>
        <p:spPr>
          <a:xfrm>
            <a:off x="34925" y="6616700"/>
            <a:ext cx="2133600" cy="268288"/>
          </a:xfrm>
          <a:prstGeom prst="rect">
            <a:avLst/>
          </a:prstGeom>
        </p:spPr>
        <p:txBody>
          <a:bodyPr/>
          <a:lstStyle/>
          <a:p>
            <a:pPr eaLnBrk="1" hangingPunct="1"/>
            <a:fld id="{6C575CF9-836E-422E-821C-A91F7E0C14DC}" type="datetime1">
              <a:rPr lang="en-US" sz="1400" smtClean="0">
                <a:solidFill>
                  <a:srgbClr val="000000"/>
                </a:solidFill>
                <a:latin typeface="Arial" pitchFamily="34" charset="0"/>
              </a:rPr>
              <a:t>1/27/2014</a:t>
            </a:fld>
            <a:endParaRPr lang="en-US" sz="140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9084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4B6AAF-4562-44D0-AA7C-38441F94E51A}" type="datetime1">
              <a:rPr lang="en-US" smtClean="0"/>
              <a:t>1/27/2014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TLEP meeting - January 2014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60DC79-7F61-41FF-9316-39EF2215662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3B82E2-7C94-4595-9992-B62A72304FF8}" type="datetime1">
              <a:rPr lang="en-US" smtClean="0"/>
              <a:t>1/27/2014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TLEP meeting - January 2014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454AE3-93E8-4287-A05B-4B0FBAEEFE1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6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gradFill rotWithShape="1">
            <a:gsLst>
              <a:gs pos="0">
                <a:srgbClr val="003368"/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eaLnBrk="1" hangingPunct="1">
              <a:defRPr/>
            </a:pPr>
            <a:endParaRPr lang="en-US" sz="240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5" name="Picture 37" descr="Logo CERN width=144,      height=14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00" y="0"/>
            <a:ext cx="7429500" cy="8001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xfrm rot="16200000">
            <a:off x="-552450" y="5962650"/>
            <a:ext cx="1447800" cy="342900"/>
          </a:xfrm>
        </p:spPr>
        <p:txBody>
          <a:bodyPr/>
          <a:lstStyle>
            <a:lvl1pPr>
              <a:defRPr sz="1200" b="1" smtClean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086C8FD-CC4C-47AD-8696-F37161B46E10}" type="datetime1">
              <a:rPr lang="en-US" smtClean="0"/>
              <a:t>1/27/2014</a:t>
            </a:fld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xfrm rot="16200000">
            <a:off x="-2133600" y="2933700"/>
            <a:ext cx="4610100" cy="342900"/>
          </a:xfrm>
        </p:spPr>
        <p:txBody>
          <a:bodyPr/>
          <a:lstStyle>
            <a:lvl1pPr>
              <a:defRPr sz="1200" b="1" smtClean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/>
              <a:t>TLEP meeting - January 2014</a:t>
            </a: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E4E98C2-E612-405D-9D9D-D2D7EB854B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5565" y="0"/>
            <a:ext cx="1779279" cy="783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8C5C69-5DFE-4837-93E5-023D2D555BFF}" type="datetime1">
              <a:rPr lang="en-US" smtClean="0"/>
              <a:t>1/27/2014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TLEP meeting - January 2014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410275-3A49-46CA-A6EE-68DB2BA8049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62AC80-8DA8-4390-A8E3-41AEA3E2025F}" type="datetime1">
              <a:rPr lang="en-US" smtClean="0"/>
              <a:t>1/27/2014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TLEP meeting - January 2014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BEA62-16F5-4832-A462-CC341ED0F65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C12E97-3009-4871-97AD-1326E94E1C85}" type="datetime1">
              <a:rPr lang="en-US" smtClean="0"/>
              <a:t>1/27/2014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TLEP meeting - January 2014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5C1E19-85E8-4E0E-9136-72C62C7695B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31.xml"/><Relationship Id="rId4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153400" cy="71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 rot="16200000">
            <a:off x="-495300" y="5905500"/>
            <a:ext cx="1447800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C36B900-0500-4BDF-9F79-41569F53D326}" type="datetime1">
              <a:rPr lang="en-US" smtClean="0"/>
              <a:t>1/27/2014</a:t>
            </a:fld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 rot="16200000">
            <a:off x="-1981200" y="2971800"/>
            <a:ext cx="4419600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40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/>
              <a:t>TLEP meeting - January 2014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886700" y="6400800"/>
            <a:ext cx="9144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E93C8C17-11B6-4841-AA6C-480BD23B037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882" r:id="rId1"/>
    <p:sldLayoutId id="2147486883" r:id="rId2"/>
    <p:sldLayoutId id="2147486884" r:id="rId3"/>
    <p:sldLayoutId id="2147486885" r:id="rId4"/>
    <p:sldLayoutId id="2147486886" r:id="rId5"/>
    <p:sldLayoutId id="2147486894" r:id="rId6"/>
    <p:sldLayoutId id="2147486887" r:id="rId7"/>
    <p:sldLayoutId id="2147486888" r:id="rId8"/>
    <p:sldLayoutId id="2147486889" r:id="rId9"/>
    <p:sldLayoutId id="2147486890" r:id="rId10"/>
    <p:sldLayoutId id="2147486891" r:id="rId11"/>
    <p:sldLayoutId id="2147486892" r:id="rId12"/>
    <p:sldLayoutId id="2147486893" r:id="rId13"/>
    <p:sldLayoutId id="2147486895" r:id="rId14"/>
    <p:sldLayoutId id="2147486896" r:id="rId15"/>
    <p:sldLayoutId id="2147486897" r:id="rId16"/>
    <p:sldLayoutId id="2147486898" r:id="rId17"/>
    <p:sldLayoutId id="2147486899" r:id="rId18"/>
    <p:sldLayoutId id="2147486900" r:id="rId19"/>
    <p:sldLayoutId id="2147486901" r:id="rId20"/>
    <p:sldLayoutId id="2147486902" r:id="rId21"/>
    <p:sldLayoutId id="2147486903" r:id="rId22"/>
    <p:sldLayoutId id="2147486904" r:id="rId23"/>
    <p:sldLayoutId id="2147486905" r:id="rId24"/>
    <p:sldLayoutId id="2147486906" r:id="rId25"/>
    <p:sldLayoutId id="2147486907" r:id="rId26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SzPct val="80000"/>
        <a:buFont typeface="Wingdings" pitchFamily="2" charset="2"/>
        <a:buChar char="q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785813"/>
            <a:ext cx="8229600" cy="563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dirty="0" smtClean="0"/>
              <a:t>Text Level 1 20 </a:t>
            </a:r>
            <a:r>
              <a:rPr lang="de-CH" dirty="0" err="1" smtClean="0"/>
              <a:t>Pt</a:t>
            </a:r>
            <a:r>
              <a:rPr lang="de-CH" dirty="0" smtClean="0"/>
              <a:t>. </a:t>
            </a:r>
          </a:p>
          <a:p>
            <a:pPr lvl="1"/>
            <a:r>
              <a:rPr lang="de-CH" dirty="0" smtClean="0"/>
              <a:t>Text Level 2 18 </a:t>
            </a:r>
            <a:r>
              <a:rPr lang="de-CH" dirty="0" err="1" smtClean="0"/>
              <a:t>Pt</a:t>
            </a:r>
            <a:r>
              <a:rPr lang="de-CH" dirty="0" smtClean="0"/>
              <a:t>.</a:t>
            </a:r>
          </a:p>
          <a:p>
            <a:pPr lvl="2"/>
            <a:r>
              <a:rPr lang="de-CH" dirty="0" smtClean="0"/>
              <a:t>Text Level 3 16 </a:t>
            </a:r>
            <a:r>
              <a:rPr lang="de-CH" dirty="0" err="1" smtClean="0"/>
              <a:t>Pt</a:t>
            </a:r>
            <a:r>
              <a:rPr lang="de-CH" dirty="0" smtClean="0"/>
              <a:t>.</a:t>
            </a:r>
          </a:p>
          <a:p>
            <a:pPr lvl="3"/>
            <a:r>
              <a:rPr lang="de-CH" dirty="0" smtClean="0"/>
              <a:t>Text Level 4 14 </a:t>
            </a:r>
            <a:r>
              <a:rPr lang="de-CH" dirty="0" err="1" smtClean="0"/>
              <a:t>Pt</a:t>
            </a:r>
            <a:r>
              <a:rPr lang="de-CH" dirty="0" smtClean="0"/>
              <a:t>.</a:t>
            </a:r>
          </a:p>
          <a:p>
            <a:pPr lvl="4"/>
            <a:r>
              <a:rPr lang="de-CH" dirty="0" smtClean="0"/>
              <a:t>Text Level 5 14 </a:t>
            </a:r>
            <a:r>
              <a:rPr lang="de-CH" dirty="0" err="1" smtClean="0"/>
              <a:t>Pt</a:t>
            </a:r>
            <a:r>
              <a:rPr lang="de-CH" dirty="0" smtClean="0"/>
              <a:t>.</a:t>
            </a:r>
            <a:endParaRPr lang="en-US" dirty="0" smtClean="0"/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209800" y="6556375"/>
            <a:ext cx="4648200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1300" dirty="0" smtClean="0">
                <a:solidFill>
                  <a:srgbClr val="000000"/>
                </a:solidFill>
                <a:latin typeface="Arial" pitchFamily="34" charset="0"/>
              </a:rPr>
              <a:t>2012-03-26</a:t>
            </a:r>
          </a:p>
        </p:txBody>
      </p:sp>
      <p:sp>
        <p:nvSpPr>
          <p:cNvPr id="1040" name="Text Box 16"/>
          <p:cNvSpPr txBox="1">
            <a:spLocks noChangeArrowheads="1"/>
          </p:cNvSpPr>
          <p:nvPr/>
        </p:nvSpPr>
        <p:spPr bwMode="auto">
          <a:xfrm>
            <a:off x="381000" y="6542088"/>
            <a:ext cx="3386138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sz="1300" dirty="0" smtClean="0">
                <a:solidFill>
                  <a:srgbClr val="000000"/>
                </a:solidFill>
                <a:latin typeface="Arial" pitchFamily="34" charset="0"/>
              </a:rPr>
              <a:t>LHC 8:30 meeting</a:t>
            </a:r>
            <a:endParaRPr lang="en-US" sz="13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42" name="Text Box 18"/>
          <p:cNvSpPr txBox="1">
            <a:spLocks noChangeArrowheads="1"/>
          </p:cNvSpPr>
          <p:nvPr/>
        </p:nvSpPr>
        <p:spPr bwMode="auto">
          <a:xfrm>
            <a:off x="5727700" y="6542088"/>
            <a:ext cx="2667000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  <a:defRPr/>
            </a:pPr>
            <a:r>
              <a:rPr lang="en-US" sz="1300" dirty="0" smtClean="0">
                <a:solidFill>
                  <a:srgbClr val="000000"/>
                </a:solidFill>
                <a:latin typeface="Arial" pitchFamily="34" charset="0"/>
              </a:rPr>
              <a:t>EBH</a:t>
            </a:r>
            <a:endParaRPr lang="en-US" sz="13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30" name="Rectangle 19"/>
          <p:cNvSpPr>
            <a:spLocks noGrp="1" noChangeArrowheads="1"/>
          </p:cNvSpPr>
          <p:nvPr>
            <p:ph type="title"/>
          </p:nvPr>
        </p:nvSpPr>
        <p:spPr bwMode="auto">
          <a:xfrm>
            <a:off x="463550" y="79375"/>
            <a:ext cx="8218488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45" name="Line 21"/>
          <p:cNvSpPr>
            <a:spLocks noChangeShapeType="1"/>
          </p:cNvSpPr>
          <p:nvPr/>
        </p:nvSpPr>
        <p:spPr bwMode="auto">
          <a:xfrm>
            <a:off x="468313" y="6499225"/>
            <a:ext cx="8229600" cy="0"/>
          </a:xfrm>
          <a:prstGeom prst="line">
            <a:avLst/>
          </a:prstGeom>
          <a:noFill/>
          <a:ln w="19050">
            <a:solidFill>
              <a:srgbClr val="003399"/>
            </a:solidFill>
            <a:round/>
            <a:headEnd/>
            <a:tailEnd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14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46" name="Text Box 22"/>
          <p:cNvSpPr txBox="1">
            <a:spLocks noChangeArrowheads="1"/>
          </p:cNvSpPr>
          <p:nvPr userDrawn="1"/>
        </p:nvSpPr>
        <p:spPr bwMode="auto">
          <a:xfrm>
            <a:off x="8039100" y="6507163"/>
            <a:ext cx="1054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  <a:defRPr/>
            </a:pPr>
            <a:fld id="{D9D0EF41-8BD5-4BA3-B152-07B4757AE79F}" type="slidenum">
              <a:rPr lang="en-US" sz="1600">
                <a:solidFill>
                  <a:srgbClr val="000000"/>
                </a:solidFill>
                <a:latin typeface="Arial" pitchFamily="34" charset="0"/>
              </a:rPr>
              <a:pPr algn="r" eaLnBrk="1" hangingPunct="1">
                <a:spcBef>
                  <a:spcPct val="50000"/>
                </a:spcBef>
                <a:defRPr/>
              </a:pPr>
              <a:t>‹#›</a:t>
            </a:fld>
            <a:endParaRPr lang="en-US" sz="16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47" name="Line 23"/>
          <p:cNvSpPr>
            <a:spLocks noChangeShapeType="1"/>
          </p:cNvSpPr>
          <p:nvPr userDrawn="1"/>
        </p:nvSpPr>
        <p:spPr bwMode="auto">
          <a:xfrm>
            <a:off x="458788" y="714375"/>
            <a:ext cx="8229600" cy="0"/>
          </a:xfrm>
          <a:prstGeom prst="line">
            <a:avLst/>
          </a:prstGeom>
          <a:noFill/>
          <a:ln w="19050">
            <a:solidFill>
              <a:srgbClr val="003399"/>
            </a:solidFill>
            <a:round/>
            <a:headEnd/>
            <a:tailEnd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140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6731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909" r:id="rId1"/>
    <p:sldLayoutId id="2147486910" r:id="rId2"/>
    <p:sldLayoutId id="2147486911" r:id="rId3"/>
    <p:sldLayoutId id="2147486912" r:id="rId4"/>
    <p:sldLayoutId id="2147486913" r:id="rId5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9pPr>
    </p:titleStyle>
    <p:bodyStyle>
      <a:lvl1pPr marL="2286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rgbClr val="003399"/>
          </a:solidFill>
          <a:latin typeface="+mn-lt"/>
          <a:ea typeface="+mn-ea"/>
          <a:cs typeface="+mn-cs"/>
        </a:defRPr>
      </a:lvl1pPr>
      <a:lvl2pPr marL="565150" indent="-2222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</a:defRPr>
      </a:lvl2pPr>
      <a:lvl3pPr marL="906463" indent="-2222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3pPr>
      <a:lvl4pPr marL="1249363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4pPr>
      <a:lvl5pPr marL="160178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5pPr>
      <a:lvl6pPr marL="205898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6pPr>
      <a:lvl7pPr marL="251618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7pPr>
      <a:lvl8pPr marL="297338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8pPr>
      <a:lvl9pPr marL="343058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3ECB5A6-A7B6-4B5A-A419-4818B9FB7D62}" type="datetime1">
              <a:rPr lang="en-US" smtClean="0"/>
              <a:t>1/27/2014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TLEP meeting - January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31499" y="1009485"/>
            <a:ext cx="7949835" cy="234936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27013" indent="-227013">
              <a:spcBef>
                <a:spcPts val="12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2000" kern="0" dirty="0" smtClean="0">
                <a:latin typeface="+mn-lt"/>
              </a:rPr>
              <a:t>A new logo series is in preparation for the FCC project – see my slides.</a:t>
            </a:r>
          </a:p>
          <a:p>
            <a:pPr marL="227013" indent="-227013">
              <a:spcBef>
                <a:spcPts val="12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2000" kern="0" dirty="0" smtClean="0">
                <a:latin typeface="+mn-lt"/>
              </a:rPr>
              <a:t>Most likely the name TLEP will be used for the </a:t>
            </a:r>
            <a:r>
              <a:rPr lang="en-US" sz="2000" kern="0" dirty="0" err="1" smtClean="0">
                <a:latin typeface="+mn-lt"/>
              </a:rPr>
              <a:t>e+e</a:t>
            </a:r>
            <a:r>
              <a:rPr lang="en-US" sz="2000" kern="0" dirty="0" smtClean="0">
                <a:latin typeface="+mn-lt"/>
              </a:rPr>
              <a:t>- collider.</a:t>
            </a:r>
            <a:r>
              <a:rPr lang="en-US" sz="2000" kern="0" dirty="0" smtClean="0">
                <a:latin typeface="+mn-lt"/>
              </a:rPr>
              <a:t> </a:t>
            </a:r>
          </a:p>
          <a:p>
            <a:pPr marL="227013" indent="-227013">
              <a:spcBef>
                <a:spcPts val="12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2000" kern="0" dirty="0" smtClean="0">
                <a:latin typeface="+mn-lt"/>
              </a:rPr>
              <a:t>TLEP parameter table: </a:t>
            </a:r>
            <a:r>
              <a:rPr lang="en-US" sz="2000" kern="0" dirty="0" smtClean="0">
                <a:latin typeface="+mn-lt"/>
              </a:rPr>
              <a:t>I have prepared an updated </a:t>
            </a:r>
            <a:r>
              <a:rPr lang="en-US" sz="2000" kern="0" dirty="0" smtClean="0">
                <a:latin typeface="+mn-lt"/>
              </a:rPr>
              <a:t>table, </a:t>
            </a:r>
            <a:r>
              <a:rPr lang="en-US" sz="2000" kern="0" dirty="0" smtClean="0">
                <a:latin typeface="+mn-lt"/>
              </a:rPr>
              <a:t>taking into account some of the input from the 6</a:t>
            </a:r>
            <a:r>
              <a:rPr lang="en-US" sz="2000" kern="0" baseline="30000" dirty="0" smtClean="0">
                <a:latin typeface="+mn-lt"/>
              </a:rPr>
              <a:t>th</a:t>
            </a:r>
            <a:r>
              <a:rPr lang="en-US" sz="2000" kern="0" dirty="0" smtClean="0">
                <a:latin typeface="+mn-lt"/>
              </a:rPr>
              <a:t> Workshop. Internal check ongoing – will be released </a:t>
            </a:r>
            <a:r>
              <a:rPr lang="en-US" sz="2000" kern="0" dirty="0" smtClean="0">
                <a:latin typeface="+mn-lt"/>
              </a:rPr>
              <a:t>soon</a:t>
            </a:r>
            <a:r>
              <a:rPr lang="en-US" sz="2000" kern="0" dirty="0" smtClean="0">
                <a:latin typeface="+mn-lt"/>
              </a:rPr>
              <a:t>, hopefully by ~next Monday.</a:t>
            </a:r>
            <a:endParaRPr lang="en-US" sz="2000" kern="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297184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D095D5B-AD25-4528-A583-608301811E7C}" type="datetime1">
              <a:rPr lang="en-US" smtClean="0"/>
              <a:t>1/27/2014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TLEP meeting - January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64361" y="1114936"/>
            <a:ext cx="8257075" cy="434990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2000" kern="0" dirty="0" smtClean="0">
                <a:latin typeface="+mn-lt"/>
              </a:rPr>
              <a:t>Kick-off meeting organization is progressing – see agenda.</a:t>
            </a: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2000" kern="0" dirty="0" smtClean="0">
                <a:latin typeface="+mn-lt"/>
              </a:rPr>
              <a:t>One kick-off meeting session dedicated to the lepton collider. Final agenda should be ready soon.</a:t>
            </a:r>
            <a:endParaRPr lang="en-US" sz="2000" kern="0" dirty="0" smtClean="0">
              <a:latin typeface="+mn-lt"/>
            </a:endParaRPr>
          </a:p>
          <a:p>
            <a:pPr marL="800100" lvl="1" indent="-342900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sz="2000" i="1" kern="0" dirty="0" smtClean="0">
                <a:solidFill>
                  <a:srgbClr val="0000FF"/>
                </a:solidFill>
                <a:latin typeface="+mn-lt"/>
              </a:rPr>
              <a:t>There are currently 4 presentations : TLEP overview, optics, injectors and RF (</a:t>
            </a:r>
            <a:r>
              <a:rPr lang="en-US" sz="2000" i="1" kern="0" dirty="0" err="1" smtClean="0">
                <a:solidFill>
                  <a:srgbClr val="0000FF"/>
                </a:solidFill>
                <a:latin typeface="+mn-lt"/>
              </a:rPr>
              <a:t>lepton+hadron</a:t>
            </a:r>
            <a:r>
              <a:rPr lang="en-US" sz="2000" i="1" kern="0" dirty="0" smtClean="0">
                <a:solidFill>
                  <a:srgbClr val="0000FF"/>
                </a:solidFill>
                <a:latin typeface="+mn-lt"/>
              </a:rPr>
              <a:t>).</a:t>
            </a:r>
            <a:endParaRPr lang="en-US" sz="2000" i="1" kern="0" dirty="0" smtClean="0">
              <a:solidFill>
                <a:srgbClr val="0000FF"/>
              </a:solidFill>
              <a:latin typeface="+mn-lt"/>
            </a:endParaRP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2000" kern="0" dirty="0" smtClean="0">
                <a:latin typeface="+mn-lt"/>
              </a:rPr>
              <a:t>Kick-off </a:t>
            </a:r>
            <a:r>
              <a:rPr lang="en-US" sz="2000" kern="0" dirty="0" smtClean="0">
                <a:latin typeface="+mn-lt"/>
              </a:rPr>
              <a:t>meeting chairman candidates for the lepton collider session will be </a:t>
            </a:r>
            <a:r>
              <a:rPr lang="en-US" sz="2000" kern="0" dirty="0" smtClean="0">
                <a:latin typeface="+mn-lt"/>
              </a:rPr>
              <a:t>proposed and submitted to M. </a:t>
            </a:r>
            <a:r>
              <a:rPr lang="en-US" sz="2000" kern="0" dirty="0" err="1" smtClean="0">
                <a:latin typeface="+mn-lt"/>
              </a:rPr>
              <a:t>Benedikt</a:t>
            </a:r>
            <a:r>
              <a:rPr lang="en-US" sz="2000" kern="0" dirty="0" smtClean="0">
                <a:latin typeface="+mn-lt"/>
              </a:rPr>
              <a:t> and F. Zimmermann this week.</a:t>
            </a:r>
            <a:endParaRPr lang="en-US" sz="2000" kern="0" dirty="0" smtClean="0">
              <a:latin typeface="+mn-lt"/>
            </a:endParaRP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2000" kern="0" dirty="0" smtClean="0">
                <a:latin typeface="+mn-lt"/>
              </a:rPr>
              <a:t>The kick-off meeting break-out session organization to be launched once we get the list of registered people</a:t>
            </a:r>
            <a:r>
              <a:rPr lang="en-US" sz="2000" kern="0" dirty="0" smtClean="0">
                <a:latin typeface="+mn-lt"/>
              </a:rPr>
              <a:t>.</a:t>
            </a:r>
            <a:endParaRPr lang="en-US" sz="2000" kern="0" dirty="0" smtClean="0">
              <a:latin typeface="+mn-lt"/>
            </a:endParaRP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2000" kern="0" dirty="0" smtClean="0">
                <a:latin typeface="+mn-lt"/>
              </a:rPr>
              <a:t>Organization </a:t>
            </a:r>
            <a:r>
              <a:rPr lang="en-US" sz="2000" kern="0" dirty="0" smtClean="0">
                <a:latin typeface="+mn-lt"/>
              </a:rPr>
              <a:t>and </a:t>
            </a:r>
            <a:r>
              <a:rPr lang="en-US" sz="2000" kern="0" dirty="0" smtClean="0">
                <a:latin typeface="+mn-lt"/>
              </a:rPr>
              <a:t>breakdown of the study in ‘Work Units’: ongoing </a:t>
            </a:r>
            <a:r>
              <a:rPr lang="en-US" sz="2000" kern="0" dirty="0" smtClean="0">
                <a:latin typeface="+mn-lt"/>
              </a:rPr>
              <a:t>with the FCC </a:t>
            </a:r>
            <a:r>
              <a:rPr lang="en-US" sz="2000" kern="0" dirty="0" smtClean="0">
                <a:latin typeface="+mn-lt"/>
              </a:rPr>
              <a:t>management.</a:t>
            </a:r>
            <a:endParaRPr lang="en-US" sz="2000" kern="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51303912"/>
      </p:ext>
    </p:extLst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solidFill>
          <a:schemeClr val="accent1"/>
        </a:solidFill>
        <a:ln w="28575" cap="flat" cmpd="sng" algn="ctr">
          <a:solidFill>
            <a:srgbClr val="009900"/>
          </a:solidFill>
          <a:prstDash val="sysDash"/>
          <a:round/>
          <a:headEnd type="none" w="med" len="med"/>
          <a:tailEnd type="none" w="med" len="med"/>
        </a:ln>
        <a:effectLst/>
      </a:spPr>
      <a:bodyPr/>
      <a:lstStyle/>
    </a:lnDef>
    <a:txDef>
      <a:spPr/>
      <a:bodyPr/>
      <a:lstStyle>
        <a:defPPr marL="227013" indent="-227013">
          <a:spcBef>
            <a:spcPct val="20000"/>
          </a:spcBef>
          <a:spcAft>
            <a:spcPts val="400"/>
          </a:spcAft>
          <a:buClr>
            <a:srgbClr val="0000FF"/>
          </a:buClr>
          <a:buSzPct val="80000"/>
          <a:buFont typeface="Wingdings" pitchFamily="2" charset="2"/>
          <a:buChar char="q"/>
          <a:defRPr sz="2000" kern="0" dirty="0" smtClean="0">
            <a:latin typeface="+mn-lt"/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Wingdings" pitchFamily="2" charset="2"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rgbClr val="003399"/>
            </a:solidFill>
            <a:effectLst/>
            <a:latin typeface="Helvetic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Wingdings" pitchFamily="2" charset="2"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rgbClr val="003399"/>
            </a:solidFill>
            <a:effectLst/>
            <a:latin typeface="Helvetica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23794</TotalTime>
  <Words>186</Words>
  <Application>Microsoft Office PowerPoint</Application>
  <PresentationFormat>On-screen Show (4:3)</PresentationFormat>
  <Paragraphs>17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Theme1</vt:lpstr>
      <vt:lpstr>Default Design</vt:lpstr>
      <vt:lpstr>News</vt:lpstr>
      <vt:lpstr>News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Jorg Wenninger</dc:creator>
  <cp:lastModifiedBy>Jorg Wenninger</cp:lastModifiedBy>
  <cp:revision>6562</cp:revision>
  <cp:lastPrinted>2013-09-23T09:57:18Z</cp:lastPrinted>
  <dcterms:created xsi:type="dcterms:W3CDTF">1601-01-01T00:00:00Z</dcterms:created>
  <dcterms:modified xsi:type="dcterms:W3CDTF">2014-01-27T10:42:04Z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