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7"/>
  </p:notesMasterIdLst>
  <p:sldIdLst>
    <p:sldId id="324" r:id="rId2"/>
    <p:sldId id="364" r:id="rId3"/>
    <p:sldId id="363" r:id="rId4"/>
    <p:sldId id="362" r:id="rId5"/>
    <p:sldId id="367" r:id="rId6"/>
    <p:sldId id="366" r:id="rId7"/>
    <p:sldId id="365" r:id="rId8"/>
    <p:sldId id="368" r:id="rId9"/>
    <p:sldId id="329" r:id="rId10"/>
    <p:sldId id="330" r:id="rId11"/>
    <p:sldId id="355" r:id="rId12"/>
    <p:sldId id="356" r:id="rId13"/>
    <p:sldId id="357" r:id="rId14"/>
    <p:sldId id="331" r:id="rId15"/>
    <p:sldId id="33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891A7"/>
    <a:srgbClr val="FFE3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27" autoAdjust="0"/>
  </p:normalViewPr>
  <p:slideViewPr>
    <p:cSldViewPr showGuides="1">
      <p:cViewPr varScale="1">
        <p:scale>
          <a:sx n="124" d="100"/>
          <a:sy n="124" d="100"/>
        </p:scale>
        <p:origin x="-1170" y="-90"/>
      </p:cViewPr>
      <p:guideLst>
        <p:guide orient="horz" pos="3249"/>
        <p:guide pos="1519"/>
        <p:guide pos="1973"/>
        <p:guide pos="1066"/>
        <p:guide pos="1292"/>
        <p:guide pos="2200"/>
        <p:guide pos="2426"/>
        <p:guide pos="2880"/>
        <p:guide pos="3107"/>
        <p:guide pos="839"/>
        <p:guide pos="1746"/>
        <p:guide pos="612"/>
        <p:guide pos="2653"/>
        <p:guide pos="3334"/>
        <p:guide pos="3560"/>
        <p:guide pos="3787"/>
        <p:guide pos="4014"/>
        <p:guide pos="4468"/>
        <p:guide pos="4241"/>
        <p:guide pos="4694"/>
        <p:guide pos="492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BD0AF1-D25A-47F0-A516-DF0FF4810593}" type="datetimeFigureOut">
              <a:rPr lang="en-GB" smtClean="0"/>
              <a:pPr/>
              <a:t>05/12/2013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9BA59-E60B-4D58-A5C6-2AA6743FEC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489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user.web.cern.ch/User/Welcome.html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15616" y="1340768"/>
            <a:ext cx="6912768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lowchart: Process 8"/>
          <p:cNvSpPr/>
          <p:nvPr/>
        </p:nvSpPr>
        <p:spPr>
          <a:xfrm rot="19468671">
            <a:off x="751114" y="1228309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7740141" y="1210754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7624" y="5074568"/>
            <a:ext cx="6768752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Flowchart: Process 10"/>
          <p:cNvSpPr/>
          <p:nvPr userDrawn="1"/>
        </p:nvSpPr>
        <p:spPr>
          <a:xfrm rot="2103354" flipH="1">
            <a:off x="755365" y="5815101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Flowchart: Process 11"/>
          <p:cNvSpPr/>
          <p:nvPr userDrawn="1"/>
        </p:nvSpPr>
        <p:spPr>
          <a:xfrm rot="19468671">
            <a:off x="7736620" y="582740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2" cstate="screen"/>
          <a:srcRect l="10222" t="8235" r="9112" b="8421"/>
          <a:stretch>
            <a:fillRect/>
          </a:stretch>
        </p:blipFill>
        <p:spPr bwMode="auto">
          <a:xfrm>
            <a:off x="7740352" y="116632"/>
            <a:ext cx="1368152" cy="95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6" descr="logoCERN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504" y="116632"/>
            <a:ext cx="936104" cy="936104"/>
          </a:xfrm>
          <a:prstGeom prst="rect">
            <a:avLst/>
          </a:prstGeom>
          <a:noFill/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936104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z="1200" smtClean="0">
                <a:solidFill>
                  <a:schemeClr val="bg2">
                    <a:shade val="50000"/>
                  </a:schemeClr>
                </a:solidFill>
                <a:effectLst/>
              </a:rPr>
              <a:t>4th FCC preparation meeting                     EJ: Status on RF considerations</a:t>
            </a:r>
            <a:endParaRPr kumimoji="0"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453336"/>
            <a:ext cx="2085975" cy="268139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6th Dec 2013</a:t>
            </a:r>
            <a:endParaRPr lang="en-US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453336"/>
            <a:ext cx="5713060" cy="268139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GB" dirty="0" smtClean="0">
                <a:solidFill>
                  <a:schemeClr val="bg2">
                    <a:shade val="50000"/>
                  </a:schemeClr>
                </a:solidFill>
              </a:rPr>
              <a:t>4</a:t>
            </a:r>
            <a:r>
              <a:rPr lang="en-GB" baseline="30000" dirty="0" smtClean="0">
                <a:solidFill>
                  <a:schemeClr val="bg2">
                    <a:shade val="50000"/>
                  </a:schemeClr>
                </a:solidFill>
              </a:rPr>
              <a:t>th</a:t>
            </a:r>
            <a:r>
              <a:rPr lang="en-GB" dirty="0" smtClean="0">
                <a:solidFill>
                  <a:schemeClr val="bg2">
                    <a:shade val="50000"/>
                  </a:schemeClr>
                </a:solidFill>
              </a:rPr>
              <a:t> FCC preparation meeting                     EJ: Status on RF considerations</a:t>
            </a:r>
            <a:endParaRPr lang="en-US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453336"/>
            <a:ext cx="561975" cy="268139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556668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556668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669" r:id="rId12"/>
  </p:sldLayoutIdLst>
  <p:hf hd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40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image" Target="../media/image13.emf"/><Relationship Id="rId4" Type="http://schemas.openxmlformats.org/officeDocument/2006/relationships/oleObject" Target="../embeddings/Microsoft_Excel_97-2003_Worksheet1.xls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205006"/>
          </a:xfrm>
        </p:spPr>
        <p:txBody>
          <a:bodyPr>
            <a:normAutofit fontScale="90000"/>
          </a:bodyPr>
          <a:lstStyle/>
          <a:p>
            <a:r>
              <a:rPr lang="en-GB" sz="4800" dirty="0" smtClean="0"/>
              <a:t>FCC</a:t>
            </a:r>
            <a:br>
              <a:rPr lang="en-GB" sz="4800" dirty="0" smtClean="0"/>
            </a:br>
            <a:r>
              <a:rPr lang="en-GB" sz="4800" dirty="0" smtClean="0"/>
              <a:t>Status on RF considerations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72544"/>
            <a:ext cx="7406640" cy="1752600"/>
          </a:xfrm>
        </p:spPr>
        <p:txBody>
          <a:bodyPr>
            <a:normAutofit lnSpcReduction="10000"/>
          </a:bodyPr>
          <a:lstStyle/>
          <a:p>
            <a:r>
              <a:rPr lang="en-GB" dirty="0" err="1"/>
              <a:t>Erk</a:t>
            </a:r>
            <a:r>
              <a:rPr lang="en-GB" dirty="0"/>
              <a:t> </a:t>
            </a:r>
            <a:r>
              <a:rPr lang="en-GB" dirty="0" smtClean="0"/>
              <a:t>Jensen</a:t>
            </a:r>
          </a:p>
          <a:p>
            <a:endParaRPr lang="en-GB" dirty="0"/>
          </a:p>
          <a:p>
            <a:r>
              <a:rPr lang="en-GB" sz="1800" dirty="0" smtClean="0"/>
              <a:t>…summarizing </a:t>
            </a:r>
            <a:r>
              <a:rPr lang="en-GB" sz="1800" dirty="0" smtClean="0"/>
              <a:t>some preliminary </a:t>
            </a:r>
            <a:r>
              <a:rPr lang="en-GB" sz="1800" dirty="0" smtClean="0"/>
              <a:t>discussion with Olivier Brunner, Elena </a:t>
            </a:r>
            <a:r>
              <a:rPr lang="en-GB" sz="1800" dirty="0" err="1" smtClean="0"/>
              <a:t>Shaposhnikova</a:t>
            </a:r>
            <a:r>
              <a:rPr lang="en-GB" sz="1800" dirty="0" smtClean="0"/>
              <a:t>, Andy Butterworth, Rama Calaga, Michael </a:t>
            </a:r>
            <a:r>
              <a:rPr lang="en-GB" sz="1800" dirty="0" err="1" smtClean="0"/>
              <a:t>Benedikt</a:t>
            </a:r>
            <a:r>
              <a:rPr lang="en-GB" sz="1800" dirty="0" smtClean="0"/>
              <a:t> and Frank Zimmermann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4011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624736" cy="720080"/>
          </a:xfrm>
        </p:spPr>
        <p:txBody>
          <a:bodyPr>
            <a:noAutofit/>
          </a:bodyPr>
          <a:lstStyle/>
          <a:p>
            <a:r>
              <a:rPr lang="en-GB" sz="2800" dirty="0"/>
              <a:t>Scaling 700 MHz </a:t>
            </a:r>
            <a:r>
              <a:rPr lang="en-GB" sz="2800" dirty="0">
                <a:sym typeface="Wingdings" pitchFamily="2" charset="2"/>
              </a:rPr>
              <a:t> 1400 </a:t>
            </a:r>
            <a:r>
              <a:rPr lang="en-GB" sz="2800" dirty="0" smtClean="0">
                <a:sym typeface="Wingdings" pitchFamily="2" charset="2"/>
              </a:rPr>
              <a:t>MHz</a:t>
            </a:r>
            <a:endParaRPr lang="en-GB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217443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 smtClean="0"/>
                  <a:t>Power (input, HOM losses, main coupler): </a:t>
                </a:r>
                <a:br>
                  <a:rPr lang="en-GB" sz="2400" dirty="0" smtClean="0"/>
                </a:br>
                <a:r>
                  <a:rPr lang="en-GB" sz="2400" dirty="0" smtClean="0"/>
                  <a:t>all would scale as an area	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𝑃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−2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r>
                  <a:rPr lang="en-GB" sz="2400" dirty="0" smtClean="0"/>
                  <a:t>How would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GB" sz="2400" dirty="0" smtClean="0"/>
                  <a:t> scale?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latin typeface="Cambria Math"/>
                          </a:rPr>
                          <m:t>𝑒𝑥𝑡</m:t>
                        </m:r>
                      </m:sub>
                    </m:sSub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𝑊</m:t>
                        </m:r>
                      </m:num>
                      <m:den>
                        <m:sSub>
                          <m:sSub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𝑒𝑥𝑡</m:t>
                            </m:r>
                          </m:sub>
                        </m:sSub>
                      </m:den>
                    </m:f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−3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−2</m:t>
                            </m:r>
                          </m:sup>
                        </m:sSup>
                      </m:den>
                    </m:f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pPr lvl="1"/>
                <a:r>
                  <a:rPr lang="en-GB" sz="2000" dirty="0" smtClean="0"/>
                  <a:t>but please note: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GB" sz="2000" dirty="0" smtClean="0"/>
                  <a:t> is a choice</a:t>
                </a:r>
              </a:p>
              <a:p>
                <a:r>
                  <a:rPr lang="en-GB" sz="2400" dirty="0" smtClean="0"/>
                  <a:t>Wakefields:</a:t>
                </a:r>
              </a:p>
              <a:p>
                <a:pPr lvl="1"/>
                <a:r>
                  <a:rPr lang="en-GB" dirty="0" smtClean="0"/>
                  <a:t>longitudinal short range wakes: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𝑖𝑛𝑑𝑢𝑐𝑒𝑑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den>
                    </m:f>
                    <m:r>
                      <a:rPr lang="en-GB" b="0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𝑙𝑜𝑠𝑠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den>
                    </m:f>
                    <m:r>
                      <a:rPr lang="en-GB" b="0" i="1" smtClean="0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longitudinal impedance: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𝑄</m:t>
                        </m:r>
                      </m:den>
                    </m:f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𝑒𝑥𝑡</m:t>
                        </m:r>
                      </m:sub>
                    </m:sSub>
                    <m:r>
                      <a:rPr lang="en-GB" b="0" i="1" smtClean="0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longitudinal long range wakes: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∥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den>
                    </m:f>
                    <m:r>
                      <a:rPr lang="en-GB" i="1" smtClean="0">
                        <a:latin typeface="Cambria Math"/>
                        <a:ea typeface="Cambria Math"/>
                      </a:rPr>
                      <m:t>∝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𝑓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dipole wakes: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⊥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/>
                            <a:ea typeface="Cambria Math"/>
                          </a:rPr>
                          <m:t>𝐿</m:t>
                        </m:r>
                      </m:den>
                    </m:f>
                    <m:r>
                      <a:rPr lang="en-GB" i="1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 (at same offset!)</a:t>
                </a:r>
              </a:p>
              <a:p>
                <a:endParaRPr lang="en-GB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217443"/>
              </a:xfrm>
              <a:blipFill rotWithShape="1">
                <a:blip r:embed="rId2"/>
                <a:stretch>
                  <a:fillRect l="-963" t="-9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10</a:t>
            </a:fld>
            <a:endParaRPr kumimoji="0" lang="en-US"/>
          </a:p>
        </p:txBody>
      </p:sp>
      <p:pic>
        <p:nvPicPr>
          <p:cNvPr id="6" name="Picture 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229200"/>
            <a:ext cx="3816424" cy="148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761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/>
          </a:bodyPr>
          <a:lstStyle/>
          <a:p>
            <a:r>
              <a:rPr lang="en-GB" dirty="0" smtClean="0"/>
              <a:t>Lower </a:t>
            </a:r>
            <a:r>
              <a:rPr lang="en-GB" i="1" dirty="0" smtClean="0"/>
              <a:t>f</a:t>
            </a:r>
            <a:r>
              <a:rPr lang="en-GB" dirty="0" smtClean="0"/>
              <a:t>, larger currents possible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11</a:t>
            </a:fld>
            <a:endParaRPr kumimoji="0"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"/>
          <a:stretch/>
        </p:blipFill>
        <p:spPr bwMode="auto">
          <a:xfrm>
            <a:off x="1517476" y="1219200"/>
            <a:ext cx="6438900" cy="5067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appySmily.tiff                                                001E8FE8Macintosh HD                   C004F8A6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802" y="1564482"/>
            <a:ext cx="417513" cy="4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SadSmiley.tiff                                                 001E8FE8Macintosh HD                   C004F8A6: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5" r="4524" b="4287"/>
          <a:stretch/>
        </p:blipFill>
        <p:spPr bwMode="auto">
          <a:xfrm>
            <a:off x="1297919" y="5831338"/>
            <a:ext cx="452884" cy="45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-186058" y="3434530"/>
            <a:ext cx="2540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Stable beam current limit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63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en-GB" dirty="0" smtClean="0"/>
              <a:t>Dynamic wall losses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12</a:t>
            </a:fld>
            <a:endParaRPr kumimoji="0" lang="en-US"/>
          </a:p>
        </p:txBody>
      </p:sp>
      <p:grpSp>
        <p:nvGrpSpPr>
          <p:cNvPr id="3" name="Group 2"/>
          <p:cNvGrpSpPr/>
          <p:nvPr/>
        </p:nvGrpSpPr>
        <p:grpSpPr>
          <a:xfrm>
            <a:off x="971550" y="1688068"/>
            <a:ext cx="6823734" cy="3512386"/>
            <a:chOff x="1952033" y="1828800"/>
            <a:chExt cx="6823734" cy="3512386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3" t="3972" b="10832"/>
            <a:stretch/>
          </p:blipFill>
          <p:spPr bwMode="auto">
            <a:xfrm>
              <a:off x="1952033" y="1828800"/>
              <a:ext cx="6823734" cy="3505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696200" y="5033409"/>
              <a:ext cx="5597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Arial" pitchFamily="34" charset="0"/>
                  <a:cs typeface="Arial" pitchFamily="34" charset="0"/>
                </a:rPr>
                <a:t>T [K]</a:t>
              </a:r>
              <a:endParaRPr lang="en-GB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048717" y="1318736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/>
              <a:t>R</a:t>
            </a:r>
            <a:r>
              <a:rPr lang="en-GB" baseline="-25000" dirty="0" err="1" smtClean="0"/>
              <a:t>s</a:t>
            </a:r>
            <a:r>
              <a:rPr lang="en-GB" dirty="0" smtClean="0"/>
              <a:t> = </a:t>
            </a:r>
            <a:r>
              <a:rPr lang="en-GB" i="1" dirty="0" smtClean="0"/>
              <a:t>R</a:t>
            </a:r>
            <a:r>
              <a:rPr lang="en-GB" baseline="-25000" dirty="0" smtClean="0"/>
              <a:t>BCS</a:t>
            </a:r>
            <a:r>
              <a:rPr lang="en-GB" dirty="0" smtClean="0"/>
              <a:t> + </a:t>
            </a:r>
            <a:r>
              <a:rPr lang="en-GB" i="1" dirty="0" err="1" smtClean="0"/>
              <a:t>R</a:t>
            </a:r>
            <a:r>
              <a:rPr lang="en-GB" baseline="-25000" dirty="0" err="1" smtClean="0"/>
              <a:t>res</a:t>
            </a:r>
            <a:endParaRPr lang="en-GB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5867400"/>
            <a:ext cx="4806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small </a:t>
            </a:r>
            <a:r>
              <a:rPr lang="en-GB" i="1" dirty="0" err="1" smtClean="0"/>
              <a:t>R</a:t>
            </a:r>
            <a:r>
              <a:rPr lang="en-GB" baseline="-25000" dirty="0" err="1" smtClean="0"/>
              <a:t>res</a:t>
            </a:r>
            <a:r>
              <a:rPr lang="en-GB" dirty="0" smtClean="0"/>
              <a:t>, this clearly favours smaller </a:t>
            </a:r>
            <a:r>
              <a:rPr lang="en-GB" i="1" dirty="0" smtClean="0"/>
              <a:t>f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en-GB" dirty="0" smtClean="0"/>
              <a:t>One should aim for very large </a:t>
            </a:r>
            <a:r>
              <a:rPr lang="en-GB" i="1" dirty="0" smtClean="0"/>
              <a:t>Q</a:t>
            </a:r>
            <a:r>
              <a:rPr lang="en-GB" baseline="-25000" dirty="0" smtClean="0"/>
              <a:t>0</a:t>
            </a:r>
            <a:endParaRPr lang="en-GB" baseline="-25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13</a:t>
            </a:fld>
            <a:endParaRPr kumimoji="0"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52" y="1268760"/>
            <a:ext cx="3505200" cy="22138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5786" y="980728"/>
            <a:ext cx="3514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ILC Cavities 1.3 GHz, BCP + EP (R. </a:t>
            </a:r>
            <a:r>
              <a:rPr lang="en-GB" sz="1200" dirty="0" err="1" smtClean="0"/>
              <a:t>Geng</a:t>
            </a:r>
            <a:r>
              <a:rPr lang="en-GB" sz="1200" dirty="0" smtClean="0"/>
              <a:t> SRF2009)</a:t>
            </a:r>
            <a:endParaRPr lang="en-GB" sz="12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967396"/>
            <a:ext cx="3672408" cy="214329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3687571"/>
            <a:ext cx="4373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BNL 704 MHz test cavity, BCP only! (A. </a:t>
            </a:r>
            <a:r>
              <a:rPr lang="en-GB" sz="1200" dirty="0" err="1" smtClean="0"/>
              <a:t>Burill</a:t>
            </a:r>
            <a:r>
              <a:rPr lang="en-GB" sz="1200" dirty="0" smtClean="0"/>
              <a:t>,  AP Note 376, 2010)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95204" y="5317461"/>
            <a:ext cx="2635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first cavities – large potential</a:t>
            </a:r>
            <a:endParaRPr lang="en-GB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82451"/>
            <a:ext cx="3413610" cy="528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436096" y="6237312"/>
            <a:ext cx="3413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JLAB, 1.5 GHz, (</a:t>
            </a:r>
            <a:r>
              <a:rPr lang="en-GB" sz="1200" dirty="0" err="1" smtClean="0"/>
              <a:t>Dhakal</a:t>
            </a:r>
            <a:r>
              <a:rPr lang="en-GB" sz="1200" dirty="0" smtClean="0"/>
              <a:t>, </a:t>
            </a:r>
            <a:r>
              <a:rPr lang="en-GB" sz="1200" dirty="0" err="1" smtClean="0"/>
              <a:t>Ciovati</a:t>
            </a:r>
            <a:r>
              <a:rPr lang="en-GB" sz="1200" dirty="0" smtClean="0"/>
              <a:t>, </a:t>
            </a:r>
            <a:r>
              <a:rPr lang="en-GB" sz="1200" dirty="0" err="1" smtClean="0"/>
              <a:t>Myneni</a:t>
            </a:r>
            <a:r>
              <a:rPr lang="en-GB" sz="1200" dirty="0" smtClean="0"/>
              <a:t> 2012: </a:t>
            </a:r>
            <a:r>
              <a:rPr lang="en-GB" sz="1200" dirty="0"/>
              <a:t>http://arxiv.org/abs/1205.6736</a:t>
            </a:r>
          </a:p>
        </p:txBody>
      </p:sp>
    </p:spTree>
    <p:extLst>
      <p:ext uri="{BB962C8B-B14F-4D97-AF65-F5344CB8AC3E}">
        <p14:creationId xmlns:p14="http://schemas.microsoft.com/office/powerpoint/2010/main" val="19539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9325"/>
          </a:xfrm>
        </p:spPr>
        <p:txBody>
          <a:bodyPr/>
          <a:lstStyle/>
          <a:p>
            <a:r>
              <a:rPr lang="en-GB" dirty="0" smtClean="0"/>
              <a:t>ERL-TF @ CERN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14</a:t>
            </a:fld>
            <a:endParaRPr kumimoji="0" lang="en-US"/>
          </a:p>
        </p:txBody>
      </p:sp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2737346" y="1224186"/>
            <a:ext cx="5029200" cy="158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2881809" y="3853086"/>
            <a:ext cx="5029200" cy="158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7911009" y="2567211"/>
            <a:ext cx="735012" cy="1287462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7766546" y="1224186"/>
            <a:ext cx="877888" cy="1343025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1968996" y="2567211"/>
            <a:ext cx="914400" cy="1287462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1968996" y="1224186"/>
            <a:ext cx="769938" cy="1343025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134" y="1052736"/>
            <a:ext cx="3200400" cy="374650"/>
          </a:xfrm>
          <a:prstGeom prst="rect">
            <a:avLst/>
          </a:prstGeom>
          <a:noFill/>
          <a:ln w="3672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134" y="3680048"/>
            <a:ext cx="3200400" cy="374650"/>
          </a:xfrm>
          <a:prstGeom prst="rect">
            <a:avLst/>
          </a:prstGeom>
          <a:noFill/>
          <a:ln w="3672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827584" y="3713386"/>
            <a:ext cx="1122362" cy="274637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/>
          <a:p>
            <a:pPr algn="ctr">
              <a:lnSpc>
                <a:spcPct val="123000"/>
              </a:lnSpc>
              <a:tabLst>
                <a:tab pos="723900" algn="l"/>
              </a:tabLst>
            </a:pPr>
            <a:r>
              <a:rPr lang="en-US" sz="1200" b="1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5 MeV Injector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959471" y="3853086"/>
            <a:ext cx="1096963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7175996" y="3843561"/>
            <a:ext cx="639763" cy="1587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2100759" y="1214661"/>
            <a:ext cx="639762" cy="1587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993184" y="3238723"/>
            <a:ext cx="690562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pPr>
              <a:lnSpc>
                <a:spcPct val="123000"/>
              </a:lnSpc>
            </a:pPr>
            <a:r>
              <a:rPr lang="en-US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SCL1</a:t>
            </a: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7104559" y="1214661"/>
            <a:ext cx="639762" cy="1587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2280146" y="3843561"/>
            <a:ext cx="639763" cy="1587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3769221" y="2124298"/>
            <a:ext cx="3182938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18000"/>
              </a:lnSpc>
            </a:pPr>
            <a:r>
              <a:rPr lang="en-US" b="1" dirty="0">
                <a:latin typeface="+mn-lt"/>
              </a:rPr>
              <a:t>200-400 MeV ERL Layout</a:t>
            </a:r>
          </a:p>
          <a:p>
            <a:pPr algn="ctr">
              <a:lnSpc>
                <a:spcPct val="123000"/>
              </a:lnSpc>
            </a:pPr>
            <a:r>
              <a:rPr lang="en-US" dirty="0">
                <a:latin typeface="+mn-lt"/>
              </a:rPr>
              <a:t>4 x 5 cell, 721 MHz</a:t>
            </a: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3718421" y="4186461"/>
            <a:ext cx="3200400" cy="1587"/>
          </a:xfrm>
          <a:prstGeom prst="line">
            <a:avLst/>
          </a:prstGeom>
          <a:noFill/>
          <a:ln w="18360">
            <a:solidFill>
              <a:srgbClr val="355E00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4910138" y="4103911"/>
            <a:ext cx="857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~6.5 m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5018088" y="949325"/>
            <a:ext cx="690562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pPr>
              <a:lnSpc>
                <a:spcPct val="123000"/>
              </a:lnSpc>
            </a:pPr>
            <a:r>
              <a:rPr lang="en-US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SCL2</a:t>
            </a: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1089521" y="1084486"/>
            <a:ext cx="1006475" cy="274637"/>
          </a:xfrm>
          <a:prstGeom prst="rect">
            <a:avLst/>
          </a:prstGeom>
          <a:solidFill>
            <a:srgbClr val="DC2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/>
          <a:p>
            <a:pPr algn="ctr">
              <a:lnSpc>
                <a:spcPct val="123000"/>
              </a:lnSpc>
              <a:tabLst>
                <a:tab pos="723900" algn="l"/>
              </a:tabLst>
            </a:pPr>
            <a:r>
              <a:rPr lang="en-US" sz="1200" b="1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Dump</a:t>
            </a:r>
          </a:p>
        </p:txBody>
      </p:sp>
      <p:graphicFrame>
        <p:nvGraphicFramePr>
          <p:cNvPr id="24" name="Group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80903"/>
              </p:ext>
            </p:extLst>
          </p:nvPr>
        </p:nvGraphicFramePr>
        <p:xfrm>
          <a:off x="1968996" y="4458667"/>
          <a:ext cx="5076825" cy="1863415"/>
        </p:xfrm>
        <a:graphic>
          <a:graphicData uri="http://schemas.openxmlformats.org/drawingml/2006/table">
            <a:tbl>
              <a:tblPr/>
              <a:tblGrid>
                <a:gridCol w="1268412"/>
                <a:gridCol w="1270000"/>
                <a:gridCol w="1268413"/>
                <a:gridCol w="1270000"/>
              </a:tblGrid>
              <a:tr h="3365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units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1-CM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2-CM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Energy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[MeV]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100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200-400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Frequency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[MHz]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721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721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Charge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[pC]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~500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~500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Rep. rate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CW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CW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25" name="Line 92"/>
          <p:cNvSpPr>
            <a:spLocks noChangeShapeType="1"/>
          </p:cNvSpPr>
          <p:nvPr/>
        </p:nvSpPr>
        <p:spPr bwMode="auto">
          <a:xfrm flipV="1">
            <a:off x="7911009" y="2567211"/>
            <a:ext cx="460375" cy="128746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" name="Line 93"/>
          <p:cNvSpPr>
            <a:spLocks noChangeShapeType="1"/>
          </p:cNvSpPr>
          <p:nvPr/>
        </p:nvSpPr>
        <p:spPr bwMode="auto">
          <a:xfrm>
            <a:off x="7766546" y="1224186"/>
            <a:ext cx="604838" cy="1343025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" name="Line 94"/>
          <p:cNvSpPr>
            <a:spLocks noChangeShapeType="1"/>
          </p:cNvSpPr>
          <p:nvPr/>
        </p:nvSpPr>
        <p:spPr bwMode="auto">
          <a:xfrm flipH="1" flipV="1">
            <a:off x="2243634" y="2567211"/>
            <a:ext cx="639762" cy="128746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" name="Line 95"/>
          <p:cNvSpPr>
            <a:spLocks noChangeShapeType="1"/>
          </p:cNvSpPr>
          <p:nvPr/>
        </p:nvSpPr>
        <p:spPr bwMode="auto">
          <a:xfrm flipH="1">
            <a:off x="2242046" y="1224186"/>
            <a:ext cx="496888" cy="1343025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88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en-GB" dirty="0" smtClean="0"/>
              <a:t>Why ERL TF @ CERN?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682168" cy="54006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Physics motivation:</a:t>
            </a:r>
          </a:p>
          <a:p>
            <a:pPr lvl="1"/>
            <a:r>
              <a:rPr lang="en-GB" dirty="0" smtClean="0"/>
              <a:t>ERL demonstration, FEL, </a:t>
            </a:r>
            <a:r>
              <a:rPr lang="el-GR" dirty="0" smtClean="0">
                <a:latin typeface="Cambria Math"/>
                <a:ea typeface="Cambria Math"/>
              </a:rPr>
              <a:t>γ</a:t>
            </a:r>
            <a:r>
              <a:rPr lang="en-GB" dirty="0" smtClean="0">
                <a:ea typeface="Cambria Math"/>
              </a:rPr>
              <a:t>-ray source, e-cooling demo!</a:t>
            </a:r>
          </a:p>
          <a:p>
            <a:pPr lvl="1"/>
            <a:r>
              <a:rPr lang="en-GB" dirty="0" smtClean="0">
                <a:ea typeface="Cambria Math"/>
              </a:rPr>
              <a:t>Ultra-short electron bunches</a:t>
            </a:r>
            <a:endParaRPr lang="en-GB" dirty="0" smtClean="0"/>
          </a:p>
          <a:p>
            <a:r>
              <a:rPr lang="en-GB" dirty="0" smtClean="0"/>
              <a:t>One of the 1</a:t>
            </a:r>
            <a:r>
              <a:rPr lang="en-GB" baseline="30000" dirty="0" smtClean="0"/>
              <a:t>st</a:t>
            </a:r>
            <a:r>
              <a:rPr lang="en-GB" dirty="0" smtClean="0"/>
              <a:t> low-frequency, multi-pass SC-ERL</a:t>
            </a:r>
          </a:p>
          <a:p>
            <a:pPr lvl="1"/>
            <a:r>
              <a:rPr lang="en-GB" dirty="0" smtClean="0"/>
              <a:t>synergy with SPL/ESS and BNL activities</a:t>
            </a:r>
          </a:p>
          <a:p>
            <a:r>
              <a:rPr lang="en-GB" dirty="0" smtClean="0"/>
              <a:t>High energies (200 … 400 MeV) &amp; CW</a:t>
            </a:r>
          </a:p>
          <a:p>
            <a:r>
              <a:rPr lang="en-GB" dirty="0" smtClean="0"/>
              <a:t>Multi-cavity </a:t>
            </a:r>
            <a:r>
              <a:rPr lang="en-GB" dirty="0" err="1" smtClean="0"/>
              <a:t>cryomodule</a:t>
            </a:r>
            <a:r>
              <a:rPr lang="en-GB" dirty="0" smtClean="0"/>
              <a:t> layout – validation and gymnastics</a:t>
            </a:r>
          </a:p>
          <a:p>
            <a:r>
              <a:rPr lang="en-GB" dirty="0" smtClean="0"/>
              <a:t>Two-Linac layout (similar to LHeC)</a:t>
            </a:r>
          </a:p>
          <a:p>
            <a:pPr lvl="1"/>
            <a:r>
              <a:rPr lang="en-GB" dirty="0" smtClean="0"/>
              <a:t>…could test CLIC-type energy recovery from SCL2 </a:t>
            </a:r>
            <a:r>
              <a:rPr lang="en-GB" dirty="0" smtClean="0">
                <a:sym typeface="Wingdings" pitchFamily="2" charset="2"/>
              </a:rPr>
              <a:t> SCL1</a:t>
            </a:r>
            <a:endParaRPr lang="en-GB" dirty="0" smtClean="0"/>
          </a:p>
          <a:p>
            <a:r>
              <a:rPr lang="en-GB" dirty="0" smtClean="0"/>
              <a:t>MW class power coupler tests in non-ER mode</a:t>
            </a:r>
          </a:p>
          <a:p>
            <a:r>
              <a:rPr lang="en-GB" dirty="0" smtClean="0"/>
              <a:t>Complete HOM characterization and instability studies</a:t>
            </a:r>
          </a:p>
          <a:p>
            <a:r>
              <a:rPr lang="en-GB" dirty="0" smtClean="0"/>
              <a:t>Cryogenics &amp; instrumentation test bed</a:t>
            </a:r>
          </a:p>
          <a:p>
            <a:r>
              <a:rPr lang="en-GB" dirty="0" smtClean="0"/>
              <a:t>A place to work, practise and to train people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0789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219257" cy="4853136"/>
          </a:xfrm>
        </p:spPr>
        <p:txBody>
          <a:bodyPr>
            <a:normAutofit/>
          </a:bodyPr>
          <a:lstStyle/>
          <a:p>
            <a:r>
              <a:rPr lang="en-GB" sz="1800" b="1" i="1" dirty="0" smtClean="0"/>
              <a:t>CERN (BE-RF, TE-VSC &amp; EN-MME) is </a:t>
            </a:r>
            <a:br>
              <a:rPr lang="en-GB" sz="1800" b="1" i="1" dirty="0" smtClean="0"/>
            </a:br>
            <a:r>
              <a:rPr lang="en-GB" sz="1800" b="1" i="1" dirty="0" smtClean="0"/>
              <a:t>strengthening capabilities in SC RF:</a:t>
            </a:r>
          </a:p>
          <a:p>
            <a:pPr lvl="1"/>
            <a:r>
              <a:rPr lang="en-GB" sz="1400" dirty="0" smtClean="0"/>
              <a:t>Upgrading CERN’s infrastructures for cavity </a:t>
            </a:r>
            <a:br>
              <a:rPr lang="en-GB" sz="1400" dirty="0" smtClean="0"/>
            </a:br>
            <a:r>
              <a:rPr lang="en-GB" sz="1400" dirty="0" smtClean="0"/>
              <a:t>fabrication, assembly and testing (SM18 and </a:t>
            </a:r>
            <a:br>
              <a:rPr lang="en-GB" sz="1400" dirty="0" smtClean="0"/>
            </a:br>
            <a:r>
              <a:rPr lang="en-GB" sz="1400" dirty="0" smtClean="0"/>
              <a:t>others)</a:t>
            </a:r>
            <a:br>
              <a:rPr lang="en-GB" sz="1400" dirty="0" smtClean="0"/>
            </a:br>
            <a:endParaRPr lang="en-GB" sz="1050" dirty="0" smtClean="0"/>
          </a:p>
          <a:p>
            <a:pPr lvl="1"/>
            <a:r>
              <a:rPr lang="en-GB" sz="1400" dirty="0" smtClean="0"/>
              <a:t>Significant relevant progress for LHC, HL-LHC Crab Cavities, SPL Cavities, HIE-ISOLDE</a:t>
            </a:r>
            <a:br>
              <a:rPr lang="en-GB" sz="14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endParaRPr lang="en-GB" sz="1400" dirty="0" smtClean="0"/>
          </a:p>
          <a:p>
            <a:pPr lvl="1"/>
            <a:r>
              <a:rPr lang="en-GB" sz="1400" dirty="0" smtClean="0"/>
              <a:t>Relevant SCRF R&amp;D on new coating techniques (e.g. </a:t>
            </a:r>
            <a:r>
              <a:rPr lang="en-GB" sz="1400" dirty="0" err="1" smtClean="0"/>
              <a:t>HiPIMS</a:t>
            </a:r>
            <a:r>
              <a:rPr lang="en-GB" sz="1400" dirty="0" smtClean="0"/>
              <a:t>, ALD …), diagnostic techniques, additive machining … has started.</a:t>
            </a:r>
          </a:p>
          <a:p>
            <a:pPr lvl="1"/>
            <a:r>
              <a:rPr lang="en-GB" sz="1400" dirty="0" smtClean="0"/>
              <a:t>Mandate to make a Design Study for an Energy Recovery Linac Test Facility </a:t>
            </a:r>
          </a:p>
          <a:p>
            <a:pPr lvl="1"/>
            <a:endParaRPr lang="en-GB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2</a:t>
            </a:fld>
            <a:endParaRPr kumimoji="0"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7223739" y="3356993"/>
            <a:ext cx="1636994" cy="1910992"/>
            <a:chOff x="7223739" y="3675172"/>
            <a:chExt cx="1636994" cy="1910992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3739" y="3675172"/>
              <a:ext cx="1636994" cy="162050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223739" y="5309165"/>
              <a:ext cx="16369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+mj-lt"/>
                </a:rPr>
                <a:t>HIE-ISOLDE</a:t>
              </a:r>
              <a:endParaRPr lang="en-GB" sz="1200" dirty="0"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59466" y="3356992"/>
            <a:ext cx="2527196" cy="1897506"/>
            <a:chOff x="559466" y="3675171"/>
            <a:chExt cx="2527196" cy="1897506"/>
          </a:xfrm>
        </p:grpSpPr>
        <p:sp>
          <p:nvSpPr>
            <p:cNvPr id="8" name="TextBox 7"/>
            <p:cNvSpPr txBox="1"/>
            <p:nvPr/>
          </p:nvSpPr>
          <p:spPr>
            <a:xfrm>
              <a:off x="565538" y="5295678"/>
              <a:ext cx="25211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+mj-lt"/>
                </a:rPr>
                <a:t>LHC Spare module</a:t>
              </a:r>
              <a:endParaRPr lang="en-GB" sz="1200" dirty="0">
                <a:latin typeface="+mj-lt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9" t="13799" b="6923"/>
            <a:stretch/>
          </p:blipFill>
          <p:spPr>
            <a:xfrm>
              <a:off x="559466" y="3675171"/>
              <a:ext cx="2527196" cy="162050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23" name="Group 22"/>
          <p:cNvGrpSpPr/>
          <p:nvPr/>
        </p:nvGrpSpPr>
        <p:grpSpPr>
          <a:xfrm>
            <a:off x="4572000" y="3369817"/>
            <a:ext cx="2635674" cy="1884680"/>
            <a:chOff x="4572000" y="3687996"/>
            <a:chExt cx="2635674" cy="1884680"/>
          </a:xfrm>
        </p:grpSpPr>
        <p:sp>
          <p:nvSpPr>
            <p:cNvPr id="16" name="TextBox 15"/>
            <p:cNvSpPr txBox="1"/>
            <p:nvPr/>
          </p:nvSpPr>
          <p:spPr>
            <a:xfrm>
              <a:off x="4572000" y="5295677"/>
              <a:ext cx="2635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+mj-lt"/>
                </a:rPr>
                <a:t>SPL 5-cell cavity 704 MHz</a:t>
              </a:r>
              <a:endParaRPr lang="en-GB" sz="1200" dirty="0">
                <a:latin typeface="+mj-lt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31" t="25078" r="20614" b="22024"/>
            <a:stretch/>
          </p:blipFill>
          <p:spPr>
            <a:xfrm>
              <a:off x="4572000" y="3687996"/>
              <a:ext cx="2635674" cy="16076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22" name="Group 21"/>
          <p:cNvGrpSpPr/>
          <p:nvPr/>
        </p:nvGrpSpPr>
        <p:grpSpPr>
          <a:xfrm>
            <a:off x="3190621" y="3369817"/>
            <a:ext cx="1347390" cy="1901244"/>
            <a:chOff x="3190621" y="3687996"/>
            <a:chExt cx="1347390" cy="1901244"/>
          </a:xfrm>
        </p:grpSpPr>
        <p:sp>
          <p:nvSpPr>
            <p:cNvPr id="17" name="TextBox 16"/>
            <p:cNvSpPr txBox="1"/>
            <p:nvPr/>
          </p:nvSpPr>
          <p:spPr>
            <a:xfrm>
              <a:off x="3214763" y="5312241"/>
              <a:ext cx="13232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+mj-lt"/>
                </a:rPr>
                <a:t>Crab Cavity</a:t>
              </a:r>
              <a:endParaRPr lang="en-GB" sz="1200" dirty="0">
                <a:latin typeface="+mj-lt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621" y="3687996"/>
              <a:ext cx="1347390" cy="162050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" name="Group 24"/>
          <p:cNvGrpSpPr/>
          <p:nvPr/>
        </p:nvGrpSpPr>
        <p:grpSpPr>
          <a:xfrm>
            <a:off x="5364584" y="1556792"/>
            <a:ext cx="3456732" cy="1474321"/>
            <a:chOff x="5364584" y="1700807"/>
            <a:chExt cx="3456732" cy="1474321"/>
          </a:xfrm>
        </p:grpSpPr>
        <p:pic>
          <p:nvPicPr>
            <p:cNvPr id="9" name="Picture 2" descr="C:\Users\Mimi\Desktop\CERN\CleanRoom\Files\pic\3\1\Névtelen_panorámafelvétel2.jpg"/>
            <p:cNvPicPr>
              <a:picLocks noChangeAspect="1" noChangeArrowheads="1"/>
            </p:cNvPicPr>
            <p:nvPr/>
          </p:nvPicPr>
          <p:blipFill>
            <a:blip r:embed="rId6" cstate="print"/>
            <a:srcRect l="-25" r="47"/>
            <a:stretch>
              <a:fillRect/>
            </a:stretch>
          </p:blipFill>
          <p:spPr bwMode="auto">
            <a:xfrm>
              <a:off x="5364584" y="1700807"/>
              <a:ext cx="3456732" cy="119165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9" name="TextBox 18"/>
            <p:cNvSpPr txBox="1"/>
            <p:nvPr/>
          </p:nvSpPr>
          <p:spPr>
            <a:xfrm>
              <a:off x="5378688" y="2898129"/>
              <a:ext cx="34426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+mj-lt"/>
                </a:rPr>
                <a:t>SM18 upgrade in progress</a:t>
              </a:r>
              <a:endParaRPr lang="en-GB" sz="12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9975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Relevant parameters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FCC circumference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100 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km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r>
                  <a:rPr lang="en-GB" dirty="0" smtClean="0"/>
                  <a:t>FCC pp: </a:t>
                </a:r>
              </a:p>
              <a:p>
                <a:pPr lvl="1"/>
                <a:r>
                  <a:rPr lang="en-GB" dirty="0" smtClean="0"/>
                  <a:t>Bunch spacing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25 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ns</m:t>
                    </m:r>
                  </m:oMath>
                </a14:m>
                <a:r>
                  <a:rPr lang="en-GB" dirty="0" smtClean="0"/>
                  <a:t>, optionally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5 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ns</m:t>
                    </m:r>
                  </m:oMath>
                </a14:m>
                <a:r>
                  <a:rPr lang="en-GB" dirty="0" smtClean="0"/>
                  <a:t> (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2.5 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ns</m:t>
                    </m:r>
                  </m:oMath>
                </a14:m>
                <a:r>
                  <a:rPr lang="en-GB" dirty="0" smtClean="0"/>
                  <a:t> better for e-cloud!)</a:t>
                </a:r>
              </a:p>
              <a:p>
                <a:pPr lvl="1"/>
                <a:r>
                  <a:rPr lang="en-GB" dirty="0" smtClean="0"/>
                  <a:t>10530 bunches of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1</m:t>
                    </m:r>
                    <m:r>
                      <a:rPr lang="en-GB" i="1" dirty="0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GB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GB" b="0" i="1" dirty="0" smtClean="0">
                            <a:latin typeface="Cambria Math"/>
                            <a:ea typeface="Cambria Math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dirty="0" smtClean="0"/>
                  <a:t> protons per beam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𝑟𝑒𝑣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=2.9979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kHz</m:t>
                    </m:r>
                  </m:oMath>
                </a14:m>
                <a:r>
                  <a:rPr lang="en-GB" dirty="0" smtClean="0"/>
                  <a:t>, beam current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0.5 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A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 smtClean="0"/>
                  <a:t>full crossing angle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102 </m:t>
                    </m:r>
                    <m:r>
                      <m:rPr>
                        <m:sty m:val="p"/>
                      </m:rPr>
                      <a:rPr lang="en-GB" dirty="0" err="1">
                        <a:latin typeface="Cambria Math"/>
                        <a:ea typeface="Cambria Math"/>
                      </a:rPr>
                      <m:t>μ</m:t>
                    </m:r>
                    <m:r>
                      <m:rPr>
                        <m:sty m:val="p"/>
                      </m:rPr>
                      <a:rPr lang="en-GB" i="0" dirty="0" err="1" smtClean="0">
                        <a:latin typeface="Cambria Math"/>
                      </a:rPr>
                      <m:t>rad</m:t>
                    </m:r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GB" b="0" i="1" smtClean="0">
                        <a:latin typeface="Cambria Math"/>
                      </a:rPr>
                      <m:t>=1.1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m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pPr lvl="1"/>
                <a:r>
                  <a:rPr lang="en-GB" dirty="0" smtClean="0"/>
                  <a:t>Synchrotron radiation power per ring: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2.13 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MW</m:t>
                    </m:r>
                  </m:oMath>
                </a14:m>
                <a:r>
                  <a:rPr lang="en-GB" dirty="0" smtClean="0"/>
                  <a:t> per beam.</a:t>
                </a:r>
              </a:p>
              <a:p>
                <a:pPr lvl="1"/>
                <a:r>
                  <a:rPr lang="en-GB" dirty="0" smtClean="0"/>
                  <a:t>CW</a:t>
                </a:r>
              </a:p>
              <a:p>
                <a:r>
                  <a:rPr lang="en-GB" dirty="0" smtClean="0"/>
                  <a:t>FCC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b="0" i="1" dirty="0" smtClean="0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b="0" i="1" dirty="0" smtClean="0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 smtClean="0"/>
                  <a:t>:</a:t>
                </a:r>
                <a:endParaRPr lang="en-GB" dirty="0"/>
              </a:p>
              <a:p>
                <a:pPr lvl="1"/>
                <a:r>
                  <a:rPr lang="en-GB" dirty="0"/>
                  <a:t>Synchrotron radiation power per ring: </a:t>
                </a:r>
                <a14:m>
                  <m:oMath xmlns:m="http://schemas.openxmlformats.org/officeDocument/2006/math">
                    <m:r>
                      <a:rPr lang="en-GB" b="1" i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𝟓𝟎</m:t>
                    </m:r>
                    <m:r>
                      <a:rPr lang="en-GB" b="1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a:rPr lang="en-GB" b="1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𝐌𝐖</m:t>
                    </m:r>
                  </m:oMath>
                </a14:m>
                <a:r>
                  <a:rPr lang="en-GB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per beam</a:t>
                </a:r>
                <a:r>
                  <a:rPr lang="en-GB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𝑟𝑒𝑣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=2.9979 </m:t>
                    </m:r>
                    <m:r>
                      <m:rPr>
                        <m:sty m:val="p"/>
                      </m:rPr>
                      <a:rPr lang="en-GB">
                        <a:latin typeface="Cambria Math"/>
                      </a:rPr>
                      <m:t>kHz</m:t>
                    </m:r>
                  </m:oMath>
                </a14:m>
                <a:r>
                  <a:rPr lang="en-GB" dirty="0"/>
                  <a:t>, beam current </a:t>
                </a:r>
                <a:r>
                  <a:rPr lang="en-GB" dirty="0" smtClean="0"/>
                  <a:t>up to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/>
                      </a:rPr>
                      <m:t>1.4 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/>
                      </a:rPr>
                      <m:t>A</m:t>
                    </m:r>
                  </m:oMath>
                </a14:m>
                <a:r>
                  <a:rPr lang="en-GB" dirty="0" smtClean="0"/>
                  <a:t> (at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91 </m:t>
                    </m:r>
                    <m:r>
                      <m:rPr>
                        <m:sty m:val="p"/>
                      </m:rPr>
                      <a:rPr lang="en-GB" i="0" dirty="0" err="1" smtClean="0">
                        <a:latin typeface="Cambria Math"/>
                      </a:rPr>
                      <m:t>GeV</m:t>
                    </m:r>
                  </m:oMath>
                </a14:m>
                <a:r>
                  <a:rPr lang="en-GB" dirty="0" smtClean="0"/>
                  <a:t>)</a:t>
                </a:r>
              </a:p>
              <a:p>
                <a:pPr lvl="1"/>
                <a:r>
                  <a:rPr lang="en-GB" b="0" dirty="0" smtClean="0">
                    <a:ea typeface="Cambria Math"/>
                  </a:rPr>
                  <a:t>Up to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/>
                        <a:ea typeface="Cambria Math"/>
                      </a:rPr>
                      <m:t>7500</m:t>
                    </m:r>
                  </m:oMath>
                </a14:m>
                <a:r>
                  <a:rPr lang="en-GB" dirty="0"/>
                  <a:t> bunches of </a:t>
                </a:r>
                <a:r>
                  <a:rPr lang="en-GB" dirty="0" smtClean="0"/>
                  <a:t>up to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/>
                      </a:rPr>
                      <m:t> </m:t>
                    </m:r>
                    <m:r>
                      <a:rPr lang="en-GB" i="1" dirty="0" smtClean="0">
                        <a:latin typeface="Cambria Math"/>
                      </a:rPr>
                      <m:t>4</m:t>
                    </m:r>
                    <m:r>
                      <a:rPr lang="en-GB" i="1" dirty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GB" i="1" dirty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i="1" dirty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GB" i="1" dirty="0">
                            <a:latin typeface="Cambria Math"/>
                            <a:ea typeface="Cambria Math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electrons or positrons per beam</a:t>
                </a:r>
              </a:p>
              <a:p>
                <a:pPr lvl="1"/>
                <a:r>
                  <a:rPr lang="en-GB" dirty="0" smtClean="0"/>
                  <a:t>CW, top-up operation, injector and booster ring pulsed</a:t>
                </a:r>
                <a:endParaRPr lang="en-GB" dirty="0"/>
              </a:p>
              <a:p>
                <a:pPr lvl="1"/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84845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areas for RF R&amp;D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600200"/>
                <a:ext cx="8352928" cy="4525963"/>
              </a:xfrm>
            </p:spPr>
            <p:txBody>
              <a:bodyPr/>
              <a:lstStyle/>
              <a:p>
                <a:r>
                  <a:rPr lang="en-GB" dirty="0" smtClean="0"/>
                  <a:t>Dominated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i="1" dirty="0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i="1" dirty="0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 smtClean="0"/>
                  <a:t>:</a:t>
                </a:r>
              </a:p>
              <a:p>
                <a:pPr lvl="1"/>
                <a:r>
                  <a:rPr lang="en-GB" dirty="0" smtClean="0"/>
                  <a:t>Overall power conversion efficiency from power grid </a:t>
                </a:r>
                <a:r>
                  <a:rPr lang="en-GB" dirty="0" smtClean="0">
                    <a:sym typeface="Wingdings" panose="05000000000000000000" pitchFamily="2" charset="2"/>
                  </a:rPr>
                  <a:t>to beam!</a:t>
                </a:r>
              </a:p>
              <a:p>
                <a:pPr lvl="2"/>
                <a:r>
                  <a:rPr lang="en-GB" dirty="0">
                    <a:sym typeface="Wingdings" panose="05000000000000000000" pitchFamily="2" charset="2"/>
                  </a:rPr>
                  <a:t>T</a:t>
                </a:r>
                <a:r>
                  <a:rPr lang="en-GB" dirty="0" smtClean="0">
                    <a:sym typeface="Wingdings" panose="05000000000000000000" pitchFamily="2" charset="2"/>
                  </a:rPr>
                  <a:t>his is relevant also for ESS, CLIC drive beam &amp; intensity frontier p-drivers.</a:t>
                </a:r>
              </a:p>
              <a:p>
                <a:pPr lvl="2"/>
                <a:r>
                  <a:rPr lang="en-GB" dirty="0" smtClean="0">
                    <a:sym typeface="Wingdings" panose="05000000000000000000" pitchFamily="2" charset="2"/>
                  </a:rPr>
                  <a:t>A Network “Energy Efficiency” is part of the recently started</a:t>
                </a:r>
                <a:br>
                  <a:rPr lang="en-GB" dirty="0" smtClean="0">
                    <a:sym typeface="Wingdings" panose="05000000000000000000" pitchFamily="2" charset="2"/>
                  </a:rPr>
                </a:br>
                <a:r>
                  <a:rPr lang="en-GB" dirty="0" smtClean="0">
                    <a:sym typeface="Wingdings" panose="05000000000000000000" pitchFamily="2" charset="2"/>
                  </a:rPr>
                  <a:t>                      </a:t>
                </a:r>
              </a:p>
              <a:p>
                <a:pPr lvl="1"/>
                <a:r>
                  <a:rPr lang="en-GB" dirty="0" smtClean="0">
                    <a:sym typeface="Wingdings" panose="05000000000000000000" pitchFamily="2" charset="2"/>
                  </a:rPr>
                  <a:t>Cavities with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>
                    <a:sym typeface="Wingdings" panose="05000000000000000000" pitchFamily="2" charset="2"/>
                  </a:rPr>
                  <a:t> @ high gradient &amp; acceptable cryogenic power</a:t>
                </a:r>
              </a:p>
              <a:p>
                <a:pPr lvl="2"/>
                <a:r>
                  <a:rPr lang="en-GB" dirty="0" smtClean="0">
                    <a:sym typeface="Wingdings" panose="05000000000000000000" pitchFamily="2" charset="2"/>
                  </a:rPr>
                  <a:t>This is very relevant also for Energy Recovery Linacs, for which we have started a Design Study.</a:t>
                </a:r>
              </a:p>
              <a:p>
                <a:pPr lvl="2"/>
                <a:r>
                  <a:rPr lang="en-GB" dirty="0" smtClean="0">
                    <a:sym typeface="Wingdings" panose="05000000000000000000" pitchFamily="2" charset="2"/>
                  </a:rPr>
                  <a:t>Recent R&amp;D at Cornell with Nb</a:t>
                </a:r>
                <a:r>
                  <a:rPr lang="en-GB" baseline="-25000" dirty="0" smtClean="0">
                    <a:sym typeface="Wingdings" panose="05000000000000000000" pitchFamily="2" charset="2"/>
                  </a:rPr>
                  <a:t>3</a:t>
                </a:r>
                <a:r>
                  <a:rPr lang="en-GB" dirty="0" smtClean="0">
                    <a:sym typeface="Wingdings" panose="05000000000000000000" pitchFamily="2" charset="2"/>
                  </a:rPr>
                  <a:t>SN coated (vapour diffusion) on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Nb</a:t>
                </a:r>
                <a:r>
                  <a:rPr lang="en-GB" dirty="0" smtClean="0">
                    <a:sym typeface="Wingdings" panose="05000000000000000000" pitchFamily="2" charset="2"/>
                  </a:rPr>
                  <a:t> showed very promising results at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  <a:sym typeface="Wingdings" panose="05000000000000000000" pitchFamily="2" charset="2"/>
                      </a:rPr>
                      <m:t>4 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  <a:sym typeface="Wingdings" panose="05000000000000000000" pitchFamily="2" charset="2"/>
                      </a:rPr>
                      <m:t>K</m:t>
                    </m:r>
                  </m:oMath>
                </a14:m>
                <a:r>
                  <a:rPr lang="en-GB" dirty="0" smtClean="0">
                    <a:sym typeface="Wingdings" panose="05000000000000000000" pitchFamily="2" charset="2"/>
                  </a:rPr>
                  <a:t>.</a:t>
                </a:r>
              </a:p>
              <a:p>
                <a:pPr lvl="1"/>
                <a:endParaRPr lang="en-GB" dirty="0">
                  <a:sym typeface="Wingdings" panose="05000000000000000000" pitchFamily="2" charset="2"/>
                </a:endParaRPr>
              </a:p>
              <a:p>
                <a:r>
                  <a:rPr lang="en-GB" dirty="0" smtClean="0">
                    <a:sym typeface="Wingdings" panose="05000000000000000000" pitchFamily="2" charset="2"/>
                  </a:rPr>
                  <a:t>For 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i="1" dirty="0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i="1" dirty="0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 smtClean="0">
                    <a:sym typeface="Wingdings" panose="05000000000000000000" pitchFamily="2" charset="2"/>
                  </a:rPr>
                  <a:t> and pp:</a:t>
                </a:r>
              </a:p>
              <a:p>
                <a:pPr lvl="1"/>
                <a:r>
                  <a:rPr lang="en-GB" dirty="0" smtClean="0">
                    <a:sym typeface="Wingdings" panose="05000000000000000000" pitchFamily="2" charset="2"/>
                  </a:rPr>
                  <a:t>Reliability, operational aspects, maintainability!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600200"/>
                <a:ext cx="8352928" cy="4525963"/>
              </a:xfrm>
              <a:blipFill rotWithShape="1">
                <a:blip r:embed="rId2"/>
                <a:stretch>
                  <a:fillRect l="-1022" t="-1078" r="-3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4</a:t>
            </a:fld>
            <a:endParaRPr kumimoji="0" lang="en-US"/>
          </a:p>
        </p:txBody>
      </p:sp>
      <p:pic>
        <p:nvPicPr>
          <p:cNvPr id="7" name="Picture 2" descr="\\cern.ch\dfs\Users\a\ASZEBERE\Documents\DG-EU\EuCARD2\EuCARD2-logo-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2" b="21290"/>
          <a:stretch/>
        </p:blipFill>
        <p:spPr bwMode="auto">
          <a:xfrm>
            <a:off x="7524998" y="2550036"/>
            <a:ext cx="1223466" cy="49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171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parameter space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000" dirty="0" smtClean="0"/>
                  <a:t>To narrow down parameter space, we will look at RF systems synergetic with what we have or have planned.</a:t>
                </a:r>
              </a:p>
              <a:p>
                <a:r>
                  <a:rPr lang="en-GB" sz="2000" dirty="0" smtClean="0"/>
                  <a:t>This will allow focused R&amp;D without limiting us. </a:t>
                </a:r>
              </a:p>
              <a:p>
                <a:r>
                  <a:rPr lang="en-GB" sz="2000" dirty="0" smtClean="0"/>
                  <a:t>Initially, we will look at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/>
                      </a:rPr>
                      <m:t>200 </m:t>
                    </m:r>
                    <m:r>
                      <m:rPr>
                        <m:sty m:val="p"/>
                      </m:rPr>
                      <a:rPr lang="en-GB" sz="2000" i="0" dirty="0" smtClean="0">
                        <a:latin typeface="Cambria Math"/>
                      </a:rPr>
                      <m:t>MHz</m:t>
                    </m:r>
                  </m:oMath>
                </a14:m>
                <a:r>
                  <a:rPr lang="en-GB" sz="2000" dirty="0" smtClean="0"/>
                  <a:t>,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/>
                      </a:rPr>
                      <m:t>400 </m:t>
                    </m:r>
                    <m:r>
                      <m:rPr>
                        <m:sty m:val="p"/>
                      </m:rPr>
                      <a:rPr lang="en-GB" sz="2000" i="0" dirty="0" smtClean="0">
                        <a:latin typeface="Cambria Math"/>
                      </a:rPr>
                      <m:t>MHz</m:t>
                    </m:r>
                    <m:r>
                      <a:rPr lang="en-GB" sz="20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 smtClean="0"/>
                  <a:t>and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/>
                      </a:rPr>
                      <m:t>800 </m:t>
                    </m:r>
                    <m:r>
                      <m:rPr>
                        <m:sty m:val="p"/>
                      </m:rPr>
                      <a:rPr lang="en-GB" sz="2000" i="0" dirty="0" smtClean="0">
                        <a:latin typeface="Cambria Math"/>
                      </a:rPr>
                      <m:t>MHz</m:t>
                    </m:r>
                  </m:oMath>
                </a14:m>
                <a:r>
                  <a:rPr lang="en-GB" sz="2000" dirty="0" smtClean="0"/>
                  <a:t>.</a:t>
                </a:r>
              </a:p>
              <a:p>
                <a:endParaRPr lang="en-GB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4335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scales how with frequency?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High efficiency, high power RF sources?</a:t>
                </a:r>
              </a:p>
              <a:p>
                <a:pPr marL="4394200" lvl="1"/>
                <a:r>
                  <a:rPr lang="en-GB" dirty="0" smtClean="0"/>
                  <a:t>200 MHz: </a:t>
                </a:r>
                <a:r>
                  <a:rPr lang="en-GB" dirty="0" err="1" smtClean="0"/>
                  <a:t>Tetrodes</a:t>
                </a:r>
                <a:r>
                  <a:rPr lang="en-GB" dirty="0" smtClean="0"/>
                  <a:t>, </a:t>
                </a:r>
                <a:r>
                  <a:rPr lang="en-GB" dirty="0" err="1" smtClean="0"/>
                  <a:t>Diacrodes</a:t>
                </a:r>
                <a:r>
                  <a:rPr lang="en-GB" dirty="0" smtClean="0"/>
                  <a:t>;</a:t>
                </a:r>
                <a:br>
                  <a:rPr lang="en-GB" dirty="0" smtClean="0"/>
                </a:br>
                <a:r>
                  <a:rPr lang="en-GB" dirty="0" smtClean="0"/>
                  <a:t>probably least expensive/MW;</a:t>
                </a:r>
                <a:r>
                  <a:rPr lang="en-GB" dirty="0"/>
                  <a:t/>
                </a:r>
                <a:br>
                  <a:rPr lang="en-GB" dirty="0"/>
                </a:br>
                <a:r>
                  <a:rPr lang="en-GB" dirty="0" smtClean="0"/>
                  <a:t>efficiency &gt; 70%</a:t>
                </a:r>
              </a:p>
              <a:p>
                <a:pPr marL="4394200" lvl="1"/>
                <a:r>
                  <a:rPr lang="en-GB" dirty="0" smtClean="0"/>
                  <a:t>400 MHz, 800 MHz: </a:t>
                </a:r>
              </a:p>
              <a:p>
                <a:pPr marL="4664075" lvl="3" indent="-269875">
                  <a:buFont typeface="+mj-lt"/>
                  <a:buAutoNum type="arabicPeriod"/>
                </a:pPr>
                <a:r>
                  <a:rPr lang="en-GB" dirty="0" smtClean="0"/>
                  <a:t>Klystrons: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𝜂</m:t>
                    </m:r>
                    <m:r>
                      <a:rPr lang="en-GB" i="1" smtClean="0">
                        <a:latin typeface="Cambria Math"/>
                        <a:ea typeface="Cambria Math"/>
                      </a:rPr>
                      <m:t>~65%</m:t>
                    </m:r>
                  </m:oMath>
                </a14:m>
                <a:r>
                  <a:rPr lang="en-GB" dirty="0" smtClean="0"/>
                  <a:t>; R&amp;D for larger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</a:rPr>
                      <m:t>𝜂</m:t>
                    </m:r>
                  </m:oMath>
                </a14:m>
                <a:r>
                  <a:rPr lang="en-GB" dirty="0" smtClean="0"/>
                  <a:t> has started</a:t>
                </a:r>
              </a:p>
              <a:p>
                <a:pPr marL="4664075" lvl="3" indent="-269875">
                  <a:buFont typeface="+mj-lt"/>
                  <a:buAutoNum type="arabicPeriod"/>
                </a:pPr>
                <a:r>
                  <a:rPr lang="en-GB" dirty="0" smtClean="0"/>
                  <a:t>IOTs: today limited to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&lt;</m:t>
                    </m:r>
                    <m:r>
                      <a:rPr lang="en-GB" b="0" i="1" dirty="0" smtClean="0">
                        <a:latin typeface="Cambria Math"/>
                      </a:rPr>
                      <m:t>1</m:t>
                    </m:r>
                    <m:r>
                      <a:rPr lang="en-GB" i="1" dirty="0" smtClean="0">
                        <a:latin typeface="Cambria Math"/>
                      </a:rPr>
                      <m:t>00 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kW</m:t>
                    </m:r>
                  </m:oMath>
                </a14:m>
                <a:r>
                  <a:rPr lang="en-GB" dirty="0" smtClean="0"/>
                  <a:t>;</a:t>
                </a:r>
                <a:br>
                  <a:rPr lang="en-GB" dirty="0" smtClean="0"/>
                </a:br>
                <a:r>
                  <a:rPr lang="en-GB" dirty="0" smtClean="0"/>
                  <a:t>R&amp;D on MB IOT (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1.5 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MW</m:t>
                    </m:r>
                  </m:oMath>
                </a14:m>
                <a:r>
                  <a:rPr lang="en-GB" dirty="0" smtClean="0"/>
                  <a:t> pulsed) has started with ESS!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dirty="0" smtClean="0"/>
              <a:t>4th FCC preparation meeting                     EJ: Status on RF considerations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6</a:t>
            </a:fld>
            <a:endParaRPr kumimoji="0" lang="en-US"/>
          </a:p>
        </p:txBody>
      </p:sp>
      <p:graphicFrame>
        <p:nvGraphicFramePr>
          <p:cNvPr id="8" name="Object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74040912"/>
              </p:ext>
            </p:extLst>
          </p:nvPr>
        </p:nvGraphicFramePr>
        <p:xfrm>
          <a:off x="826940" y="2060848"/>
          <a:ext cx="3745060" cy="2773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Worksheet" r:id="rId4" imgW="7353289" imgH="5715000" progId="Excel.Sheet.8">
                  <p:embed/>
                </p:oleObj>
              </mc:Choice>
              <mc:Fallback>
                <p:oleObj name="Worksheet" r:id="rId4" imgW="7353289" imgH="5715000" progId="Excel.Sheet.8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940" y="2060848"/>
                        <a:ext cx="3745060" cy="277360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>
          <a:xfrm>
            <a:off x="2552329" y="2744735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191365" y="2749497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872478" y="2704258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617571" y="4941168"/>
            <a:ext cx="1794081" cy="1594866"/>
            <a:chOff x="617571" y="4941168"/>
            <a:chExt cx="1794081" cy="1594866"/>
          </a:xfrm>
        </p:grpSpPr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4941168"/>
              <a:ext cx="1309610" cy="1318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17571" y="6259035"/>
              <a:ext cx="17940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+mj-lt"/>
                </a:rPr>
                <a:t>Thales 1MW </a:t>
              </a:r>
              <a:r>
                <a:rPr lang="en-GB" sz="1200" dirty="0" err="1" smtClean="0">
                  <a:latin typeface="+mj-lt"/>
                </a:rPr>
                <a:t>diacrode</a:t>
              </a:r>
              <a:endParaRPr lang="en-GB" sz="1200" dirty="0">
                <a:latin typeface="+mj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627784" y="4941168"/>
            <a:ext cx="2269332" cy="1595641"/>
            <a:chOff x="2627784" y="4941168"/>
            <a:chExt cx="2269332" cy="1595641"/>
          </a:xfrm>
        </p:grpSpPr>
        <p:pic>
          <p:nvPicPr>
            <p:cNvPr id="3084" name="Picture 12" descr="Microwave generator (klystron) 0.476 - 0.915 MHz | VKP series CPI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4941168"/>
              <a:ext cx="2269332" cy="1317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627784" y="6259810"/>
              <a:ext cx="22693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+mj-lt"/>
                </a:rPr>
                <a:t>LEP 1.3 MW CW klystron</a:t>
              </a:r>
              <a:endParaRPr lang="en-GB" sz="1200" dirty="0">
                <a:latin typeface="+mj-lt"/>
              </a:endParaRPr>
            </a:p>
          </p:txBody>
        </p:sp>
      </p:grp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196" y="4509120"/>
            <a:ext cx="1006979" cy="1749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156175" y="4797152"/>
            <a:ext cx="1944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j-lt"/>
              </a:rPr>
              <a:t>CPI MB-IOT prototype, 1MW, 700MHz</a:t>
            </a:r>
            <a:endParaRPr lang="en-GB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0510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Choice of frequency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GB" dirty="0" smtClean="0"/>
                  <a:t>FCC pp: </a:t>
                </a:r>
              </a:p>
              <a:p>
                <a:pPr lvl="1"/>
                <a:r>
                  <a:rPr lang="en-GB" dirty="0" smtClean="0"/>
                  <a:t>A combination of a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200 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MHz</m:t>
                    </m:r>
                    <m:r>
                      <a:rPr lang="en-GB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system with a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/>
                      </a:rPr>
                      <m:t>4</m:t>
                    </m:r>
                    <m:r>
                      <a:rPr lang="en-GB" i="1" dirty="0">
                        <a:latin typeface="Cambria Math"/>
                      </a:rPr>
                      <m:t>00 </m:t>
                    </m:r>
                    <m:r>
                      <m:rPr>
                        <m:sty m:val="p"/>
                      </m:rPr>
                      <a:rPr lang="en-GB" dirty="0">
                        <a:latin typeface="Cambria Math"/>
                      </a:rPr>
                      <m:t>MHz</m:t>
                    </m:r>
                    <m:r>
                      <a:rPr lang="en-GB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system looks like a good starting point, which would allow for both long bunches (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14 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cm</m:t>
                    </m:r>
                  </m:oMath>
                </a14:m>
                <a:r>
                  <a:rPr lang="en-GB" dirty="0" smtClean="0"/>
                  <a:t>?) and short bunch </a:t>
                </a:r>
                <a:r>
                  <a:rPr lang="en-GB" dirty="0" err="1" smtClean="0"/>
                  <a:t>spacings</a:t>
                </a:r>
                <a:r>
                  <a:rPr lang="en-GB" dirty="0" smtClean="0"/>
                  <a:t> (of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5 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ns</m:t>
                    </m:r>
                  </m:oMath>
                </a14:m>
                <a:r>
                  <a:rPr lang="en-GB" dirty="0" smtClean="0"/>
                  <a:t>). The harmonic system would allow to control the bunch profile. Possible bunch </a:t>
                </a:r>
                <a:r>
                  <a:rPr lang="en-GB" dirty="0" err="1" smtClean="0"/>
                  <a:t>spacings</a:t>
                </a:r>
                <a:r>
                  <a:rPr lang="en-GB" dirty="0" smtClean="0"/>
                  <a:t>: integer multiple of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5 </m:t>
                    </m:r>
                    <m:r>
                      <m:rPr>
                        <m:sty m:val="p"/>
                      </m:rPr>
                      <a:rPr lang="en-GB" dirty="0">
                        <a:latin typeface="Cambria Math"/>
                      </a:rPr>
                      <m:t>ns</m:t>
                    </m:r>
                  </m:oMath>
                </a14:m>
                <a:r>
                  <a:rPr lang="en-GB" dirty="0" smtClean="0"/>
                  <a:t>.</a:t>
                </a:r>
              </a:p>
              <a:p>
                <a:pPr lvl="1"/>
                <a:r>
                  <a:rPr lang="en-GB" dirty="0" smtClean="0"/>
                  <a:t>Limiting bunch lengths to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10 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cm</m:t>
                    </m:r>
                  </m:oMath>
                </a14:m>
                <a:r>
                  <a:rPr lang="en-GB" dirty="0" smtClean="0"/>
                  <a:t>, a combination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4</m:t>
                    </m:r>
                    <m:r>
                      <a:rPr lang="en-GB" i="1" dirty="0">
                        <a:latin typeface="Cambria Math"/>
                      </a:rPr>
                      <m:t>00 </m:t>
                    </m:r>
                    <m:r>
                      <m:rPr>
                        <m:sty m:val="p"/>
                      </m:rPr>
                      <a:rPr lang="en-GB" dirty="0">
                        <a:latin typeface="Cambria Math"/>
                      </a:rPr>
                      <m:t>MHz</m:t>
                    </m:r>
                    <m:r>
                      <a:rPr lang="en-GB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 &amp;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/>
                      </a:rPr>
                      <m:t>8</m:t>
                    </m:r>
                    <m:r>
                      <a:rPr lang="en-GB" i="1" dirty="0">
                        <a:latin typeface="Cambria Math"/>
                      </a:rPr>
                      <m:t>00 </m:t>
                    </m:r>
                    <m:r>
                      <m:rPr>
                        <m:sty m:val="p"/>
                      </m:rPr>
                      <a:rPr lang="en-GB" dirty="0">
                        <a:latin typeface="Cambria Math"/>
                      </a:rPr>
                      <m:t>MHz</m:t>
                    </m:r>
                    <m:r>
                      <a:rPr lang="en-GB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 would be a better choice (stability)</a:t>
                </a:r>
              </a:p>
              <a:p>
                <a:r>
                  <a:rPr lang="en-GB" dirty="0" smtClean="0"/>
                  <a:t>FCC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i="1" dirty="0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i="1" dirty="0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/>
                  <a:t>:</a:t>
                </a:r>
                <a:endParaRPr lang="en-GB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en-GB" dirty="0" smtClean="0"/>
                  <a:t> lower than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400 </m:t>
                    </m:r>
                    <m:r>
                      <m:rPr>
                        <m:sty m:val="p"/>
                      </m:rPr>
                      <a:rPr lang="en-GB" dirty="0">
                        <a:latin typeface="Cambria Math"/>
                      </a:rPr>
                      <m:t>MHz</m:t>
                    </m:r>
                  </m:oMath>
                </a14:m>
                <a:r>
                  <a:rPr lang="en-GB" dirty="0" smtClean="0"/>
                  <a:t>: cavities become huge, mechanically less stable and need a lot of He! Compact cavities would have to be studied!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𝑓</m:t>
                    </m:r>
                  </m:oMath>
                </a14:m>
                <a:r>
                  <a:rPr lang="en-GB" dirty="0" smtClean="0"/>
                  <a:t> larger than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8</m:t>
                    </m:r>
                    <m:r>
                      <a:rPr lang="en-GB" i="1" dirty="0">
                        <a:latin typeface="Cambria Math"/>
                      </a:rPr>
                      <m:t>00 </m:t>
                    </m:r>
                    <m:r>
                      <m:rPr>
                        <m:sty m:val="p"/>
                      </m:rPr>
                      <a:rPr lang="en-GB" dirty="0">
                        <a:latin typeface="Cambria Math"/>
                      </a:rPr>
                      <m:t>MHz</m:t>
                    </m:r>
                  </m:oMath>
                </a14:m>
                <a:r>
                  <a:rPr lang="en-GB" dirty="0" smtClean="0"/>
                  <a:t>: multi-cell cavities with critical BBU limit – more </a:t>
                </a:r>
                <a:r>
                  <a:rPr lang="en-GB" dirty="0" err="1" smtClean="0"/>
                  <a:t>wakefield</a:t>
                </a:r>
                <a:r>
                  <a:rPr lang="en-GB" dirty="0" smtClean="0"/>
                  <a:t> effects!</a:t>
                </a:r>
              </a:p>
              <a:p>
                <a:pPr lvl="1"/>
                <a:r>
                  <a:rPr lang="en-GB" dirty="0"/>
                  <a:t>Going to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400 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MHz</m:t>
                    </m:r>
                    <m:r>
                      <a:rPr lang="en-GB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would have several advantages: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GB" dirty="0"/>
                  <a:t>Operate at </a:t>
                </a:r>
                <a:r>
                  <a:rPr lang="en-GB" dirty="0" smtClean="0"/>
                  <a:t>4 K </a:t>
                </a:r>
                <a:r>
                  <a:rPr lang="en-GB" dirty="0"/>
                  <a:t>and provocatively argue for </a:t>
                </a:r>
                <a:r>
                  <a:rPr lang="en-GB" dirty="0" err="1"/>
                  <a:t>Nb</a:t>
                </a:r>
                <a:r>
                  <a:rPr lang="en-GB" dirty="0"/>
                  <a:t>-coated cavities (more advantages). A bit of R&amp;D from </a:t>
                </a:r>
                <a:r>
                  <a:rPr lang="en-GB" dirty="0" smtClean="0"/>
                  <a:t>TE-VSC and external partners on </a:t>
                </a:r>
                <a:r>
                  <a:rPr lang="en-GB" dirty="0"/>
                  <a:t>pushing to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/>
                  <a:t> at high </a:t>
                </a:r>
                <a:r>
                  <a:rPr lang="en-GB" dirty="0"/>
                  <a:t>gradient</a:t>
                </a:r>
                <a:r>
                  <a:rPr lang="en-GB" dirty="0" smtClean="0"/>
                  <a:t>.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GB" dirty="0"/>
                  <a:t>Fairly confident we can aim at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/>
                          </a:rPr>
                          <m:t>12</m:t>
                        </m:r>
                        <m:r>
                          <a:rPr lang="en-GB" b="0" i="1" dirty="0" smtClean="0">
                            <a:latin typeface="Cambria Math"/>
                            <a:ea typeface="Cambria Math"/>
                          </a:rPr>
                          <m:t>÷15</m:t>
                        </m:r>
                      </m:e>
                    </m:d>
                    <m:r>
                      <a:rPr lang="en-GB" i="1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MV</m:t>
                    </m:r>
                    <m:r>
                      <a:rPr lang="en-GB" i="0" dirty="0" smtClean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/>
                      </a:rPr>
                      <m:t>m</m:t>
                    </m:r>
                  </m:oMath>
                </a14:m>
                <a:r>
                  <a:rPr lang="en-GB" dirty="0"/>
                  <a:t>, </a:t>
                </a:r>
                <a:r>
                  <a:rPr lang="en-GB" dirty="0" smtClean="0"/>
                  <a:t>so SS will </a:t>
                </a:r>
                <a:r>
                  <a:rPr lang="en-GB" dirty="0"/>
                  <a:t>be slightly </a:t>
                </a:r>
                <a:r>
                  <a:rPr lang="en-GB" dirty="0" smtClean="0"/>
                  <a:t>longer</a:t>
                </a:r>
                <a:r>
                  <a:rPr lang="en-GB" dirty="0"/>
                  <a:t> </a:t>
                </a:r>
                <a:r>
                  <a:rPr lang="en-GB" dirty="0" smtClean="0"/>
                  <a:t>than for sheet </a:t>
                </a:r>
                <a:r>
                  <a:rPr lang="en-GB" dirty="0" err="1" smtClean="0"/>
                  <a:t>Nb</a:t>
                </a:r>
                <a:r>
                  <a:rPr lang="en-GB" dirty="0" smtClean="0"/>
                  <a:t> cavities.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GB" dirty="0"/>
                  <a:t>Use LHC power coupler (</a:t>
                </a:r>
                <a:r>
                  <a:rPr lang="en-GB" dirty="0" smtClean="0"/>
                  <a:t>tuneable </a:t>
                </a:r>
                <a:r>
                  <a:rPr lang="en-GB" dirty="0"/>
                  <a:t>for better matching) </a:t>
                </a:r>
                <a:r>
                  <a:rPr lang="en-GB" dirty="0" smtClean="0"/>
                  <a:t>–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300 </m:t>
                    </m:r>
                    <m:r>
                      <m:rPr>
                        <m:sty m:val="p"/>
                      </m:rPr>
                      <a:rPr lang="en-GB" i="0" dirty="0">
                        <a:latin typeface="Cambria Math"/>
                      </a:rPr>
                      <m:t>kW</m:t>
                    </m:r>
                    <m:r>
                      <a:rPr lang="en-GB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dirty="0"/>
                  <a:t>CW (x2 if you use two couplers/cavity for higher currents</a:t>
                </a:r>
                <a:r>
                  <a:rPr lang="en-GB" dirty="0" smtClean="0"/>
                  <a:t>)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GB" dirty="0"/>
                  <a:t>HOM power would be much less. LHC type damping system could be used with warm ferrites outside to strongly damp HOMs to address </a:t>
                </a:r>
                <a:r>
                  <a:rPr lang="en-GB" dirty="0" err="1"/>
                  <a:t>Oide's</a:t>
                </a:r>
                <a:r>
                  <a:rPr lang="en-GB" dirty="0"/>
                  <a:t> concern</a:t>
                </a:r>
                <a:r>
                  <a:rPr lang="en-GB" dirty="0" smtClean="0"/>
                  <a:t>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20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7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7078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 that’s all for now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… à </a:t>
            </a:r>
            <a:r>
              <a:rPr lang="en-GB" dirty="0" err="1" smtClean="0"/>
              <a:t>suivre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43856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624736" cy="720080"/>
          </a:xfrm>
        </p:spPr>
        <p:txBody>
          <a:bodyPr>
            <a:noAutofit/>
          </a:bodyPr>
          <a:lstStyle/>
          <a:p>
            <a:r>
              <a:rPr lang="en-GB" sz="2800" dirty="0" smtClean="0"/>
              <a:t>Scaling 700 MHz </a:t>
            </a:r>
            <a:r>
              <a:rPr lang="en-GB" sz="2800" dirty="0" smtClean="0">
                <a:sym typeface="Wingdings" pitchFamily="2" charset="2"/>
              </a:rPr>
              <a:t> 1400 </a:t>
            </a:r>
            <a:r>
              <a:rPr lang="en-GB" sz="2800" dirty="0" smtClean="0">
                <a:sym typeface="Wingdings" pitchFamily="2" charset="2"/>
              </a:rPr>
              <a:t>MHz</a:t>
            </a:r>
            <a:endParaRPr lang="en-GB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1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328592"/>
              </a:xfrm>
            </p:spPr>
            <p:txBody>
              <a:bodyPr>
                <a:normAutofit fontScale="85000" lnSpcReduction="10000"/>
              </a:bodyPr>
              <a:lstStyle/>
              <a:p>
                <a:pPr marL="82296" indent="0">
                  <a:buNone/>
                </a:pPr>
                <a:r>
                  <a:rPr lang="en-GB" sz="2400" dirty="0" smtClean="0"/>
                  <a:t>Start with simple geometric scaling (with constant local fields):</a:t>
                </a:r>
                <a:br>
                  <a:rPr lang="en-GB" sz="2400" dirty="0" smtClean="0"/>
                </a:br>
                <a:r>
                  <a:rPr lang="en-GB" sz="2400" dirty="0" smtClean="0"/>
                  <a:t/>
                </a:r>
                <a:br>
                  <a:rPr lang="en-GB" sz="2400" dirty="0" smtClean="0"/>
                </a:br>
                <a:r>
                  <a:rPr lang="en-GB" sz="2400" dirty="0" smtClean="0"/>
                  <a:t/>
                </a:r>
                <a:br>
                  <a:rPr lang="en-GB" sz="2400" dirty="0" smtClean="0"/>
                </a:br>
                <a:r>
                  <a:rPr lang="en-GB" sz="2400" dirty="0" smtClean="0"/>
                  <a:t/>
                </a:r>
                <a:br>
                  <a:rPr lang="en-GB" sz="2400" dirty="0" smtClean="0"/>
                </a:br>
                <a:r>
                  <a:rPr lang="en-GB" sz="2400" dirty="0" smtClean="0"/>
                  <a:t/>
                </a:r>
                <a:br>
                  <a:rPr lang="en-GB" sz="2400" dirty="0" smtClean="0"/>
                </a:br>
                <a:r>
                  <a:rPr lang="en-GB" sz="2400" dirty="0" smtClean="0"/>
                  <a:t/>
                </a:r>
                <a:br>
                  <a:rPr lang="en-GB" sz="2400" dirty="0" smtClean="0"/>
                </a:br>
                <a:r>
                  <a:rPr lang="en-GB" sz="2400" dirty="0" smtClean="0"/>
                  <a:t/>
                </a:r>
                <a:br>
                  <a:rPr lang="en-GB" sz="2400" dirty="0" smtClean="0"/>
                </a:br>
                <a:endParaRPr lang="en-GB" sz="2400" dirty="0" smtClean="0"/>
              </a:p>
              <a:p>
                <a:pPr marL="82296" indent="0">
                  <a:buNone/>
                </a:pPr>
                <a:endParaRPr lang="en-GB" sz="2400" dirty="0" smtClean="0"/>
              </a:p>
              <a:p>
                <a:r>
                  <a:rPr lang="en-GB" sz="2400" dirty="0" smtClean="0"/>
                  <a:t>Length, beam pipe diameter:	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𝑙</m:t>
                    </m:r>
                    <m:r>
                      <a:rPr lang="en-GB" sz="2400" b="0" i="1" smtClean="0">
                        <a:latin typeface="Cambria Math"/>
                      </a:rPr>
                      <m:t>, </m:t>
                    </m:r>
                    <m:r>
                      <a:rPr lang="en-GB" sz="2400" b="0" i="1" smtClean="0">
                        <a:latin typeface="Cambria Math"/>
                      </a:rPr>
                      <m:t>𝑎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         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r>
                  <a:rPr lang="en-GB" sz="2400" dirty="0" smtClean="0"/>
                  <a:t>Surface area(s):		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𝐴</m:t>
                    </m:r>
                    <m:r>
                      <a:rPr lang="en-GB" sz="2400" b="0" i="1" smtClean="0">
                        <a:latin typeface="Cambria Math"/>
                      </a:rPr>
                      <m:t>  ∝                           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−2</m:t>
                        </m:r>
                      </m:sup>
                    </m:sSup>
                  </m:oMath>
                </a14:m>
                <a:endParaRPr lang="en-GB" sz="2400" b="0" dirty="0" smtClean="0">
                  <a:ea typeface="Cambria Math"/>
                </a:endParaRPr>
              </a:p>
              <a:p>
                <a:r>
                  <a:rPr lang="en-GB" sz="2400" dirty="0" smtClean="0"/>
                  <a:t>Volume, stored energy:	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𝑊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</m:t>
                    </m:r>
                    <m:nary>
                      <m:naryPr>
                        <m:chr m:val="∭"/>
                        <m:limLoc m:val="undOvr"/>
                        <m:subHide m:val="on"/>
                        <m:supHide m:val="on"/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GB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400" b="0" i="1" smtClean="0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</m:acc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𝑑𝑉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 ∝   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r>
                  <a:rPr lang="en-GB" sz="2400" dirty="0" smtClean="0"/>
                  <a:t>Voltage:			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𝑉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acc>
                          <m:accPr>
                            <m:chr m:val="⃗"/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</m:acc>
                        <m:r>
                          <a:rPr lang="en-GB" sz="2400" b="0" i="1" smtClean="0">
                            <a:latin typeface="Cambria Math"/>
                          </a:rPr>
                          <m:t>𝑑𝑙</m:t>
                        </m:r>
                      </m:e>
                    </m:nary>
                    <m:r>
                      <a:rPr lang="en-GB" sz="24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∝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            </m:t>
                    </m:r>
                    <m:sSup>
                      <m:sSupPr>
                        <m:ctrlPr>
                          <a:rPr lang="en-GB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GB" sz="2400" dirty="0" smtClean="0"/>
                  <a:t>:	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𝑄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𝑊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  <a:ea typeface="Cambria Math"/>
                      </a:rPr>
                      <m:t> ∝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−2</m:t>
                            </m:r>
                          </m:sup>
                        </m:sSup>
                      </m:num>
                      <m:den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−3</m:t>
                            </m:r>
                          </m:sup>
                        </m:sSup>
                      </m:den>
                    </m:f>
                    <m:r>
                      <a:rPr lang="en-GB" sz="2400" b="0" i="0" smtClean="0">
                        <a:latin typeface="Cambria Math"/>
                        <a:ea typeface="Cambria Math"/>
                      </a:rPr>
                      <m:t>= 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r>
                  <a:rPr lang="en-GB" sz="2400" dirty="0" smtClean="0"/>
                  <a:t>Loss factor: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GB" sz="2400" b="0" i="1" smtClean="0">
                            <a:latin typeface="Cambria Math"/>
                          </a:rPr>
                          <m:t>𝑙𝑜𝑠𝑠</m:t>
                        </m:r>
                      </m:sub>
                    </m:sSub>
                    <m:r>
                      <a:rPr lang="en-GB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𝑊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      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       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𝑓</m:t>
                    </m:r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16" name="Content Placeholder 1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328592"/>
              </a:xfrm>
              <a:blipFill rotWithShape="1">
                <a:blip r:embed="rId2"/>
                <a:stretch>
                  <a:fillRect l="-593" t="-11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6th Dec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4th FCC preparation meeting                     EJ: Status on RF considerations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9</a:t>
            </a:fld>
            <a:endParaRPr kumimoji="0" lang="en-US"/>
          </a:p>
        </p:txBody>
      </p:sp>
      <p:pic>
        <p:nvPicPr>
          <p:cNvPr id="24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91816"/>
            <a:ext cx="33401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200" y="2080766"/>
            <a:ext cx="1701800" cy="100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2051720" y="2445256"/>
                <a:ext cx="1569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𝑓</m:t>
                      </m:r>
                      <m:r>
                        <a:rPr lang="en-GB" b="0" i="1" smtClean="0">
                          <a:latin typeface="Cambria Math"/>
                        </a:rPr>
                        <m:t>=700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MHz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445256"/>
                <a:ext cx="1569982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5570425" y="1713995"/>
                <a:ext cx="16982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𝑓</m:t>
                      </m:r>
                      <m:r>
                        <a:rPr lang="en-GB" b="0" i="1" smtClean="0">
                          <a:latin typeface="Cambria Math"/>
                        </a:rPr>
                        <m:t>=1400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MHz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0425" y="1713995"/>
                <a:ext cx="1698222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5993137" y="764704"/>
            <a:ext cx="3150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(J. </a:t>
            </a:r>
            <a:r>
              <a:rPr lang="en-GB" dirty="0" err="1"/>
              <a:t>Tückmantel</a:t>
            </a:r>
            <a:r>
              <a:rPr lang="en-GB" dirty="0"/>
              <a:t>, 2008 for SPL)</a:t>
            </a:r>
          </a:p>
        </p:txBody>
      </p:sp>
    </p:spTree>
    <p:extLst>
      <p:ext uri="{BB962C8B-B14F-4D97-AF65-F5344CB8AC3E}">
        <p14:creationId xmlns:p14="http://schemas.microsoft.com/office/powerpoint/2010/main" val="228073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2990</TotalTime>
  <Words>1092</Words>
  <Application>Microsoft Office PowerPoint</Application>
  <PresentationFormat>On-screen Show (4:3)</PresentationFormat>
  <Paragraphs>181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Executive</vt:lpstr>
      <vt:lpstr>Microsoft Excel 97-2003 Worksheet</vt:lpstr>
      <vt:lpstr>FCC Status on RF considerations</vt:lpstr>
      <vt:lpstr>Context</vt:lpstr>
      <vt:lpstr>FCC Relevant parameters</vt:lpstr>
      <vt:lpstr>Main areas for RF R&amp;D</vt:lpstr>
      <vt:lpstr>Sample parameter space</vt:lpstr>
      <vt:lpstr>What scales how with frequency?</vt:lpstr>
      <vt:lpstr>Choice of frequency</vt:lpstr>
      <vt:lpstr>… that’s all for now</vt:lpstr>
      <vt:lpstr>Scaling 700 MHz  1400 MHz</vt:lpstr>
      <vt:lpstr>Scaling 700 MHz  1400 MHz</vt:lpstr>
      <vt:lpstr>Lower f, larger currents possible</vt:lpstr>
      <vt:lpstr>Dynamic wall losses</vt:lpstr>
      <vt:lpstr>One should aim for very large Q0</vt:lpstr>
      <vt:lpstr>ERL-TF @ CERN</vt:lpstr>
      <vt:lpstr>Why ERL TF @ CERN?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ERL and Frequency Choice</dc:title>
  <dc:creator>Erk Jensen</dc:creator>
  <cp:lastModifiedBy>Erk Jensen</cp:lastModifiedBy>
  <cp:revision>76</cp:revision>
  <dcterms:created xsi:type="dcterms:W3CDTF">2012-06-13T06:14:47Z</dcterms:created>
  <dcterms:modified xsi:type="dcterms:W3CDTF">2013-12-05T16:04:26Z</dcterms:modified>
</cp:coreProperties>
</file>