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72" r:id="rId7"/>
  </p:sldMasterIdLst>
  <p:notesMasterIdLst>
    <p:notesMasterId r:id="rId15"/>
  </p:notesMasterIdLst>
  <p:handoutMasterIdLst>
    <p:handoutMasterId r:id="rId16"/>
  </p:handoutMasterIdLst>
  <p:sldIdLst>
    <p:sldId id="1125" r:id="rId8"/>
    <p:sldId id="1126" r:id="rId9"/>
    <p:sldId id="1133" r:id="rId10"/>
    <p:sldId id="1130" r:id="rId11"/>
    <p:sldId id="1131" r:id="rId12"/>
    <p:sldId id="1132" r:id="rId13"/>
    <p:sldId id="1134" r:id="rId1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0033CC"/>
    <a:srgbClr val="008080"/>
    <a:srgbClr val="DDF9FF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7" autoAdjust="0"/>
    <p:restoredTop sz="86482" autoAdjust="0"/>
  </p:normalViewPr>
  <p:slideViewPr>
    <p:cSldViewPr snapToGrid="0">
      <p:cViewPr>
        <p:scale>
          <a:sx n="56" d="100"/>
          <a:sy n="56" d="100"/>
        </p:scale>
        <p:origin x="-1214" y="-144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96402" y="6369998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861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534592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106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692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46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52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93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6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08/06/2013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08/06/2013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7" y="6504342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TLEP-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VC 2014-01-27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59454" cy="92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08/06/2013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08/06/2013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 ft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08/06/2013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 ft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08/06/2013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 ft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0" y="6426200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08/06/2013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0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8817235-C917-8F48-A936-FEF3725D9AF4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07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605" y="439838"/>
            <a:ext cx="3355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examples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(I)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15" y="1384986"/>
            <a:ext cx="8174977" cy="318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8713" y="4694309"/>
            <a:ext cx="86726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Solenoid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: </a:t>
            </a:r>
            <a:r>
              <a:rPr lang="fr-CH" sz="2000" dirty="0" err="1" smtClean="0">
                <a:latin typeface="+mn-lt"/>
              </a:rPr>
              <a:t>fully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deterministic</a:t>
            </a:r>
            <a:r>
              <a:rPr lang="fr-CH" sz="2000" dirty="0" smtClean="0">
                <a:latin typeface="+mn-lt"/>
              </a:rPr>
              <a:t> (know kick </a:t>
            </a:r>
            <a:r>
              <a:rPr lang="fr-CH" sz="2000" dirty="0" err="1" smtClean="0">
                <a:latin typeface="+mn-lt"/>
              </a:rPr>
              <a:t>from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exp</a:t>
            </a:r>
            <a:r>
              <a:rPr lang="fr-CH" sz="2000" dirty="0" smtClean="0">
                <a:latin typeface="+mn-lt"/>
              </a:rPr>
              <a:t>. </a:t>
            </a:r>
            <a:r>
              <a:rPr lang="fr-CH" sz="2000" dirty="0" err="1" smtClean="0">
                <a:latin typeface="+mn-lt"/>
              </a:rPr>
              <a:t>solenoids</a:t>
            </a:r>
            <a:r>
              <a:rPr lang="fr-CH" sz="2000" dirty="0" smtClean="0">
                <a:latin typeface="+mn-lt"/>
              </a:rPr>
              <a:t>)</a:t>
            </a:r>
          </a:p>
          <a:p>
            <a:r>
              <a:rPr lang="fr-CH" sz="2000" dirty="0" err="1" smtClean="0">
                <a:latin typeface="+mn-lt"/>
              </a:rPr>
              <a:t>Deterministic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Harmonic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err="1" smtClean="0">
                <a:latin typeface="+mn-lt"/>
              </a:rPr>
              <a:t>measure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orbit</a:t>
            </a:r>
            <a:r>
              <a:rPr lang="fr-CH" sz="2000" dirty="0" smtClean="0">
                <a:latin typeface="+mn-lt"/>
              </a:rPr>
              <a:t>, </a:t>
            </a:r>
            <a:r>
              <a:rPr lang="fr-CH" sz="2000" dirty="0" err="1" smtClean="0">
                <a:latin typeface="+mn-lt"/>
              </a:rPr>
              <a:t>decompose</a:t>
            </a:r>
            <a:r>
              <a:rPr lang="fr-CH" sz="2000" dirty="0" smtClean="0">
                <a:latin typeface="+mn-lt"/>
              </a:rPr>
              <a:t> in </a:t>
            </a:r>
            <a:r>
              <a:rPr lang="fr-CH" sz="2000" dirty="0" err="1" smtClean="0">
                <a:latin typeface="+mn-lt"/>
              </a:rPr>
              <a:t>harmonics</a:t>
            </a:r>
            <a:r>
              <a:rPr lang="fr-CH" sz="2000" dirty="0" smtClean="0">
                <a:latin typeface="+mn-lt"/>
              </a:rPr>
              <a:t>,  cancel components </a:t>
            </a:r>
            <a:r>
              <a:rPr lang="fr-CH" sz="2000" dirty="0" err="1" smtClean="0">
                <a:latin typeface="+mn-lt"/>
              </a:rPr>
              <a:t>near</a:t>
            </a:r>
            <a:r>
              <a:rPr lang="fr-CH" sz="2000" dirty="0" smtClean="0">
                <a:latin typeface="+mn-lt"/>
              </a:rPr>
              <a:t> to spin tune. 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00B050"/>
                </a:solidFill>
                <a:latin typeface="+mn-lt"/>
                <a:sym typeface="Wingdings" panose="05000000000000000000" pitchFamily="2" charset="2"/>
              </a:rPr>
              <a:t> </a:t>
            </a:r>
            <a:r>
              <a:rPr lang="fr-CH" sz="2000" dirty="0" smtClean="0">
                <a:solidFill>
                  <a:srgbClr val="00B050"/>
                </a:solidFill>
                <a:latin typeface="+mn-lt"/>
              </a:rPr>
              <a:t>NO FIDDLING AROUND</a:t>
            </a:r>
            <a:r>
              <a:rPr lang="fr-CH" sz="2000" dirty="0" smtClean="0">
                <a:latin typeface="+mn-lt"/>
              </a:rPr>
              <a:t>. </a:t>
            </a:r>
          </a:p>
          <a:p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This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worked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well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0000FF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 LEP-Z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and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should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work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even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better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TLEP-Z if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orbit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measured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better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.</a:t>
            </a:r>
            <a:r>
              <a:rPr lang="fr-CH" sz="2000" dirty="0" smtClean="0"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4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68" y="594933"/>
            <a:ext cx="8900932" cy="272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1333" y="3472405"/>
            <a:ext cx="8472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When</a:t>
            </a:r>
            <a:r>
              <a:rPr lang="fr-CH" sz="2000" dirty="0" smtClean="0">
                <a:latin typeface="+mn-lt"/>
              </a:rPr>
              <a:t> all </a:t>
            </a:r>
            <a:r>
              <a:rPr lang="fr-CH" sz="2000" dirty="0" err="1" smtClean="0">
                <a:latin typeface="+mn-lt"/>
              </a:rPr>
              <a:t>else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fails</a:t>
            </a:r>
            <a:r>
              <a:rPr lang="fr-CH" sz="2000" dirty="0">
                <a:latin typeface="+mn-lt"/>
              </a:rPr>
              <a:t>,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empirical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:  excite </a:t>
            </a:r>
            <a:r>
              <a:rPr lang="fr-CH" sz="2000" dirty="0" err="1" smtClean="0">
                <a:latin typeface="+mn-lt"/>
              </a:rPr>
              <a:t>harmonics</a:t>
            </a:r>
            <a:r>
              <a:rPr lang="fr-CH" sz="2000" dirty="0" smtClean="0">
                <a:latin typeface="+mn-lt"/>
              </a:rPr>
              <a:t> one by one to </a:t>
            </a:r>
            <a:r>
              <a:rPr lang="fr-CH" sz="2000" dirty="0" err="1" smtClean="0">
                <a:latin typeface="+mn-lt"/>
              </a:rPr>
              <a:t>measure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directly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their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on </a:t>
            </a:r>
            <a:r>
              <a:rPr lang="fr-CH" sz="2000" dirty="0" err="1" smtClean="0">
                <a:latin typeface="+mn-lt"/>
              </a:rPr>
              <a:t>polarization</a:t>
            </a:r>
            <a:r>
              <a:rPr lang="fr-CH" sz="2000" dirty="0" smtClean="0">
                <a:latin typeface="+mn-lt"/>
              </a:rPr>
              <a:t> and </a:t>
            </a:r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fit for pole in 4-D </a:t>
            </a:r>
            <a:r>
              <a:rPr lang="fr-CH" sz="2000" dirty="0" err="1" smtClean="0">
                <a:latin typeface="+mn-lt"/>
              </a:rPr>
              <a:t>space</a:t>
            </a:r>
            <a:r>
              <a:rPr lang="fr-CH" sz="2000" dirty="0" smtClean="0">
                <a:latin typeface="+mn-lt"/>
              </a:rPr>
              <a:t>. </a:t>
            </a:r>
          </a:p>
          <a:p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Here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8%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61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412033"/>
            <a:ext cx="3877520" cy="80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8800" y="23149"/>
            <a:ext cx="4428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examples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harmonic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(II)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0" y="1623742"/>
            <a:ext cx="7879554" cy="364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73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00" y="3330054"/>
            <a:ext cx="4897911" cy="29029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3016155" y="2006221"/>
            <a:ext cx="3507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4217158" y="1842448"/>
            <a:ext cx="163773" cy="327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Oval 7"/>
          <p:cNvSpPr/>
          <p:nvPr/>
        </p:nvSpPr>
        <p:spPr>
          <a:xfrm>
            <a:off x="4533331" y="1842448"/>
            <a:ext cx="163773" cy="3275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Rectangle 5"/>
          <p:cNvSpPr/>
          <p:nvPr/>
        </p:nvSpPr>
        <p:spPr>
          <a:xfrm>
            <a:off x="4299044" y="1842448"/>
            <a:ext cx="316173" cy="327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Arc 8"/>
          <p:cNvSpPr/>
          <p:nvPr/>
        </p:nvSpPr>
        <p:spPr>
          <a:xfrm>
            <a:off x="5390846" y="2006221"/>
            <a:ext cx="2279176" cy="10645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Arc 10"/>
          <p:cNvSpPr/>
          <p:nvPr/>
        </p:nvSpPr>
        <p:spPr>
          <a:xfrm flipH="1">
            <a:off x="1869739" y="2006221"/>
            <a:ext cx="2279176" cy="10645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Up Arrow 9"/>
          <p:cNvSpPr/>
          <p:nvPr/>
        </p:nvSpPr>
        <p:spPr>
          <a:xfrm>
            <a:off x="7615454" y="1883396"/>
            <a:ext cx="81887" cy="5595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 rot="1326033">
            <a:off x="6997397" y="2074461"/>
            <a:ext cx="450376" cy="15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TextBox 13"/>
          <p:cNvSpPr txBox="1"/>
          <p:nvPr/>
        </p:nvSpPr>
        <p:spPr>
          <a:xfrm>
            <a:off x="6985701" y="1514901"/>
            <a:ext cx="2054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small</a:t>
            </a:r>
            <a:r>
              <a:rPr lang="fr-CH" sz="2000" dirty="0" smtClean="0">
                <a:latin typeface="+mn-lt"/>
              </a:rPr>
              <a:t> spin </a:t>
            </a:r>
            <a:r>
              <a:rPr lang="fr-CH" sz="2000" dirty="0" err="1" smtClean="0">
                <a:latin typeface="+mn-lt"/>
              </a:rPr>
              <a:t>rotator</a:t>
            </a:r>
            <a:endParaRPr lang="fr-CH" sz="2000" dirty="0">
              <a:latin typeface="+mn-l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534770" y="2156346"/>
            <a:ext cx="3548418" cy="116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117911" y="2169994"/>
            <a:ext cx="1965278" cy="4063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Up Arrow 20"/>
          <p:cNvSpPr/>
          <p:nvPr/>
        </p:nvSpPr>
        <p:spPr>
          <a:xfrm flipH="1">
            <a:off x="1869739" y="1842448"/>
            <a:ext cx="81887" cy="5595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 rot="20273967" flipH="1">
            <a:off x="2004517" y="2094931"/>
            <a:ext cx="450376" cy="15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117911" y="1255594"/>
            <a:ext cx="982639" cy="760130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117911" y="1351128"/>
            <a:ext cx="191068" cy="644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120183" y="982636"/>
            <a:ext cx="0" cy="1008064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632551" y="1244218"/>
            <a:ext cx="982639" cy="760130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3425588" y="1475292"/>
            <a:ext cx="206963" cy="508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634823" y="971260"/>
            <a:ext cx="0" cy="1008064"/>
          </a:xfrm>
          <a:prstGeom prst="straightConnector1">
            <a:avLst/>
          </a:prstGeom>
          <a:ln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006469" y="282278"/>
            <a:ext cx="5327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Spin </a:t>
            </a:r>
            <a:r>
              <a:rPr lang="fr-CH" sz="2000" dirty="0" err="1" smtClean="0">
                <a:latin typeface="+mn-lt"/>
              </a:rPr>
              <a:t>matching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bumps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are double-pi </a:t>
            </a:r>
            <a:r>
              <a:rPr lang="fr-CH" sz="2000" dirty="0" err="1" smtClean="0">
                <a:latin typeface="+mn-lt"/>
              </a:rPr>
              <a:t>bumps</a:t>
            </a:r>
            <a:endParaRPr lang="fr-CH" sz="2000" dirty="0">
              <a:latin typeface="+mn-lt"/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90846" y="3507475"/>
            <a:ext cx="37531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latin typeface="+mn-lt"/>
              </a:rPr>
              <a:t>D</a:t>
            </a:r>
            <a:r>
              <a:rPr lang="fr-CH" sz="2000" dirty="0" smtClean="0">
                <a:latin typeface="+mn-lt"/>
              </a:rPr>
              <a:t>ouble pi </a:t>
            </a:r>
            <a:r>
              <a:rPr lang="fr-CH" sz="2000" dirty="0" err="1" smtClean="0">
                <a:latin typeface="+mn-lt"/>
              </a:rPr>
              <a:t>bumps</a:t>
            </a:r>
            <a:r>
              <a:rPr lang="fr-CH" sz="2000" dirty="0" smtClean="0">
                <a:latin typeface="+mn-lt"/>
              </a:rPr>
              <a:t>:</a:t>
            </a:r>
          </a:p>
          <a:p>
            <a:r>
              <a:rPr lang="fr-CH" sz="2000" dirty="0" smtClean="0">
                <a:latin typeface="+mn-lt"/>
              </a:rPr>
              <a:t>vertical </a:t>
            </a:r>
            <a:r>
              <a:rPr lang="fr-CH" sz="2000" dirty="0" err="1" smtClean="0">
                <a:latin typeface="+mn-lt"/>
              </a:rPr>
              <a:t>orbit</a:t>
            </a:r>
            <a:r>
              <a:rPr lang="fr-CH" sz="2000" dirty="0" smtClean="0">
                <a:latin typeface="+mn-lt"/>
              </a:rPr>
              <a:t> and </a:t>
            </a:r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vertical dispersion cancel </a:t>
            </a:r>
            <a:r>
              <a:rPr lang="fr-CH" sz="2000" dirty="0" err="1" smtClean="0">
                <a:latin typeface="+mn-lt"/>
              </a:rPr>
              <a:t>except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inside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bumps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themselves</a:t>
            </a:r>
            <a:r>
              <a:rPr lang="fr-CH" sz="2000" dirty="0" smtClean="0">
                <a:latin typeface="+mn-lt"/>
              </a:rPr>
              <a:t>.</a:t>
            </a:r>
          </a:p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errors</a:t>
            </a:r>
            <a:r>
              <a:rPr lang="fr-CH" sz="2000" dirty="0" smtClean="0">
                <a:latin typeface="+mn-lt"/>
              </a:rPr>
              <a:t>?</a:t>
            </a:r>
          </a:p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of dispersion </a:t>
            </a:r>
            <a:r>
              <a:rPr lang="fr-CH" sz="2000" dirty="0" err="1" smtClean="0">
                <a:latin typeface="+mn-lt"/>
              </a:rPr>
              <a:t>inside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bumps</a:t>
            </a:r>
            <a:r>
              <a:rPr lang="fr-CH" sz="2000" dirty="0" smtClean="0">
                <a:latin typeface="+mn-lt"/>
              </a:rPr>
              <a:t>?</a:t>
            </a:r>
            <a:endParaRPr lang="fr-CH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611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32" y="-68507"/>
            <a:ext cx="6036670" cy="651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478" y="1405720"/>
            <a:ext cx="87036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u="sng" dirty="0" err="1" smtClean="0">
                <a:latin typeface="+mn-lt"/>
              </a:rPr>
              <a:t>from</a:t>
            </a:r>
            <a:r>
              <a:rPr lang="fr-CH" sz="2000" u="sng" dirty="0" smtClean="0">
                <a:latin typeface="+mn-lt"/>
              </a:rPr>
              <a:t> LEP to TLEP</a:t>
            </a:r>
            <a:r>
              <a:rPr lang="fr-CH" sz="2000" dirty="0" smtClean="0">
                <a:latin typeface="+mn-lt"/>
              </a:rPr>
              <a:t> 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1. Double pi </a:t>
            </a:r>
            <a:r>
              <a:rPr lang="fr-CH" sz="2000" dirty="0" err="1" smtClean="0">
                <a:latin typeface="+mn-lt"/>
              </a:rPr>
              <a:t>bumps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worked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very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well</a:t>
            </a:r>
            <a:r>
              <a:rPr lang="fr-CH" sz="2000" dirty="0" smtClean="0">
                <a:latin typeface="+mn-lt"/>
              </a:rPr>
              <a:t> at LEP. </a:t>
            </a:r>
          </a:p>
          <a:p>
            <a:r>
              <a:rPr lang="fr-CH" sz="2000" dirty="0" smtClean="0">
                <a:latin typeface="+mn-lt"/>
              </a:rPr>
              <a:t>There </a:t>
            </a:r>
            <a:r>
              <a:rPr lang="fr-CH" sz="2000" dirty="0" err="1" smtClean="0">
                <a:latin typeface="+mn-lt"/>
              </a:rPr>
              <a:t>was</a:t>
            </a:r>
            <a:r>
              <a:rPr lang="fr-CH" sz="2000" dirty="0" smtClean="0">
                <a:latin typeface="+mn-lt"/>
              </a:rPr>
              <a:t> a </a:t>
            </a:r>
            <a:r>
              <a:rPr lang="fr-CH" sz="2000" dirty="0" err="1" smtClean="0">
                <a:latin typeface="+mn-lt"/>
              </a:rPr>
              <a:t>particular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relationship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between</a:t>
            </a:r>
            <a:r>
              <a:rPr lang="fr-CH" sz="2000" dirty="0" smtClean="0">
                <a:latin typeface="+mn-lt"/>
              </a:rPr>
              <a:t> phase </a:t>
            </a:r>
            <a:r>
              <a:rPr lang="fr-CH" sz="2000" dirty="0" err="1" smtClean="0">
                <a:latin typeface="+mn-lt"/>
              </a:rPr>
              <a:t>advances</a:t>
            </a:r>
            <a:r>
              <a:rPr lang="fr-CH" sz="2000" dirty="0" smtClean="0">
                <a:latin typeface="+mn-lt"/>
              </a:rPr>
              <a:t> and spin tune </a:t>
            </a:r>
          </a:p>
          <a:p>
            <a:r>
              <a:rPr lang="fr-CH" sz="2000" dirty="0" smtClean="0">
                <a:latin typeface="+mn-lt"/>
              </a:rPr>
              <a:t>This has to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studied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again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before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concluding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scheme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work</a:t>
            </a:r>
            <a:r>
              <a:rPr lang="fr-CH" sz="2000" dirty="0" smtClean="0">
                <a:latin typeface="+mn-lt"/>
              </a:rPr>
              <a:t> for TLEP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2. the </a:t>
            </a:r>
            <a:r>
              <a:rPr lang="fr-CH" sz="2000" dirty="0" err="1" smtClean="0">
                <a:latin typeface="+mn-lt"/>
              </a:rPr>
              <a:t>same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principle</a:t>
            </a:r>
            <a:r>
              <a:rPr lang="fr-CH" sz="2000" dirty="0" smtClean="0">
                <a:latin typeface="+mn-lt"/>
              </a:rPr>
              <a:t> (2 pi </a:t>
            </a:r>
            <a:r>
              <a:rPr lang="fr-CH" sz="2000" dirty="0" err="1" smtClean="0">
                <a:latin typeface="+mn-lt"/>
              </a:rPr>
              <a:t>bumps</a:t>
            </a:r>
            <a:r>
              <a:rPr lang="fr-CH" sz="2000" dirty="0" smtClean="0">
                <a:latin typeface="+mn-lt"/>
              </a:rPr>
              <a:t>) as for </a:t>
            </a:r>
            <a:r>
              <a:rPr lang="fr-CH" sz="2000" dirty="0" err="1" smtClean="0">
                <a:latin typeface="+mn-lt"/>
              </a:rPr>
              <a:t>solenoids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was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used</a:t>
            </a:r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harmonic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and </a:t>
            </a:r>
            <a:r>
              <a:rPr lang="fr-CH" sz="2000" dirty="0" err="1" smtClean="0">
                <a:latin typeface="+mn-lt"/>
              </a:rPr>
              <a:t>empirical</a:t>
            </a:r>
            <a:r>
              <a:rPr lang="fr-CH" sz="2000" dirty="0" smtClean="0">
                <a:latin typeface="+mn-lt"/>
              </a:rPr>
              <a:t> spin compensation 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3. and </a:t>
            </a:r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used</a:t>
            </a:r>
            <a:r>
              <a:rPr lang="fr-CH" sz="2000" dirty="0" smtClean="0">
                <a:latin typeface="+mn-lt"/>
              </a:rPr>
              <a:t> in </a:t>
            </a:r>
            <a:r>
              <a:rPr lang="fr-CH" sz="2000" dirty="0" err="1" smtClean="0">
                <a:latin typeface="+mn-lt"/>
              </a:rPr>
              <a:t>principle</a:t>
            </a:r>
            <a:r>
              <a:rPr lang="fr-CH" sz="2000" dirty="0" smtClean="0">
                <a:latin typeface="+mn-lt"/>
              </a:rPr>
              <a:t> to spin-match </a:t>
            </a:r>
            <a:r>
              <a:rPr lang="fr-CH" sz="2000" dirty="0" err="1" smtClean="0">
                <a:latin typeface="+mn-lt"/>
              </a:rPr>
              <a:t>small</a:t>
            </a:r>
            <a:r>
              <a:rPr lang="fr-CH" sz="2000" dirty="0" smtClean="0">
                <a:latin typeface="+mn-lt"/>
              </a:rPr>
              <a:t> vertical </a:t>
            </a:r>
            <a:r>
              <a:rPr lang="fr-CH" sz="2000" dirty="0" err="1" smtClean="0">
                <a:latin typeface="+mn-lt"/>
              </a:rPr>
              <a:t>orbit</a:t>
            </a:r>
            <a:r>
              <a:rPr lang="fr-CH" sz="2000" dirty="0" smtClean="0">
                <a:latin typeface="+mn-lt"/>
              </a:rPr>
              <a:t> kicks (&lt;1mrad) </a:t>
            </a:r>
          </a:p>
          <a:p>
            <a:r>
              <a:rPr lang="fr-CH" sz="2000" dirty="0" err="1" smtClean="0">
                <a:latin typeface="+mn-lt"/>
              </a:rPr>
              <a:t>such</a:t>
            </a:r>
            <a:r>
              <a:rPr lang="fr-CH" sz="2000" dirty="0" smtClean="0">
                <a:latin typeface="+mn-lt"/>
              </a:rPr>
              <a:t> as </a:t>
            </a:r>
            <a:r>
              <a:rPr lang="fr-CH" sz="2000" dirty="0" err="1" smtClean="0">
                <a:latin typeface="+mn-lt"/>
              </a:rPr>
              <a:t>proposed</a:t>
            </a:r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having</a:t>
            </a:r>
            <a:r>
              <a:rPr lang="fr-CH" sz="2000" dirty="0" smtClean="0">
                <a:latin typeface="+mn-lt"/>
              </a:rPr>
              <a:t> TLEP in </a:t>
            </a:r>
            <a:r>
              <a:rPr lang="fr-CH" sz="2000" dirty="0" err="1">
                <a:latin typeface="+mn-lt"/>
              </a:rPr>
              <a:t>B</a:t>
            </a:r>
            <a:r>
              <a:rPr lang="fr-CH" sz="2000" dirty="0" err="1" smtClean="0">
                <a:latin typeface="+mn-lt"/>
              </a:rPr>
              <a:t>utterfly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shape</a:t>
            </a:r>
            <a:r>
              <a:rPr lang="fr-CH" sz="2000" dirty="0" smtClean="0">
                <a:latin typeface="+mn-lt"/>
              </a:rPr>
              <a:t> -- </a:t>
            </a:r>
            <a:r>
              <a:rPr lang="fr-CH" sz="2000" dirty="0" err="1" smtClean="0">
                <a:latin typeface="+mn-lt"/>
              </a:rPr>
              <a:t>this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may</a:t>
            </a:r>
            <a:r>
              <a:rPr lang="fr-CH" sz="2000" dirty="0" smtClean="0">
                <a:latin typeface="+mn-lt"/>
              </a:rPr>
              <a:t> or </a:t>
            </a:r>
            <a:r>
              <a:rPr lang="fr-CH" sz="2000" dirty="0" err="1" smtClean="0">
                <a:latin typeface="+mn-lt"/>
              </a:rPr>
              <a:t>may</a:t>
            </a:r>
            <a:r>
              <a:rPr lang="fr-CH" sz="2000" dirty="0" smtClean="0">
                <a:latin typeface="+mn-lt"/>
              </a:rPr>
              <a:t> not </a:t>
            </a:r>
            <a:r>
              <a:rPr lang="fr-CH" sz="2000" dirty="0" err="1" smtClean="0">
                <a:latin typeface="+mn-lt"/>
              </a:rPr>
              <a:t>work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for </a:t>
            </a:r>
            <a:r>
              <a:rPr lang="fr-CH" sz="2000" dirty="0" err="1" smtClean="0">
                <a:latin typeface="+mn-lt"/>
              </a:rPr>
              <a:t>achieving</a:t>
            </a:r>
            <a:r>
              <a:rPr lang="fr-CH" sz="2000" dirty="0" smtClean="0">
                <a:latin typeface="+mn-lt"/>
              </a:rPr>
              <a:t> a large (&gt; 10mrad) kick by </a:t>
            </a:r>
            <a:r>
              <a:rPr lang="fr-CH" sz="2000" dirty="0" err="1" smtClean="0">
                <a:latin typeface="+mn-lt"/>
              </a:rPr>
              <a:t>decomposing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into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several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small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ones</a:t>
            </a:r>
            <a:r>
              <a:rPr lang="fr-CH" sz="2000" dirty="0" smtClean="0">
                <a:latin typeface="+mn-lt"/>
              </a:rPr>
              <a:t> </a:t>
            </a:r>
            <a:endParaRPr lang="fr-CH" sz="20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6728" y="2780103"/>
            <a:ext cx="2347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n-lt"/>
              </a:rPr>
              <a:t>top </a:t>
            </a:r>
            <a:r>
              <a:rPr lang="fr-CH" sz="2000" dirty="0" err="1" smtClean="0">
                <a:latin typeface="+mn-lt"/>
              </a:rPr>
              <a:t>view</a:t>
            </a:r>
            <a:endParaRPr lang="fr-CH" sz="2000" dirty="0">
              <a:latin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 rot="605404">
            <a:off x="2893344" y="1132743"/>
            <a:ext cx="2743193" cy="928048"/>
            <a:chOff x="2183648" y="2320119"/>
            <a:chExt cx="2743193" cy="928048"/>
          </a:xfrm>
        </p:grpSpPr>
        <p:sp>
          <p:nvSpPr>
            <p:cNvPr id="4" name="Arc 3"/>
            <p:cNvSpPr/>
            <p:nvPr/>
          </p:nvSpPr>
          <p:spPr>
            <a:xfrm rot="20471618">
              <a:off x="2347414" y="2320119"/>
              <a:ext cx="2579427" cy="873457"/>
            </a:xfrm>
            <a:prstGeom prst="arc">
              <a:avLst>
                <a:gd name="adj1" fmla="val 16200000"/>
                <a:gd name="adj2" fmla="val 717666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" name="Arc 4"/>
            <p:cNvSpPr/>
            <p:nvPr/>
          </p:nvSpPr>
          <p:spPr>
            <a:xfrm flipH="1">
              <a:off x="2183648" y="2333767"/>
              <a:ext cx="2620372" cy="914400"/>
            </a:xfrm>
            <a:prstGeom prst="arc">
              <a:avLst>
                <a:gd name="adj1" fmla="val 16200000"/>
                <a:gd name="adj2" fmla="val 548183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27797" y="1282890"/>
            <a:ext cx="1302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artist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view</a:t>
            </a:r>
            <a:endParaRPr lang="fr-CH" sz="2000" dirty="0">
              <a:latin typeface="+mn-lt"/>
            </a:endParaRPr>
          </a:p>
        </p:txBody>
      </p:sp>
      <p:sp>
        <p:nvSpPr>
          <p:cNvPr id="8" name="Arc 7"/>
          <p:cNvSpPr/>
          <p:nvPr/>
        </p:nvSpPr>
        <p:spPr>
          <a:xfrm rot="19057666">
            <a:off x="1868456" y="2695697"/>
            <a:ext cx="4438057" cy="442137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Isosceles Triangle 8"/>
          <p:cNvSpPr/>
          <p:nvPr/>
        </p:nvSpPr>
        <p:spPr>
          <a:xfrm>
            <a:off x="3002452" y="2797796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Isosceles Triangle 9"/>
          <p:cNvSpPr/>
          <p:nvPr/>
        </p:nvSpPr>
        <p:spPr>
          <a:xfrm>
            <a:off x="3223092" y="2718180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Isosceles Triangle 10"/>
          <p:cNvSpPr/>
          <p:nvPr/>
        </p:nvSpPr>
        <p:spPr>
          <a:xfrm>
            <a:off x="3443732" y="2665860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Isosceles Triangle 11"/>
          <p:cNvSpPr/>
          <p:nvPr/>
        </p:nvSpPr>
        <p:spPr>
          <a:xfrm>
            <a:off x="3678020" y="2613540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Isosceles Triangle 12"/>
          <p:cNvSpPr/>
          <p:nvPr/>
        </p:nvSpPr>
        <p:spPr>
          <a:xfrm flipH="1">
            <a:off x="4229756" y="2581476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Isosceles Triangle 13"/>
          <p:cNvSpPr/>
          <p:nvPr/>
        </p:nvSpPr>
        <p:spPr>
          <a:xfrm flipH="1">
            <a:off x="4521931" y="2597880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Isosceles Triangle 14"/>
          <p:cNvSpPr/>
          <p:nvPr/>
        </p:nvSpPr>
        <p:spPr>
          <a:xfrm flipH="1">
            <a:off x="4803959" y="2702000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Isosceles Triangle 15"/>
          <p:cNvSpPr/>
          <p:nvPr/>
        </p:nvSpPr>
        <p:spPr>
          <a:xfrm flipH="1">
            <a:off x="3973728" y="2581191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Isosceles Triangle 16"/>
          <p:cNvSpPr/>
          <p:nvPr/>
        </p:nvSpPr>
        <p:spPr>
          <a:xfrm flipH="1">
            <a:off x="5338756" y="2980664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Isosceles Triangle 17"/>
          <p:cNvSpPr/>
          <p:nvPr/>
        </p:nvSpPr>
        <p:spPr>
          <a:xfrm flipH="1">
            <a:off x="5547803" y="3132424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Isosceles Triangle 18"/>
          <p:cNvSpPr/>
          <p:nvPr/>
        </p:nvSpPr>
        <p:spPr>
          <a:xfrm flipH="1">
            <a:off x="2810441" y="2907479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Isosceles Triangle 19"/>
          <p:cNvSpPr/>
          <p:nvPr/>
        </p:nvSpPr>
        <p:spPr>
          <a:xfrm flipH="1">
            <a:off x="5054192" y="2815479"/>
            <a:ext cx="109182" cy="2416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Oval 20"/>
          <p:cNvSpPr/>
          <p:nvPr/>
        </p:nvSpPr>
        <p:spPr>
          <a:xfrm>
            <a:off x="3973728" y="913057"/>
            <a:ext cx="602794" cy="5698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3" name="Straight Connector 22"/>
          <p:cNvCxnSpPr>
            <a:endCxn id="21" idx="6"/>
          </p:cNvCxnSpPr>
          <p:nvPr/>
        </p:nvCxnSpPr>
        <p:spPr>
          <a:xfrm flipH="1" flipV="1">
            <a:off x="4576522" y="1198001"/>
            <a:ext cx="1223777" cy="198221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1" idx="2"/>
          </p:cNvCxnSpPr>
          <p:nvPr/>
        </p:nvCxnSpPr>
        <p:spPr>
          <a:xfrm flipV="1">
            <a:off x="2552131" y="1198001"/>
            <a:ext cx="1421597" cy="19034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>
            <a:off x="3032020" y="4819972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Isosceles Triangle 26"/>
          <p:cNvSpPr/>
          <p:nvPr/>
        </p:nvSpPr>
        <p:spPr>
          <a:xfrm>
            <a:off x="3252660" y="4945076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Isosceles Triangle 27"/>
          <p:cNvSpPr/>
          <p:nvPr/>
        </p:nvSpPr>
        <p:spPr>
          <a:xfrm>
            <a:off x="3473300" y="5015588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Isosceles Triangle 28"/>
          <p:cNvSpPr/>
          <p:nvPr/>
        </p:nvSpPr>
        <p:spPr>
          <a:xfrm>
            <a:off x="3707588" y="5031508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" name="Isosceles Triangle 29"/>
          <p:cNvSpPr/>
          <p:nvPr/>
        </p:nvSpPr>
        <p:spPr>
          <a:xfrm flipH="1">
            <a:off x="4274901" y="5053751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Isosceles Triangle 30"/>
          <p:cNvSpPr/>
          <p:nvPr/>
        </p:nvSpPr>
        <p:spPr>
          <a:xfrm flipH="1">
            <a:off x="4544644" y="5013859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Isosceles Triangle 31"/>
          <p:cNvSpPr/>
          <p:nvPr/>
        </p:nvSpPr>
        <p:spPr>
          <a:xfrm flipH="1">
            <a:off x="4833527" y="4983488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Isosceles Triangle 32"/>
          <p:cNvSpPr/>
          <p:nvPr/>
        </p:nvSpPr>
        <p:spPr>
          <a:xfrm flipH="1">
            <a:off x="4003296" y="5053751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Isosceles Triangle 33"/>
          <p:cNvSpPr/>
          <p:nvPr/>
        </p:nvSpPr>
        <p:spPr>
          <a:xfrm flipH="1">
            <a:off x="5345780" y="4738582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Isosceles Triangle 34"/>
          <p:cNvSpPr/>
          <p:nvPr/>
        </p:nvSpPr>
        <p:spPr>
          <a:xfrm flipH="1">
            <a:off x="5625126" y="4597118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Isosceles Triangle 35"/>
          <p:cNvSpPr/>
          <p:nvPr/>
        </p:nvSpPr>
        <p:spPr>
          <a:xfrm flipH="1">
            <a:off x="2840009" y="4738583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7" name="Isosceles Triangle 36"/>
          <p:cNvSpPr/>
          <p:nvPr/>
        </p:nvSpPr>
        <p:spPr>
          <a:xfrm flipH="1">
            <a:off x="5090551" y="4863768"/>
            <a:ext cx="109182" cy="24161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TextBox 37"/>
          <p:cNvSpPr txBox="1"/>
          <p:nvPr/>
        </p:nvSpPr>
        <p:spPr>
          <a:xfrm>
            <a:off x="532263" y="5079284"/>
            <a:ext cx="1178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side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view</a:t>
            </a:r>
            <a:endParaRPr lang="fr-CH" sz="2000" dirty="0"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0925" y="2470245"/>
            <a:ext cx="2568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arc </a:t>
            </a:r>
            <a:r>
              <a:rPr lang="fr-CH" sz="2000" dirty="0" err="1" smtClean="0">
                <a:latin typeface="+mn-lt"/>
              </a:rPr>
              <a:t>bends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interspaced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vertical </a:t>
            </a:r>
            <a:r>
              <a:rPr lang="fr-CH" sz="2000" dirty="0" err="1" smtClean="0">
                <a:latin typeface="+mn-lt"/>
              </a:rPr>
              <a:t>bends</a:t>
            </a:r>
            <a:endParaRPr lang="fr-CH" sz="2000" dirty="0"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09083" y="4037503"/>
            <a:ext cx="290111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vertical kicks </a:t>
            </a:r>
          </a:p>
          <a:p>
            <a:r>
              <a:rPr lang="fr-CH" sz="2000" dirty="0" err="1" smtClean="0">
                <a:latin typeface="+mn-lt"/>
              </a:rPr>
              <a:t>interspaced</a:t>
            </a:r>
            <a:r>
              <a:rPr lang="fr-CH" sz="2000" dirty="0" smtClean="0">
                <a:latin typeface="+mn-lt"/>
              </a:rPr>
              <a:t>  </a:t>
            </a:r>
          </a:p>
          <a:p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arc </a:t>
            </a:r>
            <a:r>
              <a:rPr lang="fr-CH" sz="2000" dirty="0" err="1" smtClean="0">
                <a:latin typeface="+mn-lt"/>
              </a:rPr>
              <a:t>bends</a:t>
            </a:r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Can one design kicks </a:t>
            </a:r>
            <a:r>
              <a:rPr lang="fr-CH" sz="2000" dirty="0" err="1" smtClean="0">
                <a:latin typeface="+mn-lt"/>
              </a:rPr>
              <a:t>so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spin motion cancels?</a:t>
            </a:r>
          </a:p>
          <a:p>
            <a:endParaRPr lang="fr-CH" sz="2000" dirty="0" smtClean="0">
              <a:latin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61842" y="327546"/>
            <a:ext cx="1685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The </a:t>
            </a:r>
            <a:r>
              <a:rPr lang="fr-CH" sz="2000" dirty="0" err="1" smtClean="0">
                <a:latin typeface="+mn-lt"/>
              </a:rPr>
              <a:t>butterfly</a:t>
            </a:r>
            <a:r>
              <a:rPr lang="fr-CH" sz="2000" dirty="0" smtClean="0">
                <a:latin typeface="+mn-lt"/>
              </a:rPr>
              <a:t>  </a:t>
            </a:r>
            <a:endParaRPr lang="fr-CH" sz="2000" dirty="0">
              <a:latin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97852" y="327546"/>
            <a:ext cx="26139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a single kick of 10mrad</a:t>
            </a:r>
          </a:p>
          <a:p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way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too</a:t>
            </a:r>
            <a:r>
              <a:rPr lang="fr-CH" sz="2000" dirty="0" smtClean="0">
                <a:latin typeface="+mn-lt"/>
              </a:rPr>
              <a:t> large </a:t>
            </a:r>
          </a:p>
          <a:p>
            <a:r>
              <a:rPr lang="fr-CH" sz="2000" dirty="0" smtClean="0">
                <a:latin typeface="+mn-lt"/>
              </a:rPr>
              <a:t>to </a:t>
            </a:r>
            <a:r>
              <a:rPr lang="fr-CH" sz="2000" dirty="0" err="1" smtClean="0">
                <a:latin typeface="+mn-lt"/>
              </a:rPr>
              <a:t>swallow</a:t>
            </a:r>
            <a:r>
              <a:rPr lang="fr-CH" sz="2000" dirty="0" smtClean="0">
                <a:latin typeface="+mn-lt"/>
              </a:rPr>
              <a:t> ... </a:t>
            </a:r>
          </a:p>
          <a:p>
            <a:r>
              <a:rPr lang="fr-CH" sz="2000" dirty="0" smtClean="0">
                <a:latin typeface="+mn-lt"/>
              </a:rPr>
              <a:t>break </a:t>
            </a:r>
            <a:r>
              <a:rPr lang="fr-CH" sz="2000" dirty="0" err="1" smtClean="0">
                <a:latin typeface="+mn-lt"/>
              </a:rPr>
              <a:t>it</a:t>
            </a:r>
            <a:r>
              <a:rPr lang="fr-CH" sz="2000" dirty="0" smtClean="0">
                <a:latin typeface="+mn-lt"/>
              </a:rPr>
              <a:t> up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65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80872</TotalTime>
  <Words>307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1_Office Theme</vt:lpstr>
      <vt:lpstr>Theme1</vt:lpstr>
      <vt:lpstr>1_Theme1</vt:lpstr>
      <vt:lpstr>2_Theme1</vt:lpstr>
      <vt:lpstr>3_Theme1</vt:lpstr>
      <vt:lpstr>5_Office Theme</vt:lpstr>
      <vt:lpstr>Fermilab_2013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366</cp:revision>
  <cp:lastPrinted>2001-11-08T10:22:42Z</cp:lastPrinted>
  <dcterms:created xsi:type="dcterms:W3CDTF">2007-04-25T04:41:04Z</dcterms:created>
  <dcterms:modified xsi:type="dcterms:W3CDTF">2014-01-27T15:27:54Z</dcterms:modified>
</cp:coreProperties>
</file>