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82" r:id="rId2"/>
    <p:sldId id="283" r:id="rId3"/>
    <p:sldId id="284" r:id="rId4"/>
    <p:sldId id="285" r:id="rId5"/>
    <p:sldId id="286" r:id="rId6"/>
    <p:sldId id="287" r:id="rId7"/>
    <p:sldId id="288" r:id="rId8"/>
    <p:sldId id="296" r:id="rId9"/>
    <p:sldId id="298" r:id="rId10"/>
    <p:sldId id="295" r:id="rId11"/>
    <p:sldId id="294" r:id="rId12"/>
    <p:sldId id="301" r:id="rId13"/>
    <p:sldId id="302" r:id="rId14"/>
    <p:sldId id="297" r:id="rId15"/>
    <p:sldId id="306" r:id="rId16"/>
    <p:sldId id="305" r:id="rId17"/>
    <p:sldId id="307" r:id="rId18"/>
    <p:sldId id="309" r:id="rId19"/>
    <p:sldId id="308" r:id="rId20"/>
    <p:sldId id="291" r:id="rId21"/>
    <p:sldId id="299" r:id="rId22"/>
    <p:sldId id="281" r:id="rId23"/>
    <p:sldId id="293" r:id="rId2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669" autoAdjust="0"/>
    <p:restoredTop sz="94639" autoAdjust="0"/>
  </p:normalViewPr>
  <p:slideViewPr>
    <p:cSldViewPr snapToGrid="0" snapToObjects="1">
      <p:cViewPr varScale="1">
        <p:scale>
          <a:sx n="107" d="100"/>
          <a:sy n="107" d="100"/>
        </p:scale>
        <p:origin x="-24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82" d="100"/>
          <a:sy n="82" d="100"/>
        </p:scale>
        <p:origin x="-3488" y="-12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A796D7F2-88DC-4A50-B66E-E611B952E417}" type="datetimeFigureOut">
              <a:rPr lang="fr-CH" smtClean="0"/>
              <a:t>Feb/11/14</a:t>
            </a:fld>
            <a:endParaRPr lang="fr-CH"/>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0284DB7B-B258-4F38-AC7F-494BA55C6564}" type="slidenum">
              <a:rPr lang="fr-CH" smtClean="0"/>
              <a:t>‹#›</a:t>
            </a:fld>
            <a:endParaRPr lang="fr-CH"/>
          </a:p>
        </p:txBody>
      </p:sp>
    </p:spTree>
    <p:extLst>
      <p:ext uri="{BB962C8B-B14F-4D97-AF65-F5344CB8AC3E}">
        <p14:creationId xmlns:p14="http://schemas.microsoft.com/office/powerpoint/2010/main" val="31164866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087DC90D-32FD-420A-B91D-0B18B92AADE6}" type="datetimeFigureOut">
              <a:rPr lang="fr-CH" smtClean="0"/>
              <a:t>Feb/11/14</a:t>
            </a:fld>
            <a:endParaRPr lang="fr-CH"/>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4F910EFC-3EE3-4663-9DF9-12732E88D659}" type="slidenum">
              <a:rPr lang="fr-CH" smtClean="0"/>
              <a:t>‹#›</a:t>
            </a:fld>
            <a:endParaRPr lang="fr-CH"/>
          </a:p>
        </p:txBody>
      </p:sp>
    </p:spTree>
    <p:extLst>
      <p:ext uri="{BB962C8B-B14F-4D97-AF65-F5344CB8AC3E}">
        <p14:creationId xmlns:p14="http://schemas.microsoft.com/office/powerpoint/2010/main" val="1688626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dirty="0" smtClean="0"/>
              <a:t>Click to </a:t>
            </a:r>
            <a:r>
              <a:rPr kumimoji="0" lang="fr-CH" dirty="0" err="1" smtClean="0"/>
              <a:t>edit</a:t>
            </a:r>
            <a:r>
              <a:rPr kumimoji="0" lang="fr-CH" dirty="0" smtClean="0"/>
              <a:t> Master </a:t>
            </a:r>
            <a:r>
              <a:rPr kumimoji="0" lang="fr-CH" dirty="0" err="1" smtClean="0"/>
              <a:t>title</a:t>
            </a:r>
            <a:r>
              <a:rPr kumimoji="0" lang="fr-CH" dirty="0" smtClean="0"/>
              <a:t> style</a:t>
            </a:r>
            <a:endParaRPr kumimoji="0" lang="en-US" dirty="0"/>
          </a:p>
        </p:txBody>
      </p:sp>
      <p:sp>
        <p:nvSpPr>
          <p:cNvPr id="3" name="Espace réservé du contenu 2"/>
          <p:cNvSpPr>
            <a:spLocks noGrp="1"/>
          </p:cNvSpPr>
          <p:nvPr>
            <p:ph idx="1"/>
          </p:nvPr>
        </p:nvSpPr>
        <p:spPr/>
        <p:txBody>
          <a:bodyPr/>
          <a:lstStyle>
            <a:lvl1pPr marL="357188" indent="-320675">
              <a:defRPr/>
            </a:lvl1pPr>
            <a:lvl2pPr marL="904875" indent="-369888">
              <a:defRPr/>
            </a:lvl2pPr>
          </a:lstStyle>
          <a:p>
            <a:pPr lvl="0" eaLnBrk="1" latinLnBrk="0" hangingPunct="1"/>
            <a:r>
              <a:rPr lang="fr-CH" dirty="0" smtClean="0"/>
              <a:t>Click to </a:t>
            </a:r>
            <a:r>
              <a:rPr lang="fr-CH" dirty="0" err="1" smtClean="0"/>
              <a:t>edit</a:t>
            </a:r>
            <a:r>
              <a:rPr lang="fr-CH" dirty="0" smtClean="0"/>
              <a:t> Master </a:t>
            </a:r>
            <a:r>
              <a:rPr lang="fr-CH" dirty="0" err="1" smtClean="0"/>
              <a:t>text</a:t>
            </a:r>
            <a:r>
              <a:rPr lang="fr-CH" dirty="0" smtClean="0"/>
              <a:t> styles</a:t>
            </a:r>
          </a:p>
          <a:p>
            <a:pPr lvl="1" eaLnBrk="1" latinLnBrk="0" hangingPunct="1"/>
            <a:r>
              <a:rPr lang="fr-CH" dirty="0" smtClean="0"/>
              <a:t>Second </a:t>
            </a:r>
            <a:r>
              <a:rPr lang="fr-CH" dirty="0" err="1" smtClean="0"/>
              <a:t>level</a:t>
            </a:r>
            <a:endParaRPr lang="fr-CH" dirty="0" smtClean="0"/>
          </a:p>
          <a:p>
            <a:pPr lvl="2" eaLnBrk="1" latinLnBrk="0" hangingPunct="1"/>
            <a:r>
              <a:rPr lang="fr-CH" dirty="0" err="1" smtClean="0"/>
              <a:t>Third</a:t>
            </a:r>
            <a:r>
              <a:rPr lang="fr-CH" dirty="0" smtClean="0"/>
              <a:t> </a:t>
            </a:r>
            <a:r>
              <a:rPr lang="fr-CH" dirty="0" err="1" smtClean="0"/>
              <a:t>level</a:t>
            </a:r>
            <a:endParaRPr lang="fr-CH" dirty="0" smtClean="0"/>
          </a:p>
          <a:p>
            <a:pPr lvl="3" eaLnBrk="1" latinLnBrk="0" hangingPunct="1"/>
            <a:r>
              <a:rPr lang="fr-CH" dirty="0" err="1" smtClean="0"/>
              <a:t>Fourth</a:t>
            </a:r>
            <a:r>
              <a:rPr lang="fr-CH" dirty="0" smtClean="0"/>
              <a:t> </a:t>
            </a:r>
            <a:r>
              <a:rPr lang="fr-CH" dirty="0" err="1" smtClean="0"/>
              <a:t>level</a:t>
            </a:r>
            <a:endParaRPr lang="fr-CH" dirty="0" smtClean="0"/>
          </a:p>
          <a:p>
            <a:pPr lvl="4" eaLnBrk="1" latinLnBrk="0" hangingPunct="1"/>
            <a:r>
              <a:rPr lang="fr-CH" dirty="0" err="1" smtClean="0"/>
              <a:t>Fifth</a:t>
            </a:r>
            <a:r>
              <a:rPr lang="fr-CH" dirty="0" smtClean="0"/>
              <a:t> </a:t>
            </a:r>
            <a:r>
              <a:rPr lang="fr-CH" dirty="0" err="1" smtClean="0"/>
              <a:t>level</a:t>
            </a:r>
            <a:endParaRPr kumimoji="0" lang="en-US" dirty="0"/>
          </a:p>
        </p:txBody>
      </p:sp>
      <p:sp>
        <p:nvSpPr>
          <p:cNvPr id="7" name="Date Placeholder 1"/>
          <p:cNvSpPr>
            <a:spLocks noGrp="1"/>
          </p:cNvSpPr>
          <p:nvPr>
            <p:ph type="dt" sz="half" idx="2"/>
          </p:nvPr>
        </p:nvSpPr>
        <p:spPr>
          <a:xfrm>
            <a:off x="3026849" y="6519740"/>
            <a:ext cx="1677725" cy="338260"/>
          </a:xfrm>
          <a:prstGeom prst="rect">
            <a:avLst/>
          </a:prstGeom>
        </p:spPr>
        <p:txBody>
          <a:bodyPr vert="horz" lIns="91440" tIns="45720" rIns="91440" bIns="45720" rtlCol="0" anchor="ctr"/>
          <a:lstStyle>
            <a:lvl1pPr algn="l">
              <a:defRPr sz="900" baseline="0">
                <a:solidFill>
                  <a:schemeClr val="bg1"/>
                </a:solidFill>
              </a:defRPr>
            </a:lvl1pPr>
          </a:lstStyle>
          <a:p>
            <a:endParaRPr lang="en-US" dirty="0"/>
          </a:p>
        </p:txBody>
      </p:sp>
      <p:sp>
        <p:nvSpPr>
          <p:cNvPr id="9" name="Slide Number Placeholder 3"/>
          <p:cNvSpPr>
            <a:spLocks noGrp="1"/>
          </p:cNvSpPr>
          <p:nvPr>
            <p:ph type="sldNum" sz="quarter" idx="4"/>
          </p:nvPr>
        </p:nvSpPr>
        <p:spPr>
          <a:xfrm>
            <a:off x="6975083" y="6519740"/>
            <a:ext cx="501424" cy="345126"/>
          </a:xfrm>
          <a:prstGeom prst="rect">
            <a:avLst/>
          </a:prstGeom>
        </p:spPr>
        <p:txBody>
          <a:bodyPr vert="horz" lIns="91440" tIns="45720" rIns="91440" bIns="45720" rtlCol="0" anchor="ctr"/>
          <a:lstStyle>
            <a:lvl1pPr algn="r">
              <a:defRPr sz="1200" baseline="0">
                <a:solidFill>
                  <a:schemeClr val="bg1"/>
                </a:solidFill>
              </a:defRPr>
            </a:lvl1pPr>
          </a:lstStyle>
          <a:p>
            <a:fld id="{17918391-D411-FE40-AAD7-861AE5233E0E}" type="slidenum">
              <a:rPr lang="en-US" smtClean="0"/>
              <a:pPr/>
              <a:t>‹#›</a:t>
            </a:fld>
            <a:endParaRPr lang="en-US" dirty="0"/>
          </a:p>
        </p:txBody>
      </p:sp>
      <p:sp>
        <p:nvSpPr>
          <p:cNvPr id="12" name="Footer Placeholder 2"/>
          <p:cNvSpPr>
            <a:spLocks noGrp="1"/>
          </p:cNvSpPr>
          <p:nvPr>
            <p:ph type="ftr" sz="quarter" idx="3"/>
          </p:nvPr>
        </p:nvSpPr>
        <p:spPr>
          <a:xfrm>
            <a:off x="4748698" y="6519740"/>
            <a:ext cx="2182213" cy="345126"/>
          </a:xfrm>
          <a:prstGeom prst="rect">
            <a:avLst/>
          </a:prstGeom>
        </p:spPr>
        <p:txBody>
          <a:bodyPr vert="horz" lIns="91440" tIns="45720" rIns="91440" bIns="45720" rtlCol="0" anchor="ctr"/>
          <a:lstStyle>
            <a:lvl1pPr algn="ctr">
              <a:defRPr sz="900" i="1" baseline="0">
                <a:solidFill>
                  <a:schemeClr val="bg1"/>
                </a:solidFill>
              </a:defRPr>
            </a:lvl1pPr>
          </a:lstStyle>
          <a:p>
            <a:pPr algn="r"/>
            <a:r>
              <a:rPr lang="en-US" dirty="0" smtClean="0"/>
              <a:t>FCC Kick-Off 2014	</a:t>
            </a:r>
          </a:p>
          <a:p>
            <a:pPr algn="r"/>
            <a:r>
              <a:rPr lang="en-US" dirty="0" smtClean="0"/>
              <a:t>Geneva, Switzerland</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8" name="Date Placeholder 1"/>
          <p:cNvSpPr>
            <a:spLocks noGrp="1"/>
          </p:cNvSpPr>
          <p:nvPr>
            <p:ph type="dt" sz="half" idx="2"/>
          </p:nvPr>
        </p:nvSpPr>
        <p:spPr>
          <a:xfrm>
            <a:off x="3026849" y="6519740"/>
            <a:ext cx="1677725" cy="338260"/>
          </a:xfrm>
          <a:prstGeom prst="rect">
            <a:avLst/>
          </a:prstGeom>
        </p:spPr>
        <p:txBody>
          <a:bodyPr vert="horz" lIns="91440" tIns="45720" rIns="91440" bIns="45720" rtlCol="0" anchor="ctr"/>
          <a:lstStyle>
            <a:lvl1pPr algn="l">
              <a:defRPr sz="900" baseline="0">
                <a:solidFill>
                  <a:schemeClr val="bg1"/>
                </a:solidFill>
              </a:defRPr>
            </a:lvl1pPr>
          </a:lstStyle>
          <a:p>
            <a:endParaRPr lang="en-US" dirty="0"/>
          </a:p>
        </p:txBody>
      </p:sp>
      <p:sp>
        <p:nvSpPr>
          <p:cNvPr id="10" name="Slide Number Placeholder 3"/>
          <p:cNvSpPr>
            <a:spLocks noGrp="1"/>
          </p:cNvSpPr>
          <p:nvPr>
            <p:ph type="sldNum" sz="quarter" idx="4"/>
          </p:nvPr>
        </p:nvSpPr>
        <p:spPr>
          <a:xfrm>
            <a:off x="6975083" y="6519740"/>
            <a:ext cx="501424" cy="345126"/>
          </a:xfrm>
          <a:prstGeom prst="rect">
            <a:avLst/>
          </a:prstGeom>
        </p:spPr>
        <p:txBody>
          <a:bodyPr vert="horz" lIns="91440" tIns="45720" rIns="91440" bIns="45720" rtlCol="0" anchor="ctr"/>
          <a:lstStyle>
            <a:lvl1pPr algn="r">
              <a:defRPr sz="1200" i="1" baseline="0">
                <a:solidFill>
                  <a:schemeClr val="bg1"/>
                </a:solidFill>
              </a:defRPr>
            </a:lvl1pPr>
          </a:lstStyle>
          <a:p>
            <a:fld id="{17918391-D411-FE40-AAD7-861AE5233E0E}" type="slidenum">
              <a:rPr lang="en-US" smtClean="0"/>
              <a:pPr/>
              <a:t>‹#›</a:t>
            </a:fld>
            <a:endParaRPr lang="en-US" dirty="0"/>
          </a:p>
        </p:txBody>
      </p:sp>
      <p:sp>
        <p:nvSpPr>
          <p:cNvPr id="12" name="Footer Placeholder 2"/>
          <p:cNvSpPr>
            <a:spLocks noGrp="1"/>
          </p:cNvSpPr>
          <p:nvPr>
            <p:ph type="ftr" sz="quarter" idx="3"/>
          </p:nvPr>
        </p:nvSpPr>
        <p:spPr>
          <a:xfrm>
            <a:off x="4748698" y="6519740"/>
            <a:ext cx="2182213" cy="345126"/>
          </a:xfrm>
          <a:prstGeom prst="rect">
            <a:avLst/>
          </a:prstGeom>
        </p:spPr>
        <p:txBody>
          <a:bodyPr vert="horz" lIns="91440" tIns="45720" rIns="91440" bIns="45720" rtlCol="0" anchor="ctr"/>
          <a:lstStyle>
            <a:lvl1pPr algn="ctr">
              <a:defRPr sz="900" i="1" baseline="0">
                <a:solidFill>
                  <a:schemeClr val="bg1"/>
                </a:solidFill>
              </a:defRPr>
            </a:lvl1pPr>
          </a:lstStyle>
          <a:p>
            <a:pPr algn="r"/>
            <a:r>
              <a:rPr lang="en-US" dirty="0" smtClean="0"/>
              <a:t>FCC Kick-Off 2014	</a:t>
            </a:r>
          </a:p>
          <a:p>
            <a:pPr algn="r"/>
            <a:r>
              <a:rPr lang="en-US" dirty="0" smtClean="0"/>
              <a:t>Geneva, Switzerland</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6" name="Date Placeholder 1"/>
          <p:cNvSpPr>
            <a:spLocks noGrp="1"/>
          </p:cNvSpPr>
          <p:nvPr>
            <p:ph type="dt" sz="half" idx="2"/>
          </p:nvPr>
        </p:nvSpPr>
        <p:spPr>
          <a:xfrm>
            <a:off x="3026849" y="6519740"/>
            <a:ext cx="1677725" cy="338260"/>
          </a:xfrm>
          <a:prstGeom prst="rect">
            <a:avLst/>
          </a:prstGeom>
        </p:spPr>
        <p:txBody>
          <a:bodyPr vert="horz" lIns="91440" tIns="45720" rIns="91440" bIns="45720" rtlCol="0" anchor="ctr"/>
          <a:lstStyle>
            <a:lvl1pPr algn="l">
              <a:defRPr sz="900" baseline="0">
                <a:solidFill>
                  <a:schemeClr val="bg1"/>
                </a:solidFill>
              </a:defRPr>
            </a:lvl1pPr>
          </a:lstStyle>
          <a:p>
            <a:endParaRPr lang="en-US" dirty="0"/>
          </a:p>
        </p:txBody>
      </p:sp>
      <p:sp>
        <p:nvSpPr>
          <p:cNvPr id="8" name="Slide Number Placeholder 3"/>
          <p:cNvSpPr>
            <a:spLocks noGrp="1"/>
          </p:cNvSpPr>
          <p:nvPr>
            <p:ph type="sldNum" sz="quarter" idx="4"/>
          </p:nvPr>
        </p:nvSpPr>
        <p:spPr>
          <a:xfrm>
            <a:off x="6975083" y="6519740"/>
            <a:ext cx="501424" cy="345126"/>
          </a:xfrm>
          <a:prstGeom prst="rect">
            <a:avLst/>
          </a:prstGeom>
        </p:spPr>
        <p:txBody>
          <a:bodyPr vert="horz" lIns="91440" tIns="45720" rIns="91440" bIns="45720" rtlCol="0" anchor="ctr"/>
          <a:lstStyle>
            <a:lvl1pPr algn="r">
              <a:defRPr sz="1200" baseline="0">
                <a:solidFill>
                  <a:schemeClr val="bg1"/>
                </a:solidFill>
              </a:defRPr>
            </a:lvl1pPr>
          </a:lstStyle>
          <a:p>
            <a:fld id="{17918391-D411-FE40-AAD7-861AE5233E0E}" type="slidenum">
              <a:rPr lang="en-US" smtClean="0"/>
              <a:pPr/>
              <a:t>‹#›</a:t>
            </a:fld>
            <a:endParaRPr lang="en-US" dirty="0"/>
          </a:p>
        </p:txBody>
      </p:sp>
      <p:sp>
        <p:nvSpPr>
          <p:cNvPr id="9" name="Espace réservé du titre 8"/>
          <p:cNvSpPr txBox="1">
            <a:spLocks/>
          </p:cNvSpPr>
          <p:nvPr userDrawn="1"/>
        </p:nvSpPr>
        <p:spPr>
          <a:xfrm>
            <a:off x="457200" y="233493"/>
            <a:ext cx="8226854" cy="792420"/>
          </a:xfrm>
          <a:prstGeom prst="rect">
            <a:avLst/>
          </a:prstGeom>
        </p:spPr>
        <p:txBody>
          <a:bodyPr vert="horz" lIns="45720" rIns="45720" anchor="ctr">
            <a:normAutofit/>
          </a:bodyPr>
          <a:lstStyle>
            <a:lvl1pPr algn="l" rtl="0" eaLnBrk="1" latinLnBrk="0" hangingPunct="1">
              <a:spcBef>
                <a:spcPct val="0"/>
              </a:spcBef>
              <a:buNone/>
              <a:defRPr kumimoji="0" sz="2400" kern="1200">
                <a:solidFill>
                  <a:schemeClr val="tx1"/>
                </a:solidFill>
                <a:latin typeface="+mj-lt"/>
                <a:ea typeface="+mj-ea"/>
                <a:cs typeface="+mj-cs"/>
              </a:defRPr>
            </a:lvl1pPr>
          </a:lstStyle>
          <a:p>
            <a:r>
              <a:rPr lang="fr-CH" dirty="0" smtClean="0"/>
              <a:t>Cliquez et modifiez le titre</a:t>
            </a:r>
            <a:endParaRPr lang="en-US" dirty="0"/>
          </a:p>
        </p:txBody>
      </p:sp>
      <p:sp>
        <p:nvSpPr>
          <p:cNvPr id="11" name="Footer Placeholder 2"/>
          <p:cNvSpPr>
            <a:spLocks noGrp="1"/>
          </p:cNvSpPr>
          <p:nvPr>
            <p:ph type="ftr" sz="quarter" idx="3"/>
          </p:nvPr>
        </p:nvSpPr>
        <p:spPr>
          <a:xfrm>
            <a:off x="4748698" y="6519740"/>
            <a:ext cx="2182213" cy="345126"/>
          </a:xfrm>
          <a:prstGeom prst="rect">
            <a:avLst/>
          </a:prstGeom>
        </p:spPr>
        <p:txBody>
          <a:bodyPr vert="horz" lIns="91440" tIns="45720" rIns="91440" bIns="45720" rtlCol="0" anchor="ctr"/>
          <a:lstStyle>
            <a:lvl1pPr algn="ctr">
              <a:defRPr sz="900" i="1" baseline="0">
                <a:solidFill>
                  <a:schemeClr val="bg1"/>
                </a:solidFill>
              </a:defRPr>
            </a:lvl1pPr>
          </a:lstStyle>
          <a:p>
            <a:pPr algn="r"/>
            <a:r>
              <a:rPr lang="en-US" dirty="0" smtClean="0"/>
              <a:t>FCC Kick-Off 2014	</a:t>
            </a:r>
          </a:p>
          <a:p>
            <a:pPr algn="r"/>
            <a:r>
              <a:rPr lang="en-US" dirty="0" smtClean="0"/>
              <a:t>Geneva, Switzerland</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026849" y="6519740"/>
            <a:ext cx="1677725" cy="338260"/>
          </a:xfrm>
          <a:prstGeom prst="rect">
            <a:avLst/>
          </a:prstGeom>
        </p:spPr>
        <p:txBody>
          <a:bodyPr vert="horz" lIns="91440" tIns="45720" rIns="91440" bIns="45720" rtlCol="0" anchor="ctr"/>
          <a:lstStyle>
            <a:lvl1pPr algn="l">
              <a:defRPr sz="900" baseline="0">
                <a:solidFill>
                  <a:schemeClr val="bg1"/>
                </a:solidFill>
              </a:defRPr>
            </a:lvl1pPr>
          </a:lstStyle>
          <a:p>
            <a:endParaRPr lang="en-US" dirty="0"/>
          </a:p>
        </p:txBody>
      </p:sp>
      <p:sp>
        <p:nvSpPr>
          <p:cNvPr id="7" name="Slide Number Placeholder 3"/>
          <p:cNvSpPr>
            <a:spLocks noGrp="1"/>
          </p:cNvSpPr>
          <p:nvPr>
            <p:ph type="sldNum" sz="quarter" idx="4"/>
          </p:nvPr>
        </p:nvSpPr>
        <p:spPr>
          <a:xfrm>
            <a:off x="6975083" y="6519740"/>
            <a:ext cx="501424" cy="345126"/>
          </a:xfrm>
          <a:prstGeom prst="rect">
            <a:avLst/>
          </a:prstGeom>
        </p:spPr>
        <p:txBody>
          <a:bodyPr vert="horz" lIns="91440" tIns="45720" rIns="91440" bIns="45720" rtlCol="0" anchor="ctr"/>
          <a:lstStyle>
            <a:lvl1pPr algn="r">
              <a:defRPr sz="1200" baseline="0">
                <a:solidFill>
                  <a:schemeClr val="bg1"/>
                </a:solidFill>
              </a:defRPr>
            </a:lvl1pPr>
          </a:lstStyle>
          <a:p>
            <a:fld id="{17918391-D411-FE40-AAD7-861AE5233E0E}" type="slidenum">
              <a:rPr lang="en-US" smtClean="0"/>
              <a:pPr/>
              <a:t>‹#›</a:t>
            </a:fld>
            <a:endParaRPr lang="en-US" dirty="0"/>
          </a:p>
        </p:txBody>
      </p:sp>
      <p:sp>
        <p:nvSpPr>
          <p:cNvPr id="9" name="Footer Placeholder 2"/>
          <p:cNvSpPr>
            <a:spLocks noGrp="1"/>
          </p:cNvSpPr>
          <p:nvPr>
            <p:ph type="ftr" sz="quarter" idx="3"/>
          </p:nvPr>
        </p:nvSpPr>
        <p:spPr>
          <a:xfrm>
            <a:off x="4748698" y="6519740"/>
            <a:ext cx="2182213" cy="345126"/>
          </a:xfrm>
          <a:prstGeom prst="rect">
            <a:avLst/>
          </a:prstGeom>
        </p:spPr>
        <p:txBody>
          <a:bodyPr vert="horz" lIns="91440" tIns="45720" rIns="91440" bIns="45720" rtlCol="0" anchor="ctr"/>
          <a:lstStyle>
            <a:lvl1pPr algn="ctr">
              <a:defRPr sz="900" i="1" baseline="0">
                <a:solidFill>
                  <a:schemeClr val="bg1"/>
                </a:solidFill>
              </a:defRPr>
            </a:lvl1pPr>
          </a:lstStyle>
          <a:p>
            <a:pPr algn="r"/>
            <a:r>
              <a:rPr lang="en-US" dirty="0" smtClean="0"/>
              <a:t>FCC Kick-Off 2014	</a:t>
            </a:r>
          </a:p>
          <a:p>
            <a:pPr algn="r"/>
            <a:r>
              <a:rPr lang="en-US" dirty="0" smtClean="0"/>
              <a:t>Geneva, Switzerland</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emf"/><Relationship Id="rId12"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3"/>
            <a:ext cx="8226854" cy="792420"/>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159728"/>
            <a:ext cx="8226854" cy="4833300"/>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3026849" y="6519740"/>
            <a:ext cx="1677725" cy="338260"/>
          </a:xfrm>
          <a:prstGeom prst="rect">
            <a:avLst/>
          </a:prstGeom>
        </p:spPr>
        <p:txBody>
          <a:bodyPr vert="horz" lIns="91440" tIns="45720" rIns="91440" bIns="45720" rtlCol="0" anchor="ctr"/>
          <a:lstStyle>
            <a:lvl1pPr algn="l">
              <a:defRPr sz="900" baseline="0">
                <a:solidFill>
                  <a:schemeClr val="bg1"/>
                </a:solidFill>
              </a:defRPr>
            </a:lvl1pPr>
          </a:lstStyle>
          <a:p>
            <a:endParaRPr lang="en-US" dirty="0"/>
          </a:p>
        </p:txBody>
      </p:sp>
      <p:sp>
        <p:nvSpPr>
          <p:cNvPr id="3" name="Footer Placeholder 2"/>
          <p:cNvSpPr>
            <a:spLocks noGrp="1"/>
          </p:cNvSpPr>
          <p:nvPr>
            <p:ph type="ftr" sz="quarter" idx="3"/>
          </p:nvPr>
        </p:nvSpPr>
        <p:spPr>
          <a:xfrm>
            <a:off x="4748698" y="6519740"/>
            <a:ext cx="2182213" cy="345126"/>
          </a:xfrm>
          <a:prstGeom prst="rect">
            <a:avLst/>
          </a:prstGeom>
        </p:spPr>
        <p:txBody>
          <a:bodyPr vert="horz" lIns="91440" tIns="45720" rIns="91440" bIns="45720" rtlCol="0" anchor="ctr"/>
          <a:lstStyle>
            <a:lvl1pPr algn="ctr">
              <a:defRPr sz="900" i="1" baseline="0">
                <a:solidFill>
                  <a:schemeClr val="bg1"/>
                </a:solidFill>
              </a:defRPr>
            </a:lvl1pPr>
          </a:lstStyle>
          <a:p>
            <a:pPr algn="r"/>
            <a:r>
              <a:rPr lang="en-US" dirty="0" smtClean="0"/>
              <a:t>FCC Kick-Off 2014	</a:t>
            </a:r>
          </a:p>
          <a:p>
            <a:pPr algn="r"/>
            <a:r>
              <a:rPr lang="en-US" dirty="0" smtClean="0"/>
              <a:t>Geneva, Switzerland</a:t>
            </a:r>
            <a:endParaRPr lang="en-US" dirty="0"/>
          </a:p>
        </p:txBody>
      </p:sp>
      <p:sp>
        <p:nvSpPr>
          <p:cNvPr id="4" name="Slide Number Placeholder 3"/>
          <p:cNvSpPr>
            <a:spLocks noGrp="1"/>
          </p:cNvSpPr>
          <p:nvPr>
            <p:ph type="sldNum" sz="quarter" idx="4"/>
          </p:nvPr>
        </p:nvSpPr>
        <p:spPr>
          <a:xfrm>
            <a:off x="6975083" y="6519740"/>
            <a:ext cx="501424" cy="345126"/>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
        <p:nvSpPr>
          <p:cNvPr id="6" name="TextBox 5"/>
          <p:cNvSpPr txBox="1"/>
          <p:nvPr userDrawn="1"/>
        </p:nvSpPr>
        <p:spPr>
          <a:xfrm>
            <a:off x="643180" y="6357261"/>
            <a:ext cx="2692873" cy="507831"/>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i="1" baseline="0" noProof="0" dirty="0" smtClean="0">
                <a:solidFill>
                  <a:schemeClr val="bg1"/>
                </a:solidFill>
              </a:rPr>
              <a:t/>
            </a:r>
            <a:br>
              <a:rPr lang="en-US" sz="900" i="1" baseline="0" noProof="0" dirty="0" smtClean="0">
                <a:solidFill>
                  <a:schemeClr val="bg1"/>
                </a:solidFill>
              </a:rPr>
            </a:br>
            <a:r>
              <a:rPr lang="en-US" sz="900" i="1" baseline="0" noProof="0" dirty="0" smtClean="0">
                <a:solidFill>
                  <a:schemeClr val="bg1"/>
                </a:solidFill>
              </a:rPr>
              <a:t>Dr. José Miguel JIMENEZ</a:t>
            </a:r>
            <a:br>
              <a:rPr lang="en-US" sz="900" i="1" baseline="0" noProof="0" dirty="0" smtClean="0">
                <a:solidFill>
                  <a:schemeClr val="bg1"/>
                </a:solidFill>
              </a:rPr>
            </a:br>
            <a:r>
              <a:rPr lang="en-US" sz="900" i="1" baseline="0" noProof="0" dirty="0" smtClean="0">
                <a:solidFill>
                  <a:schemeClr val="bg1"/>
                </a:solidFill>
              </a:rPr>
              <a:t>CERN, Technology Department</a:t>
            </a:r>
            <a:endParaRPr lang="en-US" sz="900" i="1" baseline="0" noProof="0" dirty="0" smtClean="0">
              <a:solidFill>
                <a:schemeClr val="bg1"/>
              </a:solidFill>
            </a:endParaRPr>
          </a:p>
        </p:txBody>
      </p:sp>
      <p:pic>
        <p:nvPicPr>
          <p:cNvPr id="10" name="Picture 9" descr="logo-FCC-04.jpg"/>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45040" y="6157663"/>
            <a:ext cx="1598960" cy="69805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6" r:id="rId7"/>
    <p:sldLayoutId id="2147483667" r:id="rId8"/>
    <p:sldLayoutId id="2147483674" r:id="rId9"/>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24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accent6">
              <a:lumMod val="50000"/>
            </a:schemeClr>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gif"/><Relationship Id="rId5" Type="http://schemas.openxmlformats.org/officeDocument/2006/relationships/image" Target="../media/image10.png"/><Relationship Id="rId1" Type="http://schemas.openxmlformats.org/officeDocument/2006/relationships/slideLayout" Target="../slideLayouts/slideLayout6.xml"/><Relationship Id="rId2" Type="http://schemas.openxmlformats.org/officeDocument/2006/relationships/image" Target="../media/image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a:t>
            </a:fld>
            <a:endParaRPr lang="en-US" dirty="0"/>
          </a:p>
        </p:txBody>
      </p:sp>
      <p:sp>
        <p:nvSpPr>
          <p:cNvPr id="6" name="Footer Placeholder 5"/>
          <p:cNvSpPr>
            <a:spLocks noGrp="1"/>
          </p:cNvSpPr>
          <p:nvPr>
            <p:ph type="ftr" sz="quarter" idx="3"/>
          </p:nvPr>
        </p:nvSpPr>
        <p:spPr/>
        <p:txBody>
          <a:bodyPr/>
          <a:lstStyle/>
          <a:p>
            <a:pPr algn="r"/>
            <a:r>
              <a:rPr lang="en-US" dirty="0" smtClean="0"/>
              <a:t>FCC Kick-Off 2014	</a:t>
            </a:r>
          </a:p>
          <a:p>
            <a:pPr algn="r"/>
            <a:r>
              <a:rPr lang="en-US" dirty="0" smtClean="0"/>
              <a:t>Geneva, Switzerland</a:t>
            </a:r>
            <a:endParaRPr lang="en-US" dirty="0"/>
          </a:p>
        </p:txBody>
      </p:sp>
      <p:sp>
        <p:nvSpPr>
          <p:cNvPr id="7" name="Title 1"/>
          <p:cNvSpPr txBox="1">
            <a:spLocks/>
          </p:cNvSpPr>
          <p:nvPr/>
        </p:nvSpPr>
        <p:spPr>
          <a:xfrm>
            <a:off x="-3059" y="-27384"/>
            <a:ext cx="9150188" cy="1008000"/>
          </a:xfrm>
          <a:prstGeom prst="rect">
            <a:avLst/>
          </a:prstGeom>
          <a:solidFill>
            <a:schemeClr val="tx1"/>
          </a:solidFill>
        </p:spPr>
        <p:txBody>
          <a:bodyPr tIns="25200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b="1" dirty="0" smtClean="0">
                <a:solidFill>
                  <a:schemeClr val="bg1"/>
                </a:solidFill>
              </a:rPr>
              <a:t>FCC Kick-Off 2014	</a:t>
            </a:r>
            <a:endParaRPr lang="en-US" sz="3200" b="1" dirty="0">
              <a:solidFill>
                <a:schemeClr val="bg1"/>
              </a:solidFill>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29785"/>
            <a:ext cx="684454" cy="693662"/>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7426" y="172638"/>
            <a:ext cx="800394" cy="565599"/>
          </a:xfrm>
          <a:prstGeom prst="rect">
            <a:avLst/>
          </a:prstGeom>
          <a:solidFill>
            <a:sysClr val="window" lastClr="FFFFFF"/>
          </a:solidFill>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8535" y="65752"/>
            <a:ext cx="2280262" cy="821727"/>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88752" y="172637"/>
            <a:ext cx="891384" cy="565599"/>
          </a:xfrm>
          <a:prstGeom prst="rect">
            <a:avLst/>
          </a:prstGeom>
        </p:spPr>
      </p:pic>
      <p:sp>
        <p:nvSpPr>
          <p:cNvPr id="12" name="Title 1"/>
          <p:cNvSpPr>
            <a:spLocks noGrp="1"/>
          </p:cNvSpPr>
          <p:nvPr>
            <p:ph type="title"/>
          </p:nvPr>
        </p:nvSpPr>
        <p:spPr>
          <a:xfrm>
            <a:off x="431800" y="2192546"/>
            <a:ext cx="8265984" cy="1826363"/>
          </a:xfrm>
        </p:spPr>
        <p:txBody>
          <a:bodyPr>
            <a:normAutofit fontScale="90000"/>
          </a:bodyPr>
          <a:lstStyle/>
          <a:p>
            <a:r>
              <a:rPr lang="en-GB" dirty="0"/>
              <a:t>Technical Challenges and  </a:t>
            </a:r>
            <a:br>
              <a:rPr lang="en-GB" dirty="0"/>
            </a:br>
            <a:r>
              <a:rPr lang="en-GB" dirty="0"/>
              <a:t>Breakthroughs for the </a:t>
            </a:r>
            <a:br>
              <a:rPr lang="en-GB" dirty="0"/>
            </a:br>
            <a:r>
              <a:rPr lang="en-GB" dirty="0"/>
              <a:t>FCC-</a:t>
            </a:r>
            <a:r>
              <a:rPr lang="en-GB" dirty="0" err="1" smtClean="0"/>
              <a:t>hh</a:t>
            </a:r>
            <a:r>
              <a:rPr lang="en-GB" dirty="0" smtClean="0"/>
              <a:t> </a:t>
            </a:r>
            <a:r>
              <a:rPr lang="en-GB" sz="1600" dirty="0" smtClean="0"/>
              <a:t>(mostly valid for FCC-</a:t>
            </a:r>
            <a:r>
              <a:rPr lang="en-GB" sz="1600" dirty="0" err="1" smtClean="0"/>
              <a:t>ee</a:t>
            </a:r>
            <a:r>
              <a:rPr lang="en-GB" sz="1600" dirty="0" smtClean="0"/>
              <a:t> and FCC-he)</a:t>
            </a:r>
            <a:endParaRPr lang="en-GB" sz="1600" dirty="0"/>
          </a:p>
        </p:txBody>
      </p:sp>
      <p:sp>
        <p:nvSpPr>
          <p:cNvPr id="13" name="Text Placeholder 2"/>
          <p:cNvSpPr>
            <a:spLocks noGrp="1"/>
          </p:cNvSpPr>
          <p:nvPr>
            <p:ph type="body" idx="1"/>
          </p:nvPr>
        </p:nvSpPr>
        <p:spPr>
          <a:xfrm>
            <a:off x="431800" y="4551050"/>
            <a:ext cx="6629400" cy="1066688"/>
          </a:xfrm>
        </p:spPr>
        <p:txBody>
          <a:bodyPr/>
          <a:lstStyle/>
          <a:p>
            <a:r>
              <a:rPr lang="en-GB" dirty="0" err="1"/>
              <a:t>Dr.</a:t>
            </a:r>
            <a:r>
              <a:rPr lang="en-GB" dirty="0"/>
              <a:t> José Miguel JIMENEZ</a:t>
            </a:r>
            <a:br>
              <a:rPr lang="en-GB" dirty="0"/>
            </a:br>
            <a:r>
              <a:rPr lang="en-GB" dirty="0"/>
              <a:t>CERN, Technology </a:t>
            </a:r>
            <a:r>
              <a:rPr lang="en-GB" dirty="0" smtClean="0"/>
              <a:t>Department</a:t>
            </a:r>
            <a:br>
              <a:rPr lang="en-GB" dirty="0" smtClean="0"/>
            </a:br>
            <a:r>
              <a:rPr lang="en-GB" dirty="0" smtClean="0"/>
              <a:t>Department Head</a:t>
            </a:r>
            <a:endParaRPr lang="en-GB" dirty="0"/>
          </a:p>
        </p:txBody>
      </p:sp>
      <p:sp>
        <p:nvSpPr>
          <p:cNvPr id="14" name="Rectangle 13"/>
          <p:cNvSpPr/>
          <p:nvPr/>
        </p:nvSpPr>
        <p:spPr>
          <a:xfrm>
            <a:off x="4575129" y="4902123"/>
            <a:ext cx="4572000" cy="1200329"/>
          </a:xfrm>
          <a:prstGeom prst="rect">
            <a:avLst/>
          </a:prstGeom>
        </p:spPr>
        <p:txBody>
          <a:bodyPr>
            <a:spAutoFit/>
          </a:bodyPr>
          <a:lstStyle/>
          <a:p>
            <a:r>
              <a:rPr lang="en-GB" dirty="0" smtClean="0">
                <a:solidFill>
                  <a:schemeClr val="bg2">
                    <a:lumMod val="10000"/>
                  </a:schemeClr>
                </a:solidFill>
              </a:rPr>
              <a:t>Emails contacts:</a:t>
            </a:r>
          </a:p>
          <a:p>
            <a:r>
              <a:rPr lang="en-GB" dirty="0">
                <a:solidFill>
                  <a:srgbClr val="0000FF"/>
                </a:solidFill>
              </a:rPr>
              <a:t> </a:t>
            </a:r>
            <a:r>
              <a:rPr lang="en-GB" dirty="0" smtClean="0">
                <a:solidFill>
                  <a:srgbClr val="0000FF"/>
                </a:solidFill>
              </a:rPr>
              <a:t>     FCC</a:t>
            </a:r>
            <a:r>
              <a:rPr lang="en-GB" dirty="0">
                <a:solidFill>
                  <a:srgbClr val="0000FF"/>
                </a:solidFill>
              </a:rPr>
              <a:t>-technologies-</a:t>
            </a:r>
            <a:r>
              <a:rPr lang="en-GB" dirty="0" err="1">
                <a:solidFill>
                  <a:srgbClr val="0000FF"/>
                </a:solidFill>
              </a:rPr>
              <a:t>hh</a:t>
            </a:r>
            <a:r>
              <a:rPr lang="en-GB" dirty="0"/>
              <a:t> </a:t>
            </a:r>
            <a:r>
              <a:rPr lang="en-GB" dirty="0">
                <a:solidFill>
                  <a:schemeClr val="accent1">
                    <a:lumMod val="10000"/>
                  </a:schemeClr>
                </a:solidFill>
              </a:rPr>
              <a:t>for the FCC </a:t>
            </a:r>
            <a:r>
              <a:rPr lang="en-GB" dirty="0" err="1" smtClean="0">
                <a:solidFill>
                  <a:schemeClr val="accent1">
                    <a:lumMod val="10000"/>
                  </a:schemeClr>
                </a:solidFill>
              </a:rPr>
              <a:t>hh</a:t>
            </a:r>
            <a:endParaRPr lang="en-GB" dirty="0">
              <a:solidFill>
                <a:schemeClr val="accent1">
                  <a:lumMod val="10000"/>
                </a:schemeClr>
              </a:solidFill>
            </a:endParaRPr>
          </a:p>
          <a:p>
            <a:r>
              <a:rPr lang="en-GB" dirty="0" smtClean="0">
                <a:solidFill>
                  <a:srgbClr val="0000FF"/>
                </a:solidFill>
              </a:rPr>
              <a:t>      FCC</a:t>
            </a:r>
            <a:r>
              <a:rPr lang="en-GB" dirty="0">
                <a:solidFill>
                  <a:srgbClr val="0000FF"/>
                </a:solidFill>
              </a:rPr>
              <a:t>-technologies-</a:t>
            </a:r>
            <a:r>
              <a:rPr lang="en-GB" dirty="0" err="1">
                <a:solidFill>
                  <a:srgbClr val="0000FF"/>
                </a:solidFill>
              </a:rPr>
              <a:t>ee</a:t>
            </a:r>
            <a:r>
              <a:rPr lang="en-GB" dirty="0"/>
              <a:t> </a:t>
            </a:r>
            <a:r>
              <a:rPr lang="en-GB" dirty="0">
                <a:solidFill>
                  <a:srgbClr val="161616"/>
                </a:solidFill>
              </a:rPr>
              <a:t>for the FCC </a:t>
            </a:r>
            <a:r>
              <a:rPr lang="en-GB" dirty="0" err="1" smtClean="0">
                <a:solidFill>
                  <a:srgbClr val="161616"/>
                </a:solidFill>
              </a:rPr>
              <a:t>ee</a:t>
            </a:r>
            <a:endParaRPr lang="en-GB" dirty="0">
              <a:solidFill>
                <a:srgbClr val="161616"/>
              </a:solidFill>
            </a:endParaRPr>
          </a:p>
          <a:p>
            <a:r>
              <a:rPr lang="en-GB" dirty="0" smtClean="0">
                <a:solidFill>
                  <a:srgbClr val="0000FF"/>
                </a:solidFill>
              </a:rPr>
              <a:t>      FCC</a:t>
            </a:r>
            <a:r>
              <a:rPr lang="en-GB" dirty="0">
                <a:solidFill>
                  <a:srgbClr val="0000FF"/>
                </a:solidFill>
              </a:rPr>
              <a:t>-technologies-he</a:t>
            </a:r>
            <a:r>
              <a:rPr lang="en-GB" dirty="0"/>
              <a:t> </a:t>
            </a:r>
            <a:r>
              <a:rPr lang="en-GB" dirty="0">
                <a:solidFill>
                  <a:srgbClr val="161616"/>
                </a:solidFill>
              </a:rPr>
              <a:t>for the FCC he</a:t>
            </a:r>
          </a:p>
        </p:txBody>
      </p:sp>
    </p:spTree>
    <p:extLst>
      <p:ext uri="{BB962C8B-B14F-4D97-AF65-F5344CB8AC3E}">
        <p14:creationId xmlns:p14="http://schemas.microsoft.com/office/powerpoint/2010/main" val="12840263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Challenges and expected Breakthroughs</a:t>
            </a:r>
            <a:br>
              <a:rPr lang="en-GB" dirty="0"/>
            </a:br>
            <a:r>
              <a:rPr lang="en-GB" i="1" dirty="0">
                <a:solidFill>
                  <a:srgbClr val="161616"/>
                </a:solidFill>
              </a:rPr>
              <a:t>Resistive Magnets</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Requirements</a:t>
            </a:r>
          </a:p>
          <a:p>
            <a:pPr lvl="1"/>
            <a:r>
              <a:rPr lang="en-GB" dirty="0" smtClean="0"/>
              <a:t>Decide which operating mode is used since having huge implications on magnets (and power converters)</a:t>
            </a:r>
          </a:p>
          <a:p>
            <a:pPr lvl="2"/>
            <a:r>
              <a:rPr lang="en-GB" dirty="0" smtClean="0"/>
              <a:t>Continuous, cycled, pulsed, fixed or variable energy</a:t>
            </a:r>
          </a:p>
          <a:p>
            <a:pPr lvl="2"/>
            <a:r>
              <a:rPr lang="en-GB" dirty="0" smtClean="0"/>
              <a:t>Just dedicated to fill the FCC or also for other purposes…</a:t>
            </a:r>
          </a:p>
          <a:p>
            <a:r>
              <a:rPr lang="en-GB" dirty="0" smtClean="0"/>
              <a:t>Challenges</a:t>
            </a:r>
            <a:endParaRPr lang="en-GB" dirty="0"/>
          </a:p>
          <a:p>
            <a:pPr lvl="1"/>
            <a:r>
              <a:rPr lang="en-GB" dirty="0"/>
              <a:t>Energy efficiency </a:t>
            </a:r>
            <a:r>
              <a:rPr lang="en-GB" dirty="0" err="1"/>
              <a:t>vs</a:t>
            </a:r>
            <a:r>
              <a:rPr lang="en-GB" dirty="0"/>
              <a:t> flexibility of the machine </a:t>
            </a:r>
            <a:r>
              <a:rPr lang="en-GB" dirty="0" err="1"/>
              <a:t>vs</a:t>
            </a:r>
            <a:r>
              <a:rPr lang="en-GB" dirty="0"/>
              <a:t> cost optimisation</a:t>
            </a:r>
          </a:p>
          <a:p>
            <a:r>
              <a:rPr lang="en-GB" dirty="0" smtClean="0"/>
              <a:t>Breakthroughs</a:t>
            </a:r>
            <a:endParaRPr lang="en-GB" dirty="0"/>
          </a:p>
          <a:p>
            <a:pPr lvl="1"/>
            <a:r>
              <a:rPr lang="en-GB" dirty="0" smtClean="0"/>
              <a:t>Increase the radiation hardness of the coil insulation:</a:t>
            </a:r>
            <a:endParaRPr lang="en-GB" dirty="0"/>
          </a:p>
          <a:p>
            <a:pPr lvl="2"/>
            <a:r>
              <a:rPr lang="en-GB" dirty="0"/>
              <a:t>A gain of a factor 10 in radiation hardness </a:t>
            </a:r>
            <a:r>
              <a:rPr lang="en-GB" dirty="0" smtClean="0"/>
              <a:t>(from 20 </a:t>
            </a:r>
            <a:r>
              <a:rPr lang="en-GB" dirty="0" err="1"/>
              <a:t>MGy</a:t>
            </a:r>
            <a:r>
              <a:rPr lang="en-GB" dirty="0"/>
              <a:t> to at least </a:t>
            </a:r>
            <a:r>
              <a:rPr lang="en-GB" dirty="0" smtClean="0"/>
              <a:t/>
            </a:r>
            <a:br>
              <a:rPr lang="en-GB" dirty="0" smtClean="0"/>
            </a:br>
            <a:r>
              <a:rPr lang="en-GB" dirty="0" smtClean="0"/>
              <a:t>200 </a:t>
            </a:r>
            <a:r>
              <a:rPr lang="en-GB" dirty="0" err="1" smtClean="0"/>
              <a:t>MGy</a:t>
            </a:r>
            <a:r>
              <a:rPr lang="en-GB" dirty="0" smtClean="0"/>
              <a:t>) </a:t>
            </a:r>
            <a:r>
              <a:rPr lang="en-GB" dirty="0"/>
              <a:t>appears on reach, for example by using mica + </a:t>
            </a:r>
            <a:r>
              <a:rPr lang="en-GB" dirty="0" err="1"/>
              <a:t>cyanate</a:t>
            </a:r>
            <a:r>
              <a:rPr lang="en-GB" dirty="0"/>
              <a:t> </a:t>
            </a:r>
            <a:r>
              <a:rPr lang="en-GB" dirty="0" err="1"/>
              <a:t>esther</a:t>
            </a:r>
            <a:r>
              <a:rPr lang="en-GB" dirty="0"/>
              <a:t> systems or other alternatives…</a:t>
            </a:r>
          </a:p>
          <a:p>
            <a:pPr lvl="2"/>
            <a:r>
              <a:rPr lang="en-GB" dirty="0"/>
              <a:t>Local shielding included at the design stage…</a:t>
            </a:r>
          </a:p>
          <a:p>
            <a:pPr lvl="1"/>
            <a:r>
              <a:rPr lang="en-GB" dirty="0"/>
              <a:t>Need a proper technological development in particular in the processing/manufacturing techniques and in the experimental validation of the radiation hardness</a:t>
            </a:r>
            <a:r>
              <a:rPr lang="en-GB" dirty="0" smtClean="0"/>
              <a:t>.</a:t>
            </a:r>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10</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292697479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Challenges and expected Breakthroughs</a:t>
            </a:r>
            <a:br>
              <a:rPr lang="en-GB" dirty="0"/>
            </a:br>
            <a:r>
              <a:rPr lang="en-GB" i="1" dirty="0" smtClean="0">
                <a:solidFill>
                  <a:srgbClr val="161616"/>
                </a:solidFill>
              </a:rPr>
              <a:t>Beam Instrumentation</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Challenges</a:t>
            </a:r>
            <a:endParaRPr lang="en-GB" dirty="0"/>
          </a:p>
          <a:p>
            <a:pPr lvl="1"/>
            <a:r>
              <a:rPr lang="en-GB" dirty="0" smtClean="0"/>
              <a:t>BPMs and BLMs</a:t>
            </a:r>
          </a:p>
          <a:p>
            <a:pPr lvl="2"/>
            <a:r>
              <a:rPr lang="en-GB" dirty="0" smtClean="0"/>
              <a:t>Thousands (&gt;16’000?) of them needed all along the ring with an order of magnitude to be gained in resolution, reliability and availability!</a:t>
            </a:r>
          </a:p>
          <a:p>
            <a:pPr lvl="3"/>
            <a:r>
              <a:rPr lang="en-GB" dirty="0" smtClean="0"/>
              <a:t>Operational constraints…</a:t>
            </a:r>
          </a:p>
          <a:p>
            <a:r>
              <a:rPr lang="en-GB" dirty="0" smtClean="0"/>
              <a:t>Breakthroughs</a:t>
            </a:r>
            <a:endParaRPr lang="en-GB" dirty="0"/>
          </a:p>
          <a:p>
            <a:pPr lvl="1"/>
            <a:r>
              <a:rPr lang="en-GB" dirty="0" smtClean="0"/>
              <a:t>Non-invasive </a:t>
            </a:r>
            <a:r>
              <a:rPr lang="en-GB" dirty="0" err="1" smtClean="0"/>
              <a:t>emittance</a:t>
            </a:r>
            <a:r>
              <a:rPr lang="en-GB" dirty="0" smtClean="0"/>
              <a:t> measurements are already a challenge in the LHC it will be even more so for FCC:</a:t>
            </a:r>
          </a:p>
          <a:p>
            <a:pPr lvl="2"/>
            <a:r>
              <a:rPr lang="en-GB" dirty="0" smtClean="0"/>
              <a:t>Synchrotron light: will have to go for X-ray imaging (diffraction already limited in the visible at 7TeV).</a:t>
            </a:r>
          </a:p>
          <a:p>
            <a:pPr lvl="2"/>
            <a:r>
              <a:rPr lang="en-GB" dirty="0" smtClean="0"/>
              <a:t>Gas targets: being investigated in the LHC (ionisation profile monitors and the beam gas vertex detector) but concerns with vacuum compatibility (radiation).</a:t>
            </a:r>
          </a:p>
          <a:p>
            <a:pPr lvl="1"/>
            <a:r>
              <a:rPr lang="en-US" dirty="0" smtClean="0"/>
              <a:t>Maintenance, electromagnetic compatibility (EMI), radiation hardness:</a:t>
            </a:r>
          </a:p>
          <a:p>
            <a:pPr lvl="2"/>
            <a:r>
              <a:rPr lang="en-US" dirty="0" smtClean="0"/>
              <a:t>Minimal </a:t>
            </a:r>
            <a:r>
              <a:rPr lang="en-US" dirty="0"/>
              <a:t>tunnel </a:t>
            </a:r>
            <a:r>
              <a:rPr lang="en-US" dirty="0" smtClean="0"/>
              <a:t>electronics with regrouping them at </a:t>
            </a:r>
            <a:r>
              <a:rPr lang="en-US" dirty="0"/>
              <a:t>surface </a:t>
            </a:r>
            <a:r>
              <a:rPr lang="en-US" dirty="0" smtClean="0"/>
              <a:t>with an extensive use of </a:t>
            </a:r>
            <a:r>
              <a:rPr lang="en-US" dirty="0" err="1" smtClean="0"/>
              <a:t>fibre</a:t>
            </a:r>
            <a:r>
              <a:rPr lang="en-US" dirty="0" smtClean="0"/>
              <a:t> optics.</a:t>
            </a:r>
            <a:endParaRPr lang="en-GB" dirty="0"/>
          </a:p>
          <a:p>
            <a:endParaRPr lang="en-GB" dirty="0"/>
          </a:p>
          <a:p>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11</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342777569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Challenges and expected Breakthroughs</a:t>
            </a:r>
            <a:br>
              <a:rPr lang="en-GB" dirty="0"/>
            </a:br>
            <a:r>
              <a:rPr lang="en-GB" i="1" dirty="0" smtClean="0">
                <a:solidFill>
                  <a:srgbClr val="161616"/>
                </a:solidFill>
              </a:rPr>
              <a:t>Beam Transfer Elements					(1/2)</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Requirements</a:t>
            </a:r>
          </a:p>
          <a:p>
            <a:pPr lvl="1"/>
            <a:r>
              <a:rPr lang="en-GB" dirty="0" smtClean="0"/>
              <a:t>Facing 3+ </a:t>
            </a:r>
            <a:r>
              <a:rPr lang="en-GB" dirty="0" err="1" smtClean="0"/>
              <a:t>TeV</a:t>
            </a:r>
            <a:r>
              <a:rPr lang="en-GB" dirty="0" smtClean="0"/>
              <a:t> p+ extraction/injection and TLs, 50 </a:t>
            </a:r>
            <a:r>
              <a:rPr lang="en-GB" dirty="0" err="1" smtClean="0"/>
              <a:t>TeV</a:t>
            </a:r>
            <a:r>
              <a:rPr lang="en-GB" dirty="0" smtClean="0"/>
              <a:t> beam dump (</a:t>
            </a:r>
            <a:r>
              <a:rPr lang="en-GB" dirty="0"/>
              <a:t>8GJ beams</a:t>
            </a:r>
            <a:r>
              <a:rPr lang="en-GB" dirty="0" smtClean="0"/>
              <a:t>) and dump kicker protection systems,… are much higher than ever reached.</a:t>
            </a:r>
          </a:p>
          <a:p>
            <a:r>
              <a:rPr lang="en-GB" dirty="0" smtClean="0"/>
              <a:t>Challenges</a:t>
            </a:r>
          </a:p>
          <a:p>
            <a:pPr lvl="1"/>
            <a:r>
              <a:rPr lang="en-GB" dirty="0" smtClean="0"/>
              <a:t>Scaling from the existing technology will require an improvement in reliability / availability by more than an order of magnitude… a real challenge!</a:t>
            </a:r>
          </a:p>
          <a:p>
            <a:r>
              <a:rPr lang="en-GB" dirty="0" smtClean="0"/>
              <a:t>Breakthroughs</a:t>
            </a:r>
          </a:p>
          <a:p>
            <a:pPr lvl="1"/>
            <a:r>
              <a:rPr lang="en-GB" dirty="0" smtClean="0"/>
              <a:t>Injection / Extraction insertions</a:t>
            </a:r>
          </a:p>
          <a:p>
            <a:pPr lvl="2"/>
            <a:r>
              <a:rPr lang="en-GB" dirty="0" smtClean="0"/>
              <a:t>Special injection/extraction insertion magnet concepts with split quadrupole/dipole, coil/yoke beam passages, superconducting (massless?) septa, very slim quadrupole cold-mass and cryostats, very large aperture </a:t>
            </a:r>
            <a:r>
              <a:rPr lang="en-GB" dirty="0" err="1" smtClean="0"/>
              <a:t>quadrupoles</a:t>
            </a:r>
            <a:r>
              <a:rPr lang="en-GB" dirty="0" smtClean="0"/>
              <a:t>, opposite-field septa, ….</a:t>
            </a:r>
          </a:p>
          <a:p>
            <a:pPr lvl="1"/>
            <a:r>
              <a:rPr lang="en-GB" dirty="0" smtClean="0"/>
              <a:t>High current semiconductor switches</a:t>
            </a:r>
          </a:p>
          <a:p>
            <a:pPr lvl="2"/>
            <a:r>
              <a:rPr lang="en-GB" dirty="0" smtClean="0"/>
              <a:t>Design and construction of very fast high-current semiconductor switches: sub-us turn on, &gt;20 kA, x15 voltage range, reliability, radiation resistance, … </a:t>
            </a:r>
          </a:p>
          <a:p>
            <a:pPr lvl="1"/>
            <a:r>
              <a:rPr lang="en-GB" dirty="0" smtClean="0"/>
              <a:t>Beam absorbers</a:t>
            </a:r>
          </a:p>
          <a:p>
            <a:pPr lvl="2"/>
            <a:r>
              <a:rPr lang="en-GB" dirty="0" smtClean="0"/>
              <a:t>Shall go for sacrificial beam absorbers with optimised materials, failure modes, exchange methodology, vacuum, absorption, diagnostics, …</a:t>
            </a:r>
            <a:endParaRPr lang="en-GB" dirty="0"/>
          </a:p>
          <a:p>
            <a:endParaRPr lang="en-GB" dirty="0"/>
          </a:p>
          <a:p>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12</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2299377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Challenges and expected Breakthroughs</a:t>
            </a:r>
            <a:br>
              <a:rPr lang="en-GB" dirty="0"/>
            </a:br>
            <a:r>
              <a:rPr lang="en-GB" i="1" dirty="0" smtClean="0">
                <a:solidFill>
                  <a:srgbClr val="161616"/>
                </a:solidFill>
              </a:rPr>
              <a:t>Beam Transfer Elements					(2/2)</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Less “breakthrough” but still appearing as showstoppers…</a:t>
            </a:r>
          </a:p>
          <a:p>
            <a:pPr lvl="1"/>
            <a:r>
              <a:rPr lang="en-GB" dirty="0" smtClean="0"/>
              <a:t>Kickers</a:t>
            </a:r>
          </a:p>
          <a:p>
            <a:pPr lvl="2"/>
            <a:r>
              <a:rPr lang="en-GB" dirty="0" smtClean="0"/>
              <a:t>Impedance shielding: thin </a:t>
            </a:r>
            <a:r>
              <a:rPr lang="en-GB" dirty="0"/>
              <a:t>films, wires, active current elements, geometry, </a:t>
            </a:r>
            <a:r>
              <a:rPr lang="en-GB" dirty="0" smtClean="0"/>
              <a:t>…</a:t>
            </a:r>
            <a:endParaRPr lang="en-GB" dirty="0"/>
          </a:p>
          <a:p>
            <a:pPr lvl="2"/>
            <a:r>
              <a:rPr lang="en-GB" dirty="0" smtClean="0"/>
              <a:t>Ferrite cooling technologies: solid-state, thermal design, surface emissivity, …</a:t>
            </a:r>
          </a:p>
          <a:p>
            <a:pPr lvl="2"/>
            <a:r>
              <a:rPr lang="en-GB" dirty="0" smtClean="0"/>
              <a:t>Electron cloud (SEY) and UFOs</a:t>
            </a:r>
          </a:p>
          <a:p>
            <a:pPr lvl="1"/>
            <a:r>
              <a:rPr lang="en-GB" dirty="0" smtClean="0"/>
              <a:t>High </a:t>
            </a:r>
            <a:r>
              <a:rPr lang="en-GB" dirty="0"/>
              <a:t>saturation, high temperature ferrite </a:t>
            </a:r>
            <a:r>
              <a:rPr lang="en-GB" dirty="0" smtClean="0"/>
              <a:t>materials</a:t>
            </a:r>
            <a:endParaRPr lang="en-GB" dirty="0"/>
          </a:p>
          <a:p>
            <a:pPr lvl="1"/>
            <a:r>
              <a:rPr lang="en-GB" dirty="0" smtClean="0"/>
              <a:t>Ultra</a:t>
            </a:r>
            <a:r>
              <a:rPr lang="en-GB" dirty="0"/>
              <a:t>-high reliability system </a:t>
            </a:r>
            <a:r>
              <a:rPr lang="en-GB" dirty="0" smtClean="0"/>
              <a:t>design: redundancy</a:t>
            </a:r>
            <a:r>
              <a:rPr lang="en-GB" dirty="0"/>
              <a:t>, failsafe modes, diagnostics, testing, QC, </a:t>
            </a:r>
            <a:r>
              <a:rPr lang="en-GB" dirty="0" smtClean="0"/>
              <a:t>…</a:t>
            </a:r>
            <a:endParaRPr lang="en-GB" dirty="0"/>
          </a:p>
          <a:p>
            <a:pPr lvl="1"/>
            <a:r>
              <a:rPr lang="en-GB" dirty="0" err="1" smtClean="0"/>
              <a:t>Thermomechanical</a:t>
            </a:r>
            <a:r>
              <a:rPr lang="en-GB" dirty="0" smtClean="0"/>
              <a:t> </a:t>
            </a:r>
            <a:r>
              <a:rPr lang="en-GB" dirty="0"/>
              <a:t>design and fatigue mitigation for fast-repetition rate, high field pulsed </a:t>
            </a:r>
            <a:r>
              <a:rPr lang="en-GB" dirty="0" smtClean="0"/>
              <a:t>magnets.</a:t>
            </a:r>
            <a:endParaRPr lang="en-GB" dirty="0"/>
          </a:p>
          <a:p>
            <a:pPr lvl="1"/>
            <a:r>
              <a:rPr lang="en-GB" dirty="0" smtClean="0"/>
              <a:t>Burst</a:t>
            </a:r>
            <a:r>
              <a:rPr lang="en-GB" dirty="0"/>
              <a:t>-mode bunch-to-bucket transfer </a:t>
            </a:r>
            <a:r>
              <a:rPr lang="en-GB" dirty="0" smtClean="0"/>
              <a:t>systems: CLIC </a:t>
            </a:r>
            <a:r>
              <a:rPr lang="en-GB" dirty="0"/>
              <a:t>inductive adder </a:t>
            </a:r>
            <a:r>
              <a:rPr lang="en-GB" dirty="0" smtClean="0"/>
              <a:t>concept.</a:t>
            </a:r>
            <a:endParaRPr lang="en-GB" dirty="0"/>
          </a:p>
          <a:p>
            <a:pPr lvl="1"/>
            <a:r>
              <a:rPr lang="en-GB" dirty="0" smtClean="0"/>
              <a:t>Diluter </a:t>
            </a:r>
            <a:r>
              <a:rPr lang="en-GB" dirty="0"/>
              <a:t>materials and designs for dumps and transfer line </a:t>
            </a:r>
            <a:r>
              <a:rPr lang="en-GB" dirty="0" smtClean="0"/>
              <a:t>collimators: low </a:t>
            </a:r>
            <a:r>
              <a:rPr lang="en-GB" dirty="0"/>
              <a:t>density, high robustness, magnetised, optics insertions, </a:t>
            </a:r>
            <a:r>
              <a:rPr lang="en-GB" dirty="0" smtClean="0"/>
              <a:t>…</a:t>
            </a:r>
            <a:endParaRPr lang="en-GB" dirty="0"/>
          </a:p>
          <a:p>
            <a:pPr lvl="1"/>
            <a:r>
              <a:rPr lang="en-GB" dirty="0" smtClean="0"/>
              <a:t>Thermal</a:t>
            </a:r>
            <a:r>
              <a:rPr lang="en-GB" dirty="0"/>
              <a:t>, mechanical, electrical design for high-strength in-vacuum pulsed </a:t>
            </a:r>
            <a:r>
              <a:rPr lang="en-GB" dirty="0" smtClean="0"/>
              <a:t>magnets: impedance</a:t>
            </a:r>
            <a:r>
              <a:rPr lang="en-GB" dirty="0"/>
              <a:t>, e-cloud suppression, heating mitigation, beam losses, </a:t>
            </a:r>
            <a:r>
              <a:rPr lang="en-GB" dirty="0" smtClean="0"/>
              <a:t>…</a:t>
            </a:r>
            <a:endParaRPr lang="en-GB" dirty="0"/>
          </a:p>
          <a:p>
            <a:pPr lvl="1"/>
            <a:endParaRPr lang="en-GB" dirty="0"/>
          </a:p>
          <a:p>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281956255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Challenges and expected Breakthroughs</a:t>
            </a:r>
            <a:br>
              <a:rPr lang="en-GB" dirty="0"/>
            </a:br>
            <a:r>
              <a:rPr lang="en-GB" i="1" dirty="0" smtClean="0">
                <a:solidFill>
                  <a:srgbClr val="161616"/>
                </a:solidFill>
              </a:rPr>
              <a:t>Vacuum – for Beams						(1/2)</a:t>
            </a:r>
            <a:endParaRPr lang="en-GB" dirty="0"/>
          </a:p>
        </p:txBody>
      </p:sp>
      <p:sp>
        <p:nvSpPr>
          <p:cNvPr id="3" name="Content Placeholder 2"/>
          <p:cNvSpPr>
            <a:spLocks noGrp="1"/>
          </p:cNvSpPr>
          <p:nvPr>
            <p:ph idx="1"/>
          </p:nvPr>
        </p:nvSpPr>
        <p:spPr/>
        <p:txBody>
          <a:bodyPr>
            <a:normAutofit fontScale="92500" lnSpcReduction="10000"/>
          </a:bodyPr>
          <a:lstStyle/>
          <a:p>
            <a:r>
              <a:rPr lang="en-GB" dirty="0"/>
              <a:t>Challenges</a:t>
            </a:r>
          </a:p>
          <a:p>
            <a:pPr lvl="1"/>
            <a:r>
              <a:rPr lang="en-GB" dirty="0" smtClean="0"/>
              <a:t>Vacuum compatibility of beam equipment: collimators, beam instrumentation, kickers, beam absorbers,…</a:t>
            </a:r>
          </a:p>
          <a:p>
            <a:pPr lvl="1"/>
            <a:r>
              <a:rPr lang="en-GB" dirty="0" smtClean="0"/>
              <a:t>UFOs at design stage and during installation in the tunnel: cleanroom” type installation ?!</a:t>
            </a:r>
          </a:p>
          <a:p>
            <a:pPr lvl="1"/>
            <a:r>
              <a:rPr lang="en-GB" dirty="0" smtClean="0"/>
              <a:t>Definition of the Operating temperature of the beam screen</a:t>
            </a:r>
          </a:p>
          <a:p>
            <a:pPr lvl="2"/>
            <a:r>
              <a:rPr lang="en-GB" dirty="0" smtClean="0"/>
              <a:t>Hydrogen pumping, beam lifetime, HOM, Impedance, dB/</a:t>
            </a:r>
            <a:r>
              <a:rPr lang="en-GB" dirty="0" err="1" smtClean="0"/>
              <a:t>dt</a:t>
            </a:r>
            <a:r>
              <a:rPr lang="en-GB" dirty="0" smtClean="0"/>
              <a:t>,…</a:t>
            </a:r>
          </a:p>
          <a:p>
            <a:r>
              <a:rPr lang="en-GB" dirty="0" smtClean="0"/>
              <a:t>Breakthroughs</a:t>
            </a:r>
            <a:endParaRPr lang="en-GB" dirty="0"/>
          </a:p>
          <a:p>
            <a:pPr lvl="1"/>
            <a:r>
              <a:rPr lang="en-GB" dirty="0" smtClean="0"/>
              <a:t>New beam screen approach compatible with:</a:t>
            </a:r>
          </a:p>
          <a:p>
            <a:pPr lvl="2"/>
            <a:r>
              <a:rPr lang="en-GB" dirty="0" smtClean="0"/>
              <a:t>Beam-induced dynamic effects: electron and ion clouds, pressure bursts, …</a:t>
            </a:r>
          </a:p>
          <a:p>
            <a:pPr lvl="2"/>
            <a:r>
              <a:rPr lang="en-GB" dirty="0" smtClean="0"/>
              <a:t>Beam screen shielding and heat load evacuation…</a:t>
            </a:r>
          </a:p>
          <a:p>
            <a:pPr lvl="2"/>
            <a:r>
              <a:rPr lang="en-GB" dirty="0" smtClean="0"/>
              <a:t>Temperature transients during the ramp in energy…</a:t>
            </a:r>
          </a:p>
          <a:p>
            <a:pPr lvl="1"/>
            <a:r>
              <a:rPr lang="en-GB" dirty="0" smtClean="0"/>
              <a:t>Alternative materials (or alloys) with a better radiation activation “signature” and similar mechanical / thermal / electrical performances… including Beryllium beampipes ad windows.</a:t>
            </a:r>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14</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212940305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Challenges and expected Breakthroughs</a:t>
            </a:r>
            <a:br>
              <a:rPr lang="en-GB" dirty="0"/>
            </a:br>
            <a:r>
              <a:rPr lang="en-GB" i="1" dirty="0" smtClean="0">
                <a:solidFill>
                  <a:srgbClr val="161616"/>
                </a:solidFill>
              </a:rPr>
              <a:t>Vacuum – for thermal insulation				(2/2)</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Challenges</a:t>
            </a:r>
          </a:p>
          <a:p>
            <a:pPr lvl="1"/>
            <a:r>
              <a:rPr lang="en-GB" dirty="0" smtClean="0"/>
              <a:t>Leak tightness: reliability issues since about 4 times more sealing and welding “length”…for the same reliability!</a:t>
            </a:r>
          </a:p>
          <a:p>
            <a:pPr lvl="2"/>
            <a:r>
              <a:rPr lang="en-GB" dirty="0" smtClean="0"/>
              <a:t>500 km of welds!</a:t>
            </a:r>
          </a:p>
          <a:p>
            <a:pPr lvl="2"/>
            <a:r>
              <a:rPr lang="en-GB" dirty="0" smtClean="0"/>
              <a:t>100 km of elastomer seals!</a:t>
            </a:r>
          </a:p>
          <a:p>
            <a:pPr lvl="1"/>
            <a:endParaRPr lang="en-GB" dirty="0" smtClean="0"/>
          </a:p>
          <a:p>
            <a:pPr lvl="1"/>
            <a:r>
              <a:rPr lang="en-GB" dirty="0" smtClean="0"/>
              <a:t>Mechanical design and compatibility with superfluid helium</a:t>
            </a:r>
          </a:p>
          <a:p>
            <a:pPr lvl="2"/>
            <a:r>
              <a:rPr lang="en-GB" dirty="0" smtClean="0"/>
              <a:t>Interconnection bellows, flexible links and bellows</a:t>
            </a:r>
          </a:p>
          <a:p>
            <a:pPr lvl="3"/>
            <a:r>
              <a:rPr lang="en-GB" dirty="0" smtClean="0"/>
              <a:t>Multiplies technology to be optimised!</a:t>
            </a:r>
          </a:p>
          <a:p>
            <a:pPr lvl="2"/>
            <a:endParaRPr lang="en-GB" dirty="0"/>
          </a:p>
          <a:p>
            <a:r>
              <a:rPr lang="en-GB" dirty="0" smtClean="0"/>
              <a:t>Breakthroughs</a:t>
            </a:r>
            <a:endParaRPr lang="en-GB" dirty="0"/>
          </a:p>
          <a:p>
            <a:pPr lvl="1"/>
            <a:r>
              <a:rPr lang="en-GB" dirty="0" smtClean="0"/>
              <a:t>Sealing technologies, reliable and compatible with radiation…</a:t>
            </a:r>
          </a:p>
          <a:p>
            <a:pPr lvl="1"/>
            <a:r>
              <a:rPr lang="en-GB" dirty="0" smtClean="0"/>
              <a:t>Helium pumping (trapping) to mitigate leaks appearing during operation?</a:t>
            </a:r>
          </a:p>
          <a:p>
            <a:pPr lvl="1"/>
            <a:r>
              <a:rPr lang="en-GB" dirty="0" smtClean="0"/>
              <a:t>Pressure sensors with radiation hard converters and fibre optics…</a:t>
            </a:r>
          </a:p>
          <a:p>
            <a:pPr lvl="2"/>
            <a:r>
              <a:rPr lang="en-GB" dirty="0" smtClean="0"/>
              <a:t>Multiplexing of signal?</a:t>
            </a:r>
            <a:endParaRPr lang="en-GB" dirty="0"/>
          </a:p>
          <a:p>
            <a:endParaRPr lang="en-GB" dirty="0"/>
          </a:p>
          <a:p>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15</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66877675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Technical Challenges and Breakthroughs for the FCC-</a:t>
            </a:r>
            <a:r>
              <a:rPr lang="en-GB" dirty="0" err="1"/>
              <a:t>hh</a:t>
            </a:r>
            <a:r>
              <a:rPr lang="en-GB" dirty="0"/>
              <a:t/>
            </a:r>
            <a:br>
              <a:rPr lang="en-GB" dirty="0"/>
            </a:br>
            <a:r>
              <a:rPr lang="en-GB" i="1" dirty="0" smtClean="0">
                <a:solidFill>
                  <a:schemeClr val="accent1">
                    <a:lumMod val="10000"/>
                  </a:schemeClr>
                </a:solidFill>
              </a:rPr>
              <a:t>Radiation to Electronics (R2E)</a:t>
            </a:r>
            <a:endParaRPr lang="en-GB" dirty="0"/>
          </a:p>
        </p:txBody>
      </p:sp>
      <p:sp>
        <p:nvSpPr>
          <p:cNvPr id="3" name="Content Placeholder 2"/>
          <p:cNvSpPr>
            <a:spLocks noGrp="1"/>
          </p:cNvSpPr>
          <p:nvPr>
            <p:ph idx="1"/>
          </p:nvPr>
        </p:nvSpPr>
        <p:spPr/>
        <p:txBody>
          <a:bodyPr>
            <a:normAutofit/>
          </a:bodyPr>
          <a:lstStyle/>
          <a:p>
            <a:r>
              <a:rPr lang="en-GB" dirty="0"/>
              <a:t>Challenges</a:t>
            </a:r>
          </a:p>
          <a:p>
            <a:pPr lvl="1"/>
            <a:r>
              <a:rPr lang="en-GB" dirty="0" smtClean="0"/>
              <a:t>Radiation levels will roughly scale with energy</a:t>
            </a:r>
          </a:p>
          <a:p>
            <a:pPr lvl="2"/>
            <a:r>
              <a:rPr lang="en-GB" dirty="0" smtClean="0"/>
              <a:t>Shielding issues in particular integration</a:t>
            </a:r>
          </a:p>
          <a:p>
            <a:pPr lvl="3"/>
            <a:r>
              <a:rPr lang="en-GB" dirty="0" smtClean="0"/>
              <a:t>To reduce by a factor ten one needs approximately 80 cm of concrete plus 40 cm of iron</a:t>
            </a:r>
          </a:p>
          <a:p>
            <a:pPr lvl="1"/>
            <a:r>
              <a:rPr lang="en-GB" dirty="0" smtClean="0"/>
              <a:t>Finding the right balance between number of alcoves for controls and power electronics, and massive development of rad hard electronics.</a:t>
            </a:r>
            <a:endParaRPr lang="en-GB" dirty="0"/>
          </a:p>
          <a:p>
            <a:r>
              <a:rPr lang="en-GB" dirty="0" smtClean="0"/>
              <a:t>Breakthroughs</a:t>
            </a:r>
            <a:endParaRPr lang="en-GB" dirty="0"/>
          </a:p>
          <a:p>
            <a:pPr lvl="1"/>
            <a:r>
              <a:rPr lang="en-GB" dirty="0" smtClean="0"/>
              <a:t>Electronics to remain in the tunnel improved by at least a couple of order of magnitudes.</a:t>
            </a:r>
          </a:p>
          <a:p>
            <a:pPr lvl="1"/>
            <a:r>
              <a:rPr lang="en-GB" dirty="0" smtClean="0"/>
              <a:t>Radiation hardness of miniaturized electronics, </a:t>
            </a:r>
            <a:r>
              <a:rPr lang="en-GB" dirty="0"/>
              <a:t>which normally </a:t>
            </a:r>
            <a:r>
              <a:rPr lang="en-GB" dirty="0" smtClean="0"/>
              <a:t>would have an increased </a:t>
            </a:r>
            <a:r>
              <a:rPr lang="en-GB" dirty="0"/>
              <a:t>sensitivity.</a:t>
            </a:r>
          </a:p>
          <a:p>
            <a:endParaRPr lang="en-GB" dirty="0"/>
          </a:p>
          <a:p>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16</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128762837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Technical Challenges and Breakthroughs for the FCC-</a:t>
            </a:r>
            <a:r>
              <a:rPr lang="en-GB" dirty="0" err="1"/>
              <a:t>hh</a:t>
            </a:r>
            <a:r>
              <a:rPr lang="en-GB" dirty="0"/>
              <a:t/>
            </a:r>
            <a:br>
              <a:rPr lang="en-GB" dirty="0"/>
            </a:br>
            <a:r>
              <a:rPr lang="en-GB" i="1" dirty="0">
                <a:solidFill>
                  <a:schemeClr val="accent1">
                    <a:lumMod val="10000"/>
                  </a:schemeClr>
                </a:solidFill>
              </a:rPr>
              <a:t>Collimation Systems						(1</a:t>
            </a:r>
            <a:r>
              <a:rPr lang="en-GB" i="1" dirty="0" smtClean="0">
                <a:solidFill>
                  <a:schemeClr val="accent1">
                    <a:lumMod val="10000"/>
                  </a:schemeClr>
                </a:solidFill>
              </a:rPr>
              <a:t>/3)</a:t>
            </a:r>
            <a:endParaRPr lang="en-GB" dirty="0"/>
          </a:p>
        </p:txBody>
      </p:sp>
      <p:sp>
        <p:nvSpPr>
          <p:cNvPr id="3" name="Content Placeholder 2"/>
          <p:cNvSpPr>
            <a:spLocks noGrp="1"/>
          </p:cNvSpPr>
          <p:nvPr>
            <p:ph idx="1"/>
          </p:nvPr>
        </p:nvSpPr>
        <p:spPr/>
        <p:txBody>
          <a:bodyPr>
            <a:normAutofit lnSpcReduction="10000"/>
          </a:bodyPr>
          <a:lstStyle/>
          <a:p>
            <a:r>
              <a:rPr lang="en-GB" dirty="0"/>
              <a:t>Challenges</a:t>
            </a:r>
          </a:p>
          <a:p>
            <a:pPr lvl="1"/>
            <a:r>
              <a:rPr lang="en-GB" dirty="0"/>
              <a:t>New optics concepts and IR layouts to be developed in order to achieve at least 20x better cleaning with larger collimator gaps</a:t>
            </a:r>
          </a:p>
          <a:p>
            <a:pPr lvl="2"/>
            <a:r>
              <a:rPr lang="en-GB" dirty="0"/>
              <a:t>Reduced impedance and operational </a:t>
            </a:r>
            <a:r>
              <a:rPr lang="en-GB" dirty="0" smtClean="0"/>
              <a:t>tolerances… might </a:t>
            </a:r>
            <a:r>
              <a:rPr lang="en-GB" dirty="0"/>
              <a:t>need more than 2 collimation IRs…</a:t>
            </a:r>
            <a:r>
              <a:rPr lang="en-GB" dirty="0" smtClean="0"/>
              <a:t>!</a:t>
            </a:r>
          </a:p>
          <a:p>
            <a:pPr lvl="2"/>
            <a:endParaRPr lang="en-GB" sz="1000" dirty="0"/>
          </a:p>
          <a:p>
            <a:pPr lvl="1"/>
            <a:r>
              <a:rPr lang="en-GB" dirty="0" smtClean="0"/>
              <a:t>Inter</a:t>
            </a:r>
            <a:r>
              <a:rPr lang="en-GB" dirty="0"/>
              <a:t>-</a:t>
            </a:r>
            <a:r>
              <a:rPr lang="en-GB" dirty="0" smtClean="0"/>
              <a:t>alignment</a:t>
            </a:r>
          </a:p>
          <a:p>
            <a:pPr lvl="2"/>
            <a:r>
              <a:rPr lang="en-GB" dirty="0" smtClean="0"/>
              <a:t>If </a:t>
            </a:r>
            <a:r>
              <a:rPr lang="en-GB" dirty="0"/>
              <a:t>the hierarchy of different collimators depend on </a:t>
            </a:r>
            <a:r>
              <a:rPr lang="en-GB" dirty="0" err="1"/>
              <a:t>micrometer</a:t>
            </a:r>
            <a:r>
              <a:rPr lang="en-GB" dirty="0"/>
              <a:t> or </a:t>
            </a:r>
            <a:r>
              <a:rPr lang="en-GB" dirty="0" err="1"/>
              <a:t>submicrometer</a:t>
            </a:r>
            <a:r>
              <a:rPr lang="en-GB" dirty="0"/>
              <a:t> alignment from collimator to collimator is necessary, it will be necessary to further develop position measurement and control solutions based on new technologies (</a:t>
            </a:r>
            <a:r>
              <a:rPr lang="en-GB" dirty="0" err="1"/>
              <a:t>piezo</a:t>
            </a:r>
            <a:r>
              <a:rPr lang="en-GB" dirty="0"/>
              <a:t>, optical, etc…</a:t>
            </a:r>
            <a:r>
              <a:rPr lang="en-GB" dirty="0" smtClean="0"/>
              <a:t>)</a:t>
            </a:r>
          </a:p>
          <a:p>
            <a:pPr lvl="1"/>
            <a:endParaRPr lang="en-GB" sz="1100" dirty="0"/>
          </a:p>
          <a:p>
            <a:pPr lvl="1"/>
            <a:r>
              <a:rPr lang="en-GB" dirty="0"/>
              <a:t>Assuming that one can clean the primary </a:t>
            </a:r>
            <a:r>
              <a:rPr lang="en-GB" dirty="0" smtClean="0"/>
              <a:t>halo stopping </a:t>
            </a:r>
            <a:r>
              <a:rPr lang="en-GB" dirty="0"/>
              <a:t>the secondary halo will be a </a:t>
            </a:r>
            <a:r>
              <a:rPr lang="en-GB" dirty="0" smtClean="0"/>
              <a:t>challenge. </a:t>
            </a:r>
          </a:p>
          <a:p>
            <a:pPr lvl="2"/>
            <a:r>
              <a:rPr lang="en-GB" dirty="0" smtClean="0"/>
              <a:t>Optics </a:t>
            </a:r>
            <a:r>
              <a:rPr lang="en-GB" dirty="0"/>
              <a:t>and collimation shall have to check that one can safely clean the beam from </a:t>
            </a:r>
            <a:r>
              <a:rPr lang="en-GB" dirty="0" err="1"/>
              <a:t>secondaries</a:t>
            </a:r>
            <a:r>
              <a:rPr lang="en-GB" dirty="0"/>
              <a:t>, or invent a new strategy. </a:t>
            </a:r>
            <a:endParaRPr lang="en-GB" dirty="0" smtClean="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17</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334017548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Technical Challenges and Breakthroughs for the FCC-</a:t>
            </a:r>
            <a:r>
              <a:rPr lang="en-GB" dirty="0" err="1"/>
              <a:t>hh</a:t>
            </a:r>
            <a:r>
              <a:rPr lang="en-GB" dirty="0"/>
              <a:t/>
            </a:r>
            <a:br>
              <a:rPr lang="en-GB" dirty="0"/>
            </a:br>
            <a:r>
              <a:rPr lang="en-GB" i="1" dirty="0">
                <a:solidFill>
                  <a:schemeClr val="accent1">
                    <a:lumMod val="10000"/>
                  </a:schemeClr>
                </a:solidFill>
              </a:rPr>
              <a:t>Collimation Systems						</a:t>
            </a:r>
            <a:r>
              <a:rPr lang="en-GB" i="1" dirty="0" smtClean="0">
                <a:solidFill>
                  <a:schemeClr val="accent1">
                    <a:lumMod val="10000"/>
                  </a:schemeClr>
                </a:solidFill>
              </a:rPr>
              <a:t>(2/3)</a:t>
            </a:r>
            <a:endParaRPr lang="en-GB" dirty="0"/>
          </a:p>
        </p:txBody>
      </p:sp>
      <p:sp>
        <p:nvSpPr>
          <p:cNvPr id="3" name="Content Placeholder 2"/>
          <p:cNvSpPr>
            <a:spLocks noGrp="1"/>
          </p:cNvSpPr>
          <p:nvPr>
            <p:ph idx="1"/>
          </p:nvPr>
        </p:nvSpPr>
        <p:spPr/>
        <p:txBody>
          <a:bodyPr>
            <a:normAutofit/>
          </a:bodyPr>
          <a:lstStyle/>
          <a:p>
            <a:r>
              <a:rPr lang="en-GB" dirty="0" smtClean="0"/>
              <a:t>Challenges (cont.)</a:t>
            </a:r>
            <a:endParaRPr lang="en-GB" dirty="0"/>
          </a:p>
          <a:p>
            <a:pPr lvl="1"/>
            <a:r>
              <a:rPr lang="en-GB" dirty="0" smtClean="0"/>
              <a:t>Operational aspects</a:t>
            </a:r>
          </a:p>
          <a:p>
            <a:pPr lvl="2"/>
            <a:r>
              <a:rPr lang="en-GB" sz="2000" dirty="0" smtClean="0"/>
              <a:t>How </a:t>
            </a:r>
            <a:r>
              <a:rPr lang="en-GB" sz="2000" dirty="0"/>
              <a:t>often will we have to change the collimators? </a:t>
            </a:r>
          </a:p>
          <a:p>
            <a:pPr lvl="2"/>
            <a:r>
              <a:rPr lang="en-GB" sz="2000" dirty="0" smtClean="0"/>
              <a:t>Radiation </a:t>
            </a:r>
            <a:r>
              <a:rPr lang="en-GB" sz="2000" dirty="0"/>
              <a:t>issues? Remote handling? </a:t>
            </a:r>
            <a:endParaRPr lang="en-GB" sz="2000" dirty="0" smtClean="0"/>
          </a:p>
          <a:p>
            <a:pPr lvl="2"/>
            <a:r>
              <a:rPr lang="en-GB" sz="2000" dirty="0" smtClean="0"/>
              <a:t>Disposable </a:t>
            </a:r>
            <a:r>
              <a:rPr lang="en-GB" sz="2000" dirty="0"/>
              <a:t>collimators should be </a:t>
            </a:r>
            <a:r>
              <a:rPr lang="en-GB" sz="2000" dirty="0" smtClean="0"/>
              <a:t>developed: quick </a:t>
            </a:r>
            <a:r>
              <a:rPr lang="en-GB" sz="2000" dirty="0"/>
              <a:t>and fully automated collimator </a:t>
            </a:r>
            <a:r>
              <a:rPr lang="en-GB" sz="2000" dirty="0" smtClean="0"/>
              <a:t>replacement?</a:t>
            </a:r>
          </a:p>
          <a:p>
            <a:pPr lvl="1"/>
            <a:endParaRPr lang="en-GB" sz="1000" dirty="0"/>
          </a:p>
          <a:p>
            <a:pPr lvl="1"/>
            <a:r>
              <a:rPr lang="en-GB" dirty="0" smtClean="0"/>
              <a:t>FLUKA models are already reliable for most purposes related to the design of the machine. Will need some scaling and integration of new models derived from data published by LHC experiments</a:t>
            </a:r>
          </a:p>
          <a:p>
            <a:pPr lvl="2"/>
            <a:r>
              <a:rPr lang="en-GB" dirty="0" smtClean="0"/>
              <a:t>This work actually already started…</a:t>
            </a:r>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18</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204706462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Technical Challenges and Breakthroughs for the FCC-</a:t>
            </a:r>
            <a:r>
              <a:rPr lang="en-GB" dirty="0" err="1"/>
              <a:t>hh</a:t>
            </a:r>
            <a:r>
              <a:rPr lang="en-GB" dirty="0"/>
              <a:t/>
            </a:r>
            <a:br>
              <a:rPr lang="en-GB" dirty="0"/>
            </a:br>
            <a:r>
              <a:rPr lang="en-GB" i="1" dirty="0">
                <a:solidFill>
                  <a:schemeClr val="accent1">
                    <a:lumMod val="10000"/>
                  </a:schemeClr>
                </a:solidFill>
              </a:rPr>
              <a:t>Collimation Systems						</a:t>
            </a:r>
            <a:r>
              <a:rPr lang="en-GB" i="1" dirty="0" smtClean="0">
                <a:solidFill>
                  <a:schemeClr val="accent1">
                    <a:lumMod val="10000"/>
                  </a:schemeClr>
                </a:solidFill>
              </a:rPr>
              <a:t>(3/3)</a:t>
            </a:r>
            <a:endParaRPr lang="en-GB" dirty="0"/>
          </a:p>
        </p:txBody>
      </p:sp>
      <p:sp>
        <p:nvSpPr>
          <p:cNvPr id="3" name="Content Placeholder 2"/>
          <p:cNvSpPr>
            <a:spLocks noGrp="1"/>
          </p:cNvSpPr>
          <p:nvPr>
            <p:ph idx="1"/>
          </p:nvPr>
        </p:nvSpPr>
        <p:spPr/>
        <p:txBody>
          <a:bodyPr>
            <a:normAutofit fontScale="92500"/>
          </a:bodyPr>
          <a:lstStyle/>
          <a:p>
            <a:r>
              <a:rPr lang="en-GB" dirty="0"/>
              <a:t>Breakthroughs</a:t>
            </a:r>
          </a:p>
          <a:p>
            <a:pPr lvl="1"/>
            <a:r>
              <a:rPr lang="en-GB" dirty="0"/>
              <a:t>New collimator design to withstand much larger energy loads with reasonable transient deformation and no permanent damage</a:t>
            </a:r>
            <a:r>
              <a:rPr lang="en-GB" dirty="0" smtClean="0"/>
              <a:t>.</a:t>
            </a:r>
          </a:p>
          <a:p>
            <a:pPr lvl="2"/>
            <a:endParaRPr lang="en-GB" sz="900" dirty="0"/>
          </a:p>
          <a:p>
            <a:pPr lvl="1"/>
            <a:r>
              <a:rPr lang="en-GB" dirty="0"/>
              <a:t>Associated to that, some breakthrough is most likely needed in collimator material science</a:t>
            </a:r>
          </a:p>
          <a:p>
            <a:pPr lvl="2"/>
            <a:r>
              <a:rPr lang="en-GB" dirty="0"/>
              <a:t>Compatible with Impedance and Vacuum </a:t>
            </a:r>
            <a:r>
              <a:rPr lang="en-GB" dirty="0" smtClean="0"/>
              <a:t>requirements</a:t>
            </a:r>
          </a:p>
          <a:p>
            <a:pPr lvl="2"/>
            <a:r>
              <a:rPr lang="en-GB" dirty="0" smtClean="0"/>
              <a:t>Explore new collimation concepts like crystal collimation. Crystal collimation will however push even further the material challenge.</a:t>
            </a:r>
          </a:p>
          <a:p>
            <a:pPr lvl="2"/>
            <a:endParaRPr lang="en-GB" sz="900" dirty="0" smtClean="0"/>
          </a:p>
          <a:p>
            <a:pPr lvl="1"/>
            <a:r>
              <a:rPr lang="en-GB" dirty="0" smtClean="0"/>
              <a:t>Manufacturing tolerances</a:t>
            </a:r>
          </a:p>
          <a:p>
            <a:pPr lvl="2"/>
            <a:r>
              <a:rPr lang="en-GB" dirty="0" err="1" smtClean="0"/>
              <a:t>Micrometer</a:t>
            </a:r>
            <a:r>
              <a:rPr lang="en-GB" dirty="0" smtClean="0"/>
              <a:t> </a:t>
            </a:r>
            <a:r>
              <a:rPr lang="en-GB" dirty="0"/>
              <a:t>or </a:t>
            </a:r>
            <a:r>
              <a:rPr lang="en-GB" dirty="0" err="1"/>
              <a:t>submicrometer</a:t>
            </a:r>
            <a:r>
              <a:rPr lang="en-GB" dirty="0"/>
              <a:t> planarity will be required. Knowing that the present 20 micron planarity is already at the edge of what is available in industry, it will probably be necessary to develop a special temperature and vibration controlled machine for flattening all the surfaces facing the beams and provide it to the companies that will build </a:t>
            </a:r>
            <a:r>
              <a:rPr lang="en-GB" dirty="0" smtClean="0"/>
              <a:t>collimators?!</a:t>
            </a:r>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19</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222212224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Main topics</a:t>
            </a:r>
            <a:endParaRPr lang="en-GB" dirty="0"/>
          </a:p>
        </p:txBody>
      </p:sp>
      <p:sp>
        <p:nvSpPr>
          <p:cNvPr id="3" name="Content Placeholder 2"/>
          <p:cNvSpPr>
            <a:spLocks noGrp="1"/>
          </p:cNvSpPr>
          <p:nvPr>
            <p:ph idx="1"/>
          </p:nvPr>
        </p:nvSpPr>
        <p:spPr/>
        <p:txBody>
          <a:bodyPr/>
          <a:lstStyle/>
          <a:p>
            <a:r>
              <a:rPr lang="en-GB" dirty="0"/>
              <a:t>Introduction</a:t>
            </a:r>
          </a:p>
          <a:p>
            <a:endParaRPr lang="en-GB" dirty="0"/>
          </a:p>
          <a:p>
            <a:r>
              <a:rPr lang="en-GB" dirty="0"/>
              <a:t>Items included in “Special Technologies”</a:t>
            </a:r>
          </a:p>
          <a:p>
            <a:endParaRPr lang="en-GB" dirty="0"/>
          </a:p>
          <a:p>
            <a:r>
              <a:rPr lang="en-GB" dirty="0"/>
              <a:t>Challenges and expected Breakthroughs</a:t>
            </a:r>
          </a:p>
          <a:p>
            <a:endParaRPr lang="en-GB" dirty="0"/>
          </a:p>
          <a:p>
            <a:r>
              <a:rPr lang="en-GB" dirty="0"/>
              <a:t>Setting Collaborations…</a:t>
            </a:r>
          </a:p>
          <a:p>
            <a:endParaRPr lang="en-GB" dirty="0"/>
          </a:p>
        </p:txBody>
      </p:sp>
      <p:sp>
        <p:nvSpPr>
          <p:cNvPr id="4" name="Date Placeholder 3"/>
          <p:cNvSpPr>
            <a:spLocks noGrp="1"/>
          </p:cNvSpPr>
          <p:nvPr>
            <p:ph type="dt" sz="half" idx="2"/>
          </p:nvPr>
        </p:nvSpPr>
        <p:spPr/>
        <p:txBody>
          <a:bodyPr/>
          <a:lstStyle/>
          <a:p>
            <a:pPr algn="ctr"/>
            <a:r>
              <a:rPr lang="en-US" i="1" dirty="0"/>
              <a:t>14 Feb’</a:t>
            </a:r>
            <a:r>
              <a:rPr lang="en-US" i="1" dirty="0" smtClean="0"/>
              <a:t>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
        <p:nvSpPr>
          <p:cNvPr id="7" name="Rectangle 6"/>
          <p:cNvSpPr/>
          <p:nvPr/>
        </p:nvSpPr>
        <p:spPr>
          <a:xfrm>
            <a:off x="2286000" y="5346697"/>
            <a:ext cx="4572000" cy="646331"/>
          </a:xfrm>
          <a:prstGeom prst="rect">
            <a:avLst/>
          </a:prstGeom>
        </p:spPr>
        <p:txBody>
          <a:bodyPr>
            <a:spAutoFit/>
          </a:bodyPr>
          <a:lstStyle/>
          <a:p>
            <a:r>
              <a:rPr lang="en-GB" i="1" dirty="0"/>
              <a:t>Many thanks to CERN Colleagues and to the Coordination Committee for the </a:t>
            </a:r>
            <a:r>
              <a:rPr lang="en-GB" i="1" dirty="0" smtClean="0"/>
              <a:t>input.</a:t>
            </a:r>
            <a:endParaRPr lang="en-GB" i="1" dirty="0"/>
          </a:p>
        </p:txBody>
      </p:sp>
    </p:spTree>
    <p:extLst>
      <p:ext uri="{BB962C8B-B14F-4D97-AF65-F5344CB8AC3E}">
        <p14:creationId xmlns:p14="http://schemas.microsoft.com/office/powerpoint/2010/main" val="306819801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Setting Collaborations…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Range of technologies to be covered is wide</a:t>
            </a:r>
          </a:p>
          <a:p>
            <a:pPr marL="36513" indent="0">
              <a:buNone/>
            </a:pPr>
            <a:r>
              <a:rPr lang="en-GB" dirty="0"/>
              <a:t>a</a:t>
            </a:r>
            <a:r>
              <a:rPr lang="en-GB" dirty="0" smtClean="0"/>
              <a:t>nd</a:t>
            </a:r>
          </a:p>
          <a:p>
            <a:r>
              <a:rPr lang="en-GB" dirty="0" smtClean="0"/>
              <a:t>We need be on time within 3 years with the CDR…</a:t>
            </a:r>
          </a:p>
          <a:p>
            <a:endParaRPr lang="en-GB" dirty="0"/>
          </a:p>
          <a:p>
            <a:r>
              <a:rPr lang="en-GB" dirty="0" smtClean="0"/>
              <a:t>Thus, we would like to focus on:</a:t>
            </a:r>
          </a:p>
          <a:p>
            <a:pPr lvl="1"/>
            <a:endParaRPr lang="en-GB" dirty="0" smtClean="0"/>
          </a:p>
          <a:p>
            <a:pPr lvl="1"/>
            <a:r>
              <a:rPr lang="en-GB" sz="2200" dirty="0" smtClean="0"/>
              <a:t>Identified showstoppers.</a:t>
            </a:r>
          </a:p>
          <a:p>
            <a:pPr lvl="1"/>
            <a:endParaRPr lang="en-GB" sz="2200" dirty="0" smtClean="0"/>
          </a:p>
          <a:p>
            <a:pPr lvl="1"/>
            <a:r>
              <a:rPr lang="en-GB" sz="2200" dirty="0" smtClean="0"/>
              <a:t>Required technological breakthroughs.</a:t>
            </a:r>
          </a:p>
          <a:p>
            <a:endParaRPr lang="en-GB" dirty="0" smtClean="0"/>
          </a:p>
          <a:p>
            <a:pPr marL="36513" indent="0">
              <a:buNone/>
            </a:pPr>
            <a:r>
              <a:rPr lang="en-GB" dirty="0" smtClean="0"/>
              <a:t>…an evaluation will quickly be made to address and assess the required R&amp;D levels.</a:t>
            </a:r>
          </a:p>
          <a:p>
            <a:pPr marL="36513" indent="0">
              <a:buNone/>
            </a:pPr>
            <a:endParaRPr lang="en-GB" dirty="0" smtClean="0"/>
          </a:p>
          <a:p>
            <a:pPr marL="36513" indent="0" algn="ctr">
              <a:buNone/>
            </a:pPr>
            <a:r>
              <a:rPr lang="en-GB" sz="3900" b="1" dirty="0" smtClean="0">
                <a:solidFill>
                  <a:srgbClr val="0000FF"/>
                </a:solidFill>
              </a:rPr>
              <a:t>We need you on-board!</a:t>
            </a:r>
            <a:endParaRPr lang="en-GB" sz="3900" b="1" dirty="0">
              <a:solidFill>
                <a:srgbClr val="0000FF"/>
              </a:solidFill>
            </a:endParaRPr>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20</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6227913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animEffect transition="in" filter="dissolve">
                                      <p:cBhvr>
                                        <p:cTn id="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Willing to take part to the FCC Conceptual Design Report…</a:t>
            </a:r>
            <a:endParaRPr lang="en-GB" dirty="0"/>
          </a:p>
        </p:txBody>
      </p:sp>
      <p:sp>
        <p:nvSpPr>
          <p:cNvPr id="3" name="Content Placeholder 2"/>
          <p:cNvSpPr>
            <a:spLocks noGrp="1"/>
          </p:cNvSpPr>
          <p:nvPr>
            <p:ph idx="1"/>
          </p:nvPr>
        </p:nvSpPr>
        <p:spPr/>
        <p:txBody>
          <a:bodyPr/>
          <a:lstStyle/>
          <a:p>
            <a:pPr marL="36513" indent="0">
              <a:buNone/>
            </a:pPr>
            <a:r>
              <a:rPr lang="en-GB" i="1" dirty="0" smtClean="0"/>
              <a:t>Interested by Technologies, please send </a:t>
            </a:r>
            <a:r>
              <a:rPr lang="en-GB" i="1" dirty="0"/>
              <a:t>an email with details or </a:t>
            </a:r>
            <a:r>
              <a:rPr lang="en-GB" i="1" dirty="0" smtClean="0"/>
              <a:t>questions to…</a:t>
            </a:r>
          </a:p>
          <a:p>
            <a:endParaRPr lang="en-GB" dirty="0" smtClean="0"/>
          </a:p>
          <a:p>
            <a:r>
              <a:rPr lang="en-GB" dirty="0" smtClean="0">
                <a:solidFill>
                  <a:srgbClr val="0000FF"/>
                </a:solidFill>
              </a:rPr>
              <a:t>FCC</a:t>
            </a:r>
            <a:r>
              <a:rPr lang="en-GB" dirty="0">
                <a:solidFill>
                  <a:srgbClr val="0000FF"/>
                </a:solidFill>
              </a:rPr>
              <a:t>-technologies-</a:t>
            </a:r>
            <a:r>
              <a:rPr lang="en-GB" dirty="0" err="1" smtClean="0">
                <a:solidFill>
                  <a:srgbClr val="0000FF"/>
                </a:solidFill>
              </a:rPr>
              <a:t>hh</a:t>
            </a:r>
            <a:r>
              <a:rPr lang="en-GB" dirty="0" smtClean="0"/>
              <a:t> for the FCC </a:t>
            </a:r>
            <a:r>
              <a:rPr lang="en-GB" dirty="0" err="1" smtClean="0"/>
              <a:t>hh</a:t>
            </a:r>
            <a:endParaRPr lang="en-GB" dirty="0" smtClean="0"/>
          </a:p>
          <a:p>
            <a:endParaRPr lang="en-GB" dirty="0"/>
          </a:p>
          <a:p>
            <a:r>
              <a:rPr lang="en-GB" dirty="0" smtClean="0">
                <a:solidFill>
                  <a:srgbClr val="0000FF"/>
                </a:solidFill>
              </a:rPr>
              <a:t>FCC</a:t>
            </a:r>
            <a:r>
              <a:rPr lang="en-GB" dirty="0">
                <a:solidFill>
                  <a:srgbClr val="0000FF"/>
                </a:solidFill>
              </a:rPr>
              <a:t>-technologies-</a:t>
            </a:r>
            <a:r>
              <a:rPr lang="en-GB" dirty="0" err="1" smtClean="0">
                <a:solidFill>
                  <a:srgbClr val="0000FF"/>
                </a:solidFill>
              </a:rPr>
              <a:t>ee</a:t>
            </a:r>
            <a:r>
              <a:rPr lang="en-GB" dirty="0" smtClean="0"/>
              <a:t> for the FCC </a:t>
            </a:r>
            <a:r>
              <a:rPr lang="en-GB" dirty="0" err="1" smtClean="0"/>
              <a:t>ee</a:t>
            </a:r>
            <a:endParaRPr lang="en-GB" dirty="0" smtClean="0"/>
          </a:p>
          <a:p>
            <a:endParaRPr lang="en-GB" dirty="0"/>
          </a:p>
          <a:p>
            <a:r>
              <a:rPr lang="en-GB" dirty="0" smtClean="0">
                <a:solidFill>
                  <a:srgbClr val="0000FF"/>
                </a:solidFill>
              </a:rPr>
              <a:t>FCC</a:t>
            </a:r>
            <a:r>
              <a:rPr lang="en-GB" dirty="0">
                <a:solidFill>
                  <a:srgbClr val="0000FF"/>
                </a:solidFill>
              </a:rPr>
              <a:t>-technologies-</a:t>
            </a:r>
            <a:r>
              <a:rPr lang="en-GB" dirty="0" smtClean="0">
                <a:solidFill>
                  <a:srgbClr val="0000FF"/>
                </a:solidFill>
              </a:rPr>
              <a:t>he</a:t>
            </a:r>
            <a:r>
              <a:rPr lang="en-GB" dirty="0" smtClean="0"/>
              <a:t> for the FCC he</a:t>
            </a:r>
          </a:p>
          <a:p>
            <a:endParaRPr lang="en-GB" dirty="0"/>
          </a:p>
          <a:p>
            <a:pPr marL="36513" indent="0">
              <a:buNone/>
            </a:pPr>
            <a:r>
              <a:rPr lang="en-GB" i="1" dirty="0" smtClean="0"/>
              <a:t>…we’ll then come back to you with answers / clarifications</a:t>
            </a:r>
          </a:p>
          <a:p>
            <a:pPr lvl="1"/>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21</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14917478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03137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Challenges and expected Breakthroughs</a:t>
            </a:r>
            <a:br>
              <a:rPr lang="en-GB" dirty="0"/>
            </a:br>
            <a:r>
              <a:rPr lang="en-GB" i="1" dirty="0">
                <a:solidFill>
                  <a:srgbClr val="161616"/>
                </a:solidFill>
              </a:rPr>
              <a:t>Major issues not necessarily expected: Survey</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Requirements</a:t>
            </a:r>
          </a:p>
          <a:p>
            <a:pPr lvl="1"/>
            <a:r>
              <a:rPr lang="en-GB" dirty="0" smtClean="0"/>
              <a:t>Determination of a new reference system which will be used  to transfer the coordinates calculated by the physicists in a Cartesian XYZ system into an XYH coordinates system taking into account the shape of the earth</a:t>
            </a:r>
          </a:p>
          <a:p>
            <a:pPr lvl="2"/>
            <a:r>
              <a:rPr lang="en-GB" dirty="0" smtClean="0"/>
              <a:t>Is the actual ellipsoid chosen to represent the shape of the earth accurate enough ?</a:t>
            </a:r>
          </a:p>
          <a:p>
            <a:pPr lvl="2"/>
            <a:r>
              <a:rPr lang="en-GB" dirty="0" smtClean="0"/>
              <a:t>And the deviation of the vertical generated by the lake and the mountains (Jura, </a:t>
            </a:r>
            <a:r>
              <a:rPr lang="en-GB" dirty="0" err="1" smtClean="0"/>
              <a:t>Salève</a:t>
            </a:r>
            <a:r>
              <a:rPr lang="en-GB" dirty="0" smtClean="0"/>
              <a:t>, </a:t>
            </a:r>
            <a:r>
              <a:rPr lang="en-GB" dirty="0" err="1" smtClean="0"/>
              <a:t>Vuache</a:t>
            </a:r>
            <a:r>
              <a:rPr lang="en-GB" dirty="0" smtClean="0"/>
              <a:t>)…</a:t>
            </a:r>
          </a:p>
          <a:p>
            <a:r>
              <a:rPr lang="en-GB" dirty="0" smtClean="0"/>
              <a:t>Challenges</a:t>
            </a:r>
            <a:endParaRPr lang="en-GB" dirty="0"/>
          </a:p>
          <a:p>
            <a:pPr lvl="1"/>
            <a:r>
              <a:rPr lang="en-GB" dirty="0"/>
              <a:t>Geodesy and Survey in a 100 km ring passing under a lake and/or mountains needs to be worked out… where is our reference?!</a:t>
            </a:r>
          </a:p>
          <a:p>
            <a:r>
              <a:rPr lang="en-GB" dirty="0" smtClean="0"/>
              <a:t>Breakthroughs</a:t>
            </a:r>
            <a:endParaRPr lang="en-GB" dirty="0"/>
          </a:p>
          <a:p>
            <a:pPr lvl="1"/>
            <a:r>
              <a:rPr lang="en-GB" dirty="0"/>
              <a:t>Learn from major civil engineering projects</a:t>
            </a:r>
            <a:r>
              <a:rPr lang="en-GB" dirty="0" smtClean="0"/>
              <a:t>… and integrate </a:t>
            </a:r>
            <a:r>
              <a:rPr lang="en-GB" dirty="0"/>
              <a:t>accelerator specificities: </a:t>
            </a:r>
          </a:p>
          <a:p>
            <a:pPr lvl="2"/>
            <a:r>
              <a:rPr lang="en-GB" dirty="0"/>
              <a:t>Operational aspects : regular realignments, accessibility of components, time constraints, radiation </a:t>
            </a:r>
            <a:r>
              <a:rPr lang="en-GB" dirty="0" smtClean="0"/>
              <a:t>issues and associated shielding, …</a:t>
            </a:r>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23</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23043985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lstStyle/>
          <a:p>
            <a:endParaRPr lang="en-GB" dirty="0" smtClean="0"/>
          </a:p>
          <a:p>
            <a:r>
              <a:rPr lang="en-GB" dirty="0" smtClean="0"/>
              <a:t>Special technologies are fundamental for this study</a:t>
            </a:r>
          </a:p>
          <a:p>
            <a:pPr lvl="1"/>
            <a:endParaRPr lang="en-GB" dirty="0" smtClean="0"/>
          </a:p>
          <a:p>
            <a:pPr marL="534987" lvl="1" indent="0">
              <a:buNone/>
            </a:pPr>
            <a:r>
              <a:rPr lang="en-GB" dirty="0" smtClean="0"/>
              <a:t>Need to identify the challenges, the showstoppers…</a:t>
            </a:r>
          </a:p>
          <a:p>
            <a:pPr lvl="1"/>
            <a:endParaRPr lang="en-GB" dirty="0" smtClean="0"/>
          </a:p>
          <a:p>
            <a:pPr marL="534987" lvl="1" indent="0">
              <a:buNone/>
            </a:pPr>
            <a:r>
              <a:rPr lang="en-GB" dirty="0" smtClean="0"/>
              <a:t>…and the opportunities for technology breakthroughs.</a:t>
            </a:r>
          </a:p>
          <a:p>
            <a:pPr lvl="1"/>
            <a:endParaRPr lang="en-GB" dirty="0"/>
          </a:p>
          <a:p>
            <a:pPr marL="534987" lvl="1" indent="0">
              <a:buNone/>
            </a:pPr>
            <a:r>
              <a:rPr lang="en-GB" dirty="0" smtClean="0"/>
              <a:t>This last point will complement perfectly the Physic Cases to get an approval for the next step…</a:t>
            </a:r>
          </a:p>
          <a:p>
            <a:pPr marL="534987" lvl="1" indent="0">
              <a:buNone/>
            </a:pPr>
            <a:endParaRPr lang="en-GB" dirty="0"/>
          </a:p>
          <a:p>
            <a:pPr marL="534987" lvl="1" indent="0">
              <a:buNone/>
            </a:pPr>
            <a:r>
              <a:rPr lang="en-GB" dirty="0" smtClean="0"/>
              <a:t>…and these are the domains where we need your help.</a:t>
            </a:r>
          </a:p>
          <a:p>
            <a:pPr marL="534987" lvl="1" indent="0">
              <a:buNone/>
            </a:pPr>
            <a:endParaRPr lang="en-GB" dirty="0"/>
          </a:p>
        </p:txBody>
      </p:sp>
      <p:sp>
        <p:nvSpPr>
          <p:cNvPr id="4" name="Date Placeholder 3"/>
          <p:cNvSpPr>
            <a:spLocks noGrp="1"/>
          </p:cNvSpPr>
          <p:nvPr>
            <p:ph type="dt" sz="half" idx="2"/>
          </p:nvPr>
        </p:nvSpPr>
        <p:spPr/>
        <p:txBody>
          <a:bodyPr/>
          <a:lstStyle/>
          <a:p>
            <a:pPr algn="ctr"/>
            <a:r>
              <a:rPr lang="en-US" i="1" dirty="0"/>
              <a:t>14 Feb’</a:t>
            </a:r>
            <a:r>
              <a:rPr lang="en-US" i="1" dirty="0" smtClean="0"/>
              <a:t>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pic>
        <p:nvPicPr>
          <p:cNvPr id="7" name="Picture 6"/>
          <p:cNvPicPr>
            <a:picLocks noChangeAspect="1"/>
          </p:cNvPicPr>
          <p:nvPr/>
        </p:nvPicPr>
        <p:blipFill>
          <a:blip r:embed="rId2"/>
          <a:stretch>
            <a:fillRect/>
          </a:stretch>
        </p:blipFill>
        <p:spPr>
          <a:xfrm>
            <a:off x="7262091" y="0"/>
            <a:ext cx="1881909" cy="1397594"/>
          </a:xfrm>
          <a:prstGeom prst="rect">
            <a:avLst/>
          </a:prstGeom>
        </p:spPr>
      </p:pic>
    </p:spTree>
    <p:extLst>
      <p:ext uri="{BB962C8B-B14F-4D97-AF65-F5344CB8AC3E}">
        <p14:creationId xmlns:p14="http://schemas.microsoft.com/office/powerpoint/2010/main" val="7110861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Items included in “Special Technologies”</a:t>
            </a:r>
            <a:br>
              <a:rPr lang="en-GB" dirty="0"/>
            </a:br>
            <a:r>
              <a:rPr lang="en-GB" i="1" dirty="0">
                <a:solidFill>
                  <a:srgbClr val="161616"/>
                </a:solidFill>
              </a:rPr>
              <a:t>Using the preliminary WBS structure as guidelines…</a:t>
            </a:r>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pic>
        <p:nvPicPr>
          <p:cNvPr id="9" name="Picture 8"/>
          <p:cNvPicPr>
            <a:picLocks noChangeAspect="1"/>
          </p:cNvPicPr>
          <p:nvPr/>
        </p:nvPicPr>
        <p:blipFill>
          <a:blip r:embed="rId2"/>
          <a:stretch>
            <a:fillRect/>
          </a:stretch>
        </p:blipFill>
        <p:spPr>
          <a:xfrm>
            <a:off x="241300" y="1025913"/>
            <a:ext cx="8648700" cy="5095487"/>
          </a:xfrm>
          <a:prstGeom prst="rect">
            <a:avLst/>
          </a:prstGeom>
        </p:spPr>
      </p:pic>
    </p:spTree>
    <p:extLst>
      <p:ext uri="{BB962C8B-B14F-4D97-AF65-F5344CB8AC3E}">
        <p14:creationId xmlns:p14="http://schemas.microsoft.com/office/powerpoint/2010/main" val="153832373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Items included in “Special Technologies”</a:t>
            </a:r>
            <a:br>
              <a:rPr lang="en-GB" dirty="0"/>
            </a:br>
            <a:r>
              <a:rPr lang="en-GB" i="1" dirty="0">
                <a:solidFill>
                  <a:srgbClr val="161616"/>
                </a:solidFill>
              </a:rPr>
              <a:t>…with some more details…					(1/3)</a:t>
            </a:r>
            <a:endParaRPr lang="en-GB" dirty="0"/>
          </a:p>
        </p:txBody>
      </p:sp>
      <p:sp>
        <p:nvSpPr>
          <p:cNvPr id="3" name="Content Placeholder 2"/>
          <p:cNvSpPr>
            <a:spLocks noGrp="1"/>
          </p:cNvSpPr>
          <p:nvPr>
            <p:ph idx="1"/>
          </p:nvPr>
        </p:nvSpPr>
        <p:spPr/>
        <p:txBody>
          <a:bodyPr>
            <a:normAutofit fontScale="70000" lnSpcReduction="20000"/>
          </a:bodyPr>
          <a:lstStyle/>
          <a:p>
            <a:r>
              <a:rPr lang="en-GB" dirty="0"/>
              <a:t>Technologies that require R&amp;D</a:t>
            </a:r>
          </a:p>
          <a:p>
            <a:pPr lvl="1"/>
            <a:r>
              <a:rPr lang="en-GB" dirty="0"/>
              <a:t>Identify all the technologies that require specific R&amp;D. </a:t>
            </a:r>
            <a:r>
              <a:rPr lang="en-GB" dirty="0" smtClean="0"/>
              <a:t>Already identified the </a:t>
            </a:r>
            <a:r>
              <a:rPr lang="en-GB" dirty="0"/>
              <a:t>RF system (beam power, high gradient and klystron efficiency) and </a:t>
            </a:r>
            <a:r>
              <a:rPr lang="en-GB" dirty="0" smtClean="0"/>
              <a:t>superconducting magnets.</a:t>
            </a:r>
          </a:p>
          <a:p>
            <a:pPr lvl="1"/>
            <a:r>
              <a:rPr lang="en-GB" dirty="0" smtClean="0"/>
              <a:t>Special technologies </a:t>
            </a:r>
            <a:r>
              <a:rPr lang="en-GB" dirty="0"/>
              <a:t>could also require R&amp;D when looking forward to breakthrough or </a:t>
            </a:r>
            <a:r>
              <a:rPr lang="en-GB" dirty="0" smtClean="0"/>
              <a:t>identified as show</a:t>
            </a:r>
            <a:r>
              <a:rPr lang="en-GB" dirty="0"/>
              <a:t>-</a:t>
            </a:r>
            <a:r>
              <a:rPr lang="en-GB" dirty="0" smtClean="0"/>
              <a:t>stopping.</a:t>
            </a:r>
            <a:endParaRPr lang="en-GB" dirty="0"/>
          </a:p>
          <a:p>
            <a:r>
              <a:rPr lang="en-GB" dirty="0"/>
              <a:t>Beam diagnostics</a:t>
            </a:r>
          </a:p>
          <a:p>
            <a:pPr lvl="1"/>
            <a:r>
              <a:rPr lang="en-GB" dirty="0"/>
              <a:t>Define the needs for the core beam instrumentation. Estimate the required number of components (for example BPMs) and their performance in terms of resolution and dynamic range. Consider including machine protection components like beam loss monitors. </a:t>
            </a:r>
            <a:endParaRPr lang="en-GB" dirty="0">
              <a:solidFill>
                <a:srgbClr val="FF0000"/>
              </a:solidFill>
            </a:endParaRPr>
          </a:p>
          <a:p>
            <a:r>
              <a:rPr lang="en-GB" dirty="0"/>
              <a:t>Beam transfer elements</a:t>
            </a:r>
          </a:p>
          <a:p>
            <a:pPr lvl="1"/>
            <a:r>
              <a:rPr lang="en-GB" dirty="0"/>
              <a:t>Define the requirements and parameters for beam transfer elements (injection and dump kickers, electrostatic separators). Study the design of those elements. </a:t>
            </a:r>
          </a:p>
          <a:p>
            <a:r>
              <a:rPr lang="en-GB" dirty="0"/>
              <a:t>Collimation requirements</a:t>
            </a:r>
          </a:p>
          <a:p>
            <a:pPr lvl="1"/>
            <a:r>
              <a:rPr lang="en-GB" dirty="0"/>
              <a:t>Define the number of components and the power loads for collimators. Explore potential materials for collimators. Define mechanical requirements for collimators.</a:t>
            </a:r>
          </a:p>
          <a:p>
            <a:r>
              <a:rPr lang="en-GB" dirty="0"/>
              <a:t>Control system requirements</a:t>
            </a:r>
          </a:p>
          <a:p>
            <a:pPr lvl="1"/>
            <a:r>
              <a:rPr lang="en-GB" dirty="0"/>
              <a:t>Define the needs in terms of network, data transfer rates and logging volumes. Define requirements for synchronization.</a:t>
            </a:r>
          </a:p>
          <a:p>
            <a:r>
              <a:rPr lang="en-GB" dirty="0"/>
              <a:t>Dump and stopper requirements</a:t>
            </a:r>
          </a:p>
          <a:p>
            <a:pPr lvl="1"/>
            <a:r>
              <a:rPr lang="en-GB" dirty="0"/>
              <a:t>Define the requirements in terms of energy/power deposition on the dumps and other beam stopper devices. Explore possible designs of dumps and absorbers</a:t>
            </a:r>
            <a:r>
              <a:rPr lang="en-GB" dirty="0" smtClean="0"/>
              <a:t>.</a:t>
            </a:r>
            <a:endParaRPr lang="en-GB" dirty="0"/>
          </a:p>
        </p:txBody>
      </p:sp>
      <p:sp>
        <p:nvSpPr>
          <p:cNvPr id="4" name="Date Placeholder 3"/>
          <p:cNvSpPr>
            <a:spLocks noGrp="1"/>
          </p:cNvSpPr>
          <p:nvPr>
            <p:ph type="dt" sz="half" idx="2"/>
          </p:nvPr>
        </p:nvSpPr>
        <p:spPr/>
        <p:txBody>
          <a:bodyPr/>
          <a:lstStyle/>
          <a:p>
            <a:pPr algn="ctr"/>
            <a:r>
              <a:rPr lang="en-US" dirty="0" smtClean="0"/>
              <a:t>14 Feb’14</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334742752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Items included in “Special Technologies”</a:t>
            </a:r>
            <a:br>
              <a:rPr lang="en-GB" dirty="0"/>
            </a:br>
            <a:r>
              <a:rPr lang="en-GB" i="1" dirty="0">
                <a:solidFill>
                  <a:srgbClr val="161616"/>
                </a:solidFill>
              </a:rPr>
              <a:t>…with some more details… 					(2/3)</a:t>
            </a:r>
            <a:endParaRPr lang="en-GB" dirty="0"/>
          </a:p>
        </p:txBody>
      </p:sp>
      <p:sp>
        <p:nvSpPr>
          <p:cNvPr id="3" name="Content Placeholder 2"/>
          <p:cNvSpPr>
            <a:spLocks noGrp="1"/>
          </p:cNvSpPr>
          <p:nvPr>
            <p:ph idx="1"/>
          </p:nvPr>
        </p:nvSpPr>
        <p:spPr/>
        <p:txBody>
          <a:bodyPr>
            <a:normAutofit fontScale="85000" lnSpcReduction="10000"/>
          </a:bodyPr>
          <a:lstStyle/>
          <a:p>
            <a:r>
              <a:rPr lang="en-GB" dirty="0"/>
              <a:t>Element support and alignment requirements</a:t>
            </a:r>
          </a:p>
          <a:p>
            <a:pPr lvl="1"/>
            <a:r>
              <a:rPr lang="en-GB" dirty="0"/>
              <a:t>Define the requirements in terms of alignment for beam line elements and experiments. Define needs for active alignment and stabilization.</a:t>
            </a:r>
          </a:p>
          <a:p>
            <a:r>
              <a:rPr lang="en-GB" dirty="0"/>
              <a:t>Machine detector integration</a:t>
            </a:r>
          </a:p>
          <a:p>
            <a:pPr lvl="1"/>
            <a:r>
              <a:rPr lang="en-GB" dirty="0"/>
              <a:t>Define technical requirements for elements that are required at the interface of machine and detector, like synchrotron radiation masks, vacuum pumping and maintenance safety aspects.</a:t>
            </a:r>
          </a:p>
          <a:p>
            <a:r>
              <a:rPr lang="en-GB" dirty="0"/>
              <a:t>Machine protection</a:t>
            </a:r>
          </a:p>
          <a:p>
            <a:pPr lvl="1"/>
            <a:r>
              <a:rPr lang="en-GB" dirty="0"/>
              <a:t>Define requirements and explore the design of the machine protection elements.</a:t>
            </a:r>
          </a:p>
          <a:p>
            <a:r>
              <a:rPr lang="en-GB" dirty="0"/>
              <a:t>Normal magnet requirements</a:t>
            </a:r>
          </a:p>
          <a:p>
            <a:pPr lvl="1"/>
            <a:r>
              <a:rPr lang="en-GB" dirty="0"/>
              <a:t>Define the requirements in terms of peak fields or peak gradients and length of the normal conducting magnets. Explore the design the main magnets, in particular for the arc section and long straight sections.</a:t>
            </a:r>
          </a:p>
          <a:p>
            <a:r>
              <a:rPr lang="en-GB" dirty="0"/>
              <a:t>Power converter requirements</a:t>
            </a:r>
          </a:p>
          <a:p>
            <a:pPr lvl="1"/>
            <a:r>
              <a:rPr lang="en-GB" dirty="0"/>
              <a:t>Define requirements in terms of current, voltage and stability of the power converters for the collider and the booster ring</a:t>
            </a:r>
            <a:r>
              <a:rPr lang="en-GB" dirty="0" smtClean="0"/>
              <a:t>.</a:t>
            </a:r>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348960324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Items included in “Special Technologies”</a:t>
            </a:r>
            <a:br>
              <a:rPr lang="en-GB" dirty="0"/>
            </a:br>
            <a:r>
              <a:rPr lang="en-GB" i="1" dirty="0">
                <a:solidFill>
                  <a:srgbClr val="161616"/>
                </a:solidFill>
              </a:rPr>
              <a:t>…with some more details… 					(3/3)</a:t>
            </a:r>
            <a:endParaRPr lang="en-GB" dirty="0"/>
          </a:p>
        </p:txBody>
      </p:sp>
      <p:sp>
        <p:nvSpPr>
          <p:cNvPr id="3" name="Content Placeholder 2"/>
          <p:cNvSpPr>
            <a:spLocks noGrp="1"/>
          </p:cNvSpPr>
          <p:nvPr>
            <p:ph idx="1"/>
          </p:nvPr>
        </p:nvSpPr>
        <p:spPr/>
        <p:txBody>
          <a:bodyPr>
            <a:normAutofit fontScale="92500" lnSpcReduction="20000"/>
          </a:bodyPr>
          <a:lstStyle/>
          <a:p>
            <a:r>
              <a:rPr lang="en-GB" dirty="0"/>
              <a:t>Quench protection</a:t>
            </a:r>
          </a:p>
          <a:p>
            <a:pPr lvl="1"/>
            <a:r>
              <a:rPr lang="en-GB" dirty="0"/>
              <a:t>Define the requirements for quench protection of the super-conducting magnets for the low-beta insertions.</a:t>
            </a:r>
          </a:p>
          <a:p>
            <a:r>
              <a:rPr lang="en-GB" dirty="0"/>
              <a:t>Cryogenics</a:t>
            </a:r>
          </a:p>
          <a:p>
            <a:pPr lvl="1"/>
            <a:r>
              <a:rPr lang="en-GB" dirty="0"/>
              <a:t>Define the requirements on the cryogenic system for the RF, the low-beta </a:t>
            </a:r>
            <a:r>
              <a:rPr lang="en-GB" dirty="0" err="1"/>
              <a:t>quadrupoles</a:t>
            </a:r>
            <a:r>
              <a:rPr lang="en-GB" dirty="0"/>
              <a:t> and cryomagnets. Impact of beam screens operating temperature and required stability.</a:t>
            </a:r>
          </a:p>
          <a:p>
            <a:r>
              <a:rPr lang="en-GB" dirty="0"/>
              <a:t>Vacuum system</a:t>
            </a:r>
          </a:p>
          <a:p>
            <a:pPr lvl="1"/>
            <a:r>
              <a:rPr lang="en-GB" dirty="0"/>
              <a:t>Define the requirements and explore the design of the vacuum system for the arcs and the straight sections. The design must take into account the large amount of synchrotron radiation and the possible shielding of the vacuum chamber as protection of tunnel equipment. It has also to mitigate beam-induced dynamic effects (pressure blow-up, electron and ion clouds).</a:t>
            </a:r>
          </a:p>
          <a:p>
            <a:r>
              <a:rPr lang="en-GB" dirty="0"/>
              <a:t>Shielding</a:t>
            </a:r>
          </a:p>
          <a:p>
            <a:pPr lvl="1"/>
            <a:r>
              <a:rPr lang="en-GB" dirty="0"/>
              <a:t>Define and explore the design of static shielding for synchrotron radiation inside and outside of the vacuum chamber</a:t>
            </a:r>
            <a:r>
              <a:rPr lang="en-GB" dirty="0" smtClean="0"/>
              <a:t>.</a:t>
            </a:r>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20891274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Challenges and expected Breakthroughs</a:t>
            </a:r>
            <a:br>
              <a:rPr lang="en-GB" dirty="0"/>
            </a:br>
            <a:r>
              <a:rPr lang="en-GB" i="1" dirty="0" smtClean="0">
                <a:solidFill>
                  <a:srgbClr val="161616"/>
                </a:solidFill>
              </a:rPr>
              <a:t>Cryogenics</a:t>
            </a:r>
            <a:endParaRPr lang="en-GB" dirty="0"/>
          </a:p>
        </p:txBody>
      </p:sp>
      <p:sp>
        <p:nvSpPr>
          <p:cNvPr id="3" name="Content Placeholder 2"/>
          <p:cNvSpPr>
            <a:spLocks noGrp="1"/>
          </p:cNvSpPr>
          <p:nvPr>
            <p:ph idx="1"/>
          </p:nvPr>
        </p:nvSpPr>
        <p:spPr/>
        <p:txBody>
          <a:bodyPr>
            <a:normAutofit fontScale="85000" lnSpcReduction="20000"/>
          </a:bodyPr>
          <a:lstStyle/>
          <a:p>
            <a:r>
              <a:rPr lang="en-GB" dirty="0"/>
              <a:t>Challenges</a:t>
            </a:r>
          </a:p>
          <a:p>
            <a:pPr lvl="1"/>
            <a:r>
              <a:rPr lang="en-GB" dirty="0"/>
              <a:t>Study and development of larger </a:t>
            </a:r>
            <a:r>
              <a:rPr lang="en-GB" dirty="0" err="1" smtClean="0"/>
              <a:t>cryoplants</a:t>
            </a:r>
            <a:r>
              <a:rPr lang="en-GB" dirty="0" smtClean="0"/>
              <a:t>:</a:t>
            </a:r>
            <a:endParaRPr lang="en-GB" dirty="0"/>
          </a:p>
          <a:p>
            <a:pPr lvl="2"/>
            <a:r>
              <a:rPr lang="en-GB" dirty="0"/>
              <a:t>New type of cycle compressors ? (centrifugal </a:t>
            </a:r>
            <a:r>
              <a:rPr lang="en-GB" dirty="0" err="1"/>
              <a:t>vs</a:t>
            </a:r>
            <a:r>
              <a:rPr lang="en-GB" dirty="0"/>
              <a:t> screw</a:t>
            </a:r>
            <a:r>
              <a:rPr lang="en-GB" dirty="0" smtClean="0"/>
              <a:t>).</a:t>
            </a:r>
            <a:endParaRPr lang="en-GB" dirty="0"/>
          </a:p>
          <a:p>
            <a:pPr lvl="2"/>
            <a:r>
              <a:rPr lang="en-GB" dirty="0"/>
              <a:t>New refrigeration cycle ? (higher HP pressure</a:t>
            </a:r>
            <a:r>
              <a:rPr lang="en-GB" dirty="0" smtClean="0"/>
              <a:t>).</a:t>
            </a:r>
            <a:endParaRPr lang="en-GB" dirty="0"/>
          </a:p>
          <a:p>
            <a:pPr lvl="1"/>
            <a:r>
              <a:rPr lang="en-GB" dirty="0" smtClean="0"/>
              <a:t>Study </a:t>
            </a:r>
            <a:r>
              <a:rPr lang="en-GB" dirty="0"/>
              <a:t>and development of larger cold-compressor systems (10 kW range): </a:t>
            </a:r>
          </a:p>
          <a:p>
            <a:pPr lvl="2"/>
            <a:r>
              <a:rPr lang="en-GB" dirty="0"/>
              <a:t>Larger cold compressors  development ? </a:t>
            </a:r>
          </a:p>
          <a:p>
            <a:pPr lvl="2"/>
            <a:r>
              <a:rPr lang="en-GB" dirty="0"/>
              <a:t>Operation with parallel cold compressor trains ?</a:t>
            </a:r>
          </a:p>
          <a:p>
            <a:pPr lvl="1"/>
            <a:r>
              <a:rPr lang="en-GB" dirty="0" smtClean="0"/>
              <a:t>Management </a:t>
            </a:r>
            <a:r>
              <a:rPr lang="en-GB" dirty="0"/>
              <a:t>of He inventory and He losses, in </a:t>
            </a:r>
            <a:r>
              <a:rPr lang="en-GB" dirty="0" smtClean="0"/>
              <a:t>particular helium </a:t>
            </a:r>
            <a:r>
              <a:rPr lang="en-GB" dirty="0"/>
              <a:t>release during magnet resistive transitions and cold </a:t>
            </a:r>
            <a:r>
              <a:rPr lang="en-GB" dirty="0" smtClean="0"/>
              <a:t>buffering.</a:t>
            </a:r>
          </a:p>
          <a:p>
            <a:pPr lvl="1"/>
            <a:r>
              <a:rPr lang="en-GB" dirty="0" smtClean="0"/>
              <a:t>Higher availability of cryo-systems.</a:t>
            </a:r>
            <a:endParaRPr lang="en-GB" dirty="0"/>
          </a:p>
          <a:p>
            <a:r>
              <a:rPr lang="en-GB" dirty="0" smtClean="0"/>
              <a:t>Breakthroughs</a:t>
            </a:r>
          </a:p>
          <a:p>
            <a:pPr lvl="1"/>
            <a:r>
              <a:rPr lang="en-GB" dirty="0" smtClean="0"/>
              <a:t>The </a:t>
            </a:r>
            <a:r>
              <a:rPr lang="en-GB" dirty="0"/>
              <a:t>beam screen cooling:</a:t>
            </a:r>
          </a:p>
          <a:p>
            <a:pPr lvl="2"/>
            <a:r>
              <a:rPr lang="en-GB" dirty="0" smtClean="0"/>
              <a:t>High </a:t>
            </a:r>
            <a:r>
              <a:rPr lang="en-GB" dirty="0"/>
              <a:t>heat deposition: up to 44 W/m per </a:t>
            </a:r>
            <a:r>
              <a:rPr lang="en-GB" dirty="0" smtClean="0"/>
              <a:t>aperture.</a:t>
            </a:r>
            <a:endParaRPr lang="en-GB" dirty="0"/>
          </a:p>
          <a:p>
            <a:pPr lvl="2"/>
            <a:r>
              <a:rPr lang="en-GB" dirty="0" smtClean="0"/>
              <a:t>Integration </a:t>
            </a:r>
            <a:r>
              <a:rPr lang="en-GB" dirty="0"/>
              <a:t>of the cooling circuits in a narrow space.</a:t>
            </a:r>
          </a:p>
          <a:p>
            <a:pPr lvl="2"/>
            <a:r>
              <a:rPr lang="en-GB" dirty="0" smtClean="0"/>
              <a:t>Control </a:t>
            </a:r>
            <a:r>
              <a:rPr lang="en-GB" dirty="0"/>
              <a:t>of the 40-60 K temperature level with high dynamic range (up to 10</a:t>
            </a:r>
            <a:r>
              <a:rPr lang="en-GB" dirty="0" smtClean="0"/>
              <a:t>) </a:t>
            </a:r>
            <a:r>
              <a:rPr lang="en-GB" dirty="0"/>
              <a:t>alternative cooling method (with neon…</a:t>
            </a:r>
            <a:r>
              <a:rPr lang="en-GB" dirty="0" smtClean="0"/>
              <a:t>).</a:t>
            </a:r>
            <a:endParaRPr lang="en-GB" sz="2000" i="1" dirty="0" smtClean="0"/>
          </a:p>
          <a:p>
            <a:endParaRPr lang="en-GB" sz="2000" i="1" dirty="0"/>
          </a:p>
          <a:p>
            <a:r>
              <a:rPr lang="en-GB" sz="2000" i="1" dirty="0" smtClean="0"/>
              <a:t>Please refer to the talk given by Laurent TAVIAN Friday morning Session</a:t>
            </a:r>
          </a:p>
          <a:p>
            <a:endParaRPr lang="en-GB" sz="2000" i="1" dirty="0"/>
          </a:p>
          <a:p>
            <a:endParaRPr lang="en-GB" sz="2000" i="1"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1025742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Challenges and expected Breakthroughs</a:t>
            </a:r>
            <a:br>
              <a:rPr lang="en-GB" dirty="0"/>
            </a:br>
            <a:r>
              <a:rPr lang="en-GB" i="1" dirty="0" smtClean="0">
                <a:solidFill>
                  <a:srgbClr val="161616"/>
                </a:solidFill>
              </a:rPr>
              <a:t>Radioprotection and Radiation</a:t>
            </a:r>
            <a:endParaRPr lang="en-GB" dirty="0"/>
          </a:p>
        </p:txBody>
      </p:sp>
      <p:sp>
        <p:nvSpPr>
          <p:cNvPr id="3" name="Content Placeholder 2"/>
          <p:cNvSpPr>
            <a:spLocks noGrp="1"/>
          </p:cNvSpPr>
          <p:nvPr>
            <p:ph idx="1"/>
          </p:nvPr>
        </p:nvSpPr>
        <p:spPr/>
        <p:txBody>
          <a:bodyPr>
            <a:normAutofit lnSpcReduction="10000"/>
          </a:bodyPr>
          <a:lstStyle/>
          <a:p>
            <a:r>
              <a:rPr lang="en-GB" dirty="0" smtClean="0"/>
              <a:t>Challenges</a:t>
            </a:r>
            <a:endParaRPr lang="en-GB" dirty="0"/>
          </a:p>
          <a:p>
            <a:pPr lvl="1"/>
            <a:r>
              <a:rPr lang="en-GB" dirty="0"/>
              <a:t>Radioprotection </a:t>
            </a:r>
            <a:r>
              <a:rPr lang="en-GB" dirty="0" smtClean="0"/>
              <a:t>has </a:t>
            </a:r>
            <a:r>
              <a:rPr lang="en-GB" dirty="0"/>
              <a:t>to be considered in early stages of the </a:t>
            </a:r>
            <a:r>
              <a:rPr lang="en-GB" dirty="0" smtClean="0"/>
              <a:t>design due to implications of normative regulations:</a:t>
            </a:r>
            <a:endParaRPr lang="en-GB" dirty="0"/>
          </a:p>
          <a:p>
            <a:pPr lvl="2"/>
            <a:r>
              <a:rPr lang="en-GB" dirty="0" smtClean="0"/>
              <a:t>Limit number of access pits / Hard-wire cabling of safety signals / Radiation access veto / …</a:t>
            </a:r>
          </a:p>
          <a:p>
            <a:pPr lvl="1"/>
            <a:r>
              <a:rPr lang="en-GB" dirty="0" smtClean="0"/>
              <a:t>Remote </a:t>
            </a:r>
            <a:r>
              <a:rPr lang="en-GB" dirty="0"/>
              <a:t>Handling and </a:t>
            </a:r>
            <a:r>
              <a:rPr lang="en-GB" dirty="0" err="1"/>
              <a:t>Telemanipulation</a:t>
            </a:r>
            <a:r>
              <a:rPr lang="en-GB" dirty="0"/>
              <a:t>: here we need a giant leap in both technology and </a:t>
            </a:r>
            <a:r>
              <a:rPr lang="en-GB" dirty="0" smtClean="0"/>
              <a:t>culture: </a:t>
            </a:r>
          </a:p>
          <a:p>
            <a:pPr lvl="2"/>
            <a:r>
              <a:rPr lang="en-GB" dirty="0" smtClean="0"/>
              <a:t>The </a:t>
            </a:r>
            <a:r>
              <a:rPr lang="en-GB" dirty="0"/>
              <a:t>machine should be designed such that most of the standard maintenance can be performed with  cots </a:t>
            </a:r>
            <a:r>
              <a:rPr lang="en-GB" dirty="0" smtClean="0"/>
              <a:t>robots. </a:t>
            </a:r>
            <a:r>
              <a:rPr lang="en-GB" dirty="0"/>
              <a:t>All machine components shall have to be designed to be </a:t>
            </a:r>
            <a:r>
              <a:rPr lang="en-GB" dirty="0" smtClean="0"/>
              <a:t>maintained / repaired / removed </a:t>
            </a:r>
            <a:r>
              <a:rPr lang="en-GB" dirty="0"/>
              <a:t>remotely</a:t>
            </a:r>
            <a:r>
              <a:rPr lang="en-GB" dirty="0" smtClean="0"/>
              <a:t>.</a:t>
            </a:r>
            <a:endParaRPr lang="en-GB" dirty="0"/>
          </a:p>
          <a:p>
            <a:r>
              <a:rPr lang="en-GB" dirty="0" smtClean="0"/>
              <a:t>Breakthroughs</a:t>
            </a:r>
            <a:endParaRPr lang="en-GB" dirty="0"/>
          </a:p>
          <a:p>
            <a:pPr lvl="1"/>
            <a:r>
              <a:rPr lang="en-GB" dirty="0" smtClean="0"/>
              <a:t>Material developments to find low-activation alternatives</a:t>
            </a:r>
          </a:p>
          <a:p>
            <a:pPr lvl="1"/>
            <a:r>
              <a:rPr lang="en-GB" dirty="0" smtClean="0"/>
              <a:t>Combine machine protection (BLM) with dose rate instrumentation…</a:t>
            </a:r>
            <a:endParaRPr lang="en-GB" dirty="0"/>
          </a:p>
        </p:txBody>
      </p:sp>
      <p:sp>
        <p:nvSpPr>
          <p:cNvPr id="4" name="Date Placeholder 3"/>
          <p:cNvSpPr>
            <a:spLocks noGrp="1"/>
          </p:cNvSpPr>
          <p:nvPr>
            <p:ph type="dt" sz="half" idx="2"/>
          </p:nvPr>
        </p:nvSpPr>
        <p:spPr/>
        <p:txBody>
          <a:bodyPr/>
          <a:lstStyle/>
          <a:p>
            <a:pPr algn="ctr"/>
            <a:r>
              <a:rPr lang="en-US" i="1" dirty="0" smtClean="0"/>
              <a:t>14 Feb’14</a:t>
            </a:r>
            <a:endParaRPr lang="en-US"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sp>
        <p:nvSpPr>
          <p:cNvPr id="6" name="Footer Placeholder 5"/>
          <p:cNvSpPr>
            <a:spLocks noGrp="1"/>
          </p:cNvSpPr>
          <p:nvPr>
            <p:ph type="ftr" sz="quarter" idx="3"/>
          </p:nvPr>
        </p:nvSpPr>
        <p:spPr/>
        <p:txBody>
          <a:bodyPr/>
          <a:lstStyle/>
          <a:p>
            <a:pPr algn="r"/>
            <a:r>
              <a:rPr lang="en-US" smtClean="0"/>
              <a:t>FCC Kick-Off 2014	</a:t>
            </a:r>
          </a:p>
          <a:p>
            <a:pPr algn="r"/>
            <a:r>
              <a:rPr lang="en-US" smtClean="0"/>
              <a:t>Geneva, Switzerland</a:t>
            </a:r>
            <a:endParaRPr lang="en-US" dirty="0"/>
          </a:p>
        </p:txBody>
      </p:sp>
    </p:spTree>
    <p:extLst>
      <p:ext uri="{BB962C8B-B14F-4D97-AF65-F5344CB8AC3E}">
        <p14:creationId xmlns:p14="http://schemas.microsoft.com/office/powerpoint/2010/main" val="46729336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13695</TotalTime>
  <Words>2306</Words>
  <Application>Microsoft Macintosh PowerPoint</Application>
  <PresentationFormat>On-screen Show (4:3)</PresentationFormat>
  <Paragraphs>322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CERN(4-3)</vt:lpstr>
      <vt:lpstr>Technical Challenges and   Breakthroughs for the  FCC-hh (mostly valid for FCC-ee and FCC-he)</vt:lpstr>
      <vt:lpstr>Main topics</vt:lpstr>
      <vt:lpstr>Introduction</vt:lpstr>
      <vt:lpstr>Items included in “Special Technologies” Using the preliminary WBS structure as guidelines…</vt:lpstr>
      <vt:lpstr>Items included in “Special Technologies” …with some more details…     (1/3)</vt:lpstr>
      <vt:lpstr>Items included in “Special Technologies” …with some more details…      (2/3)</vt:lpstr>
      <vt:lpstr>Items included in “Special Technologies” …with some more details…      (3/3)</vt:lpstr>
      <vt:lpstr>Challenges and expected Breakthroughs Cryogenics</vt:lpstr>
      <vt:lpstr>Challenges and expected Breakthroughs Radioprotection and Radiation</vt:lpstr>
      <vt:lpstr>Challenges and expected Breakthroughs Resistive Magnets</vt:lpstr>
      <vt:lpstr>Challenges and expected Breakthroughs Beam Instrumentation</vt:lpstr>
      <vt:lpstr>Challenges and expected Breakthroughs Beam Transfer Elements     (1/2)</vt:lpstr>
      <vt:lpstr>Challenges and expected Breakthroughs Beam Transfer Elements     (2/2)</vt:lpstr>
      <vt:lpstr>Challenges and expected Breakthroughs Vacuum – for Beams      (1/2)</vt:lpstr>
      <vt:lpstr>Challenges and expected Breakthroughs Vacuum – for thermal insulation    (2/2)</vt:lpstr>
      <vt:lpstr>Technical Challenges and Breakthroughs for the FCC-hh Radiation to Electronics (R2E)</vt:lpstr>
      <vt:lpstr>Technical Challenges and Breakthroughs for the FCC-hh Collimation Systems      (1/3)</vt:lpstr>
      <vt:lpstr>Technical Challenges and Breakthroughs for the FCC-hh Collimation Systems      (2/3)</vt:lpstr>
      <vt:lpstr>Technical Challenges and Breakthroughs for the FCC-hh Collimation Systems      (3/3)</vt:lpstr>
      <vt:lpstr>Setting Collaborations…</vt:lpstr>
      <vt:lpstr>Willing to take part to the FCC Conceptual Design Report…</vt:lpstr>
      <vt:lpstr>PowerPoint Presentation</vt:lpstr>
      <vt:lpstr>Challenges and expected Breakthroughs Major issues not necessarily expected: Survey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Miguel Jimenez</cp:lastModifiedBy>
  <cp:revision>193</cp:revision>
  <cp:lastPrinted>2013-06-11T08:03:45Z</cp:lastPrinted>
  <dcterms:created xsi:type="dcterms:W3CDTF">2012-11-30T11:04:26Z</dcterms:created>
  <dcterms:modified xsi:type="dcterms:W3CDTF">2014-02-14T09:05:13Z</dcterms:modified>
</cp:coreProperties>
</file>