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embeddings/oleObject1.bin" ContentType="application/vnd.openxmlformats-officedocument.oleObject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9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10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1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2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2" r:id="rId6"/>
    <p:sldMasterId id="2147483734" r:id="rId7"/>
    <p:sldMasterId id="2147483746" r:id="rId8"/>
    <p:sldMasterId id="2147483770" r:id="rId9"/>
    <p:sldMasterId id="2147483782" r:id="rId10"/>
    <p:sldMasterId id="2147483794" r:id="rId11"/>
    <p:sldMasterId id="2147483806" r:id="rId12"/>
    <p:sldMasterId id="2147483842" r:id="rId13"/>
  </p:sldMasterIdLst>
  <p:notesMasterIdLst>
    <p:notesMasterId r:id="rId23"/>
  </p:notesMasterIdLst>
  <p:sldIdLst>
    <p:sldId id="256" r:id="rId14"/>
    <p:sldId id="257" r:id="rId15"/>
    <p:sldId id="262" r:id="rId16"/>
    <p:sldId id="258" r:id="rId17"/>
    <p:sldId id="259" r:id="rId18"/>
    <p:sldId id="263" r:id="rId19"/>
    <p:sldId id="260" r:id="rId20"/>
    <p:sldId id="261" r:id="rId21"/>
    <p:sldId id="26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79" initials="a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5120"/>
    <a:srgbClr val="00FF00"/>
    <a:srgbClr val="FF8000"/>
    <a:srgbClr val="BFBFBF"/>
    <a:srgbClr val="006600"/>
    <a:srgbClr val="00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15620"/>
    <p:restoredTop sz="99563" autoAdjust="0"/>
  </p:normalViewPr>
  <p:slideViewPr>
    <p:cSldViewPr showGuides="1">
      <p:cViewPr varScale="1">
        <p:scale>
          <a:sx n="166" d="100"/>
          <a:sy n="166" d="100"/>
        </p:scale>
        <p:origin x="-2696" y="-112"/>
      </p:cViewPr>
      <p:guideLst>
        <p:guide orient="horz" pos="2160"/>
        <p:guide pos="387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7.xml"/><Relationship Id="rId21" Type="http://schemas.openxmlformats.org/officeDocument/2006/relationships/slide" Target="slides/slide8.xml"/><Relationship Id="rId22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D705F-B394-464E-B433-3DE5C596BE11}" type="datetimeFigureOut">
              <a:rPr lang="en-GB" smtClean="0"/>
              <a:pPr/>
              <a:t>13/11/2013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38BC1-5116-42E9-9FD1-534C1449E49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05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PM, PE, MEMO</a:t>
            </a:r>
            <a:r>
              <a:rPr lang="en-US" baseline="0" dirty="0" smtClean="0"/>
              <a:t> will need to review the </a:t>
            </a:r>
            <a:r>
              <a:rPr lang="en-US" baseline="0" smtClean="0"/>
              <a:t>meeting structure.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38BC1-5116-42E9-9FD1-534C1449E496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974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5.png"/><Relationship Id="rId3" Type="http://schemas.openxmlformats.org/officeDocument/2006/relationships/image" Target="../media/image1.jpe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6.jpeg"/><Relationship Id="rId3" Type="http://schemas.openxmlformats.org/officeDocument/2006/relationships/image" Target="../media/image1.jpeg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7.jpeg"/><Relationship Id="rId3" Type="http://schemas.openxmlformats.org/officeDocument/2006/relationships/image" Target="../media/image1.jpeg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Microsoft_Word_97_-_2004_Document1.doc"/><Relationship Id="rId6" Type="http://schemas.openxmlformats.org/officeDocument/2006/relationships/image" Target="../media/image2.wmf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6156" y="3043"/>
            <a:ext cx="2297844" cy="689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692696"/>
            <a:ext cx="4857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K. Long, </a:t>
            </a:r>
            <a:r>
              <a:rPr lang="en-GB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fld id="{B46D80FD-1E49-4E81-A679-73D7E036491C}" type="datetime3">
              <a:rPr lang="en-GB" sz="18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 November 2013</a:t>
            </a:fld>
            <a:endParaRPr lang="en-GB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13/11/2013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9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81603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05600" y="6101032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6396335"/>
            <a:ext cx="4857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24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4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13 November 2013</a:t>
            </a:fld>
            <a:endParaRPr lang="en-GB" sz="2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99615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332207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97416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52566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86615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17562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331816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416247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4252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13/11/2013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072422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381931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_BB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234891"/>
          </a:xfrm>
          <a:prstGeom prst="rect">
            <a:avLst/>
          </a:prstGeom>
        </p:spPr>
      </p:pic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46156" y="3043"/>
            <a:ext cx="2297844" cy="689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692696"/>
            <a:ext cx="4857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r>
              <a:rPr lang="en-GB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</a:br>
            <a:fld id="{B46D80FD-1E49-4E81-A679-73D7E036491C}" type="datetime3">
              <a:rPr lang="en-GB" b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13 November 2013</a:t>
            </a:fld>
            <a:endParaRPr lang="en-GB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991762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952950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309364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2390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23635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890425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580811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0782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447800"/>
            <a:ext cx="8458200" cy="1600200"/>
          </a:xfrm>
          <a:solidFill>
            <a:srgbClr val="FFFF00"/>
          </a:solidFill>
        </p:spPr>
        <p:txBody>
          <a:bodyPr/>
          <a:lstStyle>
            <a:lvl1pPr>
              <a:defRPr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311300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</p:spPr>
      </p:pic>
      <p:sp>
        <p:nvSpPr>
          <p:cNvPr id="311301" name="Text Box 5"/>
          <p:cNvSpPr txBox="1">
            <a:spLocks noChangeArrowheads="1"/>
          </p:cNvSpPr>
          <p:nvPr/>
        </p:nvSpPr>
        <p:spPr bwMode="auto">
          <a:xfrm>
            <a:off x="2714625" y="0"/>
            <a:ext cx="6429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n-GB" sz="2800" b="1" dirty="0" smtClean="0">
                <a:solidFill>
                  <a:srgbClr val="FFFFCC"/>
                </a:solidFill>
                <a:latin typeface="Times New Roman" pitchFamily="18" charset="0"/>
                <a:cs typeface="Arial" charset="0"/>
              </a:rPr>
              <a:t>K. Long, </a:t>
            </a:r>
            <a:fld id="{FEB0E208-6759-44CC-95DA-736AD889AAB9}" type="datetime3">
              <a:rPr lang="en-GB" sz="2800" b="1" smtClean="0">
                <a:solidFill>
                  <a:srgbClr val="FFFFCC"/>
                </a:solidFill>
                <a:latin typeface="Times New Roman" pitchFamily="18" charset="0"/>
                <a:cs typeface="Arial" charset="0"/>
              </a:rPr>
              <a:pPr algn="r" fontAlgn="base">
                <a:spcBef>
                  <a:spcPct val="50000"/>
                </a:spcBef>
                <a:spcAft>
                  <a:spcPct val="0"/>
                </a:spcAft>
              </a:pPr>
              <a:t>13 November 2013</a:t>
            </a:fld>
            <a:endParaRPr lang="en-GB" sz="2800" b="1" dirty="0" smtClean="0">
              <a:solidFill>
                <a:srgbClr val="FFFFCC"/>
              </a:solidFill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045526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754998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796768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_2385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46393"/>
          </a:xfrm>
          <a:prstGeom prst="rect">
            <a:avLst/>
          </a:prstGeom>
        </p:spPr>
      </p:pic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05600" y="6101032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6396335"/>
            <a:ext cx="4857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24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4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13 November 2013</a:t>
            </a:fld>
            <a:endParaRPr lang="en-GB" sz="2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291170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98145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500740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598729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4589865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7255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36928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710494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357970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311267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7231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0560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13 November 2013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lvl2pPr>
              <a:defRPr b="1">
                <a:solidFill>
                  <a:srgbClr val="FFC000"/>
                </a:solidFill>
              </a:defRPr>
            </a:lvl2pPr>
            <a:lvl3pPr>
              <a:defRPr b="1">
                <a:solidFill>
                  <a:srgbClr val="00FF00"/>
                </a:solidFill>
              </a:defRPr>
            </a:lvl3pPr>
            <a:lvl4pPr>
              <a:defRPr b="1">
                <a:solidFill>
                  <a:srgbClr val="66FFFF"/>
                </a:solidFill>
              </a:defRPr>
            </a:lvl4pPr>
            <a:lvl5pPr>
              <a:defRPr b="1">
                <a:solidFill>
                  <a:srgbClr val="FF0000"/>
                </a:solidFill>
              </a:defRPr>
            </a:lvl5pPr>
            <a:lvl6pPr>
              <a:defRPr>
                <a:solidFill>
                  <a:schemeClr val="bg1">
                    <a:lumMod val="95000"/>
                  </a:schemeClr>
                </a:solidFill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347E8-38B6-46E7-BEF2-7BAC618809D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r">
              <a:defRPr sz="4000" b="1" cap="all"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450EA-9A08-43FB-9044-F456722C97B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BEB85-40C7-4048-A383-C5F10F173D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7299C-8D3B-4F1B-B9A7-C8F9B0B3BA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924BA-D1B1-49A9-BB51-0D62F5ECC81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DA7B6-FE23-4E46-9BC5-63F9D6A90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A81E0-2AD9-4B5C-BBA5-37B145F60FB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CFE87-2C63-4FBF-97A1-67107CB11F5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496F4-EEED-4CE8-B7E3-2479000CB6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06CD-FA3D-4339-AA4C-9D86CA904AA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A6793-1F12-43CC-83A9-C28CBDB24F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1E6F0-99AD-4A23-BEA0-A2E713A0BB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3F338-CCC3-41E3-85CB-30A6640E86C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338B9-EDA9-4D02-B2BA-41BA3EF9E5E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994E1-47AE-4534-B96E-24D9092A39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97494-90AB-4F3E-9FE7-24A3A4E23B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6B237-94C2-4793-8136-DF347D1DAB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04800" y="1447800"/>
            <a:ext cx="8458200" cy="1600200"/>
          </a:xfrm>
          <a:solidFill>
            <a:srgbClr val="FFFF00"/>
          </a:solidFill>
        </p:spPr>
        <p:txBody>
          <a:bodyPr/>
          <a:lstStyle>
            <a:lvl1pPr>
              <a:defRPr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7658" name="Picture 10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</p:spPr>
      </p:pic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2714625" y="0"/>
            <a:ext cx="6429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n-GB" sz="2800" b="1" dirty="0" smtClean="0">
                <a:solidFill>
                  <a:srgbClr val="FFFFCC"/>
                </a:solidFill>
                <a:cs typeface="Arial" pitchFamily="34" charset="0"/>
              </a:rPr>
              <a:t>K. Long, </a:t>
            </a:r>
            <a:fld id="{5FDF8525-CCCE-4582-8ECC-51A1A9E69662}" type="datetime3">
              <a:rPr lang="en-GB" sz="2800" b="1" smtClean="0">
                <a:solidFill>
                  <a:srgbClr val="FFFFCC"/>
                </a:solidFill>
                <a:cs typeface="Arial" pitchFamily="34" charset="0"/>
              </a:rPr>
              <a:pPr algn="r" fontAlgn="base">
                <a:spcBef>
                  <a:spcPct val="50000"/>
                </a:spcBef>
                <a:spcAft>
                  <a:spcPct val="0"/>
                </a:spcAft>
              </a:pPr>
              <a:t>13 November 2013</a:t>
            </a:fld>
            <a:endParaRPr lang="en-GB" sz="2800" b="1" dirty="0" smtClean="0">
              <a:solidFill>
                <a:srgbClr val="FFFFCC"/>
              </a:solidFill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6384925"/>
            <a:ext cx="8458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48600" y="76200"/>
            <a:ext cx="857250" cy="974725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</p:pic>
      <p:graphicFrame>
        <p:nvGraphicFramePr>
          <p:cNvPr id="7" name="Object 11"/>
          <p:cNvGraphicFramePr>
            <a:graphicFrameLocks noChangeAspect="1"/>
          </p:cNvGraphicFramePr>
          <p:nvPr/>
        </p:nvGraphicFramePr>
        <p:xfrm>
          <a:off x="304800" y="304800"/>
          <a:ext cx="1343025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3" name="Document" r:id="rId5" imgW="3683000" imgH="1104900" progId="Word.Document.8">
                  <p:embed/>
                </p:oleObj>
              </mc:Choice>
              <mc:Fallback>
                <p:oleObj name="Document" r:id="rId5" imgW="3683000" imgH="1104900" progId="Word.Document.8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04800"/>
                        <a:ext cx="1343025" cy="403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"/>
            <a:ext cx="6324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228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40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prstClr val="black"/>
                </a:solidFill>
              </a:rPr>
              <a:t>August 24-26, 2010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MAP Review - MICE Overview - L. Coney                    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5894E3C-3540-4A80-99EF-6E5D5883DBC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13 November 2013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13 November 2013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13/11/2013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sissmallbottom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13/11/2013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30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0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13 November 2013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818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13/11/2013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3848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35150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176651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073092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787115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91877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46960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154841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072373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0033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smtClean="0"/>
              <a:t>Drag picture to placeholder or click icon to add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13/11/2013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7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29108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45359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35488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122105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505861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836566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882949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836424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758846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9534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90.xml"/><Relationship Id="rId2" Type="http://schemas.openxmlformats.org/officeDocument/2006/relationships/slideLayout" Target="../slideLayouts/slideLayout91.xml"/><Relationship Id="rId3" Type="http://schemas.openxmlformats.org/officeDocument/2006/relationships/slideLayout" Target="../slideLayouts/slideLayout92.xml"/><Relationship Id="rId4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6.xml"/><Relationship Id="rId8" Type="http://schemas.openxmlformats.org/officeDocument/2006/relationships/slideLayout" Target="../slideLayouts/slideLayout97.xml"/><Relationship Id="rId9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07.xml"/><Relationship Id="rId8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18.xml"/><Relationship Id="rId8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29.xml"/><Relationship Id="rId8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8.xml"/><Relationship Id="rId12" Type="http://schemas.openxmlformats.org/officeDocument/2006/relationships/theme" Target="../theme/theme8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9.xml"/><Relationship Id="rId3" Type="http://schemas.openxmlformats.org/officeDocument/2006/relationships/slideLayout" Target="../slideLayouts/slideLayout70.xml"/><Relationship Id="rId4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4.xml"/><Relationship Id="rId8" Type="http://schemas.openxmlformats.org/officeDocument/2006/relationships/slideLayout" Target="../slideLayouts/slideLayout75.xml"/><Relationship Id="rId9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79.xml"/><Relationship Id="rId2" Type="http://schemas.openxmlformats.org/officeDocument/2006/relationships/slideLayout" Target="../slideLayouts/slideLayout80.xml"/><Relationship Id="rId3" Type="http://schemas.openxmlformats.org/officeDocument/2006/relationships/slideLayout" Target="../slideLayouts/slideLayout81.xml"/><Relationship Id="rId4" Type="http://schemas.openxmlformats.org/officeDocument/2006/relationships/slideLayout" Target="../slideLayouts/slideLayout82.xml"/><Relationship Id="rId5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5.xml"/><Relationship Id="rId8" Type="http://schemas.openxmlformats.org/officeDocument/2006/relationships/slideLayout" Target="../slideLayouts/slideLayout86.xml"/><Relationship Id="rId9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 smtClean="0"/>
              <a:pPr/>
              <a:t>13/11/2013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4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4379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1421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8989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4178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3160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310276" name="Line 4"/>
          <p:cNvSpPr>
            <a:spLocks noChangeShapeType="1"/>
          </p:cNvSpPr>
          <p:nvPr/>
        </p:nvSpPr>
        <p:spPr bwMode="auto">
          <a:xfrm>
            <a:off x="5795963" y="765175"/>
            <a:ext cx="3348037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3200" b="1" dirty="0" smtClean="0">
              <a:solidFill>
                <a:srgbClr val="FFCC00"/>
              </a:solidFill>
              <a:cs typeface="Arial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xmlns:p14="http://schemas.microsoft.com/office/powerpoint/2010/main">
    <p:fade/>
  </p:transition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sz="3200" b="1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sz="2400" b="1">
          <a:solidFill>
            <a:srgbClr val="FFCC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 b="1">
          <a:solidFill>
            <a:srgbClr val="00FF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C15101-DFFF-4CAA-AE93-B7D24E12C55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080060-40C5-4FA9-B3AB-EA8B673958D0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>
            <a:off x="5795963" y="765175"/>
            <a:ext cx="3348037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3200" b="1" dirty="0" smtClean="0">
              <a:solidFill>
                <a:srgbClr val="FFCC00"/>
              </a:solidFill>
              <a:cs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sz="3200" b="1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sz="2400" b="1">
          <a:solidFill>
            <a:srgbClr val="FFCC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 b="1">
          <a:solidFill>
            <a:srgbClr val="00FF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0" y="1143000"/>
            <a:ext cx="91440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August 24-26, 2010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276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MAP Review - MICE Overview - L. Coney                    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7A3611A-3316-4A9D-8E08-7540EE7BD763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0"/>
        </a:spcAft>
        <a:buFont typeface="Arial" charset="0"/>
        <a:buChar char="–"/>
        <a:defRPr sz="2800" kern="1200">
          <a:solidFill>
            <a:schemeClr val="hlink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2400" kern="1200">
          <a:solidFill>
            <a:srgbClr val="0080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–"/>
        <a:defRPr sz="2000" kern="1200">
          <a:solidFill>
            <a:srgbClr val="6600FF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s"/>
        <a:defRPr sz="2000" kern="1200">
          <a:solidFill>
            <a:srgbClr val="6633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sissmallbottom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20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13/11/2013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5128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4864"/>
            <a:ext cx="7772400" cy="3477875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Management</a:t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the MICE construction effort and interface to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operations </a:t>
            </a:r>
            <a:r>
              <a:rPr lang="en-US" dirty="0"/>
              <a:t>and analysis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Evolution of management of MICE project: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MICE construction project:</a:t>
            </a:r>
          </a:p>
          <a:p>
            <a:pPr lvl="1"/>
            <a:r>
              <a:rPr lang="en-US" dirty="0" smtClean="0"/>
              <a:t>Host laboratory:</a:t>
            </a:r>
          </a:p>
          <a:p>
            <a:pPr lvl="2"/>
            <a:r>
              <a:rPr lang="en-US" dirty="0" smtClean="0"/>
              <a:t>Substantial construction project across two sites (RAL &amp; DL):</a:t>
            </a:r>
          </a:p>
          <a:p>
            <a:pPr lvl="3"/>
            <a:r>
              <a:rPr lang="en-US" dirty="0" smtClean="0"/>
              <a:t>Project Engineer; full time job;</a:t>
            </a:r>
          </a:p>
          <a:p>
            <a:pPr lvl="2"/>
            <a:r>
              <a:rPr lang="en-US" dirty="0" smtClean="0"/>
              <a:t>Substantial planning/management/reporting job:</a:t>
            </a:r>
          </a:p>
          <a:p>
            <a:pPr lvl="3"/>
            <a:r>
              <a:rPr lang="en-US" dirty="0" smtClean="0"/>
              <a:t>Project Manager; full time job</a:t>
            </a:r>
          </a:p>
          <a:p>
            <a:pPr lvl="2"/>
            <a:r>
              <a:rPr lang="en-US" dirty="0" smtClean="0"/>
              <a:t>MICE International Project Office:</a:t>
            </a:r>
          </a:p>
          <a:p>
            <a:pPr lvl="3"/>
            <a:r>
              <a:rPr lang="en-US" dirty="0" smtClean="0"/>
              <a:t>Updated to address needs of the construction project</a:t>
            </a:r>
          </a:p>
          <a:p>
            <a:r>
              <a:rPr lang="en-US" dirty="0" smtClean="0"/>
              <a:t>MICE experiment: operations</a:t>
            </a:r>
            <a:r>
              <a:rPr lang="en-US" dirty="0"/>
              <a:t> </a:t>
            </a:r>
            <a:r>
              <a:rPr lang="en-US" dirty="0" smtClean="0"/>
              <a:t>and analysis</a:t>
            </a:r>
          </a:p>
          <a:p>
            <a:pPr lvl="1"/>
            <a:r>
              <a:rPr lang="en-US" dirty="0" smtClean="0"/>
              <a:t>MICE Experiment Management Office:</a:t>
            </a:r>
          </a:p>
          <a:p>
            <a:pPr lvl="2"/>
            <a:r>
              <a:rPr lang="en-US" dirty="0" smtClean="0"/>
              <a:t>Opportunity:</a:t>
            </a:r>
          </a:p>
          <a:p>
            <a:pPr lvl="3"/>
            <a:r>
              <a:rPr lang="en-US" dirty="0" smtClean="0"/>
              <a:t>Construction project the responsibility of the MIPO, experimental collaboration “freed up” to ensure proper development of experimental/scientific side of project</a:t>
            </a:r>
          </a:p>
          <a:p>
            <a:pPr lvl="2"/>
            <a:r>
              <a:rPr lang="en-US" dirty="0" smtClean="0"/>
              <a:t>MEMO organogram:</a:t>
            </a:r>
          </a:p>
          <a:p>
            <a:pPr lvl="3"/>
            <a:r>
              <a:rPr lang="en-US" dirty="0" smtClean="0"/>
              <a:t>Being discussed within the collaboration; work in progress</a:t>
            </a:r>
          </a:p>
          <a:p>
            <a:pPr lvl="4"/>
            <a:r>
              <a:rPr lang="en-US" dirty="0" smtClean="0"/>
              <a:t>Reviewed by MICE Executive Board at its last meeting (08Nov13)</a:t>
            </a:r>
          </a:p>
        </p:txBody>
      </p:sp>
    </p:spTree>
    <p:extLst>
      <p:ext uri="{BB962C8B-B14F-4D97-AF65-F5344CB8AC3E}">
        <p14:creationId xmlns:p14="http://schemas.microsoft.com/office/powerpoint/2010/main" val="2535048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Organogram of construction project:</a:t>
            </a:r>
            <a:endParaRPr lang="en-US" dirty="0"/>
          </a:p>
        </p:txBody>
      </p:sp>
      <p:pic>
        <p:nvPicPr>
          <p:cNvPr id="8" name="Content Placeholder 6" descr="MICE_International_Project_2013_Feb_revE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5269" r="9059" b="14210"/>
          <a:stretch/>
        </p:blipFill>
        <p:spPr>
          <a:xfrm>
            <a:off x="539552" y="836712"/>
            <a:ext cx="7970817" cy="5904656"/>
          </a:xfr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620803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ICE_International_Project_2013_November_rev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836712"/>
            <a:ext cx="8610600" cy="505460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3635896" y="2481245"/>
            <a:ext cx="1872208" cy="576064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56176" y="2913293"/>
            <a:ext cx="1872208" cy="576064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115616" y="1689157"/>
            <a:ext cx="7416824" cy="2448272"/>
            <a:chOff x="1115616" y="1700808"/>
            <a:chExt cx="7416824" cy="2448272"/>
          </a:xfrm>
        </p:grpSpPr>
        <p:sp>
          <p:nvSpPr>
            <p:cNvPr id="6" name="Rectangle 5"/>
            <p:cNvSpPr/>
            <p:nvPr/>
          </p:nvSpPr>
          <p:spPr>
            <a:xfrm>
              <a:off x="1115616" y="3573016"/>
              <a:ext cx="1368152" cy="576064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724128" y="1700808"/>
              <a:ext cx="2808312" cy="576064"/>
            </a:xfrm>
            <a:prstGeom prst="rect">
              <a:avLst/>
            </a:prstGeom>
            <a:noFill/>
            <a:ln w="19050" cmpd="sng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2616132" y="3656675"/>
            <a:ext cx="1656184" cy="72008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871684" y="3701405"/>
            <a:ext cx="1739844" cy="67535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7704" y="4869160"/>
            <a:ext cx="1739844" cy="67535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567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EM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16" y="1268760"/>
            <a:ext cx="8807772" cy="4324039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02157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409" y="692696"/>
            <a:ext cx="7202991" cy="592918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MIPO; MEMO; interface: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00719" y="4683101"/>
            <a:ext cx="1368152" cy="690115"/>
          </a:xfrm>
          <a:prstGeom prst="rect">
            <a:avLst/>
          </a:prstGeom>
          <a:solidFill>
            <a:srgbClr val="FFFF00">
              <a:alpha val="16000"/>
            </a:srgbClr>
          </a:solidFill>
          <a:ln w="28575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12160" y="2276872"/>
            <a:ext cx="1969797" cy="396812"/>
          </a:xfrm>
          <a:prstGeom prst="rect">
            <a:avLst/>
          </a:prstGeom>
          <a:solidFill>
            <a:srgbClr val="FFFF00">
              <a:alpha val="16000"/>
            </a:srgbClr>
          </a:solidFill>
          <a:ln w="28575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88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68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902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Collaboration charter:</a:t>
            </a:r>
          </a:p>
          <a:p>
            <a:pPr lvl="1"/>
            <a:r>
              <a:rPr lang="en-US" dirty="0" smtClean="0"/>
              <a:t>Drafted 2003</a:t>
            </a:r>
          </a:p>
          <a:p>
            <a:pPr lvl="1"/>
            <a:r>
              <a:rPr lang="en-US" dirty="0" smtClean="0"/>
              <a:t>MIPO/MEMO invented recently</a:t>
            </a:r>
          </a:p>
          <a:p>
            <a:pPr lvl="2"/>
            <a:r>
              <a:rPr lang="en-US" dirty="0" smtClean="0"/>
              <a:t>Not reflected in Charter</a:t>
            </a:r>
          </a:p>
          <a:p>
            <a:pPr lvl="1"/>
            <a:r>
              <a:rPr lang="en-US" dirty="0" smtClean="0"/>
              <a:t>MICE CB has asked MICE EB to instigate a review</a:t>
            </a:r>
          </a:p>
        </p:txBody>
      </p:sp>
    </p:spTree>
    <p:extLst>
      <p:ext uri="{BB962C8B-B14F-4D97-AF65-F5344CB8AC3E}">
        <p14:creationId xmlns:p14="http://schemas.microsoft.com/office/powerpoint/2010/main" val="2549858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143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Preface to budget/schedule presentations from UK and US PIs: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US leveling; based on budget assumptions presented to the RLSR Panel in May13:</a:t>
            </a:r>
          </a:p>
          <a:p>
            <a:pPr lvl="1"/>
            <a:r>
              <a:rPr lang="en-US" dirty="0" smtClean="0"/>
              <a:t>Changes delivery dates for some components;</a:t>
            </a:r>
          </a:p>
          <a:p>
            <a:pPr lvl="1"/>
            <a:r>
              <a:rPr lang="en-US" dirty="0" smtClean="0"/>
              <a:t>Includes contingency and appropriate float;</a:t>
            </a:r>
          </a:p>
          <a:p>
            <a:pPr lvl="2"/>
            <a:r>
              <a:rPr lang="en-US" dirty="0" smtClean="0"/>
              <a:t>More robust going forward:</a:t>
            </a:r>
          </a:p>
          <a:p>
            <a:pPr lvl="3"/>
            <a:r>
              <a:rPr lang="en-US" dirty="0" smtClean="0"/>
              <a:t>Principal issue:</a:t>
            </a:r>
          </a:p>
          <a:p>
            <a:pPr lvl="4"/>
            <a:r>
              <a:rPr lang="en-US" dirty="0" smtClean="0"/>
              <a:t>Impact and management of R&amp;D risks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UK analysis of spend profile which will include explicitly called out working margin and contingency:</a:t>
            </a:r>
          </a:p>
          <a:p>
            <a:pPr lvl="1"/>
            <a:r>
              <a:rPr lang="en-US" dirty="0" smtClean="0"/>
              <a:t>Document(s) [cost, schedule, risk] in preparation:</a:t>
            </a:r>
          </a:p>
          <a:p>
            <a:pPr lvl="2"/>
            <a:r>
              <a:rPr lang="en-US" dirty="0" smtClean="0"/>
              <a:t>Requires another iteration to take into account full outcome of US </a:t>
            </a:r>
            <a:r>
              <a:rPr lang="en-US" dirty="0" err="1" smtClean="0"/>
              <a:t>levelling</a:t>
            </a:r>
            <a:r>
              <a:rPr lang="en-US" dirty="0" smtClean="0"/>
              <a:t>;</a:t>
            </a:r>
          </a:p>
          <a:p>
            <a:pPr lvl="3"/>
            <a:r>
              <a:rPr lang="en-US" dirty="0" smtClean="0"/>
              <a:t>Principal issue:</a:t>
            </a:r>
          </a:p>
          <a:p>
            <a:pPr lvl="4"/>
            <a:r>
              <a:rPr lang="en-US" dirty="0" smtClean="0"/>
              <a:t>Management of contingency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So, cost/schedule analysis still “a work in progress”:</a:t>
            </a:r>
          </a:p>
          <a:p>
            <a:pPr lvl="1"/>
            <a:r>
              <a:rPr lang="en-US" dirty="0" smtClean="0"/>
              <a:t>But, more advanced on both sides than in May13;</a:t>
            </a:r>
          </a:p>
          <a:p>
            <a:pPr lvl="1"/>
            <a:r>
              <a:rPr lang="en-US" dirty="0" smtClean="0"/>
              <a:t>Now seek to </a:t>
            </a:r>
            <a:r>
              <a:rPr lang="en-US" dirty="0" err="1" smtClean="0"/>
              <a:t>rebaseline</a:t>
            </a:r>
            <a:r>
              <a:rPr lang="en-US" dirty="0" smtClean="0"/>
              <a:t> full project (Step IV; Step V or VI) by ~March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059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16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6_KL-p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2_KL-p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13.xml><?xml version="1.0" encoding="utf-8"?>
<a:theme xmlns:a="http://schemas.openxmlformats.org/drawingml/2006/main" name="3_KL-p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ata-proj-slides">
  <a:themeElements>
    <a:clrScheme name="Data-proj-slides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Data-proj-slid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ata-proj-slides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-proj-slides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-proj-slides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lides">
  <a:themeElements>
    <a:clrScheme name="Slides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Slid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lides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Them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2_Them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ISIS Small Bottom Banner">
  <a:themeElements>
    <a:clrScheme name="ISIS Small Bottom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SIS Small Bottom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SIS Small Bottom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KL-p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Standard-black.potx</Template>
  <TotalTime>2574</TotalTime>
  <Words>322</Words>
  <Application>Microsoft Macintosh PowerPoint</Application>
  <PresentationFormat>On-screen Show (4:3)</PresentationFormat>
  <Paragraphs>44</Paragraphs>
  <Slides>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3" baseType="lpstr">
      <vt:lpstr>Standard-black</vt:lpstr>
      <vt:lpstr>1_Data-proj-slides</vt:lpstr>
      <vt:lpstr>1_Theme1</vt:lpstr>
      <vt:lpstr>Slides</vt:lpstr>
      <vt:lpstr>Presentation1</vt:lpstr>
      <vt:lpstr>1_Theme2</vt:lpstr>
      <vt:lpstr>2_Theme2</vt:lpstr>
      <vt:lpstr>ISIS Small Bottom Banner</vt:lpstr>
      <vt:lpstr>1_KL-pres</vt:lpstr>
      <vt:lpstr>16_Default Design</vt:lpstr>
      <vt:lpstr>6_KL-pres</vt:lpstr>
      <vt:lpstr>2_KL-pres</vt:lpstr>
      <vt:lpstr>3_KL-pres</vt:lpstr>
      <vt:lpstr>Document</vt:lpstr>
      <vt:lpstr> Management of the MICE construction effort and interface to  operations and analysis</vt:lpstr>
      <vt:lpstr>Evolution of management of MICE project:</vt:lpstr>
      <vt:lpstr>Organogram of construction project:</vt:lpstr>
      <vt:lpstr>PowerPoint Presentation</vt:lpstr>
      <vt:lpstr>PowerPoint Presentation</vt:lpstr>
      <vt:lpstr>MIPO; MEMO; interface:</vt:lpstr>
      <vt:lpstr>PowerPoint Presentation</vt:lpstr>
      <vt:lpstr>Evolution:</vt:lpstr>
      <vt:lpstr>Preface to budget/schedule presentations from UK and US PIs:</vt:lpstr>
    </vt:vector>
  </TitlesOfParts>
  <Company>Imperial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UKNF &amp; MICE:</dc:title>
  <dc:creator>Ken</dc:creator>
  <cp:lastModifiedBy>Kenneth Long</cp:lastModifiedBy>
  <cp:revision>145</cp:revision>
  <dcterms:created xsi:type="dcterms:W3CDTF">2012-05-06T10:05:37Z</dcterms:created>
  <dcterms:modified xsi:type="dcterms:W3CDTF">2013-11-13T20:21:02Z</dcterms:modified>
</cp:coreProperties>
</file>