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0"/>
  </p:notesMasterIdLst>
  <p:sldIdLst>
    <p:sldId id="1276" r:id="rId2"/>
    <p:sldId id="1290" r:id="rId3"/>
    <p:sldId id="1253" r:id="rId4"/>
    <p:sldId id="1281" r:id="rId5"/>
    <p:sldId id="1280" r:id="rId6"/>
    <p:sldId id="1277" r:id="rId7"/>
    <p:sldId id="1291" r:id="rId8"/>
    <p:sldId id="1283" r:id="rId9"/>
    <p:sldId id="1292" r:id="rId10"/>
    <p:sldId id="256" r:id="rId11"/>
    <p:sldId id="1196" r:id="rId12"/>
    <p:sldId id="831" r:id="rId13"/>
    <p:sldId id="1255" r:id="rId14"/>
    <p:sldId id="1256" r:id="rId15"/>
    <p:sldId id="1189" r:id="rId16"/>
    <p:sldId id="1190" r:id="rId17"/>
    <p:sldId id="1145" r:id="rId18"/>
    <p:sldId id="1241" r:id="rId19"/>
    <p:sldId id="1143" r:id="rId20"/>
    <p:sldId id="1144" r:id="rId21"/>
    <p:sldId id="1164" r:id="rId22"/>
    <p:sldId id="1257" r:id="rId23"/>
    <p:sldId id="1171" r:id="rId24"/>
    <p:sldId id="1258" r:id="rId25"/>
    <p:sldId id="1282" r:id="rId26"/>
    <p:sldId id="1174" r:id="rId27"/>
    <p:sldId id="1284" r:id="rId28"/>
    <p:sldId id="1278" r:id="rId29"/>
    <p:sldId id="1279" r:id="rId30"/>
    <p:sldId id="1297" r:id="rId31"/>
    <p:sldId id="1176" r:id="rId32"/>
    <p:sldId id="1259" r:id="rId33"/>
    <p:sldId id="1260" r:id="rId34"/>
    <p:sldId id="1254" r:id="rId35"/>
    <p:sldId id="1225" r:id="rId36"/>
    <p:sldId id="1299" r:id="rId37"/>
    <p:sldId id="1262" r:id="rId38"/>
    <p:sldId id="1231" r:id="rId39"/>
    <p:sldId id="1237" r:id="rId40"/>
    <p:sldId id="1263" r:id="rId41"/>
    <p:sldId id="1287" r:id="rId42"/>
    <p:sldId id="1271" r:id="rId43"/>
    <p:sldId id="1266" r:id="rId44"/>
    <p:sldId id="1274" r:id="rId45"/>
    <p:sldId id="1298" r:id="rId46"/>
    <p:sldId id="1268" r:id="rId47"/>
    <p:sldId id="1293" r:id="rId48"/>
    <p:sldId id="1294" r:id="rId49"/>
    <p:sldId id="1295" r:id="rId50"/>
    <p:sldId id="1296" r:id="rId51"/>
    <p:sldId id="1285" r:id="rId52"/>
    <p:sldId id="1300" r:id="rId53"/>
    <p:sldId id="1269" r:id="rId54"/>
    <p:sldId id="1251" r:id="rId55"/>
    <p:sldId id="1187" r:id="rId56"/>
    <p:sldId id="1270" r:id="rId57"/>
    <p:sldId id="1272" r:id="rId58"/>
    <p:sldId id="1273" r:id="rId59"/>
    <p:sldId id="1238" r:id="rId60"/>
    <p:sldId id="1267" r:id="rId61"/>
    <p:sldId id="1264" r:id="rId62"/>
    <p:sldId id="1265" r:id="rId63"/>
    <p:sldId id="1275" r:id="rId64"/>
    <p:sldId id="1301" r:id="rId65"/>
    <p:sldId id="1302" r:id="rId66"/>
    <p:sldId id="1303" r:id="rId67"/>
    <p:sldId id="1304" r:id="rId68"/>
    <p:sldId id="1232" r:id="rId69"/>
  </p:sldIdLst>
  <p:sldSz cx="9144000" cy="6858000" type="screen4x3"/>
  <p:notesSz cx="6858000" cy="9144000"/>
  <p:defaultTextStyle>
    <a:defPPr>
      <a:defRPr lang="en-US"/>
    </a:defPPr>
    <a:lvl1pPr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1pPr>
    <a:lvl2pPr marL="4572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2pPr>
    <a:lvl3pPr marL="9144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3pPr>
    <a:lvl4pPr marL="13716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4pPr>
    <a:lvl5pPr marL="18288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3200" b="1"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3200" b="1"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3200" b="1"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3200" b="1"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66"/>
    <a:srgbClr val="BBE0E3"/>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600"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6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notesMaster" Target="notesMasters/notesMaster1.xml"/><Relationship Id="rId71" Type="http://schemas.openxmlformats.org/officeDocument/2006/relationships/printerSettings" Target="printerSettings/printerSettings1.bin"/><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23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b="0">
                <a:cs typeface="Times New Roman" charset="0"/>
              </a:defRPr>
            </a:lvl1pPr>
          </a:lstStyle>
          <a:p>
            <a:pPr>
              <a:defRPr/>
            </a:pPr>
            <a:endParaRPr lang="en-US"/>
          </a:p>
        </p:txBody>
      </p:sp>
      <p:sp>
        <p:nvSpPr>
          <p:cNvPr id="61235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b="0">
                <a:cs typeface="Times New Roman" charset="0"/>
              </a:defRPr>
            </a:lvl1pPr>
          </a:lstStyle>
          <a:p>
            <a:pPr>
              <a:defRPr/>
            </a:pPr>
            <a:endParaRPr lang="en-US"/>
          </a:p>
        </p:txBody>
      </p:sp>
      <p:sp>
        <p:nvSpPr>
          <p:cNvPr id="612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1235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235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b="0">
                <a:cs typeface="Times New Roman" charset="0"/>
              </a:defRPr>
            </a:lvl1pPr>
          </a:lstStyle>
          <a:p>
            <a:pPr>
              <a:defRPr/>
            </a:pPr>
            <a:endParaRPr lang="en-US"/>
          </a:p>
        </p:txBody>
      </p:sp>
      <p:sp>
        <p:nvSpPr>
          <p:cNvPr id="61235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b="0">
                <a:cs typeface="Times New Roman" charset="0"/>
              </a:defRPr>
            </a:lvl1pPr>
          </a:lstStyle>
          <a:p>
            <a:pPr>
              <a:defRPr/>
            </a:pPr>
            <a:fld id="{616E32EF-87D4-DD42-BBBE-07A43FA789C0}" type="slidenum">
              <a:rPr lang="en-US"/>
              <a:pPr>
                <a:defRPr/>
              </a:pPr>
              <a:t>‹#›</a:t>
            </a:fld>
            <a:endParaRPr lang="en-US"/>
          </a:p>
        </p:txBody>
      </p:sp>
    </p:spTree>
    <p:extLst>
      <p:ext uri="{BB962C8B-B14F-4D97-AF65-F5344CB8AC3E}">
        <p14:creationId xmlns:p14="http://schemas.microsoft.com/office/powerpoint/2010/main" val="31991393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649AC249-1D1E-2244-8E45-152D4A15157A}" type="slidenum">
              <a:rPr lang="en-US" b="0"/>
              <a:pPr eaLnBrk="1" hangingPunct="1"/>
              <a:t>3</a:t>
            </a:fld>
            <a:endParaRPr lang="en-US" b="0"/>
          </a:p>
        </p:txBody>
      </p:sp>
      <p:sp>
        <p:nvSpPr>
          <p:cNvPr id="28674" name="Rectangle 1026"/>
          <p:cNvSpPr>
            <a:spLocks noGrp="1" noRot="1" noChangeAspect="1" noChangeArrowheads="1"/>
          </p:cNvSpPr>
          <p:nvPr>
            <p:ph type="sldImg"/>
          </p:nvPr>
        </p:nvSpPr>
        <p:spPr>
          <a:solidFill>
            <a:srgbClr val="FFFFFF"/>
          </a:solidFill>
          <a:ln/>
        </p:spPr>
      </p:sp>
      <p:sp>
        <p:nvSpPr>
          <p:cNvPr id="1019907" name="Rectangle 1027"/>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33A8C5D-184A-D64E-A6C3-780F769B4B4F}" type="slidenum">
              <a:rPr lang="en-US"/>
              <a:pPr>
                <a:defRPr/>
              </a:pPr>
              <a:t>26</a:t>
            </a:fld>
            <a:endParaRPr lang="en-US"/>
          </a:p>
        </p:txBody>
      </p:sp>
      <p:sp>
        <p:nvSpPr>
          <p:cNvPr id="87552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8755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r" eaLnBrk="1" hangingPunct="1"/>
            <a:fld id="{1CF4F548-6100-A34C-B744-B0286B346F50}" type="slidenum">
              <a:rPr lang="en-US" sz="1200" b="0">
                <a:latin typeface="Arial" charset="0"/>
              </a:rPr>
              <a:pPr algn="r" eaLnBrk="1" hangingPunct="1"/>
              <a:t>31</a:t>
            </a:fld>
            <a:endParaRPr lang="en-US" sz="1200" b="0">
              <a:latin typeface="Arial" charset="0"/>
            </a:endParaRPr>
          </a:p>
        </p:txBody>
      </p:sp>
      <p:sp>
        <p:nvSpPr>
          <p:cNvPr id="37890" name="Rectangle 2"/>
          <p:cNvSpPr>
            <a:spLocks noGrp="1" noRot="1" noChangeAspect="1" noChangeArrowheads="1"/>
          </p:cNvSpPr>
          <p:nvPr>
            <p:ph type="sldImg"/>
          </p:nvPr>
        </p:nvSpPr>
        <p:spPr>
          <a:xfrm>
            <a:off x="1141413" y="685800"/>
            <a:ext cx="4573587" cy="3430588"/>
          </a:xfrm>
          <a:solidFill>
            <a:srgbClr val="FFFFFF"/>
          </a:solidFill>
          <a:ln/>
        </p:spPr>
      </p:sp>
      <p:sp>
        <p:nvSpPr>
          <p:cNvPr id="37891"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All the particles of the standard model, from conception to discovery, with the higgs the last missing piece. History will remember the higgs discovery of this year as closing the chapter on an amazing century of unraveling the subatomic world and building the SM. End with “given the particle content of the SM and their quantum numbers…”</a:t>
            </a:r>
          </a:p>
          <a:p>
            <a:endParaRPr lang="en-US">
              <a:ea typeface="ＭＳ Ｐゴシック" charset="0"/>
              <a:cs typeface="ＭＳ Ｐゴシック" charset="0"/>
            </a:endParaRPr>
          </a:p>
          <a:p>
            <a:r>
              <a:rPr lang="en-US">
                <a:ea typeface="ＭＳ Ｐゴシック" charset="0"/>
                <a:cs typeface="ＭＳ Ｐゴシック" charset="0"/>
              </a:rPr>
              <a:t>(Alternatively): The picture of fundamental physics at the start of the last century was a classical one in which all that was left was to measure to increasing precision, with a few anomalies here and there like blackbody radiation or the precession of mercury… </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EC111FCE-240B-0147-B1D0-098D195AE1CA}" type="slidenum">
              <a:rPr lang="en-US" b="0"/>
              <a:pPr eaLnBrk="1" hangingPunct="1"/>
              <a:t>34</a:t>
            </a:fld>
            <a:endParaRPr lang="en-US" b="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7F5DB64-17D1-2F4D-8984-FCE2915A47F3}" type="slidenum">
              <a:rPr lang="en-US"/>
              <a:pPr>
                <a:defRPr/>
              </a:pPr>
              <a:t>35</a:t>
            </a:fld>
            <a:endParaRPr lang="en-US"/>
          </a:p>
        </p:txBody>
      </p:sp>
      <p:sp>
        <p:nvSpPr>
          <p:cNvPr id="973826" name="Rectangle 2"/>
          <p:cNvSpPr>
            <a:spLocks noGrp="1" noRot="1" noChangeAspect="1" noChangeArrowheads="1"/>
          </p:cNvSpPr>
          <p:nvPr>
            <p:ph type="sldImg"/>
          </p:nvPr>
        </p:nvSpPr>
        <p:spPr>
          <a:xfrm>
            <a:off x="1141413" y="685800"/>
            <a:ext cx="4573587" cy="3430588"/>
          </a:xfrm>
          <a:solidFill>
            <a:srgbClr val="FFFFFF"/>
          </a:solidFill>
          <a:ln/>
          <a:extLst>
            <a:ext uri="{FAA26D3D-D897-4be2-8F04-BA451C77F1D7}">
              <ma14:placeholderFlag xmlns:ma14="http://schemas.microsoft.com/office/mac/drawingml/2011/main" val="1"/>
            </a:ext>
          </a:extLst>
        </p:spPr>
      </p:sp>
      <p:sp>
        <p:nvSpPr>
          <p:cNvPr id="9738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A793C3E-AB18-9845-99B4-4A58F020E9B3}" type="slidenum">
              <a:rPr lang="en-US"/>
              <a:pPr>
                <a:defRPr/>
              </a:pPr>
              <a:t>36</a:t>
            </a:fld>
            <a:endParaRPr lang="en-US"/>
          </a:p>
        </p:txBody>
      </p:sp>
      <p:sp>
        <p:nvSpPr>
          <p:cNvPr id="973826" name="Rectangle 2"/>
          <p:cNvSpPr>
            <a:spLocks noGrp="1" noRot="1" noChangeAspect="1" noChangeArrowheads="1"/>
          </p:cNvSpPr>
          <p:nvPr>
            <p:ph type="sldImg"/>
          </p:nvPr>
        </p:nvSpPr>
        <p:spPr>
          <a:xfrm>
            <a:off x="1141413" y="685800"/>
            <a:ext cx="4573587" cy="3430588"/>
          </a:xfrm>
          <a:solidFill>
            <a:srgbClr val="FFFFFF"/>
          </a:solidFill>
          <a:ln/>
          <a:extLst>
            <a:ext uri="{FAA26D3D-D897-4be2-8F04-BA451C77F1D7}">
              <ma14:placeholderFlag xmlns:ma14="http://schemas.microsoft.com/office/mac/drawingml/2011/main" val="1"/>
            </a:ext>
          </a:extLst>
        </p:spPr>
      </p:sp>
      <p:sp>
        <p:nvSpPr>
          <p:cNvPr id="9738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1E8FC210-E346-8248-BA52-85EF10EE04A8}" type="slidenum">
              <a:rPr lang="en-US" b="0"/>
              <a:pPr eaLnBrk="1" hangingPunct="1"/>
              <a:t>37</a:t>
            </a:fld>
            <a:endParaRPr lang="en-US" b="0"/>
          </a:p>
        </p:txBody>
      </p:sp>
      <p:sp>
        <p:nvSpPr>
          <p:cNvPr id="87042" name="Rectangle 2"/>
          <p:cNvSpPr>
            <a:spLocks noGrp="1" noRot="1" noChangeAspect="1" noChangeArrowheads="1"/>
          </p:cNvSpPr>
          <p:nvPr>
            <p:ph type="sldImg"/>
          </p:nvPr>
        </p:nvSpPr>
        <p:spPr>
          <a:xfrm>
            <a:off x="1141413" y="685800"/>
            <a:ext cx="4573587" cy="3430588"/>
          </a:xfrm>
          <a:solidFill>
            <a:srgbClr val="FFFFFF"/>
          </a:solidFill>
          <a:ln/>
        </p:spPr>
      </p:sp>
      <p:sp>
        <p:nvSpPr>
          <p:cNvPr id="973827"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F723DA1-6D4F-0A48-A586-8EFC5798A75B}" type="slidenum">
              <a:rPr lang="en-US"/>
              <a:pPr>
                <a:defRPr/>
              </a:pPr>
              <a:t>38</a:t>
            </a:fld>
            <a:endParaRPr lang="en-US"/>
          </a:p>
        </p:txBody>
      </p:sp>
      <p:sp>
        <p:nvSpPr>
          <p:cNvPr id="973826" name="Rectangle 2"/>
          <p:cNvSpPr>
            <a:spLocks noGrp="1" noRot="1" noChangeAspect="1" noChangeArrowheads="1"/>
          </p:cNvSpPr>
          <p:nvPr>
            <p:ph type="sldImg"/>
          </p:nvPr>
        </p:nvSpPr>
        <p:spPr>
          <a:xfrm>
            <a:off x="1141413" y="685800"/>
            <a:ext cx="4573587" cy="3430588"/>
          </a:xfrm>
          <a:solidFill>
            <a:srgbClr val="FFFFFF"/>
          </a:solidFill>
          <a:ln/>
          <a:extLst>
            <a:ext uri="{FAA26D3D-D897-4be2-8F04-BA451C77F1D7}">
              <ma14:placeholderFlag xmlns:ma14="http://schemas.microsoft.com/office/mac/drawingml/2011/main" val="1"/>
            </a:ext>
          </a:extLst>
        </p:spPr>
      </p:sp>
      <p:sp>
        <p:nvSpPr>
          <p:cNvPr id="9738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r" eaLnBrk="1" hangingPunct="1"/>
            <a:fld id="{3494C79D-B199-3E41-9F2B-C8EB640FF31D}" type="slidenum">
              <a:rPr lang="en-US" sz="1200" b="0"/>
              <a:pPr algn="r" eaLnBrk="1" hangingPunct="1"/>
              <a:t>52</a:t>
            </a:fld>
            <a:endParaRPr lang="en-US" sz="1200" b="0"/>
          </a:p>
        </p:txBody>
      </p:sp>
      <p:sp>
        <p:nvSpPr>
          <p:cNvPr id="57346" name="Rectangle 2"/>
          <p:cNvSpPr>
            <a:spLocks noGrp="1" noRot="1" noChangeAspect="1" noChangeArrowheads="1"/>
          </p:cNvSpPr>
          <p:nvPr>
            <p:ph type="sldImg"/>
          </p:nvPr>
        </p:nvSpPr>
        <p:spPr>
          <a:xfrm>
            <a:off x="1141413" y="685800"/>
            <a:ext cx="4573587" cy="3430588"/>
          </a:xfrm>
          <a:solidFill>
            <a:srgbClr val="FFFFFF"/>
          </a:solidFill>
          <a:ln/>
        </p:spPr>
      </p:sp>
      <p:sp>
        <p:nvSpPr>
          <p:cNvPr id="5734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4F9420F-6149-494B-A7B8-A62F561B06A9}" type="slidenum">
              <a:rPr lang="en-US"/>
              <a:pPr>
                <a:defRPr/>
              </a:pPr>
              <a:t>55</a:t>
            </a:fld>
            <a:endParaRPr lang="en-US"/>
          </a:p>
        </p:txBody>
      </p:sp>
      <p:sp>
        <p:nvSpPr>
          <p:cNvPr id="3532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5328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45D43AE-4238-8243-809D-A63A28868770}" type="slidenum">
              <a:rPr lang="en-US"/>
              <a:pPr>
                <a:defRPr/>
              </a:pPr>
              <a:t>66</a:t>
            </a:fld>
            <a:endParaRPr lang="en-US"/>
          </a:p>
        </p:txBody>
      </p:sp>
      <p:sp>
        <p:nvSpPr>
          <p:cNvPr id="973826" name="Rectangle 2"/>
          <p:cNvSpPr>
            <a:spLocks noGrp="1" noRot="1" noChangeAspect="1" noChangeArrowheads="1"/>
          </p:cNvSpPr>
          <p:nvPr>
            <p:ph type="sldImg"/>
          </p:nvPr>
        </p:nvSpPr>
        <p:spPr>
          <a:xfrm>
            <a:off x="1141413" y="685800"/>
            <a:ext cx="4573587" cy="3430588"/>
          </a:xfrm>
          <a:solidFill>
            <a:srgbClr val="FFFFFF"/>
          </a:solidFill>
          <a:ln/>
          <a:extLst>
            <a:ext uri="{FAA26D3D-D897-4be2-8F04-BA451C77F1D7}">
              <ma14:placeholderFlag xmlns:ma14="http://schemas.microsoft.com/office/mac/drawingml/2011/main" val="1"/>
            </a:ext>
          </a:extLst>
        </p:spPr>
      </p:sp>
      <p:sp>
        <p:nvSpPr>
          <p:cNvPr id="9738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66B95BE-5C88-AC44-8318-25AE3B617919}" type="slidenum">
              <a:rPr lang="en-US"/>
              <a:pPr>
                <a:defRPr/>
              </a:pPr>
              <a:t>10</a:t>
            </a:fld>
            <a:endParaRPr lang="en-US"/>
          </a:p>
        </p:txBody>
      </p:sp>
      <p:sp>
        <p:nvSpPr>
          <p:cNvPr id="6133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337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p:txBody>
          <a:bodyPr/>
          <a:lstStyle/>
          <a:p>
            <a:pPr>
              <a:defRPr/>
            </a:pPr>
            <a:fld id="{841CCED3-9891-3C4E-8979-30C876C92A3E}" type="slidenum">
              <a:rPr lang="en-US"/>
              <a:pPr>
                <a:defRPr/>
              </a:pPr>
              <a:t>67</a:t>
            </a:fld>
            <a:endParaRPr lang="en-US"/>
          </a:p>
        </p:txBody>
      </p:sp>
      <p:sp>
        <p:nvSpPr>
          <p:cNvPr id="89088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8908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3323BB3-FDF1-F24B-8E06-694EA1B26159}" type="slidenum">
              <a:rPr lang="en-US"/>
              <a:pPr>
                <a:defRPr/>
              </a:pPr>
              <a:t>68</a:t>
            </a:fld>
            <a:endParaRPr lang="en-US"/>
          </a:p>
        </p:txBody>
      </p:sp>
      <p:sp>
        <p:nvSpPr>
          <p:cNvPr id="973826" name="Rectangle 2"/>
          <p:cNvSpPr>
            <a:spLocks noGrp="1" noRot="1" noChangeAspect="1" noChangeArrowheads="1"/>
          </p:cNvSpPr>
          <p:nvPr>
            <p:ph type="sldImg"/>
          </p:nvPr>
        </p:nvSpPr>
        <p:spPr>
          <a:xfrm>
            <a:off x="1141413" y="685800"/>
            <a:ext cx="4573587" cy="3430588"/>
          </a:xfrm>
          <a:solidFill>
            <a:srgbClr val="FFFFFF"/>
          </a:solidFill>
          <a:ln/>
          <a:extLst>
            <a:ext uri="{FAA26D3D-D897-4be2-8F04-BA451C77F1D7}">
              <ma14:placeholderFlag xmlns:ma14="http://schemas.microsoft.com/office/mac/drawingml/2011/main" val="1"/>
            </a:ext>
          </a:extLst>
        </p:spPr>
      </p:sp>
      <p:sp>
        <p:nvSpPr>
          <p:cNvPr id="9738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defRPr/>
            </a:pPr>
            <a:fld id="{7DBA738E-CCD0-564A-807B-36A1A0568231}" type="slidenum">
              <a:rPr lang="en-US" b="0"/>
              <a:pPr eaLnBrk="1" hangingPunct="1">
                <a:defRPr/>
              </a:pPr>
              <a:t>12</a:t>
            </a:fld>
            <a:endParaRPr lang="en-US" b="0"/>
          </a:p>
        </p:txBody>
      </p:sp>
      <p:sp>
        <p:nvSpPr>
          <p:cNvPr id="41986" name="Rectangle 2"/>
          <p:cNvSpPr>
            <a:spLocks noGrp="1" noRot="1" noChangeAspect="1" noChangeArrowheads="1"/>
          </p:cNvSpPr>
          <p:nvPr>
            <p:ph type="sldImg"/>
          </p:nvPr>
        </p:nvSpPr>
        <p:spPr>
          <a:solidFill>
            <a:srgbClr val="FFFFFF"/>
          </a:solidFill>
          <a:ln/>
        </p:spPr>
      </p:sp>
      <p:sp>
        <p:nvSpPr>
          <p:cNvPr id="460803"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2DC7DA89-6133-4145-8A21-3659286D9142}" type="slidenum">
              <a:rPr lang="en-US" b="0"/>
              <a:pPr eaLnBrk="1" hangingPunct="1"/>
              <a:t>13</a:t>
            </a:fld>
            <a:endParaRPr lang="en-US" b="0"/>
          </a:p>
        </p:txBody>
      </p:sp>
      <p:sp>
        <p:nvSpPr>
          <p:cNvPr id="63490" name="Rectangle 2"/>
          <p:cNvSpPr>
            <a:spLocks noGrp="1" noRot="1" noChangeAspect="1" noChangeArrowheads="1" noTextEdit="1"/>
          </p:cNvSpPr>
          <p:nvPr>
            <p:ph type="sldImg"/>
          </p:nvPr>
        </p:nvSpPr>
        <p:spPr>
          <a:ln/>
        </p:spPr>
      </p:sp>
      <p:sp>
        <p:nvSpPr>
          <p:cNvPr id="65741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160A3EBF-36B7-564A-B0D7-3225A1E6D577}" type="slidenum">
              <a:rPr lang="en-US" b="0"/>
              <a:pPr eaLnBrk="1" hangingPunct="1"/>
              <a:t>14</a:t>
            </a:fld>
            <a:endParaRPr lang="en-US" b="0"/>
          </a:p>
        </p:txBody>
      </p:sp>
      <p:sp>
        <p:nvSpPr>
          <p:cNvPr id="65538" name="Rectangle 2"/>
          <p:cNvSpPr>
            <a:spLocks noGrp="1" noRot="1" noChangeAspect="1" noChangeArrowheads="1" noTextEdit="1"/>
          </p:cNvSpPr>
          <p:nvPr>
            <p:ph type="sldImg"/>
          </p:nvPr>
        </p:nvSpPr>
        <p:spPr>
          <a:ln/>
        </p:spPr>
      </p:sp>
      <p:sp>
        <p:nvSpPr>
          <p:cNvPr id="62976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ln/>
        </p:spPr>
      </p:sp>
      <p:sp>
        <p:nvSpPr>
          <p:cNvPr id="7168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defRPr/>
            </a:pPr>
            <a:fld id="{71375AC2-8E25-9840-8EA7-406E6F270811}" type="slidenum">
              <a:rPr lang="en-US" b="0"/>
              <a:pPr eaLnBrk="1" hangingPunct="1">
                <a:defRPr/>
              </a:pPr>
              <a:t>19</a:t>
            </a:fld>
            <a:endParaRPr lang="en-US" b="0"/>
          </a:p>
        </p:txBody>
      </p:sp>
      <p:sp>
        <p:nvSpPr>
          <p:cNvPr id="91138" name="Rectangle 2"/>
          <p:cNvSpPr>
            <a:spLocks noGrp="1" noRot="1" noChangeAspect="1" noChangeArrowheads="1"/>
          </p:cNvSpPr>
          <p:nvPr>
            <p:ph type="sldImg"/>
          </p:nvPr>
        </p:nvSpPr>
        <p:spPr>
          <a:solidFill>
            <a:srgbClr val="FFFFFF"/>
          </a:solidFill>
          <a:ln/>
        </p:spPr>
      </p:sp>
      <p:sp>
        <p:nvSpPr>
          <p:cNvPr id="539651"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defRPr/>
            </a:pPr>
            <a:fld id="{DCE8D407-0353-A64B-A163-AD92C2132871}" type="slidenum">
              <a:rPr lang="en-US" b="0"/>
              <a:pPr eaLnBrk="1" hangingPunct="1">
                <a:defRPr/>
              </a:pPr>
              <a:t>20</a:t>
            </a:fld>
            <a:endParaRPr lang="en-US" b="0"/>
          </a:p>
        </p:txBody>
      </p:sp>
      <p:sp>
        <p:nvSpPr>
          <p:cNvPr id="91138" name="Rectangle 2"/>
          <p:cNvSpPr>
            <a:spLocks noGrp="1" noRot="1" noChangeAspect="1" noChangeArrowheads="1"/>
          </p:cNvSpPr>
          <p:nvPr>
            <p:ph type="sldImg"/>
          </p:nvPr>
        </p:nvSpPr>
        <p:spPr>
          <a:solidFill>
            <a:srgbClr val="FFFFFF"/>
          </a:solidFill>
          <a:ln/>
        </p:spPr>
      </p:sp>
      <p:sp>
        <p:nvSpPr>
          <p:cNvPr id="539651"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p:txBody>
          <a:bodyPr/>
          <a:lstStyle/>
          <a:p>
            <a:pPr>
              <a:defRPr/>
            </a:pPr>
            <a:fld id="{C994B719-1CA1-DB40-81BA-99F0364BBBA5}" type="slidenum">
              <a:rPr lang="en-US"/>
              <a:pPr>
                <a:defRPr/>
              </a:pPr>
              <a:t>21</a:t>
            </a:fld>
            <a:endParaRPr lang="en-US"/>
          </a:p>
        </p:txBody>
      </p:sp>
      <p:sp>
        <p:nvSpPr>
          <p:cNvPr id="871426" name="Rectangle 1026"/>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871427" name="Rectangle 1027"/>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A5BEE63-72B6-844A-B822-7DF30BF86F42}" type="slidenum">
              <a:rPr lang="en-US"/>
              <a:pPr>
                <a:defRPr/>
              </a:pPr>
              <a:t>‹#›</a:t>
            </a:fld>
            <a:endParaRPr lang="en-US"/>
          </a:p>
        </p:txBody>
      </p:sp>
    </p:spTree>
    <p:extLst>
      <p:ext uri="{BB962C8B-B14F-4D97-AF65-F5344CB8AC3E}">
        <p14:creationId xmlns:p14="http://schemas.microsoft.com/office/powerpoint/2010/main" val="1823290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2354CF-16B2-C748-AA9C-B5427F339269}" type="slidenum">
              <a:rPr lang="en-US"/>
              <a:pPr>
                <a:defRPr/>
              </a:pPr>
              <a:t>‹#›</a:t>
            </a:fld>
            <a:endParaRPr lang="en-US"/>
          </a:p>
        </p:txBody>
      </p:sp>
    </p:spTree>
    <p:extLst>
      <p:ext uri="{BB962C8B-B14F-4D97-AF65-F5344CB8AC3E}">
        <p14:creationId xmlns:p14="http://schemas.microsoft.com/office/powerpoint/2010/main" val="1549967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C36BF7-F1EE-1544-8EA4-B0CBB29404B3}" type="slidenum">
              <a:rPr lang="en-US"/>
              <a:pPr>
                <a:defRPr/>
              </a:pPr>
              <a:t>‹#›</a:t>
            </a:fld>
            <a:endParaRPr lang="en-US"/>
          </a:p>
        </p:txBody>
      </p:sp>
    </p:spTree>
    <p:extLst>
      <p:ext uri="{BB962C8B-B14F-4D97-AF65-F5344CB8AC3E}">
        <p14:creationId xmlns:p14="http://schemas.microsoft.com/office/powerpoint/2010/main" val="515321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933B26-F126-6947-87D3-63BC63965C84}" type="slidenum">
              <a:rPr lang="en-US"/>
              <a:pPr>
                <a:defRPr/>
              </a:pPr>
              <a:t>‹#›</a:t>
            </a:fld>
            <a:endParaRPr lang="en-US"/>
          </a:p>
        </p:txBody>
      </p:sp>
    </p:spTree>
    <p:extLst>
      <p:ext uri="{BB962C8B-B14F-4D97-AF65-F5344CB8AC3E}">
        <p14:creationId xmlns:p14="http://schemas.microsoft.com/office/powerpoint/2010/main" val="616504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53E3CFB-C14C-AD4E-AEDC-2DD52ED44FE6}" type="slidenum">
              <a:rPr lang="en-US"/>
              <a:pPr>
                <a:defRPr/>
              </a:pPr>
              <a:t>‹#›</a:t>
            </a:fld>
            <a:endParaRPr lang="en-US"/>
          </a:p>
        </p:txBody>
      </p:sp>
    </p:spTree>
    <p:extLst>
      <p:ext uri="{BB962C8B-B14F-4D97-AF65-F5344CB8AC3E}">
        <p14:creationId xmlns:p14="http://schemas.microsoft.com/office/powerpoint/2010/main" val="1728484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24EF12-CD87-3447-A082-05A81A06B577}" type="slidenum">
              <a:rPr lang="en-US"/>
              <a:pPr>
                <a:defRPr/>
              </a:pPr>
              <a:t>‹#›</a:t>
            </a:fld>
            <a:endParaRPr lang="en-US"/>
          </a:p>
        </p:txBody>
      </p:sp>
    </p:spTree>
    <p:extLst>
      <p:ext uri="{BB962C8B-B14F-4D97-AF65-F5344CB8AC3E}">
        <p14:creationId xmlns:p14="http://schemas.microsoft.com/office/powerpoint/2010/main" val="3390843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EB944B-E9CF-1D47-B15C-368EF514C8CF}" type="slidenum">
              <a:rPr lang="en-US"/>
              <a:pPr>
                <a:defRPr/>
              </a:pPr>
              <a:t>‹#›</a:t>
            </a:fld>
            <a:endParaRPr lang="en-US"/>
          </a:p>
        </p:txBody>
      </p:sp>
    </p:spTree>
    <p:extLst>
      <p:ext uri="{BB962C8B-B14F-4D97-AF65-F5344CB8AC3E}">
        <p14:creationId xmlns:p14="http://schemas.microsoft.com/office/powerpoint/2010/main" val="1309297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E57340C-8B84-9245-B8E0-EC4990890708}" type="slidenum">
              <a:rPr lang="en-US"/>
              <a:pPr>
                <a:defRPr/>
              </a:pPr>
              <a:t>‹#›</a:t>
            </a:fld>
            <a:endParaRPr lang="en-US"/>
          </a:p>
        </p:txBody>
      </p:sp>
    </p:spTree>
    <p:extLst>
      <p:ext uri="{BB962C8B-B14F-4D97-AF65-F5344CB8AC3E}">
        <p14:creationId xmlns:p14="http://schemas.microsoft.com/office/powerpoint/2010/main" val="3364585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CFB3F3C-E5EF-2C48-A157-A5AFB4E7D3E2}" type="slidenum">
              <a:rPr lang="en-US"/>
              <a:pPr>
                <a:defRPr/>
              </a:pPr>
              <a:t>‹#›</a:t>
            </a:fld>
            <a:endParaRPr lang="en-US"/>
          </a:p>
        </p:txBody>
      </p:sp>
    </p:spTree>
    <p:extLst>
      <p:ext uri="{BB962C8B-B14F-4D97-AF65-F5344CB8AC3E}">
        <p14:creationId xmlns:p14="http://schemas.microsoft.com/office/powerpoint/2010/main" val="2426948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3184390-0025-6A41-91BF-DF16A3A67E5C}" type="slidenum">
              <a:rPr lang="en-US"/>
              <a:pPr>
                <a:defRPr/>
              </a:pPr>
              <a:t>‹#›</a:t>
            </a:fld>
            <a:endParaRPr lang="en-US"/>
          </a:p>
        </p:txBody>
      </p:sp>
    </p:spTree>
    <p:extLst>
      <p:ext uri="{BB962C8B-B14F-4D97-AF65-F5344CB8AC3E}">
        <p14:creationId xmlns:p14="http://schemas.microsoft.com/office/powerpoint/2010/main" val="3990004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7D05253-B7E8-144B-9750-9BBC6A99C37A}" type="slidenum">
              <a:rPr lang="en-US"/>
              <a:pPr>
                <a:defRPr/>
              </a:pPr>
              <a:t>‹#›</a:t>
            </a:fld>
            <a:endParaRPr lang="en-US"/>
          </a:p>
        </p:txBody>
      </p:sp>
    </p:spTree>
    <p:extLst>
      <p:ext uri="{BB962C8B-B14F-4D97-AF65-F5344CB8AC3E}">
        <p14:creationId xmlns:p14="http://schemas.microsoft.com/office/powerpoint/2010/main" val="477832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400" b="0">
                <a:latin typeface="+mn-lt"/>
                <a:cs typeface="Times New Roman"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b="0">
                <a:latin typeface="+mn-lt"/>
                <a:cs typeface="Times New Roman"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400" b="0">
                <a:latin typeface="+mn-lt"/>
                <a:cs typeface="Times New Roman" charset="0"/>
              </a:defRPr>
            </a:lvl1pPr>
          </a:lstStyle>
          <a:p>
            <a:pPr>
              <a:defRPr/>
            </a:pPr>
            <a:fld id="{C651F069-0606-DC43-8AD2-F68FA290E70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1" Type="http://schemas.openxmlformats.org/officeDocument/2006/relationships/image" Target="../media/image33.png"/><Relationship Id="rId12" Type="http://schemas.openxmlformats.org/officeDocument/2006/relationships/image" Target="../media/image34.png"/><Relationship Id="rId13" Type="http://schemas.openxmlformats.org/officeDocument/2006/relationships/image" Target="../media/image35.png"/><Relationship Id="rId14" Type="http://schemas.openxmlformats.org/officeDocument/2006/relationships/image" Target="../media/image36.png"/><Relationship Id="rId15" Type="http://schemas.openxmlformats.org/officeDocument/2006/relationships/image" Target="../media/image37.png"/><Relationship Id="rId16" Type="http://schemas.openxmlformats.org/officeDocument/2006/relationships/image" Target="../media/image38.png"/><Relationship Id="rId17" Type="http://schemas.openxmlformats.org/officeDocument/2006/relationships/image" Target="../media/image39.png"/><Relationship Id="rId18" Type="http://schemas.openxmlformats.org/officeDocument/2006/relationships/image" Target="../media/image40.png"/><Relationship Id="rId19" Type="http://schemas.openxmlformats.org/officeDocument/2006/relationships/image" Target="../media/image41.png"/><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9" Type="http://schemas.openxmlformats.org/officeDocument/2006/relationships/image" Target="../media/image31.png"/><Relationship Id="rId10"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61.png"/><Relationship Id="rId5"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6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9.png"/></Relationships>
</file>

<file path=ppt/slides/_rels/slide31.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2.png"/><Relationship Id="rId3" Type="http://schemas.openxmlformats.org/officeDocument/2006/relationships/image" Target="../media/image73.png"/></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1" Type="http://schemas.openxmlformats.org/officeDocument/2006/relationships/slideLayout" Target="../slideLayouts/slideLayout7.xml"/><Relationship Id="rId2"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8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image" Target="../media/image8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png"/><Relationship Id="rId3" Type="http://schemas.openxmlformats.org/officeDocument/2006/relationships/image" Target="../media/image9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97.png"/><Relationship Id="rId5" Type="http://schemas.openxmlformats.org/officeDocument/2006/relationships/image" Target="../media/image98.png"/><Relationship Id="rId1" Type="http://schemas.openxmlformats.org/officeDocument/2006/relationships/slideLayout" Target="../slideLayouts/slideLayout2.xml"/><Relationship Id="rId2" Type="http://schemas.openxmlformats.org/officeDocument/2006/relationships/image" Target="../media/image95.png"/></Relationships>
</file>

<file path=ppt/slides/_rels/slide51.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101.png"/><Relationship Id="rId5" Type="http://schemas.openxmlformats.org/officeDocument/2006/relationships/image" Target="../media/image102.png"/><Relationship Id="rId1" Type="http://schemas.openxmlformats.org/officeDocument/2006/relationships/slideLayout" Target="../slideLayouts/slideLayout2.xml"/><Relationship Id="rId2" Type="http://schemas.openxmlformats.org/officeDocument/2006/relationships/image" Target="../media/image99.png"/></Relationships>
</file>

<file path=ppt/slides/_rels/slide52.xml.rels><?xml version="1.0" encoding="UTF-8" standalone="yes"?>
<Relationships xmlns="http://schemas.openxmlformats.org/package/2006/relationships"><Relationship Id="rId3" Type="http://schemas.openxmlformats.org/officeDocument/2006/relationships/image" Target="../media/image103.png"/><Relationship Id="rId4" Type="http://schemas.openxmlformats.org/officeDocument/2006/relationships/image" Target="../media/image104.png"/><Relationship Id="rId5" Type="http://schemas.openxmlformats.org/officeDocument/2006/relationships/image" Target="../media/image105.png"/><Relationship Id="rId6" Type="http://schemas.openxmlformats.org/officeDocument/2006/relationships/image" Target="../media/image106.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53.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107.png"/><Relationship Id="rId5" Type="http://schemas.openxmlformats.org/officeDocument/2006/relationships/image" Target="../media/image108.emf"/><Relationship Id="rId1" Type="http://schemas.openxmlformats.org/officeDocument/2006/relationships/slideLayout" Target="../slideLayouts/slideLayout7.xml"/><Relationship Id="rId2" Type="http://schemas.openxmlformats.org/officeDocument/2006/relationships/image" Target="../media/image7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0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0.emf"/><Relationship Id="rId3" Type="http://schemas.openxmlformats.org/officeDocument/2006/relationships/image" Target="../media/image111.png"/></Relationships>
</file>

<file path=ppt/slides/_rels/slide57.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114.png"/><Relationship Id="rId1" Type="http://schemas.openxmlformats.org/officeDocument/2006/relationships/slideLayout" Target="../slideLayouts/slideLayout2.xml"/><Relationship Id="rId2" Type="http://schemas.openxmlformats.org/officeDocument/2006/relationships/image" Target="../media/image112.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png"/><Relationship Id="rId3" Type="http://schemas.openxmlformats.org/officeDocument/2006/relationships/image" Target="../media/image8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7.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118.png"/><Relationship Id="rId1" Type="http://schemas.openxmlformats.org/officeDocument/2006/relationships/slideLayout" Target="../slideLayouts/slideLayout7.xml"/><Relationship Id="rId2" Type="http://schemas.openxmlformats.org/officeDocument/2006/relationships/image" Target="../media/image74.png"/></Relationships>
</file>

<file path=ppt/slides/_rels/slide65.xml.rels><?xml version="1.0" encoding="UTF-8" standalone="yes"?>
<Relationships xmlns="http://schemas.openxmlformats.org/package/2006/relationships"><Relationship Id="rId3" Type="http://schemas.openxmlformats.org/officeDocument/2006/relationships/image" Target="../media/image120.png"/><Relationship Id="rId4" Type="http://schemas.openxmlformats.org/officeDocument/2006/relationships/image" Target="../media/image121.png"/><Relationship Id="rId5" Type="http://schemas.openxmlformats.org/officeDocument/2006/relationships/image" Target="../media/image122.png"/><Relationship Id="rId6" Type="http://schemas.openxmlformats.org/officeDocument/2006/relationships/image" Target="../media/image123.png"/><Relationship Id="rId1" Type="http://schemas.openxmlformats.org/officeDocument/2006/relationships/slideLayout" Target="../slideLayouts/slideLayout2.xml"/><Relationship Id="rId2" Type="http://schemas.openxmlformats.org/officeDocument/2006/relationships/image" Target="../media/image119.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4.png"/></Relationships>
</file>

<file path=ppt/slides/_rels/slide67.xml.rels><?xml version="1.0" encoding="UTF-8" standalone="yes"?>
<Relationships xmlns="http://schemas.openxmlformats.org/package/2006/relationships"><Relationship Id="rId3" Type="http://schemas.openxmlformats.org/officeDocument/2006/relationships/image" Target="../media/image125.png"/><Relationship Id="rId4" Type="http://schemas.openxmlformats.org/officeDocument/2006/relationships/image" Target="../media/image126.png"/><Relationship Id="rId5" Type="http://schemas.openxmlformats.org/officeDocument/2006/relationships/image" Target="../media/image127.pn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68.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128.png"/><Relationship Id="rId5" Type="http://schemas.openxmlformats.org/officeDocument/2006/relationships/image" Target="../media/image129.png"/><Relationship Id="rId6" Type="http://schemas.openxmlformats.org/officeDocument/2006/relationships/image" Target="../media/image46.jpeg"/><Relationship Id="rId7" Type="http://schemas.openxmlformats.org/officeDocument/2006/relationships/image" Target="../media/image61.png"/><Relationship Id="rId8" Type="http://schemas.openxmlformats.org/officeDocument/2006/relationships/image" Target="../media/image130.png"/><Relationship Id="rId9"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75856" y="5589240"/>
            <a:ext cx="2411760" cy="1052736"/>
          </a:xfrm>
          <a:solidFill>
            <a:srgbClr val="000066"/>
          </a:solidFill>
          <a:ln>
            <a:solidFill>
              <a:schemeClr val="tx1"/>
            </a:solidFill>
          </a:ln>
        </p:spPr>
        <p:txBody>
          <a:bodyPr/>
          <a:lstStyle/>
          <a:p>
            <a:r>
              <a:rPr lang="en-US" sz="1800" i="1" dirty="0" smtClean="0">
                <a:solidFill>
                  <a:srgbClr val="FFFF00"/>
                </a:solidFill>
                <a:latin typeface="Times New Roman"/>
                <a:cs typeface="Times New Roman"/>
              </a:rPr>
              <a:t>John Ellis</a:t>
            </a:r>
          </a:p>
          <a:p>
            <a:r>
              <a:rPr lang="en-US" sz="1800" i="1" dirty="0" smtClean="0">
                <a:solidFill>
                  <a:srgbClr val="FFFF00"/>
                </a:solidFill>
                <a:latin typeface="Times New Roman"/>
                <a:cs typeface="Times New Roman"/>
              </a:rPr>
              <a:t>King’s College London</a:t>
            </a:r>
          </a:p>
          <a:p>
            <a:r>
              <a:rPr lang="en-US" sz="1800" i="1" dirty="0" smtClean="0">
                <a:solidFill>
                  <a:srgbClr val="FFFF00"/>
                </a:solidFill>
                <a:latin typeface="Times New Roman"/>
                <a:cs typeface="Times New Roman"/>
              </a:rPr>
              <a:t>(&amp; CERN)</a:t>
            </a:r>
            <a:endParaRPr lang="en-US" sz="1800" i="1" dirty="0">
              <a:solidFill>
                <a:srgbClr val="FFFF00"/>
              </a:solidFill>
              <a:latin typeface="Times New Roman"/>
              <a:cs typeface="Times New Roman"/>
            </a:endParaRPr>
          </a:p>
        </p:txBody>
      </p:sp>
      <p:sp>
        <p:nvSpPr>
          <p:cNvPr id="2" name="Title 1"/>
          <p:cNvSpPr>
            <a:spLocks noGrp="1"/>
          </p:cNvSpPr>
          <p:nvPr>
            <p:ph type="ctrTitle"/>
          </p:nvPr>
        </p:nvSpPr>
        <p:spPr>
          <a:xfrm>
            <a:off x="899592" y="3975199"/>
            <a:ext cx="7342584" cy="1470025"/>
          </a:xfrm>
          <a:solidFill>
            <a:schemeClr val="accent1"/>
          </a:solidFill>
          <a:ln>
            <a:solidFill>
              <a:schemeClr val="tx1"/>
            </a:solidFill>
          </a:ln>
        </p:spPr>
        <p:txBody>
          <a:bodyPr/>
          <a:lstStyle/>
          <a:p>
            <a:r>
              <a:rPr lang="en-US" sz="5400" dirty="0" smtClean="0">
                <a:latin typeface="Times New Roman"/>
                <a:cs typeface="Times New Roman"/>
              </a:rPr>
              <a:t>PASCOS 2013 Summary</a:t>
            </a:r>
            <a:endParaRPr lang="en-US" sz="5400" dirty="0">
              <a:latin typeface="Times New Roman"/>
              <a:cs typeface="Times New Roman"/>
            </a:endParaRPr>
          </a:p>
        </p:txBody>
      </p:sp>
    </p:spTree>
    <p:extLst>
      <p:ext uri="{BB962C8B-B14F-4D97-AF65-F5344CB8AC3E}">
        <p14:creationId xmlns:p14="http://schemas.microsoft.com/office/powerpoint/2010/main" val="13754792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Higgs60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97308"/>
            <a:ext cx="9144000" cy="61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ubtitle 2"/>
          <p:cNvSpPr>
            <a:spLocks noGrp="1"/>
          </p:cNvSpPr>
          <p:nvPr>
            <p:ph type="subTitle" idx="1"/>
          </p:nvPr>
        </p:nvSpPr>
        <p:spPr>
          <a:xfrm>
            <a:off x="0" y="-20216"/>
            <a:ext cx="9144000" cy="1505000"/>
          </a:xfrm>
          <a:solidFill>
            <a:srgbClr val="BBE0E3"/>
          </a:solidFill>
          <a:ln>
            <a:solidFill>
              <a:srgbClr val="000000"/>
            </a:solidFill>
            <a:miter lim="800000"/>
            <a:headEnd/>
            <a:tailEnd/>
          </a:ln>
        </p:spPr>
        <p:txBody>
          <a:bodyPr/>
          <a:lstStyle/>
          <a:p>
            <a:pPr>
              <a:defRPr/>
            </a:pPr>
            <a:r>
              <a:rPr lang="en-US" sz="4000" dirty="0" smtClean="0">
                <a:latin typeface="Times New Roman" charset="0"/>
                <a:ea typeface="ＭＳ Ｐゴシック" charset="0"/>
                <a:cs typeface="Times New Roman" charset="0"/>
              </a:rPr>
              <a:t>What we (don’t) </a:t>
            </a:r>
            <a:r>
              <a:rPr lang="en-US" sz="4000" dirty="0" smtClean="0">
                <a:latin typeface="Times New Roman" charset="0"/>
                <a:ea typeface="ＭＳ Ｐゴシック" charset="0"/>
                <a:cs typeface="Times New Roman" charset="0"/>
              </a:rPr>
              <a:t>know What </a:t>
            </a:r>
            <a:r>
              <a:rPr lang="en-US" sz="4000" dirty="0" smtClean="0">
                <a:latin typeface="Times New Roman" charset="0"/>
                <a:ea typeface="ＭＳ Ｐゴシック" charset="0"/>
                <a:cs typeface="Times New Roman" charset="0"/>
              </a:rPr>
              <a:t>else is there?</a:t>
            </a:r>
          </a:p>
          <a:p>
            <a:pPr>
              <a:defRPr/>
            </a:pPr>
            <a:r>
              <a:rPr lang="en-US" sz="4000" dirty="0" smtClean="0">
                <a:latin typeface="Times New Roman" charset="0"/>
                <a:ea typeface="ＭＳ Ｐゴシック" charset="0"/>
                <a:cs typeface="Times New Roman" charset="0"/>
              </a:rPr>
              <a:t>How to discover it?</a:t>
            </a:r>
            <a:endParaRPr lang="en-US" sz="4000" dirty="0">
              <a:latin typeface="Times New Roman" charset="0"/>
              <a:ea typeface="ＭＳ Ｐゴシック" charset="0"/>
              <a:cs typeface="Times New Roman" charset="0"/>
            </a:endParaRPr>
          </a:p>
        </p:txBody>
      </p:sp>
      <p:sp>
        <p:nvSpPr>
          <p:cNvPr id="7" name="Text Box 10"/>
          <p:cNvSpPr txBox="1">
            <a:spLocks noChangeArrowheads="1"/>
          </p:cNvSpPr>
          <p:nvPr/>
        </p:nvSpPr>
        <p:spPr bwMode="auto">
          <a:xfrm>
            <a:off x="467544" y="6093296"/>
            <a:ext cx="1300456" cy="566309"/>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Wingerter-Seez</a:t>
            </a:r>
            <a:endParaRPr lang="en-US" sz="1400" b="0" dirty="0" smtClean="0">
              <a:solidFill>
                <a:srgbClr val="FFFF00"/>
              </a:solidFill>
              <a:latin typeface="Times" charset="0"/>
            </a:endParaRPr>
          </a:p>
          <a:p>
            <a:pPr algn="ctr" eaLnBrk="1" hangingPunct="1">
              <a:buFontTx/>
              <a:buNone/>
            </a:pPr>
            <a:r>
              <a:rPr lang="en-US" sz="1400" b="0" dirty="0" err="1" smtClean="0">
                <a:solidFill>
                  <a:srgbClr val="FFFF00"/>
                </a:solidFill>
                <a:latin typeface="Times" charset="0"/>
              </a:rPr>
              <a:t>Ganjour</a:t>
            </a:r>
            <a:endParaRPr lang="en-US" sz="1400" b="0" dirty="0">
              <a:solidFill>
                <a:srgbClr val="FFFF00"/>
              </a:solidFill>
              <a:latin typeface="Times"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115888"/>
            <a:ext cx="8229600" cy="1441450"/>
          </a:xfrm>
          <a:solidFill>
            <a:srgbClr val="BBE0E3"/>
          </a:solidFill>
          <a:ln>
            <a:solidFill>
              <a:srgbClr val="000000"/>
            </a:solidFill>
            <a:miter lim="800000"/>
            <a:headEnd/>
            <a:tailEnd/>
          </a:ln>
        </p:spPr>
        <p:txBody>
          <a:bodyPr/>
          <a:lstStyle/>
          <a:p>
            <a:pPr eaLnBrk="1" hangingPunct="1">
              <a:defRPr/>
            </a:pPr>
            <a:r>
              <a:rPr lang="en-US" dirty="0">
                <a:latin typeface="Times New Roman" charset="0"/>
                <a:ea typeface="ＭＳ Ｐゴシック" charset="0"/>
                <a:cs typeface="Times New Roman" charset="0"/>
              </a:rPr>
              <a:t>A Phenomenological Profile </a:t>
            </a:r>
            <a:r>
              <a:rPr lang="en-US" dirty="0" smtClean="0">
                <a:latin typeface="Times New Roman" charset="0"/>
                <a:ea typeface="ＭＳ Ｐゴシック" charset="0"/>
                <a:cs typeface="Times New Roman" charset="0"/>
              </a:rPr>
              <a:t/>
            </a:r>
            <a:br>
              <a:rPr lang="en-US" dirty="0" smtClean="0">
                <a:latin typeface="Times New Roman" charset="0"/>
                <a:ea typeface="ＭＳ Ｐゴシック" charset="0"/>
                <a:cs typeface="Times New Roman" charset="0"/>
              </a:rPr>
            </a:br>
            <a:r>
              <a:rPr lang="en-US" dirty="0" smtClean="0">
                <a:latin typeface="Times New Roman" charset="0"/>
                <a:ea typeface="ＭＳ Ｐゴシック" charset="0"/>
                <a:cs typeface="Times New Roman" charset="0"/>
              </a:rPr>
              <a:t>of </a:t>
            </a:r>
            <a:r>
              <a:rPr lang="en-US" dirty="0">
                <a:latin typeface="Times New Roman" charset="0"/>
                <a:ea typeface="ＭＳ Ｐゴシック" charset="0"/>
                <a:cs typeface="Times New Roman" charset="0"/>
              </a:rPr>
              <a:t>the Higgs Boson</a:t>
            </a:r>
          </a:p>
        </p:txBody>
      </p:sp>
      <p:sp>
        <p:nvSpPr>
          <p:cNvPr id="28674" name="Content Placeholder 2"/>
          <p:cNvSpPr>
            <a:spLocks noGrp="1"/>
          </p:cNvSpPr>
          <p:nvPr>
            <p:ph idx="1"/>
          </p:nvPr>
        </p:nvSpPr>
        <p:spPr>
          <a:xfrm>
            <a:off x="107950" y="1700213"/>
            <a:ext cx="8713788" cy="4824412"/>
          </a:xfrm>
          <a:solidFill>
            <a:srgbClr val="BBE0E3"/>
          </a:solidFill>
          <a:ln>
            <a:solidFill>
              <a:srgbClr val="000000"/>
            </a:solidFill>
            <a:miter lim="800000"/>
            <a:headEnd/>
            <a:tailEnd/>
          </a:ln>
        </p:spPr>
        <p:txBody>
          <a:bodyPr/>
          <a:lstStyle/>
          <a:p>
            <a:pPr eaLnBrk="1" hangingPunct="1">
              <a:defRPr/>
            </a:pPr>
            <a:r>
              <a:rPr lang="en-US" dirty="0" smtClean="0">
                <a:latin typeface="Times New Roman" charset="0"/>
                <a:ea typeface="ＭＳ Ｐゴシック" charset="0"/>
                <a:cs typeface="Times New Roman" charset="0"/>
              </a:rPr>
              <a:t>First </a:t>
            </a:r>
            <a:r>
              <a:rPr lang="en-US" dirty="0">
                <a:latin typeface="Times New Roman" charset="0"/>
                <a:ea typeface="ＭＳ Ｐゴシック" charset="0"/>
                <a:cs typeface="Times New Roman" charset="0"/>
              </a:rPr>
              <a:t>attempt at systematic survey</a:t>
            </a:r>
          </a:p>
        </p:txBody>
      </p:sp>
      <p:pic>
        <p:nvPicPr>
          <p:cNvPr id="86019" name="Picture 1" descr="Profi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276475"/>
            <a:ext cx="6251575" cy="2305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8" descr="Snapshot 2010-11-20 18-48-03.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6863" y="4652963"/>
            <a:ext cx="8307387" cy="17653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7" descr="Gfitt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3913" y="1412875"/>
            <a:ext cx="7493000" cy="4968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59779" name="Rectangle 3"/>
          <p:cNvSpPr>
            <a:spLocks noGrp="1" noChangeArrowheads="1"/>
          </p:cNvSpPr>
          <p:nvPr>
            <p:ph type="ctrTitle"/>
          </p:nvPr>
        </p:nvSpPr>
        <p:spPr>
          <a:xfrm>
            <a:off x="71438" y="41275"/>
            <a:ext cx="8964612" cy="1371600"/>
          </a:xfrm>
          <a:solidFill>
            <a:schemeClr val="accent1"/>
          </a:solidFill>
          <a:ln>
            <a:solidFill>
              <a:schemeClr val="tx1"/>
            </a:solidFill>
            <a:miter lim="800000"/>
            <a:headEnd/>
            <a:tailEnd/>
          </a:ln>
        </p:spPr>
        <p:txBody>
          <a:bodyPr/>
          <a:lstStyle/>
          <a:p>
            <a:pPr eaLnBrk="1" hangingPunct="1">
              <a:defRPr/>
            </a:pPr>
            <a:r>
              <a:rPr lang="en-US" sz="4000" dirty="0" smtClean="0">
                <a:solidFill>
                  <a:schemeClr val="tx1"/>
                </a:solidFill>
                <a:latin typeface="Times New Roman" charset="0"/>
                <a:cs typeface="+mj-cs"/>
              </a:rPr>
              <a:t>2011: Combining Information from Previous Direct Searches and Indirect Data</a:t>
            </a:r>
          </a:p>
        </p:txBody>
      </p:sp>
      <p:sp>
        <p:nvSpPr>
          <p:cNvPr id="459780" name="Text Box 4"/>
          <p:cNvSpPr txBox="1">
            <a:spLocks noChangeArrowheads="1"/>
          </p:cNvSpPr>
          <p:nvPr/>
        </p:nvSpPr>
        <p:spPr bwMode="auto">
          <a:xfrm>
            <a:off x="2879725" y="6084888"/>
            <a:ext cx="3463925" cy="584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FontTx/>
              <a:buNone/>
              <a:defRPr/>
            </a:pPr>
            <a:r>
              <a:rPr lang="en-US" b="0" dirty="0" err="1">
                <a:solidFill>
                  <a:srgbClr val="FFFF00"/>
                </a:solidFill>
                <a:cs typeface="Times New Roman" charset="0"/>
              </a:rPr>
              <a:t>m</a:t>
            </a:r>
            <a:r>
              <a:rPr lang="en-US" b="0" baseline="-25000" dirty="0" err="1">
                <a:solidFill>
                  <a:srgbClr val="FFFF00"/>
                </a:solidFill>
                <a:cs typeface="Times New Roman" charset="0"/>
              </a:rPr>
              <a:t>H</a:t>
            </a:r>
            <a:r>
              <a:rPr lang="en-US" b="0" dirty="0">
                <a:solidFill>
                  <a:srgbClr val="FFFF00"/>
                </a:solidFill>
                <a:cs typeface="Times New Roman" charset="0"/>
              </a:rPr>
              <a:t> = 125 ± 10 </a:t>
            </a:r>
            <a:r>
              <a:rPr lang="en-US" b="0" dirty="0" err="1">
                <a:solidFill>
                  <a:srgbClr val="FFFF00"/>
                </a:solidFill>
                <a:cs typeface="Times New Roman" charset="0"/>
              </a:rPr>
              <a:t>GeV</a:t>
            </a:r>
            <a:endParaRPr lang="en-US" b="0" dirty="0">
              <a:solidFill>
                <a:srgbClr val="FFFF00"/>
              </a:solidFill>
              <a:cs typeface="Times New Roman" charset="0"/>
            </a:endParaRPr>
          </a:p>
        </p:txBody>
      </p:sp>
      <p:sp>
        <p:nvSpPr>
          <p:cNvPr id="6" name="Text Box 9"/>
          <p:cNvSpPr txBox="1">
            <a:spLocks noChangeArrowheads="1"/>
          </p:cNvSpPr>
          <p:nvPr/>
        </p:nvSpPr>
        <p:spPr bwMode="auto">
          <a:xfrm>
            <a:off x="7380288" y="6381750"/>
            <a:ext cx="1646237" cy="307975"/>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1400" b="0" dirty="0" err="1">
                <a:solidFill>
                  <a:srgbClr val="FFFF00"/>
                </a:solidFill>
                <a:cs typeface="+mn-cs"/>
              </a:rPr>
              <a:t>Gfitter</a:t>
            </a:r>
            <a:r>
              <a:rPr lang="en-US" sz="1400" b="0" dirty="0">
                <a:solidFill>
                  <a:srgbClr val="FFFF00"/>
                </a:solidFill>
                <a:cs typeface="+mn-cs"/>
              </a:rPr>
              <a:t> collaboration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97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8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2" descr="8TeVsigma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1844675"/>
            <a:ext cx="6632575" cy="43926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314" name="Rectangle 2"/>
          <p:cNvSpPr>
            <a:spLocks noGrp="1" noChangeArrowheads="1"/>
          </p:cNvSpPr>
          <p:nvPr>
            <p:ph type="title"/>
          </p:nvPr>
        </p:nvSpPr>
        <p:spPr>
          <a:xfrm>
            <a:off x="2514600" y="304800"/>
            <a:ext cx="6096000" cy="1524000"/>
          </a:xfrm>
          <a:solidFill>
            <a:schemeClr val="accent1"/>
          </a:solidFill>
          <a:ln>
            <a:solidFill>
              <a:schemeClr val="tx1"/>
            </a:solidFill>
            <a:miter lim="800000"/>
            <a:headEnd/>
            <a:tailEnd/>
          </a:ln>
        </p:spPr>
        <p:txBody>
          <a:bodyPr/>
          <a:lstStyle/>
          <a:p>
            <a:pPr eaLnBrk="1" hangingPunct="1">
              <a:defRPr/>
            </a:pPr>
            <a:r>
              <a:rPr lang="en-US" smtClean="0">
                <a:solidFill>
                  <a:schemeClr val="tx1"/>
                </a:solidFill>
                <a:latin typeface="Times New Roman" charset="0"/>
                <a:cs typeface="+mj-cs"/>
              </a:rPr>
              <a:t>Higgs Production at the LHC</a:t>
            </a:r>
          </a:p>
        </p:txBody>
      </p:sp>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00213"/>
            <a:ext cx="2295525" cy="2857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317" name="Text Box 5"/>
          <p:cNvSpPr txBox="1">
            <a:spLocks noChangeArrowheads="1"/>
          </p:cNvSpPr>
          <p:nvPr/>
        </p:nvSpPr>
        <p:spPr bwMode="auto">
          <a:xfrm>
            <a:off x="60325" y="76200"/>
            <a:ext cx="2149475" cy="1902059"/>
          </a:xfrm>
          <a:prstGeom prst="rect">
            <a:avLst/>
          </a:prstGeom>
          <a:solidFill>
            <a:srgbClr val="FF0000"/>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None/>
              <a:defRPr/>
            </a:pPr>
            <a:r>
              <a:rPr lang="en-US" sz="2800" b="0" dirty="0">
                <a:solidFill>
                  <a:srgbClr val="FFFF00"/>
                </a:solidFill>
                <a:cs typeface="Times New Roman" charset="0"/>
              </a:rPr>
              <a:t>A la </a:t>
            </a:r>
            <a:r>
              <a:rPr lang="en-US" sz="2800" b="0" dirty="0" err="1">
                <a:solidFill>
                  <a:srgbClr val="FFFF00"/>
                </a:solidFill>
                <a:cs typeface="Times New Roman" charset="0"/>
              </a:rPr>
              <a:t>recherche</a:t>
            </a:r>
            <a:r>
              <a:rPr lang="en-US" sz="2800" b="0" dirty="0">
                <a:solidFill>
                  <a:srgbClr val="FFFF00"/>
                </a:solidFill>
                <a:cs typeface="Times New Roman" charset="0"/>
              </a:rPr>
              <a:t> du </a:t>
            </a:r>
          </a:p>
          <a:p>
            <a:pPr>
              <a:buNone/>
              <a:defRPr/>
            </a:pPr>
            <a:r>
              <a:rPr lang="en-US" sz="2800" b="0" dirty="0">
                <a:solidFill>
                  <a:srgbClr val="FFFF00"/>
                </a:solidFill>
                <a:cs typeface="Times New Roman" charset="0"/>
              </a:rPr>
              <a:t>Higgs </a:t>
            </a:r>
            <a:r>
              <a:rPr lang="en-US" sz="2800" b="0" dirty="0" err="1">
                <a:solidFill>
                  <a:srgbClr val="FFFF00"/>
                </a:solidFill>
                <a:cs typeface="Times New Roman" charset="0"/>
              </a:rPr>
              <a:t>perdu</a:t>
            </a:r>
            <a:r>
              <a:rPr lang="en-US" sz="2800" b="0" dirty="0">
                <a:solidFill>
                  <a:srgbClr val="FFFF00"/>
                </a:solidFill>
                <a:cs typeface="Times New Roman" charset="0"/>
              </a:rPr>
              <a:t> …</a:t>
            </a:r>
          </a:p>
        </p:txBody>
      </p:sp>
      <p:sp>
        <p:nvSpPr>
          <p:cNvPr id="2" name="TextBox 1"/>
          <p:cNvSpPr txBox="1">
            <a:spLocks noChangeArrowheads="1"/>
          </p:cNvSpPr>
          <p:nvPr/>
        </p:nvSpPr>
        <p:spPr bwMode="auto">
          <a:xfrm>
            <a:off x="463550" y="6237288"/>
            <a:ext cx="8212138" cy="5238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800" b="0" dirty="0">
                <a:solidFill>
                  <a:srgbClr val="FFFF00"/>
                </a:solidFill>
                <a:latin typeface="Times New Roman" charset="0"/>
              </a:rPr>
              <a:t>Many production modes measurable if </a:t>
            </a:r>
            <a:r>
              <a:rPr lang="en-US" sz="2800" b="0" dirty="0" err="1">
                <a:solidFill>
                  <a:srgbClr val="FFFF00"/>
                </a:solidFill>
                <a:latin typeface="Times New Roman" charset="0"/>
              </a:rPr>
              <a:t>M</a:t>
            </a:r>
            <a:r>
              <a:rPr lang="en-US" sz="2800" b="0" baseline="-25000" dirty="0" err="1">
                <a:solidFill>
                  <a:srgbClr val="FFFF00"/>
                </a:solidFill>
                <a:latin typeface="Times New Roman" charset="0"/>
              </a:rPr>
              <a:t>h</a:t>
            </a:r>
            <a:r>
              <a:rPr lang="en-US" sz="2800" b="0" dirty="0">
                <a:solidFill>
                  <a:srgbClr val="FFFF00"/>
                </a:solidFill>
                <a:latin typeface="Times New Roman" charset="0"/>
              </a:rPr>
              <a:t> ~ 125 </a:t>
            </a:r>
            <a:r>
              <a:rPr lang="en-US" sz="2800" b="0" dirty="0" err="1">
                <a:solidFill>
                  <a:srgbClr val="FFFF00"/>
                </a:solidFill>
                <a:latin typeface="Times New Roman" charset="0"/>
              </a:rPr>
              <a:t>GeV</a:t>
            </a:r>
            <a:endParaRPr lang="en-US" sz="2800" b="0" dirty="0">
              <a:solidFill>
                <a:srgbClr val="FFFF00"/>
              </a:solidFill>
              <a:latin typeface="Times New Roman" charset="0"/>
            </a:endParaRPr>
          </a:p>
        </p:txBody>
      </p:sp>
    </p:spTree>
    <p:extLst>
      <p:ext uri="{BB962C8B-B14F-4D97-AF65-F5344CB8AC3E}">
        <p14:creationId xmlns:p14="http://schemas.microsoft.com/office/powerpoint/2010/main" val="17612869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5" name="Rectangle 3"/>
          <p:cNvSpPr>
            <a:spLocks noGrp="1" noChangeArrowheads="1"/>
          </p:cNvSpPr>
          <p:nvPr>
            <p:ph type="body" idx="1"/>
          </p:nvPr>
        </p:nvSpPr>
        <p:spPr>
          <a:xfrm>
            <a:off x="457200" y="1600200"/>
            <a:ext cx="8229600" cy="5029200"/>
          </a:xfrm>
          <a:solidFill>
            <a:schemeClr val="accent1"/>
          </a:solidFill>
          <a:ln>
            <a:solidFill>
              <a:schemeClr val="tx1"/>
            </a:solidFill>
            <a:miter lim="800000"/>
            <a:headEnd/>
            <a:tailEnd/>
          </a:ln>
        </p:spPr>
        <p:txBody>
          <a:bodyPr/>
          <a:lstStyle/>
          <a:p>
            <a:pPr eaLnBrk="1" hangingPunct="1">
              <a:lnSpc>
                <a:spcPct val="90000"/>
              </a:lnSpc>
              <a:defRPr/>
            </a:pPr>
            <a:r>
              <a:rPr lang="en-US" dirty="0" smtClean="0">
                <a:latin typeface="Times New Roman" charset="0"/>
                <a:cs typeface="+mn-cs"/>
              </a:rPr>
              <a:t>Couplings proportional to masses (?)</a:t>
            </a: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r>
              <a:rPr lang="en-US" dirty="0">
                <a:latin typeface="Times New Roman" charset="0"/>
                <a:cs typeface="+mn-cs"/>
              </a:rPr>
              <a:t>I</a:t>
            </a:r>
            <a:r>
              <a:rPr lang="en-US" dirty="0" smtClean="0">
                <a:latin typeface="Times New Roman" charset="0"/>
                <a:cs typeface="+mn-cs"/>
              </a:rPr>
              <a:t>mportant couplings through loops:</a:t>
            </a:r>
          </a:p>
          <a:p>
            <a:pPr lvl="1" eaLnBrk="1" hangingPunct="1">
              <a:lnSpc>
                <a:spcPct val="90000"/>
              </a:lnSpc>
              <a:defRPr/>
            </a:pPr>
            <a:r>
              <a:rPr lang="en-US" dirty="0" smtClean="0">
                <a:latin typeface="Times New Roman" charset="0"/>
              </a:rPr>
              <a:t>gluon + gluon </a:t>
            </a:r>
            <a:r>
              <a:rPr lang="en-US" dirty="0" smtClean="0">
                <a:latin typeface="Times New Roman" charset="0"/>
                <a:cs typeface="Lucida Grande" charset="0"/>
              </a:rPr>
              <a:t>→</a:t>
            </a:r>
            <a:r>
              <a:rPr lang="en-US" dirty="0" smtClean="0">
                <a:latin typeface="Times New Roman" charset="0"/>
                <a:cs typeface="Times New Roman" charset="0"/>
              </a:rPr>
              <a:t> Higgs </a:t>
            </a:r>
            <a:r>
              <a:rPr lang="en-US" dirty="0" smtClean="0">
                <a:latin typeface="Times New Roman" charset="0"/>
                <a:cs typeface="Lucida Grande" charset="0"/>
              </a:rPr>
              <a:t>→</a:t>
            </a:r>
            <a:r>
              <a:rPr lang="en-US" dirty="0" smtClean="0">
                <a:latin typeface="Times New Roman" charset="0"/>
                <a:cs typeface="Times New Roman" charset="0"/>
              </a:rPr>
              <a:t>  </a:t>
            </a:r>
            <a:r>
              <a:rPr lang="el-GR" dirty="0" smtClean="0">
                <a:latin typeface="Times" charset="0"/>
                <a:cs typeface="Times New Roman" charset="0"/>
              </a:rPr>
              <a:t>γγ</a:t>
            </a:r>
          </a:p>
        </p:txBody>
      </p:sp>
      <p:pic>
        <p:nvPicPr>
          <p:cNvPr id="520200" name="Picture 8" descr="Snapshot 2007-07-11 21-42-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133600"/>
            <a:ext cx="7086600" cy="2763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20194"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smtClean="0">
                <a:latin typeface="Times New Roman" charset="0"/>
                <a:cs typeface="+mj-cs"/>
              </a:rPr>
              <a:t>Higgs Decay Branching Ratios</a:t>
            </a:r>
          </a:p>
        </p:txBody>
      </p:sp>
      <p:sp>
        <p:nvSpPr>
          <p:cNvPr id="520198" name="Oval 6"/>
          <p:cNvSpPr>
            <a:spLocks noChangeArrowheads="1"/>
          </p:cNvSpPr>
          <p:nvPr/>
        </p:nvSpPr>
        <p:spPr bwMode="auto">
          <a:xfrm>
            <a:off x="5105400" y="4005263"/>
            <a:ext cx="533400" cy="5334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520199" name="Oval 7"/>
          <p:cNvSpPr>
            <a:spLocks noChangeArrowheads="1"/>
          </p:cNvSpPr>
          <p:nvPr/>
        </p:nvSpPr>
        <p:spPr bwMode="auto">
          <a:xfrm>
            <a:off x="5105400" y="5259388"/>
            <a:ext cx="762000" cy="7620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520202" name="Oval 10"/>
          <p:cNvSpPr>
            <a:spLocks noChangeArrowheads="1"/>
          </p:cNvSpPr>
          <p:nvPr/>
        </p:nvSpPr>
        <p:spPr bwMode="auto">
          <a:xfrm>
            <a:off x="1981200" y="2405063"/>
            <a:ext cx="838200" cy="8382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520203" name="Oval 11"/>
          <p:cNvSpPr>
            <a:spLocks noChangeArrowheads="1"/>
          </p:cNvSpPr>
          <p:nvPr/>
        </p:nvSpPr>
        <p:spPr bwMode="auto">
          <a:xfrm>
            <a:off x="1219200" y="5183188"/>
            <a:ext cx="2133600" cy="8382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9" name="TextBox 8"/>
          <p:cNvSpPr txBox="1">
            <a:spLocks noChangeArrowheads="1"/>
          </p:cNvSpPr>
          <p:nvPr/>
        </p:nvSpPr>
        <p:spPr bwMode="auto">
          <a:xfrm>
            <a:off x="958850" y="6218238"/>
            <a:ext cx="7213600" cy="5238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800" b="0" dirty="0">
                <a:solidFill>
                  <a:srgbClr val="FFFF00"/>
                </a:solidFill>
                <a:latin typeface="Times New Roman" charset="0"/>
              </a:rPr>
              <a:t>Many decay modes measurable if </a:t>
            </a:r>
            <a:r>
              <a:rPr lang="en-US" sz="2800" b="0" dirty="0" err="1">
                <a:solidFill>
                  <a:srgbClr val="FFFF00"/>
                </a:solidFill>
                <a:latin typeface="Times New Roman" charset="0"/>
              </a:rPr>
              <a:t>M</a:t>
            </a:r>
            <a:r>
              <a:rPr lang="en-US" sz="2800" b="0" baseline="-25000" dirty="0" err="1">
                <a:solidFill>
                  <a:srgbClr val="FFFF00"/>
                </a:solidFill>
                <a:latin typeface="Times New Roman" charset="0"/>
              </a:rPr>
              <a:t>h</a:t>
            </a:r>
            <a:r>
              <a:rPr lang="en-US" sz="2800" b="0" dirty="0">
                <a:solidFill>
                  <a:srgbClr val="FFFF00"/>
                </a:solidFill>
                <a:latin typeface="Times New Roman" charset="0"/>
              </a:rPr>
              <a:t> ~ 125 </a:t>
            </a:r>
            <a:r>
              <a:rPr lang="en-US" sz="2800" b="0" dirty="0" err="1">
                <a:solidFill>
                  <a:srgbClr val="FFFF00"/>
                </a:solidFill>
                <a:latin typeface="Times New Roman" charset="0"/>
              </a:rPr>
              <a:t>GeV</a:t>
            </a:r>
            <a:endParaRPr lang="en-US" sz="2800" b="0" dirty="0">
              <a:solidFill>
                <a:srgbClr val="FFFF00"/>
              </a:solidFill>
              <a:latin typeface="Times New Roman" charset="0"/>
            </a:endParaRPr>
          </a:p>
        </p:txBody>
      </p:sp>
    </p:spTree>
    <p:extLst>
      <p:ext uri="{BB962C8B-B14F-4D97-AF65-F5344CB8AC3E}">
        <p14:creationId xmlns:p14="http://schemas.microsoft.com/office/powerpoint/2010/main" val="29041535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520200"/>
                                        </p:tgtEl>
                                        <p:attrNameLst>
                                          <p:attrName>style.visibility</p:attrName>
                                        </p:attrNameLst>
                                      </p:cBhvr>
                                      <p:to>
                                        <p:strVal val="visible"/>
                                      </p:to>
                                    </p:set>
                                    <p:anim calcmode="lin" valueType="num">
                                      <p:cBhvr>
                                        <p:cTn id="7" dur="1000" fill="hold"/>
                                        <p:tgtEl>
                                          <p:spTgt spid="520200"/>
                                        </p:tgtEl>
                                        <p:attrNameLst>
                                          <p:attrName>ppt_w</p:attrName>
                                        </p:attrNameLst>
                                      </p:cBhvr>
                                      <p:tavLst>
                                        <p:tav tm="0">
                                          <p:val>
                                            <p:strVal val="#ppt_w*0.70"/>
                                          </p:val>
                                        </p:tav>
                                        <p:tav tm="100000">
                                          <p:val>
                                            <p:strVal val="#ppt_w"/>
                                          </p:val>
                                        </p:tav>
                                      </p:tavLst>
                                    </p:anim>
                                    <p:anim calcmode="lin" valueType="num">
                                      <p:cBhvr>
                                        <p:cTn id="8" dur="1000" fill="hold"/>
                                        <p:tgtEl>
                                          <p:spTgt spid="520200"/>
                                        </p:tgtEl>
                                        <p:attrNameLst>
                                          <p:attrName>ppt_h</p:attrName>
                                        </p:attrNameLst>
                                      </p:cBhvr>
                                      <p:tavLst>
                                        <p:tav tm="0">
                                          <p:val>
                                            <p:strVal val="#ppt_h"/>
                                          </p:val>
                                        </p:tav>
                                        <p:tav tm="100000">
                                          <p:val>
                                            <p:strVal val="#ppt_h"/>
                                          </p:val>
                                        </p:tav>
                                      </p:tavLst>
                                    </p:anim>
                                    <p:animEffect transition="in" filter="fade">
                                      <p:cBhvr>
                                        <p:cTn id="9" dur="1000"/>
                                        <p:tgtEl>
                                          <p:spTgt spid="52020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nodeType="clickEffect">
                                  <p:stCondLst>
                                    <p:cond delay="0"/>
                                  </p:stCondLst>
                                  <p:childTnLst>
                                    <p:set>
                                      <p:cBhvr>
                                        <p:cTn id="13" dur="1" fill="hold">
                                          <p:stCondLst>
                                            <p:cond delay="0"/>
                                          </p:stCondLst>
                                        </p:cTn>
                                        <p:tgtEl>
                                          <p:spTgt spid="520195">
                                            <p:txEl>
                                              <p:pRg st="6" end="6"/>
                                            </p:txEl>
                                          </p:spTgt>
                                        </p:tgtEl>
                                        <p:attrNameLst>
                                          <p:attrName>style.visibility</p:attrName>
                                        </p:attrNameLst>
                                      </p:cBhvr>
                                      <p:to>
                                        <p:strVal val="visible"/>
                                      </p:to>
                                    </p:set>
                                    <p:anim calcmode="lin" valueType="num">
                                      <p:cBhvr>
                                        <p:cTn id="14" dur="1000" fill="hold"/>
                                        <p:tgtEl>
                                          <p:spTgt spid="520195">
                                            <p:txEl>
                                              <p:pRg st="6" end="6"/>
                                            </p:txEl>
                                          </p:spTgt>
                                        </p:tgtEl>
                                        <p:attrNameLst>
                                          <p:attrName>ppt_w</p:attrName>
                                        </p:attrNameLst>
                                      </p:cBhvr>
                                      <p:tavLst>
                                        <p:tav tm="0">
                                          <p:val>
                                            <p:strVal val="#ppt_w*0.70"/>
                                          </p:val>
                                        </p:tav>
                                        <p:tav tm="100000">
                                          <p:val>
                                            <p:strVal val="#ppt_w"/>
                                          </p:val>
                                        </p:tav>
                                      </p:tavLst>
                                    </p:anim>
                                    <p:anim calcmode="lin" valueType="num">
                                      <p:cBhvr>
                                        <p:cTn id="15" dur="1000" fill="hold"/>
                                        <p:tgtEl>
                                          <p:spTgt spid="520195">
                                            <p:txEl>
                                              <p:pRg st="6" end="6"/>
                                            </p:txEl>
                                          </p:spTgt>
                                        </p:tgtEl>
                                        <p:attrNameLst>
                                          <p:attrName>ppt_h</p:attrName>
                                        </p:attrNameLst>
                                      </p:cBhvr>
                                      <p:tavLst>
                                        <p:tav tm="0">
                                          <p:val>
                                            <p:strVal val="#ppt_h"/>
                                          </p:val>
                                        </p:tav>
                                        <p:tav tm="100000">
                                          <p:val>
                                            <p:strVal val="#ppt_h"/>
                                          </p:val>
                                        </p:tav>
                                      </p:tavLst>
                                    </p:anim>
                                    <p:animEffect transition="in" filter="fade">
                                      <p:cBhvr>
                                        <p:cTn id="16" dur="1000"/>
                                        <p:tgtEl>
                                          <p:spTgt spid="520195">
                                            <p:txEl>
                                              <p:pRg st="6" end="6"/>
                                            </p:txEl>
                                          </p:spTgt>
                                        </p:tgtEl>
                                      </p:cBhvr>
                                    </p:animEffect>
                                  </p:childTnLst>
                                </p:cTn>
                              </p:par>
                              <p:par>
                                <p:cTn id="17" presetID="55" presetClass="entr" presetSubtype="0" fill="hold" nodeType="withEffect">
                                  <p:stCondLst>
                                    <p:cond delay="0"/>
                                  </p:stCondLst>
                                  <p:childTnLst>
                                    <p:set>
                                      <p:cBhvr>
                                        <p:cTn id="18" dur="1" fill="hold">
                                          <p:stCondLst>
                                            <p:cond delay="0"/>
                                          </p:stCondLst>
                                        </p:cTn>
                                        <p:tgtEl>
                                          <p:spTgt spid="520195">
                                            <p:txEl>
                                              <p:pRg st="7" end="7"/>
                                            </p:txEl>
                                          </p:spTgt>
                                        </p:tgtEl>
                                        <p:attrNameLst>
                                          <p:attrName>style.visibility</p:attrName>
                                        </p:attrNameLst>
                                      </p:cBhvr>
                                      <p:to>
                                        <p:strVal val="visible"/>
                                      </p:to>
                                    </p:set>
                                    <p:anim calcmode="lin" valueType="num">
                                      <p:cBhvr>
                                        <p:cTn id="19" dur="1000" fill="hold"/>
                                        <p:tgtEl>
                                          <p:spTgt spid="520195">
                                            <p:txEl>
                                              <p:pRg st="7" end="7"/>
                                            </p:txEl>
                                          </p:spTgt>
                                        </p:tgtEl>
                                        <p:attrNameLst>
                                          <p:attrName>ppt_w</p:attrName>
                                        </p:attrNameLst>
                                      </p:cBhvr>
                                      <p:tavLst>
                                        <p:tav tm="0">
                                          <p:val>
                                            <p:strVal val="#ppt_w*0.70"/>
                                          </p:val>
                                        </p:tav>
                                        <p:tav tm="100000">
                                          <p:val>
                                            <p:strVal val="#ppt_w"/>
                                          </p:val>
                                        </p:tav>
                                      </p:tavLst>
                                    </p:anim>
                                    <p:anim calcmode="lin" valueType="num">
                                      <p:cBhvr>
                                        <p:cTn id="20" dur="1000" fill="hold"/>
                                        <p:tgtEl>
                                          <p:spTgt spid="520195">
                                            <p:txEl>
                                              <p:pRg st="7" end="7"/>
                                            </p:txEl>
                                          </p:spTgt>
                                        </p:tgtEl>
                                        <p:attrNameLst>
                                          <p:attrName>ppt_h</p:attrName>
                                        </p:attrNameLst>
                                      </p:cBhvr>
                                      <p:tavLst>
                                        <p:tav tm="0">
                                          <p:val>
                                            <p:strVal val="#ppt_h"/>
                                          </p:val>
                                        </p:tav>
                                        <p:tav tm="100000">
                                          <p:val>
                                            <p:strVal val="#ppt_h"/>
                                          </p:val>
                                        </p:tav>
                                      </p:tavLst>
                                    </p:anim>
                                    <p:animEffect transition="in" filter="fade">
                                      <p:cBhvr>
                                        <p:cTn id="21" dur="1000"/>
                                        <p:tgtEl>
                                          <p:spTgt spid="520195">
                                            <p:txEl>
                                              <p:pRg st="7" end="7"/>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520202"/>
                                        </p:tgtEl>
                                        <p:attrNameLst>
                                          <p:attrName>style.visibility</p:attrName>
                                        </p:attrNameLst>
                                      </p:cBhvr>
                                      <p:to>
                                        <p:strVal val="visible"/>
                                      </p:to>
                                    </p:set>
                                    <p:anim calcmode="lin" valueType="num">
                                      <p:cBhvr>
                                        <p:cTn id="26" dur="1000" fill="hold"/>
                                        <p:tgtEl>
                                          <p:spTgt spid="520202"/>
                                        </p:tgtEl>
                                        <p:attrNameLst>
                                          <p:attrName>ppt_w</p:attrName>
                                        </p:attrNameLst>
                                      </p:cBhvr>
                                      <p:tavLst>
                                        <p:tav tm="0">
                                          <p:val>
                                            <p:strVal val="#ppt_w*0.70"/>
                                          </p:val>
                                        </p:tav>
                                        <p:tav tm="100000">
                                          <p:val>
                                            <p:strVal val="#ppt_w"/>
                                          </p:val>
                                        </p:tav>
                                      </p:tavLst>
                                    </p:anim>
                                    <p:anim calcmode="lin" valueType="num">
                                      <p:cBhvr>
                                        <p:cTn id="27" dur="1000" fill="hold"/>
                                        <p:tgtEl>
                                          <p:spTgt spid="520202"/>
                                        </p:tgtEl>
                                        <p:attrNameLst>
                                          <p:attrName>ppt_h</p:attrName>
                                        </p:attrNameLst>
                                      </p:cBhvr>
                                      <p:tavLst>
                                        <p:tav tm="0">
                                          <p:val>
                                            <p:strVal val="#ppt_h"/>
                                          </p:val>
                                        </p:tav>
                                        <p:tav tm="100000">
                                          <p:val>
                                            <p:strVal val="#ppt_h"/>
                                          </p:val>
                                        </p:tav>
                                      </p:tavLst>
                                    </p:anim>
                                    <p:animEffect transition="in" filter="fade">
                                      <p:cBhvr>
                                        <p:cTn id="28" dur="1000"/>
                                        <p:tgtEl>
                                          <p:spTgt spid="520202"/>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520203"/>
                                        </p:tgtEl>
                                        <p:attrNameLst>
                                          <p:attrName>style.visibility</p:attrName>
                                        </p:attrNameLst>
                                      </p:cBhvr>
                                      <p:to>
                                        <p:strVal val="visible"/>
                                      </p:to>
                                    </p:set>
                                    <p:anim calcmode="lin" valueType="num">
                                      <p:cBhvr>
                                        <p:cTn id="31" dur="1000" fill="hold"/>
                                        <p:tgtEl>
                                          <p:spTgt spid="520203"/>
                                        </p:tgtEl>
                                        <p:attrNameLst>
                                          <p:attrName>ppt_w</p:attrName>
                                        </p:attrNameLst>
                                      </p:cBhvr>
                                      <p:tavLst>
                                        <p:tav tm="0">
                                          <p:val>
                                            <p:strVal val="#ppt_w*0.70"/>
                                          </p:val>
                                        </p:tav>
                                        <p:tav tm="100000">
                                          <p:val>
                                            <p:strVal val="#ppt_w"/>
                                          </p:val>
                                        </p:tav>
                                      </p:tavLst>
                                    </p:anim>
                                    <p:anim calcmode="lin" valueType="num">
                                      <p:cBhvr>
                                        <p:cTn id="32" dur="1000" fill="hold"/>
                                        <p:tgtEl>
                                          <p:spTgt spid="520203"/>
                                        </p:tgtEl>
                                        <p:attrNameLst>
                                          <p:attrName>ppt_h</p:attrName>
                                        </p:attrNameLst>
                                      </p:cBhvr>
                                      <p:tavLst>
                                        <p:tav tm="0">
                                          <p:val>
                                            <p:strVal val="#ppt_h"/>
                                          </p:val>
                                        </p:tav>
                                        <p:tav tm="100000">
                                          <p:val>
                                            <p:strVal val="#ppt_h"/>
                                          </p:val>
                                        </p:tav>
                                      </p:tavLst>
                                    </p:anim>
                                    <p:animEffect transition="in" filter="fade">
                                      <p:cBhvr>
                                        <p:cTn id="33" dur="1000"/>
                                        <p:tgtEl>
                                          <p:spTgt spid="52020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520198"/>
                                        </p:tgtEl>
                                        <p:attrNameLst>
                                          <p:attrName>style.visibility</p:attrName>
                                        </p:attrNameLst>
                                      </p:cBhvr>
                                      <p:to>
                                        <p:strVal val="visible"/>
                                      </p:to>
                                    </p:set>
                                    <p:anim calcmode="lin" valueType="num">
                                      <p:cBhvr>
                                        <p:cTn id="38" dur="1000" fill="hold"/>
                                        <p:tgtEl>
                                          <p:spTgt spid="520198"/>
                                        </p:tgtEl>
                                        <p:attrNameLst>
                                          <p:attrName>ppt_w</p:attrName>
                                        </p:attrNameLst>
                                      </p:cBhvr>
                                      <p:tavLst>
                                        <p:tav tm="0">
                                          <p:val>
                                            <p:strVal val="#ppt_w*0.70"/>
                                          </p:val>
                                        </p:tav>
                                        <p:tav tm="100000">
                                          <p:val>
                                            <p:strVal val="#ppt_w"/>
                                          </p:val>
                                        </p:tav>
                                      </p:tavLst>
                                    </p:anim>
                                    <p:anim calcmode="lin" valueType="num">
                                      <p:cBhvr>
                                        <p:cTn id="39" dur="1000" fill="hold"/>
                                        <p:tgtEl>
                                          <p:spTgt spid="520198"/>
                                        </p:tgtEl>
                                        <p:attrNameLst>
                                          <p:attrName>ppt_h</p:attrName>
                                        </p:attrNameLst>
                                      </p:cBhvr>
                                      <p:tavLst>
                                        <p:tav tm="0">
                                          <p:val>
                                            <p:strVal val="#ppt_h"/>
                                          </p:val>
                                        </p:tav>
                                        <p:tav tm="100000">
                                          <p:val>
                                            <p:strVal val="#ppt_h"/>
                                          </p:val>
                                        </p:tav>
                                      </p:tavLst>
                                    </p:anim>
                                    <p:animEffect transition="in" filter="fade">
                                      <p:cBhvr>
                                        <p:cTn id="40" dur="1000"/>
                                        <p:tgtEl>
                                          <p:spTgt spid="520198"/>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520199"/>
                                        </p:tgtEl>
                                        <p:attrNameLst>
                                          <p:attrName>style.visibility</p:attrName>
                                        </p:attrNameLst>
                                      </p:cBhvr>
                                      <p:to>
                                        <p:strVal val="visible"/>
                                      </p:to>
                                    </p:set>
                                    <p:anim calcmode="lin" valueType="num">
                                      <p:cBhvr>
                                        <p:cTn id="43" dur="1000" fill="hold"/>
                                        <p:tgtEl>
                                          <p:spTgt spid="520199"/>
                                        </p:tgtEl>
                                        <p:attrNameLst>
                                          <p:attrName>ppt_w</p:attrName>
                                        </p:attrNameLst>
                                      </p:cBhvr>
                                      <p:tavLst>
                                        <p:tav tm="0">
                                          <p:val>
                                            <p:strVal val="#ppt_w*0.70"/>
                                          </p:val>
                                        </p:tav>
                                        <p:tav tm="100000">
                                          <p:val>
                                            <p:strVal val="#ppt_w"/>
                                          </p:val>
                                        </p:tav>
                                      </p:tavLst>
                                    </p:anim>
                                    <p:anim calcmode="lin" valueType="num">
                                      <p:cBhvr>
                                        <p:cTn id="44" dur="1000" fill="hold"/>
                                        <p:tgtEl>
                                          <p:spTgt spid="520199"/>
                                        </p:tgtEl>
                                        <p:attrNameLst>
                                          <p:attrName>ppt_h</p:attrName>
                                        </p:attrNameLst>
                                      </p:cBhvr>
                                      <p:tavLst>
                                        <p:tav tm="0">
                                          <p:val>
                                            <p:strVal val="#ppt_h"/>
                                          </p:val>
                                        </p:tav>
                                        <p:tav tm="100000">
                                          <p:val>
                                            <p:strVal val="#ppt_h"/>
                                          </p:val>
                                        </p:tav>
                                      </p:tavLst>
                                    </p:anim>
                                    <p:animEffect transition="in" filter="fade">
                                      <p:cBhvr>
                                        <p:cTn id="45" dur="1000"/>
                                        <p:tgtEl>
                                          <p:spTgt spid="520199"/>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dissolv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8" grpId="0" animBg="1"/>
      <p:bldP spid="520199" grpId="0" animBg="1"/>
      <p:bldP spid="520202" grpId="0" animBg="1"/>
      <p:bldP spid="520203"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2463" y="2492375"/>
            <a:ext cx="2178050" cy="101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44450"/>
            <a:ext cx="2595563"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0450" y="4273550"/>
            <a:ext cx="3040063"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6"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363" y="3284538"/>
            <a:ext cx="2112962" cy="181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7"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5000" y="5059363"/>
            <a:ext cx="2195513" cy="182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8" name="fb6297c8-cfdd-42bc-b99b-00ccc838857c" descr="2575F5F0-7559-4D7B-98AF-EA3FD8470E4C@cer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13575" y="1484313"/>
            <a:ext cx="2157413"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9338" y="1773238"/>
            <a:ext cx="2187575" cy="1912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950" y="1654175"/>
            <a:ext cx="1208088" cy="160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1"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07175" y="44450"/>
            <a:ext cx="2573338"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2" name="856f5ceb-f12d-4417-972e-62ccc204fb6d" descr="BFF01878-1701-4378-BCFA-C7CFEF138328@cer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55875" y="5084763"/>
            <a:ext cx="2841625" cy="1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89063" y="1789113"/>
            <a:ext cx="1709737" cy="150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4"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68538" y="3644900"/>
            <a:ext cx="2168525"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5"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68650" y="2060575"/>
            <a:ext cx="1697038"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6" name="Picture 1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448300" y="5157788"/>
            <a:ext cx="1500188" cy="165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7" name="da623c6d-8581-4815-99f1-495d0a737c0f" descr="EE01D826-F84A-4536-82CD-433663F38EC1@cern"/>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72225" y="3573463"/>
            <a:ext cx="2771775"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8" name="bb79b92f-215b-4938-b9b1-853aed7a41c9" descr="52DCDE73-BDDB-4F4A-9E59-87079706FBB2@cern"/>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351338" y="3716338"/>
            <a:ext cx="200977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9" name="0e791818-9322-4f7f-8afd-940a3b3d7964" descr="69B77C66-E5EC-4B77-8BE3-24FA19535981@cern"/>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9050" y="5183188"/>
            <a:ext cx="2514600" cy="167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0" name="TextBox 2"/>
          <p:cNvSpPr txBox="1">
            <a:spLocks noChangeArrowheads="1"/>
          </p:cNvSpPr>
          <p:nvPr/>
        </p:nvSpPr>
        <p:spPr bwMode="auto">
          <a:xfrm>
            <a:off x="2555875" y="44450"/>
            <a:ext cx="4032250" cy="2259013"/>
          </a:xfrm>
          <a:prstGeom prst="rect">
            <a:avLst/>
          </a:prstGeom>
          <a:solidFill>
            <a:srgbClr val="BBE0E3"/>
          </a:solidFill>
          <a:ln w="38100">
            <a:solidFill>
              <a:srgbClr val="FF0000"/>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fr-CH" sz="4400" b="0">
                <a:solidFill>
                  <a:srgbClr val="000000"/>
                </a:solidFill>
                <a:cs typeface="Times New Roman" charset="0"/>
              </a:rPr>
              <a:t>July 4</a:t>
            </a:r>
            <a:r>
              <a:rPr lang="fr-CH" sz="4400" b="0" baseline="30000">
                <a:solidFill>
                  <a:srgbClr val="000000"/>
                </a:solidFill>
                <a:cs typeface="Times New Roman" charset="0"/>
              </a:rPr>
              <a:t>th</a:t>
            </a:r>
            <a:r>
              <a:rPr lang="fr-CH" sz="4400" b="0">
                <a:solidFill>
                  <a:srgbClr val="000000"/>
                </a:solidFill>
                <a:cs typeface="Times New Roman" charset="0"/>
              </a:rPr>
              <a:t> 2012</a:t>
            </a:r>
          </a:p>
          <a:p>
            <a:pPr algn="ctr" eaLnBrk="1" hangingPunct="1">
              <a:buFontTx/>
              <a:buNone/>
            </a:pPr>
            <a:r>
              <a:rPr lang="fr-CH" sz="4400" b="0">
                <a:solidFill>
                  <a:srgbClr val="000000"/>
                </a:solidFill>
                <a:cs typeface="Times New Roman" charset="0"/>
              </a:rPr>
              <a:t>The Higgs discovery</a:t>
            </a:r>
            <a:endParaRPr lang="en-GB" sz="4400" b="0">
              <a:solidFill>
                <a:srgbClr val="000000"/>
              </a:solidFill>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3" descr="jigsaw-puzzle-patter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4213" y="260350"/>
            <a:ext cx="7772400" cy="1470025"/>
          </a:xfrm>
          <a:solidFill>
            <a:srgbClr val="BBE0E3"/>
          </a:solidFill>
          <a:ln>
            <a:solidFill>
              <a:srgbClr val="000000"/>
            </a:solidFill>
          </a:ln>
        </p:spPr>
        <p:txBody>
          <a:bodyPr/>
          <a:lstStyle/>
          <a:p>
            <a:pPr>
              <a:defRPr/>
            </a:pPr>
            <a:r>
              <a:rPr lang="en-US" dirty="0" smtClean="0">
                <a:latin typeface="Times New Roman"/>
                <a:cs typeface="Times New Roman"/>
              </a:rPr>
              <a:t>The Particle </a:t>
            </a:r>
            <a:r>
              <a:rPr lang="en-US" dirty="0" err="1" smtClean="0">
                <a:latin typeface="Times New Roman"/>
                <a:cs typeface="Times New Roman"/>
              </a:rPr>
              <a:t>Higgsaw</a:t>
            </a:r>
            <a:r>
              <a:rPr lang="en-US" dirty="0" smtClean="0">
                <a:latin typeface="Times New Roman"/>
                <a:cs typeface="Times New Roman"/>
              </a:rPr>
              <a:t> Puzzle</a:t>
            </a:r>
            <a:endParaRPr lang="en-US" dirty="0">
              <a:latin typeface="Times New Roman"/>
              <a:cs typeface="Times New Roman"/>
            </a:endParaRPr>
          </a:p>
        </p:txBody>
      </p:sp>
      <p:sp>
        <p:nvSpPr>
          <p:cNvPr id="3" name="Subtitle 2"/>
          <p:cNvSpPr>
            <a:spLocks noGrp="1"/>
          </p:cNvSpPr>
          <p:nvPr>
            <p:ph type="subTitle" idx="1"/>
          </p:nvPr>
        </p:nvSpPr>
        <p:spPr>
          <a:xfrm>
            <a:off x="1835150" y="5157788"/>
            <a:ext cx="5649913" cy="1584325"/>
          </a:xfrm>
          <a:solidFill>
            <a:srgbClr val="BBE0E3"/>
          </a:solidFill>
          <a:ln>
            <a:solidFill>
              <a:srgbClr val="000000"/>
            </a:solidFill>
          </a:ln>
        </p:spPr>
        <p:txBody>
          <a:bodyPr/>
          <a:lstStyle/>
          <a:p>
            <a:pPr>
              <a:defRPr/>
            </a:pPr>
            <a:r>
              <a:rPr lang="en-US" sz="2800" dirty="0" smtClean="0">
                <a:latin typeface="Times New Roman"/>
                <a:cs typeface="Times New Roman"/>
              </a:rPr>
              <a:t>Is LHC finding the missing piece?</a:t>
            </a:r>
          </a:p>
          <a:p>
            <a:pPr>
              <a:defRPr/>
            </a:pPr>
            <a:r>
              <a:rPr lang="en-US" sz="2800" dirty="0" smtClean="0">
                <a:latin typeface="Times New Roman"/>
                <a:cs typeface="Times New Roman"/>
              </a:rPr>
              <a:t>Is it the right shape?</a:t>
            </a:r>
          </a:p>
          <a:p>
            <a:pPr>
              <a:defRPr/>
            </a:pPr>
            <a:r>
              <a:rPr lang="en-US" sz="2800" dirty="0" smtClean="0">
                <a:latin typeface="Times New Roman"/>
                <a:cs typeface="Times New Roman"/>
              </a:rPr>
              <a:t>Is it the right size?</a:t>
            </a:r>
          </a:p>
          <a:p>
            <a:pPr>
              <a:defRPr/>
            </a:pPr>
            <a:endParaRPr lang="en-US" sz="2800" dirty="0">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188913"/>
            <a:ext cx="8891588" cy="936625"/>
          </a:xfrm>
          <a:solidFill>
            <a:srgbClr val="BBE0E3"/>
          </a:solidFill>
          <a:ln>
            <a:solidFill>
              <a:srgbClr val="000000"/>
            </a:solidFill>
          </a:ln>
        </p:spPr>
        <p:txBody>
          <a:bodyPr/>
          <a:lstStyle/>
          <a:p>
            <a:pPr eaLnBrk="1" hangingPunct="1">
              <a:defRPr/>
            </a:pPr>
            <a:r>
              <a:rPr lang="en-US" sz="4800" dirty="0">
                <a:latin typeface="Times New Roman"/>
                <a:cs typeface="Times New Roman"/>
              </a:rPr>
              <a:t>From </a:t>
            </a:r>
            <a:r>
              <a:rPr lang="en-US" sz="4800" dirty="0" smtClean="0">
                <a:latin typeface="Times New Roman"/>
                <a:cs typeface="Times New Roman"/>
              </a:rPr>
              <a:t>Discovery </a:t>
            </a:r>
            <a:r>
              <a:rPr lang="en-US" sz="4800" dirty="0">
                <a:latin typeface="Times New Roman"/>
                <a:cs typeface="Times New Roman"/>
              </a:rPr>
              <a:t>to </a:t>
            </a:r>
            <a:r>
              <a:rPr lang="en-US" sz="4800" dirty="0" smtClean="0">
                <a:latin typeface="Times New Roman"/>
                <a:cs typeface="Times New Roman"/>
              </a:rPr>
              <a:t>Measurement</a:t>
            </a:r>
            <a:endParaRPr lang="en-US" sz="4800" dirty="0">
              <a:latin typeface="Times New Roman"/>
              <a:cs typeface="Times New Roman"/>
            </a:endParaRPr>
          </a:p>
        </p:txBody>
      </p:sp>
      <p:sp>
        <p:nvSpPr>
          <p:cNvPr id="3" name="Content Placeholder 2"/>
          <p:cNvSpPr>
            <a:spLocks noGrp="1"/>
          </p:cNvSpPr>
          <p:nvPr>
            <p:ph idx="1"/>
          </p:nvPr>
        </p:nvSpPr>
        <p:spPr>
          <a:xfrm>
            <a:off x="71438" y="1223963"/>
            <a:ext cx="8964612" cy="5518150"/>
          </a:xfrm>
          <a:solidFill>
            <a:srgbClr val="BBE0E3"/>
          </a:solidFill>
          <a:ln>
            <a:solidFill>
              <a:srgbClr val="000000"/>
            </a:solidFill>
          </a:ln>
        </p:spPr>
        <p:txBody>
          <a:bodyPr/>
          <a:lstStyle/>
          <a:p>
            <a:pPr eaLnBrk="1" hangingPunct="1">
              <a:defRPr/>
            </a:pPr>
            <a:r>
              <a:rPr lang="en-US" dirty="0" smtClean="0">
                <a:latin typeface="Times New Roman"/>
                <a:cs typeface="Times New Roman"/>
              </a:rPr>
              <a:t>Mass measurements:</a:t>
            </a:r>
          </a:p>
          <a:p>
            <a:pPr marL="0" indent="0" eaLnBrk="1" hangingPunct="1">
              <a:buFontTx/>
              <a:buNone/>
              <a:defRPr/>
            </a:pPr>
            <a:r>
              <a:rPr lang="en-US" dirty="0">
                <a:latin typeface="Times New Roman"/>
                <a:cs typeface="Times New Roman"/>
              </a:rPr>
              <a:t>	</a:t>
            </a:r>
            <a:r>
              <a:rPr lang="en-US" dirty="0" smtClean="0">
                <a:latin typeface="Times New Roman"/>
                <a:cs typeface="Times New Roman"/>
              </a:rPr>
              <a:t>125.6 ± 0.3 </a:t>
            </a:r>
            <a:r>
              <a:rPr lang="en-US" dirty="0" err="1" smtClean="0">
                <a:latin typeface="Times New Roman"/>
                <a:cs typeface="Times New Roman"/>
              </a:rPr>
              <a:t>GeV</a:t>
            </a:r>
            <a:endParaRPr lang="en-US" dirty="0" smtClean="0">
              <a:latin typeface="Times New Roman"/>
              <a:cs typeface="Times New Roman"/>
            </a:endParaRPr>
          </a:p>
          <a:p>
            <a:pPr eaLnBrk="1" hangingPunct="1">
              <a:defRPr/>
            </a:pPr>
            <a:r>
              <a:rPr lang="en-US" dirty="0" smtClean="0">
                <a:latin typeface="Times New Roman"/>
                <a:cs typeface="Times New Roman"/>
              </a:rPr>
              <a:t>Signal strengths ~ SM</a:t>
            </a:r>
          </a:p>
          <a:p>
            <a:pPr marL="0" indent="0" eaLnBrk="1" hangingPunct="1">
              <a:buFontTx/>
              <a:buNone/>
              <a:defRPr/>
            </a:pPr>
            <a:r>
              <a:rPr lang="en-US" dirty="0">
                <a:latin typeface="Times New Roman"/>
                <a:cs typeface="Times New Roman"/>
              </a:rPr>
              <a:t>	</a:t>
            </a:r>
            <a:r>
              <a:rPr lang="en-US" dirty="0" smtClean="0">
                <a:latin typeface="Times New Roman"/>
                <a:cs typeface="Times New Roman"/>
              </a:rPr>
              <a:t>in many channels</a:t>
            </a:r>
          </a:p>
          <a:p>
            <a:pPr eaLnBrk="1" hangingPunct="1">
              <a:defRPr/>
            </a:pPr>
            <a:r>
              <a:rPr lang="en-US" dirty="0" smtClean="0">
                <a:latin typeface="Times New Roman"/>
                <a:cs typeface="Times New Roman"/>
              </a:rPr>
              <a:t>Frontiers:</a:t>
            </a:r>
          </a:p>
          <a:p>
            <a:pPr lvl="1" eaLnBrk="1" hangingPunct="1">
              <a:defRPr/>
            </a:pPr>
            <a:r>
              <a:rPr lang="en-US" dirty="0" smtClean="0">
                <a:latin typeface="Times New Roman"/>
                <a:cs typeface="Times New Roman"/>
              </a:rPr>
              <a:t>VBF significance 2σ in several channels, 3σ combined</a:t>
            </a:r>
          </a:p>
          <a:p>
            <a:pPr lvl="1" eaLnBrk="1" hangingPunct="1">
              <a:defRPr/>
            </a:pPr>
            <a:r>
              <a:rPr lang="en-US" dirty="0" smtClean="0">
                <a:latin typeface="Times New Roman"/>
                <a:cs typeface="Times New Roman"/>
              </a:rPr>
              <a:t>Decay to </a:t>
            </a:r>
            <a:r>
              <a:rPr lang="en-US" dirty="0" err="1" smtClean="0">
                <a:latin typeface="Times New Roman"/>
                <a:cs typeface="Times New Roman"/>
              </a:rPr>
              <a:t>ττ</a:t>
            </a:r>
            <a:r>
              <a:rPr lang="en-US" dirty="0" smtClean="0">
                <a:latin typeface="Times New Roman"/>
                <a:cs typeface="Times New Roman"/>
              </a:rPr>
              <a:t> </a:t>
            </a:r>
            <a:r>
              <a:rPr lang="en-US" dirty="0" smtClean="0">
                <a:latin typeface="Times New Roman"/>
                <a:cs typeface="Times New Roman"/>
              </a:rPr>
              <a:t>emerging</a:t>
            </a:r>
            <a:endParaRPr lang="en-US" dirty="0">
              <a:latin typeface="Times New Roman"/>
              <a:cs typeface="Times New Roman"/>
            </a:endParaRPr>
          </a:p>
          <a:p>
            <a:pPr lvl="1" eaLnBrk="1" hangingPunct="1">
              <a:defRPr/>
            </a:pPr>
            <a:r>
              <a:rPr lang="en-US" dirty="0" smtClean="0">
                <a:latin typeface="Times New Roman"/>
                <a:cs typeface="Times New Roman"/>
              </a:rPr>
              <a:t>Decay </a:t>
            </a:r>
            <a:r>
              <a:rPr lang="en-US" dirty="0" smtClean="0">
                <a:latin typeface="Times New Roman"/>
                <a:cs typeface="Times New Roman"/>
              </a:rPr>
              <a:t>to </a:t>
            </a:r>
            <a:r>
              <a:rPr lang="en-US" dirty="0" err="1" smtClean="0">
                <a:latin typeface="Times New Roman"/>
                <a:cs typeface="Times New Roman"/>
              </a:rPr>
              <a:t>bbbar</a:t>
            </a:r>
            <a:r>
              <a:rPr lang="en-US" dirty="0" smtClean="0">
                <a:latin typeface="Times New Roman"/>
                <a:cs typeface="Times New Roman"/>
              </a:rPr>
              <a:t> emerging (CMS, </a:t>
            </a:r>
            <a:r>
              <a:rPr lang="en-US" dirty="0" err="1" smtClean="0">
                <a:latin typeface="Times New Roman"/>
                <a:cs typeface="Times New Roman"/>
              </a:rPr>
              <a:t>Tevatron</a:t>
            </a:r>
            <a:r>
              <a:rPr lang="en-US" dirty="0" smtClean="0">
                <a:latin typeface="Times New Roman"/>
                <a:cs typeface="Times New Roman"/>
              </a:rPr>
              <a:t>)</a:t>
            </a:r>
          </a:p>
          <a:p>
            <a:pPr lvl="1" eaLnBrk="1" hangingPunct="1">
              <a:defRPr/>
            </a:pPr>
            <a:r>
              <a:rPr lang="en-US" dirty="0" smtClean="0">
                <a:latin typeface="Times New Roman"/>
                <a:cs typeface="Times New Roman"/>
              </a:rPr>
              <a:t>Indirect evidence for </a:t>
            </a:r>
            <a:r>
              <a:rPr lang="en-US" dirty="0" err="1" smtClean="0">
                <a:latin typeface="Times New Roman"/>
                <a:cs typeface="Times New Roman"/>
              </a:rPr>
              <a:t>ttbar</a:t>
            </a:r>
            <a:r>
              <a:rPr lang="en-US" dirty="0" smtClean="0">
                <a:latin typeface="Times New Roman"/>
                <a:cs typeface="Times New Roman"/>
              </a:rPr>
              <a:t> </a:t>
            </a:r>
            <a:r>
              <a:rPr lang="en-US" dirty="0" smtClean="0">
                <a:latin typeface="Times New Roman"/>
                <a:cs typeface="Times New Roman"/>
              </a:rPr>
              <a:t>coupling</a:t>
            </a:r>
          </a:p>
          <a:p>
            <a:pPr lvl="1" eaLnBrk="1" hangingPunct="1">
              <a:defRPr/>
            </a:pPr>
            <a:r>
              <a:rPr lang="en-US" dirty="0" smtClean="0">
                <a:latin typeface="Times New Roman"/>
                <a:cs typeface="Times New Roman"/>
              </a:rPr>
              <a:t>Still to come: </a:t>
            </a:r>
            <a:r>
              <a:rPr lang="en-US" dirty="0" err="1" smtClean="0">
                <a:latin typeface="Times New Roman"/>
                <a:cs typeface="Times New Roman"/>
              </a:rPr>
              <a:t>ttbar</a:t>
            </a:r>
            <a:r>
              <a:rPr lang="en-US" dirty="0" smtClean="0">
                <a:latin typeface="Times New Roman"/>
                <a:cs typeface="Times New Roman"/>
              </a:rPr>
              <a:t> </a:t>
            </a:r>
            <a:r>
              <a:rPr lang="en-US" dirty="0" smtClean="0">
                <a:latin typeface="Times New Roman"/>
                <a:cs typeface="Times New Roman"/>
              </a:rPr>
              <a:t>+ </a:t>
            </a:r>
            <a:r>
              <a:rPr lang="en-US" dirty="0" smtClean="0">
                <a:latin typeface="Times New Roman"/>
                <a:cs typeface="Times New Roman"/>
              </a:rPr>
              <a:t>H, t + H, H </a:t>
            </a:r>
            <a:r>
              <a:rPr lang="en-US" dirty="0" smtClean="0">
                <a:latin typeface="Times New Roman"/>
                <a:cs typeface="Times New Roman"/>
              </a:rPr>
              <a:t>to </a:t>
            </a:r>
            <a:r>
              <a:rPr lang="en-US" dirty="0" err="1" smtClean="0">
                <a:latin typeface="Times New Roman"/>
                <a:cs typeface="Times New Roman"/>
              </a:rPr>
              <a:t>Zγ</a:t>
            </a:r>
            <a:r>
              <a:rPr lang="en-US" dirty="0" smtClean="0">
                <a:latin typeface="Times New Roman"/>
                <a:cs typeface="Times New Roman"/>
              </a:rPr>
              <a:t>, …</a:t>
            </a:r>
            <a:endParaRPr lang="en-US" dirty="0" smtClean="0">
              <a:latin typeface="Times New Roman"/>
              <a:cs typeface="Times New Roman"/>
            </a:endParaRPr>
          </a:p>
        </p:txBody>
      </p:sp>
      <p:pic>
        <p:nvPicPr>
          <p:cNvPr id="4" name="Picture 3" descr="Readmu.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4663" y="1412875"/>
            <a:ext cx="4725987"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0"/>
          <p:cNvSpPr txBox="1">
            <a:spLocks noChangeArrowheads="1"/>
          </p:cNvSpPr>
          <p:nvPr/>
        </p:nvSpPr>
        <p:spPr bwMode="auto">
          <a:xfrm>
            <a:off x="7524328" y="6021288"/>
            <a:ext cx="1300456" cy="566309"/>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Wingerter-Seez</a:t>
            </a:r>
            <a:endParaRPr lang="en-US" sz="1400" b="0" dirty="0" smtClean="0">
              <a:solidFill>
                <a:srgbClr val="FFFF00"/>
              </a:solidFill>
              <a:latin typeface="Times" charset="0"/>
            </a:endParaRPr>
          </a:p>
          <a:p>
            <a:pPr algn="ctr" eaLnBrk="1" hangingPunct="1">
              <a:buFontTx/>
              <a:buNone/>
            </a:pPr>
            <a:r>
              <a:rPr lang="en-US" sz="1400" b="0" dirty="0" err="1" smtClean="0">
                <a:solidFill>
                  <a:srgbClr val="FFFF00"/>
                </a:solidFill>
                <a:latin typeface="Times" charset="0"/>
              </a:rPr>
              <a:t>Ganjour</a:t>
            </a:r>
            <a:endParaRPr lang="en-US" sz="1400" b="0" dirty="0">
              <a:solidFill>
                <a:srgbClr val="FFFF00"/>
              </a:solidFill>
              <a:latin typeface="Times"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dissolve">
                                      <p:cBhvr>
                                        <p:cTn id="10" dur="500"/>
                                        <p:tgtEl>
                                          <p:spTgt spid="3">
                                            <p:txEl>
                                              <p:pRg st="3" end="3"/>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ssolve">
                                      <p:cBhvr>
                                        <p:cTn id="21" dur="500"/>
                                        <p:tgtEl>
                                          <p:spTgt spid="3">
                                            <p:txEl>
                                              <p:pRg st="5" end="5"/>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dissolve">
                                      <p:cBhvr>
                                        <p:cTn id="30" dur="500"/>
                                        <p:tgtEl>
                                          <p:spTgt spid="3">
                                            <p:txEl>
                                              <p:pRg st="8" end="8"/>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dissolv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a:xfrm>
            <a:off x="457200" y="188913"/>
            <a:ext cx="8229600" cy="1368425"/>
          </a:xfrm>
          <a:solidFill>
            <a:srgbClr val="9ED3D7"/>
          </a:solidFill>
          <a:ln>
            <a:solidFill>
              <a:srgbClr val="000000"/>
            </a:solidFill>
            <a:miter lim="800000"/>
            <a:headEnd/>
            <a:tailEnd/>
          </a:ln>
        </p:spPr>
        <p:txBody>
          <a:bodyPr/>
          <a:lstStyle/>
          <a:p>
            <a:pPr eaLnBrk="1" hangingPunct="1">
              <a:defRPr/>
            </a:pPr>
            <a:r>
              <a:rPr lang="en-US" sz="4800" dirty="0" smtClean="0">
                <a:solidFill>
                  <a:srgbClr val="000000"/>
                </a:solidFill>
                <a:latin typeface="Times New Roman" charset="0"/>
                <a:ea typeface="ＭＳ Ｐゴシック" charset="0"/>
                <a:cs typeface="Times New Roman" charset="0"/>
              </a:rPr>
              <a:t>The ‘Higgs’ Spin is probably </a:t>
            </a:r>
            <a:r>
              <a:rPr lang="en-US" sz="4800" dirty="0" smtClean="0">
                <a:solidFill>
                  <a:srgbClr val="000000"/>
                </a:solidFill>
                <a:latin typeface="Times" charset="0"/>
                <a:ea typeface="ＭＳ Ｐゴシック" charset="0"/>
              </a:rPr>
              <a:t>0</a:t>
            </a:r>
            <a:endParaRPr lang="en-US" sz="4800" dirty="0">
              <a:solidFill>
                <a:srgbClr val="000000"/>
              </a:solidFill>
              <a:latin typeface="Times New Roman" charset="0"/>
              <a:ea typeface="ＭＳ Ｐゴシック" charset="0"/>
              <a:cs typeface="Times New Roman" charset="0"/>
            </a:endParaRPr>
          </a:p>
        </p:txBody>
      </p:sp>
      <p:sp>
        <p:nvSpPr>
          <p:cNvPr id="76802" name="Content Placeholder 2"/>
          <p:cNvSpPr>
            <a:spLocks noGrp="1"/>
          </p:cNvSpPr>
          <p:nvPr>
            <p:ph idx="1"/>
          </p:nvPr>
        </p:nvSpPr>
        <p:spPr>
          <a:xfrm>
            <a:off x="457200" y="1844675"/>
            <a:ext cx="8229600" cy="4679950"/>
          </a:xfrm>
          <a:solidFill>
            <a:srgbClr val="9ED3D7"/>
          </a:solidFill>
          <a:ln>
            <a:solidFill>
              <a:srgbClr val="000000"/>
            </a:solidFill>
            <a:miter lim="800000"/>
            <a:headEnd/>
            <a:tailEnd/>
          </a:ln>
        </p:spPr>
        <p:txBody>
          <a:bodyPr/>
          <a:lstStyle/>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marL="0" indent="0" eaLnBrk="1" hangingPunct="1">
              <a:buFontTx/>
              <a:buNone/>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r>
              <a:rPr lang="en-US" dirty="0" smtClean="0">
                <a:solidFill>
                  <a:srgbClr val="000000"/>
                </a:solidFill>
                <a:latin typeface="Times New Roman" charset="0"/>
                <a:ea typeface="ＭＳ Ｐゴシック" charset="0"/>
                <a:cs typeface="Times New Roman" charset="0"/>
              </a:rPr>
              <a:t>Graviton-like spin-2 </a:t>
            </a:r>
            <a:r>
              <a:rPr lang="en-US" dirty="0" err="1" smtClean="0">
                <a:solidFill>
                  <a:srgbClr val="000000"/>
                </a:solidFill>
                <a:latin typeface="Times New Roman" charset="0"/>
                <a:ea typeface="ＭＳ Ｐゴシック" charset="0"/>
                <a:cs typeface="Times New Roman" charset="0"/>
              </a:rPr>
              <a:t>disfavoured</a:t>
            </a:r>
            <a:r>
              <a:rPr lang="en-US" dirty="0" smtClean="0">
                <a:solidFill>
                  <a:srgbClr val="000000"/>
                </a:solidFill>
                <a:latin typeface="Times New Roman" charset="0"/>
                <a:ea typeface="ＭＳ Ｐゴシック" charset="0"/>
                <a:cs typeface="Times New Roman" charset="0"/>
              </a:rPr>
              <a:t> at 99.9% CL</a:t>
            </a:r>
            <a:endParaRPr lang="en-US" dirty="0">
              <a:solidFill>
                <a:srgbClr val="000000"/>
              </a:solidFill>
              <a:latin typeface="Times New Roman" charset="0"/>
              <a:ea typeface="ＭＳ Ｐゴシック" charset="0"/>
              <a:cs typeface="Times New Roman" charset="0"/>
            </a:endParaRPr>
          </a:p>
        </p:txBody>
      </p:sp>
      <p:pic>
        <p:nvPicPr>
          <p:cNvPr id="48131" name="Picture 1" descr="Spinfqq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897063"/>
            <a:ext cx="3240087" cy="397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2" name="Picture 2" descr="Combinedspi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16113"/>
            <a:ext cx="3168650" cy="393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20120707_STP004_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24750" y="3163888"/>
            <a:ext cx="1368425" cy="769937"/>
          </a:xfrm>
          <a:prstGeom prst="rect">
            <a:avLst/>
          </a:prstGeom>
          <a:solidFill>
            <a:srgbClr val="9ED3D7"/>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59822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76802">
                                            <p:txEl>
                                              <p:pRg st="10" end="10"/>
                                            </p:txEl>
                                          </p:spTgt>
                                        </p:tgtEl>
                                        <p:attrNameLst>
                                          <p:attrName>style.visibility</p:attrName>
                                        </p:attrNameLst>
                                      </p:cBhvr>
                                      <p:to>
                                        <p:strVal val="visible"/>
                                      </p:to>
                                    </p:set>
                                    <p:animEffect transition="in" filter="dissolve">
                                      <p:cBhvr>
                                        <p:cTn id="7" dur="500"/>
                                        <p:tgtEl>
                                          <p:spTgt spid="76802">
                                            <p:txEl>
                                              <p:pRg st="10" end="1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lide(fromRigh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a:xfrm>
            <a:off x="398463" y="260350"/>
            <a:ext cx="8277225" cy="1143000"/>
          </a:xfrm>
          <a:solidFill>
            <a:schemeClr val="accent1"/>
          </a:solidFill>
          <a:ln>
            <a:solidFill>
              <a:schemeClr val="tx1"/>
            </a:solidFill>
            <a:miter lim="800000"/>
            <a:headEnd/>
            <a:tailEnd/>
          </a:ln>
        </p:spPr>
        <p:txBody>
          <a:bodyPr/>
          <a:lstStyle/>
          <a:p>
            <a:pPr eaLnBrk="1" hangingPunct="1">
              <a:defRPr/>
            </a:pPr>
            <a:r>
              <a:rPr lang="en-US" sz="4000" smtClean="0">
                <a:solidFill>
                  <a:srgbClr val="000000"/>
                </a:solidFill>
                <a:latin typeface="Times New Roman" charset="0"/>
                <a:cs typeface="+mj-cs"/>
              </a:rPr>
              <a:t>Theoretical Constraints on Higgs Mass</a:t>
            </a:r>
          </a:p>
        </p:txBody>
      </p:sp>
      <p:sp>
        <p:nvSpPr>
          <p:cNvPr id="538627" name="Rectangle 3"/>
          <p:cNvSpPr>
            <a:spLocks noGrp="1" noChangeArrowheads="1"/>
          </p:cNvSpPr>
          <p:nvPr>
            <p:ph type="body" idx="1"/>
          </p:nvPr>
        </p:nvSpPr>
        <p:spPr>
          <a:xfrm>
            <a:off x="228600" y="1600200"/>
            <a:ext cx="8686800" cy="4876800"/>
          </a:xfrm>
          <a:solidFill>
            <a:srgbClr val="BBE0E3"/>
          </a:solidFill>
          <a:ln>
            <a:solidFill>
              <a:schemeClr val="tx1"/>
            </a:solidFill>
            <a:miter lim="800000"/>
            <a:headEnd/>
            <a:tailEnd/>
          </a:ln>
        </p:spPr>
        <p:txBody>
          <a:bodyPr/>
          <a:lstStyle/>
          <a:p>
            <a:pPr eaLnBrk="1" hangingPunct="1">
              <a:lnSpc>
                <a:spcPct val="90000"/>
              </a:lnSpc>
              <a:defRPr/>
            </a:pPr>
            <a:r>
              <a:rPr lang="en-US" dirty="0" smtClean="0">
                <a:latin typeface="Times New Roman" charset="0"/>
                <a:ea typeface="ＭＳ Ｐゴシック" charset="0"/>
                <a:cs typeface="Times New Roman" charset="0"/>
              </a:rPr>
              <a:t>Large </a:t>
            </a:r>
            <a:r>
              <a:rPr lang="en-US" dirty="0" err="1" smtClean="0">
                <a:latin typeface="Times New Roman" charset="0"/>
                <a:ea typeface="ＭＳ Ｐゴシック" charset="0"/>
                <a:cs typeface="Times New Roman" charset="0"/>
              </a:rPr>
              <a:t>M</a:t>
            </a:r>
            <a:r>
              <a:rPr lang="en-US" baseline="-25000" dirty="0" err="1" smtClean="0">
                <a:latin typeface="Times New Roman" charset="0"/>
                <a:ea typeface="ＭＳ Ｐゴシック" charset="0"/>
                <a:cs typeface="Times New Roman" charset="0"/>
              </a:rPr>
              <a:t>h</a:t>
            </a:r>
            <a:r>
              <a:rPr lang="en-US" dirty="0" smtClean="0">
                <a:latin typeface="Times New Roman" charset="0"/>
                <a:ea typeface="ＭＳ Ｐゴシック" charset="0"/>
                <a:cs typeface="Times New Roman" charset="0"/>
              </a:rPr>
              <a:t> </a:t>
            </a:r>
            <a:r>
              <a:rPr lang="en-US" dirty="0">
                <a:latin typeface="Times New Roman" charset="0"/>
                <a:ea typeface="ＭＳ Ｐゴシック" charset="0"/>
                <a:cs typeface="Times New Roman" charset="0"/>
              </a:rPr>
              <a:t>→ large self-coupling → blow up at </a:t>
            </a:r>
            <a:r>
              <a:rPr lang="en-US" dirty="0" smtClean="0">
                <a:latin typeface="Times New Roman" charset="0"/>
                <a:ea typeface="ＭＳ Ｐゴシック" charset="0"/>
                <a:cs typeface="Times New Roman" charset="0"/>
              </a:rPr>
              <a:t>low-energy </a:t>
            </a:r>
            <a:r>
              <a:rPr lang="en-US" dirty="0">
                <a:latin typeface="Times New Roman" charset="0"/>
                <a:ea typeface="ＭＳ Ｐゴシック" charset="0"/>
                <a:cs typeface="Times New Roman" charset="0"/>
              </a:rPr>
              <a:t>scale </a:t>
            </a:r>
            <a:r>
              <a:rPr lang="el-GR" dirty="0">
                <a:latin typeface="Times New Roman" charset="0"/>
                <a:ea typeface="ＭＳ Ｐゴシック" charset="0"/>
                <a:cs typeface="Times New Roman" charset="0"/>
              </a:rPr>
              <a:t>Λ</a:t>
            </a:r>
            <a:r>
              <a:rPr lang="en-US" dirty="0">
                <a:latin typeface="Times New Roman" charset="0"/>
                <a:ea typeface="ＭＳ Ｐゴシック" charset="0"/>
                <a:cs typeface="Times New Roman" charset="0"/>
              </a:rPr>
              <a:t> due to </a:t>
            </a:r>
          </a:p>
          <a:p>
            <a:pPr eaLnBrk="1" hangingPunct="1">
              <a:lnSpc>
                <a:spcPct val="90000"/>
              </a:lnSpc>
              <a:buFontTx/>
              <a:buNone/>
              <a:defRPr/>
            </a:pPr>
            <a:r>
              <a:rPr lang="en-US" dirty="0">
                <a:latin typeface="Times New Roman" charset="0"/>
                <a:ea typeface="ＭＳ Ｐゴシック" charset="0"/>
                <a:cs typeface="Times New Roman" charset="0"/>
              </a:rPr>
              <a:t>	renormalization</a:t>
            </a:r>
          </a:p>
          <a:p>
            <a:pPr eaLnBrk="1" hangingPunct="1">
              <a:lnSpc>
                <a:spcPct val="90000"/>
              </a:lnSpc>
              <a:defRPr/>
            </a:pPr>
            <a:r>
              <a:rPr lang="en-US" dirty="0">
                <a:latin typeface="Times New Roman" charset="0"/>
                <a:ea typeface="ＭＳ Ｐゴシック" charset="0"/>
                <a:cs typeface="Times New Roman" charset="0"/>
              </a:rPr>
              <a:t>Small: renormalization </a:t>
            </a:r>
          </a:p>
          <a:p>
            <a:pPr eaLnBrk="1" hangingPunct="1">
              <a:lnSpc>
                <a:spcPct val="90000"/>
              </a:lnSpc>
              <a:buFontTx/>
              <a:buNone/>
              <a:defRPr/>
            </a:pPr>
            <a:r>
              <a:rPr lang="en-US" dirty="0">
                <a:latin typeface="Times New Roman" charset="0"/>
                <a:ea typeface="ＭＳ Ｐゴシック" charset="0"/>
                <a:cs typeface="Times New Roman" charset="0"/>
              </a:rPr>
              <a:t>	due to t quark drives </a:t>
            </a:r>
          </a:p>
          <a:p>
            <a:pPr eaLnBrk="1" hangingPunct="1">
              <a:lnSpc>
                <a:spcPct val="90000"/>
              </a:lnSpc>
              <a:buFontTx/>
              <a:buNone/>
              <a:defRPr/>
            </a:pPr>
            <a:r>
              <a:rPr lang="en-US" dirty="0">
                <a:latin typeface="Times New Roman" charset="0"/>
                <a:ea typeface="ＭＳ Ｐゴシック" charset="0"/>
                <a:cs typeface="Times New Roman" charset="0"/>
              </a:rPr>
              <a:t>	quartic coupling &lt; 0</a:t>
            </a:r>
          </a:p>
          <a:p>
            <a:pPr eaLnBrk="1" hangingPunct="1">
              <a:lnSpc>
                <a:spcPct val="90000"/>
              </a:lnSpc>
              <a:buFontTx/>
              <a:buNone/>
              <a:defRPr/>
            </a:pPr>
            <a:r>
              <a:rPr lang="en-US" dirty="0">
                <a:latin typeface="Times New Roman" charset="0"/>
                <a:ea typeface="ＭＳ Ｐゴシック" charset="0"/>
                <a:cs typeface="Times New Roman" charset="0"/>
              </a:rPr>
              <a:t>	at some scale </a:t>
            </a:r>
            <a:r>
              <a:rPr lang="el-GR" dirty="0">
                <a:latin typeface="Times New Roman" charset="0"/>
                <a:ea typeface="ＭＳ Ｐゴシック" charset="0"/>
                <a:cs typeface="Times New Roman" charset="0"/>
              </a:rPr>
              <a:t>Λ</a:t>
            </a:r>
            <a:endParaRPr lang="en-US" dirty="0">
              <a:latin typeface="Times New Roman" charset="0"/>
              <a:ea typeface="ＭＳ Ｐゴシック" charset="0"/>
              <a:cs typeface="Times New Roman" charset="0"/>
            </a:endParaRPr>
          </a:p>
          <a:p>
            <a:pPr eaLnBrk="1" hangingPunct="1">
              <a:lnSpc>
                <a:spcPct val="90000"/>
              </a:lnSpc>
              <a:buFontTx/>
              <a:buNone/>
              <a:defRPr/>
            </a:pPr>
            <a:r>
              <a:rPr lang="en-US" dirty="0">
                <a:latin typeface="Times New Roman" charset="0"/>
                <a:ea typeface="ＭＳ Ｐゴシック" charset="0"/>
                <a:cs typeface="Times New Roman" charset="0"/>
              </a:rPr>
              <a:t>	→ vacuum unstable</a:t>
            </a:r>
            <a:endParaRPr lang="el-GR" dirty="0">
              <a:latin typeface="Times New Roman" charset="0"/>
              <a:ea typeface="ＭＳ Ｐゴシック" charset="0"/>
              <a:cs typeface="Times New Roman" charset="0"/>
            </a:endParaRPr>
          </a:p>
          <a:p>
            <a:pPr eaLnBrk="1" hangingPunct="1">
              <a:lnSpc>
                <a:spcPct val="90000"/>
              </a:lnSpc>
              <a:defRPr/>
            </a:pPr>
            <a:r>
              <a:rPr lang="en-US" dirty="0" smtClean="0">
                <a:latin typeface="Times New Roman" charset="0"/>
                <a:ea typeface="ＭＳ Ｐゴシック" charset="0"/>
                <a:cs typeface="Times New Roman" charset="0"/>
              </a:rPr>
              <a:t>Vacuum could be stabilized by </a:t>
            </a:r>
            <a:r>
              <a:rPr lang="en-US" b="1" dirty="0" err="1">
                <a:solidFill>
                  <a:srgbClr val="FF0000"/>
                </a:solidFill>
                <a:latin typeface="Times New Roman" charset="0"/>
                <a:ea typeface="ＭＳ Ｐゴシック" charset="0"/>
                <a:cs typeface="Times New Roman" charset="0"/>
              </a:rPr>
              <a:t>S</a:t>
            </a:r>
            <a:r>
              <a:rPr lang="en-US" b="1" dirty="0" err="1" smtClean="0">
                <a:solidFill>
                  <a:srgbClr val="FF0000"/>
                </a:solidFill>
                <a:latin typeface="Times New Roman" charset="0"/>
                <a:ea typeface="ＭＳ Ｐゴシック" charset="0"/>
                <a:cs typeface="Times New Roman" charset="0"/>
              </a:rPr>
              <a:t>upersymmetry</a:t>
            </a:r>
            <a:endParaRPr lang="en-US" b="1" dirty="0">
              <a:solidFill>
                <a:srgbClr val="FF0000"/>
              </a:solidFill>
              <a:latin typeface="Times New Roman" charset="0"/>
              <a:ea typeface="ＭＳ Ｐゴシック" charset="0"/>
              <a:cs typeface="Times New Roman" charset="0"/>
            </a:endParaRPr>
          </a:p>
        </p:txBody>
      </p:sp>
      <p:sp>
        <p:nvSpPr>
          <p:cNvPr id="33795" name="Text Box 10"/>
          <p:cNvSpPr txBox="1">
            <a:spLocks noChangeArrowheads="1"/>
          </p:cNvSpPr>
          <p:nvPr/>
        </p:nvSpPr>
        <p:spPr bwMode="auto">
          <a:xfrm>
            <a:off x="3419475" y="6381750"/>
            <a:ext cx="5611813"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a:solidFill>
                  <a:srgbClr val="FFFF00"/>
                </a:solidFill>
                <a:latin typeface="Times" charset="0"/>
              </a:rPr>
              <a:t>Degrassi, Di Vita, Elias-Miro, Giudice, Isodori &amp; Strumia, arXiv:1205.6497</a:t>
            </a:r>
          </a:p>
        </p:txBody>
      </p:sp>
      <p:pic>
        <p:nvPicPr>
          <p:cNvPr id="4" name="Picture 3" descr="runninglambd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138363"/>
            <a:ext cx="45085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Landau.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2133600"/>
            <a:ext cx="3671887"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Degrassi.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76825" y="2133600"/>
            <a:ext cx="3762375" cy="376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5772150" y="2276475"/>
            <a:ext cx="2832100" cy="11763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lgn="ctr">
              <a:buFontTx/>
              <a:buNone/>
              <a:defRPr/>
            </a:pPr>
            <a:r>
              <a:rPr lang="en-US" b="0" dirty="0">
                <a:solidFill>
                  <a:srgbClr val="FFFF00"/>
                </a:solidFill>
                <a:cs typeface="Times New Roman" charset="0"/>
              </a:rPr>
              <a:t>Instability @</a:t>
            </a:r>
          </a:p>
          <a:p>
            <a:pPr algn="ctr">
              <a:buFontTx/>
              <a:buNone/>
              <a:defRPr/>
            </a:pPr>
            <a:r>
              <a:rPr lang="en-US" b="0" dirty="0">
                <a:solidFill>
                  <a:srgbClr val="FFFF00"/>
                </a:solidFill>
                <a:cs typeface="Times New Roman" charset="0"/>
              </a:rPr>
              <a:t>10</a:t>
            </a:r>
            <a:r>
              <a:rPr lang="en-US" b="0" baseline="30000" dirty="0">
                <a:solidFill>
                  <a:srgbClr val="FFFF00"/>
                </a:solidFill>
                <a:cs typeface="Times New Roman" charset="0"/>
              </a:rPr>
              <a:t>10</a:t>
            </a:r>
            <a:r>
              <a:rPr lang="en-US" b="0" dirty="0">
                <a:solidFill>
                  <a:srgbClr val="FFFF00"/>
                </a:solidFill>
                <a:cs typeface="Times New Roman" charset="0"/>
              </a:rPr>
              <a:t> – 10</a:t>
            </a:r>
            <a:r>
              <a:rPr lang="en-US" b="0" baseline="30000" dirty="0">
                <a:solidFill>
                  <a:srgbClr val="FFFF00"/>
                </a:solidFill>
                <a:cs typeface="Times New Roman" charset="0"/>
              </a:rPr>
              <a:t>13</a:t>
            </a:r>
            <a:r>
              <a:rPr lang="en-US" b="0" dirty="0">
                <a:solidFill>
                  <a:srgbClr val="FFFF00"/>
                </a:solidFill>
                <a:cs typeface="Times New Roman" charset="0"/>
              </a:rPr>
              <a:t> </a:t>
            </a:r>
            <a:r>
              <a:rPr lang="en-US" b="0" dirty="0" err="1">
                <a:solidFill>
                  <a:srgbClr val="FFFF00"/>
                </a:solidFill>
                <a:cs typeface="Times New Roman" charset="0"/>
              </a:rPr>
              <a:t>GeV</a:t>
            </a:r>
            <a:endParaRPr lang="en-US" b="0" dirty="0">
              <a:solidFill>
                <a:srgbClr val="FFFF00"/>
              </a:solidFill>
              <a:cs typeface="Times New Roman" charset="0"/>
            </a:endParaRPr>
          </a:p>
        </p:txBody>
      </p:sp>
      <p:sp>
        <p:nvSpPr>
          <p:cNvPr id="9" name="Text Box 10"/>
          <p:cNvSpPr txBox="1">
            <a:spLocks noChangeArrowheads="1"/>
          </p:cNvSpPr>
          <p:nvPr/>
        </p:nvSpPr>
        <p:spPr bwMode="auto">
          <a:xfrm>
            <a:off x="512479" y="6247067"/>
            <a:ext cx="1210588" cy="566309"/>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Ibanez,</a:t>
            </a:r>
          </a:p>
          <a:p>
            <a:pPr algn="ctr" eaLnBrk="1" hangingPunct="1">
              <a:buFontTx/>
              <a:buNone/>
            </a:pPr>
            <a:r>
              <a:rPr lang="en-US" sz="1400" b="0" dirty="0" err="1" smtClean="0">
                <a:solidFill>
                  <a:srgbClr val="FFFF00"/>
                </a:solidFill>
                <a:latin typeface="Times" charset="0"/>
              </a:rPr>
              <a:t>Kobakhidze</a:t>
            </a:r>
            <a:r>
              <a:rPr lang="en-US" sz="1400" b="0" dirty="0" smtClean="0">
                <a:solidFill>
                  <a:srgbClr val="FFFF00"/>
                </a:solidFill>
                <a:latin typeface="Times" charset="0"/>
              </a:rPr>
              <a:t> //</a:t>
            </a:r>
            <a:endParaRPr lang="en-US" sz="1400" b="0" dirty="0">
              <a:solidFill>
                <a:srgbClr val="FFFF00"/>
              </a:solidFill>
              <a:latin typeface="Times"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nodeType="clickEffect">
                                  <p:stCondLst>
                                    <p:cond delay="0"/>
                                  </p:stCondLst>
                                  <p:childTnLst>
                                    <p:animEffect transition="out" filter="dissolve">
                                      <p:cBhvr>
                                        <p:cTn id="6" dur="500"/>
                                        <p:tgtEl>
                                          <p:spTgt spid="538627">
                                            <p:txEl>
                                              <p:pRg st="0" end="0"/>
                                            </p:txEl>
                                          </p:spTgt>
                                        </p:tgtEl>
                                      </p:cBhvr>
                                    </p:animEffect>
                                    <p:set>
                                      <p:cBhvr>
                                        <p:cTn id="7" dur="1" fill="hold">
                                          <p:stCondLst>
                                            <p:cond delay="499"/>
                                          </p:stCondLst>
                                        </p:cTn>
                                        <p:tgtEl>
                                          <p:spTgt spid="538627">
                                            <p:txEl>
                                              <p:pRg st="0" end="0"/>
                                            </p:txEl>
                                          </p:spTgt>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538627">
                                            <p:txEl>
                                              <p:pRg st="1" end="1"/>
                                            </p:txEl>
                                          </p:spTgt>
                                        </p:tgtEl>
                                      </p:cBhvr>
                                    </p:animEffect>
                                    <p:set>
                                      <p:cBhvr>
                                        <p:cTn id="10" dur="1" fill="hold">
                                          <p:stCondLst>
                                            <p:cond delay="499"/>
                                          </p:stCondLst>
                                        </p:cTn>
                                        <p:tgtEl>
                                          <p:spTgt spid="538627">
                                            <p:txEl>
                                              <p:pRg st="1" end="1"/>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9"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par>
                                <p:cTn id="16" presetID="9"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ssolve">
                                      <p:cBhvr>
                                        <p:cTn id="18" dur="500"/>
                                        <p:tgtEl>
                                          <p:spTgt spid="3"/>
                                        </p:tgtEl>
                                      </p:cBhvr>
                                    </p:animEffect>
                                  </p:childTnLst>
                                </p:cTn>
                              </p:par>
                              <p:par>
                                <p:cTn id="19" presetID="55" presetClass="entr" presetSubtype="0" fill="hold" nodeType="withEffect">
                                  <p:stCondLst>
                                    <p:cond delay="0"/>
                                  </p:stCondLst>
                                  <p:childTnLst>
                                    <p:set>
                                      <p:cBhvr>
                                        <p:cTn id="20" dur="1" fill="hold">
                                          <p:stCondLst>
                                            <p:cond delay="0"/>
                                          </p:stCondLst>
                                        </p:cTn>
                                        <p:tgtEl>
                                          <p:spTgt spid="538627">
                                            <p:txEl>
                                              <p:pRg st="2" end="2"/>
                                            </p:txEl>
                                          </p:spTgt>
                                        </p:tgtEl>
                                        <p:attrNameLst>
                                          <p:attrName>style.visibility</p:attrName>
                                        </p:attrNameLst>
                                      </p:cBhvr>
                                      <p:to>
                                        <p:strVal val="visible"/>
                                      </p:to>
                                    </p:set>
                                    <p:anim calcmode="lin" valueType="num">
                                      <p:cBhvr>
                                        <p:cTn id="21" dur="1000" fill="hold"/>
                                        <p:tgtEl>
                                          <p:spTgt spid="538627">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538627">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538627">
                                            <p:txEl>
                                              <p:pRg st="2" end="2"/>
                                            </p:txEl>
                                          </p:spTgt>
                                        </p:tgtEl>
                                      </p:cBhvr>
                                    </p:animEffect>
                                  </p:childTnLst>
                                </p:cTn>
                              </p:par>
                              <p:par>
                                <p:cTn id="24" presetID="55" presetClass="entr" presetSubtype="0" fill="hold" nodeType="withEffect">
                                  <p:stCondLst>
                                    <p:cond delay="0"/>
                                  </p:stCondLst>
                                  <p:childTnLst>
                                    <p:set>
                                      <p:cBhvr>
                                        <p:cTn id="25" dur="1" fill="hold">
                                          <p:stCondLst>
                                            <p:cond delay="0"/>
                                          </p:stCondLst>
                                        </p:cTn>
                                        <p:tgtEl>
                                          <p:spTgt spid="538627">
                                            <p:txEl>
                                              <p:pRg st="3" end="3"/>
                                            </p:txEl>
                                          </p:spTgt>
                                        </p:tgtEl>
                                        <p:attrNameLst>
                                          <p:attrName>style.visibility</p:attrName>
                                        </p:attrNameLst>
                                      </p:cBhvr>
                                      <p:to>
                                        <p:strVal val="visible"/>
                                      </p:to>
                                    </p:set>
                                    <p:anim calcmode="lin" valueType="num">
                                      <p:cBhvr>
                                        <p:cTn id="26" dur="1000" fill="hold"/>
                                        <p:tgtEl>
                                          <p:spTgt spid="538627">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538627">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538627">
                                            <p:txEl>
                                              <p:pRg st="3" end="3"/>
                                            </p:txEl>
                                          </p:spTgt>
                                        </p:tgtEl>
                                      </p:cBhvr>
                                    </p:animEffect>
                                  </p:childTnLst>
                                </p:cTn>
                              </p:par>
                              <p:par>
                                <p:cTn id="29" presetID="55" presetClass="entr" presetSubtype="0" fill="hold" nodeType="withEffect">
                                  <p:stCondLst>
                                    <p:cond delay="0"/>
                                  </p:stCondLst>
                                  <p:childTnLst>
                                    <p:set>
                                      <p:cBhvr>
                                        <p:cTn id="30" dur="1" fill="hold">
                                          <p:stCondLst>
                                            <p:cond delay="0"/>
                                          </p:stCondLst>
                                        </p:cTn>
                                        <p:tgtEl>
                                          <p:spTgt spid="538627">
                                            <p:txEl>
                                              <p:pRg st="4" end="4"/>
                                            </p:txEl>
                                          </p:spTgt>
                                        </p:tgtEl>
                                        <p:attrNameLst>
                                          <p:attrName>style.visibility</p:attrName>
                                        </p:attrNameLst>
                                      </p:cBhvr>
                                      <p:to>
                                        <p:strVal val="visible"/>
                                      </p:to>
                                    </p:set>
                                    <p:anim calcmode="lin" valueType="num">
                                      <p:cBhvr>
                                        <p:cTn id="31" dur="1000" fill="hold"/>
                                        <p:tgtEl>
                                          <p:spTgt spid="538627">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538627">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538627">
                                            <p:txEl>
                                              <p:pRg st="4" end="4"/>
                                            </p:txEl>
                                          </p:spTgt>
                                        </p:tgtEl>
                                      </p:cBhvr>
                                    </p:animEffect>
                                  </p:childTnLst>
                                </p:cTn>
                              </p:par>
                              <p:par>
                                <p:cTn id="34" presetID="55" presetClass="entr" presetSubtype="0" fill="hold" nodeType="withEffect">
                                  <p:stCondLst>
                                    <p:cond delay="0"/>
                                  </p:stCondLst>
                                  <p:childTnLst>
                                    <p:set>
                                      <p:cBhvr>
                                        <p:cTn id="35" dur="1" fill="hold">
                                          <p:stCondLst>
                                            <p:cond delay="0"/>
                                          </p:stCondLst>
                                        </p:cTn>
                                        <p:tgtEl>
                                          <p:spTgt spid="538627">
                                            <p:txEl>
                                              <p:pRg st="5" end="5"/>
                                            </p:txEl>
                                          </p:spTgt>
                                        </p:tgtEl>
                                        <p:attrNameLst>
                                          <p:attrName>style.visibility</p:attrName>
                                        </p:attrNameLst>
                                      </p:cBhvr>
                                      <p:to>
                                        <p:strVal val="visible"/>
                                      </p:to>
                                    </p:set>
                                    <p:anim calcmode="lin" valueType="num">
                                      <p:cBhvr>
                                        <p:cTn id="36" dur="1000" fill="hold"/>
                                        <p:tgtEl>
                                          <p:spTgt spid="538627">
                                            <p:txEl>
                                              <p:pRg st="5" end="5"/>
                                            </p:txEl>
                                          </p:spTgt>
                                        </p:tgtEl>
                                        <p:attrNameLst>
                                          <p:attrName>ppt_w</p:attrName>
                                        </p:attrNameLst>
                                      </p:cBhvr>
                                      <p:tavLst>
                                        <p:tav tm="0">
                                          <p:val>
                                            <p:strVal val="#ppt_w*0.70"/>
                                          </p:val>
                                        </p:tav>
                                        <p:tav tm="100000">
                                          <p:val>
                                            <p:strVal val="#ppt_w"/>
                                          </p:val>
                                        </p:tav>
                                      </p:tavLst>
                                    </p:anim>
                                    <p:anim calcmode="lin" valueType="num">
                                      <p:cBhvr>
                                        <p:cTn id="37" dur="1000" fill="hold"/>
                                        <p:tgtEl>
                                          <p:spTgt spid="538627">
                                            <p:txEl>
                                              <p:pRg st="5" end="5"/>
                                            </p:txEl>
                                          </p:spTgt>
                                        </p:tgtEl>
                                        <p:attrNameLst>
                                          <p:attrName>ppt_h</p:attrName>
                                        </p:attrNameLst>
                                      </p:cBhvr>
                                      <p:tavLst>
                                        <p:tav tm="0">
                                          <p:val>
                                            <p:strVal val="#ppt_h"/>
                                          </p:val>
                                        </p:tav>
                                        <p:tav tm="100000">
                                          <p:val>
                                            <p:strVal val="#ppt_h"/>
                                          </p:val>
                                        </p:tav>
                                      </p:tavLst>
                                    </p:anim>
                                    <p:animEffect transition="in" filter="fade">
                                      <p:cBhvr>
                                        <p:cTn id="38" dur="1000"/>
                                        <p:tgtEl>
                                          <p:spTgt spid="538627">
                                            <p:txEl>
                                              <p:pRg st="5" end="5"/>
                                            </p:txEl>
                                          </p:spTgt>
                                        </p:tgtEl>
                                      </p:cBhvr>
                                    </p:animEffect>
                                  </p:childTnLst>
                                </p:cTn>
                              </p:par>
                              <p:par>
                                <p:cTn id="39" presetID="55" presetClass="entr" presetSubtype="0" fill="hold" nodeType="withEffect">
                                  <p:stCondLst>
                                    <p:cond delay="0"/>
                                  </p:stCondLst>
                                  <p:childTnLst>
                                    <p:set>
                                      <p:cBhvr>
                                        <p:cTn id="40" dur="1" fill="hold">
                                          <p:stCondLst>
                                            <p:cond delay="0"/>
                                          </p:stCondLst>
                                        </p:cTn>
                                        <p:tgtEl>
                                          <p:spTgt spid="538627">
                                            <p:txEl>
                                              <p:pRg st="6" end="6"/>
                                            </p:txEl>
                                          </p:spTgt>
                                        </p:tgtEl>
                                        <p:attrNameLst>
                                          <p:attrName>style.visibility</p:attrName>
                                        </p:attrNameLst>
                                      </p:cBhvr>
                                      <p:to>
                                        <p:strVal val="visible"/>
                                      </p:to>
                                    </p:set>
                                    <p:anim calcmode="lin" valueType="num">
                                      <p:cBhvr>
                                        <p:cTn id="41" dur="1000" fill="hold"/>
                                        <p:tgtEl>
                                          <p:spTgt spid="538627">
                                            <p:txEl>
                                              <p:pRg st="6" end="6"/>
                                            </p:txEl>
                                          </p:spTgt>
                                        </p:tgtEl>
                                        <p:attrNameLst>
                                          <p:attrName>ppt_w</p:attrName>
                                        </p:attrNameLst>
                                      </p:cBhvr>
                                      <p:tavLst>
                                        <p:tav tm="0">
                                          <p:val>
                                            <p:strVal val="#ppt_w*0.70"/>
                                          </p:val>
                                        </p:tav>
                                        <p:tav tm="100000">
                                          <p:val>
                                            <p:strVal val="#ppt_w"/>
                                          </p:val>
                                        </p:tav>
                                      </p:tavLst>
                                    </p:anim>
                                    <p:anim calcmode="lin" valueType="num">
                                      <p:cBhvr>
                                        <p:cTn id="42" dur="1000" fill="hold"/>
                                        <p:tgtEl>
                                          <p:spTgt spid="538627">
                                            <p:txEl>
                                              <p:pRg st="6" end="6"/>
                                            </p:txEl>
                                          </p:spTgt>
                                        </p:tgtEl>
                                        <p:attrNameLst>
                                          <p:attrName>ppt_h</p:attrName>
                                        </p:attrNameLst>
                                      </p:cBhvr>
                                      <p:tavLst>
                                        <p:tav tm="0">
                                          <p:val>
                                            <p:strVal val="#ppt_h"/>
                                          </p:val>
                                        </p:tav>
                                        <p:tav tm="100000">
                                          <p:val>
                                            <p:strVal val="#ppt_h"/>
                                          </p:val>
                                        </p:tav>
                                      </p:tavLst>
                                    </p:anim>
                                    <p:animEffect transition="in" filter="fade">
                                      <p:cBhvr>
                                        <p:cTn id="43" dur="1000"/>
                                        <p:tgtEl>
                                          <p:spTgt spid="538627">
                                            <p:txEl>
                                              <p:pRg st="6" end="6"/>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55" presetClass="entr" presetSubtype="0" fill="hold" nodeType="clickEffect">
                                  <p:stCondLst>
                                    <p:cond delay="0"/>
                                  </p:stCondLst>
                                  <p:childTnLst>
                                    <p:set>
                                      <p:cBhvr>
                                        <p:cTn id="51" dur="1" fill="hold">
                                          <p:stCondLst>
                                            <p:cond delay="0"/>
                                          </p:stCondLst>
                                        </p:cTn>
                                        <p:tgtEl>
                                          <p:spTgt spid="538627">
                                            <p:txEl>
                                              <p:pRg st="7" end="7"/>
                                            </p:txEl>
                                          </p:spTgt>
                                        </p:tgtEl>
                                        <p:attrNameLst>
                                          <p:attrName>style.visibility</p:attrName>
                                        </p:attrNameLst>
                                      </p:cBhvr>
                                      <p:to>
                                        <p:strVal val="visible"/>
                                      </p:to>
                                    </p:set>
                                    <p:anim calcmode="lin" valueType="num">
                                      <p:cBhvr>
                                        <p:cTn id="52" dur="1000" fill="hold"/>
                                        <p:tgtEl>
                                          <p:spTgt spid="538627">
                                            <p:txEl>
                                              <p:pRg st="7" end="7"/>
                                            </p:txEl>
                                          </p:spTgt>
                                        </p:tgtEl>
                                        <p:attrNameLst>
                                          <p:attrName>ppt_w</p:attrName>
                                        </p:attrNameLst>
                                      </p:cBhvr>
                                      <p:tavLst>
                                        <p:tav tm="0">
                                          <p:val>
                                            <p:strVal val="#ppt_w*0.70"/>
                                          </p:val>
                                        </p:tav>
                                        <p:tav tm="100000">
                                          <p:val>
                                            <p:strVal val="#ppt_w"/>
                                          </p:val>
                                        </p:tav>
                                      </p:tavLst>
                                    </p:anim>
                                    <p:anim calcmode="lin" valueType="num">
                                      <p:cBhvr>
                                        <p:cTn id="53" dur="1000" fill="hold"/>
                                        <p:tgtEl>
                                          <p:spTgt spid="538627">
                                            <p:txEl>
                                              <p:pRg st="7" end="7"/>
                                            </p:txEl>
                                          </p:spTgt>
                                        </p:tgtEl>
                                        <p:attrNameLst>
                                          <p:attrName>ppt_h</p:attrName>
                                        </p:attrNameLst>
                                      </p:cBhvr>
                                      <p:tavLst>
                                        <p:tav tm="0">
                                          <p:val>
                                            <p:strVal val="#ppt_h"/>
                                          </p:val>
                                        </p:tav>
                                        <p:tav tm="100000">
                                          <p:val>
                                            <p:strVal val="#ppt_h"/>
                                          </p:val>
                                        </p:tav>
                                      </p:tavLst>
                                    </p:anim>
                                    <p:animEffect transition="in" filter="fade">
                                      <p:cBhvr>
                                        <p:cTn id="54" dur="1000"/>
                                        <p:tgtEl>
                                          <p:spTgt spid="53862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ree-frontiers-lar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0"/>
            <a:ext cx="7317702" cy="6858000"/>
          </a:xfrm>
          <a:prstGeom prst="rect">
            <a:avLst/>
          </a:prstGeom>
        </p:spPr>
      </p:pic>
      <p:sp>
        <p:nvSpPr>
          <p:cNvPr id="6" name="Oval 5"/>
          <p:cNvSpPr>
            <a:spLocks noChangeArrowheads="1"/>
          </p:cNvSpPr>
          <p:nvPr/>
        </p:nvSpPr>
        <p:spPr bwMode="auto">
          <a:xfrm>
            <a:off x="1115616" y="260648"/>
            <a:ext cx="6984776" cy="6597352"/>
          </a:xfrm>
          <a:prstGeom prst="ellipse">
            <a:avLst/>
          </a:prstGeom>
          <a:noFill/>
          <a:ln w="1270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2" name="Title 1"/>
          <p:cNvSpPr>
            <a:spLocks noGrp="1"/>
          </p:cNvSpPr>
          <p:nvPr>
            <p:ph type="ctrTitle"/>
          </p:nvPr>
        </p:nvSpPr>
        <p:spPr>
          <a:xfrm>
            <a:off x="899592" y="2607047"/>
            <a:ext cx="7342584" cy="1470025"/>
          </a:xfrm>
          <a:solidFill>
            <a:srgbClr val="FF0000"/>
          </a:solidFill>
          <a:ln>
            <a:noFill/>
          </a:ln>
        </p:spPr>
        <p:txBody>
          <a:bodyPr/>
          <a:lstStyle/>
          <a:p>
            <a:r>
              <a:rPr lang="en-US" sz="5400" dirty="0" smtClean="0">
                <a:solidFill>
                  <a:srgbClr val="FFFF00"/>
                </a:solidFill>
                <a:latin typeface="Times New Roman"/>
                <a:cs typeface="Times New Roman"/>
              </a:rPr>
              <a:t>String to rule them all?</a:t>
            </a:r>
            <a:endParaRPr lang="en-US" sz="5400" dirty="0">
              <a:solidFill>
                <a:srgbClr val="FFFF00"/>
              </a:solidFill>
              <a:latin typeface="Times New Roman"/>
              <a:cs typeface="Times New Roman"/>
            </a:endParaRP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753064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2000" fill="hold"/>
                                        <p:tgtEl>
                                          <p:spTgt spid="2"/>
                                        </p:tgtEl>
                                        <p:attrNameLst>
                                          <p:attrName>ppt_w</p:attrName>
                                        </p:attrNameLst>
                                      </p:cBhvr>
                                      <p:tavLst>
                                        <p:tav tm="0">
                                          <p:val>
                                            <p:fltVal val="0"/>
                                          </p:val>
                                        </p:tav>
                                        <p:tav tm="100000">
                                          <p:val>
                                            <p:strVal val="#ppt_w"/>
                                          </p:val>
                                        </p:tav>
                                      </p:tavLst>
                                    </p:anim>
                                    <p:anim calcmode="lin" valueType="num">
                                      <p:cBhvr>
                                        <p:cTn id="14" dur="2000" fill="hold"/>
                                        <p:tgtEl>
                                          <p:spTgt spid="2"/>
                                        </p:tgtEl>
                                        <p:attrNameLst>
                                          <p:attrName>ppt_h</p:attrName>
                                        </p:attrNameLst>
                                      </p:cBhvr>
                                      <p:tavLst>
                                        <p:tav tm="0">
                                          <p:val>
                                            <p:fltVal val="0"/>
                                          </p:val>
                                        </p:tav>
                                        <p:tav tm="100000">
                                          <p:val>
                                            <p:strVal val="#ppt_h"/>
                                          </p:val>
                                        </p:tav>
                                      </p:tavLst>
                                    </p:anim>
                                    <p:animEffect transition="in" filter="fad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a:xfrm>
            <a:off x="107950" y="260350"/>
            <a:ext cx="8891588" cy="1143000"/>
          </a:xfrm>
          <a:solidFill>
            <a:schemeClr val="accent1"/>
          </a:solidFill>
          <a:ln>
            <a:solidFill>
              <a:schemeClr val="tx1"/>
            </a:solidFill>
            <a:miter lim="800000"/>
            <a:headEnd/>
            <a:tailEnd/>
          </a:ln>
        </p:spPr>
        <p:txBody>
          <a:bodyPr/>
          <a:lstStyle/>
          <a:p>
            <a:pPr eaLnBrk="1" hangingPunct="1">
              <a:defRPr/>
            </a:pPr>
            <a:r>
              <a:rPr lang="en-US" sz="4000" dirty="0" smtClean="0">
                <a:solidFill>
                  <a:srgbClr val="000000"/>
                </a:solidFill>
                <a:latin typeface="Times New Roman" charset="0"/>
                <a:cs typeface="+mj-cs"/>
              </a:rPr>
              <a:t>Vacuum Instability in the Standard Model </a:t>
            </a:r>
          </a:p>
        </p:txBody>
      </p:sp>
      <p:sp>
        <p:nvSpPr>
          <p:cNvPr id="538627" name="Rectangle 3"/>
          <p:cNvSpPr>
            <a:spLocks noGrp="1" noChangeArrowheads="1"/>
          </p:cNvSpPr>
          <p:nvPr>
            <p:ph type="body" idx="1"/>
          </p:nvPr>
        </p:nvSpPr>
        <p:spPr>
          <a:xfrm>
            <a:off x="228600" y="1600200"/>
            <a:ext cx="8686800" cy="4876800"/>
          </a:xfrm>
          <a:solidFill>
            <a:srgbClr val="BBE0E3"/>
          </a:solidFill>
          <a:ln>
            <a:solidFill>
              <a:schemeClr val="tx1"/>
            </a:solidFill>
            <a:miter lim="800000"/>
            <a:headEnd/>
            <a:tailEnd/>
          </a:ln>
        </p:spPr>
        <p:txBody>
          <a:bodyPr/>
          <a:lstStyle/>
          <a:p>
            <a:pPr eaLnBrk="1" hangingPunct="1">
              <a:lnSpc>
                <a:spcPct val="90000"/>
              </a:lnSpc>
              <a:defRPr/>
            </a:pPr>
            <a:r>
              <a:rPr lang="en-US" dirty="0" smtClean="0">
                <a:latin typeface="Times New Roman" charset="0"/>
                <a:ea typeface="ＭＳ Ｐゴシック" charset="0"/>
                <a:cs typeface="Times New Roman" charset="0"/>
              </a:rPr>
              <a:t>Very sensitive to </a:t>
            </a:r>
            <a:r>
              <a:rPr lang="en-US" dirty="0" err="1" smtClean="0">
                <a:latin typeface="Times New Roman" charset="0"/>
                <a:ea typeface="ＭＳ Ｐゴシック" charset="0"/>
                <a:cs typeface="Times New Roman" charset="0"/>
              </a:rPr>
              <a:t>m</a:t>
            </a:r>
            <a:r>
              <a:rPr lang="en-US" baseline="-25000" dirty="0" err="1" smtClean="0">
                <a:latin typeface="Times New Roman" charset="0"/>
                <a:ea typeface="ＭＳ Ｐゴシック" charset="0"/>
                <a:cs typeface="Times New Roman" charset="0"/>
              </a:rPr>
              <a:t>t</a:t>
            </a:r>
            <a:r>
              <a:rPr lang="en-US" dirty="0" smtClean="0">
                <a:latin typeface="Times New Roman" charset="0"/>
                <a:ea typeface="ＭＳ Ｐゴシック" charset="0"/>
                <a:cs typeface="Times New Roman" charset="0"/>
              </a:rPr>
              <a:t> as well as M</a:t>
            </a:r>
            <a:r>
              <a:rPr lang="en-US" baseline="-25000" dirty="0" smtClean="0">
                <a:latin typeface="Times New Roman" charset="0"/>
                <a:ea typeface="ＭＳ Ｐゴシック" charset="0"/>
                <a:cs typeface="Times New Roman" charset="0"/>
              </a:rPr>
              <a:t>H</a:t>
            </a:r>
            <a:endParaRPr lang="en-US" dirty="0" smtClean="0">
              <a:latin typeface="Times New Roman" charset="0"/>
              <a:ea typeface="ＭＳ Ｐゴシック" charset="0"/>
              <a:cs typeface="Times New Roman" charset="0"/>
            </a:endParaRPr>
          </a:p>
          <a:p>
            <a:pPr eaLnBrk="1" hangingPunct="1">
              <a:lnSpc>
                <a:spcPct val="90000"/>
              </a:lnSpc>
              <a:defRPr/>
            </a:pPr>
            <a:endParaRPr lang="en-US" dirty="0" smtClean="0">
              <a:latin typeface="Times New Roman" charset="0"/>
              <a:ea typeface="ＭＳ Ｐゴシック" charset="0"/>
              <a:cs typeface="Times New Roman" charset="0"/>
            </a:endParaRPr>
          </a:p>
          <a:p>
            <a:pPr eaLnBrk="1" hangingPunct="1">
              <a:lnSpc>
                <a:spcPct val="90000"/>
              </a:lnSpc>
              <a:defRPr/>
            </a:pPr>
            <a:endParaRPr lang="en-US" dirty="0">
              <a:latin typeface="Times New Roman" charset="0"/>
              <a:ea typeface="ＭＳ Ｐゴシック" charset="0"/>
              <a:cs typeface="Times New Roman" charset="0"/>
            </a:endParaRPr>
          </a:p>
          <a:p>
            <a:pPr eaLnBrk="1" hangingPunct="1">
              <a:lnSpc>
                <a:spcPct val="90000"/>
              </a:lnSpc>
              <a:defRPr/>
            </a:pPr>
            <a:endParaRPr lang="en-US" dirty="0" smtClean="0">
              <a:latin typeface="Times New Roman" charset="0"/>
              <a:ea typeface="ＭＳ Ｐゴシック" charset="0"/>
              <a:cs typeface="Times New Roman" charset="0"/>
            </a:endParaRPr>
          </a:p>
          <a:p>
            <a:pPr eaLnBrk="1" hangingPunct="1">
              <a:lnSpc>
                <a:spcPct val="90000"/>
              </a:lnSpc>
              <a:defRPr/>
            </a:pPr>
            <a:endParaRPr lang="en-US" dirty="0">
              <a:latin typeface="Times New Roman" charset="0"/>
              <a:ea typeface="ＭＳ Ｐゴシック" charset="0"/>
              <a:cs typeface="Times New Roman" charset="0"/>
            </a:endParaRPr>
          </a:p>
          <a:p>
            <a:pPr eaLnBrk="1" hangingPunct="1">
              <a:lnSpc>
                <a:spcPct val="90000"/>
              </a:lnSpc>
              <a:defRPr/>
            </a:pPr>
            <a:endParaRPr lang="en-US" dirty="0" smtClean="0">
              <a:latin typeface="Times New Roman" charset="0"/>
              <a:ea typeface="ＭＳ Ｐゴシック" charset="0"/>
              <a:cs typeface="Times New Roman" charset="0"/>
            </a:endParaRPr>
          </a:p>
          <a:p>
            <a:pPr marL="0" indent="0" eaLnBrk="1" hangingPunct="1">
              <a:lnSpc>
                <a:spcPct val="90000"/>
              </a:lnSpc>
              <a:buFontTx/>
              <a:buNone/>
              <a:defRPr/>
            </a:pPr>
            <a:endParaRPr lang="en-US" dirty="0" smtClean="0">
              <a:latin typeface="Times New Roman" charset="0"/>
              <a:ea typeface="ＭＳ Ｐゴシック" charset="0"/>
              <a:cs typeface="Times New Roman" charset="0"/>
            </a:endParaRPr>
          </a:p>
          <a:p>
            <a:pPr eaLnBrk="1" hangingPunct="1">
              <a:lnSpc>
                <a:spcPct val="90000"/>
              </a:lnSpc>
              <a:defRPr/>
            </a:pPr>
            <a:r>
              <a:rPr lang="en-US" dirty="0" smtClean="0">
                <a:latin typeface="Times New Roman" charset="0"/>
                <a:ea typeface="ＭＳ Ｐゴシック" charset="0"/>
                <a:cs typeface="Times New Roman" charset="0"/>
              </a:rPr>
              <a:t>Present vacuum probably metastable with lifetime &gt;&gt; age of the Universe</a:t>
            </a:r>
            <a:endParaRPr lang="en-US" dirty="0">
              <a:latin typeface="Times New Roman" charset="0"/>
              <a:ea typeface="ＭＳ Ｐゴシック" charset="0"/>
              <a:cs typeface="Times New Roman" charset="0"/>
            </a:endParaRPr>
          </a:p>
        </p:txBody>
      </p:sp>
      <p:pic>
        <p:nvPicPr>
          <p:cNvPr id="35843" name="Picture 1" descr="G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259013"/>
            <a:ext cx="8496300"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 Box 10"/>
          <p:cNvSpPr txBox="1">
            <a:spLocks noChangeArrowheads="1"/>
          </p:cNvSpPr>
          <p:nvPr/>
        </p:nvSpPr>
        <p:spPr bwMode="auto">
          <a:xfrm>
            <a:off x="3419475" y="6381750"/>
            <a:ext cx="5611813"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a:solidFill>
                  <a:srgbClr val="FFFF00"/>
                </a:solidFill>
                <a:latin typeface="Times" charset="0"/>
              </a:rPr>
              <a:t>Degrassi, Di Vita, Elias-Miro, Giudice, Isodori &amp; Strumia, arXiv:1205.6497</a:t>
            </a:r>
          </a:p>
        </p:txBody>
      </p:sp>
      <p:pic>
        <p:nvPicPr>
          <p:cNvPr id="35845" name="Picture 1" descr="metastability.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8863" y="2276475"/>
            <a:ext cx="5221287"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VacuumInstability.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2" y="1196752"/>
            <a:ext cx="2664648" cy="1706364"/>
          </a:xfrm>
          <a:prstGeom prst="rect">
            <a:avLst/>
          </a:prstGeom>
          <a:ln>
            <a:solidFill>
              <a:srgbClr val="000000"/>
            </a:solidFill>
          </a:ln>
        </p:spPr>
      </p:pic>
      <p:sp>
        <p:nvSpPr>
          <p:cNvPr id="8" name="Text Box 10"/>
          <p:cNvSpPr txBox="1">
            <a:spLocks noChangeArrowheads="1"/>
          </p:cNvSpPr>
          <p:nvPr/>
        </p:nvSpPr>
        <p:spPr bwMode="auto">
          <a:xfrm>
            <a:off x="512479" y="6247067"/>
            <a:ext cx="1210588" cy="566309"/>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Ibanez,</a:t>
            </a:r>
          </a:p>
          <a:p>
            <a:pPr algn="ctr" eaLnBrk="1" hangingPunct="1">
              <a:buFontTx/>
              <a:buNone/>
            </a:pPr>
            <a:r>
              <a:rPr lang="en-US" sz="1400" b="0" dirty="0" err="1" smtClean="0">
                <a:solidFill>
                  <a:srgbClr val="FFFF00"/>
                </a:solidFill>
                <a:latin typeface="Times" charset="0"/>
              </a:rPr>
              <a:t>Kobakhidze</a:t>
            </a:r>
            <a:r>
              <a:rPr lang="en-US" sz="1400" b="0" dirty="0" smtClean="0">
                <a:solidFill>
                  <a:srgbClr val="FFFF00"/>
                </a:solidFill>
                <a:latin typeface="Times" charset="0"/>
              </a:rPr>
              <a:t> //</a:t>
            </a:r>
            <a:endParaRPr lang="en-US" sz="1400" b="0" dirty="0">
              <a:solidFill>
                <a:srgbClr val="FFFF00"/>
              </a:solidFill>
              <a:latin typeface="Times"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02" name="Rectangle 1026"/>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a:solidFill>
                  <a:schemeClr val="tx1"/>
                </a:solidFill>
                <a:latin typeface="Times New Roman" charset="0"/>
                <a:cs typeface="+mj-cs"/>
              </a:rPr>
              <a:t>Elementary Higgs or Composite?</a:t>
            </a:r>
          </a:p>
        </p:txBody>
      </p:sp>
      <p:sp>
        <p:nvSpPr>
          <p:cNvPr id="870403" name="Rectangle 1027"/>
          <p:cNvSpPr>
            <a:spLocks noGrp="1" noChangeArrowheads="1"/>
          </p:cNvSpPr>
          <p:nvPr>
            <p:ph type="body" sz="half" idx="1"/>
          </p:nvPr>
        </p:nvSpPr>
        <p:spPr>
          <a:xfrm>
            <a:off x="152400" y="1600200"/>
            <a:ext cx="4114800" cy="4114800"/>
          </a:xfrm>
          <a:solidFill>
            <a:schemeClr val="accent1"/>
          </a:solidFill>
          <a:ln>
            <a:solidFill>
              <a:schemeClr val="tx1"/>
            </a:solidFill>
            <a:miter lim="800000"/>
            <a:headEnd/>
            <a:tailEnd/>
          </a:ln>
        </p:spPr>
        <p:txBody>
          <a:bodyPr/>
          <a:lstStyle/>
          <a:p>
            <a:pPr eaLnBrk="1" hangingPunct="1">
              <a:defRPr/>
            </a:pPr>
            <a:r>
              <a:rPr lang="en-US">
                <a:latin typeface="Times New Roman" charset="0"/>
                <a:cs typeface="+mn-cs"/>
              </a:rPr>
              <a:t>Higgs field: </a:t>
            </a:r>
          </a:p>
          <a:p>
            <a:pPr eaLnBrk="1" hangingPunct="1">
              <a:buFontTx/>
              <a:buNone/>
              <a:defRPr/>
            </a:pPr>
            <a:r>
              <a:rPr lang="en-US">
                <a:latin typeface="Times New Roman" charset="0"/>
                <a:cs typeface="+mn-cs"/>
              </a:rPr>
              <a:t>		</a:t>
            </a:r>
            <a:r>
              <a:rPr lang="en-US">
                <a:solidFill>
                  <a:srgbClr val="FF0000"/>
                </a:solidFill>
                <a:latin typeface="Times New Roman" charset="0"/>
                <a:cs typeface="+mn-cs"/>
              </a:rPr>
              <a:t>&lt;0|H|0&gt; </a:t>
            </a:r>
            <a:r>
              <a:rPr lang="en-US">
                <a:solidFill>
                  <a:srgbClr val="FF0000"/>
                </a:solidFill>
                <a:latin typeface="Times New Roman" charset="0"/>
                <a:cs typeface="Times New Roman" charset="0"/>
              </a:rPr>
              <a:t>≠</a:t>
            </a:r>
            <a:r>
              <a:rPr lang="en-US">
                <a:solidFill>
                  <a:srgbClr val="FF0000"/>
                </a:solidFill>
                <a:latin typeface="Times New Roman" charset="0"/>
                <a:cs typeface="+mn-cs"/>
              </a:rPr>
              <a:t> 0</a:t>
            </a:r>
          </a:p>
          <a:p>
            <a:pPr eaLnBrk="1" hangingPunct="1">
              <a:defRPr/>
            </a:pPr>
            <a:r>
              <a:rPr lang="en-US">
                <a:latin typeface="Times New Roman" charset="0"/>
                <a:cs typeface="+mn-cs"/>
              </a:rPr>
              <a:t>Quantum loop problems</a:t>
            </a:r>
          </a:p>
          <a:p>
            <a:pPr eaLnBrk="1" hangingPunct="1">
              <a:defRPr/>
            </a:pPr>
            <a:endParaRPr lang="en-US">
              <a:latin typeface="Times New Roman" charset="0"/>
              <a:cs typeface="+mn-cs"/>
            </a:endParaRPr>
          </a:p>
          <a:p>
            <a:pPr eaLnBrk="1" hangingPunct="1">
              <a:defRPr/>
            </a:pPr>
            <a:endParaRPr lang="en-US">
              <a:latin typeface="Times New Roman" charset="0"/>
              <a:cs typeface="+mn-cs"/>
            </a:endParaRPr>
          </a:p>
          <a:p>
            <a:pPr eaLnBrk="1" hangingPunct="1">
              <a:defRPr/>
            </a:pPr>
            <a:endParaRPr lang="en-US">
              <a:latin typeface="Times New Roman" charset="0"/>
              <a:cs typeface="+mn-cs"/>
            </a:endParaRPr>
          </a:p>
        </p:txBody>
      </p:sp>
      <p:sp>
        <p:nvSpPr>
          <p:cNvPr id="870404" name="Rectangle 1028"/>
          <p:cNvSpPr>
            <a:spLocks noGrp="1" noChangeArrowheads="1"/>
          </p:cNvSpPr>
          <p:nvPr>
            <p:ph type="body" sz="half" idx="2"/>
          </p:nvPr>
        </p:nvSpPr>
        <p:spPr>
          <a:xfrm>
            <a:off x="4495800" y="1752600"/>
            <a:ext cx="4495800" cy="4114800"/>
          </a:xfrm>
          <a:solidFill>
            <a:schemeClr val="accent1"/>
          </a:solidFill>
          <a:ln>
            <a:solidFill>
              <a:schemeClr val="tx1"/>
            </a:solidFill>
            <a:miter lim="800000"/>
            <a:headEnd/>
            <a:tailEnd/>
          </a:ln>
        </p:spPr>
        <p:txBody>
          <a:bodyPr/>
          <a:lstStyle/>
          <a:p>
            <a:pPr eaLnBrk="1" hangingPunct="1">
              <a:defRPr/>
            </a:pPr>
            <a:r>
              <a:rPr lang="en-US">
                <a:latin typeface="Times New Roman" charset="0"/>
                <a:cs typeface="+mn-cs"/>
              </a:rPr>
              <a:t>Fermion-antifermion condensate</a:t>
            </a:r>
          </a:p>
          <a:p>
            <a:pPr eaLnBrk="1" hangingPunct="1">
              <a:defRPr/>
            </a:pPr>
            <a:r>
              <a:rPr lang="en-US">
                <a:latin typeface="Times New Roman" charset="0"/>
                <a:cs typeface="+mn-cs"/>
              </a:rPr>
              <a:t>Just like QCD, BCS superconductivity</a:t>
            </a:r>
          </a:p>
          <a:p>
            <a:pPr eaLnBrk="1" hangingPunct="1">
              <a:defRPr/>
            </a:pPr>
            <a:r>
              <a:rPr lang="en-US">
                <a:latin typeface="Times New Roman" charset="0"/>
                <a:cs typeface="+mn-cs"/>
              </a:rPr>
              <a:t>Top-antitop condensate? needed m</a:t>
            </a:r>
            <a:r>
              <a:rPr lang="en-US" baseline="-25000">
                <a:latin typeface="Times New Roman" charset="0"/>
                <a:cs typeface="+mn-cs"/>
              </a:rPr>
              <a:t>t</a:t>
            </a:r>
            <a:r>
              <a:rPr lang="en-US">
                <a:latin typeface="Times New Roman" charset="0"/>
                <a:cs typeface="+mn-cs"/>
              </a:rPr>
              <a:t> &gt; 200 GeV</a:t>
            </a:r>
          </a:p>
        </p:txBody>
      </p:sp>
      <p:sp>
        <p:nvSpPr>
          <p:cNvPr id="870405" name="Text Box 1029"/>
          <p:cNvSpPr txBox="1">
            <a:spLocks noChangeArrowheads="1"/>
          </p:cNvSpPr>
          <p:nvPr/>
        </p:nvSpPr>
        <p:spPr bwMode="auto">
          <a:xfrm>
            <a:off x="4408488" y="4648200"/>
            <a:ext cx="4710112" cy="2176463"/>
          </a:xfrm>
          <a:prstGeom prst="rect">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90000"/>
              </a:lnSpc>
              <a:buFontTx/>
              <a:buNone/>
              <a:defRPr/>
            </a:pPr>
            <a:r>
              <a:rPr lang="en-US" sz="2800" b="0" dirty="0">
                <a:solidFill>
                  <a:srgbClr val="FFFF00"/>
                </a:solidFill>
                <a:latin typeface="Times New Roman"/>
                <a:cs typeface="Times New Roman"/>
              </a:rPr>
              <a:t>New </a:t>
            </a:r>
            <a:r>
              <a:rPr lang="en-US" sz="2800" b="0" dirty="0" err="1">
                <a:solidFill>
                  <a:srgbClr val="FF0000"/>
                </a:solidFill>
                <a:latin typeface="Times New Roman"/>
                <a:cs typeface="Times New Roman"/>
              </a:rPr>
              <a:t>technicolour</a:t>
            </a:r>
            <a:r>
              <a:rPr lang="en-US" sz="2800" b="0" dirty="0">
                <a:solidFill>
                  <a:srgbClr val="FFFF00"/>
                </a:solidFill>
                <a:latin typeface="Times New Roman"/>
                <a:cs typeface="Times New Roman"/>
              </a:rPr>
              <a:t> force?</a:t>
            </a:r>
          </a:p>
          <a:p>
            <a:pPr marL="457200" indent="-457200">
              <a:lnSpc>
                <a:spcPct val="90000"/>
              </a:lnSpc>
              <a:buFontTx/>
              <a:buChar char="-"/>
              <a:defRPr/>
            </a:pPr>
            <a:r>
              <a:rPr lang="en-US" sz="2800" b="0" dirty="0">
                <a:solidFill>
                  <a:srgbClr val="FFFF00"/>
                </a:solidFill>
                <a:latin typeface="Times New Roman"/>
                <a:cs typeface="Times New Roman"/>
              </a:rPr>
              <a:t>Heavy scalar resonance?</a:t>
            </a:r>
          </a:p>
          <a:p>
            <a:pPr marL="457200" indent="-457200">
              <a:lnSpc>
                <a:spcPct val="90000"/>
              </a:lnSpc>
              <a:buFontTx/>
              <a:buChar char="-"/>
              <a:defRPr/>
            </a:pPr>
            <a:r>
              <a:rPr lang="en-US" sz="2800" b="0" dirty="0">
                <a:solidFill>
                  <a:srgbClr val="FFFF00"/>
                </a:solidFill>
                <a:latin typeface="Times New Roman"/>
                <a:cs typeface="Times New Roman"/>
              </a:rPr>
              <a:t>Inconsistent with </a:t>
            </a:r>
          </a:p>
          <a:p>
            <a:pPr>
              <a:lnSpc>
                <a:spcPct val="90000"/>
              </a:lnSpc>
              <a:buFontTx/>
              <a:buNone/>
              <a:defRPr/>
            </a:pPr>
            <a:r>
              <a:rPr lang="en-US" sz="2800" b="0" dirty="0">
                <a:solidFill>
                  <a:srgbClr val="FFFF00"/>
                </a:solidFill>
                <a:latin typeface="Times New Roman"/>
                <a:cs typeface="Times New Roman"/>
              </a:rPr>
              <a:t>     precision electroweak data?</a:t>
            </a:r>
          </a:p>
          <a:p>
            <a:pPr>
              <a:defRPr/>
            </a:pPr>
            <a:endParaRPr lang="en-US" sz="2400" b="0" baseline="-25000" dirty="0">
              <a:latin typeface="Times New Roman"/>
              <a:cs typeface="Times New Roman"/>
            </a:endParaRPr>
          </a:p>
        </p:txBody>
      </p:sp>
      <p:pic>
        <p:nvPicPr>
          <p:cNvPr id="870406" name="Picture 10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200400"/>
            <a:ext cx="2971800" cy="210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70407" name="Text Box 1031"/>
          <p:cNvSpPr txBox="1">
            <a:spLocks noChangeArrowheads="1"/>
          </p:cNvSpPr>
          <p:nvPr/>
        </p:nvSpPr>
        <p:spPr bwMode="auto">
          <a:xfrm>
            <a:off x="455613" y="5486400"/>
            <a:ext cx="3646487" cy="1039813"/>
          </a:xfrm>
          <a:prstGeom prst="rect">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800" b="0" dirty="0">
                <a:solidFill>
                  <a:srgbClr val="FFFF00"/>
                </a:solidFill>
                <a:latin typeface="Times New Roman"/>
                <a:cs typeface="Times New Roman"/>
              </a:rPr>
              <a:t>Cut-off </a:t>
            </a:r>
            <a:r>
              <a:rPr lang="en-US" sz="2800" b="0" dirty="0" err="1">
                <a:solidFill>
                  <a:srgbClr val="FFFF00"/>
                </a:solidFill>
                <a:latin typeface="Times New Roman"/>
                <a:cs typeface="Times New Roman"/>
              </a:rPr>
              <a:t>Λ</a:t>
            </a:r>
            <a:r>
              <a:rPr lang="en-US" sz="2800" b="0" dirty="0">
                <a:solidFill>
                  <a:srgbClr val="FFFF00"/>
                </a:solidFill>
                <a:latin typeface="Times New Roman"/>
                <a:cs typeface="Times New Roman"/>
              </a:rPr>
              <a:t> ~ 1 </a:t>
            </a:r>
            <a:r>
              <a:rPr lang="en-US" sz="2800" b="0" dirty="0" err="1">
                <a:solidFill>
                  <a:srgbClr val="FFFF00"/>
                </a:solidFill>
                <a:latin typeface="Times New Roman"/>
                <a:cs typeface="Times New Roman"/>
              </a:rPr>
              <a:t>TeV</a:t>
            </a:r>
            <a:r>
              <a:rPr lang="en-US" sz="2800" b="0" dirty="0">
                <a:solidFill>
                  <a:srgbClr val="FFFF00"/>
                </a:solidFill>
                <a:latin typeface="Times New Roman"/>
                <a:cs typeface="Times New Roman"/>
              </a:rPr>
              <a:t> with</a:t>
            </a:r>
          </a:p>
          <a:p>
            <a:pPr>
              <a:buFontTx/>
              <a:buNone/>
              <a:defRPr/>
            </a:pPr>
            <a:r>
              <a:rPr lang="en-US" sz="2800" b="0" dirty="0">
                <a:latin typeface="Times New Roman"/>
                <a:cs typeface="Times New Roman"/>
              </a:rPr>
              <a:t>	</a:t>
            </a:r>
            <a:r>
              <a:rPr lang="en-US" sz="2800" b="0" dirty="0" err="1">
                <a:solidFill>
                  <a:srgbClr val="FF0000"/>
                </a:solidFill>
                <a:latin typeface="Times New Roman"/>
                <a:cs typeface="Times New Roman"/>
              </a:rPr>
              <a:t>Supersymmetry</a:t>
            </a:r>
            <a:r>
              <a:rPr lang="en-US" sz="2800" b="0" dirty="0">
                <a:solidFill>
                  <a:srgbClr val="FF0000"/>
                </a:solidFill>
                <a:latin typeface="Times New Roman"/>
                <a:cs typeface="Times New Roman"/>
              </a:rPr>
              <a:t>?</a:t>
            </a:r>
          </a:p>
        </p:txBody>
      </p:sp>
      <p:sp>
        <p:nvSpPr>
          <p:cNvPr id="870408" name="Text Box 1032"/>
          <p:cNvSpPr txBox="1">
            <a:spLocks noChangeArrowheads="1"/>
          </p:cNvSpPr>
          <p:nvPr/>
        </p:nvSpPr>
        <p:spPr bwMode="auto">
          <a:xfrm>
            <a:off x="2743200" y="3216275"/>
            <a:ext cx="1633538" cy="90487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a:solidFill>
                  <a:srgbClr val="FFFF00"/>
                </a:solidFill>
                <a:latin typeface="Times New Roman"/>
                <a:cs typeface="Times New Roman"/>
              </a:rPr>
              <a:t>e.g., cutoff </a:t>
            </a:r>
          </a:p>
          <a:p>
            <a:pPr>
              <a:buFontTx/>
              <a:buNone/>
              <a:defRPr/>
            </a:pPr>
            <a:r>
              <a:rPr lang="en-US" sz="2400" b="0" dirty="0" err="1">
                <a:solidFill>
                  <a:srgbClr val="FFFF00"/>
                </a:solidFill>
                <a:latin typeface="Times New Roman"/>
                <a:cs typeface="Times New Roman"/>
              </a:rPr>
              <a:t>Λ</a:t>
            </a:r>
            <a:r>
              <a:rPr lang="en-US" sz="2400" b="0" dirty="0">
                <a:solidFill>
                  <a:srgbClr val="FFFF00"/>
                </a:solidFill>
                <a:latin typeface="Times New Roman"/>
                <a:cs typeface="Times New Roman"/>
              </a:rPr>
              <a:t> = 10 </a:t>
            </a:r>
            <a:r>
              <a:rPr lang="en-US" sz="2400" b="0" dirty="0" err="1">
                <a:solidFill>
                  <a:srgbClr val="FFFF00"/>
                </a:solidFill>
                <a:latin typeface="Times New Roman"/>
                <a:cs typeface="Times New Roman"/>
              </a:rPr>
              <a:t>TeV</a:t>
            </a:r>
            <a:endParaRPr lang="en-US" sz="2400" b="0" dirty="0">
              <a:solidFill>
                <a:srgbClr val="FFFF00"/>
              </a:solidFill>
              <a:latin typeface="Times New Roman"/>
              <a:cs typeface="Times New Roman"/>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870407"/>
                                        </p:tgtEl>
                                        <p:attrNameLst>
                                          <p:attrName>style.visibility</p:attrName>
                                        </p:attrNameLst>
                                      </p:cBhvr>
                                      <p:to>
                                        <p:strVal val="visible"/>
                                      </p:to>
                                    </p:set>
                                    <p:anim calcmode="lin" valueType="num">
                                      <p:cBhvr additive="base">
                                        <p:cTn id="7" dur="500" fill="hold"/>
                                        <p:tgtEl>
                                          <p:spTgt spid="870407"/>
                                        </p:tgtEl>
                                        <p:attrNameLst>
                                          <p:attrName>ppt_x</p:attrName>
                                        </p:attrNameLst>
                                      </p:cBhvr>
                                      <p:tavLst>
                                        <p:tav tm="0">
                                          <p:val>
                                            <p:strVal val="0-#ppt_w/2"/>
                                          </p:val>
                                        </p:tav>
                                        <p:tav tm="100000">
                                          <p:val>
                                            <p:strVal val="#ppt_x"/>
                                          </p:val>
                                        </p:tav>
                                      </p:tavLst>
                                    </p:anim>
                                    <p:anim calcmode="lin" valueType="num">
                                      <p:cBhvr additive="base">
                                        <p:cTn id="8" dur="500" fill="hold"/>
                                        <p:tgtEl>
                                          <p:spTgt spid="87040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70404">
                                            <p:bg/>
                                          </p:spTgt>
                                        </p:tgtEl>
                                        <p:attrNameLst>
                                          <p:attrName>style.visibility</p:attrName>
                                        </p:attrNameLst>
                                      </p:cBhvr>
                                      <p:to>
                                        <p:strVal val="visible"/>
                                      </p:to>
                                    </p:set>
                                    <p:anim calcmode="lin" valueType="num">
                                      <p:cBhvr additive="base">
                                        <p:cTn id="13" dur="500" fill="hold"/>
                                        <p:tgtEl>
                                          <p:spTgt spid="870404">
                                            <p:bg/>
                                          </p:spTgt>
                                        </p:tgtEl>
                                        <p:attrNameLst>
                                          <p:attrName>ppt_x</p:attrName>
                                        </p:attrNameLst>
                                      </p:cBhvr>
                                      <p:tavLst>
                                        <p:tav tm="0">
                                          <p:val>
                                            <p:strVal val="1+#ppt_w/2"/>
                                          </p:val>
                                        </p:tav>
                                        <p:tav tm="100000">
                                          <p:val>
                                            <p:strVal val="#ppt_x"/>
                                          </p:val>
                                        </p:tav>
                                      </p:tavLst>
                                    </p:anim>
                                    <p:anim calcmode="lin" valueType="num">
                                      <p:cBhvr additive="base">
                                        <p:cTn id="14" dur="500" fill="hold"/>
                                        <p:tgtEl>
                                          <p:spTgt spid="870404">
                                            <p:bg/>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870404">
                                            <p:txEl>
                                              <p:pRg st="0" end="0"/>
                                            </p:txEl>
                                          </p:spTgt>
                                        </p:tgtEl>
                                        <p:attrNameLst>
                                          <p:attrName>style.visibility</p:attrName>
                                        </p:attrNameLst>
                                      </p:cBhvr>
                                      <p:to>
                                        <p:strVal val="visible"/>
                                      </p:to>
                                    </p:set>
                                    <p:anim calcmode="lin" valueType="num">
                                      <p:cBhvr additive="base">
                                        <p:cTn id="17" dur="500" fill="hold"/>
                                        <p:tgtEl>
                                          <p:spTgt spid="870404">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870404">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870404">
                                            <p:txEl>
                                              <p:pRg st="1" end="1"/>
                                            </p:txEl>
                                          </p:spTgt>
                                        </p:tgtEl>
                                        <p:attrNameLst>
                                          <p:attrName>style.visibility</p:attrName>
                                        </p:attrNameLst>
                                      </p:cBhvr>
                                      <p:to>
                                        <p:strVal val="visible"/>
                                      </p:to>
                                    </p:set>
                                    <p:anim calcmode="lin" valueType="num">
                                      <p:cBhvr additive="base">
                                        <p:cTn id="21" dur="500" fill="hold"/>
                                        <p:tgtEl>
                                          <p:spTgt spid="870404">
                                            <p:txEl>
                                              <p:pRg st="1" end="1"/>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70404">
                                            <p:txEl>
                                              <p:pRg st="1" end="1"/>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870404">
                                            <p:txEl>
                                              <p:pRg st="2" end="2"/>
                                            </p:txEl>
                                          </p:spTgt>
                                        </p:tgtEl>
                                        <p:attrNameLst>
                                          <p:attrName>style.visibility</p:attrName>
                                        </p:attrNameLst>
                                      </p:cBhvr>
                                      <p:to>
                                        <p:strVal val="visible"/>
                                      </p:to>
                                    </p:set>
                                    <p:anim calcmode="lin" valueType="num">
                                      <p:cBhvr additive="base">
                                        <p:cTn id="25" dur="500" fill="hold"/>
                                        <p:tgtEl>
                                          <p:spTgt spid="870404">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87040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870405"/>
                                        </p:tgtEl>
                                        <p:attrNameLst>
                                          <p:attrName>style.visibility</p:attrName>
                                        </p:attrNameLst>
                                      </p:cBhvr>
                                      <p:to>
                                        <p:strVal val="visible"/>
                                      </p:to>
                                    </p:set>
                                    <p:anim calcmode="lin" valueType="num">
                                      <p:cBhvr additive="base">
                                        <p:cTn id="31" dur="500" fill="hold"/>
                                        <p:tgtEl>
                                          <p:spTgt spid="870405"/>
                                        </p:tgtEl>
                                        <p:attrNameLst>
                                          <p:attrName>ppt_x</p:attrName>
                                        </p:attrNameLst>
                                      </p:cBhvr>
                                      <p:tavLst>
                                        <p:tav tm="0">
                                          <p:val>
                                            <p:strVal val="1+#ppt_w/2"/>
                                          </p:val>
                                        </p:tav>
                                        <p:tav tm="100000">
                                          <p:val>
                                            <p:strVal val="#ppt_x"/>
                                          </p:val>
                                        </p:tav>
                                      </p:tavLst>
                                    </p:anim>
                                    <p:anim calcmode="lin" valueType="num">
                                      <p:cBhvr additive="base">
                                        <p:cTn id="32" dur="500" fill="hold"/>
                                        <p:tgtEl>
                                          <p:spTgt spid="8704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04" grpId="0" build="p" animBg="1"/>
      <p:bldP spid="870405" grpId="0" animBg="1" autoUpdateAnimBg="0"/>
      <p:bldP spid="870407"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a:xfrm>
            <a:off x="107950" y="115888"/>
            <a:ext cx="8928100" cy="1152525"/>
          </a:xfrm>
          <a:solidFill>
            <a:srgbClr val="BBE0E3"/>
          </a:solidFill>
          <a:ln>
            <a:solidFill>
              <a:srgbClr val="000000"/>
            </a:solidFill>
            <a:miter lim="800000"/>
            <a:headEnd/>
            <a:tailEnd/>
          </a:ln>
        </p:spPr>
        <p:txBody>
          <a:bodyPr/>
          <a:lstStyle/>
          <a:p>
            <a:r>
              <a:rPr lang="en-US">
                <a:latin typeface="Times New Roman" charset="0"/>
                <a:ea typeface="ＭＳ Ｐゴシック" charset="0"/>
                <a:cs typeface="Times New Roman" charset="0"/>
              </a:rPr>
              <a:t>Global Analysis of Higgs-like Models</a:t>
            </a:r>
          </a:p>
        </p:txBody>
      </p:sp>
      <p:sp>
        <p:nvSpPr>
          <p:cNvPr id="3" name="Content Placeholder 2"/>
          <p:cNvSpPr>
            <a:spLocks noGrp="1"/>
          </p:cNvSpPr>
          <p:nvPr>
            <p:ph idx="1"/>
          </p:nvPr>
        </p:nvSpPr>
        <p:spPr>
          <a:xfrm>
            <a:off x="395288" y="1412875"/>
            <a:ext cx="8353425" cy="5256213"/>
          </a:xfrm>
          <a:solidFill>
            <a:srgbClr val="BBE0E3"/>
          </a:solidFill>
          <a:ln>
            <a:solidFill>
              <a:srgbClr val="000000"/>
            </a:solidFill>
          </a:ln>
        </p:spPr>
        <p:txBody>
          <a:bodyPr/>
          <a:lstStyle/>
          <a:p>
            <a:pPr>
              <a:defRPr/>
            </a:pPr>
            <a:r>
              <a:rPr lang="en-US" dirty="0" smtClean="0">
                <a:latin typeface="Times New Roman"/>
                <a:cs typeface="Times New Roman"/>
              </a:rPr>
              <a:t>Rescale couplings: </a:t>
            </a:r>
            <a:r>
              <a:rPr lang="en-US" sz="2800" dirty="0" smtClean="0">
                <a:latin typeface="Times New Roman"/>
                <a:cs typeface="Times New Roman"/>
              </a:rPr>
              <a:t>to bosons by </a:t>
            </a:r>
            <a:r>
              <a:rPr lang="en-US" sz="2800" i="1" dirty="0" smtClean="0">
                <a:latin typeface="Times New Roman"/>
                <a:cs typeface="Times New Roman"/>
              </a:rPr>
              <a:t>a</a:t>
            </a:r>
            <a:r>
              <a:rPr lang="en-US" sz="2800" dirty="0" smtClean="0">
                <a:latin typeface="Times New Roman"/>
                <a:cs typeface="Times New Roman"/>
              </a:rPr>
              <a:t>, to fermions by </a:t>
            </a:r>
            <a:r>
              <a:rPr lang="en-US" sz="2800" i="1" dirty="0" smtClean="0">
                <a:latin typeface="Times New Roman"/>
                <a:cs typeface="Times New Roman"/>
              </a:rPr>
              <a:t>c</a:t>
            </a:r>
          </a:p>
          <a:p>
            <a:pPr>
              <a:defRPr/>
            </a:pPr>
            <a:endParaRPr lang="en-US" dirty="0" smtClean="0">
              <a:latin typeface="Times New Roman"/>
              <a:cs typeface="Times New Roman"/>
            </a:endParaRPr>
          </a:p>
          <a:p>
            <a:pPr>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a:latin typeface="Times New Roman"/>
              <a:cs typeface="Times New Roman"/>
            </a:endParaRPr>
          </a:p>
          <a:p>
            <a:pPr>
              <a:defRPr/>
            </a:pPr>
            <a:r>
              <a:rPr lang="en-US" dirty="0" smtClean="0">
                <a:latin typeface="Times New Roman"/>
                <a:cs typeface="Times New Roman"/>
              </a:rPr>
              <a:t>Standard Model: </a:t>
            </a:r>
            <a:r>
              <a:rPr lang="en-US" sz="2800" i="1" dirty="0" smtClean="0">
                <a:latin typeface="Times New Roman"/>
                <a:cs typeface="Times New Roman"/>
              </a:rPr>
              <a:t>a = c =</a:t>
            </a:r>
            <a:r>
              <a:rPr lang="en-US" sz="2800" dirty="0" smtClean="0">
                <a:latin typeface="Times New Roman"/>
                <a:cs typeface="Times New Roman"/>
              </a:rPr>
              <a:t> 1</a:t>
            </a:r>
            <a:endParaRPr lang="en-US" sz="2800" dirty="0">
              <a:latin typeface="Times New Roman"/>
              <a:cs typeface="Times New Roman"/>
            </a:endParaRPr>
          </a:p>
        </p:txBody>
      </p:sp>
      <p:sp>
        <p:nvSpPr>
          <p:cNvPr id="75779" name="Text Box 10"/>
          <p:cNvSpPr txBox="1">
            <a:spLocks noChangeArrowheads="1"/>
          </p:cNvSpPr>
          <p:nvPr/>
        </p:nvSpPr>
        <p:spPr bwMode="auto">
          <a:xfrm>
            <a:off x="6227763" y="6381750"/>
            <a:ext cx="2762250"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buNone/>
            </a:pPr>
            <a:r>
              <a:rPr lang="en-US" sz="1400" b="0" dirty="0">
                <a:solidFill>
                  <a:srgbClr val="FFFF00"/>
                </a:solidFill>
                <a:latin typeface="Times" charset="0"/>
              </a:rPr>
              <a:t>JE &amp; </a:t>
            </a:r>
            <a:r>
              <a:rPr lang="en-US" sz="1400" b="0" dirty="0" err="1">
                <a:solidFill>
                  <a:srgbClr val="FFFF00"/>
                </a:solidFill>
                <a:latin typeface="Times" charset="0"/>
              </a:rPr>
              <a:t>Tevong</a:t>
            </a:r>
            <a:r>
              <a:rPr lang="en-US" sz="1400" b="0" dirty="0">
                <a:solidFill>
                  <a:srgbClr val="FFFF00"/>
                </a:solidFill>
                <a:latin typeface="Times" charset="0"/>
              </a:rPr>
              <a:t> You, arXiv:1303.3879</a:t>
            </a:r>
          </a:p>
        </p:txBody>
      </p:sp>
      <p:pic>
        <p:nvPicPr>
          <p:cNvPr id="75780" name="Picture 3" descr="GLOBAL_bb.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989138"/>
            <a:ext cx="5553075" cy="416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Box 14"/>
          <p:cNvSpPr txBox="1">
            <a:spLocks noChangeArrowheads="1"/>
          </p:cNvSpPr>
          <p:nvPr/>
        </p:nvSpPr>
        <p:spPr bwMode="auto">
          <a:xfrm>
            <a:off x="611188" y="3789363"/>
            <a:ext cx="1216025"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3200" b="0" dirty="0">
                <a:solidFill>
                  <a:srgbClr val="FFFF00"/>
                </a:solidFill>
                <a:latin typeface="Times New Roman" charset="0"/>
              </a:rPr>
              <a:t>b </a:t>
            </a:r>
            <a:r>
              <a:rPr lang="en-US" sz="3200" b="0" dirty="0" err="1">
                <a:solidFill>
                  <a:srgbClr val="FFFF00"/>
                </a:solidFill>
                <a:latin typeface="Times New Roman" charset="0"/>
              </a:rPr>
              <a:t>bbar</a:t>
            </a:r>
            <a:endParaRPr lang="en-US" sz="3200" b="0" dirty="0">
              <a:solidFill>
                <a:srgbClr val="FFFF00"/>
              </a:solidFill>
              <a:latin typeface="Times New Roman" charset="0"/>
            </a:endParaRPr>
          </a:p>
        </p:txBody>
      </p:sp>
      <p:pic>
        <p:nvPicPr>
          <p:cNvPr id="5" name="Picture 4" descr="GLOBAL_tautau.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875" y="1989138"/>
            <a:ext cx="5514975" cy="413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4"/>
          <p:cNvSpPr txBox="1">
            <a:spLocks noChangeArrowheads="1"/>
          </p:cNvSpPr>
          <p:nvPr/>
        </p:nvSpPr>
        <p:spPr bwMode="auto">
          <a:xfrm>
            <a:off x="611188" y="3789363"/>
            <a:ext cx="1208087"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3200" b="0">
                <a:solidFill>
                  <a:srgbClr val="FFFF00"/>
                </a:solidFill>
                <a:latin typeface="Times New Roman" charset="0"/>
              </a:rPr>
              <a:t>τ τ</a:t>
            </a:r>
          </a:p>
        </p:txBody>
      </p:sp>
      <p:pic>
        <p:nvPicPr>
          <p:cNvPr id="6" name="Picture 5" descr="GLOBAL_diphoto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1989138"/>
            <a:ext cx="5516562"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a:spLocks noChangeArrowheads="1"/>
          </p:cNvSpPr>
          <p:nvPr/>
        </p:nvSpPr>
        <p:spPr bwMode="auto">
          <a:xfrm>
            <a:off x="611188" y="3789363"/>
            <a:ext cx="1271587"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3200" b="0">
                <a:solidFill>
                  <a:srgbClr val="FFFF00"/>
                </a:solidFill>
                <a:latin typeface="Times New Roman" charset="0"/>
              </a:rPr>
              <a:t>γ γ</a:t>
            </a:r>
          </a:p>
        </p:txBody>
      </p:sp>
      <p:pic>
        <p:nvPicPr>
          <p:cNvPr id="7" name="Picture 6" descr="GLOBAL_WW.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1989138"/>
            <a:ext cx="5545137" cy="415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a:spLocks noChangeArrowheads="1"/>
          </p:cNvSpPr>
          <p:nvPr/>
        </p:nvSpPr>
        <p:spPr bwMode="auto">
          <a:xfrm>
            <a:off x="611188" y="3789040"/>
            <a:ext cx="1198562" cy="5857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3200" b="0" dirty="0">
                <a:solidFill>
                  <a:srgbClr val="FFFF00"/>
                </a:solidFill>
                <a:latin typeface="Times New Roman" charset="0"/>
              </a:rPr>
              <a:t>W W</a:t>
            </a:r>
          </a:p>
        </p:txBody>
      </p:sp>
      <p:pic>
        <p:nvPicPr>
          <p:cNvPr id="8" name="Picture 7" descr="GLOBAL_ZZ.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763713" y="1989138"/>
            <a:ext cx="556895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a:spLocks noChangeArrowheads="1"/>
          </p:cNvSpPr>
          <p:nvPr/>
        </p:nvSpPr>
        <p:spPr bwMode="auto">
          <a:xfrm>
            <a:off x="684213" y="3789363"/>
            <a:ext cx="1150937"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3200" b="0">
                <a:solidFill>
                  <a:srgbClr val="FFFF00"/>
                </a:solidFill>
                <a:latin typeface="Times New Roman" charset="0"/>
              </a:rPr>
              <a:t>Z Z</a:t>
            </a:r>
          </a:p>
        </p:txBody>
      </p:sp>
      <p:pic>
        <p:nvPicPr>
          <p:cNvPr id="9" name="Picture 8" descr="GLOBAL_Combination.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763713" y="1989138"/>
            <a:ext cx="556895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TextBox 14"/>
          <p:cNvSpPr txBox="1">
            <a:spLocks noChangeArrowheads="1"/>
          </p:cNvSpPr>
          <p:nvPr/>
        </p:nvSpPr>
        <p:spPr bwMode="auto">
          <a:xfrm>
            <a:off x="539750" y="3789363"/>
            <a:ext cx="1368425"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3200" b="0" dirty="0">
                <a:solidFill>
                  <a:srgbClr val="FFFF00"/>
                </a:solidFill>
                <a:latin typeface="Times New Roman" charset="0"/>
              </a:rPr>
              <a:t>Global</a:t>
            </a:r>
          </a:p>
        </p:txBody>
      </p:sp>
      <p:sp>
        <p:nvSpPr>
          <p:cNvPr id="18" name="Oval 17"/>
          <p:cNvSpPr>
            <a:spLocks noChangeArrowheads="1"/>
          </p:cNvSpPr>
          <p:nvPr/>
        </p:nvSpPr>
        <p:spPr bwMode="auto">
          <a:xfrm>
            <a:off x="3708400" y="2781300"/>
            <a:ext cx="1214438" cy="1152525"/>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9" name="Text Box 6"/>
          <p:cNvSpPr txBox="1">
            <a:spLocks noChangeArrowheads="1"/>
          </p:cNvSpPr>
          <p:nvPr/>
        </p:nvSpPr>
        <p:spPr bwMode="auto">
          <a:xfrm>
            <a:off x="5142573" y="3213100"/>
            <a:ext cx="2621230" cy="9048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2400" b="0" dirty="0">
                <a:solidFill>
                  <a:srgbClr val="FFFF00"/>
                </a:solidFill>
                <a:latin typeface="Times New Roman" charset="0"/>
              </a:rPr>
              <a:t>No evidence for</a:t>
            </a:r>
          </a:p>
          <a:p>
            <a:pPr algn="ctr" eaLnBrk="1" hangingPunct="1">
              <a:buNone/>
            </a:pPr>
            <a:r>
              <a:rPr lang="en-US" sz="2400" b="0" dirty="0">
                <a:solidFill>
                  <a:srgbClr val="FFFF00"/>
                </a:solidFill>
                <a:latin typeface="Times New Roman" charset="0"/>
              </a:rPr>
              <a:t>deviation from SM</a:t>
            </a:r>
          </a:p>
        </p:txBody>
      </p:sp>
      <p:sp>
        <p:nvSpPr>
          <p:cNvPr id="20" name="Text Box 10"/>
          <p:cNvSpPr txBox="1">
            <a:spLocks noChangeArrowheads="1"/>
          </p:cNvSpPr>
          <p:nvPr/>
        </p:nvSpPr>
        <p:spPr bwMode="auto">
          <a:xfrm>
            <a:off x="8100392" y="2204864"/>
            <a:ext cx="453707"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Lee</a:t>
            </a:r>
            <a:endParaRPr lang="en-US" sz="1400" b="0" dirty="0">
              <a:solidFill>
                <a:srgbClr val="FFFF00"/>
              </a:solidFill>
              <a:latin typeface="Times" charset="0"/>
            </a:endParaRPr>
          </a:p>
        </p:txBody>
      </p:sp>
    </p:spTree>
    <p:extLst>
      <p:ext uri="{BB962C8B-B14F-4D97-AF65-F5344CB8AC3E}">
        <p14:creationId xmlns:p14="http://schemas.microsoft.com/office/powerpoint/2010/main" val="22002511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ssolve">
                                      <p:cBhvr>
                                        <p:cTn id="26" dur="500"/>
                                        <p:tgtEl>
                                          <p:spTgt spid="1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ssolve">
                                      <p:cBhvr>
                                        <p:cTn id="31" dur="500"/>
                                        <p:tgtEl>
                                          <p:spTgt spid="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dissolve">
                                      <p:cBhvr>
                                        <p:cTn id="34" dur="500"/>
                                        <p:tgtEl>
                                          <p:spTgt spid="1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dissolve">
                                      <p:cBhvr>
                                        <p:cTn id="39" dur="500"/>
                                        <p:tgtEl>
                                          <p:spTgt spid="9"/>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71685"/>
                                        </p:tgtEl>
                                        <p:attrNameLst>
                                          <p:attrName>style.visibility</p:attrName>
                                        </p:attrNameLst>
                                      </p:cBhvr>
                                      <p:to>
                                        <p:strVal val="visible"/>
                                      </p:to>
                                    </p:set>
                                    <p:animEffect transition="in" filter="dissolve">
                                      <p:cBhvr>
                                        <p:cTn id="42" dur="500"/>
                                        <p:tgtEl>
                                          <p:spTgt spid="7168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strVal val="#ppt_w*0.70"/>
                                          </p:val>
                                        </p:tav>
                                        <p:tav tm="100000">
                                          <p:val>
                                            <p:strVal val="#ppt_w"/>
                                          </p:val>
                                        </p:tav>
                                      </p:tavLst>
                                    </p:anim>
                                    <p:anim calcmode="lin" valueType="num">
                                      <p:cBhvr>
                                        <p:cTn id="48" dur="1000" fill="hold"/>
                                        <p:tgtEl>
                                          <p:spTgt spid="18"/>
                                        </p:tgtEl>
                                        <p:attrNameLst>
                                          <p:attrName>ppt_h</p:attrName>
                                        </p:attrNameLst>
                                      </p:cBhvr>
                                      <p:tavLst>
                                        <p:tav tm="0">
                                          <p:val>
                                            <p:strVal val="#ppt_h"/>
                                          </p:val>
                                        </p:tav>
                                        <p:tav tm="100000">
                                          <p:val>
                                            <p:strVal val="#ppt_h"/>
                                          </p:val>
                                        </p:tav>
                                      </p:tavLst>
                                    </p:anim>
                                    <p:animEffect transition="in" filter="fade">
                                      <p:cBhvr>
                                        <p:cTn id="49" dur="1000"/>
                                        <p:tgtEl>
                                          <p:spTgt spid="18"/>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dissolve">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71685" grpId="0" animBg="1"/>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115888"/>
            <a:ext cx="8928100" cy="1152525"/>
          </a:xfrm>
          <a:solidFill>
            <a:srgbClr val="BBE0E3"/>
          </a:solidFill>
          <a:ln>
            <a:solidFill>
              <a:srgbClr val="000000"/>
            </a:solidFill>
          </a:ln>
        </p:spPr>
        <p:txBody>
          <a:bodyPr/>
          <a:lstStyle/>
          <a:p>
            <a:pPr>
              <a:defRPr/>
            </a:pPr>
            <a:r>
              <a:rPr lang="en-US" dirty="0" smtClean="0">
                <a:latin typeface="Times New Roman"/>
                <a:cs typeface="Times New Roman"/>
              </a:rPr>
              <a:t>It Walks and Quacks like a Higgs</a:t>
            </a:r>
            <a:endParaRPr lang="en-US" dirty="0">
              <a:latin typeface="Times New Roman"/>
              <a:cs typeface="Times New Roman"/>
            </a:endParaRPr>
          </a:p>
        </p:txBody>
      </p:sp>
      <p:sp>
        <p:nvSpPr>
          <p:cNvPr id="3" name="Content Placeholder 2"/>
          <p:cNvSpPr>
            <a:spLocks noGrp="1"/>
          </p:cNvSpPr>
          <p:nvPr>
            <p:ph idx="1"/>
          </p:nvPr>
        </p:nvSpPr>
        <p:spPr>
          <a:xfrm>
            <a:off x="395288" y="1412875"/>
            <a:ext cx="8353425" cy="5256213"/>
          </a:xfrm>
          <a:solidFill>
            <a:srgbClr val="BBE0E3"/>
          </a:solidFill>
          <a:ln>
            <a:solidFill>
              <a:srgbClr val="000000"/>
            </a:solidFill>
          </a:ln>
        </p:spPr>
        <p:txBody>
          <a:bodyPr/>
          <a:lstStyle/>
          <a:p>
            <a:pPr>
              <a:defRPr/>
            </a:pPr>
            <a:r>
              <a:rPr lang="en-US" dirty="0" smtClean="0">
                <a:latin typeface="Times New Roman"/>
                <a:cs typeface="Times New Roman"/>
              </a:rPr>
              <a:t>Do couplings scale ~ mass? With scale = v?</a:t>
            </a:r>
            <a:endParaRPr lang="en-US" sz="2800" i="1" dirty="0" smtClean="0">
              <a:latin typeface="Times New Roman"/>
              <a:cs typeface="Times New Roman"/>
            </a:endParaRPr>
          </a:p>
          <a:p>
            <a:pPr>
              <a:defRPr/>
            </a:pPr>
            <a:endParaRPr lang="en-US" dirty="0" smtClean="0">
              <a:latin typeface="Times New Roman"/>
              <a:cs typeface="Times New Roman"/>
            </a:endParaRPr>
          </a:p>
          <a:p>
            <a:pPr>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a:solidFill>
                <a:srgbClr val="FF0000"/>
              </a:solidFill>
              <a:latin typeface="Times New Roman"/>
              <a:cs typeface="Times New Roman"/>
            </a:endParaRPr>
          </a:p>
          <a:p>
            <a:pPr>
              <a:defRPr/>
            </a:pPr>
            <a:r>
              <a:rPr lang="en-US" b="1" dirty="0" smtClean="0">
                <a:solidFill>
                  <a:srgbClr val="FF0000"/>
                </a:solidFill>
                <a:latin typeface="Times New Roman"/>
                <a:cs typeface="Times New Roman"/>
              </a:rPr>
              <a:t>Red line = SM</a:t>
            </a:r>
            <a:r>
              <a:rPr lang="en-US" dirty="0" smtClean="0">
                <a:latin typeface="Times New Roman"/>
                <a:cs typeface="Times New Roman"/>
              </a:rPr>
              <a:t>, dashed line = best fit</a:t>
            </a:r>
            <a:endParaRPr lang="en-US" sz="2800" dirty="0">
              <a:latin typeface="Times New Roman"/>
              <a:cs typeface="Times New Roman"/>
            </a:endParaRPr>
          </a:p>
        </p:txBody>
      </p:sp>
      <p:pic>
        <p:nvPicPr>
          <p:cNvPr id="51203" name="Picture 5" descr="GLOBAL_Combination_Mepsilon_CouplingsVs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989138"/>
            <a:ext cx="556895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Text Box 10"/>
          <p:cNvSpPr txBox="1">
            <a:spLocks noChangeArrowheads="1"/>
          </p:cNvSpPr>
          <p:nvPr/>
        </p:nvSpPr>
        <p:spPr bwMode="auto">
          <a:xfrm>
            <a:off x="6227763" y="5876925"/>
            <a:ext cx="2767012"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buFontTx/>
              <a:buNone/>
            </a:pPr>
            <a:r>
              <a:rPr lang="en-US" sz="1400" b="0">
                <a:solidFill>
                  <a:srgbClr val="FFFF00"/>
                </a:solidFill>
                <a:latin typeface="Times" charset="0"/>
              </a:rPr>
              <a:t>JE &amp; Tevong You, arXiv:1303.3879</a:t>
            </a:r>
          </a:p>
        </p:txBody>
      </p:sp>
      <p:sp>
        <p:nvSpPr>
          <p:cNvPr id="51205" name="TextBox 14"/>
          <p:cNvSpPr txBox="1">
            <a:spLocks noChangeArrowheads="1"/>
          </p:cNvSpPr>
          <p:nvPr/>
        </p:nvSpPr>
        <p:spPr bwMode="auto">
          <a:xfrm>
            <a:off x="539750" y="3573463"/>
            <a:ext cx="1295400" cy="11747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b="0">
                <a:solidFill>
                  <a:srgbClr val="FFFF00"/>
                </a:solidFill>
              </a:rPr>
              <a:t>Global</a:t>
            </a:r>
          </a:p>
          <a:p>
            <a:pPr algn="ctr" eaLnBrk="1" hangingPunct="1">
              <a:buFontTx/>
              <a:buNone/>
            </a:pPr>
            <a:r>
              <a:rPr lang="en-US" b="0">
                <a:solidFill>
                  <a:srgbClr val="FFFF00"/>
                </a:solidFill>
              </a:rPr>
              <a:t>fit</a:t>
            </a:r>
          </a:p>
        </p:txBody>
      </p:sp>
      <p:pic>
        <p:nvPicPr>
          <p:cNvPr id="7" name="Picture 6" descr="20120707_STP004_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4988" y="2492375"/>
            <a:ext cx="17907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Screen Shot 2012-08-19 at 17.54.37.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64088" y="4149725"/>
            <a:ext cx="1895475"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8" name="Picture 8" descr="Mepsilon.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9750" y="2551113"/>
            <a:ext cx="3887788" cy="733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 name="Oval 9"/>
          <p:cNvSpPr>
            <a:spLocks noChangeArrowheads="1"/>
          </p:cNvSpPr>
          <p:nvPr/>
        </p:nvSpPr>
        <p:spPr bwMode="auto">
          <a:xfrm>
            <a:off x="4284663" y="1989138"/>
            <a:ext cx="1008062" cy="576262"/>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1" name="Text Box 10"/>
          <p:cNvSpPr txBox="1">
            <a:spLocks noChangeArrowheads="1"/>
          </p:cNvSpPr>
          <p:nvPr/>
        </p:nvSpPr>
        <p:spPr bwMode="auto">
          <a:xfrm>
            <a:off x="8028384" y="3717032"/>
            <a:ext cx="453707"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Lee</a:t>
            </a:r>
            <a:endParaRPr lang="en-US" sz="1400" b="0" dirty="0">
              <a:solidFill>
                <a:srgbClr val="FFFF00"/>
              </a:solidFill>
              <a:latin typeface="Times"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p:tgtEl>
                                          <p:spTgt spid="8"/>
                                        </p:tgtEl>
                                        <p:attrNameLst>
                                          <p:attrName>ppt_x</p:attrName>
                                        </p:attrNameLst>
                                      </p:cBhvr>
                                      <p:tavLst>
                                        <p:tav tm="0">
                                          <p:val>
                                            <p:strVal val="#ppt_x+#ppt_w*1.125000"/>
                                          </p:val>
                                        </p:tav>
                                        <p:tav tm="100000">
                                          <p:val>
                                            <p:strVal val="#ppt_x"/>
                                          </p:val>
                                        </p:tav>
                                      </p:tavLst>
                                    </p:anim>
                                    <p:animEffect transition="in" filter="wipe(left)">
                                      <p:cBhvr>
                                        <p:cTn id="8" dur="1000"/>
                                        <p:tgtEl>
                                          <p:spTgt spid="8"/>
                                        </p:tgtEl>
                                      </p:cBhvr>
                                    </p:animEffect>
                                  </p:childTnLst>
                                </p:cTn>
                              </p:par>
                            </p:childTnLst>
                          </p:cTn>
                        </p:par>
                        <p:par>
                          <p:cTn id="9" fill="hold" nodeType="afterGroup">
                            <p:stCondLst>
                              <p:cond delay="1000"/>
                            </p:stCondLst>
                            <p:childTnLst>
                              <p:par>
                                <p:cTn id="10" presetID="1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Right)">
                                      <p:cBhvr>
                                        <p:cTn id="12" dur="20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strVal val="#ppt_w*0.70"/>
                                          </p:val>
                                        </p:tav>
                                        <p:tav tm="100000">
                                          <p:val>
                                            <p:strVal val="#ppt_w"/>
                                          </p:val>
                                        </p:tav>
                                      </p:tavLst>
                                    </p:anim>
                                    <p:anim calcmode="lin" valueType="num">
                                      <p:cBhvr>
                                        <p:cTn id="18" dur="1000" fill="hold"/>
                                        <p:tgtEl>
                                          <p:spTgt spid="10"/>
                                        </p:tgtEl>
                                        <p:attrNameLst>
                                          <p:attrName>ppt_h</p:attrName>
                                        </p:attrNameLst>
                                      </p:cBhvr>
                                      <p:tavLst>
                                        <p:tav tm="0">
                                          <p:val>
                                            <p:strVal val="#ppt_h"/>
                                          </p:val>
                                        </p:tav>
                                        <p:tav tm="100000">
                                          <p:val>
                                            <p:strVal val="#ppt_h"/>
                                          </p:val>
                                        </p:tav>
                                      </p:tavLst>
                                    </p:anim>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Text Box 10"/>
          <p:cNvSpPr txBox="1">
            <a:spLocks noChangeArrowheads="1"/>
          </p:cNvSpPr>
          <p:nvPr/>
        </p:nvSpPr>
        <p:spPr bwMode="auto">
          <a:xfrm>
            <a:off x="2916238" y="6434138"/>
            <a:ext cx="3167062"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buNone/>
            </a:pPr>
            <a:r>
              <a:rPr lang="en-US" sz="1400" b="0" dirty="0">
                <a:solidFill>
                  <a:srgbClr val="FFFF00"/>
                </a:solidFill>
                <a:latin typeface="Times" charset="0"/>
              </a:rPr>
              <a:t>[1] = JE &amp; </a:t>
            </a:r>
            <a:r>
              <a:rPr lang="en-US" sz="1400" b="0" dirty="0" err="1">
                <a:solidFill>
                  <a:srgbClr val="FFFF00"/>
                </a:solidFill>
                <a:latin typeface="Times" charset="0"/>
              </a:rPr>
              <a:t>Tevong</a:t>
            </a:r>
            <a:r>
              <a:rPr lang="en-US" sz="1400" b="0" dirty="0">
                <a:solidFill>
                  <a:srgbClr val="FFFF00"/>
                </a:solidFill>
                <a:latin typeface="Times" charset="0"/>
              </a:rPr>
              <a:t> You, arXiv:1303.3879</a:t>
            </a:r>
          </a:p>
        </p:txBody>
      </p:sp>
      <p:pic>
        <p:nvPicPr>
          <p:cNvPr id="77826" name="Picture 3" descr="Higgs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 y="765175"/>
            <a:ext cx="915193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7" name="Title 1"/>
          <p:cNvSpPr>
            <a:spLocks noGrp="1"/>
          </p:cNvSpPr>
          <p:nvPr>
            <p:ph type="title"/>
          </p:nvPr>
        </p:nvSpPr>
        <p:spPr>
          <a:xfrm>
            <a:off x="457200" y="188913"/>
            <a:ext cx="8229600" cy="1008062"/>
          </a:xfrm>
          <a:solidFill>
            <a:srgbClr val="BBE0E3"/>
          </a:solidFill>
          <a:ln>
            <a:solidFill>
              <a:srgbClr val="000000"/>
            </a:solidFill>
            <a:miter lim="800000"/>
            <a:headEnd/>
            <a:tailEnd/>
          </a:ln>
        </p:spPr>
        <p:txBody>
          <a:bodyPr/>
          <a:lstStyle/>
          <a:p>
            <a:pPr eaLnBrk="1" hangingPunct="1"/>
            <a:r>
              <a:rPr lang="en-US" sz="6000">
                <a:latin typeface="Times New Roman" charset="0"/>
                <a:ea typeface="ＭＳ Ｐゴシック" charset="0"/>
                <a:cs typeface="Times New Roman" charset="0"/>
              </a:rPr>
              <a:t>Dixit Swedish Academy</a:t>
            </a:r>
          </a:p>
        </p:txBody>
      </p:sp>
      <p:sp>
        <p:nvSpPr>
          <p:cNvPr id="77828" name="Content Placeholder 2"/>
          <p:cNvSpPr>
            <a:spLocks noGrp="1"/>
          </p:cNvSpPr>
          <p:nvPr>
            <p:ph idx="1"/>
          </p:nvPr>
        </p:nvSpPr>
        <p:spPr>
          <a:xfrm>
            <a:off x="468313" y="4418013"/>
            <a:ext cx="8229600" cy="1943100"/>
          </a:xfrm>
          <a:solidFill>
            <a:srgbClr val="BBE0E3"/>
          </a:solidFill>
          <a:ln>
            <a:solidFill>
              <a:srgbClr val="000000"/>
            </a:solidFill>
            <a:miter lim="800000"/>
            <a:headEnd/>
            <a:tailEnd/>
          </a:ln>
        </p:spPr>
        <p:txBody>
          <a:bodyPr/>
          <a:lstStyle/>
          <a:p>
            <a:pPr marL="0" indent="0" algn="ctr">
              <a:buFontTx/>
              <a:buNone/>
            </a:pPr>
            <a:r>
              <a:rPr lang="en-US" i="1">
                <a:latin typeface="Times New Roman" charset="0"/>
                <a:ea typeface="ＭＳ Ｐゴシック" charset="0"/>
                <a:cs typeface="Times New Roman" charset="0"/>
              </a:rPr>
              <a:t>Today we believe that “Beyond any reasonable doubt, it is a Higgs boson.” [1]</a:t>
            </a:r>
          </a:p>
          <a:p>
            <a:pPr marL="0" indent="0" algn="ctr">
              <a:buFontTx/>
              <a:buNone/>
            </a:pPr>
            <a:r>
              <a:rPr lang="en-US" sz="2400">
                <a:latin typeface="Times New Roman" charset="0"/>
                <a:ea typeface="ＭＳ Ｐゴシック" charset="0"/>
                <a:cs typeface="Times New Roman" charset="0"/>
              </a:rPr>
              <a:t>http://www.nobelprize.org/nobel_prizes/physics/laureates/2013/advanced-physicsprize2013.pdf</a:t>
            </a:r>
          </a:p>
        </p:txBody>
      </p:sp>
    </p:spTree>
    <p:extLst>
      <p:ext uri="{BB962C8B-B14F-4D97-AF65-F5344CB8AC3E}">
        <p14:creationId xmlns:p14="http://schemas.microsoft.com/office/powerpoint/2010/main" val="4795600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0420"/>
                                        </p:tgtEl>
                                        <p:attrNameLst>
                                          <p:attrName>style.visibility</p:attrName>
                                        </p:attrNameLst>
                                      </p:cBhvr>
                                      <p:to>
                                        <p:strVal val="visible"/>
                                      </p:to>
                                    </p:set>
                                    <p:animEffect transition="in" filter="dissolve">
                                      <p:cBhvr>
                                        <p:cTn id="7" dur="500"/>
                                        <p:tgtEl>
                                          <p:spTgt spid="60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16" y="116632"/>
            <a:ext cx="8892480" cy="864096"/>
          </a:xfrm>
          <a:solidFill>
            <a:srgbClr val="BBE0E3"/>
          </a:solidFill>
          <a:ln>
            <a:solidFill>
              <a:srgbClr val="000000"/>
            </a:solidFill>
          </a:ln>
        </p:spPr>
        <p:txBody>
          <a:bodyPr/>
          <a:lstStyle/>
          <a:p>
            <a:r>
              <a:rPr lang="en-US" sz="3600" dirty="0" smtClean="0">
                <a:latin typeface="Times New Roman"/>
                <a:cs typeface="Times New Roman"/>
              </a:rPr>
              <a:t>From a-Theorem to Double-Higgs Production?</a:t>
            </a:r>
            <a:endParaRPr lang="en-US" sz="3600" dirty="0">
              <a:latin typeface="Times New Roman"/>
              <a:cs typeface="Times New Roman"/>
            </a:endParaRPr>
          </a:p>
        </p:txBody>
      </p:sp>
      <p:sp>
        <p:nvSpPr>
          <p:cNvPr id="3" name="Content Placeholder 2"/>
          <p:cNvSpPr>
            <a:spLocks noGrp="1"/>
          </p:cNvSpPr>
          <p:nvPr>
            <p:ph idx="1"/>
          </p:nvPr>
        </p:nvSpPr>
        <p:spPr>
          <a:xfrm>
            <a:off x="179512" y="1196752"/>
            <a:ext cx="8712968" cy="5544616"/>
          </a:xfrm>
          <a:solidFill>
            <a:srgbClr val="BBE0E3"/>
          </a:solidFill>
          <a:ln>
            <a:solidFill>
              <a:srgbClr val="000000"/>
            </a:solidFill>
          </a:ln>
        </p:spPr>
        <p:txBody>
          <a:bodyPr/>
          <a:lstStyle/>
          <a:p>
            <a:r>
              <a:rPr lang="en-US" dirty="0" smtClean="0">
                <a:latin typeface="Times New Roman"/>
                <a:cs typeface="Times New Roman"/>
              </a:rPr>
              <a:t>Beautiful new, fundamental result in field theory</a:t>
            </a:r>
          </a:p>
          <a:p>
            <a:r>
              <a:rPr lang="en-US" dirty="0" smtClean="0">
                <a:latin typeface="Times New Roman"/>
                <a:cs typeface="Times New Roman"/>
              </a:rPr>
              <a:t>Infra-red scale anomaly &lt; ultra-violet anomaly</a:t>
            </a:r>
          </a:p>
          <a:p>
            <a:endParaRPr lang="en-US" sz="2400" dirty="0">
              <a:latin typeface="Times New Roman"/>
              <a:cs typeface="Times New Roman"/>
            </a:endParaRPr>
          </a:p>
          <a:p>
            <a:endParaRPr lang="en-US" sz="2400" dirty="0" smtClean="0">
              <a:latin typeface="Times New Roman"/>
              <a:cs typeface="Times New Roman"/>
            </a:endParaRPr>
          </a:p>
          <a:p>
            <a:r>
              <a:rPr lang="en-US" dirty="0" err="1">
                <a:latin typeface="Times New Roman"/>
                <a:cs typeface="Times New Roman"/>
              </a:rPr>
              <a:t>D</a:t>
            </a:r>
            <a:r>
              <a:rPr lang="en-US" dirty="0" err="1" smtClean="0">
                <a:latin typeface="Times New Roman"/>
                <a:cs typeface="Times New Roman"/>
              </a:rPr>
              <a:t>ilaton</a:t>
            </a:r>
            <a:r>
              <a:rPr lang="en-US" dirty="0" smtClean="0">
                <a:latin typeface="Times New Roman"/>
                <a:cs typeface="Times New Roman"/>
              </a:rPr>
              <a:t> scattering sum rule, </a:t>
            </a:r>
          </a:p>
          <a:p>
            <a:pPr marL="0" indent="0">
              <a:buNone/>
            </a:pPr>
            <a:r>
              <a:rPr lang="en-US" dirty="0">
                <a:latin typeface="Times New Roman"/>
                <a:cs typeface="Times New Roman"/>
              </a:rPr>
              <a:t>	</a:t>
            </a:r>
            <a:r>
              <a:rPr lang="en-US" dirty="0" smtClean="0">
                <a:latin typeface="Times New Roman"/>
                <a:cs typeface="Times New Roman"/>
              </a:rPr>
              <a:t>anomalous couplings</a:t>
            </a:r>
          </a:p>
          <a:p>
            <a:r>
              <a:rPr lang="en-US" dirty="0" smtClean="0">
                <a:latin typeface="Times New Roman"/>
                <a:cs typeface="Times New Roman"/>
              </a:rPr>
              <a:t>Higgs = electroweak </a:t>
            </a:r>
            <a:r>
              <a:rPr lang="en-US" dirty="0" err="1" smtClean="0">
                <a:latin typeface="Times New Roman"/>
                <a:cs typeface="Times New Roman"/>
              </a:rPr>
              <a:t>dilaton</a:t>
            </a:r>
            <a:endParaRPr lang="en-US" dirty="0" smtClean="0">
              <a:latin typeface="Times New Roman"/>
              <a:cs typeface="Times New Roman"/>
            </a:endParaRPr>
          </a:p>
          <a:p>
            <a:r>
              <a:rPr lang="en-US" dirty="0" smtClean="0">
                <a:latin typeface="Times New Roman"/>
                <a:cs typeface="Times New Roman"/>
              </a:rPr>
              <a:t>Anomalous couplings in </a:t>
            </a:r>
          </a:p>
          <a:p>
            <a:pPr marL="0" indent="0">
              <a:buNone/>
            </a:pPr>
            <a:r>
              <a:rPr lang="en-US" dirty="0">
                <a:latin typeface="Times New Roman"/>
                <a:cs typeface="Times New Roman"/>
              </a:rPr>
              <a:t>	</a:t>
            </a:r>
            <a:r>
              <a:rPr lang="en-US" dirty="0" smtClean="0">
                <a:latin typeface="Times New Roman"/>
                <a:cs typeface="Times New Roman"/>
              </a:rPr>
              <a:t>composite Higgs models</a:t>
            </a:r>
          </a:p>
          <a:p>
            <a:r>
              <a:rPr lang="en-US" dirty="0">
                <a:latin typeface="Times New Roman"/>
                <a:cs typeface="Times New Roman"/>
              </a:rPr>
              <a:t>D</a:t>
            </a:r>
            <a:r>
              <a:rPr lang="en-US" dirty="0" smtClean="0">
                <a:latin typeface="Times New Roman"/>
                <a:cs typeface="Times New Roman"/>
              </a:rPr>
              <a:t>ouble-Higgs production?</a:t>
            </a:r>
            <a:endParaRPr lang="en-US" dirty="0">
              <a:latin typeface="Times New Roman"/>
              <a:cs typeface="Times New Roman"/>
            </a:endParaRPr>
          </a:p>
        </p:txBody>
      </p:sp>
      <p:pic>
        <p:nvPicPr>
          <p:cNvPr id="4" name="Picture 3" descr="Anomali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2377481"/>
            <a:ext cx="3960440" cy="917934"/>
          </a:xfrm>
          <a:prstGeom prst="rect">
            <a:avLst/>
          </a:prstGeom>
        </p:spPr>
      </p:pic>
      <p:pic>
        <p:nvPicPr>
          <p:cNvPr id="6" name="Picture 5" descr="D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9696" y="2636912"/>
            <a:ext cx="3606800" cy="3771900"/>
          </a:xfrm>
          <a:prstGeom prst="rect">
            <a:avLst/>
          </a:prstGeom>
        </p:spPr>
      </p:pic>
      <p:sp>
        <p:nvSpPr>
          <p:cNvPr id="7" name="Text Box 10"/>
          <p:cNvSpPr txBox="1">
            <a:spLocks noChangeArrowheads="1"/>
          </p:cNvSpPr>
          <p:nvPr/>
        </p:nvSpPr>
        <p:spPr bwMode="auto">
          <a:xfrm>
            <a:off x="251520" y="2564904"/>
            <a:ext cx="1056700"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Schwimmer</a:t>
            </a:r>
            <a:endParaRPr lang="en-US" sz="1400" b="0" dirty="0">
              <a:solidFill>
                <a:srgbClr val="FFFF00"/>
              </a:solidFill>
              <a:latin typeface="Times" charset="0"/>
            </a:endParaRPr>
          </a:p>
        </p:txBody>
      </p:sp>
      <p:sp>
        <p:nvSpPr>
          <p:cNvPr id="8" name="Text Box 10"/>
          <p:cNvSpPr txBox="1">
            <a:spLocks noChangeArrowheads="1"/>
          </p:cNvSpPr>
          <p:nvPr/>
        </p:nvSpPr>
        <p:spPr bwMode="auto">
          <a:xfrm>
            <a:off x="6012160" y="6381328"/>
            <a:ext cx="2390398" cy="307777"/>
          </a:xfrm>
          <a:prstGeom prst="rect">
            <a:avLst/>
          </a:prstGeom>
          <a:solidFill>
            <a:srgbClr val="FF00FF"/>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Dolan, </a:t>
            </a:r>
            <a:r>
              <a:rPr lang="en-US" sz="1400" b="0" dirty="0" err="1" smtClean="0">
                <a:solidFill>
                  <a:srgbClr val="FFFF00"/>
                </a:solidFill>
                <a:latin typeface="Times" charset="0"/>
              </a:rPr>
              <a:t>Englert</a:t>
            </a:r>
            <a:r>
              <a:rPr lang="en-US" sz="1400" b="0" dirty="0" smtClean="0">
                <a:solidFill>
                  <a:srgbClr val="FFFF00"/>
                </a:solidFill>
                <a:latin typeface="Times" charset="0"/>
              </a:rPr>
              <a:t> &amp; </a:t>
            </a:r>
            <a:r>
              <a:rPr lang="en-US" sz="1400" b="0" dirty="0" err="1" smtClean="0">
                <a:solidFill>
                  <a:srgbClr val="FFFF00"/>
                </a:solidFill>
                <a:latin typeface="Times" charset="0"/>
              </a:rPr>
              <a:t>Spannowsky</a:t>
            </a:r>
            <a:endParaRPr lang="en-US" sz="1400" b="0" dirty="0">
              <a:solidFill>
                <a:srgbClr val="FFFF00"/>
              </a:solidFill>
              <a:latin typeface="Times" charset="0"/>
            </a:endParaRPr>
          </a:p>
        </p:txBody>
      </p:sp>
    </p:spTree>
    <p:extLst>
      <p:ext uri="{BB962C8B-B14F-4D97-AF65-F5344CB8AC3E}">
        <p14:creationId xmlns:p14="http://schemas.microsoft.com/office/powerpoint/2010/main" val="35386820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dissolve">
                                      <p:cBhvr>
                                        <p:cTn id="7" dur="5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dissolve">
                                      <p:cBhvr>
                                        <p:cTn id="12" dur="500"/>
                                        <p:tgtEl>
                                          <p:spTgt spid="3">
                                            <p:txEl>
                                              <p:pRg st="7" end="7"/>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dissolve">
                                      <p:cBhvr>
                                        <p:cTn id="15" dur="500"/>
                                        <p:tgtEl>
                                          <p:spTgt spid="3">
                                            <p:txEl>
                                              <p:pRg st="8" end="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9" end="9"/>
                                            </p:txEl>
                                          </p:spTgt>
                                        </p:tgtEl>
                                        <p:attrNameLst>
                                          <p:attrName>style.visibility</p:attrName>
                                        </p:attrNameLst>
                                      </p:cBhvr>
                                      <p:to>
                                        <p:strVal val="visible"/>
                                      </p:to>
                                    </p:set>
                                    <p:animEffect transition="in" filter="dissolve">
                                      <p:cBhvr>
                                        <p:cTn id="20" dur="500"/>
                                        <p:tgtEl>
                                          <p:spTgt spid="3">
                                            <p:txEl>
                                              <p:pRg st="9" end="9"/>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ssolv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a:xfrm>
            <a:off x="685800" y="260350"/>
            <a:ext cx="7772400" cy="1143000"/>
          </a:xfrm>
          <a:solidFill>
            <a:schemeClr val="accent1"/>
          </a:solidFill>
          <a:ln>
            <a:solidFill>
              <a:schemeClr val="tx1"/>
            </a:solidFill>
            <a:miter lim="800000"/>
            <a:headEnd/>
            <a:tailEnd/>
          </a:ln>
        </p:spPr>
        <p:txBody>
          <a:bodyPr/>
          <a:lstStyle/>
          <a:p>
            <a:pPr eaLnBrk="1" hangingPunct="1">
              <a:defRPr/>
            </a:pPr>
            <a:r>
              <a:rPr lang="en-US" sz="6000" dirty="0" smtClean="0">
                <a:solidFill>
                  <a:schemeClr val="tx1"/>
                </a:solidFill>
                <a:latin typeface="Times New Roman" charset="0"/>
                <a:cs typeface="Times New Roman" charset="0"/>
              </a:rPr>
              <a:t>What else is there?</a:t>
            </a:r>
            <a:endParaRPr lang="en-US" sz="6000" dirty="0" smtClean="0">
              <a:solidFill>
                <a:schemeClr val="tx1"/>
              </a:solidFill>
              <a:latin typeface="Times New Roman" charset="0"/>
              <a:cs typeface="+mj-cs"/>
            </a:endParaRPr>
          </a:p>
        </p:txBody>
      </p:sp>
      <p:sp>
        <p:nvSpPr>
          <p:cNvPr id="874499" name="Rectangle 3"/>
          <p:cNvSpPr>
            <a:spLocks noGrp="1" noChangeArrowheads="1"/>
          </p:cNvSpPr>
          <p:nvPr>
            <p:ph type="body" idx="1"/>
          </p:nvPr>
        </p:nvSpPr>
        <p:spPr>
          <a:xfrm>
            <a:off x="323850" y="1547813"/>
            <a:ext cx="8496300" cy="1528762"/>
          </a:xfrm>
          <a:solidFill>
            <a:srgbClr val="000066"/>
          </a:solidFill>
          <a:ln>
            <a:solidFill>
              <a:schemeClr val="tx1"/>
            </a:solidFill>
            <a:miter lim="800000"/>
            <a:headEnd/>
            <a:tailEnd/>
          </a:ln>
        </p:spPr>
        <p:txBody>
          <a:bodyPr/>
          <a:lstStyle/>
          <a:p>
            <a:pPr marL="0" indent="0" algn="ctr" eaLnBrk="1" hangingPunct="1">
              <a:lnSpc>
                <a:spcPct val="90000"/>
              </a:lnSpc>
              <a:buFontTx/>
              <a:buNone/>
              <a:defRPr/>
            </a:pPr>
            <a:r>
              <a:rPr lang="en-US" sz="9600" dirty="0" err="1" smtClean="0">
                <a:solidFill>
                  <a:srgbClr val="FFFF00"/>
                </a:solidFill>
                <a:latin typeface="Times New Roman" charset="0"/>
                <a:cs typeface="+mn-cs"/>
              </a:rPr>
              <a:t>Supersymmetry</a:t>
            </a:r>
            <a:endParaRPr lang="en-US" sz="9600" dirty="0" smtClean="0">
              <a:solidFill>
                <a:srgbClr val="FFFF00"/>
              </a:solidFill>
              <a:latin typeface="Times New Roman" charset="0"/>
              <a:cs typeface="+mn-cs"/>
            </a:endParaRPr>
          </a:p>
        </p:txBody>
      </p:sp>
      <p:sp>
        <p:nvSpPr>
          <p:cNvPr id="4" name="Content Placeholder 2"/>
          <p:cNvSpPr txBox="1">
            <a:spLocks/>
          </p:cNvSpPr>
          <p:nvPr/>
        </p:nvSpPr>
        <p:spPr bwMode="auto">
          <a:xfrm>
            <a:off x="755650" y="3213100"/>
            <a:ext cx="7632700" cy="3455988"/>
          </a:xfrm>
          <a:prstGeom prst="rect">
            <a:avLst/>
          </a:prstGeom>
          <a:solidFill>
            <a:srgbClr val="BBE0E3"/>
          </a:solidFill>
          <a:ln>
            <a:solidFill>
              <a:srgbClr val="000000"/>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r>
              <a:rPr lang="en-US" b="0" dirty="0">
                <a:latin typeface="Times New Roman"/>
                <a:cs typeface="Times New Roman"/>
              </a:rPr>
              <a:t>Successful prediction for Higgs mass</a:t>
            </a:r>
          </a:p>
          <a:p>
            <a:pPr lvl="1">
              <a:defRPr/>
            </a:pPr>
            <a:r>
              <a:rPr lang="en-US" b="0" dirty="0">
                <a:latin typeface="Times New Roman"/>
                <a:cs typeface="Times New Roman"/>
              </a:rPr>
              <a:t>Should be &lt; 130 </a:t>
            </a:r>
            <a:r>
              <a:rPr lang="en-US" b="0" dirty="0" err="1">
                <a:latin typeface="Times New Roman"/>
                <a:cs typeface="Times New Roman"/>
              </a:rPr>
              <a:t>GeV</a:t>
            </a:r>
            <a:r>
              <a:rPr lang="en-US" b="0" dirty="0">
                <a:latin typeface="Times New Roman"/>
                <a:cs typeface="Times New Roman"/>
              </a:rPr>
              <a:t> in simple models</a:t>
            </a:r>
          </a:p>
          <a:p>
            <a:pPr>
              <a:defRPr/>
            </a:pPr>
            <a:r>
              <a:rPr lang="en-US" b="0" dirty="0">
                <a:latin typeface="Times New Roman"/>
                <a:cs typeface="Times New Roman"/>
              </a:rPr>
              <a:t>Successful predictions for </a:t>
            </a:r>
            <a:r>
              <a:rPr lang="en-US" b="0" dirty="0" smtClean="0">
                <a:latin typeface="Times New Roman"/>
                <a:cs typeface="Times New Roman"/>
              </a:rPr>
              <a:t>Higgs couplings</a:t>
            </a:r>
          </a:p>
          <a:p>
            <a:pPr lvl="1">
              <a:defRPr/>
            </a:pPr>
            <a:r>
              <a:rPr lang="en-US" b="0" dirty="0" smtClean="0">
                <a:latin typeface="Times New Roman"/>
                <a:cs typeface="Times New Roman"/>
              </a:rPr>
              <a:t>Should </a:t>
            </a:r>
            <a:r>
              <a:rPr lang="en-US" b="0" dirty="0">
                <a:latin typeface="Times New Roman"/>
                <a:cs typeface="Times New Roman"/>
              </a:rPr>
              <a:t>be within few % of SM </a:t>
            </a:r>
            <a:r>
              <a:rPr lang="en-US" b="0" dirty="0" smtClean="0">
                <a:latin typeface="Times New Roman"/>
                <a:cs typeface="Times New Roman"/>
              </a:rPr>
              <a:t>values</a:t>
            </a:r>
          </a:p>
          <a:p>
            <a:pPr>
              <a:defRPr/>
            </a:pPr>
            <a:r>
              <a:rPr lang="en-US" b="0" dirty="0" smtClean="0">
                <a:latin typeface="Times New Roman"/>
                <a:cs typeface="Times New Roman"/>
              </a:rPr>
              <a:t>Could explain the dark matter</a:t>
            </a:r>
          </a:p>
          <a:p>
            <a:pPr>
              <a:defRPr/>
            </a:pPr>
            <a:r>
              <a:rPr lang="en-US" b="0" dirty="0">
                <a:latin typeface="Times New Roman"/>
                <a:cs typeface="Times New Roman"/>
              </a:rPr>
              <a:t>Naturalness, GUTs, string, … (???)</a:t>
            </a:r>
          </a:p>
          <a:p>
            <a:pPr>
              <a:defRPr/>
            </a:pPr>
            <a:endParaRPr lang="en-US" b="0" dirty="0" smtClean="0">
              <a:latin typeface="Times New Roman"/>
              <a:cs typeface="Times New Roman"/>
            </a:endParaRPr>
          </a:p>
          <a:p>
            <a:pPr>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a:latin typeface="Times New Roman"/>
              <a:cs typeface="Times New Roman"/>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74499">
                                            <p:bg/>
                                          </p:spTgt>
                                        </p:tgtEl>
                                        <p:attrNameLst>
                                          <p:attrName>style.visibility</p:attrName>
                                        </p:attrNameLst>
                                      </p:cBhvr>
                                      <p:to>
                                        <p:strVal val="visible"/>
                                      </p:to>
                                    </p:set>
                                    <p:anim calcmode="lin" valueType="num">
                                      <p:cBhvr>
                                        <p:cTn id="7" dur="1000" fill="hold"/>
                                        <p:tgtEl>
                                          <p:spTgt spid="874499">
                                            <p:bg/>
                                          </p:spTgt>
                                        </p:tgtEl>
                                        <p:attrNameLst>
                                          <p:attrName>ppt_w</p:attrName>
                                        </p:attrNameLst>
                                      </p:cBhvr>
                                      <p:tavLst>
                                        <p:tav tm="0">
                                          <p:val>
                                            <p:fltVal val="0"/>
                                          </p:val>
                                        </p:tav>
                                        <p:tav tm="100000">
                                          <p:val>
                                            <p:strVal val="#ppt_w"/>
                                          </p:val>
                                        </p:tav>
                                      </p:tavLst>
                                    </p:anim>
                                    <p:anim calcmode="lin" valueType="num">
                                      <p:cBhvr>
                                        <p:cTn id="8" dur="1000" fill="hold"/>
                                        <p:tgtEl>
                                          <p:spTgt spid="874499">
                                            <p:bg/>
                                          </p:spTgt>
                                        </p:tgtEl>
                                        <p:attrNameLst>
                                          <p:attrName>ppt_h</p:attrName>
                                        </p:attrNameLst>
                                      </p:cBhvr>
                                      <p:tavLst>
                                        <p:tav tm="0">
                                          <p:val>
                                            <p:fltVal val="0"/>
                                          </p:val>
                                        </p:tav>
                                        <p:tav tm="100000">
                                          <p:val>
                                            <p:strVal val="#ppt_h"/>
                                          </p:val>
                                        </p:tav>
                                      </p:tavLst>
                                    </p:anim>
                                    <p:anim calcmode="lin" valueType="num">
                                      <p:cBhvr>
                                        <p:cTn id="9" dur="1000" fill="hold"/>
                                        <p:tgtEl>
                                          <p:spTgt spid="874499">
                                            <p:bg/>
                                          </p:spTgt>
                                        </p:tgtEl>
                                        <p:attrNameLst>
                                          <p:attrName>style.rotation</p:attrName>
                                        </p:attrNameLst>
                                      </p:cBhvr>
                                      <p:tavLst>
                                        <p:tav tm="0">
                                          <p:val>
                                            <p:fltVal val="90"/>
                                          </p:val>
                                        </p:tav>
                                        <p:tav tm="100000">
                                          <p:val>
                                            <p:fltVal val="0"/>
                                          </p:val>
                                        </p:tav>
                                      </p:tavLst>
                                    </p:anim>
                                    <p:animEffect transition="in" filter="fade">
                                      <p:cBhvr>
                                        <p:cTn id="10" dur="1000"/>
                                        <p:tgtEl>
                                          <p:spTgt spid="874499">
                                            <p:bg/>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74499">
                                            <p:txEl>
                                              <p:pRg st="0" end="0"/>
                                            </p:txEl>
                                          </p:spTgt>
                                        </p:tgtEl>
                                        <p:attrNameLst>
                                          <p:attrName>style.visibility</p:attrName>
                                        </p:attrNameLst>
                                      </p:cBhvr>
                                      <p:to>
                                        <p:strVal val="visible"/>
                                      </p:to>
                                    </p:set>
                                    <p:anim calcmode="lin" valueType="num">
                                      <p:cBhvr>
                                        <p:cTn id="13" dur="1000" fill="hold"/>
                                        <p:tgtEl>
                                          <p:spTgt spid="874499">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874499">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874499">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874499">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dissolv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4499" grpId="0" build="p"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TLASsearch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20614" cy="6858000"/>
          </a:xfrm>
          <a:prstGeom prst="rect">
            <a:avLst/>
          </a:prstGeom>
        </p:spPr>
      </p:pic>
      <p:sp>
        <p:nvSpPr>
          <p:cNvPr id="3" name="Text Box 10"/>
          <p:cNvSpPr txBox="1">
            <a:spLocks noChangeArrowheads="1"/>
          </p:cNvSpPr>
          <p:nvPr/>
        </p:nvSpPr>
        <p:spPr bwMode="auto">
          <a:xfrm>
            <a:off x="5220072" y="116632"/>
            <a:ext cx="1300456"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Wingerter-Seez</a:t>
            </a:r>
            <a:endParaRPr lang="en-US" sz="1400" b="0" dirty="0">
              <a:solidFill>
                <a:srgbClr val="FFFF00"/>
              </a:solidFill>
              <a:latin typeface="Times" charset="0"/>
            </a:endParaRPr>
          </a:p>
        </p:txBody>
      </p:sp>
    </p:spTree>
    <p:extLst>
      <p:ext uri="{BB962C8B-B14F-4D97-AF65-F5344CB8AC3E}">
        <p14:creationId xmlns:p14="http://schemas.microsoft.com/office/powerpoint/2010/main" val="249825716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MSsearch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5628"/>
            <a:ext cx="9144000" cy="6132372"/>
          </a:xfrm>
          <a:prstGeom prst="rect">
            <a:avLst/>
          </a:prstGeom>
        </p:spPr>
      </p:pic>
      <p:sp>
        <p:nvSpPr>
          <p:cNvPr id="5" name="Title 1"/>
          <p:cNvSpPr txBox="1">
            <a:spLocks/>
          </p:cNvSpPr>
          <p:nvPr/>
        </p:nvSpPr>
        <p:spPr bwMode="auto">
          <a:xfrm>
            <a:off x="1187624" y="125760"/>
            <a:ext cx="6480720" cy="1143000"/>
          </a:xfrm>
          <a:prstGeom prst="rect">
            <a:avLst/>
          </a:prstGeom>
          <a:solidFill>
            <a:schemeClr val="accent1"/>
          </a:solidFill>
          <a:ln>
            <a:solidFill>
              <a:srgbClr val="000000"/>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buNone/>
            </a:pPr>
            <a:r>
              <a:rPr lang="en-US" b="0" dirty="0" smtClean="0">
                <a:latin typeface="Times New Roman"/>
                <a:cs typeface="Times New Roman"/>
              </a:rPr>
              <a:t>(Over-)Simplified Models</a:t>
            </a:r>
            <a:endParaRPr lang="en-US" b="0" dirty="0">
              <a:latin typeface="Times New Roman"/>
              <a:cs typeface="Times New Roman"/>
            </a:endParaRPr>
          </a:p>
        </p:txBody>
      </p:sp>
      <p:sp>
        <p:nvSpPr>
          <p:cNvPr id="6" name="Text Box 10"/>
          <p:cNvSpPr txBox="1">
            <a:spLocks noChangeArrowheads="1"/>
          </p:cNvSpPr>
          <p:nvPr/>
        </p:nvSpPr>
        <p:spPr bwMode="auto">
          <a:xfrm>
            <a:off x="5940152" y="6453336"/>
            <a:ext cx="774571"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Ganjour</a:t>
            </a:r>
            <a:endParaRPr lang="en-US" sz="1400" b="0" dirty="0">
              <a:solidFill>
                <a:srgbClr val="FFFF00"/>
              </a:solidFill>
              <a:latin typeface="Times" charset="0"/>
            </a:endParaRPr>
          </a:p>
        </p:txBody>
      </p:sp>
    </p:spTree>
    <p:extLst>
      <p:ext uri="{BB962C8B-B14F-4D97-AF65-F5344CB8AC3E}">
        <p14:creationId xmlns:p14="http://schemas.microsoft.com/office/powerpoint/2010/main" val="184043685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BBE0E3"/>
          </a:solidFill>
          <a:ln>
            <a:solidFill>
              <a:srgbClr val="000000"/>
            </a:solidFill>
          </a:ln>
        </p:spPr>
        <p:txBody>
          <a:bodyPr/>
          <a:lstStyle/>
          <a:p>
            <a:r>
              <a:rPr lang="en-US" dirty="0" smtClean="0">
                <a:latin typeface="Times New Roman"/>
                <a:cs typeface="Times New Roman"/>
              </a:rPr>
              <a:t>Simplified Models: Caveat Emptor</a:t>
            </a:r>
            <a:endParaRPr lang="en-US" dirty="0">
              <a:latin typeface="Times New Roman"/>
              <a:cs typeface="Times New Roman"/>
            </a:endParaRPr>
          </a:p>
        </p:txBody>
      </p:sp>
      <p:sp>
        <p:nvSpPr>
          <p:cNvPr id="3" name="Content Placeholder 2"/>
          <p:cNvSpPr>
            <a:spLocks noGrp="1"/>
          </p:cNvSpPr>
          <p:nvPr>
            <p:ph idx="1"/>
          </p:nvPr>
        </p:nvSpPr>
        <p:spPr>
          <a:xfrm>
            <a:off x="179512" y="1600200"/>
            <a:ext cx="8712968" cy="4525963"/>
          </a:xfrm>
          <a:solidFill>
            <a:srgbClr val="BBE0E3"/>
          </a:solidFill>
          <a:ln>
            <a:solidFill>
              <a:srgbClr val="000000"/>
            </a:solidFill>
          </a:ln>
        </p:spPr>
        <p:txBody>
          <a:bodyPr/>
          <a:lstStyle/>
          <a:p>
            <a:r>
              <a:rPr lang="en-US" dirty="0" smtClean="0">
                <a:latin typeface="Times New Roman"/>
                <a:cs typeface="Times New Roman"/>
              </a:rPr>
              <a:t>Any realistic model will yield signature with probability &lt; 100%</a:t>
            </a:r>
          </a:p>
          <a:p>
            <a:r>
              <a:rPr lang="en-US" dirty="0" smtClean="0">
                <a:latin typeface="Times New Roman"/>
                <a:cs typeface="Times New Roman"/>
              </a:rPr>
              <a:t>Any realistic model will yield &gt; 1 signature</a:t>
            </a:r>
          </a:p>
          <a:p>
            <a:r>
              <a:rPr lang="en-US" dirty="0" smtClean="0">
                <a:latin typeface="Times New Roman"/>
                <a:cs typeface="Times New Roman"/>
              </a:rPr>
              <a:t>Develop tools to combine</a:t>
            </a:r>
          </a:p>
          <a:p>
            <a:pPr marL="0" indent="0">
              <a:buNone/>
            </a:pPr>
            <a:r>
              <a:rPr lang="en-US" dirty="0">
                <a:latin typeface="Times New Roman"/>
                <a:cs typeface="Times New Roman"/>
              </a:rPr>
              <a:t>	</a:t>
            </a:r>
            <a:r>
              <a:rPr lang="en-US" dirty="0" smtClean="0">
                <a:latin typeface="Times New Roman"/>
                <a:cs typeface="Times New Roman"/>
              </a:rPr>
              <a:t>simplified signatures</a:t>
            </a:r>
          </a:p>
          <a:p>
            <a:r>
              <a:rPr lang="en-US" dirty="0" smtClean="0">
                <a:latin typeface="Times New Roman"/>
                <a:cs typeface="Times New Roman"/>
              </a:rPr>
              <a:t>Significance may be not</a:t>
            </a:r>
          </a:p>
          <a:p>
            <a:pPr marL="0" indent="0">
              <a:buNone/>
            </a:pPr>
            <a:r>
              <a:rPr lang="en-US" dirty="0">
                <a:latin typeface="Times New Roman"/>
                <a:cs typeface="Times New Roman"/>
              </a:rPr>
              <a:t>	</a:t>
            </a:r>
            <a:r>
              <a:rPr lang="en-US" dirty="0" smtClean="0">
                <a:latin typeface="Times New Roman"/>
                <a:cs typeface="Times New Roman"/>
              </a:rPr>
              <a:t>depend on model details</a:t>
            </a:r>
            <a:endParaRPr lang="en-US" dirty="0">
              <a:latin typeface="Times New Roman"/>
              <a:cs typeface="Times New Roman"/>
            </a:endParaRPr>
          </a:p>
        </p:txBody>
      </p:sp>
      <p:pic>
        <p:nvPicPr>
          <p:cNvPr id="5" name="Picture 4" descr="B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3222156"/>
            <a:ext cx="3779912" cy="3538994"/>
          </a:xfrm>
          <a:prstGeom prst="rect">
            <a:avLst/>
          </a:prstGeom>
        </p:spPr>
      </p:pic>
      <p:sp>
        <p:nvSpPr>
          <p:cNvPr id="6" name="Text Box 10"/>
          <p:cNvSpPr txBox="1">
            <a:spLocks noChangeArrowheads="1"/>
          </p:cNvSpPr>
          <p:nvPr/>
        </p:nvSpPr>
        <p:spPr bwMode="auto">
          <a:xfrm>
            <a:off x="3275856" y="6309320"/>
            <a:ext cx="2128971" cy="307777"/>
          </a:xfrm>
          <a:prstGeom prst="rect">
            <a:avLst/>
          </a:prstGeom>
          <a:solidFill>
            <a:srgbClr val="FF00FF"/>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Buchmueller</a:t>
            </a:r>
            <a:r>
              <a:rPr lang="en-US" sz="1400" b="0" dirty="0" smtClean="0">
                <a:solidFill>
                  <a:srgbClr val="FFFF00"/>
                </a:solidFill>
                <a:latin typeface="Times" charset="0"/>
              </a:rPr>
              <a:t> &amp; </a:t>
            </a:r>
            <a:r>
              <a:rPr lang="en-US" sz="1400" b="0" dirty="0" err="1" smtClean="0">
                <a:solidFill>
                  <a:srgbClr val="FFFF00"/>
                </a:solidFill>
                <a:latin typeface="Times" charset="0"/>
              </a:rPr>
              <a:t>Marrouche</a:t>
            </a:r>
            <a:endParaRPr lang="en-US" sz="1400" b="0" dirty="0" smtClean="0">
              <a:solidFill>
                <a:srgbClr val="FFFF00"/>
              </a:solidFill>
              <a:latin typeface="Times" charset="0"/>
            </a:endParaRPr>
          </a:p>
        </p:txBody>
      </p:sp>
      <p:sp>
        <p:nvSpPr>
          <p:cNvPr id="7" name="Text Box 10"/>
          <p:cNvSpPr txBox="1">
            <a:spLocks noChangeArrowheads="1"/>
          </p:cNvSpPr>
          <p:nvPr/>
        </p:nvSpPr>
        <p:spPr bwMode="auto">
          <a:xfrm>
            <a:off x="107504" y="3933056"/>
            <a:ext cx="980331"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Kulkarni</a:t>
            </a:r>
            <a:r>
              <a:rPr lang="en-US" sz="1400" b="0" dirty="0" smtClean="0">
                <a:solidFill>
                  <a:srgbClr val="FFFF00"/>
                </a:solidFill>
                <a:latin typeface="Times" charset="0"/>
              </a:rPr>
              <a:t> //</a:t>
            </a:r>
          </a:p>
        </p:txBody>
      </p:sp>
    </p:spTree>
    <p:extLst>
      <p:ext uri="{BB962C8B-B14F-4D97-AF65-F5344CB8AC3E}">
        <p14:creationId xmlns:p14="http://schemas.microsoft.com/office/powerpoint/2010/main" val="5689001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dissolve">
                                      <p:cBhvr>
                                        <p:cTn id="10" dur="500"/>
                                        <p:tgtEl>
                                          <p:spTgt spid="3">
                                            <p:txEl>
                                              <p:pRg st="3" end="3"/>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ssolv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ssolv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026" descr="Snapshot 2007-07-10 09-53-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060848"/>
            <a:ext cx="8229600" cy="34813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7650" name="Rectangle 1027"/>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r>
              <a:rPr lang="en-US" sz="4000">
                <a:latin typeface="Times New Roman" charset="0"/>
                <a:ea typeface="ＭＳ Ｐゴシック" charset="0"/>
                <a:cs typeface="Times New Roman" charset="0"/>
              </a:rPr>
              <a:t>At what Energy is the New Physics?</a:t>
            </a:r>
          </a:p>
        </p:txBody>
      </p:sp>
      <p:grpSp>
        <p:nvGrpSpPr>
          <p:cNvPr id="1018884" name="Group 1028"/>
          <p:cNvGrpSpPr>
            <a:grpSpLocks/>
          </p:cNvGrpSpPr>
          <p:nvPr/>
        </p:nvGrpSpPr>
        <p:grpSpPr bwMode="auto">
          <a:xfrm>
            <a:off x="915989" y="5301210"/>
            <a:ext cx="1963741" cy="1376363"/>
            <a:chOff x="577" y="3129"/>
            <a:chExt cx="1237" cy="867"/>
          </a:xfrm>
        </p:grpSpPr>
        <p:sp>
          <p:nvSpPr>
            <p:cNvPr id="1018885" name="Text Box 1029"/>
            <p:cNvSpPr txBox="1">
              <a:spLocks noChangeArrowheads="1"/>
            </p:cNvSpPr>
            <p:nvPr/>
          </p:nvSpPr>
          <p:spPr bwMode="auto">
            <a:xfrm>
              <a:off x="577" y="3628"/>
              <a:ext cx="1237" cy="36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buNone/>
                <a:defRPr/>
              </a:pPr>
              <a:r>
                <a:rPr lang="en-US" b="0" smtClean="0">
                  <a:solidFill>
                    <a:srgbClr val="FFFF00"/>
                  </a:solidFill>
                  <a:latin typeface="Times New Roman" charset="0"/>
                  <a:cs typeface="+mn-cs"/>
                </a:rPr>
                <a:t>Bottom-up</a:t>
              </a:r>
              <a:endParaRPr lang="en-US" b="0" dirty="0">
                <a:solidFill>
                  <a:srgbClr val="FFFF00"/>
                </a:solidFill>
                <a:latin typeface="Times New Roman" charset="0"/>
                <a:cs typeface="+mn-cs"/>
              </a:endParaRPr>
            </a:p>
          </p:txBody>
        </p:sp>
        <p:sp>
          <p:nvSpPr>
            <p:cNvPr id="1018886" name="AutoShape 1030"/>
            <p:cNvSpPr>
              <a:spLocks noChangeArrowheads="1"/>
            </p:cNvSpPr>
            <p:nvPr/>
          </p:nvSpPr>
          <p:spPr bwMode="auto">
            <a:xfrm>
              <a:off x="1056" y="3129"/>
              <a:ext cx="306" cy="615"/>
            </a:xfrm>
            <a:prstGeom prst="upArrow">
              <a:avLst>
                <a:gd name="adj1" fmla="val 50000"/>
                <a:gd name="adj2" fmla="val 50245"/>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sz="1800">
                <a:cs typeface="+mn-cs"/>
              </a:endParaRPr>
            </a:p>
          </p:txBody>
        </p:sp>
      </p:grpSp>
      <p:grpSp>
        <p:nvGrpSpPr>
          <p:cNvPr id="1018887" name="Group 1031"/>
          <p:cNvGrpSpPr>
            <a:grpSpLocks/>
          </p:cNvGrpSpPr>
          <p:nvPr/>
        </p:nvGrpSpPr>
        <p:grpSpPr bwMode="auto">
          <a:xfrm>
            <a:off x="6881142" y="1535879"/>
            <a:ext cx="1865315" cy="1533528"/>
            <a:chOff x="3490" y="3696"/>
            <a:chExt cx="1175" cy="966"/>
          </a:xfrm>
        </p:grpSpPr>
        <p:sp>
          <p:nvSpPr>
            <p:cNvPr id="1018888" name="Text Box 1032"/>
            <p:cNvSpPr txBox="1">
              <a:spLocks noChangeArrowheads="1"/>
            </p:cNvSpPr>
            <p:nvPr/>
          </p:nvSpPr>
          <p:spPr bwMode="auto">
            <a:xfrm>
              <a:off x="3490" y="3696"/>
              <a:ext cx="1175" cy="36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buNone/>
                <a:defRPr/>
              </a:pPr>
              <a:r>
                <a:rPr lang="en-US" b="0" dirty="0" smtClean="0">
                  <a:solidFill>
                    <a:srgbClr val="FFFF00"/>
                  </a:solidFill>
                  <a:latin typeface="Times New Roman" charset="0"/>
                  <a:cs typeface="+mn-cs"/>
                </a:rPr>
                <a:t>Top-down</a:t>
              </a:r>
              <a:endParaRPr lang="en-US" b="0" dirty="0">
                <a:solidFill>
                  <a:srgbClr val="FFFF00"/>
                </a:solidFill>
                <a:latin typeface="Times New Roman" charset="0"/>
                <a:cs typeface="+mn-cs"/>
              </a:endParaRPr>
            </a:p>
          </p:txBody>
        </p:sp>
        <p:sp>
          <p:nvSpPr>
            <p:cNvPr id="1018889" name="AutoShape 1033"/>
            <p:cNvSpPr>
              <a:spLocks noChangeArrowheads="1"/>
            </p:cNvSpPr>
            <p:nvPr/>
          </p:nvSpPr>
          <p:spPr bwMode="auto">
            <a:xfrm flipV="1">
              <a:off x="3918" y="4047"/>
              <a:ext cx="306" cy="615"/>
            </a:xfrm>
            <a:prstGeom prst="upArrow">
              <a:avLst>
                <a:gd name="adj1" fmla="val 50000"/>
                <a:gd name="adj2" fmla="val 50245"/>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a:cs typeface="+mn-cs"/>
              </a:endParaRPr>
            </a:p>
          </p:txBody>
        </p:sp>
      </p:grpSp>
      <p:sp>
        <p:nvSpPr>
          <p:cNvPr id="1018890" name="Text Box 1034"/>
          <p:cNvSpPr txBox="1">
            <a:spLocks noChangeArrowheads="1"/>
          </p:cNvSpPr>
          <p:nvPr/>
        </p:nvSpPr>
        <p:spPr bwMode="auto">
          <a:xfrm>
            <a:off x="304800" y="2346598"/>
            <a:ext cx="1799591" cy="46166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None/>
              <a:defRPr/>
            </a:pPr>
            <a:r>
              <a:rPr lang="en-US" sz="2400" b="0" dirty="0">
                <a:solidFill>
                  <a:srgbClr val="FFFF00"/>
                </a:solidFill>
                <a:latin typeface="Times New Roman" charset="0"/>
                <a:cs typeface="+mn-cs"/>
              </a:rPr>
              <a:t>Dark </a:t>
            </a:r>
            <a:r>
              <a:rPr lang="en-US" sz="2400" b="0" dirty="0" smtClean="0">
                <a:solidFill>
                  <a:srgbClr val="FFFF00"/>
                </a:solidFill>
                <a:latin typeface="Times New Roman" charset="0"/>
                <a:cs typeface="+mn-cs"/>
              </a:rPr>
              <a:t>matter?</a:t>
            </a:r>
            <a:endParaRPr lang="en-US" sz="2400" b="0" dirty="0">
              <a:solidFill>
                <a:srgbClr val="FFFF00"/>
              </a:solidFill>
              <a:latin typeface="Times New Roman" charset="0"/>
              <a:cs typeface="+mn-cs"/>
            </a:endParaRPr>
          </a:p>
        </p:txBody>
      </p:sp>
      <p:sp>
        <p:nvSpPr>
          <p:cNvPr id="1018891" name="Text Box 1035"/>
          <p:cNvSpPr txBox="1">
            <a:spLocks noChangeArrowheads="1"/>
          </p:cNvSpPr>
          <p:nvPr/>
        </p:nvSpPr>
        <p:spPr bwMode="auto">
          <a:xfrm>
            <a:off x="200025" y="2951436"/>
            <a:ext cx="2014538" cy="461962"/>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None/>
              <a:defRPr/>
            </a:pPr>
            <a:r>
              <a:rPr lang="en-US" sz="2400" b="0" dirty="0">
                <a:solidFill>
                  <a:srgbClr val="FFFF00"/>
                </a:solidFill>
                <a:latin typeface="Times New Roman" charset="0"/>
                <a:cs typeface="+mn-cs"/>
              </a:rPr>
              <a:t>Origin of mass</a:t>
            </a:r>
          </a:p>
        </p:txBody>
      </p:sp>
      <p:grpSp>
        <p:nvGrpSpPr>
          <p:cNvPr id="12" name="Group 1031"/>
          <p:cNvGrpSpPr>
            <a:grpSpLocks/>
          </p:cNvGrpSpPr>
          <p:nvPr/>
        </p:nvGrpSpPr>
        <p:grpSpPr bwMode="auto">
          <a:xfrm>
            <a:off x="3297461" y="3645024"/>
            <a:ext cx="3506787" cy="2262188"/>
            <a:chOff x="2973" y="3120"/>
            <a:chExt cx="2209" cy="1425"/>
          </a:xfrm>
        </p:grpSpPr>
        <p:sp>
          <p:nvSpPr>
            <p:cNvPr id="13" name="Text Box 1032"/>
            <p:cNvSpPr txBox="1">
              <a:spLocks noChangeArrowheads="1"/>
            </p:cNvSpPr>
            <p:nvPr/>
          </p:nvSpPr>
          <p:spPr bwMode="auto">
            <a:xfrm>
              <a:off x="2973" y="3696"/>
              <a:ext cx="2209" cy="849"/>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buNone/>
                <a:defRPr/>
              </a:pPr>
              <a:r>
                <a:rPr lang="en-US" sz="2400" b="0" dirty="0">
                  <a:solidFill>
                    <a:srgbClr val="FFFF00"/>
                  </a:solidFill>
                  <a:latin typeface="Times New Roman" charset="0"/>
                  <a:cs typeface="+mn-cs"/>
                </a:rPr>
                <a:t>Some accessible only via </a:t>
              </a:r>
            </a:p>
            <a:p>
              <a:pPr algn="ctr">
                <a:buNone/>
                <a:defRPr/>
              </a:pPr>
              <a:r>
                <a:rPr lang="en-US" sz="2400" b="0" dirty="0">
                  <a:solidFill>
                    <a:srgbClr val="FFFF00"/>
                  </a:solidFill>
                  <a:latin typeface="Times New Roman" charset="0"/>
                  <a:cs typeface="+mn-cs"/>
                </a:rPr>
                <a:t>astrophysics &amp; </a:t>
              </a:r>
              <a:r>
                <a:rPr lang="en-US" sz="2400" b="0" dirty="0" smtClean="0">
                  <a:solidFill>
                    <a:srgbClr val="FFFF00"/>
                  </a:solidFill>
                  <a:latin typeface="Times New Roman" charset="0"/>
                  <a:cs typeface="+mn-cs"/>
                </a:rPr>
                <a:t>cosmology,</a:t>
              </a:r>
            </a:p>
            <a:p>
              <a:pPr algn="ctr">
                <a:buNone/>
                <a:defRPr/>
              </a:pPr>
              <a:r>
                <a:rPr lang="en-US" sz="2400" b="0" dirty="0" smtClean="0">
                  <a:solidFill>
                    <a:srgbClr val="FFFF00"/>
                  </a:solidFill>
                  <a:cs typeface="+mn-cs"/>
                </a:rPr>
                <a:t>CMB, neutrinos</a:t>
              </a:r>
              <a:endParaRPr lang="en-US" sz="2400" b="0" dirty="0">
                <a:solidFill>
                  <a:srgbClr val="FFFF00"/>
                </a:solidFill>
                <a:latin typeface="Times New Roman" charset="0"/>
                <a:cs typeface="+mn-cs"/>
              </a:endParaRPr>
            </a:p>
          </p:txBody>
        </p:sp>
        <p:sp>
          <p:nvSpPr>
            <p:cNvPr id="14" name="AutoShape 1033"/>
            <p:cNvSpPr>
              <a:spLocks noChangeArrowheads="1"/>
            </p:cNvSpPr>
            <p:nvPr/>
          </p:nvSpPr>
          <p:spPr bwMode="auto">
            <a:xfrm>
              <a:off x="3918" y="3120"/>
              <a:ext cx="306" cy="615"/>
            </a:xfrm>
            <a:prstGeom prst="upArrow">
              <a:avLst>
                <a:gd name="adj1" fmla="val 50000"/>
                <a:gd name="adj2" fmla="val 50245"/>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sz="1800">
                <a:cs typeface="+mn-cs"/>
              </a:endParaRPr>
            </a:p>
          </p:txBody>
        </p:sp>
      </p:grpSp>
    </p:spTree>
    <p:extLst>
      <p:ext uri="{BB962C8B-B14F-4D97-AF65-F5344CB8AC3E}">
        <p14:creationId xmlns:p14="http://schemas.microsoft.com/office/powerpoint/2010/main" val="13772175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18884"/>
                                        </p:tgtEl>
                                        <p:attrNameLst>
                                          <p:attrName>style.visibility</p:attrName>
                                        </p:attrNameLst>
                                      </p:cBhvr>
                                      <p:to>
                                        <p:strVal val="visible"/>
                                      </p:to>
                                    </p:set>
                                    <p:anim calcmode="lin" valueType="num">
                                      <p:cBhvr additive="base">
                                        <p:cTn id="7" dur="500" fill="hold"/>
                                        <p:tgtEl>
                                          <p:spTgt spid="1018884"/>
                                        </p:tgtEl>
                                        <p:attrNameLst>
                                          <p:attrName>ppt_x</p:attrName>
                                        </p:attrNameLst>
                                      </p:cBhvr>
                                      <p:tavLst>
                                        <p:tav tm="0">
                                          <p:val>
                                            <p:strVal val="#ppt_x"/>
                                          </p:val>
                                        </p:tav>
                                        <p:tav tm="100000">
                                          <p:val>
                                            <p:strVal val="#ppt_x"/>
                                          </p:val>
                                        </p:tav>
                                      </p:tavLst>
                                    </p:anim>
                                    <p:anim calcmode="lin" valueType="num">
                                      <p:cBhvr additive="base">
                                        <p:cTn id="8" dur="500" fill="hold"/>
                                        <p:tgtEl>
                                          <p:spTgt spid="101888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018887"/>
                                        </p:tgtEl>
                                        <p:attrNameLst>
                                          <p:attrName>style.visibility</p:attrName>
                                        </p:attrNameLst>
                                      </p:cBhvr>
                                      <p:to>
                                        <p:strVal val="visible"/>
                                      </p:to>
                                    </p:set>
                                    <p:anim calcmode="lin" valueType="num">
                                      <p:cBhvr additive="base">
                                        <p:cTn id="13" dur="500" fill="hold"/>
                                        <p:tgtEl>
                                          <p:spTgt spid="1018887"/>
                                        </p:tgtEl>
                                        <p:attrNameLst>
                                          <p:attrName>ppt_x</p:attrName>
                                        </p:attrNameLst>
                                      </p:cBhvr>
                                      <p:tavLst>
                                        <p:tav tm="0">
                                          <p:val>
                                            <p:strVal val="#ppt_x"/>
                                          </p:val>
                                        </p:tav>
                                        <p:tav tm="100000">
                                          <p:val>
                                            <p:strVal val="#ppt_x"/>
                                          </p:val>
                                        </p:tav>
                                      </p:tavLst>
                                    </p:anim>
                                    <p:anim calcmode="lin" valueType="num">
                                      <p:cBhvr additive="base">
                                        <p:cTn id="14" dur="500" fill="hold"/>
                                        <p:tgtEl>
                                          <p:spTgt spid="1018887"/>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itan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780557"/>
          </a:xfrm>
          <a:prstGeom prst="rect">
            <a:avLst/>
          </a:prstGeom>
        </p:spPr>
      </p:pic>
      <p:sp>
        <p:nvSpPr>
          <p:cNvPr id="3" name="Text Box 10"/>
          <p:cNvSpPr txBox="1">
            <a:spLocks noChangeArrowheads="1"/>
          </p:cNvSpPr>
          <p:nvPr/>
        </p:nvSpPr>
        <p:spPr bwMode="auto">
          <a:xfrm>
            <a:off x="8050826" y="6021288"/>
            <a:ext cx="663050"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Ibanez</a:t>
            </a:r>
          </a:p>
        </p:txBody>
      </p:sp>
    </p:spTree>
    <p:extLst>
      <p:ext uri="{BB962C8B-B14F-4D97-AF65-F5344CB8AC3E}">
        <p14:creationId xmlns:p14="http://schemas.microsoft.com/office/powerpoint/2010/main" val="48581838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Box 2"/>
          <p:cNvSpPr txBox="1">
            <a:spLocks noChangeArrowheads="1"/>
          </p:cNvSpPr>
          <p:nvPr/>
        </p:nvSpPr>
        <p:spPr bwMode="auto">
          <a:xfrm>
            <a:off x="2339975" y="1814513"/>
            <a:ext cx="4178300" cy="461962"/>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400" b="0">
                <a:solidFill>
                  <a:srgbClr val="FFFF00"/>
                </a:solidFill>
              </a:rPr>
              <a:t>“Classic” missing-energy search</a:t>
            </a:r>
          </a:p>
        </p:txBody>
      </p:sp>
      <p:pic>
        <p:nvPicPr>
          <p:cNvPr id="69634" name="Picture 1" descr="ATLAS8TeV.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1550" y="2420938"/>
            <a:ext cx="4608513"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ATLASCMSS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675" y="1052513"/>
            <a:ext cx="76866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6" name="Rectangle 3"/>
          <p:cNvSpPr>
            <a:spLocks noGrp="1" noChangeArrowheads="1"/>
          </p:cNvSpPr>
          <p:nvPr>
            <p:ph type="title" idx="4294967295"/>
          </p:nvPr>
        </p:nvSpPr>
        <p:spPr>
          <a:xfrm>
            <a:off x="228600" y="44450"/>
            <a:ext cx="8610600" cy="1027113"/>
          </a:xfrm>
          <a:solidFill>
            <a:schemeClr val="accent1"/>
          </a:solidFill>
          <a:ln>
            <a:solidFill>
              <a:schemeClr val="tx1"/>
            </a:solidFill>
            <a:miter lim="800000"/>
            <a:headEnd/>
            <a:tailEnd/>
          </a:ln>
        </p:spPr>
        <p:txBody>
          <a:bodyPr anchor="t"/>
          <a:lstStyle/>
          <a:p>
            <a:pPr eaLnBrk="1" hangingPunct="1">
              <a:defRPr/>
            </a:pPr>
            <a:r>
              <a:rPr lang="en-US" sz="5400" dirty="0" smtClean="0">
                <a:solidFill>
                  <a:schemeClr val="tx1"/>
                </a:solidFill>
                <a:latin typeface="Times New Roman" charset="0"/>
                <a:ea typeface="ＭＳ Ｐゴシック" charset="0"/>
                <a:cs typeface="+mj-cs"/>
              </a:rPr>
              <a:t>Searches ~ 5/</a:t>
            </a:r>
            <a:r>
              <a:rPr lang="en-US" sz="5400" dirty="0" err="1" smtClean="0">
                <a:solidFill>
                  <a:schemeClr val="tx1"/>
                </a:solidFill>
                <a:latin typeface="Times New Roman" charset="0"/>
                <a:ea typeface="ＭＳ Ｐゴシック" charset="0"/>
                <a:cs typeface="+mj-cs"/>
              </a:rPr>
              <a:t>fb</a:t>
            </a:r>
            <a:r>
              <a:rPr lang="en-US" sz="5400" dirty="0" smtClean="0">
                <a:solidFill>
                  <a:schemeClr val="tx1"/>
                </a:solidFill>
                <a:latin typeface="Times New Roman" charset="0"/>
                <a:ea typeface="ＭＳ Ｐゴシック" charset="0"/>
                <a:cs typeface="+mj-cs"/>
              </a:rPr>
              <a:t> @ 8 </a:t>
            </a:r>
            <a:r>
              <a:rPr lang="en-US" sz="5400" dirty="0" err="1" smtClean="0">
                <a:solidFill>
                  <a:schemeClr val="tx1"/>
                </a:solidFill>
                <a:latin typeface="Times New Roman" charset="0"/>
                <a:ea typeface="ＭＳ Ｐゴシック" charset="0"/>
                <a:cs typeface="+mj-cs"/>
              </a:rPr>
              <a:t>TeV</a:t>
            </a:r>
            <a:endParaRPr lang="en-US" sz="5400" dirty="0" smtClean="0">
              <a:solidFill>
                <a:schemeClr val="tx1"/>
              </a:solidFill>
              <a:latin typeface="Times New Roman" charset="0"/>
              <a:ea typeface="ＭＳ Ｐゴシック" charset="0"/>
              <a:cs typeface="+mj-cs"/>
            </a:endParaRPr>
          </a:p>
        </p:txBody>
      </p:sp>
      <p:sp>
        <p:nvSpPr>
          <p:cNvPr id="6" name="Rectangle 3"/>
          <p:cNvSpPr txBox="1">
            <a:spLocks noChangeArrowheads="1"/>
          </p:cNvSpPr>
          <p:nvPr/>
        </p:nvSpPr>
        <p:spPr bwMode="auto">
          <a:xfrm>
            <a:off x="250825" y="44450"/>
            <a:ext cx="8610600" cy="1027113"/>
          </a:xfrm>
          <a:prstGeom prst="rect">
            <a:avLst/>
          </a:prstGeom>
          <a:solidFill>
            <a:schemeClr val="accent1"/>
          </a:solidFill>
          <a:ln>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hangingPunct="1">
              <a:buFontTx/>
              <a:buNone/>
              <a:defRPr/>
            </a:pPr>
            <a:r>
              <a:rPr lang="en-US" sz="5400" b="0" dirty="0" smtClean="0">
                <a:solidFill>
                  <a:schemeClr val="tx1"/>
                </a:solidFill>
                <a:latin typeface="Times New Roman" charset="0"/>
                <a:ea typeface="ＭＳ Ｐゴシック" charset="0"/>
                <a:cs typeface="+mj-cs"/>
              </a:rPr>
              <a:t>Searches with 8 </a:t>
            </a:r>
            <a:r>
              <a:rPr lang="en-US" sz="5400" b="0" dirty="0" err="1" smtClean="0">
                <a:solidFill>
                  <a:schemeClr val="tx1"/>
                </a:solidFill>
                <a:latin typeface="Times New Roman" charset="0"/>
                <a:ea typeface="ＭＳ Ｐゴシック" charset="0"/>
                <a:cs typeface="+mj-cs"/>
              </a:rPr>
              <a:t>TeV</a:t>
            </a:r>
            <a:r>
              <a:rPr lang="en-US" sz="5400" b="0" dirty="0" smtClean="0">
                <a:solidFill>
                  <a:schemeClr val="tx1"/>
                </a:solidFill>
                <a:latin typeface="Times New Roman" charset="0"/>
                <a:ea typeface="ＭＳ Ｐゴシック" charset="0"/>
                <a:cs typeface="+mj-cs"/>
              </a:rPr>
              <a:t> Data</a:t>
            </a:r>
          </a:p>
        </p:txBody>
      </p:sp>
      <p:sp>
        <p:nvSpPr>
          <p:cNvPr id="8" name="TextBox 7"/>
          <p:cNvSpPr txBox="1">
            <a:spLocks noChangeArrowheads="1"/>
          </p:cNvSpPr>
          <p:nvPr/>
        </p:nvSpPr>
        <p:spPr bwMode="auto">
          <a:xfrm>
            <a:off x="2071688" y="6351588"/>
            <a:ext cx="4876800" cy="461962"/>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400" b="0">
                <a:solidFill>
                  <a:srgbClr val="FFFF00"/>
                </a:solidFill>
              </a:rPr>
              <a:t>Multiple searches including b, leptons</a:t>
            </a:r>
          </a:p>
        </p:txBody>
      </p:sp>
      <p:sp>
        <p:nvSpPr>
          <p:cNvPr id="9" name="Text Box 10"/>
          <p:cNvSpPr txBox="1">
            <a:spLocks noChangeArrowheads="1"/>
          </p:cNvSpPr>
          <p:nvPr/>
        </p:nvSpPr>
        <p:spPr bwMode="auto">
          <a:xfrm>
            <a:off x="7732126" y="6021288"/>
            <a:ext cx="1300456"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Wingerter-Seez</a:t>
            </a:r>
            <a:endParaRPr lang="en-US" sz="1400" b="0" dirty="0" smtClean="0">
              <a:solidFill>
                <a:srgbClr val="FFFF00"/>
              </a:solidFill>
              <a:latin typeface="Times" charset="0"/>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4434" name="TextBox 3"/>
          <p:cNvSpPr txBox="1">
            <a:spLocks noChangeArrowheads="1"/>
          </p:cNvSpPr>
          <p:nvPr/>
        </p:nvSpPr>
        <p:spPr bwMode="auto">
          <a:xfrm>
            <a:off x="34925" y="1196975"/>
            <a:ext cx="9109075" cy="4721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sz="3200">
              <a:latin typeface="Times New Roman" charset="0"/>
            </a:endParaRPr>
          </a:p>
          <a:p>
            <a:pPr eaLnBrk="1" hangingPunct="1"/>
            <a:endParaRPr lang="en-US" sz="3200">
              <a:latin typeface="Times New Roman" charset="0"/>
            </a:endParaRPr>
          </a:p>
          <a:p>
            <a:pPr eaLnBrk="1" hangingPunct="1"/>
            <a:endParaRPr lang="en-US" sz="3200">
              <a:latin typeface="Times New Roman" charset="0"/>
            </a:endParaRPr>
          </a:p>
          <a:p>
            <a:pPr eaLnBrk="1" hangingPunct="1"/>
            <a:endParaRPr lang="en-US" sz="3200">
              <a:latin typeface="Times New Roman" charset="0"/>
            </a:endParaRPr>
          </a:p>
          <a:p>
            <a:pPr eaLnBrk="1" hangingPunct="1"/>
            <a:endParaRPr lang="en-US" sz="3200">
              <a:latin typeface="Times New Roman" charset="0"/>
            </a:endParaRPr>
          </a:p>
          <a:p>
            <a:pPr eaLnBrk="1" hangingPunct="1"/>
            <a:endParaRPr lang="en-US" sz="3200">
              <a:latin typeface="Times New Roman" charset="0"/>
            </a:endParaRPr>
          </a:p>
          <a:p>
            <a:pPr eaLnBrk="1" hangingPunct="1"/>
            <a:endParaRPr lang="en-US" sz="3200">
              <a:latin typeface="Times New Roman" charset="0"/>
            </a:endParaRPr>
          </a:p>
          <a:p>
            <a:pPr eaLnBrk="1" hangingPunct="1"/>
            <a:endParaRPr lang="en-US" sz="3200">
              <a:latin typeface="Times New Roman" charset="0"/>
            </a:endParaRPr>
          </a:p>
        </p:txBody>
      </p:sp>
      <p:sp>
        <p:nvSpPr>
          <p:cNvPr id="274435" name="TextBox 2"/>
          <p:cNvSpPr txBox="1">
            <a:spLocks noChangeArrowheads="1"/>
          </p:cNvSpPr>
          <p:nvPr/>
        </p:nvSpPr>
        <p:spPr bwMode="auto">
          <a:xfrm>
            <a:off x="755650" y="6237288"/>
            <a:ext cx="7777163" cy="584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3200" b="0" dirty="0">
                <a:solidFill>
                  <a:srgbClr val="FFFF00"/>
                </a:solidFill>
                <a:latin typeface="Times New Roman" charset="0"/>
              </a:rPr>
              <a:t>p-value of simple models </a:t>
            </a:r>
            <a:r>
              <a:rPr lang="en-US" sz="3200" b="0" dirty="0" smtClean="0">
                <a:solidFill>
                  <a:srgbClr val="FFFF00"/>
                </a:solidFill>
                <a:latin typeface="Times New Roman" charset="0"/>
              </a:rPr>
              <a:t>~ 5%, ~ SM</a:t>
            </a:r>
            <a:endParaRPr lang="en-US" sz="3200" b="0" dirty="0">
              <a:solidFill>
                <a:srgbClr val="FFFF00"/>
              </a:solidFill>
              <a:latin typeface="Times New Roman" charset="0"/>
            </a:endParaRPr>
          </a:p>
        </p:txBody>
      </p:sp>
      <p:sp>
        <p:nvSpPr>
          <p:cNvPr id="27443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000" dirty="0">
                <a:solidFill>
                  <a:srgbClr val="008000"/>
                </a:solidFill>
                <a:latin typeface="Times New Roman" charset="0"/>
              </a:rPr>
              <a:t>2012</a:t>
            </a:r>
          </a:p>
        </p:txBody>
      </p:sp>
      <p:sp>
        <p:nvSpPr>
          <p:cNvPr id="274437"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1800" dirty="0">
                <a:solidFill>
                  <a:srgbClr val="008000"/>
                </a:solidFill>
                <a:latin typeface="Times New Roman" charset="0"/>
              </a:rPr>
              <a:t>20/</a:t>
            </a:r>
            <a:r>
              <a:rPr lang="en-US" sz="1800" dirty="0" err="1">
                <a:solidFill>
                  <a:srgbClr val="008000"/>
                </a:solidFill>
                <a:latin typeface="Times New Roman" charset="0"/>
              </a:rPr>
              <a:t>fb</a:t>
            </a:r>
            <a:endParaRPr lang="en-US" sz="1800" dirty="0">
              <a:solidFill>
                <a:srgbClr val="008000"/>
              </a:solidFill>
              <a:latin typeface="Times New Roman" charset="0"/>
            </a:endParaRPr>
          </a:p>
        </p:txBody>
      </p:sp>
      <p:pic>
        <p:nvPicPr>
          <p:cNvPr id="274438" name="Picture 9" descr="cmssm_mc9lux_131115_cut_m0_ge_4K_DX2MW_1_m0_m12_chi2_overlay.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1196975"/>
            <a:ext cx="626427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4439" name="TextBox 2"/>
          <p:cNvSpPr txBox="1">
            <a:spLocks noChangeArrowheads="1"/>
          </p:cNvSpPr>
          <p:nvPr/>
        </p:nvSpPr>
        <p:spPr bwMode="auto">
          <a:xfrm>
            <a:off x="323850" y="1196975"/>
            <a:ext cx="2952750" cy="461963"/>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2400" b="0" dirty="0">
                <a:solidFill>
                  <a:srgbClr val="FFFF00"/>
                </a:solidFill>
                <a:latin typeface="Times New Roman" charset="0"/>
              </a:rPr>
              <a:t>Scan of CMSSM</a:t>
            </a:r>
          </a:p>
        </p:txBody>
      </p:sp>
      <p:sp>
        <p:nvSpPr>
          <p:cNvPr id="274440" name="Text Box 6"/>
          <p:cNvSpPr txBox="1">
            <a:spLocks noChangeArrowheads="1"/>
          </p:cNvSpPr>
          <p:nvPr/>
        </p:nvSpPr>
        <p:spPr bwMode="auto">
          <a:xfrm>
            <a:off x="4787900" y="5392738"/>
            <a:ext cx="4108450" cy="3397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1600" b="0" dirty="0">
                <a:solidFill>
                  <a:srgbClr val="FFFF00"/>
                </a:solidFill>
                <a:latin typeface="Times New Roman" charset="0"/>
              </a:rPr>
              <a:t>Update of </a:t>
            </a:r>
            <a:r>
              <a:rPr lang="en-US" sz="1600" b="0" dirty="0" err="1">
                <a:solidFill>
                  <a:srgbClr val="FFFF00"/>
                </a:solidFill>
                <a:latin typeface="Times New Roman" charset="0"/>
              </a:rPr>
              <a:t>Buchmueller</a:t>
            </a:r>
            <a:r>
              <a:rPr lang="en-US" sz="1600" b="0" dirty="0">
                <a:solidFill>
                  <a:srgbClr val="FFFF00"/>
                </a:solidFill>
                <a:latin typeface="Times New Roman" charset="0"/>
              </a:rPr>
              <a:t> et al: arXiv:1207.3715</a:t>
            </a:r>
          </a:p>
        </p:txBody>
      </p:sp>
      <p:sp>
        <p:nvSpPr>
          <p:cNvPr id="10" name="Text Box 10"/>
          <p:cNvSpPr txBox="1">
            <a:spLocks noChangeArrowheads="1"/>
          </p:cNvSpPr>
          <p:nvPr/>
        </p:nvSpPr>
        <p:spPr bwMode="auto">
          <a:xfrm>
            <a:off x="8316416" y="4869160"/>
            <a:ext cx="583538"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Olive</a:t>
            </a:r>
          </a:p>
        </p:txBody>
      </p:sp>
    </p:spTree>
    <p:extLst>
      <p:ext uri="{BB962C8B-B14F-4D97-AF65-F5344CB8AC3E}">
        <p14:creationId xmlns:p14="http://schemas.microsoft.com/office/powerpoint/2010/main" val="393318442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0"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1"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1800">
                <a:solidFill>
                  <a:srgbClr val="008000"/>
                </a:solidFill>
                <a:latin typeface="Times New Roman" charset="0"/>
              </a:rPr>
              <a:t>5</a:t>
            </a:r>
          </a:p>
        </p:txBody>
      </p:sp>
      <p:sp>
        <p:nvSpPr>
          <p:cNvPr id="83972"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000">
                <a:solidFill>
                  <a:srgbClr val="008000"/>
                </a:solidFill>
                <a:latin typeface="Times New Roman" charset="0"/>
              </a:rPr>
              <a:t>1</a:t>
            </a:r>
          </a:p>
        </p:txBody>
      </p:sp>
      <p:sp>
        <p:nvSpPr>
          <p:cNvPr id="83973" name="TextBox 1"/>
          <p:cNvSpPr txBox="1">
            <a:spLocks noChangeArrowheads="1"/>
          </p:cNvSpPr>
          <p:nvPr/>
        </p:nvSpPr>
        <p:spPr bwMode="auto">
          <a:xfrm>
            <a:off x="4932363" y="836613"/>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1800" dirty="0">
                <a:solidFill>
                  <a:srgbClr val="008000"/>
                </a:solidFill>
                <a:latin typeface="Times New Roman" charset="0"/>
              </a:rPr>
              <a:t>20/</a:t>
            </a:r>
            <a:r>
              <a:rPr lang="en-US" sz="1800" dirty="0" err="1">
                <a:solidFill>
                  <a:srgbClr val="008000"/>
                </a:solidFill>
                <a:latin typeface="Times New Roman" charset="0"/>
              </a:rPr>
              <a:t>fb</a:t>
            </a:r>
            <a:endParaRPr lang="en-US" sz="1800" dirty="0">
              <a:solidFill>
                <a:srgbClr val="008000"/>
              </a:solidFill>
              <a:latin typeface="Times New Roman" charset="0"/>
            </a:endParaRPr>
          </a:p>
        </p:txBody>
      </p:sp>
      <p:sp>
        <p:nvSpPr>
          <p:cNvPr id="83974"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000" dirty="0">
                <a:solidFill>
                  <a:srgbClr val="008000"/>
                </a:solidFill>
                <a:latin typeface="Times New Roman" charset="0"/>
              </a:rPr>
              <a:t>2012</a:t>
            </a:r>
          </a:p>
        </p:txBody>
      </p:sp>
      <p:sp>
        <p:nvSpPr>
          <p:cNvPr id="83975" name="TextBox 10"/>
          <p:cNvSpPr txBox="1">
            <a:spLocks noChangeArrowheads="1"/>
          </p:cNvSpPr>
          <p:nvPr/>
        </p:nvSpPr>
        <p:spPr bwMode="auto">
          <a:xfrm>
            <a:off x="4229100" y="1916113"/>
            <a:ext cx="1279525" cy="4603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CMSSM</a:t>
            </a:r>
          </a:p>
        </p:txBody>
      </p:sp>
      <p:pic>
        <p:nvPicPr>
          <p:cNvPr id="83976" name="Picture 2" descr="cmssm_mc9lux_131115_cut_m0_ge_4K_DX2MW_1_mg_dchi_overlay.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341438"/>
            <a:ext cx="6191250" cy="464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7" name="TextBox 7"/>
          <p:cNvSpPr txBox="1">
            <a:spLocks noChangeArrowheads="1"/>
          </p:cNvSpPr>
          <p:nvPr/>
        </p:nvSpPr>
        <p:spPr bwMode="auto">
          <a:xfrm>
            <a:off x="755650" y="5805264"/>
            <a:ext cx="7777163" cy="1040285"/>
          </a:xfrm>
          <a:prstGeom prst="rect">
            <a:avLst/>
          </a:prstGeom>
          <a:solidFill>
            <a:srgbClr val="BBE0E3"/>
          </a:solidFill>
          <a:ln w="9525">
            <a:solidFill>
              <a:schemeClr val="tx1"/>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2800" b="0" dirty="0" err="1">
                <a:solidFill>
                  <a:srgbClr val="000000"/>
                </a:solidFill>
                <a:latin typeface="Times New Roman" charset="0"/>
              </a:rPr>
              <a:t>Favoured</a:t>
            </a:r>
            <a:r>
              <a:rPr lang="en-US" sz="2800" b="0" dirty="0">
                <a:solidFill>
                  <a:srgbClr val="000000"/>
                </a:solidFill>
                <a:latin typeface="Times New Roman" charset="0"/>
              </a:rPr>
              <a:t> values of </a:t>
            </a:r>
            <a:r>
              <a:rPr lang="en-US" sz="2800" b="0" dirty="0" err="1">
                <a:solidFill>
                  <a:srgbClr val="000000"/>
                </a:solidFill>
                <a:latin typeface="Times New Roman" charset="0"/>
              </a:rPr>
              <a:t>gluino</a:t>
            </a:r>
            <a:r>
              <a:rPr lang="en-US" sz="2800" b="0" dirty="0">
                <a:solidFill>
                  <a:srgbClr val="000000"/>
                </a:solidFill>
                <a:latin typeface="Times New Roman" charset="0"/>
              </a:rPr>
              <a:t> mass significantly</a:t>
            </a:r>
          </a:p>
          <a:p>
            <a:pPr algn="ctr" eaLnBrk="1" hangingPunct="1">
              <a:buNone/>
            </a:pPr>
            <a:r>
              <a:rPr lang="en-US" sz="2800" b="0" dirty="0">
                <a:solidFill>
                  <a:srgbClr val="000000"/>
                </a:solidFill>
                <a:latin typeface="Times New Roman" charset="0"/>
                <a:sym typeface="Wingdings" charset="0"/>
              </a:rPr>
              <a:t>above pre-LHC, &gt; 2 </a:t>
            </a:r>
            <a:r>
              <a:rPr lang="en-US" sz="2800" b="0" dirty="0" err="1">
                <a:solidFill>
                  <a:srgbClr val="000000"/>
                </a:solidFill>
                <a:latin typeface="Times New Roman" charset="0"/>
                <a:sym typeface="Wingdings" charset="0"/>
              </a:rPr>
              <a:t>TeV</a:t>
            </a:r>
            <a:endParaRPr lang="en-US" sz="2800" b="0" dirty="0">
              <a:solidFill>
                <a:srgbClr val="000000"/>
              </a:solidFill>
              <a:latin typeface="Times New Roman" charset="0"/>
              <a:sym typeface="Wingdings" charset="0"/>
            </a:endParaRPr>
          </a:p>
        </p:txBody>
      </p:sp>
      <p:sp>
        <p:nvSpPr>
          <p:cNvPr id="83978" name="Text Box 6"/>
          <p:cNvSpPr txBox="1">
            <a:spLocks noChangeArrowheads="1"/>
          </p:cNvSpPr>
          <p:nvPr/>
        </p:nvSpPr>
        <p:spPr bwMode="auto">
          <a:xfrm>
            <a:off x="4722813" y="5516563"/>
            <a:ext cx="4313237"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1600" b="0" dirty="0">
                <a:solidFill>
                  <a:srgbClr val="FFFF00"/>
                </a:solidFill>
                <a:latin typeface="Times New Roman" charset="0"/>
              </a:rPr>
              <a:t>Update of </a:t>
            </a:r>
            <a:r>
              <a:rPr lang="en-US" sz="1600" b="0" dirty="0" err="1">
                <a:solidFill>
                  <a:srgbClr val="FFFF00"/>
                </a:solidFill>
                <a:latin typeface="Times New Roman" charset="0"/>
              </a:rPr>
              <a:t>Buchmueller</a:t>
            </a:r>
            <a:r>
              <a:rPr lang="en-US" sz="1600" b="0" dirty="0">
                <a:solidFill>
                  <a:srgbClr val="FFFF00"/>
                </a:solidFill>
                <a:latin typeface="Times New Roman" charset="0"/>
              </a:rPr>
              <a:t>, JE et al: arXiv:1207.3715</a:t>
            </a:r>
          </a:p>
        </p:txBody>
      </p:sp>
      <p:sp>
        <p:nvSpPr>
          <p:cNvPr id="83979" name="TextBox 6"/>
          <p:cNvSpPr txBox="1">
            <a:spLocks noChangeArrowheads="1"/>
          </p:cNvSpPr>
          <p:nvPr/>
        </p:nvSpPr>
        <p:spPr bwMode="auto">
          <a:xfrm>
            <a:off x="463550" y="1844675"/>
            <a:ext cx="1731963" cy="461963"/>
          </a:xfrm>
          <a:prstGeom prst="rect">
            <a:avLst/>
          </a:prstGeom>
          <a:solidFill>
            <a:srgbClr val="000066"/>
          </a:solidFill>
          <a:ln w="9525">
            <a:solidFill>
              <a:schemeClr val="tx1"/>
            </a:solidFill>
            <a:miter lim="800000"/>
            <a:headEnd/>
            <a:tailEnd/>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2400" b="0" dirty="0" err="1">
                <a:solidFill>
                  <a:srgbClr val="FFFF00"/>
                </a:solidFill>
                <a:latin typeface="Times New Roman" charset="0"/>
              </a:rPr>
              <a:t>Gluino</a:t>
            </a:r>
            <a:r>
              <a:rPr lang="en-US" sz="2400" b="0" dirty="0">
                <a:solidFill>
                  <a:srgbClr val="FFFF00"/>
                </a:solidFill>
                <a:latin typeface="Times New Roman" charset="0"/>
              </a:rPr>
              <a:t> mass</a:t>
            </a:r>
          </a:p>
        </p:txBody>
      </p:sp>
      <p:sp>
        <p:nvSpPr>
          <p:cNvPr id="4" name="TextBox 3"/>
          <p:cNvSpPr txBox="1">
            <a:spLocks noChangeArrowheads="1"/>
          </p:cNvSpPr>
          <p:nvPr/>
        </p:nvSpPr>
        <p:spPr bwMode="auto">
          <a:xfrm>
            <a:off x="5508625" y="1557338"/>
            <a:ext cx="184150" cy="37846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p:txBody>
      </p:sp>
      <p:sp>
        <p:nvSpPr>
          <p:cNvPr id="5" name="TextBox 4"/>
          <p:cNvSpPr txBox="1">
            <a:spLocks noChangeArrowheads="1"/>
          </p:cNvSpPr>
          <p:nvPr/>
        </p:nvSpPr>
        <p:spPr bwMode="auto">
          <a:xfrm>
            <a:off x="5508625" y="1557338"/>
            <a:ext cx="2300630" cy="9048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a:solidFill>
                  <a:srgbClr val="FFFF00"/>
                </a:solidFill>
                <a:latin typeface="Times New Roman" charset="0"/>
                <a:cs typeface="Times New Roman" charset="0"/>
              </a:rPr>
              <a:t>Reach of LHC at</a:t>
            </a:r>
          </a:p>
          <a:p>
            <a:pPr eaLnBrk="1" hangingPunct="1">
              <a:buNone/>
            </a:pPr>
            <a:r>
              <a:rPr lang="en-US" sz="2400" b="0" dirty="0">
                <a:solidFill>
                  <a:srgbClr val="FFFF00"/>
                </a:solidFill>
                <a:latin typeface="Times New Roman" charset="0"/>
                <a:cs typeface="Times New Roman" charset="0"/>
              </a:rPr>
              <a:t>High luminosity</a:t>
            </a:r>
          </a:p>
        </p:txBody>
      </p:sp>
      <p:sp>
        <p:nvSpPr>
          <p:cNvPr id="15" name="Text Box 10"/>
          <p:cNvSpPr txBox="1">
            <a:spLocks noChangeArrowheads="1"/>
          </p:cNvSpPr>
          <p:nvPr/>
        </p:nvSpPr>
        <p:spPr bwMode="auto">
          <a:xfrm>
            <a:off x="7740352" y="4581128"/>
            <a:ext cx="583538"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Olive</a:t>
            </a:r>
          </a:p>
        </p:txBody>
      </p:sp>
      <p:sp>
        <p:nvSpPr>
          <p:cNvPr id="16" name="Text Box 10"/>
          <p:cNvSpPr txBox="1">
            <a:spLocks noChangeArrowheads="1"/>
          </p:cNvSpPr>
          <p:nvPr/>
        </p:nvSpPr>
        <p:spPr bwMode="auto">
          <a:xfrm>
            <a:off x="7149298" y="2492896"/>
            <a:ext cx="613519"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Nojiri</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3889808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914400" y="274638"/>
            <a:ext cx="7772400" cy="868362"/>
          </a:xfrm>
        </p:spPr>
        <p:txBody>
          <a:bodyPr/>
          <a:lstStyle/>
          <a:p>
            <a:r>
              <a:rPr lang="en-US">
                <a:latin typeface="Arial" charset="0"/>
                <a:ea typeface="ＭＳ Ｐゴシック" charset="0"/>
                <a:cs typeface="ＭＳ Ｐゴシック" charset="0"/>
              </a:rPr>
              <a:t>Introduction</a:t>
            </a:r>
          </a:p>
        </p:txBody>
      </p:sp>
      <p:pic>
        <p:nvPicPr>
          <p:cNvPr id="33794" name="Content Placeholder 5" descr="20120707_woc544.png"/>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36513" y="-34925"/>
            <a:ext cx="9180513" cy="6776293"/>
          </a:xfrm>
        </p:spPr>
      </p:pic>
      <p:pic>
        <p:nvPicPr>
          <p:cNvPr id="4" name="Picture 3" descr="outingHigg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3722688"/>
            <a:ext cx="4148138" cy="287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YoungHiggs.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43213" y="3716338"/>
            <a:ext cx="2224087"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bwMode="auto">
          <a:xfrm>
            <a:off x="0" y="-26988"/>
            <a:ext cx="9144000" cy="1223963"/>
          </a:xfrm>
          <a:prstGeom prst="rect">
            <a:avLst/>
          </a:prstGeom>
          <a:solidFill>
            <a:srgbClr val="BBE0E3"/>
          </a:solidFill>
          <a:ln>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buNone/>
              <a:defRPr/>
            </a:pPr>
            <a:r>
              <a:rPr lang="en-US" sz="3200" b="0" dirty="0" smtClean="0">
                <a:latin typeface="Times New Roman" charset="0"/>
              </a:rPr>
              <a:t>New Particles</a:t>
            </a:r>
            <a:r>
              <a:rPr lang="en-US" sz="3200" b="0" dirty="0" smtClean="0">
                <a:latin typeface="Times New Roman" charset="0"/>
              </a:rPr>
              <a:t>:</a:t>
            </a:r>
          </a:p>
          <a:p>
            <a:pPr>
              <a:buNone/>
              <a:defRPr/>
            </a:pPr>
            <a:r>
              <a:rPr lang="en-US" b="0" dirty="0" smtClean="0">
                <a:latin typeface="Times New Roman" charset="0"/>
              </a:rPr>
              <a:t>Years from Proposal to Discovery</a:t>
            </a:r>
            <a:endParaRPr lang="en-US" b="0" dirty="0">
              <a:latin typeface="Times New Roman" charset="0"/>
            </a:endParaRPr>
          </a:p>
        </p:txBody>
      </p:sp>
      <p:sp>
        <p:nvSpPr>
          <p:cNvPr id="8" name="TextBox 2"/>
          <p:cNvSpPr txBox="1">
            <a:spLocks noChangeArrowheads="1"/>
          </p:cNvSpPr>
          <p:nvPr/>
        </p:nvSpPr>
        <p:spPr bwMode="auto">
          <a:xfrm>
            <a:off x="-72008" y="6423719"/>
            <a:ext cx="9252520" cy="4616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smtClean="0">
                <a:solidFill>
                  <a:srgbClr val="FFFF00"/>
                </a:solidFill>
                <a:latin typeface="Times New Roman" charset="0"/>
              </a:rPr>
              <a:t>   </a:t>
            </a:r>
            <a:r>
              <a:rPr lang="en-US" sz="2400" b="0" dirty="0" err="1" smtClean="0">
                <a:solidFill>
                  <a:srgbClr val="FFFF00"/>
                </a:solidFill>
                <a:latin typeface="Times New Roman" charset="0"/>
              </a:rPr>
              <a:t>Supersymmetry</a:t>
            </a:r>
            <a:r>
              <a:rPr lang="en-US" sz="2400" b="0" dirty="0" smtClean="0">
                <a:solidFill>
                  <a:srgbClr val="FFFF00"/>
                </a:solidFill>
                <a:latin typeface="Times New Roman" charset="0"/>
              </a:rPr>
              <a:t>					  </a:t>
            </a:r>
            <a:r>
              <a:rPr lang="en-US" sz="2400" dirty="0" smtClean="0">
                <a:solidFill>
                  <a:srgbClr val="FFFF00"/>
                </a:solidFill>
                <a:latin typeface="Times New Roman" charset="0"/>
              </a:rPr>
              <a:t>|--------------------- ?</a:t>
            </a:r>
            <a:endParaRPr lang="en-US" sz="2400" dirty="0">
              <a:solidFill>
                <a:srgbClr val="FFFF00"/>
              </a:solidFill>
              <a:latin typeface="Times New Roman" charset="0"/>
            </a:endParaRPr>
          </a:p>
        </p:txBody>
      </p:sp>
    </p:spTree>
    <p:extLst>
      <p:ext uri="{BB962C8B-B14F-4D97-AF65-F5344CB8AC3E}">
        <p14:creationId xmlns:p14="http://schemas.microsoft.com/office/powerpoint/2010/main" val="4794481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xit" presetSubtype="0" fill="hold" nodeType="clickEffect">
                                  <p:stCondLst>
                                    <p:cond delay="0"/>
                                  </p:stCondLst>
                                  <p:childTnLst>
                                    <p:set>
                                      <p:cBhvr>
                                        <p:cTn id="11" dur="1" fill="hold">
                                          <p:stCondLst>
                                            <p:cond delay="0"/>
                                          </p:stCondLst>
                                        </p:cTn>
                                        <p:tgtEl>
                                          <p:spTgt spid="3"/>
                                        </p:tgtEl>
                                        <p:attrNameLst>
                                          <p:attrName>style.visibility</p:attrName>
                                        </p:attrNameLst>
                                      </p:cBhvr>
                                      <p:to>
                                        <p:strVal val="hidden"/>
                                      </p:to>
                                    </p:set>
                                  </p:childTnLst>
                                </p:cTn>
                              </p:par>
                              <p:par>
                                <p:cTn id="12" presetID="9"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strVal val="#ppt_w*0.70"/>
                                          </p:val>
                                        </p:tav>
                                        <p:tav tm="100000">
                                          <p:val>
                                            <p:strVal val="#ppt_w"/>
                                          </p:val>
                                        </p:tav>
                                      </p:tavLst>
                                    </p:anim>
                                    <p:anim calcmode="lin" valueType="num">
                                      <p:cBhvr>
                                        <p:cTn id="20" dur="1000" fill="hold"/>
                                        <p:tgtEl>
                                          <p:spTgt spid="8"/>
                                        </p:tgtEl>
                                        <p:attrNameLst>
                                          <p:attrName>ppt_h</p:attrName>
                                        </p:attrNameLst>
                                      </p:cBhvr>
                                      <p:tavLst>
                                        <p:tav tm="0">
                                          <p:val>
                                            <p:strVal val="#ppt_h"/>
                                          </p:val>
                                        </p:tav>
                                        <p:tav tm="100000">
                                          <p:val>
                                            <p:strVal val="#ppt_h"/>
                                          </p:val>
                                        </p:tav>
                                      </p:tavLst>
                                    </p:anim>
                                    <p:animEffect transition="in" filter="fade">
                                      <p:cBhvr>
                                        <p:cTn id="2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dirty="0" smtClean="0">
                <a:solidFill>
                  <a:schemeClr val="tx1"/>
                </a:solidFill>
                <a:latin typeface="Times" charset="0"/>
                <a:cs typeface="+mj-cs"/>
              </a:rPr>
              <a:t>What Next: A Higgs Factory?</a:t>
            </a:r>
          </a:p>
        </p:txBody>
      </p:sp>
      <p:sp>
        <p:nvSpPr>
          <p:cNvPr id="972803" name="Rectangle 3"/>
          <p:cNvSpPr>
            <a:spLocks noGrp="1" noChangeArrowheads="1"/>
          </p:cNvSpPr>
          <p:nvPr>
            <p:ph type="body" idx="1"/>
          </p:nvPr>
        </p:nvSpPr>
        <p:spPr>
          <a:xfrm>
            <a:off x="152400" y="1905000"/>
            <a:ext cx="8763000" cy="4548188"/>
          </a:xfrm>
          <a:solidFill>
            <a:schemeClr val="accent1"/>
          </a:solidFill>
          <a:ln>
            <a:solidFill>
              <a:schemeClr val="tx1"/>
            </a:solidFill>
            <a:miter lim="800000"/>
            <a:headEnd/>
            <a:tailEnd/>
          </a:ln>
        </p:spPr>
        <p:txBody>
          <a:bodyPr/>
          <a:lstStyle/>
          <a:p>
            <a:pPr marL="0" indent="0" eaLnBrk="1" hangingPunct="1">
              <a:lnSpc>
                <a:spcPct val="90000"/>
              </a:lnSpc>
              <a:buFontTx/>
              <a:buNone/>
              <a:defRPr/>
            </a:pPr>
            <a:r>
              <a:rPr lang="en-US" sz="2800" dirty="0" smtClean="0">
                <a:latin typeface="Times" charset="0"/>
                <a:cs typeface="+mn-cs"/>
              </a:rPr>
              <a:t>To study the ‘Higgs’ in detail:</a:t>
            </a:r>
          </a:p>
          <a:p>
            <a:pPr eaLnBrk="1" hangingPunct="1">
              <a:lnSpc>
                <a:spcPct val="90000"/>
              </a:lnSpc>
              <a:defRPr/>
            </a:pPr>
            <a:r>
              <a:rPr lang="en-US" sz="2800" dirty="0" smtClean="0">
                <a:latin typeface="Times" charset="0"/>
                <a:cs typeface="+mn-cs"/>
              </a:rPr>
              <a:t>The LHC</a:t>
            </a:r>
          </a:p>
          <a:p>
            <a:pPr lvl="1" eaLnBrk="1" hangingPunct="1">
              <a:lnSpc>
                <a:spcPct val="90000"/>
              </a:lnSpc>
              <a:defRPr/>
            </a:pPr>
            <a:r>
              <a:rPr lang="en-US" sz="2400" dirty="0" smtClean="0">
                <a:latin typeface="Times" charset="0"/>
                <a:cs typeface="+mn-cs"/>
              </a:rPr>
              <a:t>Rethink LHC upgrades in this perspective?</a:t>
            </a:r>
          </a:p>
          <a:p>
            <a:pPr eaLnBrk="1" hangingPunct="1">
              <a:lnSpc>
                <a:spcPct val="90000"/>
              </a:lnSpc>
              <a:defRPr/>
            </a:pPr>
            <a:r>
              <a:rPr lang="en-US" sz="2800" dirty="0" smtClean="0">
                <a:latin typeface="Times" charset="0"/>
                <a:cs typeface="+mn-cs"/>
              </a:rPr>
              <a:t>A linear collider?</a:t>
            </a:r>
          </a:p>
          <a:p>
            <a:pPr lvl="1" eaLnBrk="1" hangingPunct="1">
              <a:lnSpc>
                <a:spcPct val="90000"/>
              </a:lnSpc>
              <a:defRPr/>
            </a:pPr>
            <a:r>
              <a:rPr lang="en-US" sz="2400" dirty="0" smtClean="0">
                <a:latin typeface="Times" charset="0"/>
                <a:cs typeface="+mn-cs"/>
              </a:rPr>
              <a:t>ILC up to 500 </a:t>
            </a:r>
            <a:r>
              <a:rPr lang="en-US" sz="2400" dirty="0" err="1" smtClean="0">
                <a:latin typeface="Times" charset="0"/>
                <a:cs typeface="+mn-cs"/>
              </a:rPr>
              <a:t>GeV</a:t>
            </a:r>
            <a:endParaRPr lang="en-US" sz="2400" dirty="0" smtClean="0">
              <a:latin typeface="Times" charset="0"/>
              <a:cs typeface="+mn-cs"/>
            </a:endParaRPr>
          </a:p>
          <a:p>
            <a:pPr lvl="1" eaLnBrk="1" hangingPunct="1">
              <a:lnSpc>
                <a:spcPct val="90000"/>
              </a:lnSpc>
              <a:defRPr/>
            </a:pPr>
            <a:r>
              <a:rPr lang="en-US" sz="2400" dirty="0" smtClean="0">
                <a:latin typeface="Times" charset="0"/>
                <a:cs typeface="+mn-cs"/>
              </a:rPr>
              <a:t>CLIC up to 3 </a:t>
            </a:r>
            <a:r>
              <a:rPr lang="en-US" sz="2400" dirty="0" err="1" smtClean="0">
                <a:latin typeface="Times" charset="0"/>
                <a:cs typeface="+mn-cs"/>
              </a:rPr>
              <a:t>TeV</a:t>
            </a:r>
            <a:endParaRPr lang="en-US" sz="2400" dirty="0" smtClean="0">
              <a:latin typeface="Times" charset="0"/>
              <a:cs typeface="+mn-cs"/>
            </a:endParaRPr>
          </a:p>
          <a:p>
            <a:pPr marL="914400" lvl="2" indent="0" eaLnBrk="1" hangingPunct="1">
              <a:lnSpc>
                <a:spcPct val="90000"/>
              </a:lnSpc>
              <a:buFontTx/>
              <a:buNone/>
              <a:defRPr/>
            </a:pPr>
            <a:r>
              <a:rPr lang="en-US" sz="2000" dirty="0" smtClean="0">
                <a:latin typeface="Times" charset="0"/>
                <a:cs typeface="+mn-cs"/>
              </a:rPr>
              <a:t>(Larger cross section at higher energies)</a:t>
            </a:r>
          </a:p>
          <a:p>
            <a:pPr eaLnBrk="1" hangingPunct="1">
              <a:lnSpc>
                <a:spcPct val="90000"/>
              </a:lnSpc>
              <a:defRPr/>
            </a:pPr>
            <a:r>
              <a:rPr lang="en-US" sz="2800" dirty="0" smtClean="0">
                <a:latin typeface="Times" charset="0"/>
                <a:cs typeface="+mn-cs"/>
              </a:rPr>
              <a:t>A circular </a:t>
            </a:r>
            <a:r>
              <a:rPr lang="en-US" sz="2800" dirty="0" err="1" smtClean="0">
                <a:latin typeface="Times" charset="0"/>
                <a:cs typeface="+mn-cs"/>
              </a:rPr>
              <a:t>e</a:t>
            </a:r>
            <a:r>
              <a:rPr lang="en-US" sz="2800" baseline="30000" dirty="0" err="1" smtClean="0">
                <a:latin typeface="Times" charset="0"/>
                <a:cs typeface="+mn-cs"/>
              </a:rPr>
              <a:t>+</a:t>
            </a:r>
            <a:r>
              <a:rPr lang="en-US" sz="2800" dirty="0" err="1" smtClean="0">
                <a:latin typeface="Times" charset="0"/>
                <a:cs typeface="+mn-cs"/>
              </a:rPr>
              <a:t>e</a:t>
            </a:r>
            <a:r>
              <a:rPr lang="en-US" sz="2800" baseline="30000" dirty="0" smtClean="0">
                <a:latin typeface="Times" charset="0"/>
                <a:cs typeface="+mn-cs"/>
              </a:rPr>
              <a:t>-</a:t>
            </a:r>
            <a:r>
              <a:rPr lang="en-US" sz="2800" dirty="0" smtClean="0">
                <a:latin typeface="Times" charset="0"/>
                <a:cs typeface="+mn-cs"/>
              </a:rPr>
              <a:t> collider: LEP3, TLEP</a:t>
            </a:r>
          </a:p>
          <a:p>
            <a:pPr lvl="1" eaLnBrk="1" hangingPunct="1">
              <a:lnSpc>
                <a:spcPct val="90000"/>
              </a:lnSpc>
              <a:defRPr/>
            </a:pPr>
            <a:r>
              <a:rPr lang="en-US" sz="2400" dirty="0" smtClean="0">
                <a:latin typeface="Times" charset="0"/>
                <a:cs typeface="+mn-cs"/>
              </a:rPr>
              <a:t>A photon-photon collider: </a:t>
            </a:r>
            <a:r>
              <a:rPr lang="en-US" sz="2400" dirty="0" err="1" smtClean="0">
                <a:latin typeface="Times" charset="0"/>
                <a:cs typeface="+mn-cs"/>
              </a:rPr>
              <a:t>SAPPHiRE</a:t>
            </a:r>
            <a:endParaRPr lang="en-US" sz="2400" dirty="0">
              <a:latin typeface="Times" charset="0"/>
              <a:cs typeface="+mn-cs"/>
            </a:endParaRPr>
          </a:p>
          <a:p>
            <a:pPr eaLnBrk="1" hangingPunct="1">
              <a:lnSpc>
                <a:spcPct val="90000"/>
              </a:lnSpc>
              <a:defRPr/>
            </a:pPr>
            <a:r>
              <a:rPr lang="en-US" sz="2800" dirty="0" smtClean="0">
                <a:latin typeface="Times" charset="0"/>
                <a:cs typeface="+mn-cs"/>
              </a:rPr>
              <a:t>A </a:t>
            </a:r>
            <a:r>
              <a:rPr lang="en-US" sz="2800" dirty="0" err="1" smtClean="0">
                <a:latin typeface="Times" charset="0"/>
                <a:cs typeface="+mn-cs"/>
              </a:rPr>
              <a:t>muon</a:t>
            </a:r>
            <a:r>
              <a:rPr lang="en-US" sz="2800" dirty="0" smtClean="0">
                <a:latin typeface="Times" charset="0"/>
                <a:cs typeface="+mn-cs"/>
              </a:rPr>
              <a:t> collider</a:t>
            </a:r>
          </a:p>
        </p:txBody>
      </p:sp>
      <p:sp>
        <p:nvSpPr>
          <p:cNvPr id="56323" name="Rectangle 4"/>
          <p:cNvSpPr>
            <a:spLocks noChangeArrowheads="1"/>
          </p:cNvSpPr>
          <p:nvPr/>
        </p:nvSpPr>
        <p:spPr bwMode="auto">
          <a:xfrm>
            <a:off x="-315913" y="3895725"/>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hangingPunct="0">
              <a:spcBef>
                <a:spcPct val="0"/>
              </a:spcBef>
              <a:buFontTx/>
              <a:buNone/>
            </a:pPr>
            <a:endParaRPr lang="en-US" sz="2400" b="0">
              <a:latin typeface="Arial" charset="0"/>
            </a:endParaRPr>
          </a:p>
        </p:txBody>
      </p:sp>
      <p:pic>
        <p:nvPicPr>
          <p:cNvPr id="5" name="Picture 4" descr="HL-LHC.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76975" y="2205038"/>
            <a:ext cx="2832100"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0"/>
          <p:cNvSpPr txBox="1">
            <a:spLocks noChangeArrowheads="1"/>
          </p:cNvSpPr>
          <p:nvPr/>
        </p:nvSpPr>
        <p:spPr bwMode="auto">
          <a:xfrm>
            <a:off x="7884368" y="1268760"/>
            <a:ext cx="613519"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Nojiri</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30213093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972803">
                                            <p:txEl>
                                              <p:pRg st="3" end="3"/>
                                            </p:txEl>
                                          </p:spTgt>
                                        </p:tgtEl>
                                        <p:attrNameLst>
                                          <p:attrName>style.visibility</p:attrName>
                                        </p:attrNameLst>
                                      </p:cBhvr>
                                      <p:to>
                                        <p:strVal val="visible"/>
                                      </p:to>
                                    </p:set>
                                    <p:animEffect transition="in" filter="dissolve">
                                      <p:cBhvr>
                                        <p:cTn id="12" dur="500"/>
                                        <p:tgtEl>
                                          <p:spTgt spid="972803">
                                            <p:txEl>
                                              <p:pRg st="3" end="3"/>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972803">
                                            <p:txEl>
                                              <p:pRg st="4" end="4"/>
                                            </p:txEl>
                                          </p:spTgt>
                                        </p:tgtEl>
                                        <p:attrNameLst>
                                          <p:attrName>style.visibility</p:attrName>
                                        </p:attrNameLst>
                                      </p:cBhvr>
                                      <p:to>
                                        <p:strVal val="visible"/>
                                      </p:to>
                                    </p:set>
                                    <p:animEffect transition="in" filter="dissolve">
                                      <p:cBhvr>
                                        <p:cTn id="15" dur="1000"/>
                                        <p:tgtEl>
                                          <p:spTgt spid="972803">
                                            <p:txEl>
                                              <p:pRg st="4" end="4"/>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972803">
                                            <p:txEl>
                                              <p:pRg st="5" end="5"/>
                                            </p:txEl>
                                          </p:spTgt>
                                        </p:tgtEl>
                                        <p:attrNameLst>
                                          <p:attrName>style.visibility</p:attrName>
                                        </p:attrNameLst>
                                      </p:cBhvr>
                                      <p:to>
                                        <p:strVal val="visible"/>
                                      </p:to>
                                    </p:set>
                                    <p:animEffect transition="in" filter="dissolve">
                                      <p:cBhvr>
                                        <p:cTn id="18" dur="2000"/>
                                        <p:tgtEl>
                                          <p:spTgt spid="972803">
                                            <p:txEl>
                                              <p:pRg st="5" end="5"/>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972803">
                                            <p:txEl>
                                              <p:pRg st="6" end="6"/>
                                            </p:txEl>
                                          </p:spTgt>
                                        </p:tgtEl>
                                        <p:attrNameLst>
                                          <p:attrName>style.visibility</p:attrName>
                                        </p:attrNameLst>
                                      </p:cBhvr>
                                      <p:to>
                                        <p:strVal val="visible"/>
                                      </p:to>
                                    </p:set>
                                    <p:animEffect transition="in" filter="dissolve">
                                      <p:cBhvr>
                                        <p:cTn id="21" dur="3000"/>
                                        <p:tgtEl>
                                          <p:spTgt spid="972803">
                                            <p:txEl>
                                              <p:pRg st="6" end="6"/>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972803">
                                            <p:txEl>
                                              <p:pRg st="7" end="7"/>
                                            </p:txEl>
                                          </p:spTgt>
                                        </p:tgtEl>
                                        <p:attrNameLst>
                                          <p:attrName>style.visibility</p:attrName>
                                        </p:attrNameLst>
                                      </p:cBhvr>
                                      <p:to>
                                        <p:strVal val="visible"/>
                                      </p:to>
                                    </p:set>
                                    <p:animEffect transition="in" filter="dissolve">
                                      <p:cBhvr>
                                        <p:cTn id="26" dur="500"/>
                                        <p:tgtEl>
                                          <p:spTgt spid="972803">
                                            <p:txEl>
                                              <p:pRg st="7" end="7"/>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972803">
                                            <p:txEl>
                                              <p:pRg st="8" end="8"/>
                                            </p:txEl>
                                          </p:spTgt>
                                        </p:tgtEl>
                                        <p:attrNameLst>
                                          <p:attrName>style.visibility</p:attrName>
                                        </p:attrNameLst>
                                      </p:cBhvr>
                                      <p:to>
                                        <p:strVal val="visible"/>
                                      </p:to>
                                    </p:set>
                                    <p:animEffect transition="in" filter="dissolve">
                                      <p:cBhvr>
                                        <p:cTn id="29" dur="1000"/>
                                        <p:tgtEl>
                                          <p:spTgt spid="972803">
                                            <p:txEl>
                                              <p:pRg st="8" end="8"/>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nodeType="clickEffect">
                                  <p:stCondLst>
                                    <p:cond delay="0"/>
                                  </p:stCondLst>
                                  <p:childTnLst>
                                    <p:set>
                                      <p:cBhvr>
                                        <p:cTn id="33" dur="1" fill="hold">
                                          <p:stCondLst>
                                            <p:cond delay="0"/>
                                          </p:stCondLst>
                                        </p:cTn>
                                        <p:tgtEl>
                                          <p:spTgt spid="972803">
                                            <p:txEl>
                                              <p:pRg st="9" end="9"/>
                                            </p:txEl>
                                          </p:spTgt>
                                        </p:tgtEl>
                                        <p:attrNameLst>
                                          <p:attrName>style.visibility</p:attrName>
                                        </p:attrNameLst>
                                      </p:cBhvr>
                                      <p:to>
                                        <p:strVal val="visible"/>
                                      </p:to>
                                    </p:set>
                                    <p:animEffect transition="in" filter="dissolve">
                                      <p:cBhvr>
                                        <p:cTn id="34" dur="500"/>
                                        <p:tgtEl>
                                          <p:spTgt spid="97280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457200" y="188094"/>
            <a:ext cx="8229600" cy="1440706"/>
          </a:xfrm>
          <a:solidFill>
            <a:schemeClr val="accent1"/>
          </a:solidFill>
          <a:ln>
            <a:solidFill>
              <a:schemeClr val="tx1"/>
            </a:solidFill>
            <a:miter lim="800000"/>
            <a:headEnd/>
            <a:tailEnd/>
          </a:ln>
        </p:spPr>
        <p:txBody>
          <a:bodyPr/>
          <a:lstStyle/>
          <a:p>
            <a:pPr eaLnBrk="1" hangingPunct="1">
              <a:defRPr/>
            </a:pPr>
            <a:r>
              <a:rPr lang="en-US" dirty="0" smtClean="0">
                <a:solidFill>
                  <a:schemeClr val="tx1"/>
                </a:solidFill>
                <a:latin typeface="Times" charset="0"/>
                <a:cs typeface="+mj-cs"/>
              </a:rPr>
              <a:t>Possible </a:t>
            </a:r>
            <a:r>
              <a:rPr lang="en-US" dirty="0" smtClean="0">
                <a:solidFill>
                  <a:schemeClr val="tx1"/>
                </a:solidFill>
                <a:latin typeface="Times" charset="0"/>
                <a:cs typeface="+mj-cs"/>
              </a:rPr>
              <a:t>Luminosities and Energies </a:t>
            </a:r>
            <a:r>
              <a:rPr lang="en-US" dirty="0" smtClean="0">
                <a:solidFill>
                  <a:schemeClr val="tx1"/>
                </a:solidFill>
                <a:latin typeface="Times" charset="0"/>
                <a:cs typeface="+mj-cs"/>
              </a:rPr>
              <a:t>of </a:t>
            </a:r>
            <a:r>
              <a:rPr lang="en-US" dirty="0" err="1" smtClean="0">
                <a:solidFill>
                  <a:schemeClr val="tx1"/>
                </a:solidFill>
                <a:latin typeface="Times" charset="0"/>
                <a:cs typeface="+mj-cs"/>
              </a:rPr>
              <a:t>e</a:t>
            </a:r>
            <a:r>
              <a:rPr lang="en-US" baseline="30000" dirty="0" err="1" smtClean="0">
                <a:solidFill>
                  <a:schemeClr val="tx1"/>
                </a:solidFill>
                <a:latin typeface="Times" charset="0"/>
                <a:cs typeface="+mj-cs"/>
              </a:rPr>
              <a:t>+</a:t>
            </a:r>
            <a:r>
              <a:rPr lang="en-US" dirty="0" err="1" smtClean="0">
                <a:solidFill>
                  <a:schemeClr val="tx1"/>
                </a:solidFill>
                <a:latin typeface="Times" charset="0"/>
                <a:cs typeface="+mj-cs"/>
              </a:rPr>
              <a:t>e</a:t>
            </a:r>
            <a:r>
              <a:rPr lang="en-US" baseline="30000" dirty="0" smtClean="0">
                <a:solidFill>
                  <a:schemeClr val="tx1"/>
                </a:solidFill>
                <a:latin typeface="Times" charset="0"/>
                <a:cs typeface="+mj-cs"/>
              </a:rPr>
              <a:t>-</a:t>
            </a:r>
            <a:r>
              <a:rPr lang="en-US" dirty="0" smtClean="0">
                <a:solidFill>
                  <a:schemeClr val="tx1"/>
                </a:solidFill>
                <a:latin typeface="Times" charset="0"/>
                <a:cs typeface="+mj-cs"/>
              </a:rPr>
              <a:t> Colliders</a:t>
            </a:r>
          </a:p>
        </p:txBody>
      </p:sp>
      <p:pic>
        <p:nvPicPr>
          <p:cNvPr id="64514" name="Picture 1" descr="image0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08163"/>
            <a:ext cx="8891588" cy="426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763688" y="2276872"/>
            <a:ext cx="3297297" cy="1175706"/>
          </a:xfrm>
          <a:prstGeom prst="rect">
            <a:avLst/>
          </a:prstGeom>
          <a:solidFill>
            <a:srgbClr val="FFFFFF"/>
          </a:solidFill>
          <a:ln w="57150" cmpd="sng">
            <a:solidFill>
              <a:srgbClr val="660066"/>
            </a:solidFill>
          </a:ln>
        </p:spPr>
        <p:txBody>
          <a:bodyPr wrap="none" rtlCol="0">
            <a:spAutoFit/>
          </a:bodyPr>
          <a:lstStyle/>
          <a:p>
            <a:pPr algn="ctr">
              <a:buNone/>
            </a:pPr>
            <a:r>
              <a:rPr lang="en-US" dirty="0" smtClean="0">
                <a:solidFill>
                  <a:srgbClr val="660066"/>
                </a:solidFill>
              </a:rPr>
              <a:t>TLEP if you want</a:t>
            </a:r>
          </a:p>
          <a:p>
            <a:pPr algn="ctr">
              <a:buNone/>
            </a:pPr>
            <a:r>
              <a:rPr lang="en-US" dirty="0">
                <a:solidFill>
                  <a:srgbClr val="660066"/>
                </a:solidFill>
              </a:rPr>
              <a:t>h</a:t>
            </a:r>
            <a:r>
              <a:rPr lang="en-US" dirty="0" smtClean="0">
                <a:solidFill>
                  <a:srgbClr val="660066"/>
                </a:solidFill>
              </a:rPr>
              <a:t>igh luminosity</a:t>
            </a:r>
            <a:endParaRPr lang="en-US" dirty="0">
              <a:solidFill>
                <a:srgbClr val="660066"/>
              </a:solidFill>
            </a:endParaRPr>
          </a:p>
        </p:txBody>
      </p:sp>
      <p:sp>
        <p:nvSpPr>
          <p:cNvPr id="5" name="TextBox 4"/>
          <p:cNvSpPr txBox="1"/>
          <p:nvPr/>
        </p:nvSpPr>
        <p:spPr>
          <a:xfrm>
            <a:off x="5546218" y="4149080"/>
            <a:ext cx="3274254" cy="1175706"/>
          </a:xfrm>
          <a:prstGeom prst="rect">
            <a:avLst/>
          </a:prstGeom>
          <a:solidFill>
            <a:srgbClr val="FFFFFF"/>
          </a:solidFill>
          <a:ln w="57150" cmpd="sng">
            <a:solidFill>
              <a:srgbClr val="008000"/>
            </a:solidFill>
          </a:ln>
        </p:spPr>
        <p:txBody>
          <a:bodyPr wrap="none" rtlCol="0">
            <a:spAutoFit/>
          </a:bodyPr>
          <a:lstStyle/>
          <a:p>
            <a:pPr algn="ctr">
              <a:buNone/>
            </a:pPr>
            <a:r>
              <a:rPr lang="en-US" dirty="0" smtClean="0">
                <a:solidFill>
                  <a:srgbClr val="008000"/>
                </a:solidFill>
              </a:rPr>
              <a:t>CLIC if you want</a:t>
            </a:r>
          </a:p>
          <a:p>
            <a:pPr algn="ctr">
              <a:buNone/>
            </a:pPr>
            <a:r>
              <a:rPr lang="en-US" dirty="0">
                <a:solidFill>
                  <a:srgbClr val="008000"/>
                </a:solidFill>
              </a:rPr>
              <a:t>h</a:t>
            </a:r>
            <a:r>
              <a:rPr lang="en-US" dirty="0" smtClean="0">
                <a:solidFill>
                  <a:srgbClr val="008000"/>
                </a:solidFill>
              </a:rPr>
              <a:t>igh energy</a:t>
            </a:r>
            <a:endParaRPr lang="en-US" dirty="0">
              <a:solidFill>
                <a:srgbClr val="008000"/>
              </a:solidFill>
            </a:endParaRPr>
          </a:p>
        </p:txBody>
      </p:sp>
      <p:sp>
        <p:nvSpPr>
          <p:cNvPr id="6" name="Text Box 10"/>
          <p:cNvSpPr txBox="1">
            <a:spLocks noChangeArrowheads="1"/>
          </p:cNvSpPr>
          <p:nvPr/>
        </p:nvSpPr>
        <p:spPr bwMode="auto">
          <a:xfrm>
            <a:off x="7884368" y="1268760"/>
            <a:ext cx="613519"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Nojiri</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40223207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7" name="Picture 1" descr="TLEPlayou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525463"/>
            <a:ext cx="9172575" cy="635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02" name="Rectangle 2"/>
          <p:cNvSpPr>
            <a:spLocks noGrp="1" noChangeArrowheads="1"/>
          </p:cNvSpPr>
          <p:nvPr>
            <p:ph type="title"/>
          </p:nvPr>
        </p:nvSpPr>
        <p:spPr>
          <a:xfrm>
            <a:off x="457200" y="115888"/>
            <a:ext cx="8229600" cy="850900"/>
          </a:xfrm>
          <a:solidFill>
            <a:schemeClr val="accent1"/>
          </a:solidFill>
          <a:ln>
            <a:solidFill>
              <a:schemeClr val="tx1"/>
            </a:solidFill>
            <a:miter lim="800000"/>
            <a:headEnd/>
            <a:tailEnd/>
          </a:ln>
        </p:spPr>
        <p:txBody>
          <a:bodyPr/>
          <a:lstStyle/>
          <a:p>
            <a:pPr eaLnBrk="1" hangingPunct="1">
              <a:defRPr/>
            </a:pPr>
            <a:r>
              <a:rPr lang="en-US" dirty="0" smtClean="0">
                <a:solidFill>
                  <a:schemeClr val="tx1"/>
                </a:solidFill>
                <a:latin typeface="Times" charset="0"/>
                <a:cs typeface="+mj-cs"/>
              </a:rPr>
              <a:t>A Vision for the 21</a:t>
            </a:r>
            <a:r>
              <a:rPr lang="en-US" baseline="30000" dirty="0" smtClean="0">
                <a:solidFill>
                  <a:schemeClr val="tx1"/>
                </a:solidFill>
                <a:latin typeface="Times" charset="0"/>
                <a:cs typeface="+mj-cs"/>
              </a:rPr>
              <a:t>st</a:t>
            </a:r>
            <a:r>
              <a:rPr lang="en-US" dirty="0" smtClean="0">
                <a:solidFill>
                  <a:schemeClr val="tx1"/>
                </a:solidFill>
                <a:latin typeface="Times" charset="0"/>
                <a:cs typeface="+mj-cs"/>
              </a:rPr>
              <a:t> Century</a:t>
            </a:r>
          </a:p>
        </p:txBody>
      </p:sp>
      <p:sp>
        <p:nvSpPr>
          <p:cNvPr id="2" name="TextBox 1"/>
          <p:cNvSpPr txBox="1">
            <a:spLocks noChangeArrowheads="1"/>
          </p:cNvSpPr>
          <p:nvPr/>
        </p:nvSpPr>
        <p:spPr bwMode="auto">
          <a:xfrm>
            <a:off x="311150" y="1341438"/>
            <a:ext cx="4147289" cy="9048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a:solidFill>
                  <a:srgbClr val="FFFF00"/>
                </a:solidFill>
                <a:latin typeface="Times New Roman" charset="0"/>
                <a:cs typeface="Times New Roman" charset="0"/>
              </a:rPr>
              <a:t>350 </a:t>
            </a:r>
            <a:r>
              <a:rPr lang="en-US" sz="2400" b="0" dirty="0" err="1">
                <a:solidFill>
                  <a:srgbClr val="FFFF00"/>
                </a:solidFill>
                <a:latin typeface="Times New Roman" charset="0"/>
                <a:cs typeface="Times New Roman" charset="0"/>
              </a:rPr>
              <a:t>GeV</a:t>
            </a:r>
            <a:r>
              <a:rPr lang="en-US" sz="2400" b="0" dirty="0">
                <a:solidFill>
                  <a:srgbClr val="FFFF00"/>
                </a:solidFill>
                <a:latin typeface="Times New Roman" charset="0"/>
                <a:cs typeface="Times New Roman" charset="0"/>
              </a:rPr>
              <a:t> Circular </a:t>
            </a:r>
            <a:r>
              <a:rPr lang="en-US" sz="2400" b="0" dirty="0" err="1">
                <a:solidFill>
                  <a:srgbClr val="FFFF00"/>
                </a:solidFill>
                <a:latin typeface="Times New Roman" charset="0"/>
                <a:cs typeface="Times New Roman" charset="0"/>
              </a:rPr>
              <a:t>e</a:t>
            </a:r>
            <a:r>
              <a:rPr lang="en-US" sz="2400" b="0" baseline="30000" dirty="0" err="1">
                <a:solidFill>
                  <a:srgbClr val="FFFF00"/>
                </a:solidFill>
                <a:latin typeface="Times New Roman" charset="0"/>
                <a:cs typeface="Times New Roman" charset="0"/>
              </a:rPr>
              <a:t>+</a:t>
            </a:r>
            <a:r>
              <a:rPr lang="en-US" sz="2400" b="0" dirty="0" err="1">
                <a:solidFill>
                  <a:srgbClr val="FFFF00"/>
                </a:solidFill>
                <a:latin typeface="Times New Roman" charset="0"/>
                <a:cs typeface="Times New Roman" charset="0"/>
              </a:rPr>
              <a:t>e</a:t>
            </a:r>
            <a:r>
              <a:rPr lang="en-US" sz="2400" b="0" baseline="30000" dirty="0">
                <a:solidFill>
                  <a:srgbClr val="FFFF00"/>
                </a:solidFill>
                <a:latin typeface="Times New Roman" charset="0"/>
                <a:cs typeface="Times New Roman" charset="0"/>
              </a:rPr>
              <a:t>-</a:t>
            </a:r>
            <a:r>
              <a:rPr lang="en-US" sz="2400" b="0" dirty="0">
                <a:solidFill>
                  <a:srgbClr val="FFFF00"/>
                </a:solidFill>
                <a:latin typeface="Times New Roman" charset="0"/>
                <a:cs typeface="Times New Roman" charset="0"/>
              </a:rPr>
              <a:t> collider</a:t>
            </a:r>
          </a:p>
          <a:p>
            <a:pPr eaLnBrk="1" hangingPunct="1">
              <a:buNone/>
            </a:pPr>
            <a:r>
              <a:rPr lang="en-US" sz="2400" b="0" dirty="0">
                <a:solidFill>
                  <a:srgbClr val="FFFF00"/>
                </a:solidFill>
                <a:latin typeface="Times New Roman" charset="0"/>
                <a:cs typeface="Times New Roman" charset="0"/>
              </a:rPr>
              <a:t>100 </a:t>
            </a:r>
            <a:r>
              <a:rPr lang="en-US" sz="2400" b="0" dirty="0" err="1">
                <a:solidFill>
                  <a:srgbClr val="FFFF00"/>
                </a:solidFill>
                <a:latin typeface="Times New Roman" charset="0"/>
                <a:cs typeface="Times New Roman" charset="0"/>
              </a:rPr>
              <a:t>TeV</a:t>
            </a:r>
            <a:r>
              <a:rPr lang="en-US" sz="2400" b="0" dirty="0">
                <a:solidFill>
                  <a:srgbClr val="FFFF00"/>
                </a:solidFill>
                <a:latin typeface="Times New Roman" charset="0"/>
                <a:cs typeface="Times New Roman" charset="0"/>
              </a:rPr>
              <a:t> proton-proton collider</a:t>
            </a:r>
          </a:p>
        </p:txBody>
      </p:sp>
      <p:sp>
        <p:nvSpPr>
          <p:cNvPr id="5" name="TextBox 4"/>
          <p:cNvSpPr txBox="1">
            <a:spLocks noChangeArrowheads="1"/>
          </p:cNvSpPr>
          <p:nvPr/>
        </p:nvSpPr>
        <p:spPr bwMode="auto">
          <a:xfrm>
            <a:off x="323528" y="2276872"/>
            <a:ext cx="2929007" cy="461665"/>
          </a:xfrm>
          <a:prstGeom prst="rect">
            <a:avLst/>
          </a:prstGeom>
          <a:solidFill>
            <a:srgbClr val="008000"/>
          </a:solidFill>
          <a:ln>
            <a:noFill/>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smtClean="0">
                <a:solidFill>
                  <a:srgbClr val="FFFF00"/>
                </a:solidFill>
                <a:latin typeface="Times New Roman" charset="0"/>
                <a:cs typeface="Times New Roman" charset="0"/>
              </a:rPr>
              <a:t>Similar ideas in China</a:t>
            </a:r>
            <a:endParaRPr lang="en-US" sz="2400" b="0" dirty="0">
              <a:solidFill>
                <a:srgbClr val="FFFF00"/>
              </a:solidFill>
              <a:latin typeface="Times New Roman" charset="0"/>
              <a:cs typeface="Times New Roman" charset="0"/>
            </a:endParaRPr>
          </a:p>
        </p:txBody>
      </p:sp>
    </p:spTree>
    <p:extLst>
      <p:ext uri="{BB962C8B-B14F-4D97-AF65-F5344CB8AC3E}">
        <p14:creationId xmlns:p14="http://schemas.microsoft.com/office/powerpoint/2010/main" val="18487019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457200" y="130175"/>
            <a:ext cx="8229600" cy="1354138"/>
          </a:xfrm>
          <a:solidFill>
            <a:schemeClr val="accent1"/>
          </a:solidFill>
          <a:ln>
            <a:solidFill>
              <a:schemeClr val="tx1"/>
            </a:solidFill>
            <a:miter lim="800000"/>
            <a:headEnd/>
            <a:tailEnd/>
          </a:ln>
        </p:spPr>
        <p:txBody>
          <a:bodyPr/>
          <a:lstStyle/>
          <a:p>
            <a:pPr eaLnBrk="1" hangingPunct="1">
              <a:defRPr/>
            </a:pPr>
            <a:r>
              <a:rPr lang="en-US" dirty="0" smtClean="0">
                <a:solidFill>
                  <a:schemeClr val="tx1"/>
                </a:solidFill>
                <a:latin typeface="Times" charset="0"/>
                <a:cs typeface="+mj-cs"/>
              </a:rPr>
              <a:t>Comparison of Possible Higgs</a:t>
            </a:r>
            <a:br>
              <a:rPr lang="en-US" dirty="0" smtClean="0">
                <a:solidFill>
                  <a:schemeClr val="tx1"/>
                </a:solidFill>
                <a:latin typeface="Times" charset="0"/>
                <a:cs typeface="+mj-cs"/>
              </a:rPr>
            </a:br>
            <a:r>
              <a:rPr lang="en-US" dirty="0" smtClean="0">
                <a:solidFill>
                  <a:schemeClr val="tx1"/>
                </a:solidFill>
                <a:latin typeface="Times" charset="0"/>
                <a:cs typeface="+mj-cs"/>
              </a:rPr>
              <a:t>Factory Measurements</a:t>
            </a:r>
          </a:p>
        </p:txBody>
      </p:sp>
      <p:sp>
        <p:nvSpPr>
          <p:cNvPr id="67586" name="Rectangle 4"/>
          <p:cNvSpPr>
            <a:spLocks noChangeArrowheads="1"/>
          </p:cNvSpPr>
          <p:nvPr/>
        </p:nvSpPr>
        <p:spPr bwMode="auto">
          <a:xfrm>
            <a:off x="-315913" y="3895725"/>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hangingPunct="0">
              <a:spcBef>
                <a:spcPct val="0"/>
              </a:spcBef>
              <a:buFontTx/>
              <a:buNone/>
            </a:pPr>
            <a:endParaRPr lang="en-US" sz="2400" b="0">
              <a:latin typeface="Arial" charset="0"/>
            </a:endParaRPr>
          </a:p>
        </p:txBody>
      </p:sp>
      <p:pic>
        <p:nvPicPr>
          <p:cNvPr id="67587" name="Picture 1" descr="Higgsmeasuremen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138" y="1543050"/>
            <a:ext cx="8210550" cy="51990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79967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913"/>
            <a:ext cx="7772400" cy="1470025"/>
          </a:xfrm>
          <a:solidFill>
            <a:schemeClr val="accent1"/>
          </a:solidFill>
          <a:ln>
            <a:solidFill>
              <a:schemeClr val="tx1"/>
            </a:solidFill>
          </a:ln>
        </p:spPr>
        <p:txBody>
          <a:bodyPr/>
          <a:lstStyle/>
          <a:p>
            <a:pPr>
              <a:defRPr/>
            </a:pPr>
            <a:r>
              <a:rPr lang="en-US" dirty="0" smtClean="0">
                <a:latin typeface="Times New Roman"/>
                <a:cs typeface="Times New Roman"/>
              </a:rPr>
              <a:t>TLEP:</a:t>
            </a:r>
            <a:br>
              <a:rPr lang="en-US" dirty="0" smtClean="0">
                <a:latin typeface="Times New Roman"/>
                <a:cs typeface="Times New Roman"/>
              </a:rPr>
            </a:br>
            <a:r>
              <a:rPr lang="en-US" dirty="0" smtClean="0">
                <a:latin typeface="Times New Roman"/>
                <a:cs typeface="Times New Roman"/>
              </a:rPr>
              <a:t>Part of a Vision for the Future</a:t>
            </a:r>
            <a:endParaRPr lang="en-US" dirty="0">
              <a:latin typeface="Times New Roman"/>
              <a:cs typeface="Times New Roman"/>
            </a:endParaRPr>
          </a:p>
        </p:txBody>
      </p:sp>
      <p:sp>
        <p:nvSpPr>
          <p:cNvPr id="3" name="Subtitle 2"/>
          <p:cNvSpPr>
            <a:spLocks noGrp="1"/>
          </p:cNvSpPr>
          <p:nvPr>
            <p:ph type="subTitle" idx="1"/>
          </p:nvPr>
        </p:nvSpPr>
        <p:spPr>
          <a:xfrm>
            <a:off x="684213" y="2708275"/>
            <a:ext cx="7775575" cy="2376488"/>
          </a:xfrm>
          <a:solidFill>
            <a:schemeClr val="accent1"/>
          </a:solidFill>
          <a:ln>
            <a:solidFill>
              <a:schemeClr val="tx1"/>
            </a:solidFill>
          </a:ln>
        </p:spPr>
        <p:txBody>
          <a:bodyPr/>
          <a:lstStyle/>
          <a:p>
            <a:pPr>
              <a:defRPr/>
            </a:pPr>
            <a:r>
              <a:rPr lang="en-US" dirty="0" smtClean="0">
                <a:latin typeface="Times New Roman"/>
                <a:cs typeface="Times New Roman"/>
              </a:rPr>
              <a:t>Exploration of the 10 </a:t>
            </a:r>
            <a:r>
              <a:rPr lang="en-US" dirty="0" err="1" smtClean="0">
                <a:latin typeface="Times New Roman"/>
                <a:cs typeface="Times New Roman"/>
              </a:rPr>
              <a:t>TeV</a:t>
            </a:r>
            <a:r>
              <a:rPr lang="en-US" dirty="0" smtClean="0">
                <a:latin typeface="Times New Roman"/>
                <a:cs typeface="Times New Roman"/>
              </a:rPr>
              <a:t> scale</a:t>
            </a:r>
          </a:p>
          <a:p>
            <a:pPr>
              <a:defRPr/>
            </a:pPr>
            <a:r>
              <a:rPr lang="en-US" dirty="0" smtClean="0">
                <a:latin typeface="Times New Roman"/>
                <a:cs typeface="Times New Roman"/>
              </a:rPr>
              <a:t>Direct (VHE-LHC) + Indirect (TLEP)</a:t>
            </a:r>
          </a:p>
          <a:p>
            <a:pPr>
              <a:defRPr/>
            </a:pPr>
            <a:r>
              <a:rPr lang="en-US" dirty="0" smtClean="0">
                <a:latin typeface="Times New Roman"/>
                <a:cs typeface="Times New Roman"/>
              </a:rPr>
              <a:t>Need major effort to develop the physics case</a:t>
            </a:r>
          </a:p>
          <a:p>
            <a:pPr>
              <a:defRPr/>
            </a:pPr>
            <a:r>
              <a:rPr lang="en-US" dirty="0" smtClean="0">
                <a:latin typeface="Times New Roman"/>
                <a:cs typeface="Times New Roman"/>
              </a:rPr>
              <a:t>Work together</a:t>
            </a:r>
            <a:endParaRPr lang="en-US" dirty="0">
              <a:latin typeface="Times New Roman"/>
              <a:cs typeface="Times New Roman"/>
            </a:endParaRPr>
          </a:p>
        </p:txBody>
      </p:sp>
    </p:spTree>
    <p:extLst>
      <p:ext uri="{BB962C8B-B14F-4D97-AF65-F5344CB8AC3E}">
        <p14:creationId xmlns:p14="http://schemas.microsoft.com/office/powerpoint/2010/main" val="8893823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ssolve">
                                      <p:cBhvr>
                                        <p:cTn id="20" dur="500"/>
                                        <p:tgtEl>
                                          <p:spTgt spid="3">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m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822883"/>
            <a:ext cx="6120680" cy="2558445"/>
          </a:xfrm>
          <a:prstGeom prst="rect">
            <a:avLst/>
          </a:prstGeom>
        </p:spPr>
      </p:pic>
      <p:sp>
        <p:nvSpPr>
          <p:cNvPr id="2" name="Title 1"/>
          <p:cNvSpPr>
            <a:spLocks noGrp="1"/>
          </p:cNvSpPr>
          <p:nvPr>
            <p:ph type="title"/>
          </p:nvPr>
        </p:nvSpPr>
        <p:spPr>
          <a:xfrm>
            <a:off x="251520" y="418654"/>
            <a:ext cx="5554960" cy="1714202"/>
          </a:xfrm>
          <a:solidFill>
            <a:srgbClr val="BBE0E3"/>
          </a:solidFill>
          <a:ln>
            <a:solidFill>
              <a:srgbClr val="000000"/>
            </a:solidFill>
          </a:ln>
        </p:spPr>
        <p:txBody>
          <a:bodyPr/>
          <a:lstStyle/>
          <a:p>
            <a:r>
              <a:rPr lang="en-US" sz="5400" dirty="0" smtClean="0">
                <a:latin typeface="Times New Roman"/>
                <a:cs typeface="Times New Roman"/>
              </a:rPr>
              <a:t>Quark </a:t>
            </a:r>
            <a:r>
              <a:rPr lang="en-US" sz="5400" dirty="0" err="1" smtClean="0">
                <a:latin typeface="Times New Roman"/>
                <a:cs typeface="Times New Roman"/>
              </a:rPr>
              <a:t>Flavour</a:t>
            </a:r>
            <a:r>
              <a:rPr lang="en-US" sz="5400" dirty="0">
                <a:latin typeface="Times New Roman"/>
                <a:cs typeface="Times New Roman"/>
              </a:rPr>
              <a:t/>
            </a:r>
            <a:br>
              <a:rPr lang="en-US" sz="5400" dirty="0">
                <a:latin typeface="Times New Roman"/>
                <a:cs typeface="Times New Roman"/>
              </a:rPr>
            </a:br>
            <a:r>
              <a:rPr lang="en-US" sz="5400" dirty="0" smtClean="0">
                <a:latin typeface="Times New Roman"/>
                <a:cs typeface="Times New Roman"/>
              </a:rPr>
              <a:t>Physics Successes</a:t>
            </a:r>
            <a:endParaRPr lang="en-US" sz="5400" dirty="0">
              <a:latin typeface="Times New Roman"/>
              <a:cs typeface="Times New Roman"/>
            </a:endParaRPr>
          </a:p>
        </p:txBody>
      </p:sp>
      <p:sp>
        <p:nvSpPr>
          <p:cNvPr id="11" name="TextBox 10"/>
          <p:cNvSpPr txBox="1"/>
          <p:nvPr/>
        </p:nvSpPr>
        <p:spPr>
          <a:xfrm>
            <a:off x="2915816" y="5940568"/>
            <a:ext cx="870083" cy="584776"/>
          </a:xfrm>
          <a:prstGeom prst="rect">
            <a:avLst/>
          </a:prstGeom>
          <a:solidFill>
            <a:srgbClr val="000066"/>
          </a:solidFill>
        </p:spPr>
        <p:txBody>
          <a:bodyPr wrap="none" rtlCol="0">
            <a:spAutoFit/>
          </a:bodyPr>
          <a:lstStyle/>
          <a:p>
            <a:pPr>
              <a:buNone/>
            </a:pPr>
            <a:r>
              <a:rPr lang="en-US" b="0" dirty="0" err="1" smtClean="0">
                <a:solidFill>
                  <a:srgbClr val="FFFF00"/>
                </a:solidFill>
              </a:rPr>
              <a:t>μ</a:t>
            </a:r>
            <a:r>
              <a:rPr lang="en-US" b="0" baseline="30000" dirty="0" err="1" smtClean="0">
                <a:solidFill>
                  <a:srgbClr val="FFFF00"/>
                </a:solidFill>
              </a:rPr>
              <a:t>+</a:t>
            </a:r>
            <a:r>
              <a:rPr lang="en-US" b="0" dirty="0" err="1" smtClean="0">
                <a:solidFill>
                  <a:srgbClr val="FFFF00"/>
                </a:solidFill>
              </a:rPr>
              <a:t>μ</a:t>
            </a:r>
            <a:r>
              <a:rPr lang="en-US" b="0" baseline="30000" dirty="0" smtClean="0">
                <a:solidFill>
                  <a:srgbClr val="FFFF00"/>
                </a:solidFill>
              </a:rPr>
              <a:t>-</a:t>
            </a:r>
            <a:endParaRPr lang="en-US" b="0" baseline="30000" dirty="0">
              <a:solidFill>
                <a:srgbClr val="FFFF00"/>
              </a:solidFill>
            </a:endParaRPr>
          </a:p>
        </p:txBody>
      </p:sp>
      <p:pic>
        <p:nvPicPr>
          <p:cNvPr id="5" name="Picture 4" descr="CKMfit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1495" y="3645024"/>
            <a:ext cx="2870985" cy="2865921"/>
          </a:xfrm>
          <a:prstGeom prst="rect">
            <a:avLst/>
          </a:prstGeom>
        </p:spPr>
      </p:pic>
      <p:pic>
        <p:nvPicPr>
          <p:cNvPr id="8" name="Picture 7" descr="UTfi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160" y="404664"/>
            <a:ext cx="2873622" cy="3096344"/>
          </a:xfrm>
          <a:prstGeom prst="rect">
            <a:avLst/>
          </a:prstGeom>
        </p:spPr>
      </p:pic>
      <p:sp>
        <p:nvSpPr>
          <p:cNvPr id="12" name="TextBox 11"/>
          <p:cNvSpPr txBox="1"/>
          <p:nvPr/>
        </p:nvSpPr>
        <p:spPr>
          <a:xfrm>
            <a:off x="323528" y="2397310"/>
            <a:ext cx="5439510" cy="1175706"/>
          </a:xfrm>
          <a:prstGeom prst="rect">
            <a:avLst/>
          </a:prstGeom>
          <a:solidFill>
            <a:srgbClr val="000066"/>
          </a:solidFill>
        </p:spPr>
        <p:txBody>
          <a:bodyPr wrap="none" rtlCol="0">
            <a:spAutoFit/>
          </a:bodyPr>
          <a:lstStyle/>
          <a:p>
            <a:pPr>
              <a:buNone/>
            </a:pPr>
            <a:r>
              <a:rPr lang="en-US" b="0" dirty="0" smtClean="0">
                <a:solidFill>
                  <a:srgbClr val="FFFF00"/>
                </a:solidFill>
              </a:rPr>
              <a:t>Good global fits to CKM model</a:t>
            </a:r>
            <a:endParaRPr lang="en-US" b="0" baseline="30000" dirty="0" smtClean="0">
              <a:solidFill>
                <a:srgbClr val="FFFF00"/>
              </a:solidFill>
            </a:endParaRPr>
          </a:p>
          <a:p>
            <a:pPr>
              <a:buNone/>
            </a:pPr>
            <a:r>
              <a:rPr lang="en-US" b="0" dirty="0" smtClean="0">
                <a:solidFill>
                  <a:srgbClr val="FFFF00"/>
                </a:solidFill>
              </a:rPr>
              <a:t>Rare B decays to </a:t>
            </a:r>
            <a:r>
              <a:rPr lang="en-US" b="0" dirty="0" err="1">
                <a:solidFill>
                  <a:srgbClr val="FFFF00"/>
                </a:solidFill>
              </a:rPr>
              <a:t>μ</a:t>
            </a:r>
            <a:r>
              <a:rPr lang="en-US" b="0" baseline="30000" dirty="0" err="1">
                <a:solidFill>
                  <a:srgbClr val="FFFF00"/>
                </a:solidFill>
              </a:rPr>
              <a:t>+</a:t>
            </a:r>
            <a:r>
              <a:rPr lang="en-US" b="0" dirty="0" err="1">
                <a:solidFill>
                  <a:srgbClr val="FFFF00"/>
                </a:solidFill>
              </a:rPr>
              <a:t>μ</a:t>
            </a:r>
            <a:r>
              <a:rPr lang="en-US" b="0" baseline="30000" dirty="0" smtClean="0">
                <a:solidFill>
                  <a:srgbClr val="FFFF00"/>
                </a:solidFill>
              </a:rPr>
              <a:t>-</a:t>
            </a:r>
            <a:r>
              <a:rPr lang="en-US" b="0" dirty="0">
                <a:solidFill>
                  <a:srgbClr val="FFFF00"/>
                </a:solidFill>
              </a:rPr>
              <a:t> </a:t>
            </a:r>
            <a:r>
              <a:rPr lang="en-US" b="0" dirty="0" smtClean="0">
                <a:solidFill>
                  <a:srgbClr val="FFFF00"/>
                </a:solidFill>
              </a:rPr>
              <a:t>observed</a:t>
            </a:r>
            <a:endParaRPr lang="en-US" b="0" baseline="30000" dirty="0">
              <a:solidFill>
                <a:srgbClr val="FFFF00"/>
              </a:solidFill>
            </a:endParaRPr>
          </a:p>
        </p:txBody>
      </p:sp>
      <p:sp>
        <p:nvSpPr>
          <p:cNvPr id="13" name="Text Box 10"/>
          <p:cNvSpPr txBox="1">
            <a:spLocks noChangeArrowheads="1"/>
          </p:cNvSpPr>
          <p:nvPr/>
        </p:nvSpPr>
        <p:spPr bwMode="auto">
          <a:xfrm>
            <a:off x="323528" y="6453336"/>
            <a:ext cx="922711"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dirty="0" smtClean="0">
                <a:solidFill>
                  <a:srgbClr val="FFFF00"/>
                </a:solidFill>
                <a:latin typeface="Times" charset="0"/>
              </a:rPr>
              <a:t>Rodrigues</a:t>
            </a:r>
            <a:endParaRPr lang="en-US" sz="1400" b="0" dirty="0">
              <a:solidFill>
                <a:srgbClr val="FFFF00"/>
              </a:solidFill>
              <a:latin typeface="Times" charset="0"/>
            </a:endParaRPr>
          </a:p>
        </p:txBody>
      </p:sp>
    </p:spTree>
    <p:extLst>
      <p:ext uri="{BB962C8B-B14F-4D97-AF65-F5344CB8AC3E}">
        <p14:creationId xmlns:p14="http://schemas.microsoft.com/office/powerpoint/2010/main" val="41491794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par>
                                <p:cTn id="20" presetID="9" presetClass="entr" presetSubtype="0" fill="hold" nodeType="withEffect">
                                  <p:stCondLst>
                                    <p:cond delay="0"/>
                                  </p:stCondLst>
                                  <p:childTnLst>
                                    <p:set>
                                      <p:cBhvr>
                                        <p:cTn id="21" dur="1" fill="hold">
                                          <p:stCondLst>
                                            <p:cond delay="0"/>
                                          </p:stCondLst>
                                        </p:cTn>
                                        <p:tgtEl>
                                          <p:spTgt spid="12">
                                            <p:txEl>
                                              <p:pRg st="1" end="1"/>
                                            </p:txEl>
                                          </p:spTgt>
                                        </p:tgtEl>
                                        <p:attrNameLst>
                                          <p:attrName>style.visibility</p:attrName>
                                        </p:attrNameLst>
                                      </p:cBhvr>
                                      <p:to>
                                        <p:strVal val="visible"/>
                                      </p:to>
                                    </p:set>
                                    <p:animEffect transition="in" filter="dissolve">
                                      <p:cBhvr>
                                        <p:cTn id="2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107950" y="260350"/>
            <a:ext cx="8891588" cy="1152525"/>
          </a:xfrm>
          <a:solidFill>
            <a:srgbClr val="BBE0E3"/>
          </a:solidFill>
          <a:ln>
            <a:solidFill>
              <a:srgbClr val="000000"/>
            </a:solidFill>
            <a:miter lim="800000"/>
            <a:headEnd/>
            <a:tailEnd/>
          </a:ln>
        </p:spPr>
        <p:txBody>
          <a:bodyPr/>
          <a:lstStyle/>
          <a:p>
            <a:pPr eaLnBrk="1" hangingPunct="1"/>
            <a:r>
              <a:rPr lang="en-US" sz="4000">
                <a:latin typeface="Times New Roman" charset="0"/>
                <a:ea typeface="ＭＳ Ｐゴシック" charset="0"/>
                <a:cs typeface="Times New Roman" charset="0"/>
              </a:rPr>
              <a:t>Cosmological Inflation in Light of Planck</a:t>
            </a:r>
          </a:p>
        </p:txBody>
      </p:sp>
      <p:sp>
        <p:nvSpPr>
          <p:cNvPr id="3" name="Content Placeholder 2"/>
          <p:cNvSpPr>
            <a:spLocks noGrp="1"/>
          </p:cNvSpPr>
          <p:nvPr>
            <p:ph idx="1"/>
          </p:nvPr>
        </p:nvSpPr>
        <p:spPr>
          <a:xfrm>
            <a:off x="107950" y="1557338"/>
            <a:ext cx="8856663" cy="5184775"/>
          </a:xfrm>
          <a:solidFill>
            <a:srgbClr val="BBE0E3"/>
          </a:solidFill>
          <a:ln>
            <a:solidFill>
              <a:srgbClr val="000000"/>
            </a:solidFill>
          </a:ln>
        </p:spPr>
        <p:txBody>
          <a:bodyPr/>
          <a:lstStyle/>
          <a:p>
            <a:pPr eaLnBrk="1" hangingPunct="1">
              <a:defRPr/>
            </a:pPr>
            <a:endParaRPr lang="en-US" dirty="0" smtClean="0">
              <a:latin typeface="Times New Roman"/>
              <a:cs typeface="Times New Roman"/>
            </a:endParaRPr>
          </a:p>
          <a:p>
            <a:pPr eaLnBrk="1" hangingPunct="1">
              <a:defRPr/>
            </a:pPr>
            <a:endParaRPr lang="en-US" dirty="0">
              <a:latin typeface="Times New Roman"/>
              <a:cs typeface="Times New Roman"/>
            </a:endParaRPr>
          </a:p>
          <a:p>
            <a:pPr eaLnBrk="1" hangingPunct="1">
              <a:defRPr/>
            </a:pPr>
            <a:endParaRPr lang="en-US" dirty="0" smtClean="0">
              <a:latin typeface="Times New Roman"/>
              <a:cs typeface="Times New Roman"/>
            </a:endParaRPr>
          </a:p>
          <a:p>
            <a:pPr eaLnBrk="1" hangingPunct="1">
              <a:defRPr/>
            </a:pPr>
            <a:endParaRPr lang="en-US" dirty="0">
              <a:latin typeface="Times New Roman"/>
              <a:cs typeface="Times New Roman"/>
            </a:endParaRPr>
          </a:p>
          <a:p>
            <a:pPr eaLnBrk="1" hangingPunct="1">
              <a:defRPr/>
            </a:pPr>
            <a:endParaRPr lang="en-US" dirty="0" smtClean="0">
              <a:latin typeface="Times New Roman"/>
              <a:cs typeface="Times New Roman"/>
            </a:endParaRPr>
          </a:p>
          <a:p>
            <a:pPr marL="0" indent="0" eaLnBrk="1" hangingPunct="1">
              <a:buFontTx/>
              <a:buNone/>
              <a:defRPr/>
            </a:pPr>
            <a:endParaRPr lang="en-US" dirty="0">
              <a:latin typeface="Times New Roman"/>
              <a:cs typeface="Times New Roman"/>
            </a:endParaRPr>
          </a:p>
          <a:p>
            <a:pPr eaLnBrk="1" hangingPunct="1">
              <a:defRPr/>
            </a:pPr>
            <a:endParaRPr lang="en-US" sz="5400" dirty="0" smtClean="0">
              <a:latin typeface="Times New Roman"/>
              <a:cs typeface="Times New Roman"/>
            </a:endParaRPr>
          </a:p>
          <a:p>
            <a:pPr eaLnBrk="1" hangingPunct="1">
              <a:defRPr/>
            </a:pPr>
            <a:r>
              <a:rPr lang="en-US" b="1" dirty="0" smtClean="0">
                <a:solidFill>
                  <a:srgbClr val="FF0000"/>
                </a:solidFill>
                <a:latin typeface="Times New Roman"/>
                <a:cs typeface="Times New Roman"/>
              </a:rPr>
              <a:t>A scalar in the sky? </a:t>
            </a:r>
            <a:r>
              <a:rPr lang="en-US" b="1" dirty="0" err="1" smtClean="0">
                <a:solidFill>
                  <a:srgbClr val="FF0000"/>
                </a:solidFill>
                <a:latin typeface="Times New Roman"/>
                <a:cs typeface="Times New Roman"/>
              </a:rPr>
              <a:t>Supersymmetry</a:t>
            </a:r>
            <a:r>
              <a:rPr lang="en-US" b="1" dirty="0" smtClean="0">
                <a:solidFill>
                  <a:srgbClr val="FF0000"/>
                </a:solidFill>
                <a:latin typeface="Times New Roman"/>
                <a:cs typeface="Times New Roman"/>
              </a:rPr>
              <a:t>/gravity?</a:t>
            </a:r>
            <a:endParaRPr lang="en-US" b="1" dirty="0" smtClean="0">
              <a:solidFill>
                <a:srgbClr val="FF0000"/>
              </a:solidFill>
              <a:latin typeface="Times New Roman"/>
              <a:cs typeface="Times New Roman"/>
            </a:endParaRPr>
          </a:p>
        </p:txBody>
      </p:sp>
      <p:pic>
        <p:nvPicPr>
          <p:cNvPr id="48131" name="Picture 4" descr="Plan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825" y="1592263"/>
            <a:ext cx="8769350" cy="435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0"/>
          <p:cNvSpPr txBox="1">
            <a:spLocks noChangeArrowheads="1"/>
          </p:cNvSpPr>
          <p:nvPr/>
        </p:nvSpPr>
        <p:spPr bwMode="auto">
          <a:xfrm>
            <a:off x="7956376" y="1700808"/>
            <a:ext cx="787395"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Bouchet</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40311928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dissolve">
                                      <p:cBhvr>
                                        <p:cTn id="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Ringeva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050"/>
            <a:ext cx="9144000" cy="6892050"/>
          </a:xfrm>
          <a:prstGeom prst="rect">
            <a:avLst/>
          </a:prstGeom>
        </p:spPr>
      </p:pic>
      <p:sp>
        <p:nvSpPr>
          <p:cNvPr id="2" name="Title 1"/>
          <p:cNvSpPr>
            <a:spLocks noGrp="1"/>
          </p:cNvSpPr>
          <p:nvPr>
            <p:ph type="title"/>
          </p:nvPr>
        </p:nvSpPr>
        <p:spPr>
          <a:xfrm>
            <a:off x="179512" y="197768"/>
            <a:ext cx="5482952" cy="1143000"/>
          </a:xfrm>
          <a:solidFill>
            <a:schemeClr val="accent1"/>
          </a:solidFill>
          <a:ln>
            <a:solidFill>
              <a:schemeClr val="tx1"/>
            </a:solidFill>
          </a:ln>
        </p:spPr>
        <p:txBody>
          <a:bodyPr/>
          <a:lstStyle/>
          <a:p>
            <a:r>
              <a:rPr lang="en-US" dirty="0" smtClean="0">
                <a:latin typeface="Times New Roman"/>
                <a:cs typeface="Times New Roman"/>
              </a:rPr>
              <a:t>Inflationary Landscape</a:t>
            </a:r>
            <a:endParaRPr lang="en-US" dirty="0">
              <a:latin typeface="Times New Roman"/>
              <a:cs typeface="Times New Roman"/>
            </a:endParaRPr>
          </a:p>
        </p:txBody>
      </p:sp>
      <p:sp>
        <p:nvSpPr>
          <p:cNvPr id="10" name="Oval 9"/>
          <p:cNvSpPr>
            <a:spLocks noChangeArrowheads="1"/>
          </p:cNvSpPr>
          <p:nvPr/>
        </p:nvSpPr>
        <p:spPr bwMode="auto">
          <a:xfrm>
            <a:off x="3313207" y="5949280"/>
            <a:ext cx="1944216" cy="648072"/>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1" name="Text Box 6"/>
          <p:cNvSpPr txBox="1">
            <a:spLocks noChangeArrowheads="1"/>
          </p:cNvSpPr>
          <p:nvPr/>
        </p:nvSpPr>
        <p:spPr bwMode="auto">
          <a:xfrm>
            <a:off x="3707904" y="4941168"/>
            <a:ext cx="1872208" cy="9048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err="1" smtClean="0">
                <a:solidFill>
                  <a:srgbClr val="FFFF00"/>
                </a:solidFill>
              </a:rPr>
              <a:t>Starobinsky</a:t>
            </a:r>
            <a:endParaRPr lang="en-US" sz="2400" b="0" dirty="0" smtClean="0">
              <a:solidFill>
                <a:srgbClr val="FFFF00"/>
              </a:solidFill>
            </a:endParaRPr>
          </a:p>
          <a:p>
            <a:pPr algn="ctr" eaLnBrk="1" hangingPunct="1">
              <a:buFontTx/>
              <a:buNone/>
            </a:pPr>
            <a:r>
              <a:rPr lang="en-US" sz="2400" b="0" dirty="0" smtClean="0">
                <a:solidFill>
                  <a:srgbClr val="FFFF00"/>
                </a:solidFill>
              </a:rPr>
              <a:t>R + R</a:t>
            </a:r>
            <a:r>
              <a:rPr lang="en-US" sz="2400" b="0" baseline="30000" dirty="0" smtClean="0">
                <a:solidFill>
                  <a:srgbClr val="FFFF00"/>
                </a:solidFill>
              </a:rPr>
              <a:t>2</a:t>
            </a:r>
            <a:r>
              <a:rPr lang="en-US" sz="2400" b="0" dirty="0" smtClean="0">
                <a:solidFill>
                  <a:srgbClr val="FFFF00"/>
                </a:solidFill>
              </a:rPr>
              <a:t> </a:t>
            </a:r>
            <a:r>
              <a:rPr lang="en-US" sz="2400" b="0" dirty="0" smtClean="0">
                <a:solidFill>
                  <a:srgbClr val="FFFF00"/>
                </a:solidFill>
              </a:rPr>
              <a:t>model</a:t>
            </a:r>
            <a:endParaRPr lang="en-US" sz="2400" b="0" dirty="0">
              <a:solidFill>
                <a:srgbClr val="FFFF00"/>
              </a:solidFill>
            </a:endParaRPr>
          </a:p>
        </p:txBody>
      </p:sp>
      <p:sp>
        <p:nvSpPr>
          <p:cNvPr id="12" name="Text Box 10"/>
          <p:cNvSpPr txBox="1">
            <a:spLocks noChangeArrowheads="1"/>
          </p:cNvSpPr>
          <p:nvPr/>
        </p:nvSpPr>
        <p:spPr bwMode="auto">
          <a:xfrm>
            <a:off x="6948264" y="764704"/>
            <a:ext cx="979755" cy="566309"/>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Bouchet</a:t>
            </a:r>
            <a:endParaRPr lang="en-US" sz="1400" b="0" dirty="0" smtClean="0">
              <a:solidFill>
                <a:srgbClr val="FFFF00"/>
              </a:solidFill>
              <a:latin typeface="Times" charset="0"/>
            </a:endParaRPr>
          </a:p>
          <a:p>
            <a:pPr algn="ctr" eaLnBrk="1" hangingPunct="1">
              <a:buFontTx/>
              <a:buNone/>
            </a:pPr>
            <a:r>
              <a:rPr lang="en-US" sz="1400" b="0" dirty="0" err="1" smtClean="0">
                <a:solidFill>
                  <a:srgbClr val="FFFF00"/>
                </a:solidFill>
                <a:latin typeface="Times" charset="0"/>
              </a:rPr>
              <a:t>Ringeval</a:t>
            </a:r>
            <a:r>
              <a:rPr lang="en-US" sz="1400" b="0" dirty="0" smtClean="0">
                <a:solidFill>
                  <a:srgbClr val="FFFF00"/>
                </a:solidFill>
                <a:latin typeface="Times" charset="0"/>
              </a:rPr>
              <a:t> //</a:t>
            </a:r>
          </a:p>
        </p:txBody>
      </p:sp>
    </p:spTree>
    <p:extLst>
      <p:ext uri="{BB962C8B-B14F-4D97-AF65-F5344CB8AC3E}">
        <p14:creationId xmlns:p14="http://schemas.microsoft.com/office/powerpoint/2010/main" val="41765849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892480" cy="1152525"/>
          </a:xfrm>
          <a:solidFill>
            <a:srgbClr val="BBE0E3"/>
          </a:solidFill>
          <a:ln>
            <a:solidFill>
              <a:srgbClr val="000000"/>
            </a:solidFill>
          </a:ln>
        </p:spPr>
        <p:txBody>
          <a:bodyPr/>
          <a:lstStyle/>
          <a:p>
            <a:pPr eaLnBrk="1" hangingPunct="1">
              <a:defRPr/>
            </a:pPr>
            <a:r>
              <a:rPr lang="en-US" sz="4000" dirty="0" smtClean="0">
                <a:latin typeface="Times New Roman"/>
                <a:cs typeface="Times New Roman"/>
              </a:rPr>
              <a:t>Inflation Cries out </a:t>
            </a:r>
            <a:r>
              <a:rPr lang="en-US" sz="4000" dirty="0">
                <a:latin typeface="Times New Roman"/>
                <a:cs typeface="Times New Roman"/>
              </a:rPr>
              <a:t>for </a:t>
            </a:r>
            <a:r>
              <a:rPr lang="en-US" sz="4000" dirty="0" err="1">
                <a:latin typeface="Times New Roman"/>
                <a:cs typeface="Times New Roman"/>
              </a:rPr>
              <a:t>Supersymmetry</a:t>
            </a:r>
            <a:r>
              <a:rPr lang="en-US" sz="4000" dirty="0">
                <a:latin typeface="Times New Roman"/>
                <a:cs typeface="Times New Roman"/>
              </a:rPr>
              <a:t> </a:t>
            </a:r>
            <a:endParaRPr lang="en-US" sz="4000" dirty="0" smtClean="0">
              <a:latin typeface="Times New Roman"/>
              <a:cs typeface="Times New Roman"/>
            </a:endParaRPr>
          </a:p>
        </p:txBody>
      </p:sp>
      <p:sp>
        <p:nvSpPr>
          <p:cNvPr id="3" name="Content Placeholder 2"/>
          <p:cNvSpPr>
            <a:spLocks noGrp="1"/>
          </p:cNvSpPr>
          <p:nvPr>
            <p:ph idx="1"/>
          </p:nvPr>
        </p:nvSpPr>
        <p:spPr>
          <a:xfrm>
            <a:off x="107504" y="1772816"/>
            <a:ext cx="8856984" cy="4320480"/>
          </a:xfrm>
          <a:solidFill>
            <a:srgbClr val="BBE0E3"/>
          </a:solidFill>
          <a:ln>
            <a:solidFill>
              <a:srgbClr val="000000"/>
            </a:solidFill>
          </a:ln>
        </p:spPr>
        <p:txBody>
          <a:bodyPr/>
          <a:lstStyle/>
          <a:p>
            <a:pPr eaLnBrk="1" hangingPunct="1">
              <a:defRPr/>
            </a:pPr>
            <a:r>
              <a:rPr lang="en-US" dirty="0" smtClean="0">
                <a:latin typeface="Times New Roman"/>
                <a:cs typeface="Times New Roman"/>
              </a:rPr>
              <a:t>Want “elementary” scalar field</a:t>
            </a:r>
          </a:p>
          <a:p>
            <a:pPr marL="0" indent="0" eaLnBrk="1" hangingPunct="1">
              <a:buNone/>
              <a:defRPr/>
            </a:pPr>
            <a:r>
              <a:rPr lang="en-US" dirty="0" smtClean="0">
                <a:latin typeface="Times New Roman"/>
                <a:cs typeface="Times New Roman"/>
              </a:rPr>
              <a:t>	(at least looks elementary at energies &lt;&lt; M</a:t>
            </a:r>
            <a:r>
              <a:rPr lang="en-US" baseline="-25000" dirty="0" smtClean="0">
                <a:latin typeface="Times New Roman"/>
                <a:cs typeface="Times New Roman"/>
              </a:rPr>
              <a:t>P</a:t>
            </a:r>
            <a:r>
              <a:rPr lang="en-US" dirty="0" smtClean="0">
                <a:latin typeface="Times New Roman"/>
                <a:cs typeface="Times New Roman"/>
              </a:rPr>
              <a:t>)</a:t>
            </a:r>
          </a:p>
          <a:p>
            <a:pPr eaLnBrk="1" hangingPunct="1">
              <a:defRPr/>
            </a:pPr>
            <a:r>
              <a:rPr lang="en-US" dirty="0" smtClean="0">
                <a:latin typeface="Times New Roman"/>
                <a:cs typeface="Times New Roman"/>
              </a:rPr>
              <a:t>To get right magnitude of perturbations</a:t>
            </a:r>
          </a:p>
          <a:p>
            <a:pPr eaLnBrk="1" hangingPunct="1">
              <a:defRPr/>
            </a:pPr>
            <a:r>
              <a:rPr lang="en-US" dirty="0" smtClean="0">
                <a:latin typeface="Times New Roman"/>
                <a:cs typeface="Times New Roman"/>
              </a:rPr>
              <a:t>Prefer mass </a:t>
            </a:r>
            <a:r>
              <a:rPr lang="en-US" dirty="0">
                <a:latin typeface="Times New Roman"/>
                <a:cs typeface="Times New Roman"/>
              </a:rPr>
              <a:t>&lt;&lt; </a:t>
            </a:r>
            <a:r>
              <a:rPr lang="en-US" dirty="0" smtClean="0">
                <a:latin typeface="Times New Roman"/>
                <a:cs typeface="Times New Roman"/>
              </a:rPr>
              <a:t>M</a:t>
            </a:r>
            <a:r>
              <a:rPr lang="en-US" baseline="-25000" dirty="0" smtClean="0">
                <a:latin typeface="Times New Roman"/>
                <a:cs typeface="Times New Roman"/>
              </a:rPr>
              <a:t>P</a:t>
            </a:r>
          </a:p>
          <a:p>
            <a:pPr marL="0" indent="0" eaLnBrk="1" hangingPunct="1">
              <a:buNone/>
              <a:defRPr/>
            </a:pPr>
            <a:r>
              <a:rPr lang="en-US" dirty="0" smtClean="0">
                <a:latin typeface="Times New Roman"/>
                <a:cs typeface="Times New Roman"/>
              </a:rPr>
              <a:t>	(~ 10</a:t>
            </a:r>
            <a:r>
              <a:rPr lang="en-US" baseline="30000" dirty="0" smtClean="0">
                <a:latin typeface="Times New Roman"/>
                <a:cs typeface="Times New Roman"/>
              </a:rPr>
              <a:t>13</a:t>
            </a:r>
            <a:r>
              <a:rPr lang="en-US" dirty="0" smtClean="0">
                <a:latin typeface="Times New Roman"/>
                <a:cs typeface="Times New Roman"/>
              </a:rPr>
              <a:t> </a:t>
            </a:r>
            <a:r>
              <a:rPr lang="en-US" dirty="0" err="1" smtClean="0">
                <a:latin typeface="Times New Roman"/>
                <a:cs typeface="Times New Roman"/>
              </a:rPr>
              <a:t>GeV</a:t>
            </a:r>
            <a:r>
              <a:rPr lang="en-US" dirty="0" smtClean="0">
                <a:latin typeface="Times New Roman"/>
                <a:cs typeface="Times New Roman"/>
              </a:rPr>
              <a:t> in simple φ</a:t>
            </a:r>
            <a:r>
              <a:rPr lang="en-US" baseline="30000" dirty="0" smtClean="0">
                <a:latin typeface="Times New Roman"/>
                <a:cs typeface="Times New Roman"/>
              </a:rPr>
              <a:t>2</a:t>
            </a:r>
            <a:r>
              <a:rPr lang="en-US" dirty="0" smtClean="0">
                <a:latin typeface="Times New Roman"/>
                <a:cs typeface="Times New Roman"/>
              </a:rPr>
              <a:t> models)</a:t>
            </a:r>
          </a:p>
          <a:p>
            <a:pPr eaLnBrk="1" hangingPunct="1">
              <a:defRPr/>
            </a:pPr>
            <a:r>
              <a:rPr lang="en-US" dirty="0" smtClean="0">
                <a:latin typeface="Times New Roman"/>
                <a:cs typeface="Times New Roman"/>
              </a:rPr>
              <a:t>And/or prefer small self-coupling </a:t>
            </a:r>
            <a:r>
              <a:rPr lang="en-US" dirty="0" err="1" smtClean="0">
                <a:latin typeface="Times New Roman"/>
                <a:cs typeface="Times New Roman"/>
              </a:rPr>
              <a:t>λ</a:t>
            </a:r>
            <a:r>
              <a:rPr lang="en-US" dirty="0" smtClean="0">
                <a:latin typeface="Times New Roman"/>
                <a:cs typeface="Times New Roman"/>
              </a:rPr>
              <a:t> &lt;&lt; 1</a:t>
            </a:r>
          </a:p>
          <a:p>
            <a:pPr eaLnBrk="1" hangingPunct="1">
              <a:defRPr/>
            </a:pPr>
            <a:r>
              <a:rPr lang="en-US" b="1" dirty="0" smtClean="0">
                <a:solidFill>
                  <a:srgbClr val="FF0000"/>
                </a:solidFill>
                <a:latin typeface="Times New Roman"/>
                <a:cs typeface="Times New Roman"/>
              </a:rPr>
              <a:t>Both technically natural with </a:t>
            </a:r>
            <a:r>
              <a:rPr lang="en-US" b="1" dirty="0" err="1" smtClean="0">
                <a:solidFill>
                  <a:srgbClr val="FF0000"/>
                </a:solidFill>
                <a:latin typeface="Times New Roman"/>
                <a:cs typeface="Times New Roman"/>
              </a:rPr>
              <a:t>supersymmetry</a:t>
            </a:r>
            <a:endParaRPr lang="en-US" b="1" dirty="0" smtClean="0">
              <a:solidFill>
                <a:srgbClr val="FF0000"/>
              </a:solidFill>
              <a:latin typeface="Times New Roman"/>
              <a:cs typeface="Times New Roman"/>
            </a:endParaRPr>
          </a:p>
          <a:p>
            <a:pPr eaLnBrk="1" hangingPunct="1">
              <a:defRPr/>
            </a:pPr>
            <a:endParaRPr lang="en-US" dirty="0" smtClean="0">
              <a:latin typeface="Times New Roman"/>
              <a:cs typeface="Times New Roman"/>
            </a:endParaRPr>
          </a:p>
        </p:txBody>
      </p:sp>
      <p:sp>
        <p:nvSpPr>
          <p:cNvPr id="5" name="Text Box 6"/>
          <p:cNvSpPr txBox="1">
            <a:spLocks noChangeArrowheads="1"/>
          </p:cNvSpPr>
          <p:nvPr/>
        </p:nvSpPr>
        <p:spPr bwMode="auto">
          <a:xfrm>
            <a:off x="4932040" y="5949280"/>
            <a:ext cx="3717083"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600" b="0" dirty="0" smtClean="0">
                <a:solidFill>
                  <a:srgbClr val="FFFF00"/>
                </a:solidFill>
              </a:rPr>
              <a:t>JE, </a:t>
            </a:r>
            <a:r>
              <a:rPr lang="en-US" sz="1600" b="0" dirty="0" err="1" smtClean="0">
                <a:solidFill>
                  <a:srgbClr val="FFFF00"/>
                </a:solidFill>
              </a:rPr>
              <a:t>Nanopoulos</a:t>
            </a:r>
            <a:r>
              <a:rPr lang="en-US" sz="1600" b="0" dirty="0" smtClean="0">
                <a:solidFill>
                  <a:srgbClr val="FFFF00"/>
                </a:solidFill>
              </a:rPr>
              <a:t>, Olive,  &amp; </a:t>
            </a:r>
            <a:r>
              <a:rPr lang="en-US" sz="1600" b="0" dirty="0" err="1" smtClean="0">
                <a:solidFill>
                  <a:srgbClr val="FFFF00"/>
                </a:solidFill>
              </a:rPr>
              <a:t>Tamvakis</a:t>
            </a:r>
            <a:r>
              <a:rPr lang="en-US" sz="1600" b="0" dirty="0" smtClean="0">
                <a:solidFill>
                  <a:srgbClr val="FFFF00"/>
                </a:solidFill>
              </a:rPr>
              <a:t>: 1983</a:t>
            </a:r>
            <a:endParaRPr lang="en-US" sz="1600" b="0" dirty="0">
              <a:solidFill>
                <a:srgbClr val="FFFF00"/>
              </a:solidFill>
            </a:endParaRPr>
          </a:p>
        </p:txBody>
      </p:sp>
    </p:spTree>
    <p:extLst>
      <p:ext uri="{BB962C8B-B14F-4D97-AF65-F5344CB8AC3E}">
        <p14:creationId xmlns:p14="http://schemas.microsoft.com/office/powerpoint/2010/main" val="29086457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dissolv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dissolv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4925" y="260350"/>
            <a:ext cx="9001125" cy="1152525"/>
          </a:xfrm>
          <a:solidFill>
            <a:srgbClr val="BBE0E3"/>
          </a:solidFill>
          <a:ln>
            <a:solidFill>
              <a:srgbClr val="000000"/>
            </a:solidFill>
            <a:miter lim="800000"/>
            <a:headEnd/>
            <a:tailEnd/>
          </a:ln>
        </p:spPr>
        <p:txBody>
          <a:bodyPr/>
          <a:lstStyle/>
          <a:p>
            <a:pPr eaLnBrk="1" hangingPunct="1"/>
            <a:r>
              <a:rPr lang="en-US" sz="4800">
                <a:latin typeface="Times New Roman" charset="0"/>
                <a:ea typeface="ＭＳ Ｐゴシック" charset="0"/>
                <a:cs typeface="Times New Roman" charset="0"/>
              </a:rPr>
              <a:t>No-Scale Supergravity Inflation</a:t>
            </a:r>
          </a:p>
        </p:txBody>
      </p:sp>
      <p:sp>
        <p:nvSpPr>
          <p:cNvPr id="87042" name="Content Placeholder 2"/>
          <p:cNvSpPr>
            <a:spLocks noGrp="1"/>
          </p:cNvSpPr>
          <p:nvPr>
            <p:ph idx="1"/>
          </p:nvPr>
        </p:nvSpPr>
        <p:spPr>
          <a:xfrm>
            <a:off x="107950" y="1557338"/>
            <a:ext cx="8856663" cy="5184775"/>
          </a:xfrm>
          <a:solidFill>
            <a:srgbClr val="BBE0E3"/>
          </a:solidFill>
          <a:ln>
            <a:solidFill>
              <a:srgbClr val="000000"/>
            </a:solidFill>
            <a:miter lim="800000"/>
            <a:headEnd/>
            <a:tailEnd/>
          </a:ln>
        </p:spPr>
        <p:txBody>
          <a:bodyPr/>
          <a:lstStyle/>
          <a:p>
            <a:pPr eaLnBrk="1" hangingPunct="1"/>
            <a:r>
              <a:rPr lang="en-US">
                <a:latin typeface="Times New Roman" charset="0"/>
                <a:ea typeface="ＭＳ Ｐゴシック" charset="0"/>
                <a:cs typeface="Times New Roman" charset="0"/>
              </a:rPr>
              <a:t>The only good symmetry is a local symmetry</a:t>
            </a:r>
          </a:p>
          <a:p>
            <a:pPr eaLnBrk="1" hangingPunct="1"/>
            <a:r>
              <a:rPr lang="en-US">
                <a:latin typeface="Times New Roman" charset="0"/>
                <a:ea typeface="ＭＳ Ｐゴシック" charset="0"/>
                <a:cs typeface="Times New Roman" charset="0"/>
              </a:rPr>
              <a:t>Early Universe cosmology needs gravity</a:t>
            </a:r>
          </a:p>
          <a:p>
            <a:pPr eaLnBrk="1" hangingPunct="1"/>
            <a:r>
              <a:rPr lang="en-US" b="1">
                <a:solidFill>
                  <a:srgbClr val="FF0000"/>
                </a:solidFill>
                <a:latin typeface="Times New Roman" charset="0"/>
                <a:ea typeface="ＭＳ Ｐゴシック" charset="0"/>
                <a:cs typeface="Times New Roman" charset="0"/>
              </a:rPr>
              <a:t>Supersymmetry + gravity = Supergravity</a:t>
            </a:r>
          </a:p>
          <a:p>
            <a:pPr eaLnBrk="1" hangingPunct="1"/>
            <a:r>
              <a:rPr lang="en-US" b="1">
                <a:solidFill>
                  <a:srgbClr val="FF0000"/>
                </a:solidFill>
                <a:latin typeface="Times New Roman" charset="0"/>
                <a:ea typeface="ＭＳ Ｐゴシック" charset="0"/>
                <a:cs typeface="Times New Roman" charset="0"/>
              </a:rPr>
              <a:t>BUT</a:t>
            </a:r>
            <a:r>
              <a:rPr lang="en-US">
                <a:latin typeface="Times New Roman" charset="0"/>
                <a:ea typeface="ＭＳ Ｐゴシック" charset="0"/>
                <a:cs typeface="Times New Roman" charset="0"/>
              </a:rPr>
              <a:t>: potentials in generic supergravity models have potential ‘holes’ with depths ~ – M</a:t>
            </a:r>
            <a:r>
              <a:rPr lang="en-US" baseline="-25000">
                <a:latin typeface="Times New Roman" charset="0"/>
                <a:ea typeface="ＭＳ Ｐゴシック" charset="0"/>
                <a:cs typeface="Times New Roman" charset="0"/>
              </a:rPr>
              <a:t>P</a:t>
            </a:r>
            <a:r>
              <a:rPr lang="en-US" baseline="30000">
                <a:latin typeface="Times New Roman" charset="0"/>
                <a:ea typeface="ＭＳ Ｐゴシック" charset="0"/>
                <a:cs typeface="Times New Roman" charset="0"/>
              </a:rPr>
              <a:t>4</a:t>
            </a:r>
            <a:endParaRPr lang="en-US">
              <a:latin typeface="Times New Roman" charset="0"/>
              <a:ea typeface="ＭＳ Ｐゴシック" charset="0"/>
              <a:cs typeface="Times New Roman" charset="0"/>
            </a:endParaRPr>
          </a:p>
          <a:p>
            <a:pPr eaLnBrk="1" hangingPunct="1"/>
            <a:r>
              <a:rPr lang="en-US">
                <a:latin typeface="Times New Roman" charset="0"/>
                <a:ea typeface="ＭＳ Ｐゴシック" charset="0"/>
                <a:cs typeface="Times New Roman" charset="0"/>
              </a:rPr>
              <a:t>Exception: </a:t>
            </a:r>
            <a:r>
              <a:rPr lang="en-US" b="1">
                <a:solidFill>
                  <a:srgbClr val="FF0000"/>
                </a:solidFill>
                <a:latin typeface="Times New Roman" charset="0"/>
                <a:ea typeface="ＭＳ Ｐゴシック" charset="0"/>
                <a:cs typeface="Times New Roman" charset="0"/>
              </a:rPr>
              <a:t>no-scale supergravity</a:t>
            </a:r>
          </a:p>
          <a:p>
            <a:pPr eaLnBrk="1" hangingPunct="1"/>
            <a:r>
              <a:rPr lang="en-US">
                <a:latin typeface="Times New Roman" charset="0"/>
                <a:ea typeface="ＭＳ Ｐゴシック" charset="0"/>
                <a:cs typeface="Times New Roman" charset="0"/>
              </a:rPr>
              <a:t>Appears in compactifications of string</a:t>
            </a:r>
          </a:p>
          <a:p>
            <a:pPr eaLnBrk="1" hangingPunct="1"/>
            <a:r>
              <a:rPr lang="en-US">
                <a:latin typeface="Times New Roman" charset="0"/>
                <a:ea typeface="ＭＳ Ｐゴシック" charset="0"/>
                <a:cs typeface="Times New Roman" charset="0"/>
              </a:rPr>
              <a:t>Flat directions, scalar potential ~ global model + controlled corrections</a:t>
            </a:r>
          </a:p>
        </p:txBody>
      </p:sp>
      <p:sp>
        <p:nvSpPr>
          <p:cNvPr id="51203" name="Text Box 6"/>
          <p:cNvSpPr txBox="1">
            <a:spLocks noChangeArrowheads="1"/>
          </p:cNvSpPr>
          <p:nvPr/>
        </p:nvSpPr>
        <p:spPr bwMode="auto">
          <a:xfrm>
            <a:off x="4211638" y="6237288"/>
            <a:ext cx="4675187"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a:solidFill>
                  <a:srgbClr val="FFFF00"/>
                </a:solidFill>
                <a:latin typeface="Times New Roman" charset="0"/>
              </a:rPr>
              <a:t>JE, </a:t>
            </a:r>
            <a:r>
              <a:rPr lang="en-US" sz="1600" b="0" dirty="0" err="1">
                <a:solidFill>
                  <a:srgbClr val="FFFF00"/>
                </a:solidFill>
                <a:latin typeface="Times New Roman" charset="0"/>
              </a:rPr>
              <a:t>Nanopoulos</a:t>
            </a:r>
            <a:r>
              <a:rPr lang="en-US" sz="1600" b="0" dirty="0">
                <a:solidFill>
                  <a:srgbClr val="FFFF00"/>
                </a:solidFill>
                <a:latin typeface="Times New Roman" charset="0"/>
              </a:rPr>
              <a:t> &amp; Olive, arXiv:1305.1247, 1307.3537</a:t>
            </a:r>
          </a:p>
        </p:txBody>
      </p:sp>
    </p:spTree>
    <p:extLst>
      <p:ext uri="{BB962C8B-B14F-4D97-AF65-F5344CB8AC3E}">
        <p14:creationId xmlns:p14="http://schemas.microsoft.com/office/powerpoint/2010/main" val="7870751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7042">
                                            <p:txEl>
                                              <p:pRg st="3" end="3"/>
                                            </p:txEl>
                                          </p:spTgt>
                                        </p:tgtEl>
                                        <p:attrNameLst>
                                          <p:attrName>style.visibility</p:attrName>
                                        </p:attrNameLst>
                                      </p:cBhvr>
                                      <p:to>
                                        <p:strVal val="visible"/>
                                      </p:to>
                                    </p:set>
                                    <p:animEffect transition="in" filter="dissolve">
                                      <p:cBhvr>
                                        <p:cTn id="7" dur="500"/>
                                        <p:tgtEl>
                                          <p:spTgt spid="87042">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87042">
                                            <p:txEl>
                                              <p:pRg st="4" end="4"/>
                                            </p:txEl>
                                          </p:spTgt>
                                        </p:tgtEl>
                                        <p:attrNameLst>
                                          <p:attrName>style.visibility</p:attrName>
                                        </p:attrNameLst>
                                      </p:cBhvr>
                                      <p:to>
                                        <p:strVal val="visible"/>
                                      </p:to>
                                    </p:set>
                                    <p:animEffect transition="in" filter="dissolve">
                                      <p:cBhvr>
                                        <p:cTn id="10" dur="500"/>
                                        <p:tgtEl>
                                          <p:spTgt spid="87042">
                                            <p:txEl>
                                              <p:pRg st="4" end="4"/>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87042">
                                            <p:txEl>
                                              <p:pRg st="5" end="5"/>
                                            </p:txEl>
                                          </p:spTgt>
                                        </p:tgtEl>
                                        <p:attrNameLst>
                                          <p:attrName>style.visibility</p:attrName>
                                        </p:attrNameLst>
                                      </p:cBhvr>
                                      <p:to>
                                        <p:strVal val="visible"/>
                                      </p:to>
                                    </p:set>
                                    <p:animEffect transition="in" filter="dissolve">
                                      <p:cBhvr>
                                        <p:cTn id="15" dur="500"/>
                                        <p:tgtEl>
                                          <p:spTgt spid="87042">
                                            <p:txEl>
                                              <p:pRg st="5" end="5"/>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87042">
                                            <p:txEl>
                                              <p:pRg st="6" end="6"/>
                                            </p:txEl>
                                          </p:spTgt>
                                        </p:tgtEl>
                                        <p:attrNameLst>
                                          <p:attrName>style.visibility</p:attrName>
                                        </p:attrNameLst>
                                      </p:cBhvr>
                                      <p:to>
                                        <p:strVal val="visible"/>
                                      </p:to>
                                    </p:set>
                                    <p:animEffect transition="in" filter="dissolve">
                                      <p:cBhvr>
                                        <p:cTn id="18" dur="500"/>
                                        <p:tgtEl>
                                          <p:spTgt spid="8704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1"/>
          </p:nvPr>
        </p:nvSpPr>
        <p:spPr>
          <a:xfrm>
            <a:off x="395288" y="1557338"/>
            <a:ext cx="8353425" cy="5040312"/>
          </a:xfrm>
          <a:solidFill>
            <a:srgbClr val="BBE0E3"/>
          </a:solidFill>
          <a:ln>
            <a:solidFill>
              <a:srgbClr val="000000"/>
            </a:solidFill>
            <a:miter lim="800000"/>
            <a:headEnd/>
            <a:tailEnd/>
          </a:ln>
        </p:spPr>
        <p:txBody>
          <a:bodyPr/>
          <a:lstStyle/>
          <a:p>
            <a:pPr eaLnBrk="1" hangingPunct="1"/>
            <a:r>
              <a:rPr lang="en-US">
                <a:latin typeface="Times New Roman" charset="0"/>
                <a:ea typeface="ＭＳ Ｐゴシック" charset="0"/>
                <a:cs typeface="Times New Roman" charset="0"/>
              </a:rPr>
              <a:t>Good inflation for </a:t>
            </a:r>
          </a:p>
        </p:txBody>
      </p:sp>
      <p:pic>
        <p:nvPicPr>
          <p:cNvPr id="34819" name="Picture 5" descr="ns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133600"/>
            <a:ext cx="5556250"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8" descr="nea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1676400"/>
            <a:ext cx="1270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Text Box 6"/>
          <p:cNvSpPr txBox="1">
            <a:spLocks noChangeArrowheads="1"/>
          </p:cNvSpPr>
          <p:nvPr/>
        </p:nvSpPr>
        <p:spPr bwMode="auto">
          <a:xfrm>
            <a:off x="107950" y="6330950"/>
            <a:ext cx="3752249"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a:solidFill>
                  <a:srgbClr val="FFFF00"/>
                </a:solidFill>
                <a:latin typeface="Times New Roman" charset="0"/>
              </a:rPr>
              <a:t>JE, </a:t>
            </a:r>
            <a:r>
              <a:rPr lang="en-US" sz="1600" b="0" dirty="0" err="1">
                <a:solidFill>
                  <a:srgbClr val="FFFF00"/>
                </a:solidFill>
                <a:latin typeface="Times New Roman" charset="0"/>
              </a:rPr>
              <a:t>Nanopoulos</a:t>
            </a:r>
            <a:r>
              <a:rPr lang="en-US" sz="1600" b="0" dirty="0">
                <a:solidFill>
                  <a:srgbClr val="FFFF00"/>
                </a:solidFill>
                <a:latin typeface="Times New Roman" charset="0"/>
              </a:rPr>
              <a:t> &amp; Olive, arXiv:</a:t>
            </a:r>
            <a:r>
              <a:rPr lang="en-US" sz="1600" b="0" dirty="0" smtClean="0">
                <a:solidFill>
                  <a:srgbClr val="FFFF00"/>
                </a:solidFill>
                <a:latin typeface="Times New Roman" charset="0"/>
              </a:rPr>
              <a:t>1305.1247</a:t>
            </a:r>
            <a:endParaRPr lang="en-US" sz="1600" b="0" dirty="0">
              <a:solidFill>
                <a:srgbClr val="FFFF00"/>
              </a:solidFill>
              <a:latin typeface="Times New Roman" charset="0"/>
            </a:endParaRPr>
          </a:p>
        </p:txBody>
      </p:sp>
      <p:sp>
        <p:nvSpPr>
          <p:cNvPr id="34817" name="Title 1"/>
          <p:cNvSpPr>
            <a:spLocks noGrp="1"/>
          </p:cNvSpPr>
          <p:nvPr>
            <p:ph type="title"/>
          </p:nvPr>
        </p:nvSpPr>
        <p:spPr>
          <a:xfrm>
            <a:off x="107950" y="260350"/>
            <a:ext cx="8928100" cy="1152525"/>
          </a:xfrm>
          <a:solidFill>
            <a:srgbClr val="BBE0E3"/>
          </a:solidFill>
          <a:ln>
            <a:solidFill>
              <a:srgbClr val="000000"/>
            </a:solidFill>
            <a:miter lim="800000"/>
            <a:headEnd/>
            <a:tailEnd/>
          </a:ln>
        </p:spPr>
        <p:txBody>
          <a:bodyPr/>
          <a:lstStyle/>
          <a:p>
            <a:pPr eaLnBrk="1" hangingPunct="1"/>
            <a:r>
              <a:rPr lang="en-US" sz="4800">
                <a:latin typeface="Times New Roman" charset="0"/>
                <a:ea typeface="ＭＳ Ｐゴシック" charset="0"/>
                <a:cs typeface="Times New Roman" charset="0"/>
              </a:rPr>
              <a:t>No-Scale Supergravity Inflation</a:t>
            </a:r>
          </a:p>
        </p:txBody>
      </p:sp>
      <p:sp>
        <p:nvSpPr>
          <p:cNvPr id="88069" name="TextBox 18"/>
          <p:cNvSpPr txBox="1">
            <a:spLocks noChangeArrowheads="1"/>
          </p:cNvSpPr>
          <p:nvPr/>
        </p:nvSpPr>
        <p:spPr bwMode="auto">
          <a:xfrm>
            <a:off x="107504" y="4634904"/>
            <a:ext cx="3267075" cy="522288"/>
          </a:xfrm>
          <a:prstGeom prst="rect">
            <a:avLst/>
          </a:prstGeom>
          <a:solidFill>
            <a:srgbClr val="FFFFFF"/>
          </a:solidFill>
          <a:ln w="38100">
            <a:solidFill>
              <a:srgbClr val="FF0000"/>
            </a:solidFill>
            <a:miter lim="800000"/>
            <a:headEnd/>
            <a:tailEnd/>
          </a:ln>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2800" dirty="0">
                <a:solidFill>
                  <a:srgbClr val="FF0000"/>
                </a:solidFill>
                <a:latin typeface="Times New Roman" charset="0"/>
                <a:cs typeface="Times New Roman" charset="0"/>
              </a:rPr>
              <a:t>Looks like R</a:t>
            </a:r>
            <a:r>
              <a:rPr lang="en-US" sz="2800" baseline="30000" dirty="0">
                <a:solidFill>
                  <a:srgbClr val="FF0000"/>
                </a:solidFill>
                <a:latin typeface="Times New Roman" charset="0"/>
                <a:cs typeface="Times New Roman" charset="0"/>
              </a:rPr>
              <a:t>2</a:t>
            </a:r>
            <a:r>
              <a:rPr lang="en-US" sz="2800" dirty="0">
                <a:solidFill>
                  <a:srgbClr val="FF0000"/>
                </a:solidFill>
                <a:latin typeface="Times New Roman" charset="0"/>
                <a:cs typeface="Times New Roman" charset="0"/>
              </a:rPr>
              <a:t> model</a:t>
            </a:r>
          </a:p>
        </p:txBody>
      </p:sp>
      <p:sp>
        <p:nvSpPr>
          <p:cNvPr id="11" name="Oval 10"/>
          <p:cNvSpPr>
            <a:spLocks noChangeArrowheads="1"/>
          </p:cNvSpPr>
          <p:nvPr/>
        </p:nvSpPr>
        <p:spPr bwMode="auto">
          <a:xfrm>
            <a:off x="4427984" y="5445224"/>
            <a:ext cx="648073" cy="502891"/>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2" name="Oval 11"/>
          <p:cNvSpPr>
            <a:spLocks noChangeArrowheads="1"/>
          </p:cNvSpPr>
          <p:nvPr/>
        </p:nvSpPr>
        <p:spPr bwMode="auto">
          <a:xfrm>
            <a:off x="3851920" y="2636912"/>
            <a:ext cx="504057" cy="502891"/>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pic>
        <p:nvPicPr>
          <p:cNvPr id="3" name="Picture 2" descr="ENOV.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3828" y="2492896"/>
            <a:ext cx="2840620" cy="1800200"/>
          </a:xfrm>
          <a:prstGeom prst="rect">
            <a:avLst/>
          </a:prstGeom>
          <a:ln>
            <a:solidFill>
              <a:schemeClr val="tx1"/>
            </a:solidFill>
          </a:ln>
        </p:spPr>
      </p:pic>
      <p:sp>
        <p:nvSpPr>
          <p:cNvPr id="14" name="TextBox 18"/>
          <p:cNvSpPr txBox="1">
            <a:spLocks noChangeArrowheads="1"/>
          </p:cNvSpPr>
          <p:nvPr/>
        </p:nvSpPr>
        <p:spPr bwMode="auto">
          <a:xfrm>
            <a:off x="5844098" y="4633972"/>
            <a:ext cx="3120390" cy="523220"/>
          </a:xfrm>
          <a:prstGeom prst="rect">
            <a:avLst/>
          </a:prstGeom>
          <a:solidFill>
            <a:srgbClr val="FFFFFF"/>
          </a:solidFill>
          <a:ln w="38100">
            <a:solidFill>
              <a:srgbClr val="008000"/>
            </a:solidFill>
            <a:miter lim="800000"/>
            <a:headEnd/>
            <a:tailEnd/>
          </a:ln>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2800" dirty="0" smtClean="0">
                <a:solidFill>
                  <a:srgbClr val="008000"/>
                </a:solidFill>
                <a:latin typeface="Times New Roman" charset="0"/>
                <a:cs typeface="Times New Roman" charset="0"/>
              </a:rPr>
              <a:t>Deviations possible</a:t>
            </a:r>
            <a:endParaRPr lang="en-US" sz="2800" dirty="0">
              <a:solidFill>
                <a:srgbClr val="008000"/>
              </a:solidFill>
              <a:latin typeface="Times New Roman" charset="0"/>
              <a:cs typeface="Times New Roman" charset="0"/>
            </a:endParaRPr>
          </a:p>
        </p:txBody>
      </p:sp>
      <p:sp>
        <p:nvSpPr>
          <p:cNvPr id="15" name="Oval 14"/>
          <p:cNvSpPr>
            <a:spLocks noChangeArrowheads="1"/>
          </p:cNvSpPr>
          <p:nvPr/>
        </p:nvSpPr>
        <p:spPr bwMode="auto">
          <a:xfrm>
            <a:off x="6156176" y="5445224"/>
            <a:ext cx="1008113" cy="502891"/>
          </a:xfrm>
          <a:prstGeom prst="ellipse">
            <a:avLst/>
          </a:prstGeom>
          <a:noFill/>
          <a:ln w="571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6" name="Oval 15"/>
          <p:cNvSpPr>
            <a:spLocks noChangeArrowheads="1"/>
          </p:cNvSpPr>
          <p:nvPr/>
        </p:nvSpPr>
        <p:spPr bwMode="auto">
          <a:xfrm>
            <a:off x="7668344" y="2492896"/>
            <a:ext cx="504057" cy="502891"/>
          </a:xfrm>
          <a:prstGeom prst="ellipse">
            <a:avLst/>
          </a:prstGeom>
          <a:noFill/>
          <a:ln w="571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42171188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8069"/>
                                        </p:tgtEl>
                                        <p:attrNameLst>
                                          <p:attrName>style.visibility</p:attrName>
                                        </p:attrNameLst>
                                      </p:cBhvr>
                                      <p:to>
                                        <p:strVal val="visible"/>
                                      </p:to>
                                    </p:set>
                                    <p:animEffect transition="in" filter="dissolve">
                                      <p:cBhvr>
                                        <p:cTn id="7" dur="500"/>
                                        <p:tgtEl>
                                          <p:spTgt spid="88069"/>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1000" fill="hold"/>
                                        <p:tgtEl>
                                          <p:spTgt spid="11"/>
                                        </p:tgtEl>
                                        <p:attrNameLst>
                                          <p:attrName>ppt_w</p:attrName>
                                        </p:attrNameLst>
                                      </p:cBhvr>
                                      <p:tavLst>
                                        <p:tav tm="0">
                                          <p:val>
                                            <p:strVal val="#ppt_w*0.70"/>
                                          </p:val>
                                        </p:tav>
                                        <p:tav tm="100000">
                                          <p:val>
                                            <p:strVal val="#ppt_w"/>
                                          </p:val>
                                        </p:tav>
                                      </p:tavLst>
                                    </p:anim>
                                    <p:anim calcmode="lin" valueType="num">
                                      <p:cBhvr>
                                        <p:cTn id="11" dur="1000" fill="hold"/>
                                        <p:tgtEl>
                                          <p:spTgt spid="11"/>
                                        </p:tgtEl>
                                        <p:attrNameLst>
                                          <p:attrName>ppt_h</p:attrName>
                                        </p:attrNameLst>
                                      </p:cBhvr>
                                      <p:tavLst>
                                        <p:tav tm="0">
                                          <p:val>
                                            <p:strVal val="#ppt_h"/>
                                          </p:val>
                                        </p:tav>
                                        <p:tav tm="100000">
                                          <p:val>
                                            <p:strVal val="#ppt_h"/>
                                          </p:val>
                                        </p:tav>
                                      </p:tavLst>
                                    </p:anim>
                                    <p:animEffect transition="in" filter="fade">
                                      <p:cBhvr>
                                        <p:cTn id="12" dur="1000"/>
                                        <p:tgtEl>
                                          <p:spTgt spid="11"/>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strVal val="#ppt_w*0.70"/>
                                          </p:val>
                                        </p:tav>
                                        <p:tav tm="100000">
                                          <p:val>
                                            <p:strVal val="#ppt_w"/>
                                          </p:val>
                                        </p:tav>
                                      </p:tavLst>
                                    </p:anim>
                                    <p:anim calcmode="lin" valueType="num">
                                      <p:cBhvr>
                                        <p:cTn id="16" dur="1000" fill="hold"/>
                                        <p:tgtEl>
                                          <p:spTgt spid="12"/>
                                        </p:tgtEl>
                                        <p:attrNameLst>
                                          <p:attrName>ppt_h</p:attrName>
                                        </p:attrNameLst>
                                      </p:cBhvr>
                                      <p:tavLst>
                                        <p:tav tm="0">
                                          <p:val>
                                            <p:strVal val="#ppt_h"/>
                                          </p:val>
                                        </p:tav>
                                        <p:tav tm="100000">
                                          <p:val>
                                            <p:strVal val="#ppt_h"/>
                                          </p:val>
                                        </p:tav>
                                      </p:tavLst>
                                    </p:anim>
                                    <p:animEffect transition="in" filter="fade">
                                      <p:cBhvr>
                                        <p:cTn id="17" dur="1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1000" fill="hold"/>
                                        <p:tgtEl>
                                          <p:spTgt spid="15"/>
                                        </p:tgtEl>
                                        <p:attrNameLst>
                                          <p:attrName>ppt_w</p:attrName>
                                        </p:attrNameLst>
                                      </p:cBhvr>
                                      <p:tavLst>
                                        <p:tav tm="0">
                                          <p:val>
                                            <p:strVal val="#ppt_w*0.70"/>
                                          </p:val>
                                        </p:tav>
                                        <p:tav tm="100000">
                                          <p:val>
                                            <p:strVal val="#ppt_w"/>
                                          </p:val>
                                        </p:tav>
                                      </p:tavLst>
                                    </p:anim>
                                    <p:anim calcmode="lin" valueType="num">
                                      <p:cBhvr>
                                        <p:cTn id="31" dur="1000" fill="hold"/>
                                        <p:tgtEl>
                                          <p:spTgt spid="15"/>
                                        </p:tgtEl>
                                        <p:attrNameLst>
                                          <p:attrName>ppt_h</p:attrName>
                                        </p:attrNameLst>
                                      </p:cBhvr>
                                      <p:tavLst>
                                        <p:tav tm="0">
                                          <p:val>
                                            <p:strVal val="#ppt_h"/>
                                          </p:val>
                                        </p:tav>
                                        <p:tav tm="100000">
                                          <p:val>
                                            <p:strVal val="#ppt_h"/>
                                          </p:val>
                                        </p:tav>
                                      </p:tavLst>
                                    </p:anim>
                                    <p:animEffect transition="in" filter="fade">
                                      <p:cBhvr>
                                        <p:cTn id="32" dur="1000"/>
                                        <p:tgtEl>
                                          <p:spTgt spid="15"/>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ppt_w</p:attrName>
                                        </p:attrNameLst>
                                      </p:cBhvr>
                                      <p:tavLst>
                                        <p:tav tm="0">
                                          <p:val>
                                            <p:strVal val="#ppt_w*0.70"/>
                                          </p:val>
                                        </p:tav>
                                        <p:tav tm="100000">
                                          <p:val>
                                            <p:strVal val="#ppt_w"/>
                                          </p:val>
                                        </p:tav>
                                      </p:tavLst>
                                    </p:anim>
                                    <p:anim calcmode="lin" valueType="num">
                                      <p:cBhvr>
                                        <p:cTn id="36" dur="1000" fill="hold"/>
                                        <p:tgtEl>
                                          <p:spTgt spid="16"/>
                                        </p:tgtEl>
                                        <p:attrNameLst>
                                          <p:attrName>ppt_h</p:attrName>
                                        </p:attrNameLst>
                                      </p:cBhvr>
                                      <p:tavLst>
                                        <p:tav tm="0">
                                          <p:val>
                                            <p:strVal val="#ppt_h"/>
                                          </p:val>
                                        </p:tav>
                                        <p:tav tm="100000">
                                          <p:val>
                                            <p:strVal val="#ppt_h"/>
                                          </p:val>
                                        </p:tav>
                                      </p:tavLst>
                                    </p:anim>
                                    <p:animEffect transition="in" filter="fade">
                                      <p:cBhvr>
                                        <p:cTn id="3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animBg="1"/>
      <p:bldP spid="11" grpId="0" animBg="1"/>
      <p:bldP spid="12" grpId="0" animBg="1"/>
      <p:bldP spid="14" grpId="0" animBg="1"/>
      <p:bldP spid="15" grpId="0" animBg="1"/>
      <p:bldP spid="1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67544" y="260350"/>
            <a:ext cx="8208466" cy="1152525"/>
          </a:xfrm>
          <a:solidFill>
            <a:srgbClr val="BBE0E3"/>
          </a:solidFill>
          <a:ln>
            <a:solidFill>
              <a:srgbClr val="000000"/>
            </a:solidFill>
            <a:miter lim="800000"/>
            <a:headEnd/>
            <a:tailEnd/>
          </a:ln>
        </p:spPr>
        <p:txBody>
          <a:bodyPr/>
          <a:lstStyle/>
          <a:p>
            <a:pPr eaLnBrk="1" hangingPunct="1"/>
            <a:r>
              <a:rPr lang="en-US" sz="4800" dirty="0" smtClean="0">
                <a:latin typeface="Times New Roman" charset="0"/>
                <a:ea typeface="ＭＳ Ｐゴシック" charset="0"/>
                <a:cs typeface="Times New Roman" charset="0"/>
              </a:rPr>
              <a:t>Look for B-Mode Polarization</a:t>
            </a:r>
            <a:endParaRPr lang="en-US" sz="4800" dirty="0">
              <a:latin typeface="Times New Roman" charset="0"/>
              <a:ea typeface="ＭＳ Ｐゴシック" charset="0"/>
              <a:cs typeface="Times New Roman" charset="0"/>
            </a:endParaRPr>
          </a:p>
        </p:txBody>
      </p:sp>
      <p:sp>
        <p:nvSpPr>
          <p:cNvPr id="87042" name="Content Placeholder 2"/>
          <p:cNvSpPr>
            <a:spLocks noGrp="1"/>
          </p:cNvSpPr>
          <p:nvPr>
            <p:ph idx="1"/>
          </p:nvPr>
        </p:nvSpPr>
        <p:spPr>
          <a:xfrm>
            <a:off x="107950" y="1557338"/>
            <a:ext cx="8856663" cy="5184775"/>
          </a:xfrm>
          <a:solidFill>
            <a:srgbClr val="BBE0E3"/>
          </a:solidFill>
          <a:ln>
            <a:solidFill>
              <a:srgbClr val="000000"/>
            </a:solidFill>
            <a:miter lim="800000"/>
            <a:headEnd/>
            <a:tailEnd/>
          </a:ln>
        </p:spPr>
        <p:txBody>
          <a:bodyPr/>
          <a:lstStyle/>
          <a:p>
            <a:pPr eaLnBrk="1" hangingPunct="1"/>
            <a:endParaRPr lang="en-US" dirty="0">
              <a:latin typeface="Times New Roman" charset="0"/>
              <a:ea typeface="ＭＳ Ｐゴシック" charset="0"/>
              <a:cs typeface="Times New Roman" charset="0"/>
            </a:endParaRPr>
          </a:p>
        </p:txBody>
      </p:sp>
      <p:pic>
        <p:nvPicPr>
          <p:cNvPr id="2" name="Picture 1" descr="Bmo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606035"/>
            <a:ext cx="8712968" cy="5120001"/>
          </a:xfrm>
          <a:prstGeom prst="rect">
            <a:avLst/>
          </a:prstGeom>
        </p:spPr>
      </p:pic>
      <p:sp>
        <p:nvSpPr>
          <p:cNvPr id="51203" name="Text Box 6"/>
          <p:cNvSpPr txBox="1">
            <a:spLocks noChangeArrowheads="1"/>
          </p:cNvSpPr>
          <p:nvPr/>
        </p:nvSpPr>
        <p:spPr bwMode="auto">
          <a:xfrm>
            <a:off x="7102830" y="6237312"/>
            <a:ext cx="925554" cy="338554"/>
          </a:xfrm>
          <a:prstGeom prst="rect">
            <a:avLst/>
          </a:prstGeom>
          <a:solidFill>
            <a:srgbClr val="008000"/>
          </a:solidFill>
          <a:ln>
            <a:noFill/>
          </a:ln>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smtClean="0">
                <a:solidFill>
                  <a:srgbClr val="FFFF00"/>
                </a:solidFill>
                <a:latin typeface="Times New Roman" charset="0"/>
              </a:rPr>
              <a:t>Komatsu</a:t>
            </a:r>
            <a:endParaRPr lang="en-US" sz="1600" b="0" dirty="0">
              <a:solidFill>
                <a:srgbClr val="FFFF00"/>
              </a:solidFill>
              <a:latin typeface="Times New Roman" charset="0"/>
            </a:endParaRPr>
          </a:p>
        </p:txBody>
      </p:sp>
      <p:sp>
        <p:nvSpPr>
          <p:cNvPr id="7" name="TextBox 6"/>
          <p:cNvSpPr txBox="1">
            <a:spLocks noChangeArrowheads="1"/>
          </p:cNvSpPr>
          <p:nvPr/>
        </p:nvSpPr>
        <p:spPr bwMode="auto">
          <a:xfrm rot="5520000">
            <a:off x="3788194" y="1858903"/>
            <a:ext cx="107752" cy="445044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p:txBody>
      </p:sp>
      <p:sp>
        <p:nvSpPr>
          <p:cNvPr id="8" name="TextBox 7"/>
          <p:cNvSpPr txBox="1">
            <a:spLocks noChangeArrowheads="1"/>
          </p:cNvSpPr>
          <p:nvPr/>
        </p:nvSpPr>
        <p:spPr bwMode="auto">
          <a:xfrm rot="5040000">
            <a:off x="3791545" y="1853699"/>
            <a:ext cx="107752" cy="4450448"/>
          </a:xfrm>
          <a:prstGeom prst="rect">
            <a:avLst/>
          </a:prstGeom>
          <a:solidFill>
            <a:srgbClr val="000066"/>
          </a:solidFill>
          <a:ln>
            <a:noFill/>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p:txBody>
      </p:sp>
      <p:sp>
        <p:nvSpPr>
          <p:cNvPr id="4" name="TextBox 3"/>
          <p:cNvSpPr txBox="1"/>
          <p:nvPr/>
        </p:nvSpPr>
        <p:spPr>
          <a:xfrm>
            <a:off x="5868144" y="4047455"/>
            <a:ext cx="2663710" cy="461665"/>
          </a:xfrm>
          <a:prstGeom prst="rect">
            <a:avLst/>
          </a:prstGeom>
          <a:solidFill>
            <a:srgbClr val="FF0000"/>
          </a:solidFill>
        </p:spPr>
        <p:txBody>
          <a:bodyPr wrap="none" rtlCol="0">
            <a:spAutoFit/>
          </a:bodyPr>
          <a:lstStyle/>
          <a:p>
            <a:pPr>
              <a:buNone/>
            </a:pPr>
            <a:r>
              <a:rPr lang="en-US" sz="2400" b="0" dirty="0" smtClean="0">
                <a:solidFill>
                  <a:srgbClr val="FFFF00"/>
                </a:solidFill>
              </a:rPr>
              <a:t>Redshift in inflation</a:t>
            </a:r>
            <a:endParaRPr lang="en-US" sz="2400" b="0" dirty="0">
              <a:solidFill>
                <a:srgbClr val="FFFF00"/>
              </a:solidFill>
            </a:endParaRPr>
          </a:p>
        </p:txBody>
      </p:sp>
      <p:sp>
        <p:nvSpPr>
          <p:cNvPr id="10" name="TextBox 9"/>
          <p:cNvSpPr txBox="1"/>
          <p:nvPr/>
        </p:nvSpPr>
        <p:spPr>
          <a:xfrm>
            <a:off x="5868144" y="3501008"/>
            <a:ext cx="2894693" cy="461665"/>
          </a:xfrm>
          <a:prstGeom prst="rect">
            <a:avLst/>
          </a:prstGeom>
          <a:solidFill>
            <a:srgbClr val="000066"/>
          </a:solidFill>
        </p:spPr>
        <p:txBody>
          <a:bodyPr wrap="none" rtlCol="0">
            <a:spAutoFit/>
          </a:bodyPr>
          <a:lstStyle/>
          <a:p>
            <a:pPr>
              <a:buNone/>
            </a:pPr>
            <a:r>
              <a:rPr lang="en-US" sz="2400" b="0" dirty="0" err="1" smtClean="0">
                <a:solidFill>
                  <a:srgbClr val="FFFF00"/>
                </a:solidFill>
              </a:rPr>
              <a:t>Blueshift</a:t>
            </a:r>
            <a:r>
              <a:rPr lang="en-US" sz="2400" b="0" dirty="0" smtClean="0">
                <a:solidFill>
                  <a:srgbClr val="FFFF00"/>
                </a:solidFill>
              </a:rPr>
              <a:t> in string gas</a:t>
            </a:r>
            <a:endParaRPr lang="en-US" sz="2400" b="0" dirty="0">
              <a:solidFill>
                <a:srgbClr val="FFFF00"/>
              </a:solidFill>
            </a:endParaRPr>
          </a:p>
        </p:txBody>
      </p:sp>
      <p:sp>
        <p:nvSpPr>
          <p:cNvPr id="11" name="Text Box 6"/>
          <p:cNvSpPr txBox="1">
            <a:spLocks noChangeArrowheads="1"/>
          </p:cNvSpPr>
          <p:nvPr/>
        </p:nvSpPr>
        <p:spPr bwMode="auto">
          <a:xfrm>
            <a:off x="7308304" y="3068960"/>
            <a:ext cx="1400043" cy="338554"/>
          </a:xfrm>
          <a:prstGeom prst="rect">
            <a:avLst/>
          </a:prstGeom>
          <a:solidFill>
            <a:srgbClr val="008000"/>
          </a:solidFill>
          <a:ln>
            <a:noFill/>
          </a:ln>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err="1" smtClean="0">
                <a:solidFill>
                  <a:srgbClr val="FFFF00"/>
                </a:solidFill>
                <a:latin typeface="Times New Roman" charset="0"/>
              </a:rPr>
              <a:t>Brandenberger</a:t>
            </a:r>
            <a:endParaRPr lang="en-US" sz="1600" b="0" dirty="0">
              <a:solidFill>
                <a:srgbClr val="FFFF00"/>
              </a:solidFill>
              <a:latin typeface="Times New Roman" charset="0"/>
            </a:endParaRPr>
          </a:p>
        </p:txBody>
      </p:sp>
    </p:spTree>
    <p:extLst>
      <p:ext uri="{BB962C8B-B14F-4D97-AF65-F5344CB8AC3E}">
        <p14:creationId xmlns:p14="http://schemas.microsoft.com/office/powerpoint/2010/main" val="31850778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dissolv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4" grpId="0" animBg="1"/>
      <p:bldP spid="10"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107950" y="115888"/>
            <a:ext cx="8928100" cy="1512887"/>
          </a:xfrm>
          <a:solidFill>
            <a:srgbClr val="BBE0E3"/>
          </a:solidFill>
          <a:ln>
            <a:solidFill>
              <a:srgbClr val="000000"/>
            </a:solidFill>
            <a:miter lim="800000"/>
            <a:headEnd/>
            <a:tailEnd/>
          </a:ln>
        </p:spPr>
        <p:txBody>
          <a:bodyPr/>
          <a:lstStyle/>
          <a:p>
            <a:pPr eaLnBrk="1" hangingPunct="1"/>
            <a:r>
              <a:rPr lang="en-US" sz="4800">
                <a:latin typeface="Times New Roman" charset="0"/>
                <a:ea typeface="ＭＳ Ｐゴシック" charset="0"/>
                <a:cs typeface="Times New Roman" charset="0"/>
              </a:rPr>
              <a:t>No-Scale Framework for Particle Physics &amp; Dark Matter</a:t>
            </a:r>
          </a:p>
        </p:txBody>
      </p:sp>
      <p:sp>
        <p:nvSpPr>
          <p:cNvPr id="53250" name="Content Placeholder 2"/>
          <p:cNvSpPr>
            <a:spLocks noGrp="1"/>
          </p:cNvSpPr>
          <p:nvPr>
            <p:ph idx="1"/>
          </p:nvPr>
        </p:nvSpPr>
        <p:spPr>
          <a:xfrm>
            <a:off x="179388" y="1773238"/>
            <a:ext cx="4105275" cy="4535487"/>
          </a:xfrm>
          <a:solidFill>
            <a:srgbClr val="BBE0E3"/>
          </a:solidFill>
          <a:ln>
            <a:solidFill>
              <a:srgbClr val="000000"/>
            </a:solidFill>
            <a:miter lim="800000"/>
            <a:headEnd/>
            <a:tailEnd/>
          </a:ln>
        </p:spPr>
        <p:txBody>
          <a:bodyPr/>
          <a:lstStyle/>
          <a:p>
            <a:pPr eaLnBrk="1" hangingPunct="1"/>
            <a:r>
              <a:rPr lang="en-US" dirty="0">
                <a:latin typeface="Times New Roman" charset="0"/>
                <a:ea typeface="ＭＳ Ｐゴシック" charset="0"/>
                <a:cs typeface="Times New Roman" charset="0"/>
              </a:rPr>
              <a:t>Incorporating </a:t>
            </a:r>
            <a:r>
              <a:rPr lang="en-US" dirty="0" err="1" smtClean="0">
                <a:latin typeface="Times New Roman" charset="0"/>
                <a:ea typeface="ＭＳ Ｐゴシック" charset="0"/>
                <a:cs typeface="Times New Roman" charset="0"/>
              </a:rPr>
              <a:t>Starobinsky</a:t>
            </a:r>
            <a:r>
              <a:rPr lang="en-US" dirty="0">
                <a:latin typeface="Times New Roman" charset="0"/>
                <a:ea typeface="ＭＳ Ｐゴシック" charset="0"/>
                <a:cs typeface="Times New Roman" charset="0"/>
              </a:rPr>
              <a:t>-like inflation, </a:t>
            </a:r>
            <a:r>
              <a:rPr lang="en-US" dirty="0" err="1">
                <a:latin typeface="Times New Roman" charset="0"/>
                <a:ea typeface="ＭＳ Ｐゴシック" charset="0"/>
                <a:cs typeface="Times New Roman" charset="0"/>
              </a:rPr>
              <a:t>leptogenesis</a:t>
            </a:r>
            <a:r>
              <a:rPr lang="en-US" dirty="0">
                <a:latin typeface="Times New Roman" charset="0"/>
                <a:ea typeface="ＭＳ Ｐゴシック" charset="0"/>
                <a:cs typeface="Times New Roman" charset="0"/>
              </a:rPr>
              <a:t>, neutrino masses, LHC constraints, </a:t>
            </a:r>
            <a:r>
              <a:rPr lang="en-US" dirty="0" err="1">
                <a:latin typeface="Times New Roman" charset="0"/>
                <a:ea typeface="ＭＳ Ｐゴシック" charset="0"/>
                <a:cs typeface="Times New Roman" charset="0"/>
              </a:rPr>
              <a:t>supersymmetric</a:t>
            </a:r>
            <a:r>
              <a:rPr lang="en-US" dirty="0">
                <a:latin typeface="Times New Roman" charset="0"/>
                <a:ea typeface="ＭＳ Ｐゴシック" charset="0"/>
                <a:cs typeface="Times New Roman" charset="0"/>
              </a:rPr>
              <a:t> dark matter</a:t>
            </a:r>
            <a:r>
              <a:rPr lang="en-US" dirty="0" smtClean="0">
                <a:latin typeface="Times New Roman" charset="0"/>
                <a:ea typeface="ＭＳ Ｐゴシック" charset="0"/>
                <a:cs typeface="Times New Roman" charset="0"/>
              </a:rPr>
              <a:t>,</a:t>
            </a:r>
          </a:p>
          <a:p>
            <a:pPr eaLnBrk="1" hangingPunct="1"/>
            <a:r>
              <a:rPr lang="en-US" dirty="0" smtClean="0">
                <a:latin typeface="Times New Roman" charset="0"/>
                <a:ea typeface="ＭＳ Ｐゴシック" charset="0"/>
                <a:cs typeface="Times New Roman" charset="0"/>
              </a:rPr>
              <a:t>Stringy origin…? </a:t>
            </a:r>
            <a:endParaRPr lang="en-US" dirty="0">
              <a:latin typeface="Times New Roman" charset="0"/>
              <a:ea typeface="ＭＳ Ｐゴシック" charset="0"/>
              <a:cs typeface="Times New Roman" charset="0"/>
            </a:endParaRPr>
          </a:p>
        </p:txBody>
      </p:sp>
      <p:sp>
        <p:nvSpPr>
          <p:cNvPr id="53251" name="Text Box 6"/>
          <p:cNvSpPr txBox="1">
            <a:spLocks noChangeArrowheads="1"/>
          </p:cNvSpPr>
          <p:nvPr/>
        </p:nvSpPr>
        <p:spPr bwMode="auto">
          <a:xfrm>
            <a:off x="366713" y="6402388"/>
            <a:ext cx="3700462" cy="3397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a:solidFill>
                  <a:srgbClr val="FFFF00"/>
                </a:solidFill>
                <a:latin typeface="Times New Roman" charset="0"/>
              </a:rPr>
              <a:t>JE, </a:t>
            </a:r>
            <a:r>
              <a:rPr lang="en-US" sz="1600" b="0" dirty="0" err="1">
                <a:solidFill>
                  <a:srgbClr val="FFFF00"/>
                </a:solidFill>
                <a:latin typeface="Times New Roman" charset="0"/>
              </a:rPr>
              <a:t>Nanopoulos</a:t>
            </a:r>
            <a:r>
              <a:rPr lang="en-US" sz="1600" b="0" dirty="0">
                <a:solidFill>
                  <a:srgbClr val="FFFF00"/>
                </a:solidFill>
                <a:latin typeface="Times New Roman" charset="0"/>
              </a:rPr>
              <a:t> &amp; Olive, arXiv:1310.4770</a:t>
            </a:r>
          </a:p>
        </p:txBody>
      </p:sp>
      <p:pic>
        <p:nvPicPr>
          <p:cNvPr id="2" name="Picture 1" descr="ENO9plo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11638" y="1773238"/>
            <a:ext cx="4762500" cy="4800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Oval 4"/>
          <p:cNvSpPr>
            <a:spLocks noChangeArrowheads="1"/>
          </p:cNvSpPr>
          <p:nvPr/>
        </p:nvSpPr>
        <p:spPr bwMode="auto">
          <a:xfrm rot="-4121105">
            <a:off x="5772150" y="2932113"/>
            <a:ext cx="3108325" cy="1044575"/>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28534904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strVal val="#ppt_w*0.70"/>
                                          </p:val>
                                        </p:tav>
                                        <p:tav tm="100000">
                                          <p:val>
                                            <p:strVal val="#ppt_w"/>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animEffect transition="in" filter="fade">
                                      <p:cBhvr>
                                        <p:cTn id="15" dur="1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53250">
                                            <p:txEl>
                                              <p:pRg st="1" end="1"/>
                                            </p:txEl>
                                          </p:spTgt>
                                        </p:tgtEl>
                                        <p:attrNameLst>
                                          <p:attrName>style.visibility</p:attrName>
                                        </p:attrNameLst>
                                      </p:cBhvr>
                                      <p:to>
                                        <p:strVal val="visible"/>
                                      </p:to>
                                    </p:set>
                                    <p:animEffect transition="in" filter="dissolve">
                                      <p:cBhvr>
                                        <p:cTn id="20" dur="500"/>
                                        <p:tgtEl>
                                          <p:spTgt spid="5325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74638"/>
            <a:ext cx="8434388" cy="1143000"/>
          </a:xfrm>
          <a:solidFill>
            <a:srgbClr val="BBE0E3"/>
          </a:solidFill>
          <a:ln>
            <a:solidFill>
              <a:srgbClr val="000000"/>
            </a:solidFill>
          </a:ln>
        </p:spPr>
        <p:txBody>
          <a:bodyPr/>
          <a:lstStyle/>
          <a:p>
            <a:pPr>
              <a:defRPr/>
            </a:pPr>
            <a:r>
              <a:rPr lang="en-US" sz="5400" dirty="0" smtClean="0">
                <a:latin typeface="Times New Roman"/>
                <a:cs typeface="Times New Roman"/>
              </a:rPr>
              <a:t>String Model-Building</a:t>
            </a:r>
            <a:endParaRPr lang="en-US" sz="5400" dirty="0">
              <a:latin typeface="Times New Roman"/>
              <a:cs typeface="Times New Roman"/>
            </a:endParaRPr>
          </a:p>
        </p:txBody>
      </p:sp>
      <p:sp>
        <p:nvSpPr>
          <p:cNvPr id="8" name="Content Placeholder 7"/>
          <p:cNvSpPr>
            <a:spLocks noGrp="1"/>
          </p:cNvSpPr>
          <p:nvPr>
            <p:ph idx="1"/>
          </p:nvPr>
        </p:nvSpPr>
        <p:spPr>
          <a:xfrm>
            <a:off x="457200" y="1600200"/>
            <a:ext cx="8229600" cy="5141168"/>
          </a:xfrm>
          <a:solidFill>
            <a:schemeClr val="accent1"/>
          </a:solidFill>
          <a:ln>
            <a:solidFill>
              <a:schemeClr val="tx1"/>
            </a:solidFill>
          </a:ln>
        </p:spPr>
        <p:txBody>
          <a:bodyPr/>
          <a:lstStyle/>
          <a:p>
            <a:r>
              <a:rPr lang="en-US" dirty="0" smtClean="0">
                <a:latin typeface="Times New Roman"/>
                <a:cs typeface="Times New Roman"/>
              </a:rPr>
              <a:t>Many possible approaches:</a:t>
            </a:r>
          </a:p>
          <a:p>
            <a:endParaRPr lang="en-US" sz="2400" dirty="0">
              <a:latin typeface="Times New Roman"/>
              <a:cs typeface="Times New Roman"/>
            </a:endParaRPr>
          </a:p>
          <a:p>
            <a:endParaRPr lang="en-US" dirty="0" smtClean="0">
              <a:latin typeface="Times New Roman"/>
              <a:cs typeface="Times New Roman"/>
            </a:endParaRPr>
          </a:p>
          <a:p>
            <a:endParaRPr lang="en-US" dirty="0">
              <a:latin typeface="Times New Roman"/>
              <a:cs typeface="Times New Roman"/>
            </a:endParaRPr>
          </a:p>
          <a:p>
            <a:endParaRPr lang="en-US" dirty="0" smtClean="0">
              <a:latin typeface="Times New Roman"/>
              <a:cs typeface="Times New Roman"/>
            </a:endParaRPr>
          </a:p>
          <a:p>
            <a:endParaRPr lang="en-US" dirty="0">
              <a:latin typeface="Times New Roman"/>
              <a:cs typeface="Times New Roman"/>
            </a:endParaRPr>
          </a:p>
          <a:p>
            <a:endParaRPr lang="en-US" dirty="0" smtClean="0">
              <a:latin typeface="Times New Roman"/>
              <a:cs typeface="Times New Roman"/>
            </a:endParaRPr>
          </a:p>
          <a:p>
            <a:endParaRPr lang="en-US" dirty="0">
              <a:latin typeface="Times New Roman"/>
              <a:cs typeface="Times New Roman"/>
            </a:endParaRPr>
          </a:p>
          <a:p>
            <a:r>
              <a:rPr lang="en-US" dirty="0" smtClean="0">
                <a:latin typeface="Times New Roman"/>
                <a:cs typeface="Times New Roman"/>
              </a:rPr>
              <a:t>Many possibilities within each approach</a:t>
            </a:r>
            <a:endParaRPr lang="en-US" dirty="0">
              <a:latin typeface="Times New Roman"/>
              <a:cs typeface="Times New Roman"/>
            </a:endParaRPr>
          </a:p>
        </p:txBody>
      </p:sp>
      <p:pic>
        <p:nvPicPr>
          <p:cNvPr id="4" name="Picture 3" descr="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2276872"/>
            <a:ext cx="6388100" cy="3886200"/>
          </a:xfrm>
          <a:prstGeom prst="rect">
            <a:avLst/>
          </a:prstGeom>
        </p:spPr>
      </p:pic>
      <p:sp>
        <p:nvSpPr>
          <p:cNvPr id="12" name="Text Box 10"/>
          <p:cNvSpPr txBox="1">
            <a:spLocks noChangeArrowheads="1"/>
          </p:cNvSpPr>
          <p:nvPr/>
        </p:nvSpPr>
        <p:spPr bwMode="auto">
          <a:xfrm>
            <a:off x="7774746" y="1268760"/>
            <a:ext cx="832768" cy="1083374"/>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Ibanez</a:t>
            </a:r>
          </a:p>
          <a:p>
            <a:pPr algn="ctr" eaLnBrk="1" hangingPunct="1">
              <a:buFontTx/>
              <a:buNone/>
            </a:pPr>
            <a:r>
              <a:rPr lang="en-US" sz="1400" b="0" dirty="0" err="1" smtClean="0">
                <a:solidFill>
                  <a:srgbClr val="FFFF00"/>
                </a:solidFill>
                <a:latin typeface="Times" charset="0"/>
              </a:rPr>
              <a:t>Quevedo</a:t>
            </a:r>
            <a:endParaRPr lang="en-US" sz="1400" b="0" dirty="0" smtClean="0">
              <a:solidFill>
                <a:srgbClr val="FFFF00"/>
              </a:solidFill>
              <a:latin typeface="Times" charset="0"/>
            </a:endParaRPr>
          </a:p>
          <a:p>
            <a:pPr algn="ctr" eaLnBrk="1" hangingPunct="1">
              <a:buFontTx/>
              <a:buNone/>
            </a:pPr>
            <a:r>
              <a:rPr lang="en-US" sz="1400" b="0" dirty="0" smtClean="0">
                <a:solidFill>
                  <a:srgbClr val="FFFF00"/>
                </a:solidFill>
                <a:latin typeface="Times" charset="0"/>
              </a:rPr>
              <a:t>Lukas</a:t>
            </a:r>
          </a:p>
          <a:p>
            <a:pPr algn="ctr" eaLnBrk="1" hangingPunct="1">
              <a:buFontTx/>
              <a:buNone/>
            </a:pPr>
            <a:r>
              <a:rPr lang="en-US" sz="1400" b="0" dirty="0" err="1" smtClean="0">
                <a:solidFill>
                  <a:srgbClr val="FFFF00"/>
                </a:solidFill>
                <a:latin typeface="Times" charset="0"/>
              </a:rPr>
              <a:t>Shiu</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180763865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936104"/>
          </a:xfrm>
          <a:solidFill>
            <a:srgbClr val="BBE0E3"/>
          </a:solidFill>
          <a:ln>
            <a:solidFill>
              <a:srgbClr val="000000"/>
            </a:solidFill>
          </a:ln>
        </p:spPr>
        <p:txBody>
          <a:bodyPr/>
          <a:lstStyle/>
          <a:p>
            <a:r>
              <a:rPr lang="en-US" sz="3600" dirty="0">
                <a:latin typeface="Times New Roman"/>
                <a:cs typeface="Times New Roman"/>
              </a:rPr>
              <a:t>E.g., </a:t>
            </a:r>
            <a:r>
              <a:rPr lang="en-US" sz="3600" dirty="0" smtClean="0">
                <a:latin typeface="Times New Roman"/>
                <a:cs typeface="Times New Roman"/>
              </a:rPr>
              <a:t>Systematic Approach </a:t>
            </a:r>
            <a:r>
              <a:rPr lang="en-US" sz="3600" dirty="0">
                <a:latin typeface="Times New Roman"/>
                <a:cs typeface="Times New Roman"/>
              </a:rPr>
              <a:t>to </a:t>
            </a:r>
            <a:r>
              <a:rPr lang="en-US" sz="3600" dirty="0" err="1">
                <a:latin typeface="Times New Roman"/>
                <a:cs typeface="Times New Roman"/>
              </a:rPr>
              <a:t>Calabi-Yau</a:t>
            </a:r>
            <a:r>
              <a:rPr lang="en-US" sz="3600" dirty="0">
                <a:latin typeface="Times New Roman"/>
                <a:cs typeface="Times New Roman"/>
              </a:rPr>
              <a:t> </a:t>
            </a:r>
            <a:r>
              <a:rPr lang="en-US" sz="3600" dirty="0" smtClean="0">
                <a:latin typeface="Times New Roman"/>
                <a:cs typeface="Times New Roman"/>
              </a:rPr>
              <a:t>Spaces</a:t>
            </a:r>
            <a:endParaRPr lang="en-US" sz="3600" dirty="0">
              <a:latin typeface="Times New Roman"/>
              <a:cs typeface="Times New Roman"/>
            </a:endParaRPr>
          </a:p>
        </p:txBody>
      </p:sp>
      <p:sp>
        <p:nvSpPr>
          <p:cNvPr id="8" name="Content Placeholder 7"/>
          <p:cNvSpPr>
            <a:spLocks noGrp="1"/>
          </p:cNvSpPr>
          <p:nvPr>
            <p:ph idx="1"/>
          </p:nvPr>
        </p:nvSpPr>
        <p:spPr>
          <a:xfrm>
            <a:off x="395536" y="1124744"/>
            <a:ext cx="8363272" cy="5616624"/>
          </a:xfrm>
          <a:solidFill>
            <a:schemeClr val="accent1"/>
          </a:solidFill>
          <a:ln>
            <a:solidFill>
              <a:schemeClr val="tx1"/>
            </a:solidFill>
          </a:ln>
        </p:spPr>
        <p:txBody>
          <a:bodyPr/>
          <a:lstStyle/>
          <a:p>
            <a:endParaRPr lang="en-US" sz="2800" dirty="0">
              <a:latin typeface="Times New Roman"/>
              <a:cs typeface="Times New Roman"/>
            </a:endParaRPr>
          </a:p>
          <a:p>
            <a:endParaRPr lang="en-US" sz="2800" dirty="0" smtClean="0">
              <a:latin typeface="Times New Roman"/>
              <a:cs typeface="Times New Roman"/>
            </a:endParaRPr>
          </a:p>
          <a:p>
            <a:endParaRPr lang="en-US" sz="2800" dirty="0">
              <a:latin typeface="Times New Roman"/>
              <a:cs typeface="Times New Roman"/>
            </a:endParaRPr>
          </a:p>
          <a:p>
            <a:endParaRPr lang="en-US" sz="2800" dirty="0" smtClean="0">
              <a:latin typeface="Times New Roman"/>
              <a:cs typeface="Times New Roman"/>
            </a:endParaRPr>
          </a:p>
          <a:p>
            <a:endParaRPr lang="en-US" sz="2800" dirty="0">
              <a:latin typeface="Times New Roman"/>
              <a:cs typeface="Times New Roman"/>
            </a:endParaRPr>
          </a:p>
          <a:p>
            <a:pPr marL="0" indent="0">
              <a:buNone/>
            </a:pPr>
            <a:endParaRPr lang="en-US" sz="2800" dirty="0">
              <a:latin typeface="Times New Roman"/>
              <a:cs typeface="Times New Roman"/>
            </a:endParaRPr>
          </a:p>
          <a:p>
            <a:pPr marL="0" indent="0">
              <a:buNone/>
            </a:pPr>
            <a:endParaRPr lang="en-US" sz="2800" dirty="0" smtClean="0">
              <a:latin typeface="Times New Roman"/>
              <a:cs typeface="Times New Roman"/>
            </a:endParaRPr>
          </a:p>
          <a:p>
            <a:pPr marL="0" indent="0">
              <a:buNone/>
            </a:pPr>
            <a:endParaRPr lang="en-US" sz="2800" dirty="0">
              <a:latin typeface="Times New Roman"/>
              <a:cs typeface="Times New Roman"/>
            </a:endParaRPr>
          </a:p>
          <a:p>
            <a:r>
              <a:rPr lang="en-US" sz="2800" dirty="0" smtClean="0">
                <a:latin typeface="Times New Roman"/>
                <a:cs typeface="Times New Roman"/>
              </a:rPr>
              <a:t>How to choose between them?</a:t>
            </a:r>
          </a:p>
          <a:p>
            <a:r>
              <a:rPr lang="en-US" sz="2800" dirty="0" smtClean="0">
                <a:latin typeface="Times New Roman"/>
                <a:cs typeface="Times New Roman"/>
              </a:rPr>
              <a:t>Optimal use of bottom-up information?</a:t>
            </a:r>
          </a:p>
          <a:p>
            <a:r>
              <a:rPr lang="en-US" sz="2800" dirty="0" smtClean="0">
                <a:latin typeface="Times New Roman"/>
                <a:cs typeface="Times New Roman"/>
              </a:rPr>
              <a:t>Still ambiguity? A******** principle?</a:t>
            </a:r>
            <a:endParaRPr lang="en-US" sz="2800" dirty="0">
              <a:latin typeface="Times New Roman"/>
              <a:cs typeface="Times New Roman"/>
            </a:endParaRPr>
          </a:p>
        </p:txBody>
      </p:sp>
      <p:pic>
        <p:nvPicPr>
          <p:cNvPr id="3" name="Picture 2" descr="CICY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0813" y="1196752"/>
            <a:ext cx="6583555" cy="4040496"/>
          </a:xfrm>
          <a:prstGeom prst="rect">
            <a:avLst/>
          </a:prstGeom>
        </p:spPr>
      </p:pic>
      <p:sp>
        <p:nvSpPr>
          <p:cNvPr id="7" name="Text Box 10"/>
          <p:cNvSpPr txBox="1">
            <a:spLocks noChangeArrowheads="1"/>
          </p:cNvSpPr>
          <p:nvPr/>
        </p:nvSpPr>
        <p:spPr bwMode="auto">
          <a:xfrm>
            <a:off x="7879417" y="1268760"/>
            <a:ext cx="623425"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Lukas</a:t>
            </a:r>
          </a:p>
        </p:txBody>
      </p:sp>
      <p:sp>
        <p:nvSpPr>
          <p:cNvPr id="9" name="Text Box 10"/>
          <p:cNvSpPr txBox="1">
            <a:spLocks noChangeArrowheads="1"/>
          </p:cNvSpPr>
          <p:nvPr/>
        </p:nvSpPr>
        <p:spPr bwMode="auto">
          <a:xfrm>
            <a:off x="7956376" y="6309320"/>
            <a:ext cx="663050"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Ibanez</a:t>
            </a:r>
          </a:p>
        </p:txBody>
      </p:sp>
    </p:spTree>
    <p:extLst>
      <p:ext uri="{BB962C8B-B14F-4D97-AF65-F5344CB8AC3E}">
        <p14:creationId xmlns:p14="http://schemas.microsoft.com/office/powerpoint/2010/main" val="15474763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8" end="8"/>
                                            </p:txEl>
                                          </p:spTgt>
                                        </p:tgtEl>
                                        <p:attrNameLst>
                                          <p:attrName>style.visibility</p:attrName>
                                        </p:attrNameLst>
                                      </p:cBhvr>
                                      <p:to>
                                        <p:strVal val="visible"/>
                                      </p:to>
                                    </p:set>
                                    <p:animEffect transition="in" filter="dissolve">
                                      <p:cBhvr>
                                        <p:cTn id="7" dur="500"/>
                                        <p:tgtEl>
                                          <p:spTgt spid="8">
                                            <p:txEl>
                                              <p:pRg st="8"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9" end="9"/>
                                            </p:txEl>
                                          </p:spTgt>
                                        </p:tgtEl>
                                        <p:attrNameLst>
                                          <p:attrName>style.visibility</p:attrName>
                                        </p:attrNameLst>
                                      </p:cBhvr>
                                      <p:to>
                                        <p:strVal val="visible"/>
                                      </p:to>
                                    </p:set>
                                    <p:animEffect transition="in" filter="dissolve">
                                      <p:cBhvr>
                                        <p:cTn id="12" dur="500"/>
                                        <p:tgtEl>
                                          <p:spTgt spid="8">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10" end="10"/>
                                            </p:txEl>
                                          </p:spTgt>
                                        </p:tgtEl>
                                        <p:attrNameLst>
                                          <p:attrName>style.visibility</p:attrName>
                                        </p:attrNameLst>
                                      </p:cBhvr>
                                      <p:to>
                                        <p:strVal val="visible"/>
                                      </p:to>
                                    </p:set>
                                    <p:animEffect transition="in" filter="dissolve">
                                      <p:cBhvr>
                                        <p:cTn id="17" dur="500"/>
                                        <p:tgtEl>
                                          <p:spTgt spid="8">
                                            <p:txEl>
                                              <p:pRg st="10" end="10"/>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95536" y="1124744"/>
            <a:ext cx="8363272" cy="5616624"/>
          </a:xfrm>
          <a:solidFill>
            <a:schemeClr val="accent1"/>
          </a:solidFill>
          <a:ln>
            <a:solidFill>
              <a:schemeClr val="tx1"/>
            </a:solidFill>
          </a:ln>
        </p:spPr>
        <p:txBody>
          <a:bodyPr/>
          <a:lstStyle/>
          <a:p>
            <a:endParaRPr lang="en-US" sz="2800" dirty="0">
              <a:latin typeface="Times New Roman"/>
              <a:cs typeface="Times New Roman"/>
            </a:endParaRPr>
          </a:p>
        </p:txBody>
      </p:sp>
      <p:pic>
        <p:nvPicPr>
          <p:cNvPr id="5" name="Picture 4" descr="Cyxl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4633"/>
            <a:ext cx="9144000" cy="5953367"/>
          </a:xfrm>
          <a:prstGeom prst="rect">
            <a:avLst/>
          </a:prstGeom>
        </p:spPr>
      </p:pic>
      <p:pic>
        <p:nvPicPr>
          <p:cNvPr id="4" name="Picture 3" descr="P41116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43" y="1052736"/>
            <a:ext cx="2599349" cy="3256144"/>
          </a:xfrm>
          <a:prstGeom prst="rect">
            <a:avLst/>
          </a:prstGeom>
        </p:spPr>
      </p:pic>
      <p:sp>
        <p:nvSpPr>
          <p:cNvPr id="2" name="Title 1"/>
          <p:cNvSpPr>
            <a:spLocks noGrp="1"/>
          </p:cNvSpPr>
          <p:nvPr>
            <p:ph type="title"/>
          </p:nvPr>
        </p:nvSpPr>
        <p:spPr>
          <a:xfrm>
            <a:off x="0" y="-27384"/>
            <a:ext cx="9144000" cy="1008112"/>
          </a:xfrm>
          <a:solidFill>
            <a:srgbClr val="BBE0E3"/>
          </a:solidFill>
          <a:ln>
            <a:solidFill>
              <a:srgbClr val="000000"/>
            </a:solidFill>
          </a:ln>
        </p:spPr>
        <p:txBody>
          <a:bodyPr/>
          <a:lstStyle/>
          <a:p>
            <a:r>
              <a:rPr lang="en-US" sz="5400" dirty="0" err="1" smtClean="0">
                <a:latin typeface="Times New Roman"/>
                <a:cs typeface="Times New Roman"/>
              </a:rPr>
              <a:t>Calabi</a:t>
            </a:r>
            <a:r>
              <a:rPr lang="en-US" sz="5400" dirty="0">
                <a:latin typeface="Times New Roman"/>
                <a:cs typeface="Times New Roman"/>
              </a:rPr>
              <a:t>-</a:t>
            </a:r>
            <a:r>
              <a:rPr lang="en-US" sz="5400" dirty="0" err="1" smtClean="0">
                <a:latin typeface="Times New Roman"/>
                <a:cs typeface="Times New Roman"/>
              </a:rPr>
              <a:t>Yau</a:t>
            </a:r>
            <a:r>
              <a:rPr lang="en-US" sz="5400" dirty="0" smtClean="0">
                <a:latin typeface="Times New Roman"/>
                <a:cs typeface="Times New Roman"/>
              </a:rPr>
              <a:t>-Ology</a:t>
            </a:r>
            <a:endParaRPr lang="en-US" sz="5400" dirty="0">
              <a:latin typeface="Times New Roman"/>
              <a:cs typeface="Times New Roman"/>
            </a:endParaRPr>
          </a:p>
        </p:txBody>
      </p:sp>
      <p:sp>
        <p:nvSpPr>
          <p:cNvPr id="7" name="Text Box 10"/>
          <p:cNvSpPr txBox="1">
            <a:spLocks noChangeArrowheads="1"/>
          </p:cNvSpPr>
          <p:nvPr/>
        </p:nvSpPr>
        <p:spPr bwMode="auto">
          <a:xfrm>
            <a:off x="8100392" y="6165304"/>
            <a:ext cx="832768"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Quevedo</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1944957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BBE0E3"/>
          </a:solidFill>
          <a:ln>
            <a:solidFill>
              <a:srgbClr val="000000"/>
            </a:solidFill>
          </a:ln>
        </p:spPr>
        <p:txBody>
          <a:bodyPr/>
          <a:lstStyle/>
          <a:p>
            <a:r>
              <a:rPr lang="en-US" dirty="0" smtClean="0">
                <a:latin typeface="Times New Roman"/>
                <a:cs typeface="Times New Roman"/>
              </a:rPr>
              <a:t>Quark </a:t>
            </a:r>
            <a:r>
              <a:rPr lang="en-US" dirty="0" err="1" smtClean="0">
                <a:latin typeface="Times New Roman"/>
                <a:cs typeface="Times New Roman"/>
              </a:rPr>
              <a:t>Flavour</a:t>
            </a:r>
            <a:r>
              <a:rPr lang="en-US" dirty="0" smtClean="0">
                <a:latin typeface="Times New Roman"/>
                <a:cs typeface="Times New Roman"/>
              </a:rPr>
              <a:t> Physics Puzzles</a:t>
            </a:r>
            <a:endParaRPr lang="en-US" dirty="0">
              <a:latin typeface="Times New Roman"/>
              <a:cs typeface="Times New Roman"/>
            </a:endParaRPr>
          </a:p>
        </p:txBody>
      </p:sp>
      <p:pic>
        <p:nvPicPr>
          <p:cNvPr id="4" name="Picture 3" descr="BD*taunu.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582977"/>
            <a:ext cx="4104456" cy="1990039"/>
          </a:xfrm>
          <a:prstGeom prst="rect">
            <a:avLst/>
          </a:prstGeom>
        </p:spPr>
      </p:pic>
      <p:pic>
        <p:nvPicPr>
          <p:cNvPr id="6" name="Picture 5" descr="BK*0mumu.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3717032"/>
            <a:ext cx="4122871" cy="2978192"/>
          </a:xfrm>
          <a:prstGeom prst="rect">
            <a:avLst/>
          </a:prstGeom>
        </p:spPr>
      </p:pic>
      <p:pic>
        <p:nvPicPr>
          <p:cNvPr id="7" name="Picture 6" descr="BK+K-pi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2528" y="1844824"/>
            <a:ext cx="4211960" cy="4203221"/>
          </a:xfrm>
          <a:prstGeom prst="rect">
            <a:avLst/>
          </a:prstGeom>
        </p:spPr>
      </p:pic>
      <p:sp>
        <p:nvSpPr>
          <p:cNvPr id="9" name="TextBox 8"/>
          <p:cNvSpPr txBox="1"/>
          <p:nvPr/>
        </p:nvSpPr>
        <p:spPr>
          <a:xfrm>
            <a:off x="3491880" y="2924944"/>
            <a:ext cx="1058703" cy="584776"/>
          </a:xfrm>
          <a:prstGeom prst="rect">
            <a:avLst/>
          </a:prstGeom>
          <a:solidFill>
            <a:srgbClr val="000066"/>
          </a:solidFill>
        </p:spPr>
        <p:txBody>
          <a:bodyPr wrap="none" rtlCol="0">
            <a:spAutoFit/>
          </a:bodyPr>
          <a:lstStyle/>
          <a:p>
            <a:pPr>
              <a:buNone/>
            </a:pPr>
            <a:r>
              <a:rPr lang="en-US" b="0" dirty="0" smtClean="0">
                <a:solidFill>
                  <a:srgbClr val="FFFF00"/>
                </a:solidFill>
              </a:rPr>
              <a:t>D*</a:t>
            </a:r>
            <a:r>
              <a:rPr lang="en-US" b="0" dirty="0" err="1" smtClean="0">
                <a:solidFill>
                  <a:srgbClr val="FFFF00"/>
                </a:solidFill>
              </a:rPr>
              <a:t>τν</a:t>
            </a:r>
            <a:endParaRPr lang="en-US" b="0" dirty="0">
              <a:solidFill>
                <a:srgbClr val="FFFF00"/>
              </a:solidFill>
            </a:endParaRPr>
          </a:p>
        </p:txBody>
      </p:sp>
      <p:sp>
        <p:nvSpPr>
          <p:cNvPr id="10" name="TextBox 9"/>
          <p:cNvSpPr txBox="1"/>
          <p:nvPr/>
        </p:nvSpPr>
        <p:spPr>
          <a:xfrm>
            <a:off x="3419872" y="6021288"/>
            <a:ext cx="1126230" cy="584776"/>
          </a:xfrm>
          <a:prstGeom prst="rect">
            <a:avLst/>
          </a:prstGeom>
          <a:solidFill>
            <a:srgbClr val="000066"/>
          </a:solidFill>
        </p:spPr>
        <p:txBody>
          <a:bodyPr wrap="none" rtlCol="0">
            <a:spAutoFit/>
          </a:bodyPr>
          <a:lstStyle/>
          <a:p>
            <a:pPr>
              <a:buNone/>
            </a:pPr>
            <a:r>
              <a:rPr lang="en-US" b="0" dirty="0">
                <a:solidFill>
                  <a:srgbClr val="FFFF00"/>
                </a:solidFill>
              </a:rPr>
              <a:t>K</a:t>
            </a:r>
            <a:r>
              <a:rPr lang="en-US" b="0" dirty="0" smtClean="0">
                <a:solidFill>
                  <a:srgbClr val="FFFF00"/>
                </a:solidFill>
              </a:rPr>
              <a:t>*</a:t>
            </a:r>
            <a:r>
              <a:rPr lang="en-US" b="0" dirty="0" err="1" smtClean="0">
                <a:solidFill>
                  <a:srgbClr val="FFFF00"/>
                </a:solidFill>
              </a:rPr>
              <a:t>μμ</a:t>
            </a:r>
            <a:endParaRPr lang="en-US" b="0" dirty="0">
              <a:solidFill>
                <a:srgbClr val="FFFF00"/>
              </a:solidFill>
            </a:endParaRPr>
          </a:p>
        </p:txBody>
      </p:sp>
      <p:sp>
        <p:nvSpPr>
          <p:cNvPr id="11" name="TextBox 10"/>
          <p:cNvSpPr txBox="1"/>
          <p:nvPr/>
        </p:nvSpPr>
        <p:spPr>
          <a:xfrm>
            <a:off x="4860032" y="1916832"/>
            <a:ext cx="1380105" cy="584776"/>
          </a:xfrm>
          <a:prstGeom prst="rect">
            <a:avLst/>
          </a:prstGeom>
          <a:solidFill>
            <a:srgbClr val="000066"/>
          </a:solidFill>
        </p:spPr>
        <p:txBody>
          <a:bodyPr wrap="none" rtlCol="0">
            <a:spAutoFit/>
          </a:bodyPr>
          <a:lstStyle/>
          <a:p>
            <a:pPr>
              <a:buNone/>
            </a:pPr>
            <a:r>
              <a:rPr lang="en-US" b="0" dirty="0" smtClean="0">
                <a:solidFill>
                  <a:srgbClr val="FFFF00"/>
                </a:solidFill>
              </a:rPr>
              <a:t>K</a:t>
            </a:r>
            <a:r>
              <a:rPr lang="en-US" b="0" baseline="30000" dirty="0" smtClean="0">
                <a:solidFill>
                  <a:srgbClr val="FFFF00"/>
                </a:solidFill>
              </a:rPr>
              <a:t>+</a:t>
            </a:r>
            <a:r>
              <a:rPr lang="en-US" b="0" dirty="0" smtClean="0">
                <a:solidFill>
                  <a:srgbClr val="FFFF00"/>
                </a:solidFill>
              </a:rPr>
              <a:t>K</a:t>
            </a:r>
            <a:r>
              <a:rPr lang="en-US" b="0" baseline="30000" dirty="0" smtClean="0">
                <a:solidFill>
                  <a:srgbClr val="FFFF00"/>
                </a:solidFill>
              </a:rPr>
              <a:t>-</a:t>
            </a:r>
            <a:r>
              <a:rPr lang="en-US" b="0" dirty="0" smtClean="0">
                <a:solidFill>
                  <a:srgbClr val="FFFF00"/>
                </a:solidFill>
              </a:rPr>
              <a:t>π</a:t>
            </a:r>
            <a:r>
              <a:rPr lang="en-US" b="0" baseline="30000" dirty="0" smtClean="0">
                <a:solidFill>
                  <a:srgbClr val="FFFF00"/>
                </a:solidFill>
              </a:rPr>
              <a:t>±</a:t>
            </a:r>
            <a:endParaRPr lang="en-US" b="0" baseline="30000" dirty="0">
              <a:solidFill>
                <a:srgbClr val="FFFF00"/>
              </a:solidFill>
            </a:endParaRPr>
          </a:p>
        </p:txBody>
      </p:sp>
      <p:sp>
        <p:nvSpPr>
          <p:cNvPr id="12" name="Text Box 10"/>
          <p:cNvSpPr txBox="1">
            <a:spLocks noChangeArrowheads="1"/>
          </p:cNvSpPr>
          <p:nvPr/>
        </p:nvSpPr>
        <p:spPr bwMode="auto">
          <a:xfrm>
            <a:off x="6732240" y="6237312"/>
            <a:ext cx="922711"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dirty="0" smtClean="0">
                <a:solidFill>
                  <a:srgbClr val="FFFF00"/>
                </a:solidFill>
                <a:latin typeface="Times" charset="0"/>
              </a:rPr>
              <a:t>Rodrigues</a:t>
            </a:r>
            <a:endParaRPr lang="en-US" sz="1400" b="0" dirty="0">
              <a:solidFill>
                <a:srgbClr val="FFFF00"/>
              </a:solidFill>
              <a:latin typeface="Times" charset="0"/>
            </a:endParaRPr>
          </a:p>
        </p:txBody>
      </p:sp>
    </p:spTree>
    <p:extLst>
      <p:ext uri="{BB962C8B-B14F-4D97-AF65-F5344CB8AC3E}">
        <p14:creationId xmlns:p14="http://schemas.microsoft.com/office/powerpoint/2010/main" val="132207653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4624"/>
            <a:ext cx="4320480" cy="1800200"/>
          </a:xfrm>
          <a:solidFill>
            <a:srgbClr val="BBE0E3"/>
          </a:solidFill>
          <a:ln>
            <a:solidFill>
              <a:srgbClr val="000000"/>
            </a:solidFill>
          </a:ln>
        </p:spPr>
        <p:txBody>
          <a:bodyPr/>
          <a:lstStyle/>
          <a:p>
            <a:r>
              <a:rPr lang="en-US" sz="5400" dirty="0" smtClean="0">
                <a:latin typeface="Times New Roman"/>
                <a:cs typeface="Times New Roman"/>
              </a:rPr>
              <a:t>Sample Approaches</a:t>
            </a:r>
            <a:endParaRPr lang="en-US" sz="5400" dirty="0">
              <a:latin typeface="Times New Roman"/>
              <a:cs typeface="Times New Roman"/>
            </a:endParaRPr>
          </a:p>
        </p:txBody>
      </p:sp>
      <p:sp>
        <p:nvSpPr>
          <p:cNvPr id="8" name="Content Placeholder 7"/>
          <p:cNvSpPr>
            <a:spLocks noGrp="1"/>
          </p:cNvSpPr>
          <p:nvPr>
            <p:ph idx="1"/>
          </p:nvPr>
        </p:nvSpPr>
        <p:spPr>
          <a:xfrm>
            <a:off x="395536" y="1988840"/>
            <a:ext cx="8363272" cy="4752528"/>
          </a:xfrm>
          <a:solidFill>
            <a:schemeClr val="accent1"/>
          </a:solidFill>
          <a:ln>
            <a:solidFill>
              <a:schemeClr val="tx1"/>
            </a:solidFill>
          </a:ln>
        </p:spPr>
        <p:txBody>
          <a:bodyPr/>
          <a:lstStyle/>
          <a:p>
            <a:r>
              <a:rPr lang="en-US" sz="2800" dirty="0" smtClean="0">
                <a:latin typeface="Times New Roman"/>
                <a:cs typeface="Times New Roman"/>
              </a:rPr>
              <a:t>High SUSY-breaking scale?</a:t>
            </a:r>
          </a:p>
          <a:p>
            <a:r>
              <a:rPr lang="en-US" sz="2800" dirty="0" smtClean="0">
                <a:latin typeface="Times New Roman"/>
                <a:cs typeface="Times New Roman"/>
              </a:rPr>
              <a:t>Large volume?</a:t>
            </a:r>
          </a:p>
          <a:p>
            <a:r>
              <a:rPr lang="en-US" sz="2800" dirty="0" smtClean="0">
                <a:latin typeface="Times New Roman"/>
                <a:cs typeface="Times New Roman"/>
              </a:rPr>
              <a:t>Efforts to engage with phenomenology:</a:t>
            </a:r>
          </a:p>
          <a:p>
            <a:pPr lvl="1"/>
            <a:r>
              <a:rPr lang="en-US" sz="2400" dirty="0" smtClean="0">
                <a:latin typeface="Times New Roman"/>
                <a:cs typeface="Times New Roman"/>
              </a:rPr>
              <a:t>Higgs mass	     Dark matter	Models of inflation</a:t>
            </a:r>
            <a:endParaRPr lang="en-US" sz="2400" dirty="0">
              <a:latin typeface="Times New Roman"/>
              <a:cs typeface="Times New Roman"/>
            </a:endParaRPr>
          </a:p>
          <a:p>
            <a:endParaRPr lang="en-US" sz="2800" dirty="0" smtClean="0">
              <a:latin typeface="Times New Roman"/>
              <a:cs typeface="Times New Roman"/>
            </a:endParaRPr>
          </a:p>
          <a:p>
            <a:endParaRPr lang="en-US" sz="2800" dirty="0">
              <a:latin typeface="Times New Roman"/>
              <a:cs typeface="Times New Roman"/>
            </a:endParaRPr>
          </a:p>
          <a:p>
            <a:endParaRPr lang="en-US" sz="2800" dirty="0" smtClean="0">
              <a:latin typeface="Times New Roman"/>
              <a:cs typeface="Times New Roman"/>
            </a:endParaRPr>
          </a:p>
          <a:p>
            <a:endParaRPr lang="en-US" sz="2800" dirty="0">
              <a:latin typeface="Times New Roman"/>
              <a:cs typeface="Times New Roman"/>
            </a:endParaRPr>
          </a:p>
          <a:p>
            <a:pPr marL="0" indent="0">
              <a:buNone/>
            </a:pPr>
            <a:endParaRPr lang="en-US" sz="2800" dirty="0">
              <a:latin typeface="Times New Roman"/>
              <a:cs typeface="Times New Roman"/>
            </a:endParaRPr>
          </a:p>
          <a:p>
            <a:pPr marL="0" indent="0">
              <a:buNone/>
            </a:pPr>
            <a:endParaRPr lang="en-US" sz="2800" dirty="0" smtClean="0">
              <a:latin typeface="Times New Roman"/>
              <a:cs typeface="Times New Roman"/>
            </a:endParaRPr>
          </a:p>
        </p:txBody>
      </p:sp>
      <p:pic>
        <p:nvPicPr>
          <p:cNvPr id="4" name="Picture 3" descr="12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3944904"/>
            <a:ext cx="3672408" cy="2796464"/>
          </a:xfrm>
          <a:prstGeom prst="rect">
            <a:avLst/>
          </a:prstGeom>
        </p:spPr>
      </p:pic>
      <p:pic>
        <p:nvPicPr>
          <p:cNvPr id="5" name="Picture 4" descr="UnG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95820"/>
            <a:ext cx="4104456" cy="2918160"/>
          </a:xfrm>
          <a:prstGeom prst="rect">
            <a:avLst/>
          </a:prstGeom>
        </p:spPr>
      </p:pic>
      <p:pic>
        <p:nvPicPr>
          <p:cNvPr id="6" name="Picture 5" descr="FibreInflaton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2200" y="3973529"/>
            <a:ext cx="2664295" cy="2767839"/>
          </a:xfrm>
          <a:prstGeom prst="rect">
            <a:avLst/>
          </a:prstGeom>
        </p:spPr>
      </p:pic>
      <p:sp>
        <p:nvSpPr>
          <p:cNvPr id="7" name="TextBox 6"/>
          <p:cNvSpPr txBox="1"/>
          <p:nvPr/>
        </p:nvSpPr>
        <p:spPr>
          <a:xfrm>
            <a:off x="7956376" y="4221088"/>
            <a:ext cx="1080120" cy="584776"/>
          </a:xfrm>
          <a:prstGeom prst="rect">
            <a:avLst/>
          </a:prstGeom>
          <a:solidFill>
            <a:schemeClr val="bg1"/>
          </a:solidFill>
        </p:spPr>
        <p:txBody>
          <a:bodyPr wrap="square" rtlCol="0">
            <a:spAutoFit/>
          </a:bodyPr>
          <a:lstStyle/>
          <a:p>
            <a:pPr>
              <a:buNone/>
            </a:pPr>
            <a:r>
              <a:rPr lang="en-US" dirty="0" smtClean="0"/>
              <a:t>       </a:t>
            </a:r>
            <a:endParaRPr lang="en-US" dirty="0"/>
          </a:p>
        </p:txBody>
      </p:sp>
      <p:sp>
        <p:nvSpPr>
          <p:cNvPr id="9" name="Text Box 10"/>
          <p:cNvSpPr txBox="1">
            <a:spLocks noChangeArrowheads="1"/>
          </p:cNvSpPr>
          <p:nvPr/>
        </p:nvSpPr>
        <p:spPr bwMode="auto">
          <a:xfrm>
            <a:off x="8172400" y="332656"/>
            <a:ext cx="663050"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Ibanez</a:t>
            </a:r>
          </a:p>
        </p:txBody>
      </p:sp>
      <p:sp>
        <p:nvSpPr>
          <p:cNvPr id="10" name="Text Box 10"/>
          <p:cNvSpPr txBox="1">
            <a:spLocks noChangeArrowheads="1"/>
          </p:cNvSpPr>
          <p:nvPr/>
        </p:nvSpPr>
        <p:spPr bwMode="auto">
          <a:xfrm>
            <a:off x="1979712" y="4293096"/>
            <a:ext cx="663050"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Ibanez</a:t>
            </a:r>
          </a:p>
        </p:txBody>
      </p:sp>
      <p:sp>
        <p:nvSpPr>
          <p:cNvPr id="11" name="Text Box 10"/>
          <p:cNvSpPr txBox="1">
            <a:spLocks noChangeArrowheads="1"/>
          </p:cNvSpPr>
          <p:nvPr/>
        </p:nvSpPr>
        <p:spPr bwMode="auto">
          <a:xfrm>
            <a:off x="8059712" y="5301208"/>
            <a:ext cx="832768"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Quevedo</a:t>
            </a:r>
            <a:endParaRPr lang="en-US" sz="1400" b="0" dirty="0" smtClean="0">
              <a:solidFill>
                <a:srgbClr val="FFFF00"/>
              </a:solidFill>
              <a:latin typeface="Times" charset="0"/>
            </a:endParaRPr>
          </a:p>
        </p:txBody>
      </p:sp>
      <p:sp>
        <p:nvSpPr>
          <p:cNvPr id="12" name="Text Box 10"/>
          <p:cNvSpPr txBox="1">
            <a:spLocks noChangeArrowheads="1"/>
          </p:cNvSpPr>
          <p:nvPr/>
        </p:nvSpPr>
        <p:spPr bwMode="auto">
          <a:xfrm>
            <a:off x="3203848" y="2636912"/>
            <a:ext cx="832768"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Quevedo</a:t>
            </a:r>
            <a:endParaRPr lang="en-US" sz="1400" b="0" dirty="0" smtClean="0">
              <a:solidFill>
                <a:srgbClr val="FFFF00"/>
              </a:solidFill>
              <a:latin typeface="Times" charset="0"/>
            </a:endParaRPr>
          </a:p>
        </p:txBody>
      </p:sp>
      <p:pic>
        <p:nvPicPr>
          <p:cNvPr id="14" name="Picture 13" descr="Minicharg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4005064"/>
            <a:ext cx="2817816" cy="1872208"/>
          </a:xfrm>
          <a:prstGeom prst="rect">
            <a:avLst/>
          </a:prstGeom>
        </p:spPr>
      </p:pic>
      <p:sp>
        <p:nvSpPr>
          <p:cNvPr id="15" name="Text Box 10"/>
          <p:cNvSpPr txBox="1">
            <a:spLocks noChangeArrowheads="1"/>
          </p:cNvSpPr>
          <p:nvPr/>
        </p:nvSpPr>
        <p:spPr bwMode="auto">
          <a:xfrm>
            <a:off x="5233395" y="5877272"/>
            <a:ext cx="518091"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Shiu</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11719263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dissolve">
                                      <p:cBhvr>
                                        <p:cTn id="15" dur="500"/>
                                        <p:tgtEl>
                                          <p:spTgt spid="8">
                                            <p:txEl>
                                              <p:pRg st="1" end="1"/>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dissolve">
                                      <p:cBhvr>
                                        <p:cTn id="23" dur="500"/>
                                        <p:tgtEl>
                                          <p:spTgt spid="8">
                                            <p:txEl>
                                              <p:pRg st="2" end="2"/>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dissolve">
                                      <p:cBhvr>
                                        <p:cTn id="26" dur="500"/>
                                        <p:tgtEl>
                                          <p:spTgt spid="8">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ssolve">
                                      <p:cBhvr>
                                        <p:cTn id="31" dur="500"/>
                                        <p:tgtEl>
                                          <p:spTgt spid="4"/>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dissolv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dissolve">
                                      <p:cBhvr>
                                        <p:cTn id="39" dur="500"/>
                                        <p:tgtEl>
                                          <p:spTgt spid="14"/>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dissolv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dissolve">
                                      <p:cBhvr>
                                        <p:cTn id="47" dur="500"/>
                                        <p:tgtEl>
                                          <p:spTgt spid="6"/>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dissolve">
                                      <p:cBhvr>
                                        <p:cTn id="50" dur="500"/>
                                        <p:tgtEl>
                                          <p:spTgt spid="7"/>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dissolve">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animBg="1"/>
      <p:bldP spid="9" grpId="0" animBg="1"/>
      <p:bldP spid="10" grpId="0" animBg="1"/>
      <p:bldP spid="11" grpId="0" animBg="1"/>
      <p:bldP spid="12" grpId="0" animBg="1"/>
      <p:bldP spid="1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owt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096498"/>
            <a:ext cx="8942536" cy="3988686"/>
          </a:xfrm>
          <a:prstGeom prst="rect">
            <a:avLst/>
          </a:prstGeom>
        </p:spPr>
      </p:pic>
      <p:sp>
        <p:nvSpPr>
          <p:cNvPr id="2" name="Title 1"/>
          <p:cNvSpPr>
            <a:spLocks noGrp="1"/>
          </p:cNvSpPr>
          <p:nvPr>
            <p:ph type="title"/>
          </p:nvPr>
        </p:nvSpPr>
        <p:spPr>
          <a:xfrm>
            <a:off x="457200" y="116632"/>
            <a:ext cx="8229600" cy="1143000"/>
          </a:xfrm>
          <a:solidFill>
            <a:schemeClr val="accent1"/>
          </a:solidFill>
          <a:ln>
            <a:solidFill>
              <a:schemeClr val="tx1"/>
            </a:solidFill>
          </a:ln>
        </p:spPr>
        <p:txBody>
          <a:bodyPr/>
          <a:lstStyle/>
          <a:p>
            <a:r>
              <a:rPr lang="en-US" dirty="0" smtClean="0">
                <a:latin typeface="Times New Roman"/>
                <a:cs typeface="Times New Roman"/>
              </a:rPr>
              <a:t>From Inflation to Structures</a:t>
            </a:r>
            <a:endParaRPr lang="en-US" dirty="0">
              <a:latin typeface="Times New Roman"/>
              <a:cs typeface="Times New Roman"/>
            </a:endParaRPr>
          </a:p>
        </p:txBody>
      </p:sp>
      <p:pic>
        <p:nvPicPr>
          <p:cNvPr id="8" name="Picture 7" descr="Lensi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5077634"/>
            <a:ext cx="3384376" cy="1466404"/>
          </a:xfrm>
          <a:prstGeom prst="rect">
            <a:avLst/>
          </a:prstGeom>
        </p:spPr>
      </p:pic>
      <p:pic>
        <p:nvPicPr>
          <p:cNvPr id="9" name="Picture 8" descr="SDS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4880635"/>
            <a:ext cx="2664296" cy="1698430"/>
          </a:xfrm>
          <a:prstGeom prst="rect">
            <a:avLst/>
          </a:prstGeom>
        </p:spPr>
      </p:pic>
      <p:sp>
        <p:nvSpPr>
          <p:cNvPr id="3" name="Content Placeholder 2"/>
          <p:cNvSpPr>
            <a:spLocks noGrp="1"/>
          </p:cNvSpPr>
          <p:nvPr>
            <p:ph idx="1"/>
          </p:nvPr>
        </p:nvSpPr>
        <p:spPr>
          <a:xfrm>
            <a:off x="2771800" y="5085184"/>
            <a:ext cx="2880320" cy="1656184"/>
          </a:xfrm>
          <a:solidFill>
            <a:schemeClr val="accent1"/>
          </a:solidFill>
          <a:ln>
            <a:solidFill>
              <a:schemeClr val="tx1"/>
            </a:solidFill>
          </a:ln>
        </p:spPr>
        <p:txBody>
          <a:bodyPr/>
          <a:lstStyle/>
          <a:p>
            <a:pPr marL="0" indent="0">
              <a:buNone/>
            </a:pPr>
            <a:r>
              <a:rPr lang="en-US" sz="2400" dirty="0" smtClean="0">
                <a:latin typeface="Times New Roman"/>
                <a:cs typeface="Times New Roman"/>
              </a:rPr>
              <a:t>- Growth of structures</a:t>
            </a:r>
          </a:p>
          <a:p>
            <a:pPr marL="0" indent="0">
              <a:buNone/>
            </a:pPr>
            <a:r>
              <a:rPr lang="en-US" sz="2400" dirty="0" smtClean="0">
                <a:latin typeface="Times New Roman"/>
                <a:cs typeface="Times New Roman"/>
              </a:rPr>
              <a:t>- Baryon acoustic  	oscillations</a:t>
            </a:r>
          </a:p>
          <a:p>
            <a:pPr marL="0" indent="0">
              <a:buNone/>
            </a:pPr>
            <a:r>
              <a:rPr lang="en-US" sz="2400" dirty="0" smtClean="0">
                <a:latin typeface="Times New Roman"/>
                <a:cs typeface="Times New Roman"/>
              </a:rPr>
              <a:t>- Weak lensing, …</a:t>
            </a:r>
            <a:endParaRPr lang="en-US" sz="2400" dirty="0">
              <a:latin typeface="Times New Roman"/>
              <a:cs typeface="Times New Roman"/>
            </a:endParaRPr>
          </a:p>
        </p:txBody>
      </p:sp>
      <p:pic>
        <p:nvPicPr>
          <p:cNvPr id="10" name="Picture 9" descr="BA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3848" y="1268760"/>
            <a:ext cx="2433464" cy="1749052"/>
          </a:xfrm>
          <a:prstGeom prst="rect">
            <a:avLst/>
          </a:prstGeom>
        </p:spPr>
      </p:pic>
      <p:sp>
        <p:nvSpPr>
          <p:cNvPr id="11" name="Text Box 10"/>
          <p:cNvSpPr txBox="1">
            <a:spLocks noChangeArrowheads="1"/>
          </p:cNvSpPr>
          <p:nvPr/>
        </p:nvSpPr>
        <p:spPr bwMode="auto">
          <a:xfrm>
            <a:off x="539552" y="3933056"/>
            <a:ext cx="633507"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err="1" smtClean="0">
                <a:solidFill>
                  <a:srgbClr val="FFFF00"/>
                </a:solidFill>
                <a:latin typeface="Times" charset="0"/>
              </a:rPr>
              <a:t>Seljak</a:t>
            </a:r>
            <a:endParaRPr lang="en-US" sz="1400" b="0" dirty="0" smtClean="0">
              <a:solidFill>
                <a:srgbClr val="FFFF00"/>
              </a:solidFill>
              <a:latin typeface="Times" charset="0"/>
            </a:endParaRPr>
          </a:p>
        </p:txBody>
      </p:sp>
    </p:spTree>
    <p:extLst>
      <p:ext uri="{BB962C8B-B14F-4D97-AF65-F5344CB8AC3E}">
        <p14:creationId xmlns:p14="http://schemas.microsoft.com/office/powerpoint/2010/main" val="34737000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ssolve">
                                      <p:cBhvr>
                                        <p:cTn id="18" dur="500"/>
                                        <p:tgtEl>
                                          <p:spTgt spid="3">
                                            <p:txEl>
                                              <p:pRg st="1" end="1"/>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dissolv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dissolve">
                                      <p:cBhvr>
                                        <p:cTn id="26" dur="500"/>
                                        <p:tgtEl>
                                          <p:spTgt spid="3">
                                            <p:txEl>
                                              <p:pRg st="2" end="2"/>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descr="XENON10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5638" y="836613"/>
            <a:ext cx="7804150" cy="511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8" name="Rectangle 4"/>
          <p:cNvSpPr>
            <a:spLocks noChangeArrowheads="1"/>
          </p:cNvSpPr>
          <p:nvPr/>
        </p:nvSpPr>
        <p:spPr bwMode="auto">
          <a:xfrm>
            <a:off x="2123728" y="5805264"/>
            <a:ext cx="6911975" cy="1079500"/>
          </a:xfrm>
          <a:prstGeom prst="rect">
            <a:avLst/>
          </a:prstGeom>
          <a:solidFill>
            <a:srgbClr val="000066"/>
          </a:solidFill>
          <a:ln w="9525">
            <a:solidFill>
              <a:schemeClr val="tx1"/>
            </a:solidFill>
            <a:miter lim="800000"/>
            <a:headEnd/>
            <a:tailEnd/>
          </a:ln>
        </p:spPr>
        <p:txBody>
          <a:bodyPr/>
          <a:lstStyle/>
          <a:p>
            <a:pPr algn="ctr">
              <a:spcBef>
                <a:spcPct val="20000"/>
              </a:spcBef>
              <a:buNone/>
            </a:pPr>
            <a:r>
              <a:rPr lang="en-US" sz="2800" b="0" dirty="0" smtClean="0">
                <a:solidFill>
                  <a:srgbClr val="FFFF00"/>
                </a:solidFill>
                <a:latin typeface="Times New Roman" charset="0"/>
              </a:rPr>
              <a:t>Best </a:t>
            </a:r>
            <a:r>
              <a:rPr lang="en-US" sz="2800" b="0" dirty="0">
                <a:solidFill>
                  <a:srgbClr val="FFFF00"/>
                </a:solidFill>
                <a:latin typeface="Times New Roman" charset="0"/>
              </a:rPr>
              <a:t>limit: XENON100 with 225 days of data</a:t>
            </a:r>
          </a:p>
          <a:p>
            <a:pPr algn="ctr">
              <a:spcBef>
                <a:spcPct val="20000"/>
              </a:spcBef>
              <a:buNone/>
            </a:pPr>
            <a:r>
              <a:rPr lang="en-US" sz="2800" b="0" dirty="0">
                <a:solidFill>
                  <a:srgbClr val="FFFF00"/>
                </a:solidFill>
                <a:latin typeface="Times New Roman" charset="0"/>
              </a:rPr>
              <a:t>Confusion at low WIMP masses?</a:t>
            </a:r>
          </a:p>
        </p:txBody>
      </p:sp>
      <p:sp>
        <p:nvSpPr>
          <p:cNvPr id="56323" name="Text Box 6"/>
          <p:cNvSpPr txBox="1">
            <a:spLocks noChangeArrowheads="1"/>
          </p:cNvSpPr>
          <p:nvPr/>
        </p:nvSpPr>
        <p:spPr bwMode="auto">
          <a:xfrm>
            <a:off x="34925" y="6443663"/>
            <a:ext cx="1158875"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buNone/>
            </a:pPr>
            <a:r>
              <a:rPr lang="en-US" sz="1600" b="0" dirty="0" err="1">
                <a:solidFill>
                  <a:srgbClr val="FFFF00"/>
                </a:solidFill>
                <a:latin typeface="Times New Roman" charset="0"/>
                <a:cs typeface="Times New Roman" charset="0"/>
              </a:rPr>
              <a:t>Aprile</a:t>
            </a:r>
            <a:r>
              <a:rPr lang="en-US" sz="1600" b="0" dirty="0">
                <a:solidFill>
                  <a:srgbClr val="FFFF00"/>
                </a:solidFill>
                <a:latin typeface="Times New Roman" charset="0"/>
                <a:cs typeface="Times New Roman" charset="0"/>
              </a:rPr>
              <a:t> et al.</a:t>
            </a:r>
          </a:p>
        </p:txBody>
      </p:sp>
      <p:pic>
        <p:nvPicPr>
          <p:cNvPr id="3" name="Picture 2" descr="CDM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0113" y="836613"/>
            <a:ext cx="4032250" cy="36004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8" name="Rectangle 4"/>
          <p:cNvSpPr>
            <a:spLocks noChangeArrowheads="1"/>
          </p:cNvSpPr>
          <p:nvPr/>
        </p:nvSpPr>
        <p:spPr bwMode="auto">
          <a:xfrm>
            <a:off x="2700338" y="1125538"/>
            <a:ext cx="2663825" cy="574675"/>
          </a:xfrm>
          <a:prstGeom prst="rect">
            <a:avLst/>
          </a:prstGeom>
          <a:solidFill>
            <a:srgbClr val="000066"/>
          </a:solidFill>
          <a:ln w="9525">
            <a:solidFill>
              <a:schemeClr val="tx1"/>
            </a:solidFill>
            <a:miter lim="800000"/>
            <a:headEnd/>
            <a:tailEnd/>
          </a:ln>
        </p:spPr>
        <p:txBody>
          <a:bodyPr/>
          <a:lstStyle/>
          <a:p>
            <a:pPr algn="ctr">
              <a:spcBef>
                <a:spcPct val="20000"/>
              </a:spcBef>
              <a:buNone/>
            </a:pPr>
            <a:r>
              <a:rPr lang="en-US" sz="2800" b="0" dirty="0">
                <a:solidFill>
                  <a:srgbClr val="FFFF00"/>
                </a:solidFill>
                <a:latin typeface="Times New Roman" charset="0"/>
              </a:rPr>
              <a:t>CDMS Si  result</a:t>
            </a:r>
          </a:p>
        </p:txBody>
      </p:sp>
      <p:pic>
        <p:nvPicPr>
          <p:cNvPr id="2" name="Picture 1" descr="LUX.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438" y="3860800"/>
            <a:ext cx="10333037"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4"/>
          <p:cNvSpPr>
            <a:spLocks noChangeArrowheads="1"/>
          </p:cNvSpPr>
          <p:nvPr/>
        </p:nvSpPr>
        <p:spPr bwMode="auto">
          <a:xfrm>
            <a:off x="2124075" y="5805488"/>
            <a:ext cx="6884988" cy="1079500"/>
          </a:xfrm>
          <a:prstGeom prst="rect">
            <a:avLst/>
          </a:prstGeom>
          <a:solidFill>
            <a:srgbClr val="FF0000"/>
          </a:solidFill>
          <a:ln w="9525">
            <a:solidFill>
              <a:schemeClr val="tx1"/>
            </a:solidFill>
            <a:miter lim="800000"/>
            <a:headEnd/>
            <a:tailEnd/>
          </a:ln>
        </p:spPr>
        <p:txBody>
          <a:bodyPr/>
          <a:lstStyle/>
          <a:p>
            <a:pPr algn="ctr">
              <a:spcBef>
                <a:spcPct val="20000"/>
              </a:spcBef>
              <a:buNone/>
            </a:pPr>
            <a:r>
              <a:rPr lang="en-US" sz="2800" b="0" dirty="0">
                <a:solidFill>
                  <a:srgbClr val="FFFF00"/>
                </a:solidFill>
                <a:latin typeface="Times New Roman" charset="0"/>
              </a:rPr>
              <a:t>New best limit: LUX with 85 days of data</a:t>
            </a:r>
          </a:p>
          <a:p>
            <a:pPr algn="ctr">
              <a:spcBef>
                <a:spcPct val="20000"/>
              </a:spcBef>
              <a:buNone/>
            </a:pPr>
            <a:r>
              <a:rPr lang="en-US" sz="2800" b="0" dirty="0">
                <a:solidFill>
                  <a:srgbClr val="FFFF00"/>
                </a:solidFill>
                <a:latin typeface="Times New Roman" charset="0"/>
              </a:rPr>
              <a:t>Resolves confusion at low WIMP masses?</a:t>
            </a:r>
          </a:p>
        </p:txBody>
      </p:sp>
      <p:sp>
        <p:nvSpPr>
          <p:cNvPr id="11" name="Text Box 6"/>
          <p:cNvSpPr txBox="1">
            <a:spLocks noChangeArrowheads="1"/>
          </p:cNvSpPr>
          <p:nvPr/>
        </p:nvSpPr>
        <p:spPr bwMode="auto">
          <a:xfrm>
            <a:off x="187325" y="5300663"/>
            <a:ext cx="1204913" cy="3397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buNone/>
            </a:pPr>
            <a:r>
              <a:rPr lang="en-US" sz="1600" b="0" dirty="0" err="1">
                <a:solidFill>
                  <a:srgbClr val="FFFF00"/>
                </a:solidFill>
                <a:latin typeface="Times New Roman" charset="0"/>
                <a:cs typeface="Times New Roman" charset="0"/>
              </a:rPr>
              <a:t>Akerib</a:t>
            </a:r>
            <a:r>
              <a:rPr lang="en-US" sz="1600" b="0" dirty="0">
                <a:solidFill>
                  <a:srgbClr val="FFFF00"/>
                </a:solidFill>
                <a:latin typeface="Times New Roman" charset="0"/>
                <a:cs typeface="Times New Roman" charset="0"/>
              </a:rPr>
              <a:t> et al.</a:t>
            </a:r>
          </a:p>
        </p:txBody>
      </p:sp>
      <p:pic>
        <p:nvPicPr>
          <p:cNvPr id="4" name="Picture 3" descr="smallLUX.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187450" y="836613"/>
            <a:ext cx="1512888"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0" name="Rectangle 2"/>
          <p:cNvSpPr>
            <a:spLocks noGrp="1" noChangeArrowheads="1"/>
          </p:cNvSpPr>
          <p:nvPr>
            <p:ph type="title" idx="4294967295"/>
          </p:nvPr>
        </p:nvSpPr>
        <p:spPr>
          <a:xfrm>
            <a:off x="457200" y="152400"/>
            <a:ext cx="8229600" cy="944563"/>
          </a:xfrm>
          <a:solidFill>
            <a:schemeClr val="accent1"/>
          </a:solidFill>
          <a:ln>
            <a:solidFill>
              <a:schemeClr val="tx1"/>
            </a:solidFill>
            <a:miter lim="800000"/>
            <a:headEnd/>
            <a:tailEnd/>
          </a:ln>
        </p:spPr>
        <p:txBody>
          <a:bodyPr/>
          <a:lstStyle/>
          <a:p>
            <a:pPr eaLnBrk="1" hangingPunct="1"/>
            <a:r>
              <a:rPr lang="en-US">
                <a:solidFill>
                  <a:schemeClr val="tx1"/>
                </a:solidFill>
                <a:latin typeface="Times New Roman" charset="0"/>
                <a:ea typeface="ＭＳ Ｐゴシック" charset="0"/>
                <a:cs typeface="ＭＳ Ｐゴシック" charset="0"/>
              </a:rPr>
              <a:t>Direct Searches for Dark Matter</a:t>
            </a:r>
          </a:p>
        </p:txBody>
      </p:sp>
      <p:sp>
        <p:nvSpPr>
          <p:cNvPr id="9" name="Rectangle 4"/>
          <p:cNvSpPr>
            <a:spLocks noChangeArrowheads="1"/>
          </p:cNvSpPr>
          <p:nvPr/>
        </p:nvSpPr>
        <p:spPr bwMode="auto">
          <a:xfrm>
            <a:off x="2484438" y="3933825"/>
            <a:ext cx="3384550" cy="574675"/>
          </a:xfrm>
          <a:prstGeom prst="rect">
            <a:avLst/>
          </a:prstGeom>
          <a:solidFill>
            <a:srgbClr val="FF0000"/>
          </a:solidFill>
          <a:ln w="9525">
            <a:solidFill>
              <a:schemeClr val="tx1"/>
            </a:solidFill>
            <a:miter lim="800000"/>
            <a:headEnd/>
            <a:tailEnd/>
          </a:ln>
        </p:spPr>
        <p:txBody>
          <a:bodyPr/>
          <a:lstStyle/>
          <a:p>
            <a:pPr algn="ctr">
              <a:spcBef>
                <a:spcPct val="20000"/>
              </a:spcBef>
              <a:buNone/>
            </a:pPr>
            <a:r>
              <a:rPr lang="en-US" sz="2800" b="0" dirty="0">
                <a:solidFill>
                  <a:srgbClr val="FFFF00"/>
                </a:solidFill>
                <a:latin typeface="Times New Roman" charset="0"/>
              </a:rPr>
              <a:t>New LUX result</a:t>
            </a:r>
          </a:p>
        </p:txBody>
      </p:sp>
      <p:sp>
        <p:nvSpPr>
          <p:cNvPr id="13" name="Text Box 10"/>
          <p:cNvSpPr txBox="1">
            <a:spLocks noChangeArrowheads="1"/>
          </p:cNvSpPr>
          <p:nvPr/>
        </p:nvSpPr>
        <p:spPr bwMode="auto">
          <a:xfrm>
            <a:off x="7812360" y="3933056"/>
            <a:ext cx="992579"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Sorensen //</a:t>
            </a:r>
          </a:p>
        </p:txBody>
      </p:sp>
    </p:spTree>
    <p:extLst>
      <p:ext uri="{BB962C8B-B14F-4D97-AF65-F5344CB8AC3E}">
        <p14:creationId xmlns:p14="http://schemas.microsoft.com/office/powerpoint/2010/main" val="41175551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9028"/>
                                        </p:tgtEl>
                                        <p:attrNameLst>
                                          <p:attrName>style.visibility</p:attrName>
                                        </p:attrNameLst>
                                      </p:cBhvr>
                                      <p:to>
                                        <p:strVal val="visible"/>
                                      </p:to>
                                    </p:set>
                                    <p:anim calcmode="lin" valueType="num">
                                      <p:cBhvr>
                                        <p:cTn id="7" dur="1000" fill="hold"/>
                                        <p:tgtEl>
                                          <p:spTgt spid="129028"/>
                                        </p:tgtEl>
                                        <p:attrNameLst>
                                          <p:attrName>ppt_w</p:attrName>
                                        </p:attrNameLst>
                                      </p:cBhvr>
                                      <p:tavLst>
                                        <p:tav tm="0">
                                          <p:val>
                                            <p:strVal val="#ppt_w*0.70"/>
                                          </p:val>
                                        </p:tav>
                                        <p:tav tm="100000">
                                          <p:val>
                                            <p:strVal val="#ppt_w"/>
                                          </p:val>
                                        </p:tav>
                                      </p:tavLst>
                                    </p:anim>
                                    <p:anim calcmode="lin" valueType="num">
                                      <p:cBhvr>
                                        <p:cTn id="8" dur="1000" fill="hold"/>
                                        <p:tgtEl>
                                          <p:spTgt spid="129028"/>
                                        </p:tgtEl>
                                        <p:attrNameLst>
                                          <p:attrName>ppt_h</p:attrName>
                                        </p:attrNameLst>
                                      </p:cBhvr>
                                      <p:tavLst>
                                        <p:tav tm="0">
                                          <p:val>
                                            <p:strVal val="#ppt_h"/>
                                          </p:val>
                                        </p:tav>
                                        <p:tav tm="100000">
                                          <p:val>
                                            <p:strVal val="#ppt_h"/>
                                          </p:val>
                                        </p:tav>
                                      </p:tavLst>
                                    </p:anim>
                                    <p:animEffect transition="in" filter="fade">
                                      <p:cBhvr>
                                        <p:cTn id="9" dur="1000"/>
                                        <p:tgtEl>
                                          <p:spTgt spid="12902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strVal val="#ppt_w*0.70"/>
                                          </p:val>
                                        </p:tav>
                                        <p:tav tm="100000">
                                          <p:val>
                                            <p:strVal val="#ppt_w"/>
                                          </p:val>
                                        </p:tav>
                                      </p:tavLst>
                                    </p:anim>
                                    <p:anim calcmode="lin" valueType="num">
                                      <p:cBhvr>
                                        <p:cTn id="18" dur="1000" fill="hold"/>
                                        <p:tgtEl>
                                          <p:spTgt spid="8"/>
                                        </p:tgtEl>
                                        <p:attrNameLst>
                                          <p:attrName>ppt_h</p:attrName>
                                        </p:attrNameLst>
                                      </p:cBhvr>
                                      <p:tavLst>
                                        <p:tav tm="0">
                                          <p:val>
                                            <p:strVal val="#ppt_h"/>
                                          </p:val>
                                        </p:tav>
                                        <p:tav tm="100000">
                                          <p:val>
                                            <p:strVal val="#ppt_h"/>
                                          </p:val>
                                        </p:tav>
                                      </p:tavLst>
                                    </p:anim>
                                    <p:animEffect transition="in" filter="fade">
                                      <p:cBhvr>
                                        <p:cTn id="19" dur="10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dissolve">
                                      <p:cBhvr>
                                        <p:cTn id="24" dur="500"/>
                                        <p:tgtEl>
                                          <p:spTgt spid="2"/>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strVal val="#ppt_w*0.70"/>
                                          </p:val>
                                        </p:tav>
                                        <p:tav tm="100000">
                                          <p:val>
                                            <p:strVal val="#ppt_w"/>
                                          </p:val>
                                        </p:tav>
                                      </p:tavLst>
                                    </p:anim>
                                    <p:anim calcmode="lin" valueType="num">
                                      <p:cBhvr>
                                        <p:cTn id="28" dur="1000" fill="hold"/>
                                        <p:tgtEl>
                                          <p:spTgt spid="9"/>
                                        </p:tgtEl>
                                        <p:attrNameLst>
                                          <p:attrName>ppt_h</p:attrName>
                                        </p:attrNameLst>
                                      </p:cBhvr>
                                      <p:tavLst>
                                        <p:tav tm="0">
                                          <p:val>
                                            <p:strVal val="#ppt_h"/>
                                          </p:val>
                                        </p:tav>
                                        <p:tav tm="100000">
                                          <p:val>
                                            <p:strVal val="#ppt_h"/>
                                          </p:val>
                                        </p:tav>
                                      </p:tavLst>
                                    </p:anim>
                                    <p:animEffect transition="in" filter="fade">
                                      <p:cBhvr>
                                        <p:cTn id="29" dur="1000"/>
                                        <p:tgtEl>
                                          <p:spTgt spid="9"/>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dissolve">
                                      <p:cBhvr>
                                        <p:cTn id="37" dur="500"/>
                                        <p:tgtEl>
                                          <p:spTgt spid="11"/>
                                        </p:tgtEl>
                                      </p:cBhvr>
                                    </p:animEffect>
                                  </p:childTnLst>
                                </p:cTn>
                              </p:par>
                              <p:par>
                                <p:cTn id="38" presetID="9" presetClass="entr" presetSubtype="0"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dissolve">
                                      <p:cBhvr>
                                        <p:cTn id="40" dur="500"/>
                                        <p:tgtEl>
                                          <p:spTgt spid="4"/>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dissolv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8" grpId="0" animBg="1"/>
      <p:bldP spid="8" grpId="0" animBg="1"/>
      <p:bldP spid="10" grpId="0" animBg="1"/>
      <p:bldP spid="11" grpId="0" animBg="1"/>
      <p:bldP spid="9" grpId="0" animBg="1"/>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0"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TextBox 7"/>
          <p:cNvSpPr txBox="1">
            <a:spLocks noChangeArrowheads="1"/>
          </p:cNvSpPr>
          <p:nvPr/>
        </p:nvSpPr>
        <p:spPr bwMode="auto">
          <a:xfrm>
            <a:off x="755650" y="5805264"/>
            <a:ext cx="7777163" cy="1040285"/>
          </a:xfrm>
          <a:prstGeom prst="rect">
            <a:avLst/>
          </a:prstGeom>
          <a:solidFill>
            <a:srgbClr val="BBE0E3"/>
          </a:solidFill>
          <a:ln w="9525">
            <a:solidFill>
              <a:schemeClr val="tx1"/>
            </a:solidFill>
            <a:miter lim="800000"/>
            <a:headEnd/>
            <a:tailEnd/>
          </a:ln>
        </p:spPr>
        <p:txBody>
          <a:bodyPr>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eaLnBrk="1" hangingPunct="1">
              <a:buNone/>
            </a:pPr>
            <a:r>
              <a:rPr lang="en-US" sz="2800" b="0" dirty="0" err="1">
                <a:solidFill>
                  <a:srgbClr val="000000"/>
                </a:solidFill>
                <a:latin typeface="Times New Roman" charset="0"/>
              </a:rPr>
              <a:t>Favoured</a:t>
            </a:r>
            <a:r>
              <a:rPr lang="en-US" sz="2800" b="0" dirty="0">
                <a:solidFill>
                  <a:srgbClr val="000000"/>
                </a:solidFill>
                <a:latin typeface="Times New Roman" charset="0"/>
              </a:rPr>
              <a:t> values of dark matter scattering</a:t>
            </a:r>
          </a:p>
          <a:p>
            <a:pPr algn="ctr" eaLnBrk="1" hangingPunct="1">
              <a:buNone/>
            </a:pPr>
            <a:r>
              <a:rPr lang="en-US" sz="2800" b="0" dirty="0">
                <a:solidFill>
                  <a:srgbClr val="000000"/>
                </a:solidFill>
                <a:latin typeface="Times New Roman" charset="0"/>
              </a:rPr>
              <a:t>cross section significantly below XENON100, LUX</a:t>
            </a:r>
          </a:p>
        </p:txBody>
      </p:sp>
      <p:sp>
        <p:nvSpPr>
          <p:cNvPr id="15" name="Rectangle 3"/>
          <p:cNvSpPr txBox="1">
            <a:spLocks noChangeArrowheads="1"/>
          </p:cNvSpPr>
          <p:nvPr/>
        </p:nvSpPr>
        <p:spPr bwMode="auto">
          <a:xfrm>
            <a:off x="0" y="-26988"/>
            <a:ext cx="9144000" cy="863601"/>
          </a:xfrm>
          <a:prstGeom prst="rect">
            <a:avLst/>
          </a:prstGeom>
          <a:solidFill>
            <a:schemeClr val="accent1"/>
          </a:solidFill>
          <a:ln>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hangingPunct="1">
              <a:buNone/>
              <a:defRPr/>
            </a:pPr>
            <a:r>
              <a:rPr lang="en-US" b="0" dirty="0" smtClean="0">
                <a:solidFill>
                  <a:schemeClr val="tx1"/>
                </a:solidFill>
                <a:latin typeface="Times New Roman" charset="0"/>
                <a:ea typeface="ＭＳ Ｐゴシック" charset="0"/>
                <a:cs typeface="+mj-cs"/>
              </a:rPr>
              <a:t>Global Fit to </a:t>
            </a:r>
            <a:r>
              <a:rPr lang="en-US" b="0" dirty="0" err="1" smtClean="0">
                <a:solidFill>
                  <a:schemeClr val="tx1"/>
                </a:solidFill>
                <a:latin typeface="Times New Roman" charset="0"/>
                <a:ea typeface="ＭＳ Ｐゴシック" charset="0"/>
                <a:cs typeface="+mj-cs"/>
              </a:rPr>
              <a:t>Supersymmetric</a:t>
            </a:r>
            <a:r>
              <a:rPr lang="en-US" b="0" dirty="0" smtClean="0">
                <a:solidFill>
                  <a:schemeClr val="tx1"/>
                </a:solidFill>
                <a:latin typeface="Times New Roman" charset="0"/>
                <a:ea typeface="ＭＳ Ｐゴシック" charset="0"/>
                <a:cs typeface="+mj-cs"/>
              </a:rPr>
              <a:t> Model</a:t>
            </a:r>
          </a:p>
        </p:txBody>
      </p:sp>
      <p:pic>
        <p:nvPicPr>
          <p:cNvPr id="58373" name="Picture 1" descr="newssi.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07690" y="1350963"/>
            <a:ext cx="5651500" cy="43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Oval 4"/>
          <p:cNvSpPr>
            <a:spLocks noChangeArrowheads="1"/>
          </p:cNvSpPr>
          <p:nvPr/>
        </p:nvSpPr>
        <p:spPr bwMode="auto">
          <a:xfrm>
            <a:off x="3419103" y="2206625"/>
            <a:ext cx="2447925" cy="935038"/>
          </a:xfrm>
          <a:prstGeom prst="ellipse">
            <a:avLst/>
          </a:prstGeom>
          <a:solidFill>
            <a:srgbClr val="FFFFFF"/>
          </a:solidFill>
          <a:ln w="76200">
            <a:solidFill>
              <a:srgbClr val="FF0000"/>
            </a:solidFill>
            <a:round/>
            <a:headEnd/>
            <a:tailEnd/>
          </a:ln>
        </p:spPr>
        <p:txBody>
          <a:bodyPr wrap="none" anchor="ctr"/>
          <a:lstStyle/>
          <a:p>
            <a:endParaRPr lang="en-US" sz="1800" b="0"/>
          </a:p>
        </p:txBody>
      </p:sp>
      <p:sp>
        <p:nvSpPr>
          <p:cNvPr id="11" name="TextBox 10"/>
          <p:cNvSpPr txBox="1">
            <a:spLocks noChangeArrowheads="1"/>
          </p:cNvSpPr>
          <p:nvPr/>
        </p:nvSpPr>
        <p:spPr bwMode="auto">
          <a:xfrm>
            <a:off x="3842965" y="2206625"/>
            <a:ext cx="17367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r>
              <a:rPr lang="en-US" b="0">
                <a:solidFill>
                  <a:srgbClr val="FF0000"/>
                </a:solidFill>
                <a:latin typeface="Times New Roman" charset="0"/>
              </a:rPr>
              <a:t>Excluded by</a:t>
            </a:r>
          </a:p>
          <a:p>
            <a:pPr eaLnBrk="1" hangingPunct="1"/>
            <a:r>
              <a:rPr lang="en-US" b="0">
                <a:solidFill>
                  <a:srgbClr val="FF0000"/>
                </a:solidFill>
                <a:latin typeface="Times New Roman" charset="0"/>
              </a:rPr>
              <a:t>XENON100</a:t>
            </a:r>
          </a:p>
        </p:txBody>
      </p:sp>
      <p:pic>
        <p:nvPicPr>
          <p:cNvPr id="3" name="Picture 2" descr="cmssm_mc9_lux_131030_logmneu1_logssikocm2_chi2_overlay-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0815" y="1125538"/>
            <a:ext cx="7921625"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8" name="TextBox 7"/>
          <p:cNvSpPr txBox="1">
            <a:spLocks noChangeArrowheads="1"/>
          </p:cNvSpPr>
          <p:nvPr/>
        </p:nvSpPr>
        <p:spPr bwMode="auto">
          <a:xfrm>
            <a:off x="2687638" y="836613"/>
            <a:ext cx="15557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2000" dirty="0">
                <a:solidFill>
                  <a:srgbClr val="008000"/>
                </a:solidFill>
                <a:latin typeface="Times New Roman" charset="0"/>
              </a:rPr>
              <a:t>2</a:t>
            </a:r>
          </a:p>
        </p:txBody>
      </p:sp>
      <p:sp>
        <p:nvSpPr>
          <p:cNvPr id="58379" name="TextBox 1"/>
          <p:cNvSpPr txBox="1">
            <a:spLocks noChangeArrowheads="1"/>
          </p:cNvSpPr>
          <p:nvPr/>
        </p:nvSpPr>
        <p:spPr bwMode="auto">
          <a:xfrm>
            <a:off x="4932363" y="836613"/>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800" dirty="0">
                <a:solidFill>
                  <a:srgbClr val="008000"/>
                </a:solidFill>
                <a:latin typeface="Times New Roman" charset="0"/>
              </a:rPr>
              <a:t>20/</a:t>
            </a:r>
            <a:r>
              <a:rPr lang="en-US" sz="1800" dirty="0" err="1">
                <a:solidFill>
                  <a:srgbClr val="008000"/>
                </a:solidFill>
                <a:latin typeface="Times New Roman" charset="0"/>
              </a:rPr>
              <a:t>fb</a:t>
            </a:r>
            <a:endParaRPr lang="en-US" sz="1800" dirty="0">
              <a:solidFill>
                <a:srgbClr val="008000"/>
              </a:solidFill>
              <a:latin typeface="Times New Roman" charset="0"/>
            </a:endParaRPr>
          </a:p>
        </p:txBody>
      </p:sp>
      <p:sp>
        <p:nvSpPr>
          <p:cNvPr id="58380" name="TextBox 6"/>
          <p:cNvSpPr txBox="1">
            <a:spLocks noChangeArrowheads="1"/>
          </p:cNvSpPr>
          <p:nvPr/>
        </p:nvSpPr>
        <p:spPr bwMode="auto">
          <a:xfrm>
            <a:off x="5027503" y="1341438"/>
            <a:ext cx="3031599" cy="904863"/>
          </a:xfrm>
          <a:prstGeom prst="rect">
            <a:avLst/>
          </a:prstGeom>
          <a:solidFill>
            <a:srgbClr val="BBE0E3"/>
          </a:solidFill>
          <a:ln w="9525">
            <a:solidFill>
              <a:schemeClr val="tx1"/>
            </a:solidFill>
            <a:miter lim="800000"/>
            <a:headEnd/>
            <a:tailEnd/>
          </a:ln>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eaLnBrk="1" hangingPunct="1">
              <a:buNone/>
            </a:pPr>
            <a:r>
              <a:rPr lang="en-US" b="0" dirty="0">
                <a:solidFill>
                  <a:srgbClr val="000000"/>
                </a:solidFill>
                <a:latin typeface="Times New Roman" charset="0"/>
              </a:rPr>
              <a:t>Spin-independent</a:t>
            </a:r>
          </a:p>
          <a:p>
            <a:pPr algn="ctr" eaLnBrk="1" hangingPunct="1">
              <a:buNone/>
            </a:pPr>
            <a:r>
              <a:rPr lang="en-US" b="0" dirty="0">
                <a:solidFill>
                  <a:srgbClr val="000000"/>
                </a:solidFill>
                <a:latin typeface="Times New Roman" charset="0"/>
              </a:rPr>
              <a:t>Dark matter scattering</a:t>
            </a:r>
          </a:p>
        </p:txBody>
      </p:sp>
      <p:sp>
        <p:nvSpPr>
          <p:cNvPr id="12" name="Oval 4"/>
          <p:cNvSpPr>
            <a:spLocks noChangeArrowheads="1"/>
          </p:cNvSpPr>
          <p:nvPr/>
        </p:nvSpPr>
        <p:spPr bwMode="auto">
          <a:xfrm>
            <a:off x="3571503" y="3429000"/>
            <a:ext cx="1863725" cy="1225550"/>
          </a:xfrm>
          <a:prstGeom prst="ellipse">
            <a:avLst/>
          </a:prstGeom>
          <a:solidFill>
            <a:srgbClr val="FFFFFF"/>
          </a:solidFill>
          <a:ln w="76200">
            <a:solidFill>
              <a:srgbClr val="800000"/>
            </a:solidFill>
            <a:round/>
            <a:headEnd/>
            <a:tailEnd/>
          </a:ln>
        </p:spPr>
        <p:txBody>
          <a:bodyPr wrap="none" anchor="ctr"/>
          <a:lstStyle/>
          <a:p>
            <a:endParaRPr lang="en-US" sz="1800" b="0">
              <a:solidFill>
                <a:srgbClr val="800000"/>
              </a:solidFill>
            </a:endParaRPr>
          </a:p>
        </p:txBody>
      </p:sp>
      <p:sp>
        <p:nvSpPr>
          <p:cNvPr id="13" name="TextBox 12"/>
          <p:cNvSpPr txBox="1">
            <a:spLocks noChangeArrowheads="1"/>
          </p:cNvSpPr>
          <p:nvPr/>
        </p:nvSpPr>
        <p:spPr bwMode="auto">
          <a:xfrm>
            <a:off x="3754065" y="3594100"/>
            <a:ext cx="14652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eaLnBrk="1" hangingPunct="1">
              <a:buNone/>
            </a:pPr>
            <a:r>
              <a:rPr lang="en-US" b="0" dirty="0">
                <a:solidFill>
                  <a:srgbClr val="800000"/>
                </a:solidFill>
                <a:latin typeface="Times New Roman" charset="0"/>
              </a:rPr>
              <a:t>Excluded by LHC</a:t>
            </a:r>
          </a:p>
        </p:txBody>
      </p:sp>
      <p:sp>
        <p:nvSpPr>
          <p:cNvPr id="18" name="Oval 4"/>
          <p:cNvSpPr>
            <a:spLocks noChangeArrowheads="1"/>
          </p:cNvSpPr>
          <p:nvPr/>
        </p:nvSpPr>
        <p:spPr bwMode="auto">
          <a:xfrm>
            <a:off x="3571503" y="2359025"/>
            <a:ext cx="2447925" cy="935038"/>
          </a:xfrm>
          <a:prstGeom prst="ellipse">
            <a:avLst/>
          </a:prstGeom>
          <a:solidFill>
            <a:srgbClr val="FFFFFF"/>
          </a:solidFill>
          <a:ln w="76200">
            <a:solidFill>
              <a:srgbClr val="FF0000"/>
            </a:solidFill>
            <a:round/>
            <a:headEnd/>
            <a:tailEnd/>
          </a:ln>
        </p:spPr>
        <p:txBody>
          <a:bodyPr wrap="none" anchor="ctr"/>
          <a:lstStyle/>
          <a:p>
            <a:endParaRPr lang="en-US" sz="1800" b="0"/>
          </a:p>
        </p:txBody>
      </p:sp>
      <p:sp>
        <p:nvSpPr>
          <p:cNvPr id="19" name="TextBox 18"/>
          <p:cNvSpPr txBox="1">
            <a:spLocks noChangeArrowheads="1"/>
          </p:cNvSpPr>
          <p:nvPr/>
        </p:nvSpPr>
        <p:spPr bwMode="auto">
          <a:xfrm>
            <a:off x="3995541" y="2359025"/>
            <a:ext cx="1736373"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eaLnBrk="1" hangingPunct="1">
              <a:buNone/>
            </a:pPr>
            <a:r>
              <a:rPr lang="en-US" b="0" dirty="0">
                <a:solidFill>
                  <a:srgbClr val="FF0000"/>
                </a:solidFill>
                <a:latin typeface="Times New Roman" charset="0"/>
              </a:rPr>
              <a:t>Excluded by</a:t>
            </a:r>
          </a:p>
          <a:p>
            <a:pPr algn="ctr" eaLnBrk="1" hangingPunct="1">
              <a:buNone/>
            </a:pPr>
            <a:r>
              <a:rPr lang="en-US" b="0" dirty="0">
                <a:solidFill>
                  <a:srgbClr val="FF0000"/>
                </a:solidFill>
                <a:latin typeface="Times New Roman" charset="0"/>
              </a:rPr>
              <a:t>LUX</a:t>
            </a:r>
          </a:p>
        </p:txBody>
      </p:sp>
      <p:sp>
        <p:nvSpPr>
          <p:cNvPr id="58374" name="Text Box 6"/>
          <p:cNvSpPr txBox="1">
            <a:spLocks noChangeArrowheads="1"/>
          </p:cNvSpPr>
          <p:nvPr/>
        </p:nvSpPr>
        <p:spPr bwMode="auto">
          <a:xfrm>
            <a:off x="4716463" y="5610225"/>
            <a:ext cx="4313237" cy="3397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a:solidFill>
                  <a:srgbClr val="FFFF00"/>
                </a:solidFill>
                <a:latin typeface="Times New Roman" charset="0"/>
              </a:rPr>
              <a:t>Update of </a:t>
            </a:r>
            <a:r>
              <a:rPr lang="en-US" sz="1600" b="0" dirty="0" err="1">
                <a:solidFill>
                  <a:srgbClr val="FFFF00"/>
                </a:solidFill>
                <a:latin typeface="Times New Roman" charset="0"/>
              </a:rPr>
              <a:t>Buchmueller</a:t>
            </a:r>
            <a:r>
              <a:rPr lang="en-US" sz="1600" b="0" dirty="0">
                <a:solidFill>
                  <a:srgbClr val="FFFF00"/>
                </a:solidFill>
                <a:latin typeface="Times New Roman" charset="0"/>
              </a:rPr>
              <a:t>, JE et al: arXiv:1207.3715</a:t>
            </a:r>
          </a:p>
        </p:txBody>
      </p:sp>
      <p:sp>
        <p:nvSpPr>
          <p:cNvPr id="20" name="Text Box 10"/>
          <p:cNvSpPr txBox="1">
            <a:spLocks noChangeArrowheads="1"/>
          </p:cNvSpPr>
          <p:nvPr/>
        </p:nvSpPr>
        <p:spPr bwMode="auto">
          <a:xfrm>
            <a:off x="8016882" y="3933056"/>
            <a:ext cx="583538"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400" b="0" dirty="0" smtClean="0">
                <a:solidFill>
                  <a:srgbClr val="FFFF00"/>
                </a:solidFill>
                <a:latin typeface="Times" charset="0"/>
              </a:rPr>
              <a:t>Olive</a:t>
            </a:r>
          </a:p>
        </p:txBody>
      </p:sp>
    </p:spTree>
    <p:extLst>
      <p:ext uri="{BB962C8B-B14F-4D97-AF65-F5344CB8AC3E}">
        <p14:creationId xmlns:p14="http://schemas.microsoft.com/office/powerpoint/2010/main" val="8523923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strVal val="#ppt_w*0.70"/>
                                          </p:val>
                                        </p:tav>
                                        <p:tav tm="100000">
                                          <p:val>
                                            <p:strVal val="#ppt_w"/>
                                          </p:val>
                                        </p:tav>
                                      </p:tavLst>
                                    </p:anim>
                                    <p:anim calcmode="lin" valueType="num">
                                      <p:cBhvr>
                                        <p:cTn id="16" dur="1000" fill="hold"/>
                                        <p:tgtEl>
                                          <p:spTgt spid="18"/>
                                        </p:tgtEl>
                                        <p:attrNameLst>
                                          <p:attrName>ppt_h</p:attrName>
                                        </p:attrNameLst>
                                      </p:cBhvr>
                                      <p:tavLst>
                                        <p:tav tm="0">
                                          <p:val>
                                            <p:strVal val="#ppt_h"/>
                                          </p:val>
                                        </p:tav>
                                        <p:tav tm="100000">
                                          <p:val>
                                            <p:strVal val="#ppt_h"/>
                                          </p:val>
                                        </p:tav>
                                      </p:tavLst>
                                    </p:anim>
                                    <p:animEffect transition="in" filter="fade">
                                      <p:cBhvr>
                                        <p:cTn id="17" dur="1000"/>
                                        <p:tgtEl>
                                          <p:spTgt spid="18"/>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dissolve">
                                      <p:cBhvr>
                                        <p:cTn id="2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1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74638"/>
            <a:ext cx="8434388" cy="1143000"/>
          </a:xfrm>
          <a:solidFill>
            <a:srgbClr val="BBE0E3"/>
          </a:solidFill>
          <a:ln>
            <a:solidFill>
              <a:srgbClr val="000000"/>
            </a:solidFill>
          </a:ln>
        </p:spPr>
        <p:txBody>
          <a:bodyPr/>
          <a:lstStyle/>
          <a:p>
            <a:pPr>
              <a:defRPr/>
            </a:pPr>
            <a:r>
              <a:rPr lang="en-US" dirty="0" smtClean="0">
                <a:latin typeface="Times New Roman"/>
                <a:cs typeface="Times New Roman"/>
              </a:rPr>
              <a:t>No BSM? </a:t>
            </a:r>
            <a:r>
              <a:rPr lang="en-US" dirty="0" smtClean="0">
                <a:latin typeface="Times New Roman"/>
                <a:cs typeface="Times New Roman"/>
              </a:rPr>
              <a:t>History is on our Side</a:t>
            </a:r>
            <a:endParaRPr lang="en-US" dirty="0">
              <a:latin typeface="Times New Roman"/>
              <a:cs typeface="Times New Roman"/>
            </a:endParaRPr>
          </a:p>
        </p:txBody>
      </p:sp>
      <p:sp>
        <p:nvSpPr>
          <p:cNvPr id="3" name="Content Placeholder 2"/>
          <p:cNvSpPr>
            <a:spLocks noGrp="1"/>
          </p:cNvSpPr>
          <p:nvPr>
            <p:ph idx="1"/>
          </p:nvPr>
        </p:nvSpPr>
        <p:spPr>
          <a:xfrm>
            <a:off x="107950" y="1744663"/>
            <a:ext cx="8928100" cy="4564062"/>
          </a:xfrm>
          <a:solidFill>
            <a:srgbClr val="BBE0E3"/>
          </a:solidFill>
          <a:ln>
            <a:solidFill>
              <a:srgbClr val="000000"/>
            </a:solidFill>
          </a:ln>
        </p:spPr>
        <p:txBody>
          <a:bodyPr/>
          <a:lstStyle/>
          <a:p>
            <a:pPr>
              <a:defRPr/>
            </a:pPr>
            <a:r>
              <a:rPr lang="en-US" sz="2400" b="1" i="1" dirty="0">
                <a:solidFill>
                  <a:srgbClr val="FF0000"/>
                </a:solidFill>
                <a:latin typeface="Times New Roman"/>
                <a:cs typeface="Times New Roman"/>
              </a:rPr>
              <a:t>"So many centuries after the Creation, it is unlikely that anyone could find hitherto unknown lands of any </a:t>
            </a:r>
            <a:r>
              <a:rPr lang="en-US" sz="2400" b="1" i="1" dirty="0" smtClean="0">
                <a:solidFill>
                  <a:srgbClr val="FF0000"/>
                </a:solidFill>
                <a:latin typeface="Times New Roman"/>
                <a:cs typeface="Times New Roman"/>
              </a:rPr>
              <a:t>value”</a:t>
            </a:r>
            <a:r>
              <a:rPr lang="en-US" sz="2400" b="1" dirty="0" smtClean="0">
                <a:solidFill>
                  <a:srgbClr val="FF0000"/>
                </a:solidFill>
                <a:latin typeface="Times New Roman"/>
                <a:cs typeface="Times New Roman"/>
              </a:rPr>
              <a:t> - Spanish </a:t>
            </a:r>
            <a:r>
              <a:rPr lang="en-US" sz="2400" b="1" dirty="0">
                <a:solidFill>
                  <a:srgbClr val="FF0000"/>
                </a:solidFill>
                <a:latin typeface="Times New Roman"/>
                <a:cs typeface="Times New Roman"/>
              </a:rPr>
              <a:t>Royal Commission, rejecting Christopher </a:t>
            </a:r>
            <a:r>
              <a:rPr lang="en-US" sz="2400" b="1" dirty="0" smtClean="0">
                <a:solidFill>
                  <a:srgbClr val="FF0000"/>
                </a:solidFill>
                <a:latin typeface="Times New Roman"/>
                <a:cs typeface="Times New Roman"/>
              </a:rPr>
              <a:t>Columbus proposal to sail west, &lt; 1492</a:t>
            </a:r>
          </a:p>
          <a:p>
            <a:pPr>
              <a:defRPr/>
            </a:pPr>
            <a:r>
              <a:rPr lang="en-US" sz="2400" i="1" dirty="0" smtClean="0">
                <a:latin typeface="Times New Roman"/>
                <a:cs typeface="Times New Roman"/>
              </a:rPr>
              <a:t>“</a:t>
            </a:r>
            <a:r>
              <a:rPr lang="en-US" sz="2400" i="1" dirty="0">
                <a:latin typeface="Times New Roman"/>
                <a:cs typeface="Times New Roman"/>
              </a:rPr>
              <a:t>The more important fundamental laws and facts of physical science have all been </a:t>
            </a:r>
            <a:r>
              <a:rPr lang="en-US" sz="2400" i="1" dirty="0" smtClean="0">
                <a:latin typeface="Times New Roman"/>
                <a:cs typeface="Times New Roman"/>
              </a:rPr>
              <a:t>discovered” </a:t>
            </a:r>
            <a:r>
              <a:rPr lang="en-US" sz="2400" dirty="0" smtClean="0">
                <a:latin typeface="Times New Roman"/>
                <a:cs typeface="Times New Roman"/>
              </a:rPr>
              <a:t>– Albert Michelson, 1894</a:t>
            </a:r>
          </a:p>
          <a:p>
            <a:pPr>
              <a:defRPr/>
            </a:pPr>
            <a:r>
              <a:rPr lang="en-US" sz="2400" i="1" dirty="0">
                <a:latin typeface="Times New Roman"/>
                <a:cs typeface="Times New Roman"/>
              </a:rPr>
              <a:t>"There is nothing new to be discovered in physics now. All that remains is more and more precise measurement" </a:t>
            </a:r>
            <a:r>
              <a:rPr lang="en-US" sz="2400" dirty="0">
                <a:latin typeface="Times New Roman"/>
                <a:cs typeface="Times New Roman"/>
              </a:rPr>
              <a:t>- Lord </a:t>
            </a:r>
            <a:r>
              <a:rPr lang="en-US" sz="2400" dirty="0" smtClean="0">
                <a:latin typeface="Times New Roman"/>
                <a:cs typeface="Times New Roman"/>
              </a:rPr>
              <a:t>Kelvin, 1900</a:t>
            </a:r>
          </a:p>
          <a:p>
            <a:pPr>
              <a:defRPr/>
            </a:pPr>
            <a:r>
              <a:rPr lang="en-US" sz="2400" i="1" dirty="0" smtClean="0">
                <a:latin typeface="Times New Roman"/>
                <a:cs typeface="Times New Roman"/>
              </a:rPr>
              <a:t>“Is </a:t>
            </a:r>
            <a:r>
              <a:rPr lang="en-US" sz="2400" i="1" dirty="0">
                <a:latin typeface="Times New Roman"/>
                <a:cs typeface="Times New Roman"/>
              </a:rPr>
              <a:t>the End in Sight for Theoretical </a:t>
            </a:r>
            <a:r>
              <a:rPr lang="en-US" sz="2400" i="1" dirty="0" smtClean="0">
                <a:latin typeface="Times New Roman"/>
                <a:cs typeface="Times New Roman"/>
              </a:rPr>
              <a:t>Physics?” </a:t>
            </a:r>
            <a:r>
              <a:rPr lang="en-US" sz="2400" dirty="0" smtClean="0">
                <a:latin typeface="Times New Roman"/>
                <a:cs typeface="Times New Roman"/>
              </a:rPr>
              <a:t>– Stephen Hawking, 1980</a:t>
            </a:r>
          </a:p>
        </p:txBody>
      </p:sp>
    </p:spTree>
    <p:extLst>
      <p:ext uri="{BB962C8B-B14F-4D97-AF65-F5344CB8AC3E}">
        <p14:creationId xmlns:p14="http://schemas.microsoft.com/office/powerpoint/2010/main" val="187356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ssolve">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4" descr="Thatch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5225" y="0"/>
            <a:ext cx="6835775"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1234" name="Rectangle 2"/>
          <p:cNvSpPr>
            <a:spLocks noGrp="1" noChangeArrowheads="1"/>
          </p:cNvSpPr>
          <p:nvPr>
            <p:ph type="ctrTitle"/>
          </p:nvPr>
        </p:nvSpPr>
        <p:spPr>
          <a:xfrm>
            <a:off x="76200" y="304800"/>
            <a:ext cx="8915400" cy="1143000"/>
          </a:xfrm>
          <a:solidFill>
            <a:schemeClr val="accent1"/>
          </a:solidFill>
          <a:ln>
            <a:solidFill>
              <a:schemeClr val="tx1"/>
            </a:solidFill>
            <a:miter lim="800000"/>
            <a:headEnd/>
            <a:tailEnd/>
          </a:ln>
        </p:spPr>
        <p:txBody>
          <a:bodyPr/>
          <a:lstStyle/>
          <a:p>
            <a:pPr eaLnBrk="1" hangingPunct="1">
              <a:defRPr/>
            </a:pPr>
            <a:r>
              <a:rPr lang="en-US" smtClean="0">
                <a:latin typeface="Times New Roman" charset="0"/>
                <a:cs typeface="+mj-cs"/>
              </a:rPr>
              <a:t>Conversation with Mrs Thatcher: 1982</a:t>
            </a:r>
          </a:p>
        </p:txBody>
      </p:sp>
      <p:sp>
        <p:nvSpPr>
          <p:cNvPr id="351235" name="Rectangle 3"/>
          <p:cNvSpPr>
            <a:spLocks noGrp="1" noChangeArrowheads="1"/>
          </p:cNvSpPr>
          <p:nvPr>
            <p:ph type="subTitle" idx="1"/>
          </p:nvPr>
        </p:nvSpPr>
        <p:spPr>
          <a:xfrm>
            <a:off x="5867400" y="1905000"/>
            <a:ext cx="2667000" cy="533400"/>
          </a:xfrm>
          <a:solidFill>
            <a:srgbClr val="000066"/>
          </a:solidFill>
          <a:ln>
            <a:solidFill>
              <a:schemeClr val="tx1"/>
            </a:solidFill>
            <a:miter lim="800000"/>
            <a:headEnd/>
            <a:tailEnd/>
          </a:ln>
        </p:spPr>
        <p:txBody>
          <a:bodyPr/>
          <a:lstStyle/>
          <a:p>
            <a:pPr eaLnBrk="1" hangingPunct="1">
              <a:defRPr/>
            </a:pPr>
            <a:r>
              <a:rPr lang="en-US" sz="2800" smtClean="0">
                <a:solidFill>
                  <a:srgbClr val="FFFF00"/>
                </a:solidFill>
                <a:latin typeface="Times New Roman" charset="0"/>
                <a:cs typeface="+mn-cs"/>
              </a:rPr>
              <a:t>What do you do?</a:t>
            </a:r>
          </a:p>
        </p:txBody>
      </p:sp>
      <p:sp>
        <p:nvSpPr>
          <p:cNvPr id="351237" name="Rectangle 5"/>
          <p:cNvSpPr>
            <a:spLocks noChangeArrowheads="1"/>
          </p:cNvSpPr>
          <p:nvPr/>
        </p:nvSpPr>
        <p:spPr bwMode="auto">
          <a:xfrm>
            <a:off x="228600" y="3657600"/>
            <a:ext cx="3581400" cy="1752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buFontTx/>
              <a:buNone/>
              <a:defRPr/>
            </a:pPr>
            <a:r>
              <a:rPr lang="en-US" sz="2800" b="0" dirty="0">
                <a:cs typeface="+mn-cs"/>
              </a:rPr>
              <a:t>Think of things for the experiments to look for, and hope they find something different</a:t>
            </a:r>
          </a:p>
        </p:txBody>
      </p:sp>
      <p:sp>
        <p:nvSpPr>
          <p:cNvPr id="351238" name="Rectangle 6"/>
          <p:cNvSpPr>
            <a:spLocks noChangeArrowheads="1"/>
          </p:cNvSpPr>
          <p:nvPr/>
        </p:nvSpPr>
        <p:spPr bwMode="auto">
          <a:xfrm>
            <a:off x="6096000" y="3581400"/>
            <a:ext cx="2438400" cy="1981200"/>
          </a:xfrm>
          <a:prstGeom prst="rect">
            <a:avLst/>
          </a:prstGeom>
          <a:solidFill>
            <a:srgbClr val="000066"/>
          </a:solidFill>
          <a:ln w="9525">
            <a:solidFill>
              <a:schemeClr val="tx1"/>
            </a:solidFill>
            <a:miter lim="800000"/>
            <a:headEnd/>
            <a:tailEnd/>
          </a:ln>
          <a:effectLst/>
          <a:extLst/>
        </p:spPr>
        <p:txBody>
          <a:bodyPr/>
          <a:lstStyle/>
          <a:p>
            <a:pPr algn="ctr">
              <a:buFontTx/>
              <a:buNone/>
              <a:defRPr/>
            </a:pPr>
            <a:r>
              <a:rPr lang="en-US" sz="2800" b="0" dirty="0">
                <a:solidFill>
                  <a:srgbClr val="FFFF00"/>
                </a:solidFill>
                <a:cs typeface="+mn-cs"/>
              </a:rPr>
              <a:t>Wouldn’t it be better if they</a:t>
            </a:r>
          </a:p>
          <a:p>
            <a:pPr algn="ctr">
              <a:buFontTx/>
              <a:buNone/>
              <a:defRPr/>
            </a:pPr>
            <a:r>
              <a:rPr lang="en-US" sz="2800" b="0" dirty="0">
                <a:solidFill>
                  <a:srgbClr val="FFFF00"/>
                </a:solidFill>
                <a:cs typeface="+mn-cs"/>
              </a:rPr>
              <a:t>found what</a:t>
            </a:r>
          </a:p>
          <a:p>
            <a:pPr algn="ctr">
              <a:buFontTx/>
              <a:buNone/>
              <a:defRPr/>
            </a:pPr>
            <a:r>
              <a:rPr lang="en-US" sz="2800" b="0" dirty="0">
                <a:solidFill>
                  <a:srgbClr val="FFFF00"/>
                </a:solidFill>
                <a:cs typeface="+mn-cs"/>
              </a:rPr>
              <a:t>you predicted?</a:t>
            </a:r>
          </a:p>
        </p:txBody>
      </p:sp>
      <p:sp>
        <p:nvSpPr>
          <p:cNvPr id="351239" name="Rectangle 7"/>
          <p:cNvSpPr>
            <a:spLocks noChangeArrowheads="1"/>
          </p:cNvSpPr>
          <p:nvPr/>
        </p:nvSpPr>
        <p:spPr bwMode="auto">
          <a:xfrm>
            <a:off x="2555875" y="5715000"/>
            <a:ext cx="3455988"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buFontTx/>
              <a:buNone/>
              <a:defRPr/>
            </a:pPr>
            <a:r>
              <a:rPr lang="en-US" sz="2800" b="0" dirty="0">
                <a:cs typeface="+mn-cs"/>
              </a:rPr>
              <a:t>Then we would not know how to progress!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1235">
                                            <p:bg/>
                                          </p:spTgt>
                                        </p:tgtEl>
                                        <p:attrNameLst>
                                          <p:attrName>style.visibility</p:attrName>
                                        </p:attrNameLst>
                                      </p:cBhvr>
                                      <p:to>
                                        <p:strVal val="visible"/>
                                      </p:to>
                                    </p:set>
                                    <p:anim calcmode="lin" valueType="num">
                                      <p:cBhvr additive="base">
                                        <p:cTn id="7" dur="500" fill="hold"/>
                                        <p:tgtEl>
                                          <p:spTgt spid="351235">
                                            <p:bg/>
                                          </p:spTgt>
                                        </p:tgtEl>
                                        <p:attrNameLst>
                                          <p:attrName>ppt_x</p:attrName>
                                        </p:attrNameLst>
                                      </p:cBhvr>
                                      <p:tavLst>
                                        <p:tav tm="0">
                                          <p:val>
                                            <p:strVal val="1+#ppt_w/2"/>
                                          </p:val>
                                        </p:tav>
                                        <p:tav tm="100000">
                                          <p:val>
                                            <p:strVal val="#ppt_x"/>
                                          </p:val>
                                        </p:tav>
                                      </p:tavLst>
                                    </p:anim>
                                    <p:anim calcmode="lin" valueType="num">
                                      <p:cBhvr additive="base">
                                        <p:cTn id="8" dur="500" fill="hold"/>
                                        <p:tgtEl>
                                          <p:spTgt spid="351235">
                                            <p:bg/>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51235">
                                            <p:txEl>
                                              <p:pRg st="0" end="0"/>
                                            </p:txEl>
                                          </p:spTgt>
                                        </p:tgtEl>
                                        <p:attrNameLst>
                                          <p:attrName>style.visibility</p:attrName>
                                        </p:attrNameLst>
                                      </p:cBhvr>
                                      <p:to>
                                        <p:strVal val="visible"/>
                                      </p:to>
                                    </p:set>
                                    <p:anim calcmode="lin" valueType="num">
                                      <p:cBhvr additive="base">
                                        <p:cTn id="11" dur="500" fill="hold"/>
                                        <p:tgtEl>
                                          <p:spTgt spid="35123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512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51237"/>
                                        </p:tgtEl>
                                        <p:attrNameLst>
                                          <p:attrName>style.visibility</p:attrName>
                                        </p:attrNameLst>
                                      </p:cBhvr>
                                      <p:to>
                                        <p:strVal val="visible"/>
                                      </p:to>
                                    </p:set>
                                    <p:anim calcmode="lin" valueType="num">
                                      <p:cBhvr additive="base">
                                        <p:cTn id="17" dur="500" fill="hold"/>
                                        <p:tgtEl>
                                          <p:spTgt spid="351237"/>
                                        </p:tgtEl>
                                        <p:attrNameLst>
                                          <p:attrName>ppt_x</p:attrName>
                                        </p:attrNameLst>
                                      </p:cBhvr>
                                      <p:tavLst>
                                        <p:tav tm="0">
                                          <p:val>
                                            <p:strVal val="0-#ppt_w/2"/>
                                          </p:val>
                                        </p:tav>
                                        <p:tav tm="100000">
                                          <p:val>
                                            <p:strVal val="#ppt_x"/>
                                          </p:val>
                                        </p:tav>
                                      </p:tavLst>
                                    </p:anim>
                                    <p:anim calcmode="lin" valueType="num">
                                      <p:cBhvr additive="base">
                                        <p:cTn id="18" dur="500" fill="hold"/>
                                        <p:tgtEl>
                                          <p:spTgt spid="351237"/>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351238"/>
                                        </p:tgtEl>
                                        <p:attrNameLst>
                                          <p:attrName>style.visibility</p:attrName>
                                        </p:attrNameLst>
                                      </p:cBhvr>
                                      <p:to>
                                        <p:strVal val="visible"/>
                                      </p:to>
                                    </p:set>
                                    <p:anim calcmode="lin" valueType="num">
                                      <p:cBhvr additive="base">
                                        <p:cTn id="23" dur="500" fill="hold"/>
                                        <p:tgtEl>
                                          <p:spTgt spid="351238"/>
                                        </p:tgtEl>
                                        <p:attrNameLst>
                                          <p:attrName>ppt_x</p:attrName>
                                        </p:attrNameLst>
                                      </p:cBhvr>
                                      <p:tavLst>
                                        <p:tav tm="0">
                                          <p:val>
                                            <p:strVal val="1+#ppt_w/2"/>
                                          </p:val>
                                        </p:tav>
                                        <p:tav tm="100000">
                                          <p:val>
                                            <p:strVal val="#ppt_x"/>
                                          </p:val>
                                        </p:tav>
                                      </p:tavLst>
                                    </p:anim>
                                    <p:anim calcmode="lin" valueType="num">
                                      <p:cBhvr additive="base">
                                        <p:cTn id="24" dur="500" fill="hold"/>
                                        <p:tgtEl>
                                          <p:spTgt spid="351238"/>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51239"/>
                                        </p:tgtEl>
                                        <p:attrNameLst>
                                          <p:attrName>style.visibility</p:attrName>
                                        </p:attrNameLst>
                                      </p:cBhvr>
                                      <p:to>
                                        <p:strVal val="visible"/>
                                      </p:to>
                                    </p:set>
                                    <p:anim calcmode="lin" valueType="num">
                                      <p:cBhvr additive="base">
                                        <p:cTn id="29" dur="500" fill="hold"/>
                                        <p:tgtEl>
                                          <p:spTgt spid="351239"/>
                                        </p:tgtEl>
                                        <p:attrNameLst>
                                          <p:attrName>ppt_x</p:attrName>
                                        </p:attrNameLst>
                                      </p:cBhvr>
                                      <p:tavLst>
                                        <p:tav tm="0">
                                          <p:val>
                                            <p:strVal val="0-#ppt_w/2"/>
                                          </p:val>
                                        </p:tav>
                                        <p:tav tm="100000">
                                          <p:val>
                                            <p:strVal val="#ppt_x"/>
                                          </p:val>
                                        </p:tav>
                                      </p:tavLst>
                                    </p:anim>
                                    <p:anim calcmode="lin" valueType="num">
                                      <p:cBhvr additive="base">
                                        <p:cTn id="30" dur="500" fill="hold"/>
                                        <p:tgtEl>
                                          <p:spTgt spid="3512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5" grpId="0" build="p" animBg="1"/>
      <p:bldP spid="351237" grpId="0" animBg="1"/>
      <p:bldP spid="351238" grpId="0" animBg="1"/>
      <p:bldP spid="35123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892480" cy="1152525"/>
          </a:xfrm>
          <a:solidFill>
            <a:srgbClr val="BBE0E3"/>
          </a:solidFill>
          <a:ln>
            <a:solidFill>
              <a:srgbClr val="000000"/>
            </a:solidFill>
          </a:ln>
        </p:spPr>
        <p:txBody>
          <a:bodyPr/>
          <a:lstStyle/>
          <a:p>
            <a:pPr eaLnBrk="1" hangingPunct="1">
              <a:defRPr/>
            </a:pPr>
            <a:r>
              <a:rPr lang="en-US" sz="4000" dirty="0" smtClean="0">
                <a:latin typeface="Times New Roman"/>
                <a:cs typeface="Times New Roman"/>
              </a:rPr>
              <a:t>Effective Potential in Single-Field Model</a:t>
            </a:r>
          </a:p>
        </p:txBody>
      </p:sp>
      <p:sp>
        <p:nvSpPr>
          <p:cNvPr id="3" name="Content Placeholder 2"/>
          <p:cNvSpPr>
            <a:spLocks noGrp="1"/>
          </p:cNvSpPr>
          <p:nvPr>
            <p:ph idx="1"/>
          </p:nvPr>
        </p:nvSpPr>
        <p:spPr>
          <a:xfrm>
            <a:off x="107504" y="1556792"/>
            <a:ext cx="8856984" cy="4680520"/>
          </a:xfrm>
          <a:solidFill>
            <a:srgbClr val="BBE0E3"/>
          </a:solidFill>
          <a:ln>
            <a:solidFill>
              <a:srgbClr val="000000"/>
            </a:solidFill>
          </a:ln>
        </p:spPr>
        <p:txBody>
          <a:bodyPr/>
          <a:lstStyle/>
          <a:p>
            <a:pPr eaLnBrk="1" hangingPunct="1">
              <a:defRPr/>
            </a:pPr>
            <a:r>
              <a:rPr lang="en-US" dirty="0" smtClean="0">
                <a:latin typeface="Times New Roman"/>
                <a:cs typeface="Times New Roman"/>
              </a:rPr>
              <a:t>Consider single real field with double-well potential:</a:t>
            </a:r>
          </a:p>
          <a:p>
            <a:pPr eaLnBrk="1" hangingPunct="1">
              <a:defRPr/>
            </a:pPr>
            <a:r>
              <a:rPr lang="en-US" dirty="0" smtClean="0">
                <a:latin typeface="Times New Roman"/>
                <a:cs typeface="Times New Roman"/>
              </a:rPr>
              <a:t>Shallower than φ</a:t>
            </a:r>
            <a:r>
              <a:rPr lang="en-US" baseline="30000" dirty="0" smtClean="0">
                <a:latin typeface="Times New Roman"/>
                <a:cs typeface="Times New Roman"/>
              </a:rPr>
              <a:t>2</a:t>
            </a:r>
            <a:r>
              <a:rPr lang="en-US" dirty="0" smtClean="0">
                <a:latin typeface="Times New Roman"/>
                <a:cs typeface="Times New Roman"/>
              </a:rPr>
              <a:t> for </a:t>
            </a:r>
          </a:p>
          <a:p>
            <a:pPr marL="0" indent="0" eaLnBrk="1" hangingPunct="1">
              <a:buNone/>
              <a:defRPr/>
            </a:pPr>
            <a:r>
              <a:rPr lang="en-US" dirty="0" smtClean="0">
                <a:latin typeface="Times New Roman"/>
                <a:cs typeface="Times New Roman"/>
              </a:rPr>
              <a:t>		0 &lt; </a:t>
            </a:r>
            <a:r>
              <a:rPr lang="en-US" dirty="0" err="1">
                <a:latin typeface="Times New Roman"/>
                <a:cs typeface="Times New Roman"/>
              </a:rPr>
              <a:t>φ</a:t>
            </a:r>
            <a:r>
              <a:rPr lang="en-US" dirty="0">
                <a:latin typeface="Times New Roman"/>
                <a:cs typeface="Times New Roman"/>
              </a:rPr>
              <a:t> </a:t>
            </a:r>
            <a:r>
              <a:rPr lang="en-US" dirty="0" smtClean="0">
                <a:latin typeface="Times New Roman"/>
                <a:cs typeface="Times New Roman"/>
              </a:rPr>
              <a:t>&lt; v</a:t>
            </a:r>
            <a:endParaRPr lang="en-US" dirty="0">
              <a:latin typeface="Times New Roman"/>
              <a:cs typeface="Times New Roman"/>
            </a:endParaRPr>
          </a:p>
          <a:p>
            <a:pPr eaLnBrk="1" hangingPunct="1">
              <a:defRPr/>
            </a:pPr>
            <a:r>
              <a:rPr lang="en-US" dirty="0">
                <a:latin typeface="Times New Roman"/>
                <a:cs typeface="Times New Roman"/>
              </a:rPr>
              <a:t>Better </a:t>
            </a:r>
            <a:r>
              <a:rPr lang="en-US" dirty="0" smtClean="0">
                <a:latin typeface="Times New Roman"/>
                <a:cs typeface="Times New Roman"/>
              </a:rPr>
              <a:t>tensor-to-scalar</a:t>
            </a:r>
          </a:p>
          <a:p>
            <a:pPr marL="0" indent="0" eaLnBrk="1" hangingPunct="1">
              <a:buNone/>
              <a:defRPr/>
            </a:pPr>
            <a:r>
              <a:rPr lang="en-US" dirty="0" smtClean="0">
                <a:latin typeface="Times New Roman"/>
                <a:cs typeface="Times New Roman"/>
              </a:rPr>
              <a:t>	ratio r </a:t>
            </a:r>
            <a:r>
              <a:rPr lang="en-US" dirty="0">
                <a:latin typeface="Times New Roman"/>
                <a:cs typeface="Times New Roman"/>
              </a:rPr>
              <a:t>for 0 &lt; </a:t>
            </a:r>
            <a:r>
              <a:rPr lang="en-US" dirty="0" err="1">
                <a:latin typeface="Times New Roman"/>
                <a:cs typeface="Times New Roman"/>
              </a:rPr>
              <a:t>φ</a:t>
            </a:r>
            <a:r>
              <a:rPr lang="en-US" dirty="0">
                <a:latin typeface="Times New Roman"/>
                <a:cs typeface="Times New Roman"/>
              </a:rPr>
              <a:t> &lt; v</a:t>
            </a:r>
          </a:p>
          <a:p>
            <a:pPr eaLnBrk="1" hangingPunct="1">
              <a:defRPr/>
            </a:pPr>
            <a:r>
              <a:rPr lang="en-US" dirty="0" smtClean="0">
                <a:latin typeface="Times New Roman"/>
                <a:cs typeface="Times New Roman"/>
              </a:rPr>
              <a:t>Steeper </a:t>
            </a:r>
            <a:r>
              <a:rPr lang="en-US" dirty="0">
                <a:latin typeface="Times New Roman"/>
                <a:cs typeface="Times New Roman"/>
              </a:rPr>
              <a:t>than </a:t>
            </a:r>
            <a:r>
              <a:rPr lang="en-US" dirty="0" smtClean="0">
                <a:latin typeface="Times New Roman"/>
                <a:cs typeface="Times New Roman"/>
              </a:rPr>
              <a:t>φ</a:t>
            </a:r>
            <a:r>
              <a:rPr lang="en-US" baseline="30000" dirty="0" smtClean="0">
                <a:latin typeface="Times New Roman"/>
                <a:cs typeface="Times New Roman"/>
              </a:rPr>
              <a:t>2 </a:t>
            </a:r>
            <a:r>
              <a:rPr lang="en-US" dirty="0" smtClean="0">
                <a:latin typeface="Times New Roman"/>
                <a:cs typeface="Times New Roman"/>
              </a:rPr>
              <a:t>for </a:t>
            </a:r>
          </a:p>
          <a:p>
            <a:pPr marL="0" indent="0" eaLnBrk="1" hangingPunct="1">
              <a:buNone/>
              <a:defRPr/>
            </a:pPr>
            <a:r>
              <a:rPr lang="en-US" dirty="0" smtClean="0">
                <a:latin typeface="Times New Roman"/>
                <a:cs typeface="Times New Roman"/>
              </a:rPr>
              <a:t>	</a:t>
            </a:r>
            <a:r>
              <a:rPr lang="en-US" dirty="0" err="1" smtClean="0">
                <a:latin typeface="Times New Roman"/>
                <a:cs typeface="Times New Roman"/>
              </a:rPr>
              <a:t>φ</a:t>
            </a:r>
            <a:r>
              <a:rPr lang="en-US" dirty="0" smtClean="0">
                <a:latin typeface="Times New Roman"/>
                <a:cs typeface="Times New Roman"/>
              </a:rPr>
              <a:t> &lt; 0 or &gt; v: worse r</a:t>
            </a:r>
          </a:p>
        </p:txBody>
      </p:sp>
      <p:pic>
        <p:nvPicPr>
          <p:cNvPr id="5" name="Picture 4" descr="ourpotential.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2276872"/>
            <a:ext cx="4416491" cy="3312368"/>
          </a:xfrm>
          <a:prstGeom prst="rect">
            <a:avLst/>
          </a:prstGeom>
          <a:ln>
            <a:solidFill>
              <a:srgbClr val="000000"/>
            </a:solidFill>
          </a:ln>
        </p:spPr>
      </p:pic>
      <p:pic>
        <p:nvPicPr>
          <p:cNvPr id="6" name="Picture 5" descr="single-fiel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4" y="2132856"/>
            <a:ext cx="2273300" cy="546100"/>
          </a:xfrm>
          <a:prstGeom prst="rect">
            <a:avLst/>
          </a:prstGeom>
        </p:spPr>
      </p:pic>
      <p:sp>
        <p:nvSpPr>
          <p:cNvPr id="7" name="Oval 6"/>
          <p:cNvSpPr>
            <a:spLocks noChangeArrowheads="1"/>
          </p:cNvSpPr>
          <p:nvPr/>
        </p:nvSpPr>
        <p:spPr bwMode="auto">
          <a:xfrm>
            <a:off x="6193527" y="4941168"/>
            <a:ext cx="1944216" cy="648072"/>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8" name="Text Box 6"/>
          <p:cNvSpPr txBox="1">
            <a:spLocks noChangeArrowheads="1"/>
          </p:cNvSpPr>
          <p:nvPr/>
        </p:nvSpPr>
        <p:spPr bwMode="auto">
          <a:xfrm>
            <a:off x="7092280" y="3933056"/>
            <a:ext cx="1258793" cy="9048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rPr>
              <a:t>Good</a:t>
            </a:r>
            <a:endParaRPr lang="en-US" sz="2400" b="0" dirty="0">
              <a:solidFill>
                <a:srgbClr val="FFFF00"/>
              </a:solidFill>
            </a:endParaRPr>
          </a:p>
          <a:p>
            <a:pPr algn="ctr" eaLnBrk="1" hangingPunct="1">
              <a:buFontTx/>
              <a:buNone/>
            </a:pPr>
            <a:r>
              <a:rPr lang="en-US" sz="2400" b="0" dirty="0" smtClean="0">
                <a:solidFill>
                  <a:srgbClr val="FFFF00"/>
                </a:solidFill>
              </a:rPr>
              <a:t>inflation</a:t>
            </a:r>
            <a:endParaRPr lang="en-US" sz="2400" b="0" dirty="0">
              <a:solidFill>
                <a:srgbClr val="FFFF00"/>
              </a:solidFill>
            </a:endParaRPr>
          </a:p>
        </p:txBody>
      </p:sp>
      <p:sp>
        <p:nvSpPr>
          <p:cNvPr id="9" name="Text Box 6"/>
          <p:cNvSpPr txBox="1">
            <a:spLocks noChangeArrowheads="1"/>
          </p:cNvSpPr>
          <p:nvPr/>
        </p:nvSpPr>
        <p:spPr bwMode="auto">
          <a:xfrm>
            <a:off x="4932040" y="6114782"/>
            <a:ext cx="3809256"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600" b="0" dirty="0" smtClean="0">
                <a:solidFill>
                  <a:srgbClr val="FFFF00"/>
                </a:solidFill>
              </a:rPr>
              <a:t>Croon, </a:t>
            </a:r>
            <a:r>
              <a:rPr lang="en-US" sz="1600" b="0" dirty="0">
                <a:solidFill>
                  <a:srgbClr val="FFFF00"/>
                </a:solidFill>
              </a:rPr>
              <a:t>JE </a:t>
            </a:r>
            <a:r>
              <a:rPr lang="en-US" sz="1600" b="0" dirty="0" smtClean="0">
                <a:solidFill>
                  <a:srgbClr val="FFFF00"/>
                </a:solidFill>
              </a:rPr>
              <a:t>&amp; </a:t>
            </a:r>
            <a:r>
              <a:rPr lang="en-US" sz="1600" b="0" dirty="0" err="1" smtClean="0">
                <a:solidFill>
                  <a:srgbClr val="FFFF00"/>
                </a:solidFill>
              </a:rPr>
              <a:t>Mavromatos</a:t>
            </a:r>
            <a:r>
              <a:rPr lang="en-US" sz="1600" b="0" dirty="0" smtClean="0">
                <a:solidFill>
                  <a:srgbClr val="FFFF00"/>
                </a:solidFill>
              </a:rPr>
              <a:t>: </a:t>
            </a:r>
            <a:r>
              <a:rPr lang="en-US" sz="1600" b="0" dirty="0">
                <a:solidFill>
                  <a:srgbClr val="FFFF00"/>
                </a:solidFill>
              </a:rPr>
              <a:t>arXiv:</a:t>
            </a:r>
            <a:r>
              <a:rPr lang="en-US" sz="1600" b="0" dirty="0" smtClean="0">
                <a:solidFill>
                  <a:srgbClr val="FFFF00"/>
                </a:solidFill>
              </a:rPr>
              <a:t>1303.6253</a:t>
            </a:r>
            <a:endParaRPr lang="en-US" sz="1600" b="0" dirty="0">
              <a:solidFill>
                <a:srgbClr val="FFFF00"/>
              </a:solidFill>
            </a:endParaRPr>
          </a:p>
        </p:txBody>
      </p:sp>
    </p:spTree>
    <p:extLst>
      <p:ext uri="{BB962C8B-B14F-4D97-AF65-F5344CB8AC3E}">
        <p14:creationId xmlns:p14="http://schemas.microsoft.com/office/powerpoint/2010/main" val="1444580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dissolve">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strVal val="#ppt_w*0.70"/>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Effect transition="in" filter="fade">
                                      <p:cBhvr>
                                        <p:cTn id="33" dur="1000"/>
                                        <p:tgtEl>
                                          <p:spTgt spid="7"/>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dissolve">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260648"/>
            <a:ext cx="8999984" cy="1152525"/>
          </a:xfrm>
          <a:solidFill>
            <a:srgbClr val="BBE0E3"/>
          </a:solidFill>
          <a:ln>
            <a:solidFill>
              <a:srgbClr val="000000"/>
            </a:solidFill>
          </a:ln>
        </p:spPr>
        <p:txBody>
          <a:bodyPr/>
          <a:lstStyle/>
          <a:p>
            <a:pPr eaLnBrk="1" hangingPunct="1">
              <a:defRPr/>
            </a:pPr>
            <a:r>
              <a:rPr lang="en-US" sz="4000" dirty="0" smtClean="0">
                <a:latin typeface="Times New Roman"/>
                <a:cs typeface="Times New Roman"/>
              </a:rPr>
              <a:t>Effective Potential in </a:t>
            </a:r>
            <a:r>
              <a:rPr lang="en-US" sz="4000" dirty="0" err="1" smtClean="0">
                <a:latin typeface="Times New Roman"/>
                <a:cs typeface="Times New Roman"/>
              </a:rPr>
              <a:t>Wess-Zumino</a:t>
            </a:r>
            <a:r>
              <a:rPr lang="en-US" sz="4000" dirty="0" smtClean="0">
                <a:latin typeface="Times New Roman"/>
                <a:cs typeface="Times New Roman"/>
              </a:rPr>
              <a:t> Model</a:t>
            </a:r>
          </a:p>
        </p:txBody>
      </p:sp>
      <p:sp>
        <p:nvSpPr>
          <p:cNvPr id="3" name="Content Placeholder 2"/>
          <p:cNvSpPr>
            <a:spLocks noGrp="1"/>
          </p:cNvSpPr>
          <p:nvPr>
            <p:ph idx="1"/>
          </p:nvPr>
        </p:nvSpPr>
        <p:spPr>
          <a:xfrm>
            <a:off x="107504" y="1556792"/>
            <a:ext cx="8856984" cy="5184576"/>
          </a:xfrm>
          <a:solidFill>
            <a:srgbClr val="BBE0E3"/>
          </a:solidFill>
          <a:ln>
            <a:solidFill>
              <a:srgbClr val="000000"/>
            </a:solidFill>
          </a:ln>
        </p:spPr>
        <p:txBody>
          <a:bodyPr/>
          <a:lstStyle/>
          <a:p>
            <a:pPr eaLnBrk="1" hangingPunct="1">
              <a:defRPr/>
            </a:pPr>
            <a:endParaRPr lang="en-US" dirty="0" smtClean="0">
              <a:latin typeface="Times New Roman"/>
              <a:cs typeface="Times New Roman"/>
            </a:endParaRPr>
          </a:p>
          <a:p>
            <a:pPr eaLnBrk="1" hangingPunct="1">
              <a:defRPr/>
            </a:pPr>
            <a:endParaRPr lang="en-US" sz="2800" dirty="0">
              <a:latin typeface="Times New Roman"/>
              <a:cs typeface="Times New Roman"/>
            </a:endParaRPr>
          </a:p>
          <a:p>
            <a:pPr eaLnBrk="1" hangingPunct="1">
              <a:defRPr/>
            </a:pPr>
            <a:r>
              <a:rPr lang="en-US" dirty="0" smtClean="0">
                <a:latin typeface="Times New Roman"/>
                <a:cs typeface="Times New Roman"/>
              </a:rPr>
              <a:t>Effective potential:</a:t>
            </a:r>
          </a:p>
          <a:p>
            <a:pPr eaLnBrk="1" hangingPunct="1">
              <a:defRPr/>
            </a:pPr>
            <a:r>
              <a:rPr lang="en-US" dirty="0" smtClean="0">
                <a:latin typeface="Times New Roman"/>
                <a:cs typeface="Times New Roman"/>
              </a:rPr>
              <a:t>Equivalent to single-field</a:t>
            </a:r>
          </a:p>
          <a:p>
            <a:pPr marL="0" indent="0" eaLnBrk="1" hangingPunct="1">
              <a:buNone/>
              <a:defRPr/>
            </a:pPr>
            <a:r>
              <a:rPr lang="en-US" dirty="0" smtClean="0">
                <a:latin typeface="Times New Roman"/>
                <a:cs typeface="Times New Roman"/>
              </a:rPr>
              <a:t>      model for </a:t>
            </a:r>
            <a:r>
              <a:rPr lang="en-US" dirty="0" err="1" smtClean="0">
                <a:latin typeface="Times New Roman"/>
                <a:cs typeface="Times New Roman"/>
              </a:rPr>
              <a:t>θ</a:t>
            </a:r>
            <a:r>
              <a:rPr lang="en-US" dirty="0" smtClean="0">
                <a:latin typeface="Times New Roman"/>
                <a:cs typeface="Times New Roman"/>
              </a:rPr>
              <a:t> = 0 (good)</a:t>
            </a:r>
          </a:p>
          <a:p>
            <a:pPr eaLnBrk="1" hangingPunct="1">
              <a:defRPr/>
            </a:pPr>
            <a:r>
              <a:rPr lang="en-US" dirty="0" smtClean="0">
                <a:latin typeface="Times New Roman"/>
                <a:cs typeface="Times New Roman"/>
              </a:rPr>
              <a:t>Combination of </a:t>
            </a:r>
            <a:r>
              <a:rPr lang="en-US" dirty="0">
                <a:latin typeface="Times New Roman"/>
                <a:cs typeface="Times New Roman"/>
              </a:rPr>
              <a:t>φ</a:t>
            </a:r>
            <a:r>
              <a:rPr lang="en-US" baseline="30000" dirty="0" smtClean="0">
                <a:latin typeface="Times New Roman"/>
                <a:cs typeface="Times New Roman"/>
              </a:rPr>
              <a:t>2</a:t>
            </a:r>
            <a:r>
              <a:rPr lang="en-US" dirty="0" smtClean="0">
                <a:latin typeface="Times New Roman"/>
                <a:cs typeface="Times New Roman"/>
              </a:rPr>
              <a:t> + </a:t>
            </a:r>
            <a:r>
              <a:rPr lang="en-US" dirty="0">
                <a:latin typeface="Times New Roman"/>
                <a:cs typeface="Times New Roman"/>
              </a:rPr>
              <a:t>φ</a:t>
            </a:r>
            <a:r>
              <a:rPr lang="en-US" baseline="30000" dirty="0" smtClean="0">
                <a:latin typeface="Times New Roman"/>
                <a:cs typeface="Times New Roman"/>
              </a:rPr>
              <a:t>4</a:t>
            </a:r>
            <a:r>
              <a:rPr lang="en-US" dirty="0" smtClean="0">
                <a:latin typeface="Times New Roman"/>
                <a:cs typeface="Times New Roman"/>
              </a:rPr>
              <a:t> </a:t>
            </a:r>
          </a:p>
          <a:p>
            <a:pPr marL="0" indent="0" eaLnBrk="1" hangingPunct="1">
              <a:buNone/>
              <a:defRPr/>
            </a:pPr>
            <a:r>
              <a:rPr lang="en-US" dirty="0">
                <a:latin typeface="Times New Roman"/>
                <a:cs typeface="Times New Roman"/>
              </a:rPr>
              <a:t> </a:t>
            </a:r>
            <a:r>
              <a:rPr lang="en-US" dirty="0" smtClean="0">
                <a:latin typeface="Times New Roman"/>
                <a:cs typeface="Times New Roman"/>
              </a:rPr>
              <a:t>     for </a:t>
            </a:r>
            <a:r>
              <a:rPr lang="en-US" dirty="0" err="1" smtClean="0">
                <a:latin typeface="Times New Roman"/>
                <a:cs typeface="Times New Roman"/>
              </a:rPr>
              <a:t>θ</a:t>
            </a:r>
            <a:r>
              <a:rPr lang="en-US" dirty="0" smtClean="0">
                <a:latin typeface="Times New Roman"/>
                <a:cs typeface="Times New Roman"/>
              </a:rPr>
              <a:t> = π/2 (no good)</a:t>
            </a:r>
          </a:p>
          <a:p>
            <a:pPr eaLnBrk="1" hangingPunct="1">
              <a:defRPr/>
            </a:pPr>
            <a:r>
              <a:rPr lang="en-US" b="1" dirty="0" smtClean="0">
                <a:solidFill>
                  <a:srgbClr val="FF0000"/>
                </a:solidFill>
                <a:latin typeface="Times New Roman"/>
                <a:cs typeface="Times New Roman"/>
              </a:rPr>
              <a:t>Good inflation for </a:t>
            </a:r>
          </a:p>
          <a:p>
            <a:pPr marL="0" indent="0" eaLnBrk="1" hangingPunct="1">
              <a:buNone/>
              <a:defRPr/>
            </a:pPr>
            <a:r>
              <a:rPr lang="en-US" b="1" dirty="0">
                <a:solidFill>
                  <a:srgbClr val="FF0000"/>
                </a:solidFill>
                <a:latin typeface="Times New Roman"/>
                <a:cs typeface="Times New Roman"/>
              </a:rPr>
              <a:t>	</a:t>
            </a:r>
            <a:r>
              <a:rPr lang="en-US" b="1" dirty="0" smtClean="0">
                <a:solidFill>
                  <a:srgbClr val="FF0000"/>
                </a:solidFill>
                <a:latin typeface="Times New Roman"/>
                <a:cs typeface="Times New Roman"/>
              </a:rPr>
              <a:t>suitable μ, </a:t>
            </a:r>
            <a:r>
              <a:rPr lang="en-US" b="1" dirty="0" err="1" smtClean="0">
                <a:solidFill>
                  <a:srgbClr val="FF0000"/>
                </a:solidFill>
                <a:latin typeface="Times New Roman"/>
                <a:cs typeface="Times New Roman"/>
              </a:rPr>
              <a:t>λ</a:t>
            </a:r>
            <a:endParaRPr lang="en-US" b="1" dirty="0" smtClean="0">
              <a:solidFill>
                <a:srgbClr val="FF0000"/>
              </a:solidFill>
              <a:latin typeface="Times New Roman"/>
              <a:cs typeface="Times New Roman"/>
            </a:endParaRPr>
          </a:p>
        </p:txBody>
      </p:sp>
      <p:pic>
        <p:nvPicPr>
          <p:cNvPr id="4" name="Picture 3" descr="3Dplo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3501008"/>
            <a:ext cx="4320480" cy="3034874"/>
          </a:xfrm>
          <a:prstGeom prst="rect">
            <a:avLst/>
          </a:prstGeom>
          <a:solidFill>
            <a:schemeClr val="bg1"/>
          </a:solidFill>
          <a:ln>
            <a:solidFill>
              <a:srgbClr val="000000"/>
            </a:solidFill>
          </a:ln>
        </p:spPr>
      </p:pic>
      <p:pic>
        <p:nvPicPr>
          <p:cNvPr id="6" name="Picture 5" descr="WZ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2564904"/>
            <a:ext cx="5088566" cy="832674"/>
          </a:xfrm>
          <a:prstGeom prst="rect">
            <a:avLst/>
          </a:prstGeom>
          <a:ln>
            <a:noFill/>
          </a:ln>
        </p:spPr>
      </p:pic>
      <p:pic>
        <p:nvPicPr>
          <p:cNvPr id="5" name="Picture 4" descr="WZ.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5223" y="1700808"/>
            <a:ext cx="2680913" cy="792088"/>
          </a:xfrm>
          <a:prstGeom prst="rect">
            <a:avLst/>
          </a:prstGeom>
        </p:spPr>
      </p:pic>
      <p:sp>
        <p:nvSpPr>
          <p:cNvPr id="7" name="Oval 6"/>
          <p:cNvSpPr>
            <a:spLocks noChangeArrowheads="1"/>
          </p:cNvSpPr>
          <p:nvPr/>
        </p:nvSpPr>
        <p:spPr bwMode="auto">
          <a:xfrm>
            <a:off x="5436096" y="5671786"/>
            <a:ext cx="1944216" cy="648072"/>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8" name="Text Box 6"/>
          <p:cNvSpPr txBox="1">
            <a:spLocks noChangeArrowheads="1"/>
          </p:cNvSpPr>
          <p:nvPr/>
        </p:nvSpPr>
        <p:spPr bwMode="auto">
          <a:xfrm>
            <a:off x="6876256" y="4807690"/>
            <a:ext cx="1258793" cy="9048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rPr>
              <a:t>Good</a:t>
            </a:r>
            <a:endParaRPr lang="en-US" sz="2400" b="0" dirty="0">
              <a:solidFill>
                <a:srgbClr val="FFFF00"/>
              </a:solidFill>
            </a:endParaRPr>
          </a:p>
          <a:p>
            <a:pPr algn="ctr" eaLnBrk="1" hangingPunct="1">
              <a:buFontTx/>
              <a:buNone/>
            </a:pPr>
            <a:r>
              <a:rPr lang="en-US" sz="2400" b="0" dirty="0" smtClean="0">
                <a:solidFill>
                  <a:srgbClr val="FFFF00"/>
                </a:solidFill>
              </a:rPr>
              <a:t>inflation</a:t>
            </a:r>
            <a:endParaRPr lang="en-US" sz="2400" b="0" dirty="0">
              <a:solidFill>
                <a:srgbClr val="FFFF00"/>
              </a:solidFill>
            </a:endParaRPr>
          </a:p>
        </p:txBody>
      </p:sp>
      <p:sp>
        <p:nvSpPr>
          <p:cNvPr id="9" name="Text Box 6"/>
          <p:cNvSpPr txBox="1">
            <a:spLocks noChangeArrowheads="1"/>
          </p:cNvSpPr>
          <p:nvPr/>
        </p:nvSpPr>
        <p:spPr bwMode="auto">
          <a:xfrm>
            <a:off x="4932040" y="6474822"/>
            <a:ext cx="3809256"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600" b="0" dirty="0" smtClean="0">
                <a:solidFill>
                  <a:srgbClr val="FFFF00"/>
                </a:solidFill>
              </a:rPr>
              <a:t>Croon, </a:t>
            </a:r>
            <a:r>
              <a:rPr lang="en-US" sz="1600" b="0" dirty="0">
                <a:solidFill>
                  <a:srgbClr val="FFFF00"/>
                </a:solidFill>
              </a:rPr>
              <a:t>JE </a:t>
            </a:r>
            <a:r>
              <a:rPr lang="en-US" sz="1600" b="0" dirty="0" smtClean="0">
                <a:solidFill>
                  <a:srgbClr val="FFFF00"/>
                </a:solidFill>
              </a:rPr>
              <a:t>&amp; </a:t>
            </a:r>
            <a:r>
              <a:rPr lang="en-US" sz="1600" b="0" dirty="0" err="1" smtClean="0">
                <a:solidFill>
                  <a:srgbClr val="FFFF00"/>
                </a:solidFill>
              </a:rPr>
              <a:t>Mavromatos</a:t>
            </a:r>
            <a:r>
              <a:rPr lang="en-US" sz="1600" b="0" dirty="0" smtClean="0">
                <a:solidFill>
                  <a:srgbClr val="FFFF00"/>
                </a:solidFill>
              </a:rPr>
              <a:t>: </a:t>
            </a:r>
            <a:r>
              <a:rPr lang="en-US" sz="1600" b="0" dirty="0">
                <a:solidFill>
                  <a:srgbClr val="FFFF00"/>
                </a:solidFill>
              </a:rPr>
              <a:t>arXiv:</a:t>
            </a:r>
            <a:r>
              <a:rPr lang="en-US" sz="1600" b="0" dirty="0" smtClean="0">
                <a:solidFill>
                  <a:srgbClr val="FFFF00"/>
                </a:solidFill>
              </a:rPr>
              <a:t>1303.6253</a:t>
            </a:r>
            <a:endParaRPr lang="en-US" sz="1600" b="0" dirty="0">
              <a:solidFill>
                <a:srgbClr val="FFFF00"/>
              </a:solidFill>
            </a:endParaRPr>
          </a:p>
        </p:txBody>
      </p:sp>
    </p:spTree>
    <p:extLst>
      <p:ext uri="{BB962C8B-B14F-4D97-AF65-F5344CB8AC3E}">
        <p14:creationId xmlns:p14="http://schemas.microsoft.com/office/powerpoint/2010/main" val="20504151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dissolv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dissolve">
                                      <p:cBhvr>
                                        <p:cTn id="34" dur="500"/>
                                        <p:tgtEl>
                                          <p:spTgt spid="3">
                                            <p:txEl>
                                              <p:pRg st="7" end="7"/>
                                            </p:txEl>
                                          </p:spTgt>
                                        </p:tgtEl>
                                      </p:cBhvr>
                                    </p:animEffect>
                                  </p:childTnLst>
                                </p:cTn>
                              </p:par>
                              <p:par>
                                <p:cTn id="35" presetID="9"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dissolv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1000" fill="hold"/>
                                        <p:tgtEl>
                                          <p:spTgt spid="7"/>
                                        </p:tgtEl>
                                        <p:attrNameLst>
                                          <p:attrName>ppt_w</p:attrName>
                                        </p:attrNameLst>
                                      </p:cBhvr>
                                      <p:tavLst>
                                        <p:tav tm="0">
                                          <p:val>
                                            <p:strVal val="#ppt_w*0.70"/>
                                          </p:val>
                                        </p:tav>
                                        <p:tav tm="100000">
                                          <p:val>
                                            <p:strVal val="#ppt_w"/>
                                          </p:val>
                                        </p:tav>
                                      </p:tavLst>
                                    </p:anim>
                                    <p:anim calcmode="lin" valueType="num">
                                      <p:cBhvr>
                                        <p:cTn id="43" dur="1000" fill="hold"/>
                                        <p:tgtEl>
                                          <p:spTgt spid="7"/>
                                        </p:tgtEl>
                                        <p:attrNameLst>
                                          <p:attrName>ppt_h</p:attrName>
                                        </p:attrNameLst>
                                      </p:cBhvr>
                                      <p:tavLst>
                                        <p:tav tm="0">
                                          <p:val>
                                            <p:strVal val="#ppt_h"/>
                                          </p:val>
                                        </p:tav>
                                        <p:tav tm="100000">
                                          <p:val>
                                            <p:strVal val="#ppt_h"/>
                                          </p:val>
                                        </p:tav>
                                      </p:tavLst>
                                    </p:anim>
                                    <p:animEffect transition="in" filter="fade">
                                      <p:cBhvr>
                                        <p:cTn id="44" dur="1000"/>
                                        <p:tgtEl>
                                          <p:spTgt spid="7"/>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dissolve">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6"/>
          <p:cNvSpPr txBox="1">
            <a:spLocks noChangeArrowheads="1"/>
          </p:cNvSpPr>
          <p:nvPr/>
        </p:nvSpPr>
        <p:spPr bwMode="auto">
          <a:xfrm>
            <a:off x="4932040" y="6381328"/>
            <a:ext cx="3809256"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600" b="0" dirty="0" smtClean="0">
                <a:solidFill>
                  <a:srgbClr val="FFFF00"/>
                </a:solidFill>
              </a:rPr>
              <a:t>Croon, </a:t>
            </a:r>
            <a:r>
              <a:rPr lang="en-US" sz="1600" b="0" dirty="0">
                <a:solidFill>
                  <a:srgbClr val="FFFF00"/>
                </a:solidFill>
              </a:rPr>
              <a:t>JE </a:t>
            </a:r>
            <a:r>
              <a:rPr lang="en-US" sz="1600" b="0" dirty="0" smtClean="0">
                <a:solidFill>
                  <a:srgbClr val="FFFF00"/>
                </a:solidFill>
              </a:rPr>
              <a:t>&amp; </a:t>
            </a:r>
            <a:r>
              <a:rPr lang="en-US" sz="1600" b="0" dirty="0" err="1" smtClean="0">
                <a:solidFill>
                  <a:srgbClr val="FFFF00"/>
                </a:solidFill>
              </a:rPr>
              <a:t>Mavromatos</a:t>
            </a:r>
            <a:r>
              <a:rPr lang="en-US" sz="1600" b="0" dirty="0" smtClean="0">
                <a:solidFill>
                  <a:srgbClr val="FFFF00"/>
                </a:solidFill>
              </a:rPr>
              <a:t>: </a:t>
            </a:r>
            <a:r>
              <a:rPr lang="en-US" sz="1600" b="0" dirty="0">
                <a:solidFill>
                  <a:srgbClr val="FFFF00"/>
                </a:solidFill>
              </a:rPr>
              <a:t>arXiv:</a:t>
            </a:r>
            <a:r>
              <a:rPr lang="en-US" sz="1600" b="0" dirty="0" smtClean="0">
                <a:solidFill>
                  <a:srgbClr val="FFFF00"/>
                </a:solidFill>
              </a:rPr>
              <a:t>1303.6253</a:t>
            </a:r>
            <a:endParaRPr lang="en-US" sz="1600" b="0" dirty="0">
              <a:solidFill>
                <a:srgbClr val="FFFF00"/>
              </a:solidFill>
            </a:endParaRPr>
          </a:p>
        </p:txBody>
      </p:sp>
      <p:sp>
        <p:nvSpPr>
          <p:cNvPr id="2" name="Title 1"/>
          <p:cNvSpPr>
            <a:spLocks noGrp="1"/>
          </p:cNvSpPr>
          <p:nvPr>
            <p:ph type="title"/>
          </p:nvPr>
        </p:nvSpPr>
        <p:spPr>
          <a:xfrm>
            <a:off x="107504" y="260648"/>
            <a:ext cx="8892480" cy="1152525"/>
          </a:xfrm>
          <a:solidFill>
            <a:srgbClr val="BBE0E3"/>
          </a:solidFill>
          <a:ln>
            <a:solidFill>
              <a:srgbClr val="000000"/>
            </a:solidFill>
          </a:ln>
        </p:spPr>
        <p:txBody>
          <a:bodyPr/>
          <a:lstStyle/>
          <a:p>
            <a:pPr eaLnBrk="1" hangingPunct="1">
              <a:defRPr/>
            </a:pPr>
            <a:r>
              <a:rPr lang="en-US" sz="4000" dirty="0" err="1" smtClean="0">
                <a:latin typeface="Times New Roman"/>
                <a:cs typeface="Times New Roman"/>
              </a:rPr>
              <a:t>Wess-Zumino</a:t>
            </a:r>
            <a:r>
              <a:rPr lang="en-US" sz="4000" dirty="0" smtClean="0">
                <a:latin typeface="Times New Roman"/>
                <a:cs typeface="Times New Roman"/>
              </a:rPr>
              <a:t> Inflation in Light of Planck</a:t>
            </a:r>
          </a:p>
        </p:txBody>
      </p:sp>
      <p:sp>
        <p:nvSpPr>
          <p:cNvPr id="3" name="Content Placeholder 2"/>
          <p:cNvSpPr>
            <a:spLocks noGrp="1"/>
          </p:cNvSpPr>
          <p:nvPr>
            <p:ph idx="1"/>
          </p:nvPr>
        </p:nvSpPr>
        <p:spPr>
          <a:xfrm>
            <a:off x="107504" y="1556792"/>
            <a:ext cx="8856984" cy="4680520"/>
          </a:xfrm>
          <a:solidFill>
            <a:srgbClr val="BBE0E3"/>
          </a:solidFill>
          <a:ln>
            <a:solidFill>
              <a:srgbClr val="000000"/>
            </a:solidFill>
          </a:ln>
        </p:spPr>
        <p:txBody>
          <a:bodyPr/>
          <a:lstStyle/>
          <a:p>
            <a:pPr eaLnBrk="1" hangingPunct="1">
              <a:defRPr/>
            </a:pPr>
            <a:r>
              <a:rPr lang="en-US" dirty="0" smtClean="0">
                <a:latin typeface="Times New Roman"/>
                <a:cs typeface="Times New Roman"/>
              </a:rPr>
              <a:t>Consistent with Planck for x</a:t>
            </a:r>
            <a:r>
              <a:rPr lang="en-US" baseline="-25000" dirty="0" smtClean="0">
                <a:latin typeface="Times New Roman"/>
                <a:cs typeface="Times New Roman"/>
              </a:rPr>
              <a:t>i</a:t>
            </a:r>
            <a:r>
              <a:rPr lang="en-US" dirty="0" smtClean="0">
                <a:latin typeface="Times New Roman"/>
                <a:cs typeface="Times New Roman"/>
              </a:rPr>
              <a:t> = </a:t>
            </a:r>
            <a:r>
              <a:rPr lang="en-US" dirty="0" smtClean="0">
                <a:solidFill>
                  <a:srgbClr val="008000"/>
                </a:solidFill>
                <a:latin typeface="Times New Roman"/>
                <a:cs typeface="Times New Roman"/>
              </a:rPr>
              <a:t>0.3, </a:t>
            </a:r>
            <a:r>
              <a:rPr lang="en-US" dirty="0" smtClean="0">
                <a:solidFill>
                  <a:srgbClr val="0000FF"/>
                </a:solidFill>
                <a:latin typeface="Times New Roman"/>
                <a:cs typeface="Times New Roman"/>
              </a:rPr>
              <a:t>0.4</a:t>
            </a:r>
          </a:p>
          <a:p>
            <a:pPr eaLnBrk="1" hangingPunct="1">
              <a:defRPr/>
            </a:pPr>
            <a:endParaRPr lang="en-US" dirty="0">
              <a:solidFill>
                <a:srgbClr val="0000FF"/>
              </a:solidFill>
              <a:latin typeface="Times New Roman"/>
              <a:cs typeface="Times New Roman"/>
            </a:endParaRPr>
          </a:p>
          <a:p>
            <a:pPr eaLnBrk="1" hangingPunct="1">
              <a:defRPr/>
            </a:pPr>
            <a:endParaRPr lang="en-US" dirty="0" smtClean="0">
              <a:solidFill>
                <a:srgbClr val="0000FF"/>
              </a:solidFill>
              <a:latin typeface="Times New Roman"/>
              <a:cs typeface="Times New Roman"/>
            </a:endParaRPr>
          </a:p>
          <a:p>
            <a:pPr eaLnBrk="1" hangingPunct="1">
              <a:defRPr/>
            </a:pPr>
            <a:endParaRPr lang="en-US" dirty="0">
              <a:solidFill>
                <a:srgbClr val="0000FF"/>
              </a:solidFill>
              <a:latin typeface="Times New Roman"/>
              <a:cs typeface="Times New Roman"/>
            </a:endParaRPr>
          </a:p>
          <a:p>
            <a:pPr eaLnBrk="1" hangingPunct="1">
              <a:defRPr/>
            </a:pPr>
            <a:endParaRPr lang="en-US" dirty="0" smtClean="0">
              <a:solidFill>
                <a:srgbClr val="0000FF"/>
              </a:solidFill>
              <a:latin typeface="Times New Roman"/>
              <a:cs typeface="Times New Roman"/>
            </a:endParaRPr>
          </a:p>
          <a:p>
            <a:pPr eaLnBrk="1" hangingPunct="1">
              <a:defRPr/>
            </a:pPr>
            <a:endParaRPr lang="en-US" dirty="0">
              <a:solidFill>
                <a:srgbClr val="0000FF"/>
              </a:solidFill>
              <a:latin typeface="Times New Roman"/>
              <a:cs typeface="Times New Roman"/>
            </a:endParaRPr>
          </a:p>
          <a:p>
            <a:pPr eaLnBrk="1" hangingPunct="1">
              <a:defRPr/>
            </a:pPr>
            <a:endParaRPr lang="en-US" dirty="0" smtClean="0">
              <a:solidFill>
                <a:srgbClr val="0000FF"/>
              </a:solidFill>
              <a:latin typeface="Times New Roman"/>
              <a:cs typeface="Times New Roman"/>
            </a:endParaRPr>
          </a:p>
          <a:p>
            <a:pPr eaLnBrk="1" hangingPunct="1">
              <a:defRPr/>
            </a:pPr>
            <a:r>
              <a:rPr lang="en-US" dirty="0" smtClean="0">
                <a:latin typeface="Times New Roman"/>
                <a:cs typeface="Times New Roman"/>
              </a:rPr>
              <a:t>Numbers calculated for N = 50 e-folds</a:t>
            </a:r>
          </a:p>
        </p:txBody>
      </p:sp>
      <p:pic>
        <p:nvPicPr>
          <p:cNvPr id="6" name="Picture 5" descr="CrEMTab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147540"/>
            <a:ext cx="8661400" cy="3441700"/>
          </a:xfrm>
          <a:prstGeom prst="rect">
            <a:avLst/>
          </a:prstGeom>
        </p:spPr>
      </p:pic>
      <p:sp>
        <p:nvSpPr>
          <p:cNvPr id="5" name="Oval 4"/>
          <p:cNvSpPr>
            <a:spLocks noChangeArrowheads="1"/>
          </p:cNvSpPr>
          <p:nvPr/>
        </p:nvSpPr>
        <p:spPr bwMode="auto">
          <a:xfrm>
            <a:off x="5436096" y="2060848"/>
            <a:ext cx="3707904" cy="3672408"/>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7" name="Text Box 6"/>
          <p:cNvSpPr txBox="1">
            <a:spLocks noChangeArrowheads="1"/>
          </p:cNvSpPr>
          <p:nvPr/>
        </p:nvSpPr>
        <p:spPr bwMode="auto">
          <a:xfrm>
            <a:off x="7092280" y="5589240"/>
            <a:ext cx="1439393" cy="9048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rPr>
              <a:t>Good</a:t>
            </a:r>
            <a:endParaRPr lang="en-US" sz="2400" b="0" dirty="0">
              <a:solidFill>
                <a:srgbClr val="FFFF00"/>
              </a:solidFill>
            </a:endParaRPr>
          </a:p>
          <a:p>
            <a:pPr algn="ctr" eaLnBrk="1" hangingPunct="1">
              <a:buFontTx/>
              <a:buNone/>
            </a:pPr>
            <a:r>
              <a:rPr lang="en-US" sz="2400" b="0" dirty="0" smtClean="0">
                <a:solidFill>
                  <a:srgbClr val="FFFF00"/>
                </a:solidFill>
              </a:rPr>
              <a:t>inflation</a:t>
            </a:r>
            <a:endParaRPr lang="en-US" sz="2400" b="0" dirty="0">
              <a:solidFill>
                <a:srgbClr val="FFFF00"/>
              </a:solidFill>
            </a:endParaRPr>
          </a:p>
        </p:txBody>
      </p:sp>
    </p:spTree>
    <p:extLst>
      <p:ext uri="{BB962C8B-B14F-4D97-AF65-F5344CB8AC3E}">
        <p14:creationId xmlns:p14="http://schemas.microsoft.com/office/powerpoint/2010/main" val="27841105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1008062"/>
          </a:xfrm>
          <a:solidFill>
            <a:srgbClr val="BBE0E3"/>
          </a:solidFill>
          <a:ln>
            <a:solidFill>
              <a:srgbClr val="000000"/>
            </a:solidFill>
          </a:ln>
        </p:spPr>
        <p:txBody>
          <a:bodyPr/>
          <a:lstStyle/>
          <a:p>
            <a:pPr eaLnBrk="1" hangingPunct="1">
              <a:defRPr/>
            </a:pPr>
            <a:r>
              <a:rPr lang="en-US" sz="6000" dirty="0" smtClean="0">
                <a:latin typeface="Times New Roman"/>
                <a:cs typeface="Times New Roman"/>
              </a:rPr>
              <a:t>Summary</a:t>
            </a:r>
          </a:p>
        </p:txBody>
      </p:sp>
      <p:sp>
        <p:nvSpPr>
          <p:cNvPr id="3" name="Content Placeholder 2"/>
          <p:cNvSpPr>
            <a:spLocks noGrp="1"/>
          </p:cNvSpPr>
          <p:nvPr>
            <p:ph idx="1"/>
          </p:nvPr>
        </p:nvSpPr>
        <p:spPr>
          <a:xfrm>
            <a:off x="468313" y="1412875"/>
            <a:ext cx="8229600" cy="5111750"/>
          </a:xfrm>
          <a:solidFill>
            <a:srgbClr val="BBE0E3"/>
          </a:solidFill>
          <a:ln>
            <a:solidFill>
              <a:srgbClr val="000000"/>
            </a:solidFill>
          </a:ln>
        </p:spPr>
        <p:txBody>
          <a:bodyPr/>
          <a:lstStyle/>
          <a:p>
            <a:pPr eaLnBrk="1" hangingPunct="1">
              <a:defRPr/>
            </a:pPr>
            <a:r>
              <a:rPr lang="en-US" dirty="0" smtClean="0">
                <a:latin typeface="Times New Roman"/>
                <a:cs typeface="Times New Roman"/>
              </a:rPr>
              <a:t>Beyond any reasonable doubt, the LHC has discovered a (the) Higgs boson</a:t>
            </a:r>
          </a:p>
          <a:p>
            <a:pPr eaLnBrk="1" hangingPunct="1">
              <a:defRPr/>
            </a:pPr>
            <a:r>
              <a:rPr lang="en-US" dirty="0">
                <a:latin typeface="Times New Roman"/>
                <a:cs typeface="Times New Roman"/>
              </a:rPr>
              <a:t>A </a:t>
            </a:r>
            <a:r>
              <a:rPr lang="en-US" dirty="0" smtClean="0">
                <a:latin typeface="Times New Roman"/>
                <a:cs typeface="Times New Roman"/>
              </a:rPr>
              <a:t>big challenge for </a:t>
            </a:r>
            <a:r>
              <a:rPr lang="en-US" dirty="0">
                <a:latin typeface="Times New Roman"/>
                <a:cs typeface="Times New Roman"/>
              </a:rPr>
              <a:t>theoretical </a:t>
            </a:r>
            <a:r>
              <a:rPr lang="en-US" dirty="0" smtClean="0">
                <a:latin typeface="Times New Roman"/>
                <a:cs typeface="Times New Roman"/>
              </a:rPr>
              <a:t>physics!</a:t>
            </a:r>
            <a:endParaRPr lang="en-US" dirty="0">
              <a:latin typeface="Times New Roman"/>
              <a:cs typeface="Times New Roman"/>
            </a:endParaRPr>
          </a:p>
          <a:p>
            <a:pPr eaLnBrk="1" hangingPunct="1">
              <a:defRPr/>
            </a:pPr>
            <a:r>
              <a:rPr lang="en-US" dirty="0" smtClean="0">
                <a:latin typeface="Times New Roman"/>
                <a:cs typeface="Times New Roman"/>
              </a:rPr>
              <a:t>The LHC may discover physics beyond the SM when it restarts at ~ 13 </a:t>
            </a:r>
            <a:r>
              <a:rPr lang="en-US" dirty="0" err="1" smtClean="0">
                <a:latin typeface="Times New Roman"/>
                <a:cs typeface="Times New Roman"/>
              </a:rPr>
              <a:t>TeV</a:t>
            </a:r>
            <a:endParaRPr lang="en-US" dirty="0" smtClean="0">
              <a:latin typeface="Times New Roman"/>
              <a:cs typeface="Times New Roman"/>
            </a:endParaRPr>
          </a:p>
          <a:p>
            <a:pPr eaLnBrk="1" hangingPunct="1">
              <a:defRPr/>
            </a:pPr>
            <a:r>
              <a:rPr lang="en-US" dirty="0" smtClean="0">
                <a:latin typeface="Times New Roman"/>
                <a:cs typeface="Times New Roman"/>
              </a:rPr>
              <a:t>If it </a:t>
            </a:r>
            <a:r>
              <a:rPr lang="en-US" b="1" dirty="0" smtClean="0">
                <a:solidFill>
                  <a:srgbClr val="FF0000"/>
                </a:solidFill>
                <a:latin typeface="Times New Roman"/>
                <a:cs typeface="Times New Roman"/>
              </a:rPr>
              <a:t>does</a:t>
            </a:r>
            <a:r>
              <a:rPr lang="en-US" dirty="0" smtClean="0">
                <a:latin typeface="Times New Roman"/>
                <a:cs typeface="Times New Roman"/>
              </a:rPr>
              <a:t>, priority will be to study it</a:t>
            </a:r>
          </a:p>
          <a:p>
            <a:pPr eaLnBrk="1" hangingPunct="1">
              <a:defRPr/>
            </a:pPr>
            <a:r>
              <a:rPr lang="en-US" dirty="0" smtClean="0">
                <a:latin typeface="Times New Roman"/>
                <a:cs typeface="Times New Roman"/>
              </a:rPr>
              <a:t>If it does </a:t>
            </a:r>
            <a:r>
              <a:rPr lang="en-US" b="1" dirty="0" smtClean="0">
                <a:solidFill>
                  <a:srgbClr val="FF0000"/>
                </a:solidFill>
                <a:latin typeface="Times New Roman"/>
                <a:cs typeface="Times New Roman"/>
              </a:rPr>
              <a:t>not</a:t>
            </a:r>
            <a:r>
              <a:rPr lang="en-US" dirty="0" smtClean="0">
                <a:latin typeface="Times New Roman"/>
                <a:cs typeface="Times New Roman"/>
              </a:rPr>
              <a:t>, natural to focus on the Higgs</a:t>
            </a:r>
          </a:p>
          <a:p>
            <a:pPr eaLnBrk="1" hangingPunct="1">
              <a:defRPr/>
            </a:pPr>
            <a:r>
              <a:rPr lang="en-US" dirty="0" smtClean="0">
                <a:latin typeface="Times New Roman"/>
                <a:cs typeface="Times New Roman"/>
              </a:rPr>
              <a:t>In this case, TLEP offers the best prospects</a:t>
            </a:r>
          </a:p>
          <a:p>
            <a:pPr lvl="1" eaLnBrk="1" hangingPunct="1">
              <a:defRPr/>
            </a:pPr>
            <a:r>
              <a:rPr lang="en-US" dirty="0">
                <a:latin typeface="Times New Roman"/>
                <a:cs typeface="Times New Roman"/>
              </a:rPr>
              <a:t>a</a:t>
            </a:r>
            <a:r>
              <a:rPr lang="en-US" dirty="0" smtClean="0">
                <a:latin typeface="Times New Roman"/>
                <a:cs typeface="Times New Roman"/>
              </a:rPr>
              <a:t>nd also other high-precision physics</a:t>
            </a:r>
            <a:endParaRPr lang="en-US" dirty="0">
              <a:latin typeface="Times New Roman"/>
              <a:cs typeface="Times New Roman"/>
            </a:endParaRPr>
          </a:p>
        </p:txBody>
      </p:sp>
    </p:spTree>
    <p:extLst>
      <p:ext uri="{BB962C8B-B14F-4D97-AF65-F5344CB8AC3E}">
        <p14:creationId xmlns:p14="http://schemas.microsoft.com/office/powerpoint/2010/main" val="2780922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dissolv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chiyam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muegamm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5517232"/>
            <a:ext cx="1476802" cy="1207418"/>
          </a:xfrm>
          <a:prstGeom prst="rect">
            <a:avLst/>
          </a:prstGeom>
          <a:ln w="57150" cmpd="sng">
            <a:solidFill>
              <a:srgbClr val="008000"/>
            </a:solidFill>
          </a:ln>
        </p:spPr>
      </p:pic>
    </p:spTree>
    <p:extLst>
      <p:ext uri="{BB962C8B-B14F-4D97-AF65-F5344CB8AC3E}">
        <p14:creationId xmlns:p14="http://schemas.microsoft.com/office/powerpoint/2010/main" val="1182316030"/>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07950" y="260350"/>
            <a:ext cx="8928100" cy="1152525"/>
          </a:xfrm>
          <a:solidFill>
            <a:srgbClr val="BBE0E3"/>
          </a:solidFill>
          <a:ln>
            <a:solidFill>
              <a:srgbClr val="000000"/>
            </a:solidFill>
            <a:miter lim="800000"/>
            <a:headEnd/>
            <a:tailEnd/>
          </a:ln>
        </p:spPr>
        <p:txBody>
          <a:bodyPr/>
          <a:lstStyle/>
          <a:p>
            <a:pPr eaLnBrk="1" hangingPunct="1"/>
            <a:r>
              <a:rPr lang="en-US" sz="4800">
                <a:latin typeface="Times New Roman" charset="0"/>
                <a:ea typeface="ＭＳ Ｐゴシック" charset="0"/>
                <a:cs typeface="Times New Roman" charset="0"/>
              </a:rPr>
              <a:t>No-Scale Supergravity Inflation</a:t>
            </a:r>
          </a:p>
        </p:txBody>
      </p:sp>
      <p:sp>
        <p:nvSpPr>
          <p:cNvPr id="52226" name="Content Placeholder 2"/>
          <p:cNvSpPr>
            <a:spLocks noGrp="1"/>
          </p:cNvSpPr>
          <p:nvPr>
            <p:ph idx="1"/>
          </p:nvPr>
        </p:nvSpPr>
        <p:spPr>
          <a:xfrm>
            <a:off x="395288" y="1557338"/>
            <a:ext cx="8353425" cy="5040312"/>
          </a:xfrm>
          <a:solidFill>
            <a:srgbClr val="BBE0E3"/>
          </a:solidFill>
          <a:ln>
            <a:solidFill>
              <a:srgbClr val="000000"/>
            </a:solidFill>
            <a:miter lim="800000"/>
            <a:headEnd/>
            <a:tailEnd/>
          </a:ln>
        </p:spPr>
        <p:txBody>
          <a:bodyPr/>
          <a:lstStyle/>
          <a:p>
            <a:pPr eaLnBrk="1" hangingPunct="1"/>
            <a:r>
              <a:rPr lang="en-US" dirty="0">
                <a:latin typeface="Times New Roman" charset="0"/>
                <a:ea typeface="ＭＳ Ｐゴシック" charset="0"/>
                <a:cs typeface="Times New Roman" charset="0"/>
              </a:rPr>
              <a:t>Good inflation for </a:t>
            </a:r>
          </a:p>
        </p:txBody>
      </p:sp>
      <p:pic>
        <p:nvPicPr>
          <p:cNvPr id="52227" name="Picture 5" descr="ns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133600"/>
            <a:ext cx="5556250"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8" name="Picture 8" descr="nea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1676400"/>
            <a:ext cx="1270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9" name="TextBox 18"/>
          <p:cNvSpPr txBox="1">
            <a:spLocks noChangeArrowheads="1"/>
          </p:cNvSpPr>
          <p:nvPr/>
        </p:nvSpPr>
        <p:spPr bwMode="auto">
          <a:xfrm>
            <a:off x="2916238" y="4581525"/>
            <a:ext cx="3267075" cy="522288"/>
          </a:xfrm>
          <a:prstGeom prst="rect">
            <a:avLst/>
          </a:prstGeom>
          <a:solidFill>
            <a:srgbClr val="FFFFFF"/>
          </a:solidFill>
          <a:ln w="38100">
            <a:solidFill>
              <a:srgbClr val="FF0000"/>
            </a:solidFill>
            <a:miter lim="800000"/>
            <a:headEnd/>
            <a:tailEnd/>
          </a:ln>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2800" dirty="0">
                <a:solidFill>
                  <a:srgbClr val="FF0000"/>
                </a:solidFill>
                <a:latin typeface="Times New Roman" charset="0"/>
                <a:cs typeface="Times New Roman" charset="0"/>
              </a:rPr>
              <a:t>Looks like R</a:t>
            </a:r>
            <a:r>
              <a:rPr lang="en-US" sz="2800" baseline="30000" dirty="0">
                <a:solidFill>
                  <a:srgbClr val="FF0000"/>
                </a:solidFill>
                <a:latin typeface="Times New Roman" charset="0"/>
                <a:cs typeface="Times New Roman" charset="0"/>
              </a:rPr>
              <a:t>2</a:t>
            </a:r>
            <a:r>
              <a:rPr lang="en-US" sz="2800" dirty="0">
                <a:solidFill>
                  <a:srgbClr val="FF0000"/>
                </a:solidFill>
                <a:latin typeface="Times New Roman" charset="0"/>
                <a:cs typeface="Times New Roman" charset="0"/>
              </a:rPr>
              <a:t> model</a:t>
            </a:r>
          </a:p>
        </p:txBody>
      </p:sp>
      <p:sp>
        <p:nvSpPr>
          <p:cNvPr id="52230" name="Text Box 6"/>
          <p:cNvSpPr txBox="1">
            <a:spLocks noChangeArrowheads="1"/>
          </p:cNvSpPr>
          <p:nvPr/>
        </p:nvSpPr>
        <p:spPr bwMode="auto">
          <a:xfrm>
            <a:off x="107950" y="6330950"/>
            <a:ext cx="4675188" cy="33813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a:solidFill>
                  <a:srgbClr val="FFFF00"/>
                </a:solidFill>
                <a:latin typeface="Times New Roman" charset="0"/>
              </a:rPr>
              <a:t>JE, </a:t>
            </a:r>
            <a:r>
              <a:rPr lang="en-US" sz="1600" b="0" dirty="0" err="1">
                <a:solidFill>
                  <a:srgbClr val="FFFF00"/>
                </a:solidFill>
                <a:latin typeface="Times New Roman" charset="0"/>
              </a:rPr>
              <a:t>Nanopoulos</a:t>
            </a:r>
            <a:r>
              <a:rPr lang="en-US" sz="1600" b="0" dirty="0">
                <a:solidFill>
                  <a:srgbClr val="FFFF00"/>
                </a:solidFill>
                <a:latin typeface="Times New Roman" charset="0"/>
              </a:rPr>
              <a:t> &amp; Olive, arXiv:1305.1247, 1307.3537</a:t>
            </a:r>
          </a:p>
        </p:txBody>
      </p:sp>
    </p:spTree>
    <p:extLst>
      <p:ext uri="{BB962C8B-B14F-4D97-AF65-F5344CB8AC3E}">
        <p14:creationId xmlns:p14="http://schemas.microsoft.com/office/powerpoint/2010/main" val="9887813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8069"/>
                                        </p:tgtEl>
                                        <p:attrNameLst>
                                          <p:attrName>style.visibility</p:attrName>
                                        </p:attrNameLst>
                                      </p:cBhvr>
                                      <p:to>
                                        <p:strVal val="visible"/>
                                      </p:to>
                                    </p:set>
                                    <p:animEffect transition="in" filter="dissolve">
                                      <p:cBhvr>
                                        <p:cTn id="7" dur="500"/>
                                        <p:tgtEl>
                                          <p:spTgt spid="88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107950" y="260350"/>
            <a:ext cx="8891588" cy="1152525"/>
          </a:xfrm>
          <a:solidFill>
            <a:srgbClr val="BBE0E3"/>
          </a:solidFill>
          <a:ln>
            <a:solidFill>
              <a:srgbClr val="000000"/>
            </a:solidFill>
            <a:miter lim="800000"/>
            <a:headEnd/>
            <a:tailEnd/>
          </a:ln>
        </p:spPr>
        <p:txBody>
          <a:bodyPr/>
          <a:lstStyle/>
          <a:p>
            <a:pPr eaLnBrk="1" hangingPunct="1"/>
            <a:r>
              <a:rPr lang="en-US" sz="4000">
                <a:latin typeface="Times New Roman" charset="0"/>
                <a:ea typeface="ＭＳ Ｐゴシック" charset="0"/>
                <a:cs typeface="Times New Roman" charset="0"/>
              </a:rPr>
              <a:t>Inflationary Models in Light of Planck</a:t>
            </a:r>
          </a:p>
        </p:txBody>
      </p:sp>
      <p:sp>
        <p:nvSpPr>
          <p:cNvPr id="3" name="Content Placeholder 2"/>
          <p:cNvSpPr>
            <a:spLocks noGrp="1"/>
          </p:cNvSpPr>
          <p:nvPr>
            <p:ph idx="1"/>
          </p:nvPr>
        </p:nvSpPr>
        <p:spPr>
          <a:xfrm>
            <a:off x="107950" y="1557338"/>
            <a:ext cx="8856663" cy="5184775"/>
          </a:xfrm>
          <a:solidFill>
            <a:srgbClr val="BBE0E3"/>
          </a:solidFill>
          <a:ln>
            <a:solidFill>
              <a:srgbClr val="000000"/>
            </a:solidFill>
          </a:ln>
        </p:spPr>
        <p:txBody>
          <a:bodyPr/>
          <a:lstStyle/>
          <a:p>
            <a:pPr eaLnBrk="1" hangingPunct="1">
              <a:defRPr/>
            </a:pPr>
            <a:r>
              <a:rPr lang="en-US" dirty="0" smtClean="0">
                <a:latin typeface="Times New Roman"/>
                <a:cs typeface="Times New Roman"/>
              </a:rPr>
              <a:t>Planck CMB observations consistent with inflation</a:t>
            </a:r>
          </a:p>
          <a:p>
            <a:pPr eaLnBrk="1" hangingPunct="1">
              <a:defRPr/>
            </a:pPr>
            <a:r>
              <a:rPr lang="en-US" dirty="0" smtClean="0">
                <a:latin typeface="Times New Roman"/>
                <a:cs typeface="Times New Roman"/>
              </a:rPr>
              <a:t>Tilted scalar perturbation spectrum:</a:t>
            </a:r>
          </a:p>
          <a:p>
            <a:pPr marL="0" indent="0" eaLnBrk="1" hangingPunct="1">
              <a:buFontTx/>
              <a:buNone/>
              <a:defRPr/>
            </a:pPr>
            <a:r>
              <a:rPr lang="en-US" dirty="0">
                <a:latin typeface="Times New Roman"/>
                <a:cs typeface="Times New Roman"/>
              </a:rPr>
              <a:t>	</a:t>
            </a:r>
            <a:r>
              <a:rPr lang="en-US" dirty="0" smtClean="0">
                <a:latin typeface="Times New Roman"/>
                <a:cs typeface="Times New Roman"/>
              </a:rPr>
              <a:t>		n</a:t>
            </a:r>
            <a:r>
              <a:rPr lang="en-US" baseline="-25000" dirty="0" smtClean="0">
                <a:latin typeface="Times New Roman"/>
                <a:cs typeface="Times New Roman"/>
              </a:rPr>
              <a:t>s</a:t>
            </a:r>
            <a:r>
              <a:rPr lang="en-US" dirty="0" smtClean="0">
                <a:latin typeface="Times New Roman"/>
                <a:cs typeface="Times New Roman"/>
              </a:rPr>
              <a:t> = 0.9585 ± 0.070</a:t>
            </a:r>
          </a:p>
          <a:p>
            <a:pPr eaLnBrk="1" hangingPunct="1">
              <a:defRPr/>
            </a:pPr>
            <a:r>
              <a:rPr lang="en-US" dirty="0" smtClean="0">
                <a:latin typeface="Times New Roman"/>
                <a:cs typeface="Times New Roman"/>
              </a:rPr>
              <a:t>BUT strengthen upper limit on tensor perturbations: r &lt; 0.10</a:t>
            </a:r>
          </a:p>
          <a:p>
            <a:pPr eaLnBrk="1" hangingPunct="1">
              <a:defRPr/>
            </a:pPr>
            <a:r>
              <a:rPr lang="en-US" dirty="0" smtClean="0">
                <a:latin typeface="Times New Roman"/>
                <a:cs typeface="Times New Roman"/>
              </a:rPr>
              <a:t>Challenge for simple </a:t>
            </a:r>
          </a:p>
          <a:p>
            <a:pPr marL="0" indent="0" eaLnBrk="1" hangingPunct="1">
              <a:buFontTx/>
              <a:buNone/>
              <a:defRPr/>
            </a:pPr>
            <a:r>
              <a:rPr lang="en-US" dirty="0" smtClean="0">
                <a:latin typeface="Times New Roman"/>
                <a:cs typeface="Times New Roman"/>
              </a:rPr>
              <a:t>	inflationary models</a:t>
            </a:r>
          </a:p>
          <a:p>
            <a:pPr eaLnBrk="1" hangingPunct="1">
              <a:defRPr/>
            </a:pPr>
            <a:r>
              <a:rPr lang="en-US" b="1" dirty="0" err="1" smtClean="0">
                <a:solidFill>
                  <a:srgbClr val="FF0000"/>
                </a:solidFill>
                <a:latin typeface="Times New Roman"/>
                <a:cs typeface="Times New Roman"/>
              </a:rPr>
              <a:t>Starobinsky</a:t>
            </a:r>
            <a:r>
              <a:rPr lang="en-US" b="1" dirty="0" smtClean="0">
                <a:solidFill>
                  <a:srgbClr val="FF0000"/>
                </a:solidFill>
                <a:latin typeface="Times New Roman"/>
                <a:cs typeface="Times New Roman"/>
              </a:rPr>
              <a:t> R</a:t>
            </a:r>
            <a:r>
              <a:rPr lang="en-US" b="1" baseline="30000" dirty="0" smtClean="0">
                <a:solidFill>
                  <a:srgbClr val="FF0000"/>
                </a:solidFill>
                <a:latin typeface="Times New Roman"/>
                <a:cs typeface="Times New Roman"/>
              </a:rPr>
              <a:t>2</a:t>
            </a:r>
            <a:r>
              <a:rPr lang="en-US" b="1" dirty="0" smtClean="0">
                <a:solidFill>
                  <a:srgbClr val="FF0000"/>
                </a:solidFill>
                <a:latin typeface="Times New Roman"/>
                <a:cs typeface="Times New Roman"/>
              </a:rPr>
              <a:t> to rescue?</a:t>
            </a:r>
          </a:p>
          <a:p>
            <a:pPr eaLnBrk="1" hangingPunct="1">
              <a:defRPr/>
            </a:pPr>
            <a:r>
              <a:rPr lang="en-US" b="1" dirty="0" err="1" smtClean="0">
                <a:solidFill>
                  <a:srgbClr val="FF0000"/>
                </a:solidFill>
                <a:latin typeface="Times New Roman"/>
                <a:cs typeface="Times New Roman"/>
              </a:rPr>
              <a:t>Supersymmetry</a:t>
            </a:r>
            <a:r>
              <a:rPr lang="en-US" b="1" dirty="0" smtClean="0">
                <a:solidFill>
                  <a:srgbClr val="FF0000"/>
                </a:solidFill>
                <a:latin typeface="Times New Roman"/>
                <a:cs typeface="Times New Roman"/>
              </a:rPr>
              <a:t> </a:t>
            </a:r>
            <a:r>
              <a:rPr lang="en-US" b="1" dirty="0">
                <a:solidFill>
                  <a:srgbClr val="FF0000"/>
                </a:solidFill>
                <a:latin typeface="Times New Roman"/>
                <a:cs typeface="Times New Roman"/>
              </a:rPr>
              <a:t>to rescue?</a:t>
            </a:r>
          </a:p>
          <a:p>
            <a:pPr eaLnBrk="1" hangingPunct="1">
              <a:defRPr/>
            </a:pPr>
            <a:endParaRPr lang="en-US" b="1" dirty="0" smtClean="0">
              <a:solidFill>
                <a:srgbClr val="FF0000"/>
              </a:solidFill>
              <a:latin typeface="Times New Roman"/>
              <a:cs typeface="Times New Roman"/>
            </a:endParaRPr>
          </a:p>
        </p:txBody>
      </p:sp>
      <p:pic>
        <p:nvPicPr>
          <p:cNvPr id="4" name="Picture 3" descr="Planckplo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3890963"/>
            <a:ext cx="4032250" cy="24177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Text Box 6"/>
          <p:cNvSpPr txBox="1">
            <a:spLocks noChangeArrowheads="1"/>
          </p:cNvSpPr>
          <p:nvPr/>
        </p:nvSpPr>
        <p:spPr bwMode="auto">
          <a:xfrm>
            <a:off x="5227638" y="6402388"/>
            <a:ext cx="3808412" cy="3397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a:solidFill>
                  <a:srgbClr val="FFFF00"/>
                </a:solidFill>
                <a:latin typeface="Times New Roman" charset="0"/>
              </a:rPr>
              <a:t>Croon, JE &amp; </a:t>
            </a:r>
            <a:r>
              <a:rPr lang="en-US" sz="1600" b="0" dirty="0" err="1">
                <a:solidFill>
                  <a:srgbClr val="FFFF00"/>
                </a:solidFill>
                <a:latin typeface="Times New Roman" charset="0"/>
              </a:rPr>
              <a:t>Mavromatos</a:t>
            </a:r>
            <a:r>
              <a:rPr lang="en-US" sz="1600" b="0" dirty="0">
                <a:solidFill>
                  <a:srgbClr val="FFFF00"/>
                </a:solidFill>
                <a:latin typeface="Times New Roman" charset="0"/>
              </a:rPr>
              <a:t>: arXiv:1303.6253</a:t>
            </a:r>
          </a:p>
        </p:txBody>
      </p:sp>
    </p:spTree>
    <p:extLst>
      <p:ext uri="{BB962C8B-B14F-4D97-AF65-F5344CB8AC3E}">
        <p14:creationId xmlns:p14="http://schemas.microsoft.com/office/powerpoint/2010/main" val="752796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dissolve">
                                      <p:cBhvr>
                                        <p:cTn id="13" dur="500"/>
                                        <p:tgtEl>
                                          <p:spTgt spid="3">
                                            <p:txEl>
                                              <p:pRg st="3" end="3"/>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dissolve">
                                      <p:cBhvr>
                                        <p:cTn id="34" dur="500"/>
                                        <p:tgtEl>
                                          <p:spTgt spid="3">
                                            <p:txEl>
                                              <p:pRg st="7" end="7"/>
                                            </p:txEl>
                                          </p:spTgt>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ssolv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107950" y="260350"/>
            <a:ext cx="8891588" cy="1152525"/>
          </a:xfrm>
          <a:solidFill>
            <a:srgbClr val="BBE0E3"/>
          </a:solidFill>
          <a:ln>
            <a:solidFill>
              <a:srgbClr val="000000"/>
            </a:solidFill>
            <a:miter lim="800000"/>
            <a:headEnd/>
            <a:tailEnd/>
          </a:ln>
        </p:spPr>
        <p:txBody>
          <a:bodyPr/>
          <a:lstStyle/>
          <a:p>
            <a:pPr eaLnBrk="1" hangingPunct="1"/>
            <a:r>
              <a:rPr lang="en-US" sz="3600">
                <a:latin typeface="Times New Roman" charset="0"/>
                <a:ea typeface="ＭＳ Ｐゴシック" charset="0"/>
                <a:cs typeface="Times New Roman" charset="0"/>
              </a:rPr>
              <a:t>Supersymmetric Inflation in Light of Planck</a:t>
            </a:r>
          </a:p>
        </p:txBody>
      </p:sp>
      <p:sp>
        <p:nvSpPr>
          <p:cNvPr id="50178" name="Content Placeholder 2"/>
          <p:cNvSpPr>
            <a:spLocks noGrp="1"/>
          </p:cNvSpPr>
          <p:nvPr>
            <p:ph idx="1"/>
          </p:nvPr>
        </p:nvSpPr>
        <p:spPr>
          <a:xfrm>
            <a:off x="107950" y="1557338"/>
            <a:ext cx="8856663" cy="4679950"/>
          </a:xfrm>
          <a:solidFill>
            <a:srgbClr val="BBE0E3"/>
          </a:solidFill>
          <a:ln>
            <a:solidFill>
              <a:srgbClr val="000000"/>
            </a:solidFill>
            <a:miter lim="800000"/>
            <a:headEnd/>
            <a:tailEnd/>
          </a:ln>
        </p:spPr>
        <p:txBody>
          <a:bodyPr/>
          <a:lstStyle/>
          <a:p>
            <a:pPr eaLnBrk="1" hangingPunct="1"/>
            <a:r>
              <a:rPr lang="en-US" dirty="0" err="1">
                <a:latin typeface="Times New Roman" charset="0"/>
                <a:ea typeface="ＭＳ Ｐゴシック" charset="0"/>
                <a:cs typeface="Times New Roman" charset="0"/>
              </a:rPr>
              <a:t>Supersymmetric</a:t>
            </a:r>
            <a:r>
              <a:rPr lang="en-US" dirty="0">
                <a:latin typeface="Times New Roman" charset="0"/>
                <a:ea typeface="ＭＳ Ｐゴシック" charset="0"/>
                <a:cs typeface="Times New Roman" charset="0"/>
              </a:rPr>
              <a:t> </a:t>
            </a:r>
            <a:r>
              <a:rPr lang="en-US" dirty="0" err="1">
                <a:latin typeface="Times New Roman" charset="0"/>
                <a:ea typeface="ＭＳ Ｐゴシック" charset="0"/>
                <a:cs typeface="Times New Roman" charset="0"/>
              </a:rPr>
              <a:t>Wess-Zumino</a:t>
            </a:r>
            <a:r>
              <a:rPr lang="en-US" dirty="0">
                <a:latin typeface="Times New Roman" charset="0"/>
                <a:ea typeface="ＭＳ Ｐゴシック" charset="0"/>
                <a:cs typeface="Times New Roman" charset="0"/>
              </a:rPr>
              <a:t> (WZ) model consistent with Planck data</a:t>
            </a:r>
            <a:endParaRPr lang="en-US" dirty="0">
              <a:solidFill>
                <a:srgbClr val="0000FF"/>
              </a:solidFill>
              <a:latin typeface="Times New Roman" charset="0"/>
              <a:ea typeface="ＭＳ Ｐゴシック" charset="0"/>
              <a:cs typeface="Times New Roman" charset="0"/>
            </a:endParaRPr>
          </a:p>
        </p:txBody>
      </p:sp>
      <p:pic>
        <p:nvPicPr>
          <p:cNvPr id="50179" name="Picture 4" descr="Planckcompare5.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2605088"/>
            <a:ext cx="5329238" cy="41163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0180" name="TextBox 5"/>
          <p:cNvSpPr txBox="1">
            <a:spLocks noChangeArrowheads="1"/>
          </p:cNvSpPr>
          <p:nvPr/>
        </p:nvSpPr>
        <p:spPr bwMode="auto">
          <a:xfrm>
            <a:off x="6627813" y="2925763"/>
            <a:ext cx="536575" cy="584200"/>
          </a:xfrm>
          <a:prstGeom prst="rect">
            <a:avLst/>
          </a:prstGeom>
          <a:solidFill>
            <a:srgbClr val="99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3200" b="0" dirty="0">
                <a:solidFill>
                  <a:srgbClr val="000000"/>
                </a:solidFill>
                <a:latin typeface="Times New Roman" charset="0"/>
                <a:cs typeface="Times New Roman" charset="0"/>
              </a:rPr>
              <a:t>ϕ</a:t>
            </a:r>
            <a:r>
              <a:rPr lang="en-US" sz="3200" b="0" baseline="30000" dirty="0">
                <a:solidFill>
                  <a:srgbClr val="000000"/>
                </a:solidFill>
                <a:latin typeface="Times New Roman" charset="0"/>
                <a:cs typeface="Times New Roman" charset="0"/>
              </a:rPr>
              <a:t>4</a:t>
            </a:r>
          </a:p>
        </p:txBody>
      </p:sp>
      <p:sp>
        <p:nvSpPr>
          <p:cNvPr id="50181" name="AutoShape 11"/>
          <p:cNvSpPr>
            <a:spLocks noChangeArrowheads="1"/>
          </p:cNvSpPr>
          <p:nvPr/>
        </p:nvSpPr>
        <p:spPr bwMode="auto">
          <a:xfrm flipH="1">
            <a:off x="4068763" y="3141663"/>
            <a:ext cx="2592387" cy="215900"/>
          </a:xfrm>
          <a:prstGeom prst="rightArrow">
            <a:avLst>
              <a:gd name="adj1" fmla="val 50000"/>
              <a:gd name="adj2" fmla="val 192729"/>
            </a:avLst>
          </a:prstGeom>
          <a:solidFill>
            <a:srgbClr val="99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rgbClr val="000000"/>
              </a:solidFill>
            </a:endParaRPr>
          </a:p>
        </p:txBody>
      </p:sp>
      <p:sp>
        <p:nvSpPr>
          <p:cNvPr id="50182" name="TextBox 8"/>
          <p:cNvSpPr txBox="1">
            <a:spLocks noChangeArrowheads="1"/>
          </p:cNvSpPr>
          <p:nvPr/>
        </p:nvSpPr>
        <p:spPr bwMode="auto">
          <a:xfrm>
            <a:off x="7059613" y="3781425"/>
            <a:ext cx="536575" cy="5842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3200" b="0" dirty="0">
                <a:solidFill>
                  <a:schemeClr val="bg1"/>
                </a:solidFill>
                <a:latin typeface="Times New Roman" charset="0"/>
                <a:cs typeface="Times New Roman" charset="0"/>
              </a:rPr>
              <a:t>ϕ</a:t>
            </a:r>
            <a:r>
              <a:rPr lang="en-US" sz="3200" b="0" baseline="30000" dirty="0">
                <a:solidFill>
                  <a:schemeClr val="bg1"/>
                </a:solidFill>
                <a:latin typeface="Times New Roman" charset="0"/>
                <a:cs typeface="Times New Roman" charset="0"/>
              </a:rPr>
              <a:t>2</a:t>
            </a:r>
          </a:p>
        </p:txBody>
      </p:sp>
      <p:sp>
        <p:nvSpPr>
          <p:cNvPr id="50183" name="AutoShape 11"/>
          <p:cNvSpPr>
            <a:spLocks noChangeArrowheads="1"/>
          </p:cNvSpPr>
          <p:nvPr/>
        </p:nvSpPr>
        <p:spPr bwMode="auto">
          <a:xfrm flipH="1">
            <a:off x="4500563" y="3997325"/>
            <a:ext cx="2592387" cy="215900"/>
          </a:xfrm>
          <a:prstGeom prst="rightArrow">
            <a:avLst>
              <a:gd name="adj1" fmla="val 50000"/>
              <a:gd name="adj2" fmla="val 192729"/>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chemeClr val="bg1"/>
              </a:solidFill>
            </a:endParaRPr>
          </a:p>
        </p:txBody>
      </p:sp>
      <p:sp>
        <p:nvSpPr>
          <p:cNvPr id="13" name="TextBox 12"/>
          <p:cNvSpPr txBox="1">
            <a:spLocks noChangeArrowheads="1"/>
          </p:cNvSpPr>
          <p:nvPr/>
        </p:nvSpPr>
        <p:spPr bwMode="auto">
          <a:xfrm>
            <a:off x="6742113" y="4868863"/>
            <a:ext cx="400050" cy="5857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3200" b="0" dirty="0" err="1">
                <a:solidFill>
                  <a:srgbClr val="000000"/>
                </a:solidFill>
                <a:latin typeface="Times New Roman" charset="0"/>
                <a:cs typeface="Times New Roman" charset="0"/>
              </a:rPr>
              <a:t>ϕ</a:t>
            </a:r>
            <a:endParaRPr lang="en-US" sz="3200" b="0" baseline="30000" dirty="0">
              <a:solidFill>
                <a:srgbClr val="000000"/>
              </a:solidFill>
              <a:latin typeface="Times New Roman" charset="0"/>
              <a:cs typeface="Times New Roman" charset="0"/>
            </a:endParaRPr>
          </a:p>
        </p:txBody>
      </p:sp>
      <p:sp>
        <p:nvSpPr>
          <p:cNvPr id="14" name="AutoShape 11"/>
          <p:cNvSpPr>
            <a:spLocks noChangeArrowheads="1"/>
          </p:cNvSpPr>
          <p:nvPr/>
        </p:nvSpPr>
        <p:spPr bwMode="auto">
          <a:xfrm flipH="1">
            <a:off x="5373688" y="5157788"/>
            <a:ext cx="1368425" cy="134937"/>
          </a:xfrm>
          <a:prstGeom prst="rightArrow">
            <a:avLst>
              <a:gd name="adj1" fmla="val 50000"/>
              <a:gd name="adj2" fmla="val 193153"/>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rgbClr val="000000"/>
              </a:solidFill>
            </a:endParaRPr>
          </a:p>
        </p:txBody>
      </p:sp>
      <p:sp>
        <p:nvSpPr>
          <p:cNvPr id="16" name="AutoShape 11"/>
          <p:cNvSpPr>
            <a:spLocks noChangeArrowheads="1"/>
          </p:cNvSpPr>
          <p:nvPr/>
        </p:nvSpPr>
        <p:spPr bwMode="auto">
          <a:xfrm>
            <a:off x="1187450" y="5156200"/>
            <a:ext cx="2592388" cy="215900"/>
          </a:xfrm>
          <a:prstGeom prst="rightArrow">
            <a:avLst>
              <a:gd name="adj1" fmla="val 50000"/>
              <a:gd name="adj2" fmla="val 192729"/>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rgbClr val="000000"/>
              </a:solidFill>
            </a:endParaRPr>
          </a:p>
        </p:txBody>
      </p:sp>
      <p:sp>
        <p:nvSpPr>
          <p:cNvPr id="18" name="AutoShape 11"/>
          <p:cNvSpPr>
            <a:spLocks noChangeArrowheads="1"/>
          </p:cNvSpPr>
          <p:nvPr/>
        </p:nvSpPr>
        <p:spPr bwMode="auto">
          <a:xfrm rot="729015">
            <a:off x="762000" y="5356225"/>
            <a:ext cx="2592388" cy="217488"/>
          </a:xfrm>
          <a:prstGeom prst="rightArrow">
            <a:avLst>
              <a:gd name="adj1" fmla="val 50000"/>
              <a:gd name="adj2" fmla="val 191322"/>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rgbClr val="000000"/>
              </a:solidFill>
            </a:endParaRPr>
          </a:p>
        </p:txBody>
      </p:sp>
      <p:sp>
        <p:nvSpPr>
          <p:cNvPr id="19" name="TextBox 18"/>
          <p:cNvSpPr txBox="1">
            <a:spLocks noChangeArrowheads="1"/>
          </p:cNvSpPr>
          <p:nvPr/>
        </p:nvSpPr>
        <p:spPr bwMode="auto">
          <a:xfrm>
            <a:off x="7421563" y="5292725"/>
            <a:ext cx="750887" cy="584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3200" b="0" dirty="0">
                <a:solidFill>
                  <a:srgbClr val="FFFF00"/>
                </a:solidFill>
                <a:latin typeface="Times New Roman" charset="0"/>
                <a:cs typeface="Times New Roman" charset="0"/>
              </a:rPr>
              <a:t>ϕ</a:t>
            </a:r>
            <a:r>
              <a:rPr lang="en-US" sz="3200" b="0" baseline="30000" dirty="0">
                <a:solidFill>
                  <a:srgbClr val="FFFF00"/>
                </a:solidFill>
                <a:latin typeface="Times New Roman" charset="0"/>
                <a:cs typeface="Times New Roman" charset="0"/>
              </a:rPr>
              <a:t>2/3</a:t>
            </a:r>
          </a:p>
        </p:txBody>
      </p:sp>
      <p:sp>
        <p:nvSpPr>
          <p:cNvPr id="20" name="AutoShape 11"/>
          <p:cNvSpPr>
            <a:spLocks noChangeArrowheads="1"/>
          </p:cNvSpPr>
          <p:nvPr/>
        </p:nvSpPr>
        <p:spPr bwMode="auto">
          <a:xfrm flipH="1">
            <a:off x="5599113" y="5508625"/>
            <a:ext cx="1935162" cy="152400"/>
          </a:xfrm>
          <a:prstGeom prst="rightArrow">
            <a:avLst>
              <a:gd name="adj1" fmla="val 50000"/>
              <a:gd name="adj2" fmla="val 192938"/>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rgbClr val="FFFF00"/>
              </a:solidFill>
            </a:endParaRPr>
          </a:p>
        </p:txBody>
      </p:sp>
      <p:sp>
        <p:nvSpPr>
          <p:cNvPr id="50190" name="Text Box 6"/>
          <p:cNvSpPr txBox="1">
            <a:spLocks noChangeArrowheads="1"/>
          </p:cNvSpPr>
          <p:nvPr/>
        </p:nvSpPr>
        <p:spPr bwMode="auto">
          <a:xfrm>
            <a:off x="5435600" y="6453188"/>
            <a:ext cx="3649663"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1600" b="0" dirty="0">
                <a:solidFill>
                  <a:srgbClr val="FFFF00"/>
                </a:solidFill>
                <a:latin typeface="Times New Roman" charset="0"/>
              </a:rPr>
              <a:t>Croon, JE, </a:t>
            </a:r>
            <a:r>
              <a:rPr lang="en-US" sz="1600" b="0" dirty="0" err="1">
                <a:solidFill>
                  <a:srgbClr val="FFFF00"/>
                </a:solidFill>
                <a:latin typeface="Times New Roman" charset="0"/>
              </a:rPr>
              <a:t>Mavromatos</a:t>
            </a:r>
            <a:r>
              <a:rPr lang="en-US" sz="1600" b="0" dirty="0">
                <a:solidFill>
                  <a:srgbClr val="FFFF00"/>
                </a:solidFill>
                <a:latin typeface="Times New Roman" charset="0"/>
              </a:rPr>
              <a:t>: arXiv:1303.6253</a:t>
            </a:r>
          </a:p>
        </p:txBody>
      </p:sp>
      <p:sp>
        <p:nvSpPr>
          <p:cNvPr id="15" name="TextBox 14"/>
          <p:cNvSpPr txBox="1">
            <a:spLocks noChangeArrowheads="1"/>
          </p:cNvSpPr>
          <p:nvPr/>
        </p:nvSpPr>
        <p:spPr bwMode="auto">
          <a:xfrm>
            <a:off x="509588" y="5003800"/>
            <a:ext cx="822325" cy="585788"/>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buNone/>
            </a:pPr>
            <a:r>
              <a:rPr lang="en-US" sz="3200" b="0" dirty="0">
                <a:solidFill>
                  <a:srgbClr val="FFFF00"/>
                </a:solidFill>
                <a:latin typeface="Times New Roman" charset="0"/>
                <a:cs typeface="Times New Roman" charset="0"/>
              </a:rPr>
              <a:t>WZ</a:t>
            </a:r>
            <a:endParaRPr lang="en-US" sz="3200" b="0" baseline="30000" dirty="0">
              <a:solidFill>
                <a:srgbClr val="FFFF00"/>
              </a:solidFill>
              <a:latin typeface="Times New Roman" charset="0"/>
              <a:cs typeface="Times New Roman" charset="0"/>
            </a:endParaRPr>
          </a:p>
        </p:txBody>
      </p:sp>
    </p:spTree>
    <p:extLst>
      <p:ext uri="{BB962C8B-B14F-4D97-AF65-F5344CB8AC3E}">
        <p14:creationId xmlns:p14="http://schemas.microsoft.com/office/powerpoint/2010/main" val="37898164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8" grpId="0" animBg="1"/>
      <p:bldP spid="19" grpId="0" animBg="1"/>
      <p:bldP spid="20" grpId="0" animBg="1"/>
      <p:bldP spid="15"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a:solidFill>
            <a:schemeClr val="accent1"/>
          </a:solidFill>
          <a:ln>
            <a:solidFill>
              <a:schemeClr val="tx1"/>
            </a:solidFill>
          </a:ln>
        </p:spPr>
        <p:txBody>
          <a:bodyPr/>
          <a:lstStyle/>
          <a:p>
            <a:r>
              <a:rPr lang="en-US" dirty="0" smtClean="0">
                <a:latin typeface="Times New Roman"/>
                <a:cs typeface="Times New Roman"/>
              </a:rPr>
              <a:t>See also …</a:t>
            </a:r>
            <a:endParaRPr lang="en-US" dirty="0">
              <a:latin typeface="Times New Roman"/>
              <a:cs typeface="Times New Roman"/>
            </a:endParaRPr>
          </a:p>
        </p:txBody>
      </p:sp>
      <p:sp>
        <p:nvSpPr>
          <p:cNvPr id="3" name="Content Placeholder 2"/>
          <p:cNvSpPr>
            <a:spLocks noGrp="1"/>
          </p:cNvSpPr>
          <p:nvPr>
            <p:ph idx="1"/>
          </p:nvPr>
        </p:nvSpPr>
        <p:spPr>
          <a:xfrm>
            <a:off x="395536" y="1988840"/>
            <a:ext cx="8424936" cy="4248472"/>
          </a:xfrm>
          <a:solidFill>
            <a:schemeClr val="accent1"/>
          </a:solidFill>
          <a:ln>
            <a:solidFill>
              <a:schemeClr val="tx1"/>
            </a:solidFill>
          </a:ln>
        </p:spPr>
        <p:txBody>
          <a:bodyPr/>
          <a:lstStyle/>
          <a:p>
            <a:r>
              <a:rPr lang="en-US" sz="2800" dirty="0" smtClean="0">
                <a:latin typeface="Times New Roman"/>
                <a:cs typeface="Times New Roman"/>
              </a:rPr>
              <a:t>Nakayama, Takahashi &amp; </a:t>
            </a:r>
            <a:r>
              <a:rPr lang="en-US" sz="2800" dirty="0" err="1" smtClean="0">
                <a:latin typeface="Times New Roman"/>
                <a:cs typeface="Times New Roman"/>
              </a:rPr>
              <a:t>Yanagida</a:t>
            </a:r>
            <a:r>
              <a:rPr lang="en-US" sz="2800" dirty="0" smtClean="0">
                <a:latin typeface="Times New Roman"/>
                <a:cs typeface="Times New Roman"/>
              </a:rPr>
              <a:t> – arXiv:1305.5099</a:t>
            </a:r>
          </a:p>
          <a:p>
            <a:r>
              <a:rPr lang="en-US" sz="2800" dirty="0" err="1" smtClean="0">
                <a:latin typeface="Times New Roman"/>
                <a:cs typeface="Times New Roman"/>
              </a:rPr>
              <a:t>Kallosh</a:t>
            </a:r>
            <a:r>
              <a:rPr lang="en-US" sz="2800" dirty="0" smtClean="0">
                <a:latin typeface="Times New Roman"/>
                <a:cs typeface="Times New Roman"/>
              </a:rPr>
              <a:t> &amp; </a:t>
            </a:r>
            <a:r>
              <a:rPr lang="en-US" sz="2800" dirty="0" err="1" smtClean="0">
                <a:latin typeface="Times New Roman"/>
                <a:cs typeface="Times New Roman"/>
              </a:rPr>
              <a:t>Linde</a:t>
            </a:r>
            <a:r>
              <a:rPr lang="en-US" sz="2800" dirty="0" smtClean="0">
                <a:latin typeface="Times New Roman"/>
                <a:cs typeface="Times New Roman"/>
              </a:rPr>
              <a:t> – arXiv:1306:3214</a:t>
            </a:r>
          </a:p>
          <a:p>
            <a:r>
              <a:rPr lang="en-US" sz="2800" dirty="0" err="1" smtClean="0">
                <a:latin typeface="Times New Roman"/>
                <a:cs typeface="Times New Roman"/>
              </a:rPr>
              <a:t>Buchmuller</a:t>
            </a:r>
            <a:r>
              <a:rPr lang="en-US" sz="2800" dirty="0" smtClean="0">
                <a:latin typeface="Times New Roman"/>
                <a:cs typeface="Times New Roman"/>
              </a:rPr>
              <a:t>, </a:t>
            </a:r>
            <a:r>
              <a:rPr lang="en-US" sz="2800" dirty="0" err="1" smtClean="0">
                <a:latin typeface="Times New Roman"/>
                <a:cs typeface="Times New Roman"/>
              </a:rPr>
              <a:t>Domcke</a:t>
            </a:r>
            <a:r>
              <a:rPr lang="en-US" sz="2800" dirty="0" smtClean="0">
                <a:latin typeface="Times New Roman"/>
                <a:cs typeface="Times New Roman"/>
              </a:rPr>
              <a:t> &amp; </a:t>
            </a:r>
            <a:r>
              <a:rPr lang="en-US" sz="2800" dirty="0" err="1">
                <a:latin typeface="Times New Roman"/>
                <a:cs typeface="Times New Roman"/>
              </a:rPr>
              <a:t>K</a:t>
            </a:r>
            <a:r>
              <a:rPr lang="en-US" sz="2800" dirty="0" err="1" smtClean="0">
                <a:latin typeface="Times New Roman"/>
                <a:cs typeface="Times New Roman"/>
              </a:rPr>
              <a:t>amada</a:t>
            </a:r>
            <a:r>
              <a:rPr lang="en-US" sz="2800" dirty="0" smtClean="0">
                <a:latin typeface="Times New Roman"/>
                <a:cs typeface="Times New Roman"/>
              </a:rPr>
              <a:t> – arXiv:1306.3471</a:t>
            </a:r>
          </a:p>
          <a:p>
            <a:r>
              <a:rPr lang="en-US" sz="2800" dirty="0" err="1" smtClean="0">
                <a:latin typeface="Times New Roman"/>
                <a:cs typeface="Times New Roman"/>
              </a:rPr>
              <a:t>Kallosh</a:t>
            </a:r>
            <a:r>
              <a:rPr lang="en-US" sz="2800" dirty="0" smtClean="0">
                <a:latin typeface="Times New Roman"/>
                <a:cs typeface="Times New Roman"/>
              </a:rPr>
              <a:t> &amp; </a:t>
            </a:r>
            <a:r>
              <a:rPr lang="en-US" sz="2800" dirty="0" err="1" smtClean="0">
                <a:latin typeface="Times New Roman"/>
                <a:cs typeface="Times New Roman"/>
              </a:rPr>
              <a:t>Linde</a:t>
            </a:r>
            <a:r>
              <a:rPr lang="en-US" sz="2800" dirty="0" smtClean="0">
                <a:latin typeface="Times New Roman"/>
                <a:cs typeface="Times New Roman"/>
              </a:rPr>
              <a:t> – arXiv:1306.5220</a:t>
            </a:r>
          </a:p>
          <a:p>
            <a:r>
              <a:rPr lang="en-US" sz="2800" dirty="0" err="1" smtClean="0">
                <a:latin typeface="Times New Roman"/>
                <a:cs typeface="Times New Roman"/>
              </a:rPr>
              <a:t>Farakos</a:t>
            </a:r>
            <a:r>
              <a:rPr lang="en-US" sz="2800" dirty="0" smtClean="0">
                <a:latin typeface="Times New Roman"/>
                <a:cs typeface="Times New Roman"/>
              </a:rPr>
              <a:t>, </a:t>
            </a:r>
            <a:r>
              <a:rPr lang="en-US" sz="2800" dirty="0" err="1" smtClean="0">
                <a:latin typeface="Times New Roman"/>
                <a:cs typeface="Times New Roman"/>
              </a:rPr>
              <a:t>Kehagias</a:t>
            </a:r>
            <a:r>
              <a:rPr lang="en-US" sz="2800" dirty="0" smtClean="0">
                <a:latin typeface="Times New Roman"/>
                <a:cs typeface="Times New Roman"/>
              </a:rPr>
              <a:t> and </a:t>
            </a:r>
            <a:r>
              <a:rPr lang="en-US" sz="2800" dirty="0" err="1" smtClean="0">
                <a:latin typeface="Times New Roman"/>
                <a:cs typeface="Times New Roman"/>
              </a:rPr>
              <a:t>Riotto</a:t>
            </a:r>
            <a:r>
              <a:rPr lang="en-US" sz="2800" dirty="0" smtClean="0">
                <a:latin typeface="Times New Roman"/>
                <a:cs typeface="Times New Roman"/>
              </a:rPr>
              <a:t> – arXiv:1307.1137</a:t>
            </a:r>
          </a:p>
          <a:p>
            <a:r>
              <a:rPr lang="en-US" sz="2800" dirty="0" err="1" smtClean="0">
                <a:latin typeface="Times New Roman"/>
                <a:cs typeface="Times New Roman"/>
              </a:rPr>
              <a:t>Roest</a:t>
            </a:r>
            <a:r>
              <a:rPr lang="en-US" sz="2800" dirty="0" smtClean="0">
                <a:latin typeface="Times New Roman"/>
                <a:cs typeface="Times New Roman"/>
              </a:rPr>
              <a:t>, </a:t>
            </a:r>
            <a:r>
              <a:rPr lang="en-US" sz="2800" dirty="0" err="1" smtClean="0">
                <a:latin typeface="Times New Roman"/>
                <a:cs typeface="Times New Roman"/>
              </a:rPr>
              <a:t>Scalisi</a:t>
            </a:r>
            <a:r>
              <a:rPr lang="en-US" sz="2800" dirty="0" smtClean="0">
                <a:latin typeface="Times New Roman"/>
                <a:cs typeface="Times New Roman"/>
              </a:rPr>
              <a:t> &amp; Zavala – arXiv:1307.4343</a:t>
            </a:r>
          </a:p>
          <a:p>
            <a:r>
              <a:rPr lang="en-US" sz="2800" dirty="0" err="1" smtClean="0">
                <a:latin typeface="Times New Roman"/>
                <a:cs typeface="Times New Roman"/>
              </a:rPr>
              <a:t>Kiritsis</a:t>
            </a:r>
            <a:r>
              <a:rPr lang="en-US" sz="2800" dirty="0" smtClean="0">
                <a:latin typeface="Times New Roman"/>
                <a:cs typeface="Times New Roman"/>
              </a:rPr>
              <a:t> – arXiv:1307.5873</a:t>
            </a:r>
          </a:p>
          <a:p>
            <a:r>
              <a:rPr lang="en-US" sz="2800" dirty="0" smtClean="0">
                <a:latin typeface="Times New Roman"/>
                <a:cs typeface="Times New Roman"/>
              </a:rPr>
              <a:t>Ferrara, </a:t>
            </a:r>
            <a:r>
              <a:rPr lang="en-US" sz="2800" dirty="0" err="1" smtClean="0">
                <a:latin typeface="Times New Roman"/>
                <a:cs typeface="Times New Roman"/>
              </a:rPr>
              <a:t>Kallosh</a:t>
            </a:r>
            <a:r>
              <a:rPr lang="en-US" sz="2800" dirty="0" smtClean="0">
                <a:latin typeface="Times New Roman"/>
                <a:cs typeface="Times New Roman"/>
              </a:rPr>
              <a:t>, </a:t>
            </a:r>
            <a:r>
              <a:rPr lang="en-US" sz="2800" dirty="0" err="1" smtClean="0">
                <a:latin typeface="Times New Roman"/>
                <a:cs typeface="Times New Roman"/>
              </a:rPr>
              <a:t>Linde</a:t>
            </a:r>
            <a:r>
              <a:rPr lang="en-US" sz="2800" dirty="0" smtClean="0">
                <a:latin typeface="Times New Roman"/>
                <a:cs typeface="Times New Roman"/>
              </a:rPr>
              <a:t> &amp; </a:t>
            </a:r>
            <a:r>
              <a:rPr lang="en-US" sz="2800" dirty="0" err="1" smtClean="0">
                <a:latin typeface="Times New Roman"/>
                <a:cs typeface="Times New Roman"/>
              </a:rPr>
              <a:t>Porrati</a:t>
            </a:r>
            <a:r>
              <a:rPr lang="en-US" sz="2800" dirty="0" smtClean="0">
                <a:latin typeface="Times New Roman"/>
                <a:cs typeface="Times New Roman"/>
              </a:rPr>
              <a:t> – arXiv:1307.7696</a:t>
            </a:r>
            <a:endParaRPr lang="en-US" sz="2800" dirty="0">
              <a:latin typeface="Times New Roman"/>
              <a:cs typeface="Times New Roman"/>
            </a:endParaRPr>
          </a:p>
        </p:txBody>
      </p:sp>
    </p:spTree>
    <p:extLst>
      <p:ext uri="{BB962C8B-B14F-4D97-AF65-F5344CB8AC3E}">
        <p14:creationId xmlns:p14="http://schemas.microsoft.com/office/powerpoint/2010/main" val="2478072209"/>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4"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5"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1800">
                <a:solidFill>
                  <a:srgbClr val="008000"/>
                </a:solidFill>
                <a:latin typeface="Times New Roman" charset="0"/>
              </a:rPr>
              <a:t>5</a:t>
            </a:r>
          </a:p>
        </p:txBody>
      </p:sp>
      <p:sp>
        <p:nvSpPr>
          <p:cNvPr id="84996"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000">
                <a:solidFill>
                  <a:srgbClr val="008000"/>
                </a:solidFill>
                <a:latin typeface="Times New Roman" charset="0"/>
              </a:rPr>
              <a:t>1</a:t>
            </a:r>
          </a:p>
        </p:txBody>
      </p:sp>
      <p:sp>
        <p:nvSpPr>
          <p:cNvPr id="84997" name="TextBox 3"/>
          <p:cNvSpPr txBox="1">
            <a:spLocks noChangeArrowheads="1"/>
          </p:cNvSpPr>
          <p:nvPr/>
        </p:nvSpPr>
        <p:spPr bwMode="auto">
          <a:xfrm>
            <a:off x="1763713" y="3348038"/>
            <a:ext cx="504825" cy="5857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3200" b="0">
                <a:latin typeface="Times New Roman" charset="0"/>
              </a:rPr>
              <a:t>χ</a:t>
            </a:r>
            <a:r>
              <a:rPr lang="en-US" sz="3200" b="0" baseline="30000">
                <a:latin typeface="Times New Roman" charset="0"/>
              </a:rPr>
              <a:t>2</a:t>
            </a:r>
          </a:p>
        </p:txBody>
      </p:sp>
      <p:sp>
        <p:nvSpPr>
          <p:cNvPr id="84998" name="TextBox 1"/>
          <p:cNvSpPr txBox="1">
            <a:spLocks noChangeArrowheads="1"/>
          </p:cNvSpPr>
          <p:nvPr/>
        </p:nvSpPr>
        <p:spPr bwMode="auto">
          <a:xfrm>
            <a:off x="4932363" y="836613"/>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1800">
                <a:solidFill>
                  <a:srgbClr val="008000"/>
                </a:solidFill>
                <a:latin typeface="Times New Roman" charset="0"/>
              </a:rPr>
              <a:t>20/fb</a:t>
            </a:r>
          </a:p>
        </p:txBody>
      </p:sp>
      <p:sp>
        <p:nvSpPr>
          <p:cNvPr id="84999"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000">
                <a:solidFill>
                  <a:srgbClr val="008000"/>
                </a:solidFill>
                <a:latin typeface="Times New Roman" charset="0"/>
              </a:rPr>
              <a:t>2012</a:t>
            </a:r>
          </a:p>
        </p:txBody>
      </p:sp>
      <p:sp>
        <p:nvSpPr>
          <p:cNvPr id="85000" name="TextBox 10"/>
          <p:cNvSpPr txBox="1">
            <a:spLocks noChangeArrowheads="1"/>
          </p:cNvSpPr>
          <p:nvPr/>
        </p:nvSpPr>
        <p:spPr bwMode="auto">
          <a:xfrm>
            <a:off x="5219700" y="2924175"/>
            <a:ext cx="1279525" cy="4603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CMSSM</a:t>
            </a:r>
          </a:p>
        </p:txBody>
      </p:sp>
      <p:pic>
        <p:nvPicPr>
          <p:cNvPr id="85001" name="Picture 3" descr="cmssm_mc9lux_131115_cut_m0_ge_4K_DX2MW_1_msqr_dchi_overlay.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1341438"/>
            <a:ext cx="6265862" cy="469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002" name="TextBox 7"/>
          <p:cNvSpPr txBox="1">
            <a:spLocks noChangeArrowheads="1"/>
          </p:cNvSpPr>
          <p:nvPr/>
        </p:nvSpPr>
        <p:spPr bwMode="auto">
          <a:xfrm>
            <a:off x="755650" y="5930900"/>
            <a:ext cx="7848600" cy="954088"/>
          </a:xfrm>
          <a:prstGeom prst="rect">
            <a:avLst/>
          </a:prstGeom>
          <a:solidFill>
            <a:srgbClr val="BBE0E3"/>
          </a:solidFill>
          <a:ln w="9525">
            <a:solidFill>
              <a:schemeClr val="tx1"/>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2800" b="0">
                <a:solidFill>
                  <a:srgbClr val="000000"/>
                </a:solidFill>
                <a:latin typeface="Times New Roman" charset="0"/>
              </a:rPr>
              <a:t>Favoured values of squark mass:</a:t>
            </a:r>
          </a:p>
          <a:p>
            <a:pPr algn="ctr" eaLnBrk="1" hangingPunct="1"/>
            <a:r>
              <a:rPr lang="en-US" sz="2800" b="0">
                <a:solidFill>
                  <a:srgbClr val="000000"/>
                </a:solidFill>
                <a:latin typeface="Times New Roman" charset="0"/>
              </a:rPr>
              <a:t>~ 2000 GeV or more</a:t>
            </a:r>
            <a:endParaRPr lang="en-US" sz="2800" b="0">
              <a:solidFill>
                <a:srgbClr val="000000"/>
              </a:solidFill>
              <a:latin typeface="Times New Roman" charset="0"/>
              <a:sym typeface="Wingdings" charset="0"/>
            </a:endParaRPr>
          </a:p>
        </p:txBody>
      </p:sp>
      <p:sp>
        <p:nvSpPr>
          <p:cNvPr id="85003" name="Text Box 6"/>
          <p:cNvSpPr txBox="1">
            <a:spLocks noChangeArrowheads="1"/>
          </p:cNvSpPr>
          <p:nvPr/>
        </p:nvSpPr>
        <p:spPr bwMode="auto">
          <a:xfrm>
            <a:off x="4572000" y="5611813"/>
            <a:ext cx="4313238"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1600" b="0">
                <a:solidFill>
                  <a:srgbClr val="FFFF00"/>
                </a:solidFill>
                <a:latin typeface="Times New Roman" charset="0"/>
              </a:rPr>
              <a:t>Update of Buchmueller, JE et al: arXiv:1207.3715</a:t>
            </a:r>
          </a:p>
        </p:txBody>
      </p:sp>
      <p:sp>
        <p:nvSpPr>
          <p:cNvPr id="85004" name="TextBox 6"/>
          <p:cNvSpPr txBox="1">
            <a:spLocks noChangeArrowheads="1"/>
          </p:cNvSpPr>
          <p:nvPr/>
        </p:nvSpPr>
        <p:spPr bwMode="auto">
          <a:xfrm>
            <a:off x="593725" y="2133600"/>
            <a:ext cx="1747838" cy="461963"/>
          </a:xfrm>
          <a:prstGeom prst="rect">
            <a:avLst/>
          </a:prstGeom>
          <a:solidFill>
            <a:srgbClr val="000066"/>
          </a:solidFill>
          <a:ln w="9525">
            <a:solidFill>
              <a:schemeClr val="tx1"/>
            </a:solidFill>
            <a:miter lim="800000"/>
            <a:headEnd/>
            <a:tailEnd/>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2400" b="0">
                <a:solidFill>
                  <a:srgbClr val="FFFF00"/>
                </a:solidFill>
                <a:latin typeface="Times New Roman" charset="0"/>
              </a:rPr>
              <a:t>Squark mass</a:t>
            </a:r>
          </a:p>
        </p:txBody>
      </p:sp>
      <p:sp>
        <p:nvSpPr>
          <p:cNvPr id="17" name="TextBox 16"/>
          <p:cNvSpPr txBox="1">
            <a:spLocks noChangeArrowheads="1"/>
          </p:cNvSpPr>
          <p:nvPr/>
        </p:nvSpPr>
        <p:spPr bwMode="auto">
          <a:xfrm>
            <a:off x="3563938" y="1557338"/>
            <a:ext cx="184150" cy="37846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sz="2400"/>
          </a:p>
          <a:p>
            <a:pPr eaLnBrk="1" hangingPunct="1"/>
            <a:endParaRPr lang="en-US" sz="2400"/>
          </a:p>
          <a:p>
            <a:pPr eaLnBrk="1" hangingPunct="1"/>
            <a:endParaRPr lang="en-US" sz="2400"/>
          </a:p>
          <a:p>
            <a:pPr eaLnBrk="1" hangingPunct="1"/>
            <a:endParaRPr lang="en-US" sz="2400"/>
          </a:p>
          <a:p>
            <a:pPr eaLnBrk="1" hangingPunct="1"/>
            <a:endParaRPr lang="en-US" sz="2400"/>
          </a:p>
          <a:p>
            <a:pPr eaLnBrk="1" hangingPunct="1"/>
            <a:endParaRPr lang="en-US" sz="2400"/>
          </a:p>
          <a:p>
            <a:pPr eaLnBrk="1" hangingPunct="1"/>
            <a:endParaRPr lang="en-US" sz="2400"/>
          </a:p>
          <a:p>
            <a:pPr eaLnBrk="1" hangingPunct="1"/>
            <a:endParaRPr lang="en-US" sz="2400"/>
          </a:p>
          <a:p>
            <a:pPr eaLnBrk="1" hangingPunct="1"/>
            <a:endParaRPr lang="en-US" sz="2400"/>
          </a:p>
          <a:p>
            <a:pPr eaLnBrk="1" hangingPunct="1"/>
            <a:endParaRPr lang="en-US" sz="2400"/>
          </a:p>
        </p:txBody>
      </p:sp>
      <p:sp>
        <p:nvSpPr>
          <p:cNvPr id="18" name="TextBox 17"/>
          <p:cNvSpPr txBox="1">
            <a:spLocks noChangeArrowheads="1"/>
          </p:cNvSpPr>
          <p:nvPr/>
        </p:nvSpPr>
        <p:spPr bwMode="auto">
          <a:xfrm>
            <a:off x="3563938" y="1557338"/>
            <a:ext cx="2287587" cy="83026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cs typeface="Times New Roman" charset="0"/>
              </a:rPr>
              <a:t>Reach of LHC at</a:t>
            </a:r>
          </a:p>
          <a:p>
            <a:pPr eaLnBrk="1" hangingPunct="1"/>
            <a:r>
              <a:rPr lang="en-US" sz="2400" b="0">
                <a:solidFill>
                  <a:srgbClr val="FFFF00"/>
                </a:solidFill>
                <a:latin typeface="Times New Roman" charset="0"/>
                <a:cs typeface="Times New Roman" charset="0"/>
              </a:rPr>
              <a:t>High luminosity</a:t>
            </a:r>
          </a:p>
        </p:txBody>
      </p:sp>
    </p:spTree>
    <p:extLst>
      <p:ext uri="{BB962C8B-B14F-4D97-AF65-F5344CB8AC3E}">
        <p14:creationId xmlns:p14="http://schemas.microsoft.com/office/powerpoint/2010/main" val="11146030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71438" y="188913"/>
            <a:ext cx="9037637" cy="1143000"/>
          </a:xfrm>
          <a:solidFill>
            <a:srgbClr val="BBE0E3"/>
          </a:solidFill>
          <a:ln>
            <a:solidFill>
              <a:srgbClr val="000000"/>
            </a:solidFill>
            <a:miter lim="800000"/>
            <a:headEnd/>
            <a:tailEnd/>
          </a:ln>
        </p:spPr>
        <p:txBody>
          <a:bodyPr/>
          <a:lstStyle/>
          <a:p>
            <a:pPr eaLnBrk="1" hangingPunct="1">
              <a:defRPr/>
            </a:pPr>
            <a:r>
              <a:rPr lang="en-US" dirty="0">
                <a:latin typeface="Times New Roman" charset="0"/>
                <a:ea typeface="ＭＳ Ｐゴシック" charset="0"/>
                <a:cs typeface="Times New Roman" charset="0"/>
              </a:rPr>
              <a:t>The </a:t>
            </a:r>
            <a:r>
              <a:rPr lang="en-US" dirty="0" smtClean="0">
                <a:latin typeface="Times New Roman"/>
                <a:cs typeface="Times New Roman"/>
              </a:rPr>
              <a:t>(NG</a:t>
            </a:r>
            <a:r>
              <a:rPr lang="en-US" dirty="0">
                <a:latin typeface="Times New Roman"/>
                <a:cs typeface="Times New Roman"/>
              </a:rPr>
              <a:t>)</a:t>
            </a:r>
            <a:r>
              <a:rPr lang="en-US" dirty="0" smtClean="0">
                <a:latin typeface="Times New Roman"/>
                <a:cs typeface="Times New Roman"/>
              </a:rPr>
              <a:t>AEB</a:t>
            </a:r>
            <a:r>
              <a:rPr lang="en-US" b="1" dirty="0" smtClean="0">
                <a:solidFill>
                  <a:srgbClr val="FF0000"/>
                </a:solidFill>
                <a:latin typeface="Times New Roman"/>
                <a:cs typeface="Times New Roman"/>
              </a:rPr>
              <a:t>H</a:t>
            </a:r>
            <a:r>
              <a:rPr lang="en-US" dirty="0" smtClean="0">
                <a:latin typeface="Times New Roman"/>
                <a:cs typeface="Times New Roman"/>
              </a:rPr>
              <a:t>GHKMP Mechanism</a:t>
            </a:r>
            <a:endParaRPr lang="en-US" dirty="0">
              <a:latin typeface="Times New Roman"/>
              <a:cs typeface="Times New Roman"/>
            </a:endParaRPr>
          </a:p>
        </p:txBody>
      </p:sp>
      <p:pic>
        <p:nvPicPr>
          <p:cNvPr id="16386" name="Picture 3" descr="H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6450" y="2671763"/>
            <a:ext cx="75819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4" descr="H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438" y="4100513"/>
            <a:ext cx="8964612" cy="148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5" descr="EB.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22388" y="1409700"/>
            <a:ext cx="64897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6" descr="GHK.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9063" y="5700713"/>
            <a:ext cx="4740275"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2"/>
          <p:cNvSpPr txBox="1">
            <a:spLocks noChangeArrowheads="1"/>
          </p:cNvSpPr>
          <p:nvPr/>
        </p:nvSpPr>
        <p:spPr bwMode="auto">
          <a:xfrm>
            <a:off x="6099175" y="4168775"/>
            <a:ext cx="2865438" cy="13477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a:solidFill>
                  <a:srgbClr val="FFFF00"/>
                </a:solidFill>
              </a:rPr>
              <a:t>The only one</a:t>
            </a:r>
          </a:p>
          <a:p>
            <a:pPr algn="ctr" eaLnBrk="1" hangingPunct="1">
              <a:buFontTx/>
              <a:buNone/>
            </a:pPr>
            <a:r>
              <a:rPr lang="en-US" sz="2400" b="0">
                <a:solidFill>
                  <a:srgbClr val="FFFF00"/>
                </a:solidFill>
              </a:rPr>
              <a:t>who mentioned a</a:t>
            </a:r>
          </a:p>
          <a:p>
            <a:pPr algn="ctr" eaLnBrk="1" hangingPunct="1">
              <a:buFontTx/>
              <a:buNone/>
            </a:pPr>
            <a:r>
              <a:rPr lang="en-US" sz="2400" b="0">
                <a:solidFill>
                  <a:srgbClr val="FFFF00"/>
                </a:solidFill>
              </a:rPr>
              <a:t>massive scalar boson</a:t>
            </a:r>
          </a:p>
        </p:txBody>
      </p:sp>
      <p:pic>
        <p:nvPicPr>
          <p:cNvPr id="8" name="Picture 7" descr="MPfront.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859338" y="5718175"/>
            <a:ext cx="4249737"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4"/>
          <p:cNvSpPr>
            <a:spLocks noChangeArrowheads="1"/>
          </p:cNvSpPr>
          <p:nvPr/>
        </p:nvSpPr>
        <p:spPr bwMode="auto">
          <a:xfrm>
            <a:off x="5003800" y="6165850"/>
            <a:ext cx="3529013" cy="358775"/>
          </a:xfrm>
          <a:prstGeom prst="ellipse">
            <a:avLst/>
          </a:prstGeom>
          <a:noFill/>
          <a:ln w="762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35924423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par>
                          <p:cTn id="8" fill="hold" nodeType="afterGroup">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16100"/>
            <a:ext cx="8229600" cy="4708525"/>
          </a:xfrm>
          <a:solidFill>
            <a:srgbClr val="BBE0E3"/>
          </a:solidFill>
          <a:ln>
            <a:solidFill>
              <a:srgbClr val="000000"/>
            </a:solidFill>
          </a:ln>
        </p:spPr>
        <p:txBody>
          <a:bodyPr/>
          <a:lstStyle/>
          <a:p>
            <a:pPr>
              <a:defRPr/>
            </a:pPr>
            <a:endParaRPr lang="en-US" dirty="0" smtClean="0">
              <a:latin typeface="Times New Roman"/>
              <a:cs typeface="Times New Roman"/>
            </a:endParaRPr>
          </a:p>
          <a:p>
            <a:pPr>
              <a:defRPr/>
            </a:pPr>
            <a:endParaRPr lang="en-US" dirty="0">
              <a:latin typeface="Times New Roman"/>
              <a:cs typeface="Times New Roman"/>
            </a:endParaRPr>
          </a:p>
          <a:p>
            <a:pPr>
              <a:defRPr/>
            </a:pPr>
            <a:endParaRPr lang="en-US" dirty="0" smtClean="0">
              <a:latin typeface="Times New Roman"/>
              <a:cs typeface="Times New Roman"/>
            </a:endParaRPr>
          </a:p>
          <a:p>
            <a:pPr>
              <a:defRPr/>
            </a:pPr>
            <a:endParaRPr lang="en-US" dirty="0">
              <a:latin typeface="Times New Roman"/>
              <a:cs typeface="Times New Roman"/>
            </a:endParaRPr>
          </a:p>
          <a:p>
            <a:pPr>
              <a:defRPr/>
            </a:pPr>
            <a:endParaRPr lang="en-US" dirty="0" smtClean="0">
              <a:latin typeface="Times New Roman"/>
              <a:cs typeface="Times New Roman"/>
            </a:endParaRPr>
          </a:p>
          <a:p>
            <a:pPr>
              <a:defRPr/>
            </a:pPr>
            <a:endParaRPr lang="en-US" dirty="0">
              <a:latin typeface="Times New Roman"/>
              <a:cs typeface="Times New Roman"/>
            </a:endParaRPr>
          </a:p>
          <a:p>
            <a:pPr>
              <a:defRPr/>
            </a:pPr>
            <a:endParaRPr lang="en-US" dirty="0" smtClean="0">
              <a:latin typeface="Times New Roman"/>
              <a:cs typeface="Times New Roman"/>
            </a:endParaRPr>
          </a:p>
          <a:p>
            <a:pPr marL="0" indent="0">
              <a:buFontTx/>
              <a:buNone/>
              <a:defRPr/>
            </a:pPr>
            <a:r>
              <a:rPr lang="en-US" dirty="0" smtClean="0">
                <a:latin typeface="Times New Roman"/>
                <a:cs typeface="Times New Roman"/>
              </a:rPr>
              <a:t>		Quite consistent: Δχ</a:t>
            </a:r>
            <a:r>
              <a:rPr lang="en-US" baseline="30000" dirty="0" smtClean="0">
                <a:latin typeface="Times New Roman"/>
                <a:cs typeface="Times New Roman"/>
              </a:rPr>
              <a:t>2</a:t>
            </a:r>
            <a:r>
              <a:rPr lang="en-US" dirty="0" smtClean="0">
                <a:latin typeface="Times New Roman"/>
                <a:cs typeface="Times New Roman"/>
              </a:rPr>
              <a:t> ~ 1.5</a:t>
            </a:r>
            <a:endParaRPr lang="en-US" dirty="0">
              <a:latin typeface="Times New Roman"/>
              <a:cs typeface="Times New Roman"/>
            </a:endParaRPr>
          </a:p>
        </p:txBody>
      </p:sp>
      <p:sp>
        <p:nvSpPr>
          <p:cNvPr id="31746" name="Rectangle 4"/>
          <p:cNvSpPr>
            <a:spLocks noChangeArrowheads="1"/>
          </p:cNvSpPr>
          <p:nvPr/>
        </p:nvSpPr>
        <p:spPr bwMode="auto">
          <a:xfrm>
            <a:off x="-315913" y="3895725"/>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hangingPunct="0">
              <a:spcBef>
                <a:spcPct val="0"/>
              </a:spcBef>
              <a:buFontTx/>
              <a:buNone/>
            </a:pPr>
            <a:endParaRPr lang="en-US" sz="2400" b="0">
              <a:latin typeface="Arial" charset="0"/>
            </a:endParaRPr>
          </a:p>
        </p:txBody>
      </p:sp>
      <p:pic>
        <p:nvPicPr>
          <p:cNvPr id="31747" name="Picture 1" descr="Higgschi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1339850"/>
            <a:ext cx="6942137" cy="464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02"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dirty="0" smtClean="0">
                <a:solidFill>
                  <a:schemeClr val="tx1"/>
                </a:solidFill>
                <a:latin typeface="Times" charset="0"/>
                <a:cs typeface="+mj-cs"/>
              </a:rPr>
              <a:t>Comparison with Electroweak Fit</a:t>
            </a:r>
          </a:p>
        </p:txBody>
      </p:sp>
    </p:spTree>
    <p:extLst>
      <p:ext uri="{BB962C8B-B14F-4D97-AF65-F5344CB8AC3E}">
        <p14:creationId xmlns:p14="http://schemas.microsoft.com/office/powerpoint/2010/main" val="4153055170"/>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98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138113"/>
            <a:ext cx="4530725" cy="300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89859" name="Rectangle 3"/>
          <p:cNvSpPr>
            <a:spLocks noGrp="1" noChangeArrowheads="1"/>
          </p:cNvSpPr>
          <p:nvPr>
            <p:ph type="title"/>
          </p:nvPr>
        </p:nvSpPr>
        <p:spPr>
          <a:xfrm>
            <a:off x="228600" y="115888"/>
            <a:ext cx="4343400" cy="2017712"/>
          </a:xfrm>
          <a:solidFill>
            <a:schemeClr val="accent1"/>
          </a:solidFill>
          <a:ln>
            <a:solidFill>
              <a:schemeClr val="tx1"/>
            </a:solidFill>
            <a:miter lim="800000"/>
            <a:headEnd/>
            <a:tailEnd/>
          </a:ln>
        </p:spPr>
        <p:txBody>
          <a:bodyPr/>
          <a:lstStyle/>
          <a:p>
            <a:pPr eaLnBrk="1" hangingPunct="1">
              <a:defRPr/>
            </a:pPr>
            <a:r>
              <a:rPr lang="en-US" dirty="0" smtClean="0">
                <a:latin typeface="Times New Roman" charset="0"/>
                <a:cs typeface="+mj-cs"/>
              </a:rPr>
              <a:t>Higgs as a Pseudo-Goldstone Boson</a:t>
            </a:r>
            <a:endParaRPr lang="en-US" dirty="0">
              <a:latin typeface="Times New Roman" charset="0"/>
              <a:cs typeface="+mj-cs"/>
            </a:endParaRPr>
          </a:p>
        </p:txBody>
      </p:sp>
      <p:pic>
        <p:nvPicPr>
          <p:cNvPr id="8898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810000"/>
            <a:ext cx="5805488"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8986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1775" y="3810000"/>
            <a:ext cx="233362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89862" name="Text Box 6"/>
          <p:cNvSpPr txBox="1">
            <a:spLocks noChangeArrowheads="1"/>
          </p:cNvSpPr>
          <p:nvPr/>
        </p:nvSpPr>
        <p:spPr bwMode="auto">
          <a:xfrm>
            <a:off x="673100" y="3429000"/>
            <a:ext cx="3840163" cy="457200"/>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a:solidFill>
                  <a:srgbClr val="FFFF00"/>
                </a:solidFill>
                <a:cs typeface="Times New Roman" charset="0"/>
              </a:rPr>
              <a:t>Loop cancellation mechanism</a:t>
            </a:r>
          </a:p>
        </p:txBody>
      </p:sp>
      <p:sp>
        <p:nvSpPr>
          <p:cNvPr id="889863" name="Text Box 7"/>
          <p:cNvSpPr txBox="1">
            <a:spLocks noChangeArrowheads="1"/>
          </p:cNvSpPr>
          <p:nvPr/>
        </p:nvSpPr>
        <p:spPr bwMode="auto">
          <a:xfrm>
            <a:off x="6726238" y="6248400"/>
            <a:ext cx="2114550" cy="457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err="1">
                <a:solidFill>
                  <a:srgbClr val="FFFF00"/>
                </a:solidFill>
                <a:cs typeface="Times New Roman" charset="0"/>
              </a:rPr>
              <a:t>Supersymmetry</a:t>
            </a:r>
            <a:endParaRPr lang="en-US" sz="2400" b="0" dirty="0">
              <a:solidFill>
                <a:srgbClr val="FFFF00"/>
              </a:solidFill>
              <a:cs typeface="Times New Roman" charset="0"/>
            </a:endParaRPr>
          </a:p>
        </p:txBody>
      </p:sp>
      <p:sp>
        <p:nvSpPr>
          <p:cNvPr id="889864" name="Text Box 8"/>
          <p:cNvSpPr txBox="1">
            <a:spLocks noChangeArrowheads="1"/>
          </p:cNvSpPr>
          <p:nvPr/>
        </p:nvSpPr>
        <p:spPr bwMode="auto">
          <a:xfrm>
            <a:off x="2239963" y="6248400"/>
            <a:ext cx="1649412" cy="457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a:solidFill>
                  <a:srgbClr val="FFFF00"/>
                </a:solidFill>
                <a:cs typeface="Times New Roman" charset="0"/>
              </a:rPr>
              <a:t>Little Higgs</a:t>
            </a:r>
          </a:p>
        </p:txBody>
      </p:sp>
      <p:sp>
        <p:nvSpPr>
          <p:cNvPr id="889865" name="Text Box 9"/>
          <p:cNvSpPr txBox="1">
            <a:spLocks noChangeArrowheads="1"/>
          </p:cNvSpPr>
          <p:nvPr/>
        </p:nvSpPr>
        <p:spPr bwMode="auto">
          <a:xfrm>
            <a:off x="107950" y="2286000"/>
            <a:ext cx="4186238" cy="904875"/>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spcBef>
                <a:spcPct val="0"/>
              </a:spcBef>
              <a:defRPr>
                <a:solidFill>
                  <a:schemeClr val="tx1"/>
                </a:solidFill>
                <a:latin typeface="Arial" charset="0"/>
                <a:ea typeface="ＭＳ Ｐゴシック" charset="0"/>
              </a:defRPr>
            </a:lvl1pPr>
            <a:lvl2pPr>
              <a:spcBef>
                <a:spcPct val="0"/>
              </a:spcBef>
              <a:defRPr>
                <a:solidFill>
                  <a:schemeClr val="tx1"/>
                </a:solidFill>
                <a:latin typeface="Arial" charset="0"/>
                <a:ea typeface="ＭＳ Ｐゴシック" charset="0"/>
              </a:defRPr>
            </a:lvl2pPr>
            <a:lvl3pPr>
              <a:spcBef>
                <a:spcPct val="0"/>
              </a:spcBef>
              <a:defRPr>
                <a:solidFill>
                  <a:schemeClr val="tx1"/>
                </a:solidFill>
                <a:latin typeface="Arial" charset="0"/>
                <a:ea typeface="ＭＳ Ｐゴシック" charset="0"/>
              </a:defRPr>
            </a:lvl3pPr>
            <a:lvl4pPr>
              <a:spcBef>
                <a:spcPct val="0"/>
              </a:spcBef>
              <a:defRPr>
                <a:solidFill>
                  <a:schemeClr val="tx1"/>
                </a:solidFill>
                <a:latin typeface="Arial" charset="0"/>
                <a:ea typeface="ＭＳ Ｐゴシック" charset="0"/>
              </a:defRPr>
            </a:lvl4pPr>
            <a:lvl5pPr>
              <a:spcBef>
                <a:spcPct val="0"/>
              </a:spcBef>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marL="0" indent="0" algn="ctr">
              <a:spcBef>
                <a:spcPct val="20000"/>
              </a:spcBef>
              <a:buFontTx/>
              <a:buNone/>
              <a:defRPr/>
            </a:pPr>
            <a:r>
              <a:rPr lang="en-US" sz="2400" b="0" dirty="0" smtClean="0">
                <a:solidFill>
                  <a:srgbClr val="FFFF00"/>
                </a:solidFill>
                <a:latin typeface="Times New Roman" charset="0"/>
                <a:cs typeface="Times New Roman" charset="0"/>
              </a:rPr>
              <a:t>‘Little Higgs’ models</a:t>
            </a:r>
          </a:p>
          <a:p>
            <a:pPr marL="0" indent="0" algn="ctr">
              <a:spcBef>
                <a:spcPct val="20000"/>
              </a:spcBef>
              <a:buFontTx/>
              <a:buNone/>
              <a:defRPr/>
            </a:pPr>
            <a:r>
              <a:rPr lang="en-US" sz="2400" b="0" dirty="0" smtClean="0">
                <a:solidFill>
                  <a:srgbClr val="FFFF00"/>
                </a:solidFill>
                <a:latin typeface="Times New Roman" charset="0"/>
                <a:cs typeface="Times New Roman" charset="0"/>
              </a:rPr>
              <a:t>(breakdown of larger symmetry)</a:t>
            </a:r>
          </a:p>
        </p:txBody>
      </p:sp>
      <p:sp>
        <p:nvSpPr>
          <p:cNvPr id="10" name="Oval 9"/>
          <p:cNvSpPr>
            <a:spLocks noChangeArrowheads="1"/>
          </p:cNvSpPr>
          <p:nvPr/>
        </p:nvSpPr>
        <p:spPr bwMode="auto">
          <a:xfrm>
            <a:off x="4356100" y="260350"/>
            <a:ext cx="1511300" cy="295275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8297784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889860"/>
                                        </p:tgtEl>
                                        <p:attrNameLst>
                                          <p:attrName>style.visibility</p:attrName>
                                        </p:attrNameLst>
                                      </p:cBhvr>
                                      <p:to>
                                        <p:strVal val="visible"/>
                                      </p:to>
                                    </p:set>
                                    <p:anim calcmode="lin" valueType="num">
                                      <p:cBhvr>
                                        <p:cTn id="7" dur="1000" fill="hold"/>
                                        <p:tgtEl>
                                          <p:spTgt spid="889860"/>
                                        </p:tgtEl>
                                        <p:attrNameLst>
                                          <p:attrName>ppt_w</p:attrName>
                                        </p:attrNameLst>
                                      </p:cBhvr>
                                      <p:tavLst>
                                        <p:tav tm="0">
                                          <p:val>
                                            <p:strVal val="#ppt_w*0.70"/>
                                          </p:val>
                                        </p:tav>
                                        <p:tav tm="100000">
                                          <p:val>
                                            <p:strVal val="#ppt_w"/>
                                          </p:val>
                                        </p:tav>
                                      </p:tavLst>
                                    </p:anim>
                                    <p:anim calcmode="lin" valueType="num">
                                      <p:cBhvr>
                                        <p:cTn id="8" dur="1000" fill="hold"/>
                                        <p:tgtEl>
                                          <p:spTgt spid="889860"/>
                                        </p:tgtEl>
                                        <p:attrNameLst>
                                          <p:attrName>ppt_h</p:attrName>
                                        </p:attrNameLst>
                                      </p:cBhvr>
                                      <p:tavLst>
                                        <p:tav tm="0">
                                          <p:val>
                                            <p:strVal val="#ppt_h"/>
                                          </p:val>
                                        </p:tav>
                                        <p:tav tm="100000">
                                          <p:val>
                                            <p:strVal val="#ppt_h"/>
                                          </p:val>
                                        </p:tav>
                                      </p:tavLst>
                                    </p:anim>
                                    <p:animEffect transition="in" filter="fade">
                                      <p:cBhvr>
                                        <p:cTn id="9" dur="1000"/>
                                        <p:tgtEl>
                                          <p:spTgt spid="889860"/>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89862"/>
                                        </p:tgtEl>
                                        <p:attrNameLst>
                                          <p:attrName>style.visibility</p:attrName>
                                        </p:attrNameLst>
                                      </p:cBhvr>
                                      <p:to>
                                        <p:strVal val="visible"/>
                                      </p:to>
                                    </p:set>
                                    <p:anim calcmode="lin" valueType="num">
                                      <p:cBhvr>
                                        <p:cTn id="12" dur="1000" fill="hold"/>
                                        <p:tgtEl>
                                          <p:spTgt spid="889862"/>
                                        </p:tgtEl>
                                        <p:attrNameLst>
                                          <p:attrName>ppt_w</p:attrName>
                                        </p:attrNameLst>
                                      </p:cBhvr>
                                      <p:tavLst>
                                        <p:tav tm="0">
                                          <p:val>
                                            <p:strVal val="#ppt_w*0.70"/>
                                          </p:val>
                                        </p:tav>
                                        <p:tav tm="100000">
                                          <p:val>
                                            <p:strVal val="#ppt_w"/>
                                          </p:val>
                                        </p:tav>
                                      </p:tavLst>
                                    </p:anim>
                                    <p:anim calcmode="lin" valueType="num">
                                      <p:cBhvr>
                                        <p:cTn id="13" dur="1000" fill="hold"/>
                                        <p:tgtEl>
                                          <p:spTgt spid="889862"/>
                                        </p:tgtEl>
                                        <p:attrNameLst>
                                          <p:attrName>ppt_h</p:attrName>
                                        </p:attrNameLst>
                                      </p:cBhvr>
                                      <p:tavLst>
                                        <p:tav tm="0">
                                          <p:val>
                                            <p:strVal val="#ppt_h"/>
                                          </p:val>
                                        </p:tav>
                                        <p:tav tm="100000">
                                          <p:val>
                                            <p:strVal val="#ppt_h"/>
                                          </p:val>
                                        </p:tav>
                                      </p:tavLst>
                                    </p:anim>
                                    <p:animEffect transition="in" filter="fade">
                                      <p:cBhvr>
                                        <p:cTn id="14" dur="1000"/>
                                        <p:tgtEl>
                                          <p:spTgt spid="88986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889864"/>
                                        </p:tgtEl>
                                        <p:attrNameLst>
                                          <p:attrName>style.visibility</p:attrName>
                                        </p:attrNameLst>
                                      </p:cBhvr>
                                      <p:to>
                                        <p:strVal val="visible"/>
                                      </p:to>
                                    </p:set>
                                    <p:anim calcmode="lin" valueType="num">
                                      <p:cBhvr>
                                        <p:cTn id="17" dur="1000" fill="hold"/>
                                        <p:tgtEl>
                                          <p:spTgt spid="889864"/>
                                        </p:tgtEl>
                                        <p:attrNameLst>
                                          <p:attrName>ppt_w</p:attrName>
                                        </p:attrNameLst>
                                      </p:cBhvr>
                                      <p:tavLst>
                                        <p:tav tm="0">
                                          <p:val>
                                            <p:strVal val="#ppt_w*0.70"/>
                                          </p:val>
                                        </p:tav>
                                        <p:tav tm="100000">
                                          <p:val>
                                            <p:strVal val="#ppt_w"/>
                                          </p:val>
                                        </p:tav>
                                      </p:tavLst>
                                    </p:anim>
                                    <p:anim calcmode="lin" valueType="num">
                                      <p:cBhvr>
                                        <p:cTn id="18" dur="1000" fill="hold"/>
                                        <p:tgtEl>
                                          <p:spTgt spid="889864"/>
                                        </p:tgtEl>
                                        <p:attrNameLst>
                                          <p:attrName>ppt_h</p:attrName>
                                        </p:attrNameLst>
                                      </p:cBhvr>
                                      <p:tavLst>
                                        <p:tav tm="0">
                                          <p:val>
                                            <p:strVal val="#ppt_h"/>
                                          </p:val>
                                        </p:tav>
                                        <p:tav tm="100000">
                                          <p:val>
                                            <p:strVal val="#ppt_h"/>
                                          </p:val>
                                        </p:tav>
                                      </p:tavLst>
                                    </p:anim>
                                    <p:animEffect transition="in" filter="fade">
                                      <p:cBhvr>
                                        <p:cTn id="19" dur="1000"/>
                                        <p:tgtEl>
                                          <p:spTgt spid="88986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889861"/>
                                        </p:tgtEl>
                                        <p:attrNameLst>
                                          <p:attrName>style.visibility</p:attrName>
                                        </p:attrNameLst>
                                      </p:cBhvr>
                                      <p:to>
                                        <p:strVal val="visible"/>
                                      </p:to>
                                    </p:set>
                                    <p:anim calcmode="lin" valueType="num">
                                      <p:cBhvr>
                                        <p:cTn id="24" dur="1000" fill="hold"/>
                                        <p:tgtEl>
                                          <p:spTgt spid="889861"/>
                                        </p:tgtEl>
                                        <p:attrNameLst>
                                          <p:attrName>ppt_w</p:attrName>
                                        </p:attrNameLst>
                                      </p:cBhvr>
                                      <p:tavLst>
                                        <p:tav tm="0">
                                          <p:val>
                                            <p:strVal val="#ppt_w*0.70"/>
                                          </p:val>
                                        </p:tav>
                                        <p:tav tm="100000">
                                          <p:val>
                                            <p:strVal val="#ppt_w"/>
                                          </p:val>
                                        </p:tav>
                                      </p:tavLst>
                                    </p:anim>
                                    <p:anim calcmode="lin" valueType="num">
                                      <p:cBhvr>
                                        <p:cTn id="25" dur="1000" fill="hold"/>
                                        <p:tgtEl>
                                          <p:spTgt spid="889861"/>
                                        </p:tgtEl>
                                        <p:attrNameLst>
                                          <p:attrName>ppt_h</p:attrName>
                                        </p:attrNameLst>
                                      </p:cBhvr>
                                      <p:tavLst>
                                        <p:tav tm="0">
                                          <p:val>
                                            <p:strVal val="#ppt_h"/>
                                          </p:val>
                                        </p:tav>
                                        <p:tav tm="100000">
                                          <p:val>
                                            <p:strVal val="#ppt_h"/>
                                          </p:val>
                                        </p:tav>
                                      </p:tavLst>
                                    </p:anim>
                                    <p:animEffect transition="in" filter="fade">
                                      <p:cBhvr>
                                        <p:cTn id="26" dur="1000"/>
                                        <p:tgtEl>
                                          <p:spTgt spid="889861"/>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889863"/>
                                        </p:tgtEl>
                                        <p:attrNameLst>
                                          <p:attrName>style.visibility</p:attrName>
                                        </p:attrNameLst>
                                      </p:cBhvr>
                                      <p:to>
                                        <p:strVal val="visible"/>
                                      </p:to>
                                    </p:set>
                                    <p:anim calcmode="lin" valueType="num">
                                      <p:cBhvr>
                                        <p:cTn id="29" dur="1000" fill="hold"/>
                                        <p:tgtEl>
                                          <p:spTgt spid="889863"/>
                                        </p:tgtEl>
                                        <p:attrNameLst>
                                          <p:attrName>ppt_w</p:attrName>
                                        </p:attrNameLst>
                                      </p:cBhvr>
                                      <p:tavLst>
                                        <p:tav tm="0">
                                          <p:val>
                                            <p:strVal val="#ppt_w*0.70"/>
                                          </p:val>
                                        </p:tav>
                                        <p:tav tm="100000">
                                          <p:val>
                                            <p:strVal val="#ppt_w"/>
                                          </p:val>
                                        </p:tav>
                                      </p:tavLst>
                                    </p:anim>
                                    <p:anim calcmode="lin" valueType="num">
                                      <p:cBhvr>
                                        <p:cTn id="30" dur="1000" fill="hold"/>
                                        <p:tgtEl>
                                          <p:spTgt spid="889863"/>
                                        </p:tgtEl>
                                        <p:attrNameLst>
                                          <p:attrName>ppt_h</p:attrName>
                                        </p:attrNameLst>
                                      </p:cBhvr>
                                      <p:tavLst>
                                        <p:tav tm="0">
                                          <p:val>
                                            <p:strVal val="#ppt_h"/>
                                          </p:val>
                                        </p:tav>
                                        <p:tav tm="100000">
                                          <p:val>
                                            <p:strVal val="#ppt_h"/>
                                          </p:val>
                                        </p:tav>
                                      </p:tavLst>
                                    </p:anim>
                                    <p:animEffect transition="in" filter="fade">
                                      <p:cBhvr>
                                        <p:cTn id="31" dur="1000"/>
                                        <p:tgtEl>
                                          <p:spTgt spid="88986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strVal val="#ppt_w*0.70"/>
                                          </p:val>
                                        </p:tav>
                                        <p:tav tm="100000">
                                          <p:val>
                                            <p:strVal val="#ppt_w"/>
                                          </p:val>
                                        </p:tav>
                                      </p:tavLst>
                                    </p:anim>
                                    <p:anim calcmode="lin" valueType="num">
                                      <p:cBhvr>
                                        <p:cTn id="37" dur="1000" fill="hold"/>
                                        <p:tgtEl>
                                          <p:spTgt spid="10"/>
                                        </p:tgtEl>
                                        <p:attrNameLst>
                                          <p:attrName>ppt_h</p:attrName>
                                        </p:attrNameLst>
                                      </p:cBhvr>
                                      <p:tavLst>
                                        <p:tav tm="0">
                                          <p:val>
                                            <p:strVal val="#ppt_h"/>
                                          </p:val>
                                        </p:tav>
                                        <p:tav tm="100000">
                                          <p:val>
                                            <p:strVal val="#ppt_h"/>
                                          </p:val>
                                        </p:tav>
                                      </p:tavLst>
                                    </p:anim>
                                    <p:animEffect transition="in" filter="fade">
                                      <p:cBhvr>
                                        <p:cTn id="3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9862" grpId="0" animBg="1"/>
      <p:bldP spid="889863" grpId="0" animBg="1"/>
      <p:bldP spid="889864" grpId="0" animBg="1"/>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4"/>
          <p:cNvSpPr>
            <a:spLocks noChangeArrowheads="1"/>
          </p:cNvSpPr>
          <p:nvPr/>
        </p:nvSpPr>
        <p:spPr bwMode="auto">
          <a:xfrm>
            <a:off x="-315913" y="3824288"/>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hangingPunct="0">
              <a:spcBef>
                <a:spcPct val="0"/>
              </a:spcBef>
              <a:buFontTx/>
              <a:buNone/>
            </a:pPr>
            <a:endParaRPr lang="en-US" sz="2400" b="0">
              <a:latin typeface="Arial" charset="0"/>
            </a:endParaRPr>
          </a:p>
        </p:txBody>
      </p:sp>
      <p:sp>
        <p:nvSpPr>
          <p:cNvPr id="972802" name="Rectangle 2"/>
          <p:cNvSpPr>
            <a:spLocks noGrp="1" noChangeArrowheads="1"/>
          </p:cNvSpPr>
          <p:nvPr>
            <p:ph type="title"/>
          </p:nvPr>
        </p:nvSpPr>
        <p:spPr>
          <a:xfrm>
            <a:off x="457200" y="260350"/>
            <a:ext cx="8229600" cy="993775"/>
          </a:xfrm>
          <a:solidFill>
            <a:schemeClr val="accent1"/>
          </a:solidFill>
          <a:ln>
            <a:solidFill>
              <a:schemeClr val="tx1"/>
            </a:solidFill>
            <a:miter lim="800000"/>
            <a:headEnd/>
            <a:tailEnd/>
          </a:ln>
        </p:spPr>
        <p:txBody>
          <a:bodyPr/>
          <a:lstStyle/>
          <a:p>
            <a:pPr eaLnBrk="1" hangingPunct="1">
              <a:defRPr/>
            </a:pPr>
            <a:r>
              <a:rPr lang="en-US" dirty="0" smtClean="0">
                <a:solidFill>
                  <a:schemeClr val="tx1"/>
                </a:solidFill>
                <a:latin typeface="Times" charset="0"/>
                <a:cs typeface="+mj-cs"/>
              </a:rPr>
              <a:t>H Coupling Measurements      Now</a:t>
            </a:r>
          </a:p>
        </p:txBody>
      </p:sp>
      <p:sp>
        <p:nvSpPr>
          <p:cNvPr id="3" name="TextBox 2"/>
          <p:cNvSpPr txBox="1">
            <a:spLocks noChangeArrowheads="1"/>
          </p:cNvSpPr>
          <p:nvPr/>
        </p:nvSpPr>
        <p:spPr bwMode="auto">
          <a:xfrm>
            <a:off x="6588125" y="404813"/>
            <a:ext cx="2052638" cy="7699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4400" b="0">
                <a:latin typeface="Times" charset="0"/>
              </a:rPr>
              <a:t>@TLEP</a:t>
            </a:r>
            <a:endParaRPr lang="en-US" sz="4400" b="0"/>
          </a:p>
        </p:txBody>
      </p:sp>
      <p:pic>
        <p:nvPicPr>
          <p:cNvPr id="69636" name="Picture 5" descr="GLOBAL_Combination_Mepsilon_CouplingsVs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395413"/>
            <a:ext cx="7129463"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5" descr="Firstlook.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268413"/>
            <a:ext cx="7056438" cy="542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12" descr="OldMepsilon.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76488" y="1316038"/>
            <a:ext cx="4356100" cy="4572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8" descr="20120707_STP004_0.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56325" y="2925763"/>
            <a:ext cx="1790700"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Screen Shot 2012-08-19 at 17.54.37.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340350" y="4495800"/>
            <a:ext cx="1895475"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
          <p:cNvSpPr>
            <a:spLocks noChangeArrowheads="1"/>
          </p:cNvSpPr>
          <p:nvPr/>
        </p:nvSpPr>
        <p:spPr bwMode="auto">
          <a:xfrm>
            <a:off x="4211638" y="1484313"/>
            <a:ext cx="2663825" cy="576262"/>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pic>
        <p:nvPicPr>
          <p:cNvPr id="5" name="Picture 4" descr="TLEP_blowup_Mepsilon_CouplingsVs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85813" y="1255713"/>
            <a:ext cx="73152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3" name="Picture 8" descr="Mepsilon.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042988" y="2205038"/>
            <a:ext cx="3887787" cy="733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extBox 3"/>
          <p:cNvSpPr txBox="1">
            <a:spLocks noChangeArrowheads="1"/>
          </p:cNvSpPr>
          <p:nvPr/>
        </p:nvSpPr>
        <p:spPr bwMode="auto">
          <a:xfrm>
            <a:off x="1258888" y="1268413"/>
            <a:ext cx="6472237" cy="523875"/>
          </a:xfrm>
          <a:prstGeom prst="rect">
            <a:avLst/>
          </a:prstGeom>
          <a:solidFill>
            <a:schemeClr val="bg1"/>
          </a:solidFill>
          <a:ln w="28575">
            <a:solidFill>
              <a:srgbClr val="FF0000"/>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a:t>M = 246.0 ± 0.8 GeV, ε = 0.0000</a:t>
            </a:r>
            <a:r>
              <a:rPr lang="en-US" sz="2800" b="0" baseline="30000"/>
              <a:t>+0.0015</a:t>
            </a:r>
            <a:r>
              <a:rPr lang="en-US" sz="2800" b="0" baseline="-25000"/>
              <a:t>-0.0010 </a:t>
            </a:r>
          </a:p>
        </p:txBody>
      </p:sp>
      <p:sp>
        <p:nvSpPr>
          <p:cNvPr id="69645" name="Text Box 10"/>
          <p:cNvSpPr txBox="1">
            <a:spLocks noChangeArrowheads="1"/>
          </p:cNvSpPr>
          <p:nvPr/>
        </p:nvSpPr>
        <p:spPr bwMode="auto">
          <a:xfrm>
            <a:off x="6527800" y="6361113"/>
            <a:ext cx="1500188"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buFontTx/>
              <a:buNone/>
            </a:pPr>
            <a:r>
              <a:rPr lang="en-US" sz="1400" b="0">
                <a:solidFill>
                  <a:srgbClr val="FFFF00"/>
                </a:solidFill>
                <a:latin typeface="Times" charset="0"/>
              </a:rPr>
              <a:t>JE &amp; Tevong You</a:t>
            </a:r>
          </a:p>
        </p:txBody>
      </p:sp>
    </p:spTree>
    <p:extLst>
      <p:ext uri="{BB962C8B-B14F-4D97-AF65-F5344CB8AC3E}">
        <p14:creationId xmlns:p14="http://schemas.microsoft.com/office/powerpoint/2010/main" val="31872065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par>
                                <p:cTn id="13" presetID="9"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ssolv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3754760" cy="2304256"/>
          </a:xfrm>
          <a:solidFill>
            <a:schemeClr val="accent1"/>
          </a:solidFill>
          <a:ln>
            <a:solidFill>
              <a:schemeClr val="tx1"/>
            </a:solidFill>
          </a:ln>
        </p:spPr>
        <p:txBody>
          <a:bodyPr/>
          <a:lstStyle/>
          <a:p>
            <a:r>
              <a:rPr lang="en-US" dirty="0" smtClean="0">
                <a:latin typeface="Times New Roman"/>
                <a:cs typeface="Times New Roman"/>
              </a:rPr>
              <a:t>Neutrino Oscillations @ </a:t>
            </a:r>
            <a:r>
              <a:rPr lang="en-US" dirty="0" err="1" smtClean="0">
                <a:latin typeface="Times New Roman"/>
                <a:cs typeface="Times New Roman"/>
              </a:rPr>
              <a:t>Daya</a:t>
            </a:r>
            <a:r>
              <a:rPr lang="en-US" dirty="0" smtClean="0">
                <a:latin typeface="Times New Roman"/>
                <a:cs typeface="Times New Roman"/>
              </a:rPr>
              <a:t> Bay</a:t>
            </a:r>
            <a:endParaRPr lang="en-US" dirty="0">
              <a:latin typeface="Times New Roman"/>
              <a:cs typeface="Times New Roman"/>
            </a:endParaRPr>
          </a:p>
        </p:txBody>
      </p:sp>
      <p:pic>
        <p:nvPicPr>
          <p:cNvPr id="5" name="Picture 4" descr="Cyc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116632"/>
            <a:ext cx="5022139" cy="3116188"/>
          </a:xfrm>
          <a:prstGeom prst="rect">
            <a:avLst/>
          </a:prstGeom>
        </p:spPr>
      </p:pic>
      <p:pic>
        <p:nvPicPr>
          <p:cNvPr id="6" name="Picture 5" descr="DayaBayPl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3356992"/>
            <a:ext cx="5004048" cy="3364038"/>
          </a:xfrm>
          <a:prstGeom prst="rect">
            <a:avLst/>
          </a:prstGeom>
        </p:spPr>
      </p:pic>
      <p:sp>
        <p:nvSpPr>
          <p:cNvPr id="7" name="Content Placeholder 6"/>
          <p:cNvSpPr>
            <a:spLocks noGrp="1"/>
          </p:cNvSpPr>
          <p:nvPr>
            <p:ph idx="1"/>
          </p:nvPr>
        </p:nvSpPr>
        <p:spPr>
          <a:xfrm>
            <a:off x="144016" y="2780928"/>
            <a:ext cx="3707904" cy="3345235"/>
          </a:xfrm>
          <a:solidFill>
            <a:schemeClr val="accent1"/>
          </a:solidFill>
          <a:ln>
            <a:solidFill>
              <a:srgbClr val="000000"/>
            </a:solidFill>
          </a:ln>
        </p:spPr>
        <p:txBody>
          <a:bodyPr/>
          <a:lstStyle/>
          <a:p>
            <a:r>
              <a:rPr lang="en-US" dirty="0" smtClean="0">
                <a:latin typeface="Times New Roman"/>
                <a:cs typeface="Times New Roman"/>
              </a:rPr>
              <a:t>Almost a complete cycle observed</a:t>
            </a:r>
          </a:p>
          <a:p>
            <a:r>
              <a:rPr lang="en-US" dirty="0" smtClean="0">
                <a:latin typeface="Times New Roman"/>
                <a:cs typeface="Times New Roman"/>
              </a:rPr>
              <a:t>Accurate value of θ</a:t>
            </a:r>
            <a:r>
              <a:rPr lang="en-US" baseline="-25000" dirty="0" smtClean="0">
                <a:latin typeface="Times New Roman"/>
                <a:cs typeface="Times New Roman"/>
              </a:rPr>
              <a:t>13</a:t>
            </a:r>
          </a:p>
          <a:p>
            <a:r>
              <a:rPr lang="en-US" dirty="0" smtClean="0">
                <a:latin typeface="Times New Roman"/>
                <a:cs typeface="Times New Roman"/>
              </a:rPr>
              <a:t>Next </a:t>
            </a:r>
            <a:r>
              <a:rPr lang="en-US" dirty="0" err="1" smtClean="0">
                <a:latin typeface="Times New Roman"/>
                <a:cs typeface="Times New Roman"/>
              </a:rPr>
              <a:t>ν</a:t>
            </a:r>
            <a:r>
              <a:rPr lang="en-US" dirty="0" smtClean="0">
                <a:latin typeface="Times New Roman"/>
                <a:cs typeface="Times New Roman"/>
              </a:rPr>
              <a:t> step: CP violation?</a:t>
            </a:r>
          </a:p>
          <a:p>
            <a:endParaRPr lang="en-US" dirty="0">
              <a:latin typeface="Times New Roman"/>
              <a:cs typeface="Times New Roman"/>
            </a:endParaRPr>
          </a:p>
        </p:txBody>
      </p:sp>
      <p:sp>
        <p:nvSpPr>
          <p:cNvPr id="8" name="Text Box 10"/>
          <p:cNvSpPr txBox="1">
            <a:spLocks noChangeArrowheads="1"/>
          </p:cNvSpPr>
          <p:nvPr/>
        </p:nvSpPr>
        <p:spPr bwMode="auto">
          <a:xfrm>
            <a:off x="323528" y="6453336"/>
            <a:ext cx="599055"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dirty="0" smtClean="0">
                <a:solidFill>
                  <a:srgbClr val="FFFF00"/>
                </a:solidFill>
                <a:latin typeface="Times" charset="0"/>
              </a:rPr>
              <a:t>Wang</a:t>
            </a:r>
            <a:endParaRPr lang="en-US" sz="1400" b="0" dirty="0">
              <a:solidFill>
                <a:srgbClr val="FFFF00"/>
              </a:solidFill>
              <a:latin typeface="Times" charset="0"/>
            </a:endParaRPr>
          </a:p>
        </p:txBody>
      </p:sp>
    </p:spTree>
    <p:extLst>
      <p:ext uri="{BB962C8B-B14F-4D97-AF65-F5344CB8AC3E}">
        <p14:creationId xmlns:p14="http://schemas.microsoft.com/office/powerpoint/2010/main" val="35094545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12968" cy="1143000"/>
          </a:xfrm>
          <a:solidFill>
            <a:srgbClr val="BBE0E3"/>
          </a:solidFill>
          <a:ln>
            <a:solidFill>
              <a:srgbClr val="000000"/>
            </a:solidFill>
          </a:ln>
        </p:spPr>
        <p:txBody>
          <a:bodyPr/>
          <a:lstStyle/>
          <a:p>
            <a:r>
              <a:rPr lang="en-US" dirty="0" smtClean="0">
                <a:latin typeface="Times New Roman"/>
                <a:cs typeface="Times New Roman"/>
              </a:rPr>
              <a:t>CP Violation in the Neutrino Sector?</a:t>
            </a:r>
            <a:endParaRPr lang="en-US" dirty="0">
              <a:latin typeface="Times New Roman"/>
              <a:cs typeface="Times New Roman"/>
            </a:endParaRPr>
          </a:p>
        </p:txBody>
      </p:sp>
      <p:sp>
        <p:nvSpPr>
          <p:cNvPr id="3" name="Content Placeholder 2"/>
          <p:cNvSpPr>
            <a:spLocks noGrp="1"/>
          </p:cNvSpPr>
          <p:nvPr>
            <p:ph idx="1"/>
          </p:nvPr>
        </p:nvSpPr>
        <p:spPr>
          <a:xfrm>
            <a:off x="251520" y="1600200"/>
            <a:ext cx="5040560" cy="5141168"/>
          </a:xfrm>
          <a:solidFill>
            <a:srgbClr val="BBE0E3"/>
          </a:solidFill>
          <a:ln>
            <a:solidFill>
              <a:srgbClr val="000000"/>
            </a:solidFill>
          </a:ln>
        </p:spPr>
        <p:txBody>
          <a:bodyPr/>
          <a:lstStyle/>
          <a:p>
            <a:r>
              <a:rPr lang="en-US" dirty="0" smtClean="0">
                <a:latin typeface="Times New Roman"/>
                <a:cs typeface="Times New Roman"/>
              </a:rPr>
              <a:t>Not yet, but hint from T2K data on </a:t>
            </a:r>
            <a:r>
              <a:rPr lang="en-US" dirty="0" err="1" smtClean="0">
                <a:latin typeface="Times New Roman"/>
                <a:cs typeface="Times New Roman"/>
              </a:rPr>
              <a:t>ν</a:t>
            </a:r>
            <a:r>
              <a:rPr lang="en-US" baseline="-25000" dirty="0" err="1" smtClean="0">
                <a:latin typeface="Times New Roman"/>
                <a:cs typeface="Times New Roman"/>
              </a:rPr>
              <a:t>e</a:t>
            </a:r>
            <a:r>
              <a:rPr lang="en-US" dirty="0" smtClean="0">
                <a:latin typeface="Times New Roman"/>
                <a:cs typeface="Times New Roman"/>
              </a:rPr>
              <a:t> appearance</a:t>
            </a:r>
          </a:p>
          <a:p>
            <a:endParaRPr lang="en-US" dirty="0">
              <a:latin typeface="Times New Roman"/>
              <a:cs typeface="Times New Roman"/>
            </a:endParaRPr>
          </a:p>
          <a:p>
            <a:endParaRPr lang="en-US" dirty="0" smtClean="0">
              <a:latin typeface="Times New Roman"/>
              <a:cs typeface="Times New Roman"/>
            </a:endParaRPr>
          </a:p>
          <a:p>
            <a:endParaRPr lang="en-US" dirty="0">
              <a:latin typeface="Times New Roman"/>
              <a:cs typeface="Times New Roman"/>
            </a:endParaRPr>
          </a:p>
          <a:p>
            <a:endParaRPr lang="en-US" dirty="0" smtClean="0">
              <a:latin typeface="Times New Roman"/>
              <a:cs typeface="Times New Roman"/>
            </a:endParaRPr>
          </a:p>
          <a:p>
            <a:endParaRPr lang="en-US" dirty="0">
              <a:latin typeface="Times New Roman"/>
              <a:cs typeface="Times New Roman"/>
            </a:endParaRPr>
          </a:p>
          <a:p>
            <a:endParaRPr lang="en-US" dirty="0" smtClean="0">
              <a:latin typeface="Times New Roman"/>
              <a:cs typeface="Times New Roman"/>
            </a:endParaRPr>
          </a:p>
          <a:p>
            <a:r>
              <a:rPr lang="en-US" dirty="0" smtClean="0">
                <a:latin typeface="Times New Roman"/>
                <a:cs typeface="Times New Roman"/>
              </a:rPr>
              <a:t>Look forward to more data!</a:t>
            </a:r>
            <a:endParaRPr lang="en-US" dirty="0">
              <a:latin typeface="Times New Roman"/>
              <a:cs typeface="Times New Roman"/>
            </a:endParaRPr>
          </a:p>
        </p:txBody>
      </p:sp>
      <p:pic>
        <p:nvPicPr>
          <p:cNvPr id="4" name="Picture 3" descr="T2Kp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750790"/>
            <a:ext cx="4713450" cy="3486522"/>
          </a:xfrm>
          <a:prstGeom prst="rect">
            <a:avLst/>
          </a:prstGeom>
        </p:spPr>
      </p:pic>
      <p:pic>
        <p:nvPicPr>
          <p:cNvPr id="6" name="Picture 5" descr="T2Kpic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1700808"/>
            <a:ext cx="3550292" cy="4653136"/>
          </a:xfrm>
          <a:prstGeom prst="rect">
            <a:avLst/>
          </a:prstGeom>
        </p:spPr>
      </p:pic>
      <p:pic>
        <p:nvPicPr>
          <p:cNvPr id="8" name="Picture 7" descr="Tortol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2780928"/>
            <a:ext cx="4713932" cy="3472723"/>
          </a:xfrm>
          <a:prstGeom prst="rect">
            <a:avLst/>
          </a:prstGeom>
        </p:spPr>
      </p:pic>
      <p:sp>
        <p:nvSpPr>
          <p:cNvPr id="9" name="Text Box 10"/>
          <p:cNvSpPr txBox="1">
            <a:spLocks noChangeArrowheads="1"/>
          </p:cNvSpPr>
          <p:nvPr/>
        </p:nvSpPr>
        <p:spPr bwMode="auto">
          <a:xfrm>
            <a:off x="6876256" y="6453336"/>
            <a:ext cx="922273"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dirty="0" err="1" smtClean="0">
                <a:solidFill>
                  <a:srgbClr val="FFFF00"/>
                </a:solidFill>
                <a:latin typeface="Times" charset="0"/>
              </a:rPr>
              <a:t>Nakadaira</a:t>
            </a:r>
            <a:endParaRPr lang="en-US" sz="1400" b="0" dirty="0">
              <a:solidFill>
                <a:srgbClr val="FFFF00"/>
              </a:solidFill>
              <a:latin typeface="Times" charset="0"/>
            </a:endParaRPr>
          </a:p>
        </p:txBody>
      </p:sp>
      <p:sp>
        <p:nvSpPr>
          <p:cNvPr id="10" name="Text Box 10"/>
          <p:cNvSpPr txBox="1">
            <a:spLocks noChangeArrowheads="1"/>
          </p:cNvSpPr>
          <p:nvPr/>
        </p:nvSpPr>
        <p:spPr bwMode="auto">
          <a:xfrm>
            <a:off x="539552" y="5877272"/>
            <a:ext cx="553557"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dirty="0" smtClean="0">
                <a:solidFill>
                  <a:srgbClr val="FFFF00"/>
                </a:solidFill>
                <a:latin typeface="Times" charset="0"/>
              </a:rPr>
              <a:t>Valle</a:t>
            </a:r>
            <a:endParaRPr lang="en-US" sz="1400" b="0" dirty="0">
              <a:solidFill>
                <a:srgbClr val="FFFF00"/>
              </a:solidFill>
              <a:latin typeface="Times" charset="0"/>
            </a:endParaRPr>
          </a:p>
        </p:txBody>
      </p:sp>
    </p:spTree>
    <p:extLst>
      <p:ext uri="{BB962C8B-B14F-4D97-AF65-F5344CB8AC3E}">
        <p14:creationId xmlns:p14="http://schemas.microsoft.com/office/powerpoint/2010/main" val="8149105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ertErni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340768"/>
            <a:ext cx="7560840" cy="4896544"/>
          </a:xfrm>
          <a:prstGeom prst="rect">
            <a:avLst/>
          </a:prstGeom>
        </p:spPr>
      </p:pic>
      <p:sp>
        <p:nvSpPr>
          <p:cNvPr id="2" name="Title 1"/>
          <p:cNvSpPr>
            <a:spLocks noGrp="1"/>
          </p:cNvSpPr>
          <p:nvPr>
            <p:ph type="title"/>
          </p:nvPr>
        </p:nvSpPr>
        <p:spPr>
          <a:xfrm>
            <a:off x="467544" y="197768"/>
            <a:ext cx="8064896" cy="1143000"/>
          </a:xfrm>
          <a:solidFill>
            <a:schemeClr val="accent1"/>
          </a:solidFill>
          <a:ln>
            <a:solidFill>
              <a:schemeClr val="tx1"/>
            </a:solidFill>
          </a:ln>
        </p:spPr>
        <p:txBody>
          <a:bodyPr/>
          <a:lstStyle/>
          <a:p>
            <a:r>
              <a:rPr lang="en-US" dirty="0" smtClean="0">
                <a:latin typeface="Times New Roman"/>
                <a:cs typeface="Times New Roman"/>
              </a:rPr>
              <a:t>High-Energy Neutrino Astronomy</a:t>
            </a:r>
            <a:endParaRPr lang="en-US" dirty="0">
              <a:latin typeface="Times New Roman"/>
              <a:cs typeface="Times New Roman"/>
            </a:endParaRPr>
          </a:p>
        </p:txBody>
      </p:sp>
      <p:sp>
        <p:nvSpPr>
          <p:cNvPr id="4" name="TextBox 3"/>
          <p:cNvSpPr txBox="1"/>
          <p:nvPr/>
        </p:nvSpPr>
        <p:spPr>
          <a:xfrm>
            <a:off x="567800" y="6165304"/>
            <a:ext cx="7964640" cy="584776"/>
          </a:xfrm>
          <a:prstGeom prst="rect">
            <a:avLst/>
          </a:prstGeom>
          <a:solidFill>
            <a:srgbClr val="FF0000"/>
          </a:solidFill>
        </p:spPr>
        <p:txBody>
          <a:bodyPr wrap="none" rtlCol="0">
            <a:spAutoFit/>
          </a:bodyPr>
          <a:lstStyle/>
          <a:p>
            <a:pPr>
              <a:buNone/>
            </a:pPr>
            <a:r>
              <a:rPr lang="en-US" b="0" dirty="0" smtClean="0">
                <a:solidFill>
                  <a:srgbClr val="FFFF00"/>
                </a:solidFill>
              </a:rPr>
              <a:t>Finally, some other particle besides the photon!</a:t>
            </a:r>
            <a:endParaRPr lang="en-US" b="0" dirty="0">
              <a:solidFill>
                <a:srgbClr val="FFFF00"/>
              </a:solidFill>
            </a:endParaRPr>
          </a:p>
        </p:txBody>
      </p:sp>
      <p:sp>
        <p:nvSpPr>
          <p:cNvPr id="5" name="Text Box 10"/>
          <p:cNvSpPr txBox="1">
            <a:spLocks noChangeArrowheads="1"/>
          </p:cNvSpPr>
          <p:nvPr/>
        </p:nvSpPr>
        <p:spPr bwMode="auto">
          <a:xfrm>
            <a:off x="899592" y="5661248"/>
            <a:ext cx="493945" cy="307777"/>
          </a:xfrm>
          <a:prstGeom prst="rect">
            <a:avLst/>
          </a:prstGeom>
          <a:solidFill>
            <a:srgbClr val="008000"/>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dirty="0" err="1" smtClean="0">
                <a:solidFill>
                  <a:srgbClr val="FFFF00"/>
                </a:solidFill>
                <a:latin typeface="Times" charset="0"/>
              </a:rPr>
              <a:t>Rott</a:t>
            </a:r>
            <a:endParaRPr lang="en-US" sz="1400" b="0" dirty="0">
              <a:solidFill>
                <a:srgbClr val="FFFF00"/>
              </a:solidFill>
              <a:latin typeface="Times" charset="0"/>
            </a:endParaRPr>
          </a:p>
        </p:txBody>
      </p:sp>
    </p:spTree>
    <p:extLst>
      <p:ext uri="{BB962C8B-B14F-4D97-AF65-F5344CB8AC3E}">
        <p14:creationId xmlns:p14="http://schemas.microsoft.com/office/powerpoint/2010/main" val="34864852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 b="1" i="0" u="none" strike="noStrike" cap="none" normalizeH="0" baseline="0">
            <a:ln>
              <a:noFill/>
            </a:ln>
            <a:solidFill>
              <a:srgbClr val="000000"/>
            </a:solidFill>
            <a:effectLst/>
            <a:latin typeface="Times New Roman" charset="0"/>
            <a:ea typeface="ＭＳ Ｐゴシック" charset="0"/>
            <a:cs typeface="Times New Roman"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 b="1" i="0" u="none" strike="noStrike" cap="none" normalizeH="0" baseline="0">
            <a:ln>
              <a:noFill/>
            </a:ln>
            <a:solidFill>
              <a:srgbClr val="000000"/>
            </a:solidFill>
            <a:effectLst/>
            <a:latin typeface="Times New Roman" charset="0"/>
            <a:ea typeface="ＭＳ Ｐゴシック" charset="0"/>
            <a:cs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21317</TotalTime>
  <Words>2159</Words>
  <Application>Microsoft Macintosh PowerPoint</Application>
  <PresentationFormat>On-screen Show (4:3)</PresentationFormat>
  <Paragraphs>575</Paragraphs>
  <Slides>68</Slides>
  <Notes>21</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Default Design</vt:lpstr>
      <vt:lpstr>PASCOS 2013 Summary</vt:lpstr>
      <vt:lpstr>String to rule them all?</vt:lpstr>
      <vt:lpstr>At what Energy is the New Physics?</vt:lpstr>
      <vt:lpstr>Quark Flavour Physics Successes</vt:lpstr>
      <vt:lpstr>Quark Flavour Physics Puzzles</vt:lpstr>
      <vt:lpstr>PowerPoint Presentation</vt:lpstr>
      <vt:lpstr>Neutrino Oscillations @ Daya Bay</vt:lpstr>
      <vt:lpstr>CP Violation in the Neutrino Sector?</vt:lpstr>
      <vt:lpstr>High-Energy Neutrino Astronomy</vt:lpstr>
      <vt:lpstr>PowerPoint Presentation</vt:lpstr>
      <vt:lpstr>A Phenomenological Profile  of the Higgs Boson</vt:lpstr>
      <vt:lpstr>2011: Combining Information from Previous Direct Searches and Indirect Data</vt:lpstr>
      <vt:lpstr>Higgs Production at the LHC</vt:lpstr>
      <vt:lpstr>Higgs Decay Branching Ratios</vt:lpstr>
      <vt:lpstr>PowerPoint Presentation</vt:lpstr>
      <vt:lpstr>The Particle Higgsaw Puzzle</vt:lpstr>
      <vt:lpstr>From Discovery to Measurement</vt:lpstr>
      <vt:lpstr>The ‘Higgs’ Spin is probably 0</vt:lpstr>
      <vt:lpstr>Theoretical Constraints on Higgs Mass</vt:lpstr>
      <vt:lpstr>Vacuum Instability in the Standard Model </vt:lpstr>
      <vt:lpstr>Elementary Higgs or Composite?</vt:lpstr>
      <vt:lpstr>Global Analysis of Higgs-like Models</vt:lpstr>
      <vt:lpstr>It Walks and Quacks like a Higgs</vt:lpstr>
      <vt:lpstr>Dixit Swedish Academy</vt:lpstr>
      <vt:lpstr>From a-Theorem to Double-Higgs Production?</vt:lpstr>
      <vt:lpstr>What else is there?</vt:lpstr>
      <vt:lpstr>PowerPoint Presentation</vt:lpstr>
      <vt:lpstr>PowerPoint Presentation</vt:lpstr>
      <vt:lpstr>Simplified Models: Caveat Emptor</vt:lpstr>
      <vt:lpstr>PowerPoint Presentation</vt:lpstr>
      <vt:lpstr>Searches ~ 5/fb @ 8 TeV</vt:lpstr>
      <vt:lpstr>PowerPoint Presentation</vt:lpstr>
      <vt:lpstr>PowerPoint Presentation</vt:lpstr>
      <vt:lpstr>Introduction</vt:lpstr>
      <vt:lpstr>What Next: A Higgs Factory?</vt:lpstr>
      <vt:lpstr>Possible Luminosities and Energies of e+e- Colliders</vt:lpstr>
      <vt:lpstr>A Vision for the 21st Century</vt:lpstr>
      <vt:lpstr>Comparison of Possible Higgs Factory Measurements</vt:lpstr>
      <vt:lpstr>TLEP: Part of a Vision for the Future</vt:lpstr>
      <vt:lpstr>Cosmological Inflation in Light of Planck</vt:lpstr>
      <vt:lpstr>Inflationary Landscape</vt:lpstr>
      <vt:lpstr>Inflation Cries out for Supersymmetry </vt:lpstr>
      <vt:lpstr>No-Scale Supergravity Inflation</vt:lpstr>
      <vt:lpstr>No-Scale Supergravity Inflation</vt:lpstr>
      <vt:lpstr>Look for B-Mode Polarization</vt:lpstr>
      <vt:lpstr>No-Scale Framework for Particle Physics &amp; Dark Matter</vt:lpstr>
      <vt:lpstr>String Model-Building</vt:lpstr>
      <vt:lpstr>E.g., Systematic Approach to Calabi-Yau Spaces</vt:lpstr>
      <vt:lpstr>Calabi-Yau-Ology</vt:lpstr>
      <vt:lpstr>Sample Approaches</vt:lpstr>
      <vt:lpstr>From Inflation to Structures</vt:lpstr>
      <vt:lpstr>Direct Searches for Dark Matter</vt:lpstr>
      <vt:lpstr>PowerPoint Presentation</vt:lpstr>
      <vt:lpstr>No BSM? History is on our Side</vt:lpstr>
      <vt:lpstr>Conversation with Mrs Thatcher: 1982</vt:lpstr>
      <vt:lpstr>Effective Potential in Single-Field Model</vt:lpstr>
      <vt:lpstr>Effective Potential in Wess-Zumino Model</vt:lpstr>
      <vt:lpstr>Wess-Zumino Inflation in Light of Planck</vt:lpstr>
      <vt:lpstr>Summary</vt:lpstr>
      <vt:lpstr>No-Scale Supergravity Inflation</vt:lpstr>
      <vt:lpstr>Inflationary Models in Light of Planck</vt:lpstr>
      <vt:lpstr>Supersymmetric Inflation in Light of Planck</vt:lpstr>
      <vt:lpstr>See also …</vt:lpstr>
      <vt:lpstr>PowerPoint Presentation</vt:lpstr>
      <vt:lpstr>The (NG)AEBHGHKMP Mechanism</vt:lpstr>
      <vt:lpstr>Comparison with Electroweak Fit</vt:lpstr>
      <vt:lpstr>Higgs as a Pseudo-Goldstone Boson</vt:lpstr>
      <vt:lpstr>H Coupling Measurements      Now</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Phenomenology Beyond the Standard Model</dc:title>
  <cp:lastModifiedBy>CERN User</cp:lastModifiedBy>
  <cp:revision>255</cp:revision>
  <dcterms:modified xsi:type="dcterms:W3CDTF">2013-11-26T01:36:43Z</dcterms:modified>
</cp:coreProperties>
</file>