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9" r:id="rId4"/>
    <p:sldId id="270" r:id="rId5"/>
    <p:sldId id="271" r:id="rId6"/>
    <p:sldId id="259" r:id="rId7"/>
    <p:sldId id="260" r:id="rId8"/>
    <p:sldId id="261" r:id="rId9"/>
    <p:sldId id="264" r:id="rId10"/>
    <p:sldId id="266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FE6E7-F113-3244-8A59-6E902B530811}" type="datetimeFigureOut">
              <a:rPr lang="en-US" smtClean="0"/>
              <a:t>26.03.14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0216B-5D2B-4840-8EAD-94C951AC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239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F5310-2D76-574D-96F0-19485AFFCF65}" type="datetimeFigureOut">
              <a:rPr lang="en-US" smtClean="0"/>
              <a:t>26.03.14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025C7-3D0E-CA4B-BB24-05182F3A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582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B6FE51-67A9-6341-88F8-E6BB6C5A8F7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wmf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639038"/>
            <a:ext cx="7406640" cy="1472184"/>
          </a:xfrm>
        </p:spPr>
        <p:txBody>
          <a:bodyPr/>
          <a:lstStyle/>
          <a:p>
            <a:r>
              <a:rPr lang="en-US" dirty="0" err="1" smtClean="0"/>
              <a:t>SiTra</a:t>
            </a:r>
            <a:r>
              <a:rPr lang="en-US" dirty="0" smtClean="0"/>
              <a:t> DAQ integration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into </a:t>
            </a:r>
            <a:r>
              <a:rPr lang="en-US" dirty="0" smtClean="0"/>
              <a:t>EUDAQ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627457"/>
            <a:ext cx="7406640" cy="1752600"/>
          </a:xfrm>
        </p:spPr>
        <p:txBody>
          <a:bodyPr anchor="b"/>
          <a:lstStyle/>
          <a:p>
            <a:r>
              <a:rPr lang="en-US" dirty="0" err="1" smtClean="0"/>
              <a:t>Zdeněk</a:t>
            </a:r>
            <a:r>
              <a:rPr lang="en-US" dirty="0" smtClean="0"/>
              <a:t> </a:t>
            </a:r>
            <a:r>
              <a:rPr lang="en-US" dirty="0" err="1" smtClean="0"/>
              <a:t>Doležal</a:t>
            </a:r>
            <a:r>
              <a:rPr lang="en-US" dirty="0" smtClean="0"/>
              <a:t>, Daniel </a:t>
            </a:r>
            <a:r>
              <a:rPr lang="en-US" dirty="0" err="1" smtClean="0"/>
              <a:t>Scheirich</a:t>
            </a:r>
            <a:r>
              <a:rPr lang="en-US" dirty="0" smtClean="0"/>
              <a:t> (Charles U. Prague)</a:t>
            </a:r>
          </a:p>
          <a:p>
            <a:r>
              <a:rPr lang="en-US" dirty="0" err="1" smtClean="0"/>
              <a:t>Hao</a:t>
            </a:r>
            <a:r>
              <a:rPr lang="en-US" dirty="0" smtClean="0"/>
              <a:t> Yin, Thomas </a:t>
            </a:r>
            <a:r>
              <a:rPr lang="en-US" dirty="0" err="1" smtClean="0"/>
              <a:t>Bergauer</a:t>
            </a:r>
            <a:r>
              <a:rPr lang="en-US" dirty="0" smtClean="0"/>
              <a:t> (HEPHY Vienna)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1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bits and pieces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?Test </a:t>
            </a:r>
            <a:r>
              <a:rPr lang="en-US" dirty="0" err="1" smtClean="0"/>
              <a:t>EUTelescope</a:t>
            </a:r>
            <a:r>
              <a:rPr lang="en-US" dirty="0" smtClean="0"/>
              <a:t> Analysis Framework applicability to </a:t>
            </a:r>
            <a:r>
              <a:rPr lang="en-US" dirty="0" err="1" smtClean="0"/>
              <a:t>analyse</a:t>
            </a:r>
            <a:r>
              <a:rPr lang="en-US" dirty="0" smtClean="0"/>
              <a:t> strip data (clustering, alignment, tracking)</a:t>
            </a:r>
          </a:p>
          <a:p>
            <a:r>
              <a:rPr lang="en-US" dirty="0" smtClean="0"/>
              <a:t>?Tune EAF to perform the analysis</a:t>
            </a:r>
          </a:p>
          <a:p>
            <a:r>
              <a:rPr lang="en-US" dirty="0" smtClean="0"/>
              <a:t>For CALICE our ‘simple’ tools might do (to be studied)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30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TuxDAQ</a:t>
            </a:r>
            <a:r>
              <a:rPr lang="en-US" dirty="0" smtClean="0"/>
              <a:t> and </a:t>
            </a:r>
            <a:r>
              <a:rPr lang="en-US" dirty="0" err="1" smtClean="0"/>
              <a:t>TuxOA</a:t>
            </a:r>
            <a:r>
              <a:rPr lang="en-US" dirty="0" smtClean="0"/>
              <a:t> operational</a:t>
            </a:r>
          </a:p>
          <a:p>
            <a:r>
              <a:rPr lang="en-US" dirty="0" err="1" smtClean="0"/>
              <a:t>TuxOA</a:t>
            </a:r>
            <a:r>
              <a:rPr lang="en-US" dirty="0" smtClean="0"/>
              <a:t>      </a:t>
            </a:r>
            <a:r>
              <a:rPr lang="en-US" dirty="0" err="1" smtClean="0"/>
              <a:t>TuxDAQ</a:t>
            </a:r>
            <a:r>
              <a:rPr lang="en-US" dirty="0" smtClean="0"/>
              <a:t> TCP/IP socket communication missing</a:t>
            </a:r>
          </a:p>
          <a:p>
            <a:r>
              <a:rPr lang="en-US" dirty="0" smtClean="0"/>
              <a:t>TCP/IP needed also for </a:t>
            </a:r>
            <a:r>
              <a:rPr lang="en-US" dirty="0" err="1" smtClean="0"/>
              <a:t>TuxDAQ</a:t>
            </a:r>
            <a:r>
              <a:rPr lang="en-US" dirty="0" smtClean="0"/>
              <a:t>     </a:t>
            </a:r>
            <a:r>
              <a:rPr lang="en-US" dirty="0" smtClean="0"/>
              <a:t>EUDAQ</a:t>
            </a:r>
          </a:p>
          <a:p>
            <a:r>
              <a:rPr lang="en-US" dirty="0" smtClean="0"/>
              <a:t>First tests of TCP/IP communication performed by Daniel </a:t>
            </a:r>
            <a:r>
              <a:rPr lang="en-US" dirty="0" err="1" smtClean="0"/>
              <a:t>Scheirich</a:t>
            </a:r>
            <a:r>
              <a:rPr lang="en-US" dirty="0" smtClean="0"/>
              <a:t> (Prague CU)</a:t>
            </a:r>
          </a:p>
          <a:p>
            <a:pPr lvl="1"/>
            <a:r>
              <a:rPr lang="en-US" dirty="0" smtClean="0"/>
              <a:t>Low-</a:t>
            </a:r>
            <a:r>
              <a:rPr lang="en-US" dirty="0"/>
              <a:t>level C standard kernel </a:t>
            </a:r>
            <a:r>
              <a:rPr lang="en-US" dirty="0" smtClean="0"/>
              <a:t>functions (socket…)</a:t>
            </a:r>
          </a:p>
          <a:p>
            <a:pPr lvl="1"/>
            <a:r>
              <a:rPr lang="en-US" dirty="0" smtClean="0"/>
              <a:t>ROOT </a:t>
            </a:r>
            <a:r>
              <a:rPr lang="en-US" dirty="0" err="1" smtClean="0"/>
              <a:t>TServerSocket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TSocket</a:t>
            </a:r>
            <a:endParaRPr lang="en-US" dirty="0"/>
          </a:p>
          <a:p>
            <a:r>
              <a:rPr lang="en-US" dirty="0" smtClean="0"/>
              <a:t>Implementation and test needed for both tasks (can we use ROOT Socket classes?)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11</a:t>
            </a:fld>
            <a:endParaRPr lang="en-US"/>
          </a:p>
        </p:txBody>
      </p:sp>
      <p:sp>
        <p:nvSpPr>
          <p:cNvPr id="7" name="Left-Right Arrow 6"/>
          <p:cNvSpPr/>
          <p:nvPr/>
        </p:nvSpPr>
        <p:spPr>
          <a:xfrm>
            <a:off x="3125097" y="2091166"/>
            <a:ext cx="456303" cy="259379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Left-Right Arrow 9"/>
          <p:cNvSpPr/>
          <p:nvPr/>
        </p:nvSpPr>
        <p:spPr>
          <a:xfrm>
            <a:off x="6951409" y="2942813"/>
            <a:ext cx="456303" cy="259379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6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clarify the job description</a:t>
            </a:r>
          </a:p>
          <a:p>
            <a:r>
              <a:rPr lang="en-US" dirty="0" smtClean="0"/>
              <a:t>Meeting with EUDAQ and ECAL DAQ people </a:t>
            </a:r>
            <a:r>
              <a:rPr lang="en-US" dirty="0" smtClean="0"/>
              <a:t>tomorrow14hrs</a:t>
            </a:r>
            <a:endParaRPr lang="en-US" dirty="0" smtClean="0"/>
          </a:p>
          <a:p>
            <a:r>
              <a:rPr lang="en-US" dirty="0" smtClean="0"/>
              <a:t>Enough info/assumptions to start writing Producer</a:t>
            </a:r>
          </a:p>
          <a:p>
            <a:pPr lvl="1"/>
            <a:r>
              <a:rPr lang="en-US" dirty="0" smtClean="0"/>
              <a:t>Daniel </a:t>
            </a:r>
            <a:r>
              <a:rPr lang="en-US" dirty="0" err="1" smtClean="0"/>
              <a:t>Scheirich</a:t>
            </a:r>
            <a:r>
              <a:rPr lang="en-US" dirty="0" smtClean="0"/>
              <a:t> with kind assistance of </a:t>
            </a:r>
            <a:r>
              <a:rPr lang="en-US" dirty="0" err="1" smtClean="0"/>
              <a:t>Hao</a:t>
            </a:r>
            <a:r>
              <a:rPr lang="en-US" dirty="0" smtClean="0"/>
              <a:t> et al. is in charge of this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93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to DAQ/SW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to provide more than simple track info?</a:t>
            </a:r>
          </a:p>
          <a:p>
            <a:r>
              <a:rPr lang="en-US" dirty="0" smtClean="0"/>
              <a:t>Can we provide </a:t>
            </a:r>
            <a:r>
              <a:rPr lang="en-US" dirty="0" err="1" smtClean="0"/>
              <a:t>StandardEvent</a:t>
            </a:r>
            <a:r>
              <a:rPr lang="en-US" dirty="0" smtClean="0"/>
              <a:t> instead of </a:t>
            </a:r>
            <a:r>
              <a:rPr lang="en-US" dirty="0" err="1" smtClean="0"/>
              <a:t>RawDataEvent</a:t>
            </a:r>
            <a:r>
              <a:rPr lang="en-US" dirty="0" smtClean="0"/>
              <a:t>?</a:t>
            </a:r>
          </a:p>
          <a:p>
            <a:r>
              <a:rPr lang="en-US" dirty="0" smtClean="0"/>
              <a:t>Can we use ROOT </a:t>
            </a:r>
            <a:r>
              <a:rPr lang="en-US" dirty="0" err="1" smtClean="0"/>
              <a:t>TSocket</a:t>
            </a:r>
            <a:r>
              <a:rPr lang="en-US" dirty="0" smtClean="0"/>
              <a:t> classes on the </a:t>
            </a:r>
            <a:r>
              <a:rPr lang="en-US" dirty="0" err="1" smtClean="0"/>
              <a:t>TuxDAQ</a:t>
            </a:r>
            <a:r>
              <a:rPr lang="en-US" dirty="0" smtClean="0"/>
              <a:t> side?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SiTra</a:t>
            </a:r>
            <a:r>
              <a:rPr lang="en-US" dirty="0" smtClean="0"/>
              <a:t> Job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dirty="0" smtClean="0"/>
              <a:t>Short: </a:t>
            </a:r>
          </a:p>
          <a:p>
            <a:r>
              <a:rPr lang="en-US" dirty="0" smtClean="0"/>
              <a:t>Provide telescope information for </a:t>
            </a:r>
            <a:r>
              <a:rPr lang="en-US" dirty="0" smtClean="0"/>
              <a:t>users</a:t>
            </a:r>
            <a:br>
              <a:rPr lang="en-US" dirty="0" smtClean="0"/>
            </a:b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Detailed:</a:t>
            </a:r>
          </a:p>
          <a:p>
            <a:r>
              <a:rPr lang="en-US" dirty="0"/>
              <a:t>m</a:t>
            </a:r>
            <a:r>
              <a:rPr lang="en-US" dirty="0" smtClean="0"/>
              <a:t>easure particle position in N planes</a:t>
            </a:r>
          </a:p>
          <a:p>
            <a:r>
              <a:rPr lang="en-US" dirty="0" smtClean="0"/>
              <a:t>perform alignment</a:t>
            </a:r>
          </a:p>
          <a:p>
            <a:r>
              <a:rPr lang="en-US" dirty="0"/>
              <a:t>p</a:t>
            </a:r>
            <a:r>
              <a:rPr lang="en-US" dirty="0" smtClean="0"/>
              <a:t>erform tracking</a:t>
            </a:r>
          </a:p>
          <a:p>
            <a:r>
              <a:rPr lang="en-US" dirty="0" smtClean="0"/>
              <a:t>provide entry position and direction at the DUT</a:t>
            </a:r>
          </a:p>
          <a:p>
            <a:r>
              <a:rPr lang="en-US" dirty="0" smtClean="0"/>
              <a:t>?provide full track info (+covariance…)?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4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SiTra</a:t>
            </a:r>
            <a:r>
              <a:rPr lang="en-US" dirty="0" smtClean="0"/>
              <a:t> Architecture</a:t>
            </a:r>
            <a:endParaRPr lang="en-US" dirty="0"/>
          </a:p>
        </p:txBody>
      </p:sp>
      <p:pic>
        <p:nvPicPr>
          <p:cNvPr id="7" name="Content Placeholder 6" descr="Screenshot 2014-03-26 12.39.2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9" r="-2689"/>
          <a:stretch>
            <a:fillRect/>
          </a:stretch>
        </p:blipFill>
        <p:spPr>
          <a:xfrm>
            <a:off x="1435608" y="1629241"/>
            <a:ext cx="7498080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72346" y="1417638"/>
            <a:ext cx="739355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TLU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63086" y="1879303"/>
            <a:ext cx="0" cy="4933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67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TuxDAQ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7621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DAQ system necessary to control the hardware</a:t>
            </a:r>
          </a:p>
          <a:p>
            <a:r>
              <a:rPr lang="en-US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C communication, flashing firmware, </a:t>
            </a:r>
            <a:br>
              <a:rPr lang="en-US" dirty="0" smtClean="0"/>
            </a:br>
            <a:r>
              <a:rPr lang="en-US" dirty="0" smtClean="0"/>
              <a:t>save calibration data (noise,..) into flash</a:t>
            </a:r>
          </a:p>
          <a:p>
            <a:r>
              <a:rPr lang="en-US" dirty="0" smtClean="0"/>
              <a:t>Run control, to be integrated in EPICS</a:t>
            </a:r>
          </a:p>
          <a:p>
            <a:r>
              <a:rPr lang="en-US" dirty="0" smtClean="0"/>
              <a:t>GUI or command line only mode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tuxdaq_201401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565" y="3224010"/>
            <a:ext cx="5231283" cy="363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60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TuxOA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06930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Online Analysis, i.e. monitoring</a:t>
            </a:r>
          </a:p>
          <a:p>
            <a:r>
              <a:rPr lang="en-US" dirty="0" smtClean="0"/>
              <a:t>Provides live </a:t>
            </a:r>
          </a:p>
          <a:p>
            <a:pPr lvl="1"/>
            <a:r>
              <a:rPr lang="en-US" dirty="0" smtClean="0"/>
              <a:t>signal/noise ratios</a:t>
            </a:r>
          </a:p>
          <a:p>
            <a:pPr lvl="1"/>
            <a:r>
              <a:rPr lang="en-US" dirty="0" smtClean="0"/>
              <a:t>Cluster sizes</a:t>
            </a:r>
          </a:p>
          <a:p>
            <a:pPr lvl="1"/>
            <a:r>
              <a:rPr lang="en-US" dirty="0" smtClean="0"/>
              <a:t>Hit map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Screenshot 2014-03-26 12.42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848" y="2168035"/>
            <a:ext cx="4423840" cy="34972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435608" y="3642712"/>
            <a:ext cx="2937080" cy="293091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Communication between </a:t>
            </a:r>
            <a:r>
              <a:rPr lang="en-US" dirty="0" err="1" smtClean="0"/>
              <a:t>TuxDAQ</a:t>
            </a:r>
            <a:r>
              <a:rPr lang="en-US" dirty="0" smtClean="0"/>
              <a:t>/</a:t>
            </a:r>
            <a:r>
              <a:rPr lang="en-US" dirty="0" err="1" smtClean="0"/>
              <a:t>TuxOA</a:t>
            </a:r>
            <a:r>
              <a:rPr lang="en-US" dirty="0" smtClean="0"/>
              <a:t> via file (at the moment) and via  TCP/IP socket (future)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28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Contents/</a:t>
            </a:r>
            <a:r>
              <a:rPr lang="en-US" dirty="0"/>
              <a:t>Formats: EUDAQ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6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12520" y="1414147"/>
            <a:ext cx="7821168" cy="480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RawDataEvent</a:t>
            </a:r>
            <a:endParaRPr lang="en-US" dirty="0"/>
          </a:p>
          <a:p>
            <a:pPr lvl="1"/>
            <a:r>
              <a:rPr lang="en-US" dirty="0" smtClean="0"/>
              <a:t>Generic </a:t>
            </a:r>
            <a:r>
              <a:rPr lang="en-US" dirty="0"/>
              <a:t>container for unaltered, encapsulated detector response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input: raw block of memory or vector</a:t>
            </a:r>
          </a:p>
          <a:p>
            <a:pPr lvl="1"/>
            <a:r>
              <a:rPr lang="en-US" dirty="0" smtClean="0"/>
              <a:t>Storage </a:t>
            </a:r>
            <a:r>
              <a:rPr lang="en-US" dirty="0"/>
              <a:t>of additional information possible</a:t>
            </a:r>
          </a:p>
          <a:p>
            <a:r>
              <a:rPr lang="en-US" dirty="0"/>
              <a:t> Alternative: </a:t>
            </a:r>
            <a:r>
              <a:rPr lang="en-US" dirty="0" err="1"/>
              <a:t>StandardEvent</a:t>
            </a:r>
            <a:endParaRPr lang="en-US" dirty="0"/>
          </a:p>
          <a:p>
            <a:pPr lvl="1"/>
            <a:r>
              <a:rPr lang="en-US" dirty="0" smtClean="0"/>
              <a:t>Decoded </a:t>
            </a:r>
            <a:r>
              <a:rPr lang="en-US" dirty="0"/>
              <a:t>detector data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read by e.g. the </a:t>
            </a:r>
            <a:r>
              <a:rPr lang="en-US" dirty="0" smtClean="0"/>
              <a:t>EUDAQ Online </a:t>
            </a:r>
            <a:r>
              <a:rPr lang="en-US" dirty="0" smtClean="0"/>
              <a:t>Monitor</a:t>
            </a:r>
          </a:p>
          <a:p>
            <a:pPr marL="128016" indent="0">
              <a:buNone/>
            </a:pPr>
            <a:r>
              <a:rPr lang="en-US" sz="2400" dirty="0" smtClean="0"/>
              <a:t>Source: EUDET</a:t>
            </a:r>
            <a:r>
              <a:rPr lang="en-US" sz="2400" dirty="0"/>
              <a:t>-Memo-2010-01</a:t>
            </a:r>
          </a:p>
        </p:txBody>
      </p:sp>
    </p:spTree>
    <p:extLst>
      <p:ext uri="{BB962C8B-B14F-4D97-AF65-F5344CB8AC3E}">
        <p14:creationId xmlns:p14="http://schemas.microsoft.com/office/powerpoint/2010/main" val="3779078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SiTra</a:t>
            </a:r>
            <a:r>
              <a:rPr lang="en-US" dirty="0"/>
              <a:t>/</a:t>
            </a:r>
            <a:r>
              <a:rPr lang="en-US" dirty="0" err="1" smtClean="0"/>
              <a:t>TuxDAQ</a:t>
            </a:r>
            <a:r>
              <a:rPr lang="en-US" dirty="0" smtClean="0"/>
              <a:t> Run modes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833" y="1447800"/>
            <a:ext cx="3968738" cy="4800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Raw </a:t>
            </a:r>
            <a:r>
              <a:rPr lang="en-US" dirty="0" smtClean="0"/>
              <a:t>Mode/transparent mode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Provides analog strip values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Zero </a:t>
            </a:r>
            <a:r>
              <a:rPr lang="en-US" dirty="0" smtClean="0"/>
              <a:t>Suppressed Mode </a:t>
            </a:r>
          </a:p>
          <a:p>
            <a:pPr marL="356616" lvl="1" indent="0">
              <a:lnSpc>
                <a:spcPct val="120000"/>
              </a:lnSpc>
              <a:buNone/>
            </a:pPr>
            <a:r>
              <a:rPr lang="en-US" dirty="0" smtClean="0"/>
              <a:t>(corresponds loosely to EUDAQ </a:t>
            </a:r>
            <a:r>
              <a:rPr lang="en-US" dirty="0" err="1" smtClean="0"/>
              <a:t>StandardEvent</a:t>
            </a:r>
            <a:r>
              <a:rPr lang="en-US" dirty="0" smtClean="0"/>
              <a:t>) </a:t>
            </a:r>
          </a:p>
          <a:p>
            <a:pPr marL="82296" indent="0">
              <a:lnSpc>
                <a:spcPct val="120000"/>
              </a:lnSpc>
              <a:buNone/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Single/Multi peak mode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Single mode: provides the maximum of the shaping curve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Multi-peak mode: samples shaping curve for offline fitting (used by Belle II to reduce background/occupancy)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Z. </a:t>
            </a:r>
            <a:r>
              <a:rPr lang="en-US" dirty="0" err="1" smtClean="0"/>
              <a:t>Doležal</a:t>
            </a:r>
            <a:r>
              <a:rPr lang="en-US" dirty="0" smtClean="0"/>
              <a:t> et al., AIDA 3rd AM Vienna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936633"/>
              </p:ext>
            </p:extLst>
          </p:nvPr>
        </p:nvGraphicFramePr>
        <p:xfrm>
          <a:off x="5404346" y="3974710"/>
          <a:ext cx="3529342" cy="2377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CorelDRAW" r:id="rId3" imgW="6733032" imgH="4535424" progId="CorelDraw.Graphic.11">
                  <p:embed/>
                </p:oleObj>
              </mc:Choice>
              <mc:Fallback>
                <p:oleObj name="CorelDRAW" r:id="rId3" imgW="6733032" imgH="4535424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4346" y="3974710"/>
                        <a:ext cx="3529342" cy="2377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Screenshot 2014-03-26 14.21.0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893" y="1205961"/>
            <a:ext cx="2710755" cy="261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1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178040" cy="4800600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en-US" dirty="0" smtClean="0"/>
              <a:t>What data is needed for which user: </a:t>
            </a:r>
          </a:p>
          <a:p>
            <a:pPr marL="82296" indent="0">
              <a:buNone/>
            </a:pPr>
            <a:r>
              <a:rPr lang="en-US" dirty="0" smtClean="0"/>
              <a:t>CALICE</a:t>
            </a:r>
          </a:p>
          <a:p>
            <a:pPr lvl="1"/>
            <a:r>
              <a:rPr lang="en-US" dirty="0" smtClean="0"/>
              <a:t>Probably impact point and direction</a:t>
            </a:r>
          </a:p>
          <a:p>
            <a:pPr lvl="1"/>
            <a:r>
              <a:rPr lang="en-US" dirty="0" smtClean="0"/>
              <a:t>This can be sufficiently achieved with ‘simple’ </a:t>
            </a:r>
            <a:r>
              <a:rPr lang="en-US" dirty="0" err="1" smtClean="0"/>
              <a:t>reco</a:t>
            </a:r>
            <a:endParaRPr lang="en-US" dirty="0" smtClean="0"/>
          </a:p>
          <a:p>
            <a:pPr lvl="1"/>
            <a:r>
              <a:rPr lang="en-US" dirty="0" smtClean="0"/>
              <a:t>Do we have </a:t>
            </a:r>
            <a:r>
              <a:rPr lang="en-US" dirty="0"/>
              <a:t>‘simple’ </a:t>
            </a:r>
            <a:r>
              <a:rPr lang="en-US" dirty="0" err="1" smtClean="0"/>
              <a:t>reco</a:t>
            </a:r>
            <a:r>
              <a:rPr lang="en-US" dirty="0" smtClean="0"/>
              <a:t>/align/tracking SW?</a:t>
            </a:r>
          </a:p>
          <a:p>
            <a:pPr marL="82296" indent="0">
              <a:buNone/>
            </a:pPr>
            <a:r>
              <a:rPr lang="en-US" dirty="0" smtClean="0"/>
              <a:t>Generic user (TPC,…)</a:t>
            </a:r>
          </a:p>
          <a:p>
            <a:pPr lvl="1"/>
            <a:r>
              <a:rPr lang="en-US" dirty="0" smtClean="0"/>
              <a:t>Perhaps raw data to perform precision tracking with </a:t>
            </a:r>
            <a:r>
              <a:rPr lang="en-US" dirty="0" err="1"/>
              <a:t>EUTelescope</a:t>
            </a:r>
            <a:r>
              <a:rPr lang="en-US" dirty="0"/>
              <a:t> Analysis </a:t>
            </a:r>
            <a:r>
              <a:rPr lang="en-US" dirty="0" smtClean="0"/>
              <a:t>Framework</a:t>
            </a:r>
          </a:p>
          <a:p>
            <a:pPr lvl="1"/>
            <a:r>
              <a:rPr lang="en-US" dirty="0" smtClean="0"/>
              <a:t>Who does the analysis? AIDA SW experts?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Z. </a:t>
            </a:r>
            <a:r>
              <a:rPr lang="en-US" dirty="0" err="1" smtClean="0"/>
              <a:t>Doležal</a:t>
            </a:r>
            <a:r>
              <a:rPr lang="en-US" dirty="0" smtClean="0"/>
              <a:t> et al., AIDA 3rd AM Vienna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2565400"/>
            <a:ext cx="66167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58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EUDAQ </a:t>
            </a:r>
            <a:r>
              <a:rPr lang="en-US" dirty="0" err="1" smtClean="0"/>
              <a:t>SiTra</a:t>
            </a:r>
            <a:r>
              <a:rPr lang="en-US" dirty="0" smtClean="0"/>
              <a:t>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2 modules running within </a:t>
            </a:r>
            <a:r>
              <a:rPr lang="en-US" dirty="0" err="1" smtClean="0"/>
              <a:t>TuxDAQ</a:t>
            </a:r>
            <a:r>
              <a:rPr lang="en-US" dirty="0" smtClean="0"/>
              <a:t>/OA needed:</a:t>
            </a:r>
          </a:p>
          <a:p>
            <a:r>
              <a:rPr lang="en-US" dirty="0" smtClean="0"/>
              <a:t>Producer</a:t>
            </a:r>
          </a:p>
          <a:p>
            <a:pPr lvl="1"/>
            <a:r>
              <a:rPr lang="en-US" dirty="0" smtClean="0"/>
              <a:t>Configuration</a:t>
            </a:r>
          </a:p>
          <a:p>
            <a:pPr lvl="1"/>
            <a:r>
              <a:rPr lang="en-US" dirty="0"/>
              <a:t>Receiving </a:t>
            </a:r>
            <a:r>
              <a:rPr lang="en-US" dirty="0" smtClean="0"/>
              <a:t>Commands from </a:t>
            </a:r>
            <a:r>
              <a:rPr lang="en-US" dirty="0" err="1" smtClean="0"/>
              <a:t>RunControl</a:t>
            </a:r>
            <a:endParaRPr lang="en-US" dirty="0" smtClean="0"/>
          </a:p>
          <a:p>
            <a:pPr lvl="1"/>
            <a:r>
              <a:rPr lang="en-US" dirty="0"/>
              <a:t>Sending </a:t>
            </a:r>
            <a:r>
              <a:rPr lang="en-US" dirty="0" smtClean="0"/>
              <a:t>Data to </a:t>
            </a:r>
            <a:r>
              <a:rPr lang="en-US" dirty="0" err="1" smtClean="0"/>
              <a:t>DataCollector</a:t>
            </a:r>
            <a:endParaRPr lang="en-US" dirty="0" smtClean="0"/>
          </a:p>
          <a:p>
            <a:pPr lvl="1"/>
            <a:r>
              <a:rPr lang="en-US" dirty="0" smtClean="0"/>
              <a:t>Communication via TCP/IP</a:t>
            </a:r>
          </a:p>
          <a:p>
            <a:r>
              <a:rPr lang="en-US" dirty="0" smtClean="0"/>
              <a:t>Converter (</a:t>
            </a:r>
            <a:r>
              <a:rPr lang="en-US" dirty="0" err="1" smtClean="0"/>
              <a:t>RawData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err="1" smtClean="0"/>
              <a:t>StandardEvent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26.3.14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Doležal et al., AIDA 3rd AM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6FE51-67A9-6341-88F8-E6BB6C5A8F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87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328</TotalTime>
  <Words>643</Words>
  <Application>Microsoft Macintosh PowerPoint</Application>
  <PresentationFormat>On-screen Show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Solstice</vt:lpstr>
      <vt:lpstr>CorelDRAW</vt:lpstr>
      <vt:lpstr>SiTra DAQ integration  into EUDAQ</vt:lpstr>
      <vt:lpstr>SiTra Job Description </vt:lpstr>
      <vt:lpstr>SiTra Architecture</vt:lpstr>
      <vt:lpstr>TuxDAQ</vt:lpstr>
      <vt:lpstr>TuxOA</vt:lpstr>
      <vt:lpstr>Data Contents/Formats: EUDAQ</vt:lpstr>
      <vt:lpstr>SiTra/TuxDAQ Run modes </vt:lpstr>
      <vt:lpstr>Data Analysis</vt:lpstr>
      <vt:lpstr>EUDAQ SiTra Interface</vt:lpstr>
      <vt:lpstr>Further bits and pieces needed</vt:lpstr>
      <vt:lpstr>Status</vt:lpstr>
      <vt:lpstr>Plans</vt:lpstr>
      <vt:lpstr>Question to DAQ/SW group</vt:lpstr>
    </vt:vector>
  </TitlesOfParts>
  <Company>Charles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SiTra DAQ integration into EUDAQ</dc:title>
  <dc:creator>Zdenek Dolezal</dc:creator>
  <cp:lastModifiedBy>Thomas Bergauer</cp:lastModifiedBy>
  <cp:revision>49</cp:revision>
  <dcterms:created xsi:type="dcterms:W3CDTF">2014-03-25T15:30:26Z</dcterms:created>
  <dcterms:modified xsi:type="dcterms:W3CDTF">2014-03-26T13:27:55Z</dcterms:modified>
</cp:coreProperties>
</file>