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7.jpeg" ContentType="image/jpeg"/>
  <Override PartName="/ppt/media/image3.png" ContentType="image/png"/>
  <Override PartName="/ppt/media/image22.png" ContentType="image/png"/>
  <Override PartName="/ppt/media/image16.jpeg" ContentType="image/jpeg"/>
  <Override PartName="/ppt/media/image15.jpeg" ContentType="image/jpeg"/>
  <Override PartName="/ppt/media/image14.jpeg" ContentType="image/jpeg"/>
  <Override PartName="/ppt/media/image4.png" ContentType="image/png"/>
  <Override PartName="/ppt/media/image23.png" ContentType="image/png"/>
  <Override PartName="/ppt/media/image13.jpeg" ContentType="image/jpeg"/>
  <Override PartName="/ppt/media/image12.jpeg" ContentType="image/jpeg"/>
  <Override PartName="/ppt/media/image9.jpeg" ContentType="image/jpeg"/>
  <Override PartName="/ppt/media/image11.jpeg" ContentType="image/jpeg"/>
  <Override PartName="/ppt/media/image5.png" ContentType="image/png"/>
  <Override PartName="/ppt/media/image10.jpeg" ContentType="image/jpeg"/>
  <Override PartName="/ppt/media/image8.jpeg" ContentType="image/jpeg"/>
  <Override PartName="/ppt/media/image24.png" ContentType="image/png"/>
  <Override PartName="/ppt/media/image1.png" ContentType="image/png"/>
  <Override PartName="/ppt/media/image20.png" ContentType="image/png"/>
  <Override PartName="/ppt/media/image18.png" ContentType="image/png"/>
  <Override PartName="/ppt/media/image7.jpeg" ContentType="image/jpeg"/>
  <Override PartName="/ppt/media/image6.png" ContentType="image/png"/>
  <Override PartName="/ppt/media/image2.png" ContentType="image/png"/>
  <Override PartName="/ppt/media/image21.png" ContentType="image/png"/>
  <Override PartName="/ppt/media/image19.png" ContentType="image/png"/>
  <Override PartName="/ppt/slideLayouts/slideLayout28.xml" ContentType="application/vnd.openxmlformats-officedocument.presentationml.slideLayout+xml"/>
  <Override PartName="/ppt/slideLayouts/_rels/slideLayout13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6.xml.rels" ContentType="application/vnd.openxmlformats-package.relationships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slide9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slideMasters/slideMaster1.xml" ContentType="application/vnd.openxmlformats-officedocument.presentationml.slideMaster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9902825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938880" y="-54720"/>
            <a:ext cx="8581320" cy="673920"/>
          </a:xfrm>
          <a:prstGeom prst="rect">
            <a:avLst/>
          </a:prstGeom>
        </p:spPr>
        <p:txBody>
          <a:bodyPr anchor="b" bIns="50760" lIns="50760" rIns="96120" tIns="50760" wrap="none"/>
          <a:p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996120" y="926640"/>
            <a:ext cx="864504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996120" y="3003840"/>
            <a:ext cx="864504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938880" y="-54720"/>
            <a:ext cx="8581320" cy="673920"/>
          </a:xfrm>
          <a:prstGeom prst="rect">
            <a:avLst/>
          </a:prstGeom>
        </p:spPr>
        <p:txBody>
          <a:bodyPr anchor="b" bIns="50760" lIns="50760" rIns="96120" tIns="50760" wrap="none"/>
          <a:p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996120" y="9266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5425560" y="9266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5425560" y="30038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996120" y="30038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938880" y="-54720"/>
            <a:ext cx="8581320" cy="673920"/>
          </a:xfrm>
          <a:prstGeom prst="rect">
            <a:avLst/>
          </a:prstGeom>
        </p:spPr>
        <p:txBody>
          <a:bodyPr anchor="b" bIns="50760" lIns="50760" rIns="96120" tIns="50760" wrap="none"/>
          <a:p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996120" y="9266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5425560" y="9266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938880" y="-54720"/>
            <a:ext cx="8581320" cy="673920"/>
          </a:xfrm>
          <a:prstGeom prst="rect">
            <a:avLst/>
          </a:prstGeom>
        </p:spPr>
        <p:txBody>
          <a:bodyPr anchor="b" bIns="50760" lIns="50760" rIns="96120" tIns="50760" wrap="none"/>
          <a:p>
            <a:endParaRPr/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996120" y="926640"/>
            <a:ext cx="8645040" cy="39780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938880" y="-54720"/>
            <a:ext cx="8581320" cy="673920"/>
          </a:xfrm>
          <a:prstGeom prst="rect">
            <a:avLst/>
          </a:prstGeom>
        </p:spPr>
        <p:txBody>
          <a:bodyPr anchor="b" bIns="50760" lIns="50760" rIns="96120" tIns="50760" wrap="none"/>
          <a:p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996120" y="926640"/>
            <a:ext cx="8645040" cy="39776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938880" y="-54720"/>
            <a:ext cx="8581320" cy="673920"/>
          </a:xfrm>
          <a:prstGeom prst="rect">
            <a:avLst/>
          </a:prstGeom>
        </p:spPr>
        <p:txBody>
          <a:bodyPr anchor="b" bIns="50760" lIns="50760" rIns="96120" tIns="50760" wrap="none"/>
          <a:p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996120" y="926640"/>
            <a:ext cx="4218480" cy="39776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425560" y="926640"/>
            <a:ext cx="4218480" cy="39776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938880" y="-54720"/>
            <a:ext cx="8581320" cy="673920"/>
          </a:xfrm>
          <a:prstGeom prst="rect">
            <a:avLst/>
          </a:prstGeom>
        </p:spPr>
        <p:txBody>
          <a:bodyPr anchor="b" bIns="50760" lIns="50760" rIns="96120" tIns="50760" wrap="none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938880" y="47160"/>
            <a:ext cx="8581320" cy="48571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938880" y="-54720"/>
            <a:ext cx="8581320" cy="673920"/>
          </a:xfrm>
          <a:prstGeom prst="rect">
            <a:avLst/>
          </a:prstGeom>
        </p:spPr>
        <p:txBody>
          <a:bodyPr anchor="b" bIns="50760" lIns="50760" rIns="96120" tIns="50760" wrap="none"/>
          <a:p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996120" y="9266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996120" y="30038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425560" y="926640"/>
            <a:ext cx="4218480" cy="39776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938880" y="-54720"/>
            <a:ext cx="8581320" cy="673920"/>
          </a:xfrm>
          <a:prstGeom prst="rect">
            <a:avLst/>
          </a:prstGeom>
        </p:spPr>
        <p:txBody>
          <a:bodyPr anchor="b" bIns="50760" lIns="50760" rIns="96120" tIns="50760" wrap="none"/>
          <a:p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996120" y="926640"/>
            <a:ext cx="8645040" cy="39780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938880" y="-54720"/>
            <a:ext cx="8581320" cy="673920"/>
          </a:xfrm>
          <a:prstGeom prst="rect">
            <a:avLst/>
          </a:prstGeom>
        </p:spPr>
        <p:txBody>
          <a:bodyPr anchor="b" bIns="50760" lIns="50760" rIns="96120" tIns="50760" wrap="none"/>
          <a:p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996120" y="926640"/>
            <a:ext cx="4218480" cy="39776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425560" y="9266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425560" y="30038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938880" y="-54720"/>
            <a:ext cx="8581320" cy="673920"/>
          </a:xfrm>
          <a:prstGeom prst="rect">
            <a:avLst/>
          </a:prstGeom>
        </p:spPr>
        <p:txBody>
          <a:bodyPr anchor="b" bIns="50760" lIns="50760" rIns="96120" tIns="50760" wrap="none"/>
          <a:p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996120" y="9266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425560" y="9266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996120" y="3003840"/>
            <a:ext cx="86446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938880" y="-54720"/>
            <a:ext cx="8581320" cy="673920"/>
          </a:xfrm>
          <a:prstGeom prst="rect">
            <a:avLst/>
          </a:prstGeom>
        </p:spPr>
        <p:txBody>
          <a:bodyPr anchor="b" bIns="50760" lIns="50760" rIns="96120" tIns="50760" wrap="none"/>
          <a:p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996120" y="926640"/>
            <a:ext cx="864504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996120" y="3003840"/>
            <a:ext cx="864504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938880" y="-54720"/>
            <a:ext cx="8581320" cy="673920"/>
          </a:xfrm>
          <a:prstGeom prst="rect">
            <a:avLst/>
          </a:prstGeom>
        </p:spPr>
        <p:txBody>
          <a:bodyPr anchor="b" bIns="50760" lIns="50760" rIns="96120" tIns="50760" wrap="none"/>
          <a:p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996120" y="9266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425560" y="9266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425560" y="30038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996120" y="30038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938880" y="-54720"/>
            <a:ext cx="8581320" cy="673920"/>
          </a:xfrm>
          <a:prstGeom prst="rect">
            <a:avLst/>
          </a:prstGeom>
        </p:spPr>
        <p:txBody>
          <a:bodyPr anchor="b" bIns="50760" lIns="50760" rIns="96120" tIns="50760" wrap="none"/>
          <a:p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996120" y="9266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5425560" y="9266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938880" y="-54720"/>
            <a:ext cx="8581320" cy="673920"/>
          </a:xfrm>
          <a:prstGeom prst="rect">
            <a:avLst/>
          </a:prstGeom>
        </p:spPr>
        <p:txBody>
          <a:bodyPr anchor="b" bIns="50760" lIns="50760" rIns="96120" tIns="50760" wrap="none"/>
          <a:p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996120" y="926640"/>
            <a:ext cx="8645040" cy="39780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938880" y="-54720"/>
            <a:ext cx="8581320" cy="673920"/>
          </a:xfrm>
          <a:prstGeom prst="rect">
            <a:avLst/>
          </a:prstGeom>
        </p:spPr>
        <p:txBody>
          <a:bodyPr anchor="b" bIns="50760" lIns="50760" rIns="96120" tIns="50760" wrap="none"/>
          <a:p>
            <a:endParaRPr/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996120" y="926640"/>
            <a:ext cx="8645040" cy="39776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938880" y="-54720"/>
            <a:ext cx="8581320" cy="673920"/>
          </a:xfrm>
          <a:prstGeom prst="rect">
            <a:avLst/>
          </a:prstGeom>
        </p:spPr>
        <p:txBody>
          <a:bodyPr anchor="b" bIns="50760" lIns="50760" rIns="96120" tIns="50760" wrap="none"/>
          <a:p>
            <a:endParaRPr/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996120" y="926640"/>
            <a:ext cx="4218480" cy="39776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5425560" y="926640"/>
            <a:ext cx="4218480" cy="39776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938880" y="-54720"/>
            <a:ext cx="8581320" cy="673920"/>
          </a:xfrm>
          <a:prstGeom prst="rect">
            <a:avLst/>
          </a:prstGeom>
        </p:spPr>
        <p:txBody>
          <a:bodyPr anchor="b" bIns="50760" lIns="50760" rIns="96120" tIns="50760" wrap="none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938880" y="-54720"/>
            <a:ext cx="8581320" cy="673920"/>
          </a:xfrm>
          <a:prstGeom prst="rect">
            <a:avLst/>
          </a:prstGeom>
        </p:spPr>
        <p:txBody>
          <a:bodyPr anchor="b" bIns="50760" lIns="50760" rIns="96120" tIns="50760" wrap="none"/>
          <a:p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996120" y="926640"/>
            <a:ext cx="8645040" cy="39776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938880" y="47160"/>
            <a:ext cx="8581320" cy="48571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938880" y="-54720"/>
            <a:ext cx="8581320" cy="673920"/>
          </a:xfrm>
          <a:prstGeom prst="rect">
            <a:avLst/>
          </a:prstGeom>
        </p:spPr>
        <p:txBody>
          <a:bodyPr anchor="b" bIns="50760" lIns="50760" rIns="96120" tIns="50760" wrap="none"/>
          <a:p>
            <a:endParaRPr/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996120" y="9266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996120" y="30038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5425560" y="926640"/>
            <a:ext cx="4218480" cy="39776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938880" y="-54720"/>
            <a:ext cx="8581320" cy="673920"/>
          </a:xfrm>
          <a:prstGeom prst="rect">
            <a:avLst/>
          </a:prstGeom>
        </p:spPr>
        <p:txBody>
          <a:bodyPr anchor="b" bIns="50760" lIns="50760" rIns="96120" tIns="50760" wrap="none"/>
          <a:p>
            <a:endParaRPr/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996120" y="926640"/>
            <a:ext cx="4218480" cy="39776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5425560" y="9266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5425560" y="30038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938880" y="-54720"/>
            <a:ext cx="8581320" cy="673920"/>
          </a:xfrm>
          <a:prstGeom prst="rect">
            <a:avLst/>
          </a:prstGeom>
        </p:spPr>
        <p:txBody>
          <a:bodyPr anchor="b" bIns="50760" lIns="50760" rIns="96120" tIns="50760" wrap="none"/>
          <a:p>
            <a:endParaRPr/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996120" y="9266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5425560" y="9266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996120" y="3003840"/>
            <a:ext cx="86446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938880" y="-54720"/>
            <a:ext cx="8581320" cy="673920"/>
          </a:xfrm>
          <a:prstGeom prst="rect">
            <a:avLst/>
          </a:prstGeom>
        </p:spPr>
        <p:txBody>
          <a:bodyPr anchor="b" bIns="50760" lIns="50760" rIns="96120" tIns="50760" wrap="none"/>
          <a:p>
            <a:endParaRPr/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996120" y="926640"/>
            <a:ext cx="864504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996120" y="3003840"/>
            <a:ext cx="864504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938880" y="-54720"/>
            <a:ext cx="8581320" cy="673920"/>
          </a:xfrm>
          <a:prstGeom prst="rect">
            <a:avLst/>
          </a:prstGeom>
        </p:spPr>
        <p:txBody>
          <a:bodyPr anchor="b" bIns="50760" lIns="50760" rIns="96120" tIns="50760" wrap="none"/>
          <a:p>
            <a:endParaRPr/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996120" y="9266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5425560" y="9266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5425560" y="30038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121" name="PlaceHolder 5"/>
          <p:cNvSpPr>
            <a:spLocks noGrp="1"/>
          </p:cNvSpPr>
          <p:nvPr>
            <p:ph type="body"/>
          </p:nvPr>
        </p:nvSpPr>
        <p:spPr>
          <a:xfrm>
            <a:off x="996120" y="30038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938880" y="-54720"/>
            <a:ext cx="8581320" cy="673920"/>
          </a:xfrm>
          <a:prstGeom prst="rect">
            <a:avLst/>
          </a:prstGeom>
        </p:spPr>
        <p:txBody>
          <a:bodyPr anchor="b" bIns="50760" lIns="50760" rIns="96120" tIns="50760" wrap="none"/>
          <a:p>
            <a:endParaRPr/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996120" y="9266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5425560" y="9266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938880" y="-54720"/>
            <a:ext cx="8581320" cy="673920"/>
          </a:xfrm>
          <a:prstGeom prst="rect">
            <a:avLst/>
          </a:prstGeom>
        </p:spPr>
        <p:txBody>
          <a:bodyPr anchor="b" bIns="50760" lIns="50760" rIns="96120" tIns="50760" wrap="none"/>
          <a:p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996120" y="926640"/>
            <a:ext cx="4218480" cy="39776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5425560" y="926640"/>
            <a:ext cx="4218480" cy="39776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938880" y="-54720"/>
            <a:ext cx="8581320" cy="673920"/>
          </a:xfrm>
          <a:prstGeom prst="rect">
            <a:avLst/>
          </a:prstGeom>
        </p:spPr>
        <p:txBody>
          <a:bodyPr anchor="b" bIns="50760" lIns="50760" rIns="96120" tIns="5076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938880" y="47160"/>
            <a:ext cx="8581320" cy="48571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938880" y="-54720"/>
            <a:ext cx="8581320" cy="673920"/>
          </a:xfrm>
          <a:prstGeom prst="rect">
            <a:avLst/>
          </a:prstGeom>
        </p:spPr>
        <p:txBody>
          <a:bodyPr anchor="b" bIns="50760" lIns="50760" rIns="96120" tIns="50760" wrap="none"/>
          <a:p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996120" y="9266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996120" y="30038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5425560" y="926640"/>
            <a:ext cx="4218480" cy="39776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938880" y="-54720"/>
            <a:ext cx="8581320" cy="673920"/>
          </a:xfrm>
          <a:prstGeom prst="rect">
            <a:avLst/>
          </a:prstGeom>
        </p:spPr>
        <p:txBody>
          <a:bodyPr anchor="b" bIns="50760" lIns="50760" rIns="96120" tIns="50760" wrap="none"/>
          <a:p>
            <a:endParaRPr/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996120" y="926640"/>
            <a:ext cx="4218480" cy="39776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5425560" y="9266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5425560" y="30038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938880" y="-54720"/>
            <a:ext cx="8581320" cy="673920"/>
          </a:xfrm>
          <a:prstGeom prst="rect">
            <a:avLst/>
          </a:prstGeom>
        </p:spPr>
        <p:txBody>
          <a:bodyPr anchor="b" bIns="50760" lIns="50760" rIns="96120" tIns="50760" wrap="none"/>
          <a:p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996120" y="9266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5425560" y="926640"/>
            <a:ext cx="42184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996120" y="3003840"/>
            <a:ext cx="8644680" cy="1896840"/>
          </a:xfrm>
          <a:prstGeom prst="rect">
            <a:avLst/>
          </a:prstGeom>
        </p:spPr>
        <p:txBody>
          <a:bodyPr bIns="50760" lIns="50760" rIns="96120" tIns="5076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body"/>
          </p:nvPr>
        </p:nvSpPr>
        <p:spPr>
          <a:xfrm>
            <a:off x="5060160" y="2637720"/>
            <a:ext cx="4346280" cy="3977640"/>
          </a:xfrm>
          <a:prstGeom prst="rect">
            <a:avLst/>
          </a:prstGeom>
        </p:spPr>
        <p:txBody>
          <a:bodyPr anchor="b" bIns="50760" lIns="50760" rIns="96120" tIns="50760" wrap="none"/>
          <a:p>
            <a:pPr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algn="ctr" lvl="1">
              <a:buFont typeface="Lucida Grande"/>
              <a:buChar char="–"/>
            </a:pPr>
            <a:r>
              <a:rPr lang="en-US"/>
              <a:t>Second Outline Level</a:t>
            </a:r>
            <a:endParaRPr/>
          </a:p>
          <a:p>
            <a:pPr algn="ctr" lvl="2">
              <a:buFont typeface="Lucida Grande"/>
              <a:buChar char="•"/>
            </a:pPr>
            <a:r>
              <a:rPr lang="en-US"/>
              <a:t>Third Outline Level</a:t>
            </a:r>
            <a:endParaRPr/>
          </a:p>
          <a:p>
            <a:pPr algn="ctr" lvl="3">
              <a:buFont typeface="Lucida Grande"/>
              <a:buChar char="–"/>
            </a:pPr>
            <a:r>
              <a:rPr lang="en-US"/>
              <a:t>Fourth Outline Level</a:t>
            </a:r>
            <a:endParaRPr/>
          </a:p>
          <a:p>
            <a:pPr algn="ctr" lvl="4">
              <a:buFont typeface="Lucida Grande"/>
              <a:buChar char="»"/>
            </a:pPr>
            <a:r>
              <a:rPr lang="en-US"/>
              <a:t>Fifth Outline Level</a:t>
            </a:r>
            <a:endParaRPr/>
          </a:p>
          <a:p>
            <a:pPr algn="ctr" lvl="5">
              <a:buFont typeface="Lucida Grande"/>
              <a:buChar char="»"/>
            </a:pPr>
            <a:r>
              <a:rPr lang="en-US"/>
              <a:t>Sixth Outline Level</a:t>
            </a:r>
            <a:endParaRPr/>
          </a:p>
          <a:p>
            <a:pPr algn="ctr" lvl="6">
              <a:buFont typeface="Lucida Grande"/>
              <a:buChar char="»"/>
            </a:pPr>
            <a:r>
              <a:rPr lang="en-US"/>
              <a:t>Seventh Outline Level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title"/>
          </p:nvPr>
        </p:nvSpPr>
        <p:spPr>
          <a:xfrm>
            <a:off x="716760" y="980640"/>
            <a:ext cx="8911440" cy="1932480"/>
          </a:xfrm>
          <a:prstGeom prst="rect">
            <a:avLst/>
          </a:prstGeom>
        </p:spPr>
        <p:txBody>
          <a:bodyPr anchor="ctr" bIns="50760" lIns="50760" rIns="96120" tIns="50760" wrap="none"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4766400" y="6388200"/>
            <a:ext cx="368280" cy="398880"/>
          </a:xfrm>
          <a:prstGeom prst="rect">
            <a:avLst/>
          </a:prstGeom>
        </p:spPr>
        <p:txBody>
          <a:bodyPr anchorCtr="1" bIns="46800" lIns="90000" rIns="90000" tIns="46800" wrap="none"/>
          <a:p>
            <a:pPr>
              <a:buFont typeface="StarSymbol"/>
              <a:buChar char=""/>
            </a:pPr>
            <a:fld id="{A1115191-8151-4161-A181-A19141E171E1}" type="slidenum">
              <a:rPr lang="en-US"/>
              <a:t>&lt;number&gt;</a:t>
            </a:fld>
            <a:endParaRPr/>
          </a:p>
        </p:txBody>
      </p:sp>
      <p:pic>
        <p:nvPicPr>
          <p:cNvPr descr="" id="3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380520" y="0"/>
            <a:ext cx="9520920" cy="1282680"/>
          </a:xfrm>
          <a:prstGeom prst="rect">
            <a:avLst/>
          </a:prstGeom>
        </p:spPr>
      </p:pic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938880" y="47160"/>
            <a:ext cx="8581320" cy="572040"/>
          </a:xfrm>
          <a:prstGeom prst="rect">
            <a:avLst/>
          </a:prstGeom>
        </p:spPr>
        <p:txBody>
          <a:bodyPr anchor="b" bIns="50760" lIns="50760" rIns="96120" tIns="50760" wrap="none"/>
          <a:p>
            <a:r>
              <a:rPr lang="en-US"/>
              <a:t>Click to edit the title text format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996120" y="926640"/>
            <a:ext cx="8645040" cy="3977640"/>
          </a:xfrm>
          <a:prstGeom prst="rect">
            <a:avLst/>
          </a:prstGeom>
        </p:spPr>
        <p:txBody>
          <a:bodyPr bIns="50760" lIns="50760" rIns="96120" tIns="50760" wrap="none"/>
          <a:p>
            <a:pPr>
              <a:buFont charset="2" typeface="Wingdings"/>
              <a:buChar char="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140000"/>
              <a:buFont typeface="Arial"/>
              <a:buChar char="•"/>
            </a:pPr>
            <a:r>
              <a:rPr lang="en-US"/>
              <a:t>Second Outline Level</a:t>
            </a:r>
            <a:endParaRPr/>
          </a:p>
          <a:p>
            <a:pPr lvl="2">
              <a:buSzPct val="76000"/>
              <a:buFont typeface="Arial"/>
              <a:buChar char="¥"/>
            </a:pPr>
            <a:r>
              <a:rPr lang="en-US"/>
              <a:t>Third Outline Level</a:t>
            </a:r>
            <a:endParaRPr/>
          </a:p>
          <a:p>
            <a:pPr lvl="3">
              <a:buSzPct val="76000"/>
              <a:buFont typeface="Arial"/>
              <a:buChar char="­"/>
            </a:pPr>
            <a:r>
              <a:rPr lang="en-US"/>
              <a:t>Fourth Outline Level</a:t>
            </a:r>
            <a:endParaRPr/>
          </a:p>
          <a:p>
            <a:pPr lvl="4">
              <a:buSzPct val="76000"/>
              <a:buFont typeface="Arial"/>
              <a:buChar char="•"/>
            </a:pPr>
            <a:r>
              <a:rPr lang="en-US"/>
              <a:t>Fifth Outline Level</a:t>
            </a:r>
            <a:endParaRPr/>
          </a:p>
          <a:p>
            <a:pPr lvl="5">
              <a:buSzPct val="76000"/>
              <a:buFont typeface="Arial"/>
              <a:buChar char="•"/>
            </a:pPr>
            <a:r>
              <a:rPr lang="en-US"/>
              <a:t>Sixth Outline Level</a:t>
            </a:r>
            <a:endParaRPr/>
          </a:p>
          <a:p>
            <a:pPr lvl="6">
              <a:buSzPct val="76000"/>
              <a:buFont typeface="Arial"/>
              <a:buChar char="•"/>
            </a:pPr>
            <a:r>
              <a:rPr lang="en-US"/>
              <a:t>Seventh Outline Level</a:t>
            </a:r>
            <a:endParaRPr/>
          </a:p>
        </p:txBody>
      </p:sp>
      <p:sp>
        <p:nvSpPr>
          <p:cNvPr id="38" name="PlaceHolder 3"/>
          <p:cNvSpPr>
            <a:spLocks noGrp="1"/>
          </p:cNvSpPr>
          <p:nvPr>
            <p:ph type="sldNum"/>
          </p:nvPr>
        </p:nvSpPr>
        <p:spPr>
          <a:xfrm>
            <a:off x="9576000" y="6553080"/>
            <a:ext cx="293400" cy="317880"/>
          </a:xfrm>
          <a:prstGeom prst="rect">
            <a:avLst/>
          </a:prstGeom>
        </p:spPr>
        <p:txBody>
          <a:bodyPr anchorCtr="1" bIns="46800" lIns="90000" rIns="90000" tIns="46800" wrap="none"/>
          <a:p>
            <a:pPr algn="ctr">
              <a:lnSpc>
                <a:spcPct val="100000"/>
              </a:lnSpc>
              <a:buFont typeface="StarSymbol"/>
              <a:buChar char=""/>
            </a:pPr>
            <a:fld id="{F131C101-5131-41B1-A1D1-8151F1F12161}" type="slidenum">
              <a:rPr lang="en-US" sz="1400">
                <a:solidFill>
                  <a:srgbClr val="003366"/>
                </a:solidFill>
                <a:latin typeface="Calibri"/>
                <a:ea typeface="ＭＳ Ｐゴシック"/>
              </a:rPr>
              <a:t>&lt;number&gt;</a:t>
            </a:fld>
            <a:endParaRPr/>
          </a:p>
        </p:txBody>
      </p:sp>
      <p:sp>
        <p:nvSpPr>
          <p:cNvPr id="39" name="CustomShape 4"/>
          <p:cNvSpPr/>
          <p:nvPr/>
        </p:nvSpPr>
        <p:spPr>
          <a:xfrm>
            <a:off x="0" y="0"/>
            <a:ext cx="837720" cy="6958080"/>
          </a:xfrm>
          <a:prstGeom prst="rect">
            <a:avLst/>
          </a:prstGeom>
          <a:gradFill>
            <a:gsLst>
              <a:gs pos="0">
                <a:srgbClr val="20156e"/>
              </a:gs>
              <a:gs pos="100000">
                <a:srgbClr val="7d7bb0"/>
              </a:gs>
            </a:gsLst>
            <a:lin ang="6120000"/>
          </a:gradFill>
          <a:ln w="9360">
            <a:solidFill>
              <a:srgbClr val="000000"/>
            </a:solidFill>
            <a:round/>
          </a:ln>
        </p:spPr>
      </p:sp>
      <p:pic>
        <p:nvPicPr>
          <p:cNvPr descr="" id="40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109080" y="96840"/>
            <a:ext cx="595080" cy="595440"/>
          </a:xfrm>
          <a:prstGeom prst="rect">
            <a:avLst/>
          </a:prstGeom>
        </p:spPr>
      </p:pic>
      <p:sp>
        <p:nvSpPr>
          <p:cNvPr id="41" name="Line 5"/>
          <p:cNvSpPr/>
          <p:nvPr/>
        </p:nvSpPr>
        <p:spPr>
          <a:xfrm>
            <a:off x="835920" y="719280"/>
            <a:ext cx="8665200" cy="0"/>
          </a:xfrm>
          <a:prstGeom prst="line">
            <a:avLst/>
          </a:prstGeom>
          <a:ln w="50760">
            <a:solidFill>
              <a:srgbClr val="322a75"/>
            </a:solidFill>
            <a:miter/>
          </a:ln>
        </p:spPr>
      </p:sp>
      <p:pic>
        <p:nvPicPr>
          <p:cNvPr descr="" id="42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-82080" y="6858000"/>
            <a:ext cx="2565360" cy="990000"/>
          </a:xfrm>
          <a:prstGeom prst="rect">
            <a:avLst/>
          </a:prstGeom>
        </p:spPr>
      </p:pic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stomShape 1"/>
          <p:cNvSpPr/>
          <p:nvPr/>
        </p:nvSpPr>
        <p:spPr>
          <a:xfrm>
            <a:off x="360" y="366120"/>
            <a:ext cx="9901800" cy="83160"/>
          </a:xfrm>
          <a:prstGeom prst="rect">
            <a:avLst/>
          </a:prstGeom>
          <a:solidFill>
            <a:srgbClr val="438086"/>
          </a:solidFill>
        </p:spPr>
      </p:sp>
      <p:sp>
        <p:nvSpPr>
          <p:cNvPr id="76" name="CustomShape 2"/>
          <p:cNvSpPr/>
          <p:nvPr/>
        </p:nvSpPr>
        <p:spPr>
          <a:xfrm>
            <a:off x="360" y="0"/>
            <a:ext cx="9901800" cy="309600"/>
          </a:xfrm>
          <a:prstGeom prst="rect">
            <a:avLst/>
          </a:prstGeom>
          <a:solidFill>
            <a:srgbClr val="424456"/>
          </a:solidFill>
        </p:spPr>
      </p:sp>
      <p:sp>
        <p:nvSpPr>
          <p:cNvPr id="77" name="CustomShape 3"/>
          <p:cNvSpPr/>
          <p:nvPr/>
        </p:nvSpPr>
        <p:spPr>
          <a:xfrm>
            <a:off x="360" y="307440"/>
            <a:ext cx="9901800" cy="90360"/>
          </a:xfrm>
          <a:prstGeom prst="rect">
            <a:avLst/>
          </a:prstGeom>
          <a:solidFill>
            <a:srgbClr val="438086"/>
          </a:solidFill>
        </p:spPr>
      </p:sp>
      <p:sp>
        <p:nvSpPr>
          <p:cNvPr id="78" name="CustomShape 4"/>
          <p:cNvSpPr/>
          <p:nvPr/>
        </p:nvSpPr>
        <p:spPr>
          <a:xfrm>
            <a:off x="5857920" y="359640"/>
            <a:ext cx="4042800" cy="90000"/>
          </a:xfrm>
          <a:prstGeom prst="rect">
            <a:avLst/>
          </a:prstGeom>
          <a:solidFill>
            <a:srgbClr val="438086"/>
          </a:solidFill>
        </p:spPr>
      </p:sp>
      <p:sp>
        <p:nvSpPr>
          <p:cNvPr id="79" name="CustomShape 5"/>
          <p:cNvSpPr/>
          <p:nvPr/>
        </p:nvSpPr>
        <p:spPr>
          <a:xfrm>
            <a:off x="5857920" y="438840"/>
            <a:ext cx="4042800" cy="178920"/>
          </a:xfrm>
          <a:prstGeom prst="rect">
            <a:avLst/>
          </a:prstGeom>
          <a:solidFill>
            <a:srgbClr val="438086"/>
          </a:solidFill>
        </p:spPr>
      </p:sp>
      <p:sp>
        <p:nvSpPr>
          <p:cNvPr id="80" name="CustomShape 6"/>
          <p:cNvSpPr/>
          <p:nvPr/>
        </p:nvSpPr>
        <p:spPr>
          <a:xfrm>
            <a:off x="5854680" y="496800"/>
            <a:ext cx="3316320" cy="26280"/>
          </a:xfrm>
          <a:prstGeom prst="rect">
            <a:avLst/>
          </a:prstGeom>
          <a:solidFill>
            <a:srgbClr val="53548a"/>
          </a:solidFill>
        </p:spPr>
      </p:sp>
      <p:sp>
        <p:nvSpPr>
          <p:cNvPr id="81" name="CustomShape 7"/>
          <p:cNvSpPr/>
          <p:nvPr/>
        </p:nvSpPr>
        <p:spPr>
          <a:xfrm>
            <a:off x="7984440" y="588240"/>
            <a:ext cx="1731960" cy="35640"/>
          </a:xfrm>
          <a:prstGeom prst="rect">
            <a:avLst/>
          </a:prstGeom>
          <a:solidFill>
            <a:srgbClr val="53548a"/>
          </a:solidFill>
        </p:spPr>
      </p:sp>
      <p:sp>
        <p:nvSpPr>
          <p:cNvPr id="82" name="CustomShape 8"/>
          <p:cNvSpPr/>
          <p:nvPr/>
        </p:nvSpPr>
        <p:spPr>
          <a:xfrm>
            <a:off x="9838080" y="-1440"/>
            <a:ext cx="61200" cy="620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83" name="CustomShape 9"/>
          <p:cNvSpPr/>
          <p:nvPr/>
        </p:nvSpPr>
        <p:spPr>
          <a:xfrm>
            <a:off x="9794160" y="-1440"/>
            <a:ext cx="28440" cy="620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84" name="CustomShape 10"/>
          <p:cNvSpPr/>
          <p:nvPr/>
        </p:nvSpPr>
        <p:spPr>
          <a:xfrm>
            <a:off x="9773640" y="-1440"/>
            <a:ext cx="8640" cy="620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85" name="CustomShape 11"/>
          <p:cNvSpPr/>
          <p:nvPr/>
        </p:nvSpPr>
        <p:spPr>
          <a:xfrm>
            <a:off x="9719280" y="-1440"/>
            <a:ext cx="28440" cy="620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86" name="CustomShape 12"/>
          <p:cNvSpPr/>
          <p:nvPr/>
        </p:nvSpPr>
        <p:spPr>
          <a:xfrm>
            <a:off x="9654480" y="360"/>
            <a:ext cx="58320" cy="5842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87" name="CustomShape 13"/>
          <p:cNvSpPr/>
          <p:nvPr/>
        </p:nvSpPr>
        <p:spPr>
          <a:xfrm>
            <a:off x="9609120" y="360"/>
            <a:ext cx="8640" cy="5842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88" name="PlaceHolder 14"/>
          <p:cNvSpPr>
            <a:spLocks noGrp="1"/>
          </p:cNvSpPr>
          <p:nvPr>
            <p:ph type="title"/>
          </p:nvPr>
        </p:nvSpPr>
        <p:spPr>
          <a:xfrm>
            <a:off x="493920" y="272880"/>
            <a:ext cx="891216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89" name="PlaceHolder 15"/>
          <p:cNvSpPr>
            <a:spLocks noGrp="1"/>
          </p:cNvSpPr>
          <p:nvPr>
            <p:ph type="body"/>
          </p:nvPr>
        </p:nvSpPr>
        <p:spPr>
          <a:xfrm>
            <a:off x="493920" y="1603800"/>
            <a:ext cx="8714160" cy="39776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  <p:sp>
        <p:nvSpPr>
          <p:cNvPr id="90" name="PlaceHolder 16"/>
          <p:cNvSpPr>
            <a:spLocks noGrp="1"/>
          </p:cNvSpPr>
          <p:nvPr>
            <p:ph type="dt"/>
          </p:nvPr>
        </p:nvSpPr>
        <p:spPr>
          <a:xfrm>
            <a:off x="495000" y="6247440"/>
            <a:ext cx="2306880" cy="47268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 sz="1400"/>
              <a:t>&lt;date/time&gt;</a:t>
            </a:r>
            <a:endParaRPr/>
          </a:p>
        </p:txBody>
      </p:sp>
      <p:sp>
        <p:nvSpPr>
          <p:cNvPr id="91" name="PlaceHolder 17"/>
          <p:cNvSpPr>
            <a:spLocks noGrp="1"/>
          </p:cNvSpPr>
          <p:nvPr>
            <p:ph type="ftr"/>
          </p:nvPr>
        </p:nvSpPr>
        <p:spPr>
          <a:xfrm>
            <a:off x="3385800" y="6247440"/>
            <a:ext cx="3138480" cy="472680"/>
          </a:xfrm>
          <a:prstGeom prst="rect">
            <a:avLst/>
          </a:prstGeom>
        </p:spPr>
        <p:txBody>
          <a:bodyPr bIns="0" lIns="0" rIns="0" tIns="0" wrap="none"/>
          <a:p>
            <a:pPr algn="ctr"/>
            <a:r>
              <a:rPr lang="en-US" sz="1400"/>
              <a:t>&lt;footer&gt;</a:t>
            </a:r>
            <a:endParaRPr/>
          </a:p>
        </p:txBody>
      </p:sp>
      <p:sp>
        <p:nvSpPr>
          <p:cNvPr id="92" name="PlaceHolder 18"/>
          <p:cNvSpPr>
            <a:spLocks noGrp="1"/>
          </p:cNvSpPr>
          <p:nvPr>
            <p:ph type="sldNum"/>
          </p:nvPr>
        </p:nvSpPr>
        <p:spPr>
          <a:xfrm>
            <a:off x="7099560" y="6247440"/>
            <a:ext cx="2306880" cy="472680"/>
          </a:xfrm>
          <a:prstGeom prst="rect">
            <a:avLst/>
          </a:prstGeom>
        </p:spPr>
        <p:txBody>
          <a:bodyPr bIns="0" lIns="0" rIns="0" tIns="0" wrap="none"/>
          <a:p>
            <a:pPr algn="r"/>
            <a:fld id="{71615141-E131-41B1-81B1-51914181C1A1}" type="slidenum">
              <a:rPr lang="en-US" sz="1400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jpeg"/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6" Type="http://schemas.openxmlformats.org/officeDocument/2006/relationships/image" Target="../media/image12.jpeg"/><Relationship Id="rId7" Type="http://schemas.openxmlformats.org/officeDocument/2006/relationships/image" Target="../media/image13.jpeg"/><Relationship Id="rId8" Type="http://schemas.openxmlformats.org/officeDocument/2006/relationships/image" Target="../media/image14.jpeg"/><Relationship Id="rId9" Type="http://schemas.openxmlformats.org/officeDocument/2006/relationships/image" Target="../media/image15.jpeg"/><Relationship Id="rId10" Type="http://schemas.openxmlformats.org/officeDocument/2006/relationships/image" Target="../media/image16.jpeg"/><Relationship Id="rId11" Type="http://schemas.openxmlformats.org/officeDocument/2006/relationships/image" Target="../media/image17.jpeg"/><Relationship Id="rId1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25" name="Picture 1"/>
          <p:cNvPicPr/>
          <p:nvPr/>
        </p:nvPicPr>
        <p:blipFill>
          <a:blip r:embed="rId1"/>
          <a:stretch>
            <a:fillRect/>
          </a:stretch>
        </p:blipFill>
        <p:spPr>
          <a:xfrm>
            <a:off x="7481520" y="4165560"/>
            <a:ext cx="136440" cy="127080"/>
          </a:xfrm>
          <a:prstGeom prst="rect">
            <a:avLst/>
          </a:prstGeom>
        </p:spPr>
      </p:pic>
      <p:sp>
        <p:nvSpPr>
          <p:cNvPr id="126" name="TextShape 1"/>
          <p:cNvSpPr txBox="1"/>
          <p:nvPr/>
        </p:nvSpPr>
        <p:spPr>
          <a:xfrm>
            <a:off x="0" y="1540800"/>
            <a:ext cx="9902880" cy="960840"/>
          </a:xfrm>
          <a:prstGeom prst="rect">
            <a:avLst/>
          </a:prstGeom>
        </p:spPr>
        <p:txBody>
          <a:bodyPr anchor="ctr" bIns="50760" lIns="50760" rIns="90720" tIns="50760"/>
          <a:p>
            <a:pPr algn="ctr">
              <a:buFont typeface="StarSymbol"/>
              <a:buChar char=""/>
            </a:pPr>
            <a:r>
              <a:rPr lang="en-US" sz="2000">
                <a:solidFill>
                  <a:srgbClr val="20156e"/>
                </a:solidFill>
                <a:latin typeface="Georgia"/>
              </a:rPr>
              <a:t>WP9.3 “Precise Pixel Detectors”</a:t>
            </a:r>
            <a:r>
              <a:rPr lang="en-US" sz="2000">
                <a:solidFill>
                  <a:srgbClr val="20156e"/>
                </a:solidFill>
                <a:latin typeface="Georgia"/>
              </a:rPr>
              <a:t>
</a:t>
            </a:r>
            <a:endParaRPr/>
          </a:p>
        </p:txBody>
      </p:sp>
      <p:sp>
        <p:nvSpPr>
          <p:cNvPr id="127" name="TextShape 2"/>
          <p:cNvSpPr txBox="1"/>
          <p:nvPr/>
        </p:nvSpPr>
        <p:spPr>
          <a:xfrm>
            <a:off x="1604160" y="2449440"/>
            <a:ext cx="6613920" cy="415800"/>
          </a:xfrm>
          <a:prstGeom prst="rect">
            <a:avLst/>
          </a:prstGeom>
        </p:spPr>
        <p:txBody>
          <a:bodyPr anchor="b" bIns="38160" lIns="38160" rIns="2520" tIns="38160"/>
          <a:p>
            <a:pPr algn="ctr">
              <a:buFont typeface="StarSymbol"/>
              <a:buChar char=""/>
            </a:pPr>
            <a:r>
              <a:rPr lang="en-US">
                <a:solidFill>
                  <a:srgbClr val="841620"/>
                </a:solidFill>
                <a:latin typeface="Georgia"/>
              </a:rPr>
              <a:t>Igor Rubinskiy</a:t>
            </a:r>
            <a:endParaRPr/>
          </a:p>
        </p:txBody>
      </p:sp>
      <p:sp>
        <p:nvSpPr>
          <p:cNvPr id="128" name="CustomShape 3"/>
          <p:cNvSpPr/>
          <p:nvPr/>
        </p:nvSpPr>
        <p:spPr>
          <a:xfrm>
            <a:off x="549360" y="6417360"/>
            <a:ext cx="8475480" cy="365760"/>
          </a:xfrm>
          <a:prstGeom prst="rect">
            <a:avLst/>
          </a:prstGeom>
        </p:spPr>
        <p:txBody>
          <a:bodyPr bIns="0" lIns="0" rIns="40680" tIns="0" wrap="none"/>
          <a:p>
            <a:pPr>
              <a:lnSpc>
                <a:spcPct val="100000"/>
              </a:lnSpc>
              <a:buFont typeface="StarSymbol"/>
              <a:buChar char=""/>
            </a:pPr>
            <a:r>
              <a:rPr lang="en-US">
                <a:solidFill>
                  <a:srgbClr val="7a0015"/>
                </a:solidFill>
                <a:latin typeface="Calibri Bold"/>
                <a:ea typeface="ＭＳ Ｐゴシック"/>
              </a:rPr>
              <a:t>WP 9.3.1 &amp; WP 8.5, AIDA 3 annual meeting, March 27</a:t>
            </a:r>
            <a:r>
              <a:rPr lang="en-US">
                <a:solidFill>
                  <a:srgbClr val="7a0015"/>
                </a:solidFill>
                <a:latin typeface="Calibri"/>
                <a:ea typeface="ＭＳ Ｐゴシック"/>
              </a:rPr>
              <a:t> 2013</a:t>
            </a:r>
            <a:endParaRPr/>
          </a:p>
        </p:txBody>
      </p:sp>
      <p:sp>
        <p:nvSpPr>
          <p:cNvPr id="129" name="CustomShape 4"/>
          <p:cNvSpPr/>
          <p:nvPr/>
        </p:nvSpPr>
        <p:spPr>
          <a:xfrm>
            <a:off x="8860680" y="5791320"/>
            <a:ext cx="1041120" cy="1066680"/>
          </a:xfrm>
          <a:prstGeom prst="rect">
            <a:avLst/>
          </a:prstGeom>
          <a:solidFill>
            <a:srgbClr val="20156e"/>
          </a:solidFill>
          <a:ln w="9360">
            <a:solidFill>
              <a:srgbClr val="000000"/>
            </a:solidFill>
            <a:round/>
          </a:ln>
        </p:spPr>
      </p:sp>
      <p:pic>
        <p:nvPicPr>
          <p:cNvPr descr="" id="130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8898840" y="5854680"/>
            <a:ext cx="955080" cy="955800"/>
          </a:xfrm>
          <a:prstGeom prst="rect">
            <a:avLst/>
          </a:prstGeom>
        </p:spPr>
      </p:pic>
      <p:pic>
        <p:nvPicPr>
          <p:cNvPr descr="" id="131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487800" y="3258720"/>
            <a:ext cx="2403720" cy="2560320"/>
          </a:xfrm>
          <a:prstGeom prst="rect">
            <a:avLst/>
          </a:prstGeom>
        </p:spPr>
      </p:pic>
      <p:sp>
        <p:nvSpPr>
          <p:cNvPr id="132" name="CustomShape 5"/>
          <p:cNvSpPr/>
          <p:nvPr/>
        </p:nvSpPr>
        <p:spPr>
          <a:xfrm>
            <a:off x="3162960" y="2961000"/>
            <a:ext cx="6397920" cy="3143160"/>
          </a:xfrm>
          <a:prstGeom prst="rect">
            <a:avLst/>
          </a:prstGeom>
        </p:spPr>
        <p:txBody>
          <a:bodyPr bIns="46800" lIns="90000" rIns="90000" tIns="46800" wrap="none"/>
          <a:p>
            <a:pPr>
              <a:buFont typeface="StarSymbol"/>
              <a:buChar char=""/>
            </a:pPr>
            <a:endParaRPr/>
          </a:p>
          <a:p>
            <a:pPr>
              <a:buFont typeface="StarSymbol"/>
              <a:buChar char=""/>
            </a:pPr>
            <a:r>
              <a:rPr lang="en-US" sz="2000"/>
              <a:t>Overview and deliverables</a:t>
            </a:r>
            <a:endParaRPr/>
          </a:p>
          <a:p>
            <a:pPr>
              <a:buFont typeface="StarSymbol"/>
              <a:buChar char=""/>
            </a:pPr>
            <a:endParaRPr/>
          </a:p>
          <a:p>
            <a:pPr>
              <a:buFont typeface="StarSymbol"/>
              <a:buChar char=""/>
            </a:pPr>
            <a:r>
              <a:rPr lang="en-US" sz="2000"/>
              <a:t>Timeline to commission the AIDA telescope</a:t>
            </a:r>
            <a:endParaRPr/>
          </a:p>
          <a:p>
            <a:pPr>
              <a:buFont typeface="StarSymbol"/>
              <a:buChar char=""/>
            </a:pPr>
            <a:r>
              <a:rPr lang="en-US" sz="2000"/>
              <a:t>- PS &amp; SPS schedule, AIDA WP 9.3.1 time slots</a:t>
            </a:r>
            <a:endParaRPr/>
          </a:p>
          <a:p>
            <a:pPr>
              <a:buFont typeface="StarSymbol"/>
              <a:buChar char=""/>
            </a:pPr>
            <a:r>
              <a:rPr lang="en-US" sz="2000"/>
              <a:t>- readiness of subtasks</a:t>
            </a:r>
            <a:endParaRPr/>
          </a:p>
          <a:p>
            <a:pPr>
              <a:buFont typeface="StarSymbol"/>
              <a:buChar char=""/>
            </a:pP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83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822600" y="286560"/>
            <a:ext cx="8986680" cy="4376880"/>
          </a:xfrm>
          <a:prstGeom prst="rect">
            <a:avLst/>
          </a:prstGeom>
        </p:spPr>
      </p:pic>
      <p:sp>
        <p:nvSpPr>
          <p:cNvPr id="184" name="Line 1"/>
          <p:cNvSpPr/>
          <p:nvPr/>
        </p:nvSpPr>
        <p:spPr>
          <a:xfrm flipV="1">
            <a:off x="2833200" y="3200400"/>
            <a:ext cx="0" cy="292608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</p:sp>
      <p:sp>
        <p:nvSpPr>
          <p:cNvPr id="185" name="CustomShape 2"/>
          <p:cNvSpPr/>
          <p:nvPr/>
        </p:nvSpPr>
        <p:spPr>
          <a:xfrm>
            <a:off x="1370880" y="6126480"/>
            <a:ext cx="1736640" cy="365760"/>
          </a:xfrm>
          <a:prstGeom prst="rect">
            <a:avLst/>
          </a:prstGeom>
          <a:solidFill>
            <a:srgbClr val="cfe7f5"/>
          </a:solidFill>
          <a:ln>
            <a:solidFill>
              <a:srgbClr val="808080"/>
            </a:solidFill>
          </a:ln>
        </p:spPr>
        <p:txBody>
          <a:bodyPr anchor="ctr" bIns="45000" lIns="90000" rIns="90000" tIns="45000" wrap="none"/>
          <a:p>
            <a:pPr algn="ctr"/>
            <a:r>
              <a:rPr lang="en-US" sz="2000"/>
              <a:t>Setting up</a:t>
            </a:r>
            <a:endParaRPr/>
          </a:p>
        </p:txBody>
      </p:sp>
      <p:sp>
        <p:nvSpPr>
          <p:cNvPr id="186" name="Line 3"/>
          <p:cNvSpPr/>
          <p:nvPr/>
        </p:nvSpPr>
        <p:spPr>
          <a:xfrm flipV="1">
            <a:off x="3143520" y="3200400"/>
            <a:ext cx="0" cy="192024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</p:sp>
      <p:sp>
        <p:nvSpPr>
          <p:cNvPr id="187" name="CustomShape 4"/>
          <p:cNvSpPr/>
          <p:nvPr/>
        </p:nvSpPr>
        <p:spPr>
          <a:xfrm>
            <a:off x="3016080" y="4818960"/>
            <a:ext cx="3473280" cy="365760"/>
          </a:xfrm>
          <a:prstGeom prst="rect">
            <a:avLst/>
          </a:prstGeom>
          <a:solidFill>
            <a:srgbClr val="cfe7f5"/>
          </a:solidFill>
          <a:ln>
            <a:solidFill>
              <a:srgbClr val="808080"/>
            </a:solidFill>
          </a:ln>
        </p:spPr>
        <p:txBody>
          <a:bodyPr anchor="ctr" bIns="45000" lIns="90000" rIns="90000" tIns="45000" wrap="none"/>
          <a:p>
            <a:pPr algn="ctr"/>
            <a:r>
              <a:rPr lang="en-US" sz="2000"/>
              <a:t>Parasitic installation at H6B</a:t>
            </a:r>
            <a:endParaRPr/>
          </a:p>
        </p:txBody>
      </p:sp>
      <p:sp>
        <p:nvSpPr>
          <p:cNvPr id="188" name="CustomShape 5"/>
          <p:cNvSpPr/>
          <p:nvPr/>
        </p:nvSpPr>
        <p:spPr>
          <a:xfrm>
            <a:off x="3564360" y="5486400"/>
            <a:ext cx="6215040" cy="1005840"/>
          </a:xfrm>
          <a:prstGeom prst="rect">
            <a:avLst/>
          </a:prstGeom>
          <a:solidFill>
            <a:srgbClr val="cfe7f5"/>
          </a:solidFill>
          <a:ln>
            <a:solidFill>
              <a:srgbClr val="808080"/>
            </a:solidFill>
          </a:ln>
        </p:spPr>
        <p:txBody>
          <a:bodyPr anchor="ctr" bIns="45000" lIns="90000" rIns="90000" tIns="45000" wrap="none"/>
          <a:p>
            <a:r>
              <a:rPr lang="en-US" sz="2000"/>
              <a:t>Final TB: </a:t>
            </a:r>
            <a:endParaRPr/>
          </a:p>
          <a:p>
            <a:r>
              <a:rPr lang="en-US" sz="2000"/>
              <a:t>SALAT arm (3 4xMimosa28) and FEI4 quad plane (1+) </a:t>
            </a:r>
            <a:endParaRPr/>
          </a:p>
          <a:p>
            <a:r>
              <a:rPr lang="en-US" sz="2000"/>
              <a:t>with already tested/improved AIDA mini-TLU, EUDAQ 2.0</a:t>
            </a:r>
            <a:endParaRPr/>
          </a:p>
        </p:txBody>
      </p:sp>
      <p:sp>
        <p:nvSpPr>
          <p:cNvPr id="189" name="CustomShape 6"/>
          <p:cNvSpPr/>
          <p:nvPr/>
        </p:nvSpPr>
        <p:spPr>
          <a:xfrm>
            <a:off x="945360" y="6561360"/>
            <a:ext cx="8475480" cy="365760"/>
          </a:xfrm>
          <a:prstGeom prst="rect">
            <a:avLst/>
          </a:prstGeom>
        </p:spPr>
        <p:txBody>
          <a:bodyPr bIns="0" lIns="0" rIns="40680" tIns="0" wrap="none"/>
          <a:p>
            <a:pPr>
              <a:lnSpc>
                <a:spcPct val="100000"/>
              </a:lnSpc>
              <a:buFont typeface="StarSymbol"/>
              <a:buChar char=""/>
            </a:pPr>
            <a:r>
              <a:rPr lang="en-US" sz="1500">
                <a:solidFill>
                  <a:srgbClr val="000000"/>
                </a:solidFill>
                <a:latin typeface="Arial"/>
                <a:ea typeface="ＭＳ Ｐゴシック"/>
              </a:rPr>
              <a:t>WP 9.3.1 &amp; WP 8.5, AIDA 3 annual meeting, March 27 2013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CustomShape 1"/>
          <p:cNvSpPr/>
          <p:nvPr/>
        </p:nvSpPr>
        <p:spPr>
          <a:xfrm>
            <a:off x="945360" y="6561360"/>
            <a:ext cx="8475480" cy="365760"/>
          </a:xfrm>
          <a:prstGeom prst="rect">
            <a:avLst/>
          </a:prstGeom>
        </p:spPr>
        <p:txBody>
          <a:bodyPr bIns="0" lIns="0" rIns="40680" tIns="0" wrap="none"/>
          <a:p>
            <a:pPr>
              <a:lnSpc>
                <a:spcPct val="100000"/>
              </a:lnSpc>
              <a:buFont typeface="StarSymbol"/>
              <a:buChar char=""/>
            </a:pPr>
            <a:r>
              <a:rPr lang="en-US" sz="1500">
                <a:solidFill>
                  <a:srgbClr val="000000"/>
                </a:solidFill>
                <a:latin typeface="Arial"/>
                <a:ea typeface="ＭＳ Ｐゴシック"/>
              </a:rPr>
              <a:t>WP 9.3.1 &amp; WP 8.5, AIDA 3 annual meeting, March 27 2013</a:t>
            </a:r>
            <a:endParaRPr/>
          </a:p>
        </p:txBody>
      </p:sp>
      <p:sp>
        <p:nvSpPr>
          <p:cNvPr id="191" name="TextShape 2"/>
          <p:cNvSpPr txBox="1"/>
          <p:nvPr/>
        </p:nvSpPr>
        <p:spPr>
          <a:xfrm>
            <a:off x="941040" y="49320"/>
            <a:ext cx="8581320" cy="572040"/>
          </a:xfrm>
          <a:prstGeom prst="rect">
            <a:avLst/>
          </a:prstGeom>
        </p:spPr>
        <p:txBody>
          <a:bodyPr anchor="b" bIns="50760" lIns="50760" rIns="141480" tIns="50760"/>
          <a:p>
            <a:pPr>
              <a:buFont typeface="StarSymbol"/>
              <a:buChar char=""/>
            </a:pPr>
            <a:r>
              <a:rPr b="1" lang="en-US" sz="2800">
                <a:latin typeface="Georgia"/>
              </a:rPr>
              <a:t>Final AIDA telescope design</a:t>
            </a:r>
            <a:endParaRPr/>
          </a:p>
        </p:txBody>
      </p:sp>
      <p:sp>
        <p:nvSpPr>
          <p:cNvPr id="192" name="TextShape 3"/>
          <p:cNvSpPr txBox="1"/>
          <p:nvPr/>
        </p:nvSpPr>
        <p:spPr>
          <a:xfrm>
            <a:off x="822960" y="1280160"/>
            <a:ext cx="9079920" cy="49690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Final AIDA telescope:</a:t>
            </a:r>
            <a:endParaRPr/>
          </a:p>
          <a:p>
            <a:r>
              <a:rPr lang="en-US"/>
              <a:t>WP 9.3.1: Milestone with design (M37)</a:t>
            </a:r>
            <a:endParaRPr/>
          </a:p>
          <a:p>
            <a:r>
              <a:rPr lang="en-US"/>
              <a:t>- key modification is EUDAQ 2.0 + AIDA-TLU</a:t>
            </a:r>
            <a:endParaRPr/>
          </a:p>
          <a:p>
            <a:r>
              <a:rPr lang="en-US"/>
              <a:t>	</a:t>
            </a:r>
            <a:r>
              <a:rPr lang="en-US"/>
              <a:t>- equal rights between DAQ systems integrated in the telescope</a:t>
            </a:r>
            <a:endParaRPr/>
          </a:p>
          <a:p>
            <a:r>
              <a:rPr lang="en-US"/>
              <a:t>   </a:t>
            </a:r>
            <a:r>
              <a:rPr lang="en-US"/>
              <a:t>	</a:t>
            </a:r>
            <a:r>
              <a:rPr lang="en-US"/>
              <a:t>- DAQ systems write own datastreams with timestamping/TLU numbering</a:t>
            </a:r>
            <a:endParaRPr/>
          </a:p>
          <a:p>
            <a:r>
              <a:rPr lang="en-US"/>
              <a:t>	</a:t>
            </a:r>
            <a:r>
              <a:rPr lang="en-US"/>
              <a:t>   </a:t>
            </a:r>
            <a:r>
              <a:rPr lang="en-US"/>
              <a:t>- not allowed to block other DAQ system </a:t>
            </a:r>
            <a:endParaRPr/>
          </a:p>
          <a:p>
            <a:r>
              <a:rPr lang="en-US"/>
              <a:t>	</a:t>
            </a:r>
            <a:r>
              <a:rPr lang="en-US"/>
              <a:t>   </a:t>
            </a:r>
            <a:r>
              <a:rPr lang="en-US"/>
              <a:t>- exception: buffer overflow, not able to process data any more</a:t>
            </a:r>
            <a:endParaRPr/>
          </a:p>
          <a:p>
            <a:r>
              <a:rPr lang="en-US"/>
              <a:t>	</a:t>
            </a:r>
            <a:r>
              <a:rPr lang="en-US"/>
              <a:t>- to be tested in lab in April/May, testbeam in July CERN PS</a:t>
            </a:r>
            <a:endParaRPr/>
          </a:p>
          <a:p>
            <a:r>
              <a:rPr lang="en-US"/>
              <a:t>- SALAT arm consisting of 3 SALAT planes</a:t>
            </a:r>
            <a:endParaRPr/>
          </a:p>
          <a:p>
            <a:r>
              <a:rPr lang="en-US"/>
              <a:t>	</a:t>
            </a:r>
            <a:r>
              <a:rPr lang="en-US"/>
              <a:t>- SALAT plane = 4 Mimosa28 (4x 2x2 cm^2) [already beamtested]</a:t>
            </a:r>
            <a:endParaRPr/>
          </a:p>
          <a:p>
            <a:r>
              <a:rPr lang="en-US"/>
              <a:t>- FEI4 quad planes for triggering and timestamping</a:t>
            </a:r>
            <a:r>
              <a:rPr lang="en-US"/>
              <a:t>	</a:t>
            </a:r>
            <a:r>
              <a:rPr lang="en-US"/>
              <a:t>   [to be ready by July TB]</a:t>
            </a:r>
            <a:endParaRPr/>
          </a:p>
          <a:p>
            <a:r>
              <a:rPr lang="en-US"/>
              <a:t>	</a:t>
            </a:r>
            <a:r>
              <a:rPr lang="en-US"/>
              <a:t>- final beam test in November 2014</a:t>
            </a:r>
            <a:endParaRPr/>
          </a:p>
          <a:p>
            <a:r>
              <a:rPr lang="en-US"/>
              <a:t>- CO2 cooling as general infrastructure</a:t>
            </a:r>
            <a:endParaRPr/>
          </a:p>
          <a:p>
            <a:r>
              <a:rPr lang="en-US"/>
              <a:t>- DCS as generic HV and Climate monitoring system</a:t>
            </a:r>
            <a:endParaRPr/>
          </a:p>
          <a:p>
            <a:endParaRPr/>
          </a:p>
          <a:p>
            <a:r>
              <a:rPr lang="en-US"/>
              <a:t>WP 9.3.2 Thermo-mechanical test setup – complete! Deliverable Report draft.</a:t>
            </a:r>
            <a:endParaRPr/>
          </a:p>
        </p:txBody>
      </p:sp>
    </p:spTree>
  </p:cSld>
  <p:timing>
    <p:tnLst>
      <p:par>
        <p:cTn dur="indefinite" id="9" nodeType="tmRoot" restart="never">
          <p:childTnLst>
            <p:seq>
              <p:cTn id="10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938880" y="47160"/>
            <a:ext cx="8581320" cy="572040"/>
          </a:xfrm>
          <a:prstGeom prst="rect">
            <a:avLst/>
          </a:prstGeom>
        </p:spPr>
        <p:txBody>
          <a:bodyPr anchor="b" bIns="50760" lIns="50760" rIns="141480" tIns="50760"/>
          <a:p>
            <a:pPr>
              <a:buFont typeface="StarSymbol"/>
              <a:buChar char=""/>
            </a:pPr>
            <a:r>
              <a:rPr b="1" lang="en-US" sz="2800">
                <a:latin typeface="Georgia"/>
              </a:rPr>
              <a:t>Reminder of the objectives WP9.3</a:t>
            </a:r>
            <a:endParaRPr/>
          </a:p>
        </p:txBody>
      </p:sp>
      <p:sp>
        <p:nvSpPr>
          <p:cNvPr id="134" name="TextShape 2"/>
          <p:cNvSpPr txBox="1"/>
          <p:nvPr/>
        </p:nvSpPr>
        <p:spPr>
          <a:xfrm>
            <a:off x="888120" y="1232640"/>
            <a:ext cx="8581680" cy="5461200"/>
          </a:xfrm>
          <a:prstGeom prst="rect">
            <a:avLst/>
          </a:prstGeom>
        </p:spPr>
        <p:txBody>
          <a:bodyPr bIns="50760" lIns="50760" rIns="141480" tIns="50760"/>
          <a:p>
            <a:pPr>
              <a:buBlip>
                <a:blip r:embed="rId1"/>
              </a:buBlip>
            </a:pPr>
            <a:r>
              <a:rPr lang="en-US" sz="1700"/>
              <a:t>Development of a versatile beam telescope able to characterize detector prototypes, satisfying the demanding requirements in terms of cooling infrastructure, read-out speed and precision </a:t>
            </a:r>
            <a:endParaRPr/>
          </a:p>
          <a:p>
            <a:pPr>
              <a:buBlip>
                <a:blip r:embed="rId2"/>
              </a:buBlip>
            </a:pPr>
            <a:r>
              <a:rPr lang="en-US" sz="1700"/>
              <a:t>Development of an off-beam infrastructure for the evaluation of thermo-mechanical properties of Vertex Detector prototypes </a:t>
            </a:r>
            <a:endParaRPr/>
          </a:p>
          <a:p>
            <a:pPr>
              <a:buBlip>
                <a:blip r:embed="rId3"/>
              </a:buBlip>
            </a:pPr>
            <a:endParaRPr/>
          </a:p>
          <a:p>
            <a:pPr>
              <a:buBlip>
                <a:blip r:embed="rId4"/>
              </a:buBlip>
            </a:pPr>
            <a:endParaRPr/>
          </a:p>
          <a:p>
            <a:pPr>
              <a:buBlip>
                <a:blip r:embed="rId5"/>
              </a:buBlip>
            </a:pPr>
            <a:r>
              <a:rPr lang="en-US" sz="1700"/>
              <a:t>This task builds on the telescope</a:t>
            </a:r>
            <a:r>
              <a:rPr b="1" lang="en-US" sz="1700"/>
              <a:t> infrastructure</a:t>
            </a:r>
            <a:r>
              <a:rPr lang="en-US" sz="1700"/>
              <a:t> developed as part of the EUDET.</a:t>
            </a:r>
            <a:endParaRPr/>
          </a:p>
          <a:p>
            <a:pPr>
              <a:buBlip>
                <a:blip r:embed="rId6"/>
              </a:buBlip>
            </a:pPr>
            <a:r>
              <a:rPr lang="en-US" sz="1700"/>
              <a:t>A versatile and modular pixel telescope is to be built using state-of-the-art pixel devices (</a:t>
            </a:r>
            <a:r>
              <a:rPr b="1" lang="en-US" sz="1700"/>
              <a:t>Timepix, ATLAS FE-I4 and Mimosa</a:t>
            </a:r>
            <a:r>
              <a:rPr lang="en-US" sz="1700"/>
              <a:t>) to meet the requirements of a broad user community. </a:t>
            </a:r>
            <a:r>
              <a:rPr lang="en-US" sz="1700">
                <a:solidFill>
                  <a:srgbClr val="ff0000"/>
                </a:solidFill>
              </a:rPr>
              <a:t>The telescope must provide a precise set of reference measurements and must be capable of LHC-speed response and time-stamping.</a:t>
            </a:r>
            <a:endParaRPr/>
          </a:p>
          <a:p>
            <a:pPr>
              <a:buBlip>
                <a:blip r:embed="rId7"/>
              </a:buBlip>
            </a:pPr>
            <a:r>
              <a:rPr lang="en-US" sz="1700"/>
              <a:t>CO2 cooling plant </a:t>
            </a:r>
            <a:endParaRPr/>
          </a:p>
          <a:p>
            <a:pPr>
              <a:buBlip>
                <a:blip r:embed="rId8"/>
              </a:buBlip>
            </a:pPr>
            <a:r>
              <a:rPr lang="en-US" sz="1700"/>
              <a:t>Common analysis tools (EUTelescope </a:t>
            </a:r>
            <a:r>
              <a:rPr i="1" lang="en-US" sz="1700"/>
              <a:t>at el.</a:t>
            </a:r>
            <a:r>
              <a:rPr lang="en-US" sz="1700"/>
              <a:t>)</a:t>
            </a:r>
            <a:endParaRPr/>
          </a:p>
          <a:p>
            <a:pPr>
              <a:buBlip>
                <a:blip r:embed="rId9"/>
              </a:buBlip>
            </a:pPr>
            <a:r>
              <a:rPr lang="en-US" sz="1700"/>
              <a:t>DCS system</a:t>
            </a:r>
            <a:endParaRPr/>
          </a:p>
          <a:p>
            <a:pPr>
              <a:buBlip>
                <a:blip r:embed="rId10"/>
              </a:buBlip>
            </a:pPr>
            <a:endParaRPr/>
          </a:p>
          <a:p>
            <a:pPr>
              <a:buBlip>
                <a:blip r:embed="rId11"/>
              </a:buBlip>
            </a:pPr>
            <a:r>
              <a:rPr lang="en-US" sz="1700"/>
              <a:t>Development of an infrastructure that allows to evaluate the thermo-mechanical performance of fully integrated detector prototypes under a realistic power load.</a:t>
            </a:r>
            <a:endParaRPr/>
          </a:p>
        </p:txBody>
      </p:sp>
      <p:sp>
        <p:nvSpPr>
          <p:cNvPr id="135" name="CustomShape 3"/>
          <p:cNvSpPr/>
          <p:nvPr/>
        </p:nvSpPr>
        <p:spPr>
          <a:xfrm>
            <a:off x="912240" y="907920"/>
            <a:ext cx="1236240" cy="274680"/>
          </a:xfrm>
          <a:prstGeom prst="rect">
            <a:avLst/>
          </a:prstGeom>
        </p:spPr>
        <p:txBody>
          <a:bodyPr bIns="0" lIns="0" rIns="40680" tIns="0" wrap="none"/>
          <a:p>
            <a:pPr>
              <a:lnSpc>
                <a:spcPct val="100000"/>
              </a:lnSpc>
              <a:buFont typeface="StarSymbol"/>
              <a:buChar char=""/>
            </a:pPr>
            <a:r>
              <a:rPr b="1" lang="en-US">
                <a:solidFill>
                  <a:srgbClr val="7d1010"/>
                </a:solidFill>
                <a:latin typeface="Arial"/>
                <a:ea typeface="ＭＳ Ｐゴシック"/>
              </a:rPr>
              <a:t>Objectives</a:t>
            </a:r>
            <a:endParaRPr/>
          </a:p>
        </p:txBody>
      </p:sp>
      <p:sp>
        <p:nvSpPr>
          <p:cNvPr id="136" name="CustomShape 4"/>
          <p:cNvSpPr/>
          <p:nvPr/>
        </p:nvSpPr>
        <p:spPr>
          <a:xfrm>
            <a:off x="919440" y="2821680"/>
            <a:ext cx="2353320" cy="274680"/>
          </a:xfrm>
          <a:prstGeom prst="rect">
            <a:avLst/>
          </a:prstGeom>
        </p:spPr>
        <p:txBody>
          <a:bodyPr bIns="0" lIns="0" rIns="40680" tIns="0" wrap="none"/>
          <a:p>
            <a:pPr>
              <a:lnSpc>
                <a:spcPct val="100000"/>
              </a:lnSpc>
              <a:buFont typeface="StarSymbol"/>
              <a:buChar char=""/>
            </a:pPr>
            <a:r>
              <a:rPr b="1" lang="en-US">
                <a:solidFill>
                  <a:srgbClr val="7d1010"/>
                </a:solidFill>
                <a:latin typeface="Arial"/>
                <a:ea typeface="ＭＳ Ｐゴシック"/>
              </a:rPr>
              <a:t>Task 9.3.1 Telescope</a:t>
            </a:r>
            <a:endParaRPr/>
          </a:p>
        </p:txBody>
      </p:sp>
      <p:sp>
        <p:nvSpPr>
          <p:cNvPr id="137" name="CustomShape 5"/>
          <p:cNvSpPr/>
          <p:nvPr/>
        </p:nvSpPr>
        <p:spPr>
          <a:xfrm>
            <a:off x="923040" y="5483880"/>
            <a:ext cx="4942440" cy="274680"/>
          </a:xfrm>
          <a:prstGeom prst="rect">
            <a:avLst/>
          </a:prstGeom>
        </p:spPr>
        <p:txBody>
          <a:bodyPr bIns="0" lIns="0" rIns="40680" tIns="0" wrap="none"/>
          <a:p>
            <a:pPr>
              <a:lnSpc>
                <a:spcPct val="100000"/>
              </a:lnSpc>
              <a:buFont typeface="StarSymbol"/>
              <a:buChar char=""/>
            </a:pPr>
            <a:r>
              <a:rPr b="1" lang="en-US">
                <a:solidFill>
                  <a:srgbClr val="7d1010"/>
                </a:solidFill>
                <a:latin typeface="Arial"/>
                <a:ea typeface="ＭＳ Ｐゴシック"/>
              </a:rPr>
              <a:t>Task 9.3.2 Thermo-mechanical infrastructure</a:t>
            </a:r>
            <a:endParaRPr/>
          </a:p>
        </p:txBody>
      </p:sp>
      <p:sp>
        <p:nvSpPr>
          <p:cNvPr id="138" name="CustomShape 6"/>
          <p:cNvSpPr/>
          <p:nvPr/>
        </p:nvSpPr>
        <p:spPr>
          <a:xfrm>
            <a:off x="7054200" y="2401560"/>
            <a:ext cx="2676240" cy="539640"/>
          </a:xfrm>
          <a:prstGeom prst="rect">
            <a:avLst/>
          </a:prstGeom>
          <a:solidFill>
            <a:srgbClr val="ffffff"/>
          </a:solidFill>
          <a:ln w="12600">
            <a:solidFill>
              <a:srgbClr val="000000"/>
            </a:solidFill>
            <a:miter/>
          </a:ln>
        </p:spPr>
        <p:txBody>
          <a:bodyPr bIns="0" lIns="0" rIns="40680" tIns="0"/>
          <a:p>
            <a:pPr>
              <a:lnSpc>
                <a:spcPct val="100000"/>
              </a:lnSpc>
              <a:buFont typeface="StarSymbol"/>
              <a:buChar char=""/>
            </a:pPr>
            <a:r>
              <a:rPr lang="en-US" sz="1600">
                <a:solidFill>
                  <a:srgbClr val="003366"/>
                </a:solidFill>
                <a:latin typeface="Arial"/>
                <a:ea typeface="ＭＳ Ｐゴシック"/>
              </a:rPr>
              <a:t>Deliverable 9.4 months 37</a:t>
            </a:r>
            <a:endParaRPr/>
          </a:p>
          <a:p>
            <a:pPr>
              <a:lnSpc>
                <a:spcPct val="100000"/>
              </a:lnSpc>
              <a:buFont typeface="StarSymbol"/>
              <a:buChar char=""/>
            </a:pPr>
            <a:r>
              <a:rPr lang="en-US" sz="1600">
                <a:solidFill>
                  <a:srgbClr val="003366"/>
                </a:solidFill>
                <a:latin typeface="Arial"/>
                <a:ea typeface="ＭＳ Ｐゴシック"/>
              </a:rPr>
              <a:t>Milestone with design 13</a:t>
            </a:r>
            <a:endParaRPr/>
          </a:p>
        </p:txBody>
      </p:sp>
      <p:sp>
        <p:nvSpPr>
          <p:cNvPr id="139" name="CustomShape 7"/>
          <p:cNvSpPr/>
          <p:nvPr/>
        </p:nvSpPr>
        <p:spPr>
          <a:xfrm>
            <a:off x="7018200" y="5160600"/>
            <a:ext cx="2683440" cy="539640"/>
          </a:xfrm>
          <a:prstGeom prst="rect">
            <a:avLst/>
          </a:prstGeom>
          <a:solidFill>
            <a:srgbClr val="ffffff"/>
          </a:solidFill>
          <a:ln w="12600">
            <a:solidFill>
              <a:srgbClr val="000000"/>
            </a:solidFill>
            <a:miter/>
          </a:ln>
        </p:spPr>
        <p:txBody>
          <a:bodyPr bIns="0" lIns="0" rIns="40680" tIns="0"/>
          <a:p>
            <a:pPr>
              <a:lnSpc>
                <a:spcPct val="100000"/>
              </a:lnSpc>
              <a:buFont typeface="StarSymbol"/>
              <a:buChar char=""/>
            </a:pPr>
            <a:r>
              <a:rPr lang="en-US" sz="1600">
                <a:solidFill>
                  <a:srgbClr val="003366"/>
                </a:solidFill>
                <a:latin typeface="Arial"/>
                <a:ea typeface="ＭＳ Ｐゴシック"/>
              </a:rPr>
              <a:t>Deliverable 9.1 months 33</a:t>
            </a:r>
            <a:endParaRPr/>
          </a:p>
          <a:p>
            <a:pPr>
              <a:lnSpc>
                <a:spcPct val="100000"/>
              </a:lnSpc>
              <a:buFont typeface="StarSymbol"/>
              <a:buChar char=""/>
            </a:pPr>
            <a:r>
              <a:rPr lang="en-US" sz="1600">
                <a:solidFill>
                  <a:srgbClr val="003366"/>
                </a:solidFill>
                <a:latin typeface="Arial"/>
                <a:ea typeface="ＭＳ Ｐゴシック"/>
              </a:rPr>
              <a:t>done!</a:t>
            </a:r>
            <a:endParaRPr/>
          </a:p>
        </p:txBody>
      </p:sp>
      <p:sp>
        <p:nvSpPr>
          <p:cNvPr id="140" name="CustomShape 8"/>
          <p:cNvSpPr/>
          <p:nvPr/>
        </p:nvSpPr>
        <p:spPr>
          <a:xfrm>
            <a:off x="945360" y="6561360"/>
            <a:ext cx="8475480" cy="365760"/>
          </a:xfrm>
          <a:prstGeom prst="rect">
            <a:avLst/>
          </a:prstGeom>
        </p:spPr>
        <p:txBody>
          <a:bodyPr bIns="0" lIns="0" rIns="40680" tIns="0" wrap="none"/>
          <a:p>
            <a:pPr>
              <a:lnSpc>
                <a:spcPct val="100000"/>
              </a:lnSpc>
              <a:buFont typeface="StarSymbol"/>
              <a:buChar char=""/>
            </a:pPr>
            <a:r>
              <a:rPr lang="en-US" sz="1500">
                <a:solidFill>
                  <a:srgbClr val="000000"/>
                </a:solidFill>
                <a:latin typeface="Arial"/>
                <a:ea typeface="ＭＳ Ｐゴシック"/>
              </a:rPr>
              <a:t>WP 9.3.1 &amp; WP 8.5, AIDA 3 annual meeting, March 27 2013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41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94680" y="1621800"/>
            <a:ext cx="4752720" cy="3407400"/>
          </a:xfrm>
          <a:prstGeom prst="rect">
            <a:avLst/>
          </a:prstGeom>
        </p:spPr>
      </p:pic>
      <p:sp>
        <p:nvSpPr>
          <p:cNvPr id="142" name="TextShape 1"/>
          <p:cNvSpPr txBox="1"/>
          <p:nvPr/>
        </p:nvSpPr>
        <p:spPr>
          <a:xfrm>
            <a:off x="1160640" y="5067360"/>
            <a:ext cx="5209920" cy="10051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 sz="2000"/>
              <a:t>The EUDET telescope  </a:t>
            </a:r>
            <a:endParaRPr/>
          </a:p>
          <a:p>
            <a:r>
              <a:rPr lang="en-US" sz="2000"/>
              <a:t>- Mimosa26 sensors  </a:t>
            </a:r>
            <a:endParaRPr/>
          </a:p>
          <a:p>
            <a:r>
              <a:rPr lang="en-US" sz="2000"/>
              <a:t>- the NI readout system </a:t>
            </a:r>
            <a:endParaRPr/>
          </a:p>
        </p:txBody>
      </p:sp>
      <p:sp>
        <p:nvSpPr>
          <p:cNvPr id="143" name="TextShape 2"/>
          <p:cNvSpPr txBox="1"/>
          <p:nvPr/>
        </p:nvSpPr>
        <p:spPr>
          <a:xfrm>
            <a:off x="939240" y="47520"/>
            <a:ext cx="8581320" cy="572040"/>
          </a:xfrm>
          <a:prstGeom prst="rect">
            <a:avLst/>
          </a:prstGeom>
        </p:spPr>
        <p:txBody>
          <a:bodyPr anchor="b" bIns="50760" lIns="50760" rIns="141480" tIns="50760"/>
          <a:p>
            <a:pPr>
              <a:buFont typeface="StarSymbol"/>
              <a:buChar char=""/>
            </a:pPr>
            <a:r>
              <a:rPr b="1" lang="en-US" sz="2800">
                <a:latin typeface="Georgia"/>
              </a:rPr>
              <a:t>from EUDET into AIDA</a:t>
            </a:r>
            <a:endParaRPr/>
          </a:p>
        </p:txBody>
      </p:sp>
      <p:sp>
        <p:nvSpPr>
          <p:cNvPr id="144" name="TextShape 3"/>
          <p:cNvSpPr txBox="1"/>
          <p:nvPr/>
        </p:nvSpPr>
        <p:spPr>
          <a:xfrm>
            <a:off x="1053000" y="1041120"/>
            <a:ext cx="8849880" cy="39564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 sz="2000"/>
              <a:t>Number of weeks per year when a EUDET telescope (</a:t>
            </a:r>
            <a:r>
              <a:rPr lang="en-US" sz="2000">
                <a:latin typeface="Times New Roman"/>
                <a:ea typeface="Times New Roman"/>
              </a:rPr>
              <a:t>≥</a:t>
            </a:r>
            <a:r>
              <a:rPr lang="en-US" sz="2000"/>
              <a:t>1) was requested .</a:t>
            </a:r>
            <a:endParaRPr/>
          </a:p>
        </p:txBody>
      </p:sp>
      <p:sp>
        <p:nvSpPr>
          <p:cNvPr id="145" name="Line 4"/>
          <p:cNvSpPr/>
          <p:nvPr/>
        </p:nvSpPr>
        <p:spPr>
          <a:xfrm flipV="1">
            <a:off x="3850200" y="4957200"/>
            <a:ext cx="0" cy="620640"/>
          </a:xfrm>
          <a:prstGeom prst="line">
            <a:avLst/>
          </a:prstGeom>
          <a:ln w="18360">
            <a:solidFill>
              <a:srgbClr val="000000"/>
            </a:solidFill>
            <a:round/>
            <a:tailEnd len="med" type="triangle" w="med"/>
          </a:ln>
        </p:spPr>
      </p:sp>
      <p:sp>
        <p:nvSpPr>
          <p:cNvPr id="146" name="Line 5"/>
          <p:cNvSpPr/>
          <p:nvPr/>
        </p:nvSpPr>
        <p:spPr>
          <a:xfrm flipH="1">
            <a:off x="3484440" y="5577840"/>
            <a:ext cx="365760" cy="0"/>
          </a:xfrm>
          <a:prstGeom prst="line">
            <a:avLst/>
          </a:prstGeom>
          <a:ln w="18360">
            <a:solidFill>
              <a:srgbClr val="000000"/>
            </a:solidFill>
            <a:round/>
          </a:ln>
        </p:spPr>
      </p:sp>
      <p:sp>
        <p:nvSpPr>
          <p:cNvPr id="147" name="Line 6"/>
          <p:cNvSpPr/>
          <p:nvPr/>
        </p:nvSpPr>
        <p:spPr>
          <a:xfrm flipV="1">
            <a:off x="4875120" y="4921200"/>
            <a:ext cx="0" cy="986400"/>
          </a:xfrm>
          <a:prstGeom prst="line">
            <a:avLst/>
          </a:prstGeom>
          <a:ln w="18360">
            <a:solidFill>
              <a:srgbClr val="000000"/>
            </a:solidFill>
            <a:round/>
            <a:tailEnd len="med" type="triangle" w="med"/>
          </a:ln>
        </p:spPr>
      </p:sp>
      <p:sp>
        <p:nvSpPr>
          <p:cNvPr id="148" name="Line 7"/>
          <p:cNvSpPr/>
          <p:nvPr/>
        </p:nvSpPr>
        <p:spPr>
          <a:xfrm flipH="1">
            <a:off x="3941640" y="5907600"/>
            <a:ext cx="933480" cy="0"/>
          </a:xfrm>
          <a:prstGeom prst="line">
            <a:avLst/>
          </a:prstGeom>
          <a:ln w="18360">
            <a:solidFill>
              <a:srgbClr val="000000"/>
            </a:solidFill>
            <a:round/>
          </a:ln>
        </p:spPr>
      </p:sp>
      <p:sp>
        <p:nvSpPr>
          <p:cNvPr id="149" name="CustomShape 8"/>
          <p:cNvSpPr/>
          <p:nvPr/>
        </p:nvSpPr>
        <p:spPr>
          <a:xfrm>
            <a:off x="2315880" y="1828800"/>
            <a:ext cx="2626560" cy="365760"/>
          </a:xfrm>
          <a:prstGeom prst="rect">
            <a:avLst/>
          </a:prstGeom>
          <a:solidFill>
            <a:srgbClr val="cfe7f5"/>
          </a:solidFill>
          <a:ln>
            <a:solidFill>
              <a:srgbClr val="808080"/>
            </a:solidFill>
          </a:ln>
        </p:spPr>
        <p:txBody>
          <a:bodyPr anchor="ctr" bIns="45000" lIns="90000" rIns="90000" tIns="45000" wrap="none"/>
          <a:p>
            <a:pPr algn="ctr"/>
            <a:r>
              <a:rPr lang="en-US" sz="2000"/>
              <a:t>EUDET</a:t>
            </a:r>
            <a:endParaRPr/>
          </a:p>
        </p:txBody>
      </p:sp>
      <p:sp>
        <p:nvSpPr>
          <p:cNvPr id="150" name="CustomShape 9"/>
          <p:cNvSpPr/>
          <p:nvPr/>
        </p:nvSpPr>
        <p:spPr>
          <a:xfrm>
            <a:off x="4978080" y="1828440"/>
            <a:ext cx="1940760" cy="365760"/>
          </a:xfrm>
          <a:prstGeom prst="rect">
            <a:avLst/>
          </a:prstGeom>
          <a:solidFill>
            <a:srgbClr val="e6ff00"/>
          </a:solidFill>
          <a:ln>
            <a:solidFill>
              <a:srgbClr val="808080"/>
            </a:solidFill>
          </a:ln>
        </p:spPr>
        <p:txBody>
          <a:bodyPr anchor="ctr" bIns="45000" lIns="90000" rIns="90000" tIns="45000" wrap="none"/>
          <a:p>
            <a:pPr algn="ctr"/>
            <a:r>
              <a:rPr lang="en-US" sz="2000"/>
              <a:t>AIDA</a:t>
            </a:r>
            <a:endParaRPr/>
          </a:p>
        </p:txBody>
      </p:sp>
      <p:sp>
        <p:nvSpPr>
          <p:cNvPr id="151" name="TextShape 10"/>
          <p:cNvSpPr txBox="1"/>
          <p:nvPr/>
        </p:nvSpPr>
        <p:spPr>
          <a:xfrm>
            <a:off x="6749640" y="2401200"/>
            <a:ext cx="3044880" cy="283464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 sz="2000"/>
              <a:t>Within AIDA:</a:t>
            </a:r>
            <a:endParaRPr/>
          </a:p>
          <a:p>
            <a:r>
              <a:rPr lang="en-US" sz="2000"/>
              <a:t>- maintain and improve EUDET telescope as highly valuable resource</a:t>
            </a:r>
            <a:endParaRPr/>
          </a:p>
          <a:p>
            <a:endParaRPr/>
          </a:p>
          <a:p>
            <a:r>
              <a:rPr lang="en-US" sz="2000"/>
              <a:t>- vital R&amp;D infrastructure</a:t>
            </a:r>
            <a:endParaRPr/>
          </a:p>
          <a:p>
            <a:r>
              <a:rPr lang="en-US" sz="2000"/>
              <a:t>– </a:t>
            </a:r>
            <a:r>
              <a:rPr lang="en-US" sz="2000"/>
              <a:t>overall 5 copies exist</a:t>
            </a:r>
            <a:endParaRPr/>
          </a:p>
          <a:p>
            <a:endParaRPr/>
          </a:p>
          <a:p>
            <a:endParaRPr/>
          </a:p>
        </p:txBody>
      </p:sp>
      <p:sp>
        <p:nvSpPr>
          <p:cNvPr id="152" name="CustomShape 11"/>
          <p:cNvSpPr/>
          <p:nvPr/>
        </p:nvSpPr>
        <p:spPr>
          <a:xfrm>
            <a:off x="945360" y="6561360"/>
            <a:ext cx="8475480" cy="365760"/>
          </a:xfrm>
          <a:prstGeom prst="rect">
            <a:avLst/>
          </a:prstGeom>
        </p:spPr>
        <p:txBody>
          <a:bodyPr bIns="0" lIns="0" rIns="40680" tIns="0" wrap="none"/>
          <a:p>
            <a:pPr>
              <a:lnSpc>
                <a:spcPct val="100000"/>
              </a:lnSpc>
              <a:buFont typeface="StarSymbol"/>
              <a:buChar char=""/>
            </a:pPr>
            <a:r>
              <a:rPr lang="en-US" sz="1500">
                <a:solidFill>
                  <a:srgbClr val="000000"/>
                </a:solidFill>
                <a:latin typeface="Arial"/>
                <a:ea typeface="ＭＳ Ｐゴシック"/>
              </a:rPr>
              <a:t>WP 9.3.1 &amp; WP 8.5, AIDA 3 annual meeting, March 27 2013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53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933120" y="1529280"/>
            <a:ext cx="8911800" cy="3810600"/>
          </a:xfrm>
          <a:prstGeom prst="rect">
            <a:avLst/>
          </a:prstGeom>
        </p:spPr>
      </p:pic>
      <p:sp>
        <p:nvSpPr>
          <p:cNvPr id="154" name="TextShape 1"/>
          <p:cNvSpPr txBox="1"/>
          <p:nvPr/>
        </p:nvSpPr>
        <p:spPr>
          <a:xfrm>
            <a:off x="939600" y="47880"/>
            <a:ext cx="8581320" cy="572040"/>
          </a:xfrm>
          <a:prstGeom prst="rect">
            <a:avLst/>
          </a:prstGeom>
        </p:spPr>
        <p:txBody>
          <a:bodyPr anchor="b" bIns="50760" lIns="50760" rIns="141480" tIns="50760"/>
          <a:p>
            <a:pPr>
              <a:buFont typeface="StarSymbol"/>
              <a:buChar char=""/>
            </a:pPr>
            <a:r>
              <a:rPr b="1" lang="en-US" sz="2800">
                <a:latin typeface="Georgia"/>
              </a:rPr>
              <a:t>EUDET telescopes in 2013 at DESY</a:t>
            </a:r>
            <a:endParaRPr/>
          </a:p>
        </p:txBody>
      </p:sp>
      <p:sp>
        <p:nvSpPr>
          <p:cNvPr id="155" name="CustomShape 2"/>
          <p:cNvSpPr/>
          <p:nvPr/>
        </p:nvSpPr>
        <p:spPr>
          <a:xfrm>
            <a:off x="945360" y="6561360"/>
            <a:ext cx="8475480" cy="365760"/>
          </a:xfrm>
          <a:prstGeom prst="rect">
            <a:avLst/>
          </a:prstGeom>
        </p:spPr>
        <p:txBody>
          <a:bodyPr bIns="0" lIns="0" rIns="40680" tIns="0" wrap="none"/>
          <a:p>
            <a:pPr>
              <a:lnSpc>
                <a:spcPct val="100000"/>
              </a:lnSpc>
              <a:buFont typeface="StarSymbol"/>
              <a:buChar char=""/>
            </a:pPr>
            <a:r>
              <a:rPr lang="en-US" sz="1500">
                <a:solidFill>
                  <a:srgbClr val="000000"/>
                </a:solidFill>
                <a:latin typeface="Arial"/>
                <a:ea typeface="ＭＳ Ｐゴシック"/>
              </a:rPr>
              <a:t>WP 9.3.1 &amp; WP 8.5, AIDA 3 annual meeting, March 27 2013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56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900000" y="1015200"/>
            <a:ext cx="8970840" cy="3686760"/>
          </a:xfrm>
          <a:prstGeom prst="rect">
            <a:avLst/>
          </a:prstGeom>
        </p:spPr>
      </p:pic>
      <p:sp>
        <p:nvSpPr>
          <p:cNvPr id="157" name="TextShape 1"/>
          <p:cNvSpPr txBox="1"/>
          <p:nvPr/>
        </p:nvSpPr>
        <p:spPr>
          <a:xfrm>
            <a:off x="939960" y="48240"/>
            <a:ext cx="8581320" cy="572040"/>
          </a:xfrm>
          <a:prstGeom prst="rect">
            <a:avLst/>
          </a:prstGeom>
        </p:spPr>
        <p:txBody>
          <a:bodyPr anchor="b" bIns="50760" lIns="50760" rIns="141480" tIns="50760"/>
          <a:p>
            <a:pPr>
              <a:buFont typeface="StarSymbol"/>
              <a:buChar char=""/>
            </a:pPr>
            <a:r>
              <a:rPr b="1" lang="en-US" sz="2800">
                <a:latin typeface="Georgia"/>
              </a:rPr>
              <a:t>Tracking knowledge consolidated</a:t>
            </a:r>
            <a:endParaRPr/>
          </a:p>
        </p:txBody>
      </p:sp>
      <p:sp>
        <p:nvSpPr>
          <p:cNvPr id="158" name="TextShape 2"/>
          <p:cNvSpPr txBox="1"/>
          <p:nvPr/>
        </p:nvSpPr>
        <p:spPr>
          <a:xfrm>
            <a:off x="1851120" y="5012640"/>
            <a:ext cx="8174160" cy="161496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Very good understanding of the contributions of multiple scattering, planes positioning, beam energy, and their impact on alignment and tracking.</a:t>
            </a:r>
            <a:endParaRPr/>
          </a:p>
          <a:p>
            <a:endParaRPr/>
          </a:p>
          <a:p>
            <a:r>
              <a:rPr lang="en-US"/>
              <a:t>A lot of maintenance&amp;development work ongoing on the software side.</a:t>
            </a:r>
            <a:endParaRPr/>
          </a:p>
          <a:p>
            <a:r>
              <a:rPr lang="en-US"/>
              <a:t>	</a:t>
            </a:r>
            <a:r>
              <a:rPr lang="en-US"/>
              <a:t>	</a:t>
            </a:r>
            <a:r>
              <a:rPr lang="en-US"/>
              <a:t>	</a:t>
            </a:r>
            <a:r>
              <a:rPr lang="en-US"/>
              <a:t>	</a:t>
            </a:r>
            <a:r>
              <a:rPr lang="en-US"/>
              <a:t>	</a:t>
            </a:r>
            <a:endParaRPr/>
          </a:p>
        </p:txBody>
      </p:sp>
      <p:sp>
        <p:nvSpPr>
          <p:cNvPr id="159" name="CustomShape 3"/>
          <p:cNvSpPr/>
          <p:nvPr/>
        </p:nvSpPr>
        <p:spPr>
          <a:xfrm>
            <a:off x="945360" y="6561360"/>
            <a:ext cx="8475480" cy="365760"/>
          </a:xfrm>
          <a:prstGeom prst="rect">
            <a:avLst/>
          </a:prstGeom>
        </p:spPr>
        <p:txBody>
          <a:bodyPr bIns="0" lIns="0" rIns="40680" tIns="0" wrap="none"/>
          <a:p>
            <a:pPr>
              <a:lnSpc>
                <a:spcPct val="100000"/>
              </a:lnSpc>
              <a:buFont typeface="StarSymbol"/>
              <a:buChar char=""/>
            </a:pPr>
            <a:r>
              <a:rPr lang="en-US" sz="1500">
                <a:solidFill>
                  <a:srgbClr val="000000"/>
                </a:solidFill>
                <a:latin typeface="Arial"/>
                <a:ea typeface="ＭＳ Ｐゴシック"/>
              </a:rPr>
              <a:t>WP 9.3.1 &amp; WP 8.5, AIDA 3 annual meeting, March 27 2013</a:t>
            </a:r>
            <a:endParaRPr/>
          </a:p>
        </p:txBody>
      </p:sp>
    </p:spTree>
  </p:cSld>
  <p:timing>
    <p:tnLst>
      <p:par>
        <p:cTn dur="indefinite" id="3" nodeType="tmRoot" restart="never">
          <p:childTnLst>
            <p:seq>
              <p:cTn id="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60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933120" y="1455480"/>
            <a:ext cx="8947800" cy="3886560"/>
          </a:xfrm>
          <a:prstGeom prst="rect">
            <a:avLst/>
          </a:prstGeom>
        </p:spPr>
      </p:pic>
      <p:sp>
        <p:nvSpPr>
          <p:cNvPr id="161" name="CustomShape 1"/>
          <p:cNvSpPr/>
          <p:nvPr/>
        </p:nvSpPr>
        <p:spPr>
          <a:xfrm>
            <a:off x="945360" y="6561360"/>
            <a:ext cx="8475480" cy="365760"/>
          </a:xfrm>
          <a:prstGeom prst="rect">
            <a:avLst/>
          </a:prstGeom>
        </p:spPr>
        <p:txBody>
          <a:bodyPr bIns="0" lIns="0" rIns="40680" tIns="0" wrap="none"/>
          <a:p>
            <a:pPr>
              <a:lnSpc>
                <a:spcPct val="100000"/>
              </a:lnSpc>
              <a:buFont typeface="StarSymbol"/>
              <a:buChar char=""/>
            </a:pPr>
            <a:r>
              <a:rPr lang="en-US" sz="1500">
                <a:solidFill>
                  <a:srgbClr val="000000"/>
                </a:solidFill>
                <a:latin typeface="Arial"/>
                <a:ea typeface="ＭＳ Ｐゴシック"/>
              </a:rPr>
              <a:t>WP 9.3.1 &amp; WP 8.5, AIDA 3 annual meeting, March 27 2013</a:t>
            </a:r>
            <a:endParaRPr/>
          </a:p>
        </p:txBody>
      </p:sp>
      <p:sp>
        <p:nvSpPr>
          <p:cNvPr id="162" name="TextShape 2"/>
          <p:cNvSpPr txBox="1"/>
          <p:nvPr/>
        </p:nvSpPr>
        <p:spPr>
          <a:xfrm>
            <a:off x="940320" y="48600"/>
            <a:ext cx="8581320" cy="572040"/>
          </a:xfrm>
          <a:prstGeom prst="rect">
            <a:avLst/>
          </a:prstGeom>
        </p:spPr>
        <p:txBody>
          <a:bodyPr anchor="b" bIns="50760" lIns="50760" rIns="141480" tIns="50760"/>
          <a:p>
            <a:pPr>
              <a:buFont typeface="StarSymbol"/>
              <a:buChar char=""/>
            </a:pPr>
            <a:r>
              <a:rPr b="1" lang="en-US" sz="2800">
                <a:latin typeface="Georgia"/>
              </a:rPr>
              <a:t>Timepix, precision studies, simulation</a:t>
            </a:r>
            <a:endParaRPr/>
          </a:p>
        </p:txBody>
      </p:sp>
      <p:sp>
        <p:nvSpPr>
          <p:cNvPr id="163" name="TextShape 3"/>
          <p:cNvSpPr txBox="1"/>
          <p:nvPr/>
        </p:nvSpPr>
        <p:spPr>
          <a:xfrm>
            <a:off x="861840" y="806400"/>
            <a:ext cx="4533120" cy="70020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b="1" lang="en-US"/>
              <a:t>Timepix fully integrated</a:t>
            </a:r>
            <a:r>
              <a:rPr lang="en-US"/>
              <a:t> with EUDAQ, TLU, EUTelescope //by CLICpix group</a:t>
            </a:r>
            <a:endParaRPr/>
          </a:p>
        </p:txBody>
      </p:sp>
      <p:sp>
        <p:nvSpPr>
          <p:cNvPr id="164" name="TextShape 4"/>
          <p:cNvSpPr txBox="1"/>
          <p:nvPr/>
        </p:nvSpPr>
        <p:spPr>
          <a:xfrm>
            <a:off x="5760720" y="1005840"/>
            <a:ext cx="4023360" cy="3952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Genat4 simulation for DUTs in  TB</a:t>
            </a:r>
            <a:endParaRPr/>
          </a:p>
        </p:txBody>
      </p:sp>
      <p:sp>
        <p:nvSpPr>
          <p:cNvPr id="165" name="TextShape 5"/>
          <p:cNvSpPr txBox="1"/>
          <p:nvPr/>
        </p:nvSpPr>
        <p:spPr>
          <a:xfrm>
            <a:off x="1645920" y="5342040"/>
            <a:ext cx="3749040" cy="70020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b="1" lang="en-US"/>
              <a:t>High res. </a:t>
            </a:r>
            <a:r>
              <a:rPr lang="en-US"/>
              <a:t>charge sharing map done at DESY beam 5.6 GeV.</a:t>
            </a:r>
            <a:endParaRPr/>
          </a:p>
        </p:txBody>
      </p:sp>
      <p:sp>
        <p:nvSpPr>
          <p:cNvPr id="166" name="TextShape 6"/>
          <p:cNvSpPr txBox="1"/>
          <p:nvPr/>
        </p:nvSpPr>
        <p:spPr>
          <a:xfrm>
            <a:off x="5497920" y="5378400"/>
            <a:ext cx="4779360" cy="3952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DUT response </a:t>
            </a:r>
            <a:r>
              <a:rPr b="1" lang="en-US"/>
              <a:t>simulation</a:t>
            </a:r>
            <a:r>
              <a:rPr lang="en-US"/>
              <a:t> tools available.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67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877680" y="1551240"/>
            <a:ext cx="9003240" cy="3478680"/>
          </a:xfrm>
          <a:prstGeom prst="rect">
            <a:avLst/>
          </a:prstGeom>
        </p:spPr>
      </p:pic>
      <p:sp>
        <p:nvSpPr>
          <p:cNvPr id="168" name="CustomShape 1"/>
          <p:cNvSpPr/>
          <p:nvPr/>
        </p:nvSpPr>
        <p:spPr>
          <a:xfrm>
            <a:off x="945360" y="6561360"/>
            <a:ext cx="8475480" cy="365760"/>
          </a:xfrm>
          <a:prstGeom prst="rect">
            <a:avLst/>
          </a:prstGeom>
        </p:spPr>
        <p:txBody>
          <a:bodyPr bIns="0" lIns="0" rIns="40680" tIns="0" wrap="none"/>
          <a:p>
            <a:pPr>
              <a:lnSpc>
                <a:spcPct val="100000"/>
              </a:lnSpc>
              <a:buFont typeface="StarSymbol"/>
              <a:buChar char=""/>
            </a:pPr>
            <a:r>
              <a:rPr lang="en-US" sz="1500">
                <a:solidFill>
                  <a:srgbClr val="000000"/>
                </a:solidFill>
                <a:latin typeface="Arial"/>
                <a:ea typeface="ＭＳ Ｐゴシック"/>
              </a:rPr>
              <a:t>WP 9.3.1 &amp; WP 8.5, AIDA 3 annual meeting, March 27 2013</a:t>
            </a:r>
            <a:endParaRPr/>
          </a:p>
        </p:txBody>
      </p:sp>
      <p:sp>
        <p:nvSpPr>
          <p:cNvPr id="169" name="TextShape 2"/>
          <p:cNvSpPr txBox="1"/>
          <p:nvPr/>
        </p:nvSpPr>
        <p:spPr>
          <a:xfrm>
            <a:off x="940680" y="48960"/>
            <a:ext cx="8581320" cy="572040"/>
          </a:xfrm>
          <a:prstGeom prst="rect">
            <a:avLst/>
          </a:prstGeom>
        </p:spPr>
        <p:txBody>
          <a:bodyPr anchor="b" bIns="50760" lIns="50760" rIns="141480" tIns="50760"/>
          <a:p>
            <a:pPr>
              <a:buFont typeface="StarSymbol"/>
              <a:buChar char=""/>
            </a:pPr>
            <a:r>
              <a:rPr b="1" lang="en-US" sz="2800">
                <a:latin typeface="Georgia"/>
              </a:rPr>
              <a:t>FEI4 as trigger plane</a:t>
            </a:r>
            <a:endParaRPr/>
          </a:p>
        </p:txBody>
      </p:sp>
      <p:sp>
        <p:nvSpPr>
          <p:cNvPr id="170" name="TextShape 3"/>
          <p:cNvSpPr txBox="1"/>
          <p:nvPr/>
        </p:nvSpPr>
        <p:spPr>
          <a:xfrm>
            <a:off x="1008720" y="5231520"/>
            <a:ext cx="8894160" cy="10051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Single FEI4 plane as trigger plane installed at DESY TB.</a:t>
            </a:r>
            <a:endParaRPr/>
          </a:p>
          <a:p>
            <a:r>
              <a:rPr lang="en-US"/>
              <a:t>Time-stamping of tracks requires more work on the firmware/software</a:t>
            </a:r>
            <a:endParaRPr/>
          </a:p>
          <a:p>
            <a:endParaRPr/>
          </a:p>
        </p:txBody>
      </p:sp>
      <p:sp>
        <p:nvSpPr>
          <p:cNvPr id="171" name="TextShape 4"/>
          <p:cNvSpPr txBox="1"/>
          <p:nvPr/>
        </p:nvSpPr>
        <p:spPr>
          <a:xfrm>
            <a:off x="914400" y="914400"/>
            <a:ext cx="8595360" cy="3952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As an LHC-type device with fast readout can provide track timing information.</a:t>
            </a:r>
            <a:endParaRPr/>
          </a:p>
        </p:txBody>
      </p:sp>
    </p:spTree>
  </p:cSld>
  <p:timing>
    <p:tnLst>
      <p:par>
        <p:cTn dur="indefinite" id="5" nodeType="tmRoot" restart="never">
          <p:childTnLst>
            <p:seq>
              <p:cTn id="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1920240" y="1679760"/>
            <a:ext cx="7315200" cy="255816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lang="en-US" sz="3200"/>
              <a:t>Testbeam schedule </a:t>
            </a:r>
            <a:endParaRPr/>
          </a:p>
          <a:p>
            <a:pPr algn="ctr"/>
            <a:r>
              <a:rPr lang="en-US" sz="3200"/>
              <a:t>CERN PS &amp; SPS 2014</a:t>
            </a:r>
            <a:endParaRPr/>
          </a:p>
          <a:p>
            <a:endParaRPr/>
          </a:p>
          <a:p>
            <a:r>
              <a:rPr lang="en-US" sz="2200"/>
              <a:t>Defines intermediate milestones for the AIDA telescope </a:t>
            </a:r>
            <a:endParaRPr/>
          </a:p>
          <a:p>
            <a:r>
              <a:rPr lang="en-US" sz="2200"/>
              <a:t>- </a:t>
            </a:r>
            <a:r>
              <a:rPr lang="en-US" sz="2200"/>
              <a:t>Comissioning in the fall 2014</a:t>
            </a:r>
            <a:endParaRPr/>
          </a:p>
          <a:p>
            <a:r>
              <a:rPr lang="en-US" sz="2200"/>
              <a:t>- Final report end of 2014.</a:t>
            </a:r>
            <a:endParaRPr/>
          </a:p>
        </p:txBody>
      </p:sp>
      <p:sp>
        <p:nvSpPr>
          <p:cNvPr id="173" name="CustomShape 2"/>
          <p:cNvSpPr/>
          <p:nvPr/>
        </p:nvSpPr>
        <p:spPr>
          <a:xfrm>
            <a:off x="945360" y="6561360"/>
            <a:ext cx="8475480" cy="365760"/>
          </a:xfrm>
          <a:prstGeom prst="rect">
            <a:avLst/>
          </a:prstGeom>
        </p:spPr>
        <p:txBody>
          <a:bodyPr bIns="0" lIns="0" rIns="40680" tIns="0" wrap="none"/>
          <a:p>
            <a:pPr>
              <a:lnSpc>
                <a:spcPct val="100000"/>
              </a:lnSpc>
              <a:buFont typeface="StarSymbol"/>
              <a:buChar char=""/>
            </a:pPr>
            <a:r>
              <a:rPr lang="en-US" sz="1500">
                <a:solidFill>
                  <a:srgbClr val="000000"/>
                </a:solidFill>
                <a:latin typeface="Arial"/>
                <a:ea typeface="ＭＳ Ｐゴシック"/>
              </a:rPr>
              <a:t>WP 9.3.1 &amp; WP 8.5, AIDA 3 annual meeting, March 27 2013</a:t>
            </a:r>
            <a:endParaRPr/>
          </a:p>
        </p:txBody>
      </p:sp>
    </p:spTree>
  </p:cSld>
  <p:timing>
    <p:tnLst>
      <p:par>
        <p:cTn dur="indefinite" id="7" nodeType="tmRoot" restart="never">
          <p:childTnLst>
            <p:seq>
              <p:cTn id="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74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822600" y="218160"/>
            <a:ext cx="9094680" cy="4079520"/>
          </a:xfrm>
          <a:prstGeom prst="rect">
            <a:avLst/>
          </a:prstGeom>
        </p:spPr>
      </p:pic>
      <p:sp>
        <p:nvSpPr>
          <p:cNvPr id="175" name="Line 1"/>
          <p:cNvSpPr/>
          <p:nvPr/>
        </p:nvSpPr>
        <p:spPr>
          <a:xfrm flipV="1">
            <a:off x="2523240" y="4297680"/>
            <a:ext cx="0" cy="136584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</p:sp>
      <p:sp>
        <p:nvSpPr>
          <p:cNvPr id="176" name="CustomShape 2"/>
          <p:cNvSpPr/>
          <p:nvPr/>
        </p:nvSpPr>
        <p:spPr>
          <a:xfrm>
            <a:off x="972000" y="5591520"/>
            <a:ext cx="2284920" cy="914400"/>
          </a:xfrm>
          <a:prstGeom prst="rect">
            <a:avLst/>
          </a:prstGeom>
          <a:solidFill>
            <a:srgbClr val="cfe7f5"/>
          </a:solidFill>
          <a:ln>
            <a:solidFill>
              <a:srgbClr val="808080"/>
            </a:solidFill>
          </a:ln>
        </p:spPr>
        <p:txBody>
          <a:bodyPr anchor="ctr" bIns="45000" lIns="90000" rIns="90000" tIns="45000" wrap="none"/>
          <a:p>
            <a:pPr algn="ctr"/>
            <a:r>
              <a:rPr lang="en-US" sz="2000"/>
              <a:t>Can start installing, </a:t>
            </a:r>
            <a:endParaRPr/>
          </a:p>
          <a:p>
            <a:pPr algn="ctr"/>
            <a:r>
              <a:rPr lang="en-US" sz="2000"/>
              <a:t>last pre-beam tests</a:t>
            </a:r>
            <a:endParaRPr/>
          </a:p>
        </p:txBody>
      </p:sp>
      <p:sp>
        <p:nvSpPr>
          <p:cNvPr id="177" name="Line 3"/>
          <p:cNvSpPr/>
          <p:nvPr/>
        </p:nvSpPr>
        <p:spPr>
          <a:xfrm flipV="1">
            <a:off x="2741760" y="4297680"/>
            <a:ext cx="0" cy="100584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</p:sp>
      <p:sp>
        <p:nvSpPr>
          <p:cNvPr id="178" name="CustomShape 4"/>
          <p:cNvSpPr/>
          <p:nvPr/>
        </p:nvSpPr>
        <p:spPr>
          <a:xfrm>
            <a:off x="2725200" y="4480560"/>
            <a:ext cx="7177320" cy="1097280"/>
          </a:xfrm>
          <a:prstGeom prst="rect">
            <a:avLst/>
          </a:prstGeom>
          <a:solidFill>
            <a:srgbClr val="cfe7f5"/>
          </a:solidFill>
          <a:ln>
            <a:solidFill>
              <a:srgbClr val="808080"/>
            </a:solidFill>
          </a:ln>
        </p:spPr>
        <p:txBody>
          <a:bodyPr anchor="ctr" bIns="45000" lIns="90000" rIns="90000" tIns="45000" wrap="none"/>
          <a:p>
            <a:r>
              <a:rPr lang="en-US" sz="2000"/>
              <a:t>Two days with ~7 GeV proton beam to test </a:t>
            </a:r>
            <a:endParaRPr/>
          </a:p>
          <a:p>
            <a:r>
              <a:rPr lang="en-US" sz="2000"/>
              <a:t>new EUDAQ 2.0 + AIDA mini-TLU, </a:t>
            </a:r>
            <a:endParaRPr/>
          </a:p>
          <a:p>
            <a:r>
              <a:rPr lang="en-US" sz="2000"/>
              <a:t>Mimosa26 telescope with IPHC readout, FEI4 arm with 1+ planes</a:t>
            </a:r>
            <a:endParaRPr/>
          </a:p>
          <a:p>
            <a:pPr algn="r"/>
            <a:endParaRPr/>
          </a:p>
        </p:txBody>
      </p:sp>
      <p:sp>
        <p:nvSpPr>
          <p:cNvPr id="179" name="TextShape 5"/>
          <p:cNvSpPr txBox="1"/>
          <p:nvPr/>
        </p:nvSpPr>
        <p:spPr>
          <a:xfrm>
            <a:off x="4564080" y="5786280"/>
            <a:ext cx="5209920" cy="1005120"/>
          </a:xfrm>
          <a:prstGeom prst="rect">
            <a:avLst/>
          </a:prstGeom>
        </p:spPr>
        <p:txBody>
          <a:bodyPr bIns="45000" lIns="90000" rIns="90000" tIns="45000" wrap="none"/>
          <a:p>
            <a:pPr algn="r"/>
            <a:r>
              <a:rPr lang="en-US" sz="2000"/>
              <a:t>Goal of the TB: test of TLU-EUDAQ2 high duty cycle triggering  with distinct timestamping per DAQ system</a:t>
            </a:r>
            <a:endParaRPr/>
          </a:p>
        </p:txBody>
      </p:sp>
      <p:sp>
        <p:nvSpPr>
          <p:cNvPr id="180" name="Line 6"/>
          <p:cNvSpPr/>
          <p:nvPr/>
        </p:nvSpPr>
        <p:spPr>
          <a:xfrm>
            <a:off x="6306480" y="1737360"/>
            <a:ext cx="0" cy="73152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</p:sp>
      <p:sp>
        <p:nvSpPr>
          <p:cNvPr id="181" name="CustomShape 7"/>
          <p:cNvSpPr/>
          <p:nvPr/>
        </p:nvSpPr>
        <p:spPr>
          <a:xfrm>
            <a:off x="6215040" y="1554480"/>
            <a:ext cx="3016080" cy="182880"/>
          </a:xfrm>
          <a:prstGeom prst="rect">
            <a:avLst/>
          </a:prstGeom>
          <a:solidFill>
            <a:srgbClr val="cfe7f5"/>
          </a:solidFill>
          <a:ln>
            <a:solidFill>
              <a:srgbClr val="808080"/>
            </a:solidFill>
          </a:ln>
        </p:spPr>
        <p:txBody>
          <a:bodyPr anchor="ctr" bIns="45000" lIns="90000" rIns="90000" tIns="45000" wrap="none"/>
          <a:p>
            <a:pPr algn="ctr"/>
            <a:r>
              <a:rPr lang="en-US" sz="2000"/>
              <a:t>Move to SPS</a:t>
            </a:r>
            <a:endParaRPr/>
          </a:p>
        </p:txBody>
      </p:sp>
      <p:sp>
        <p:nvSpPr>
          <p:cNvPr id="182" name="CustomShape 8"/>
          <p:cNvSpPr/>
          <p:nvPr/>
        </p:nvSpPr>
        <p:spPr>
          <a:xfrm>
            <a:off x="945360" y="6561360"/>
            <a:ext cx="8475480" cy="365760"/>
          </a:xfrm>
          <a:prstGeom prst="rect">
            <a:avLst/>
          </a:prstGeom>
        </p:spPr>
        <p:txBody>
          <a:bodyPr bIns="0" lIns="0" rIns="40680" tIns="0" wrap="none"/>
          <a:p>
            <a:pPr>
              <a:lnSpc>
                <a:spcPct val="100000"/>
              </a:lnSpc>
              <a:buFont typeface="StarSymbol"/>
              <a:buChar char=""/>
            </a:pPr>
            <a:r>
              <a:rPr lang="en-US" sz="1500">
                <a:solidFill>
                  <a:srgbClr val="000000"/>
                </a:solidFill>
                <a:latin typeface="Arial"/>
                <a:ea typeface="ＭＳ Ｐゴシック"/>
              </a:rPr>
              <a:t>WP 9.3.1 &amp; WP 8.5, AIDA 3 annual meeting, March 27 2013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