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4" r:id="rId5"/>
    <p:sldId id="263" r:id="rId6"/>
    <p:sldId id="265" r:id="rId7"/>
    <p:sldId id="259" r:id="rId8"/>
    <p:sldId id="261" r:id="rId9"/>
    <p:sldId id="260" r:id="rId10"/>
    <p:sldId id="262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F3E85-BCAB-8A47-B5FF-2613EED03575}" type="datetimeFigureOut">
              <a:rPr lang="en-US" smtClean="0"/>
              <a:t>26/03/2014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EB95C-8F2F-CD43-994E-D95177840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055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0" name="Custom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1" name="CustomShape 3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2" name="CustomShape 4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3" name="CustomShape 5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4" name="CustomShape 6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5" name="CustomShape 7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6" name="CustomShape 8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7" name="CustomShape 9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8" name="CustomShape 10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name="adj" fmla="val 5"/>
            </a:avLst>
          </a:prstGeom>
          <a:solidFill>
            <a:srgbClr val="FFFFFF"/>
          </a:solidFill>
        </p:spPr>
      </p:sp>
      <p:sp>
        <p:nvSpPr>
          <p:cNvPr id="49" name="PlaceHolder 1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0560" cy="40993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/>
              <a:t>Click to edit the notes format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74372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5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0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8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5"/>
          <p:cNvSpPr/>
          <p:nvPr/>
        </p:nvSpPr>
        <p:spPr>
          <a:xfrm>
            <a:off x="0" y="23091"/>
            <a:ext cx="9144000" cy="1236909"/>
          </a:xfrm>
          <a:prstGeom prst="rect">
            <a:avLst/>
          </a:prstGeom>
          <a:gradFill>
            <a:gsLst>
              <a:gs pos="0">
                <a:srgbClr val="CCCCFF"/>
              </a:gs>
              <a:gs pos="100000">
                <a:srgbClr val="3333CC"/>
              </a:gs>
            </a:gsLst>
            <a:lin ang="10800000"/>
          </a:gradFill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2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0545" y="6356350"/>
            <a:ext cx="1500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27/3/2014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199" y="6356351"/>
            <a:ext cx="3113817" cy="346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David Cussans, AIDA Annual Meeting, Vienna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4202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F5F5-8EB5-DD4D-8824-EA3F71547E3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133496" cy="12600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6840360" y="6241269"/>
            <a:ext cx="1846440" cy="5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2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getFile.py/access?resId=0&amp;materialId=0&amp;confId=284589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aTLU</a:t>
            </a:r>
            <a:r>
              <a:rPr lang="en-US" dirty="0" smtClean="0"/>
              <a:t> for AIDA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High Rate</a:t>
            </a:r>
          </a:p>
          <a:p>
            <a:r>
              <a:rPr lang="en-US" dirty="0" smtClean="0"/>
              <a:t>Synchronous as well as Asynchronous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1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Firmware/Software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EUDAQ Producer for AIDA TLU being written by Francesco </a:t>
            </a:r>
            <a:r>
              <a:rPr lang="en-US" dirty="0" err="1" smtClean="0"/>
              <a:t>Crescioli</a:t>
            </a:r>
            <a:r>
              <a:rPr lang="en-US" dirty="0" smtClean="0"/>
              <a:t>, LPNHE/</a:t>
            </a:r>
            <a:r>
              <a:rPr lang="en-US" dirty="0" smtClean="0"/>
              <a:t>IN2P3</a:t>
            </a:r>
          </a:p>
          <a:p>
            <a:pPr lvl="1"/>
            <a:r>
              <a:rPr lang="en-US" dirty="0" smtClean="0"/>
              <a:t>First version ready. Lots more registers to add.</a:t>
            </a:r>
            <a:endParaRPr lang="en-US" dirty="0" smtClean="0"/>
          </a:p>
          <a:p>
            <a:r>
              <a:rPr lang="en-US" dirty="0" smtClean="0"/>
              <a:t>Firmware being written by Alvaro </a:t>
            </a:r>
            <a:r>
              <a:rPr lang="en-US" dirty="0" err="1" smtClean="0"/>
              <a:t>Dosil</a:t>
            </a:r>
            <a:r>
              <a:rPr lang="en-US" dirty="0" smtClean="0"/>
              <a:t>, USC and </a:t>
            </a:r>
            <a:r>
              <a:rPr lang="en-US" dirty="0" err="1" smtClean="0"/>
              <a:t>D.Cussans</a:t>
            </a:r>
            <a:r>
              <a:rPr lang="en-US" dirty="0" smtClean="0"/>
              <a:t>, </a:t>
            </a:r>
            <a:r>
              <a:rPr lang="en-US" dirty="0" smtClean="0"/>
              <a:t>Bristol.</a:t>
            </a:r>
          </a:p>
          <a:p>
            <a:pPr lvl="1"/>
            <a:r>
              <a:rPr lang="en-US" dirty="0" smtClean="0"/>
              <a:t>Builds on Xilinx SP601 as carrier. Will build on SP605</a:t>
            </a:r>
          </a:p>
          <a:p>
            <a:pPr lvl="1"/>
            <a:r>
              <a:rPr lang="en-US" dirty="0" smtClean="0"/>
              <a:t>Debugging underway. </a:t>
            </a:r>
          </a:p>
          <a:p>
            <a:pPr lvl="1"/>
            <a:r>
              <a:rPr lang="en-US" dirty="0" smtClean="0"/>
              <a:t>Synchronous mode will be finished first.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6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DAQ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803" y="1480073"/>
            <a:ext cx="8787850" cy="4972497"/>
          </a:xfrm>
        </p:spPr>
        <p:txBody>
          <a:bodyPr>
            <a:normAutofit/>
          </a:bodyPr>
          <a:lstStyle/>
          <a:p>
            <a:r>
              <a:rPr lang="en-US" dirty="0" smtClean="0"/>
              <a:t>A proposal for hardware timing and synchronization signals has </a:t>
            </a:r>
            <a:r>
              <a:rPr lang="en-US" dirty="0" smtClean="0"/>
              <a:t>been</a:t>
            </a:r>
            <a:endParaRPr lang="en-US" dirty="0" smtClean="0"/>
          </a:p>
          <a:p>
            <a:pPr lvl="1"/>
            <a:r>
              <a:rPr lang="en-US" dirty="0"/>
              <a:t>Draft at </a:t>
            </a:r>
            <a:r>
              <a:rPr lang="en-US" dirty="0">
                <a:hlinkClick r:id="rId2"/>
              </a:rPr>
              <a:t>https://indico.cern.ch/getFile.py/access?resId=0&amp;materialId=0&amp;confId=</a:t>
            </a:r>
            <a:r>
              <a:rPr lang="en-US" dirty="0" smtClean="0">
                <a:hlinkClick r:id="rId2"/>
              </a:rPr>
              <a:t>284589</a:t>
            </a:r>
            <a:endParaRPr lang="en-US" dirty="0"/>
          </a:p>
          <a:p>
            <a:r>
              <a:rPr lang="en-US" dirty="0" smtClean="0"/>
              <a:t>Document describing common DAQ in AIDA is in the process of approval.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6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0388"/>
            <a:ext cx="8229600" cy="3798450"/>
          </a:xfrm>
        </p:spPr>
        <p:txBody>
          <a:bodyPr/>
          <a:lstStyle/>
          <a:p>
            <a:r>
              <a:rPr lang="en-US" dirty="0" smtClean="0"/>
              <a:t>New hardware synchronization scheme proposed for high-rate ( ~ MHz ) beams.</a:t>
            </a:r>
          </a:p>
          <a:p>
            <a:r>
              <a:rPr lang="en-US" dirty="0" smtClean="0"/>
              <a:t>New hardware prototype built.</a:t>
            </a:r>
          </a:p>
          <a:p>
            <a:r>
              <a:rPr lang="en-US" dirty="0" smtClean="0"/>
              <a:t>Firmware/software being </a:t>
            </a:r>
            <a:r>
              <a:rPr lang="en-US" dirty="0" smtClean="0"/>
              <a:t>developed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9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Features (</a:t>
            </a:r>
            <a:r>
              <a:rPr lang="en-US" dirty="0" err="1" smtClean="0"/>
              <a:t>w.r.t</a:t>
            </a:r>
            <a:r>
              <a:rPr lang="en-US" dirty="0" smtClean="0"/>
              <a:t>. EUDET)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274"/>
            <a:ext cx="8229600" cy="504149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Synchronous (shared clocks) interface. </a:t>
            </a:r>
          </a:p>
          <a:p>
            <a:pPr lvl="1"/>
            <a:r>
              <a:rPr lang="en-US" dirty="0" smtClean="0"/>
              <a:t>Allows higher trigger rate</a:t>
            </a:r>
          </a:p>
          <a:p>
            <a:r>
              <a:rPr lang="en-US" dirty="0" smtClean="0"/>
              <a:t>Interface by Gigabit Ethernet.</a:t>
            </a:r>
          </a:p>
          <a:p>
            <a:pPr lvl="1"/>
            <a:r>
              <a:rPr lang="en-US" dirty="0" smtClean="0"/>
              <a:t>Readout PC can be remote.</a:t>
            </a:r>
          </a:p>
          <a:p>
            <a:pPr lvl="1"/>
            <a:r>
              <a:rPr lang="en-US" dirty="0" err="1" smtClean="0"/>
              <a:t>IPBus</a:t>
            </a:r>
            <a:r>
              <a:rPr lang="en-US" dirty="0" smtClean="0"/>
              <a:t> protocol</a:t>
            </a:r>
          </a:p>
          <a:p>
            <a:r>
              <a:rPr lang="en-US" dirty="0" smtClean="0"/>
              <a:t>Higher rate discriminators ( ~ MHz count rate)</a:t>
            </a:r>
          </a:p>
          <a:p>
            <a:pPr lvl="1"/>
            <a:r>
              <a:rPr lang="en-US" dirty="0" smtClean="0"/>
              <a:t>Threshold and constant-fraction</a:t>
            </a:r>
          </a:p>
          <a:p>
            <a:pPr lvl="1"/>
            <a:r>
              <a:rPr lang="en-US" dirty="0" smtClean="0"/>
              <a:t>Thresholds remotely controllable.</a:t>
            </a:r>
          </a:p>
          <a:p>
            <a:r>
              <a:rPr lang="en-US" dirty="0" smtClean="0"/>
              <a:t>Timestamps on each scintillator input</a:t>
            </a:r>
          </a:p>
          <a:p>
            <a:pPr lvl="1"/>
            <a:r>
              <a:rPr lang="en-US" dirty="0" smtClean="0"/>
              <a:t>More accurate timing.</a:t>
            </a:r>
          </a:p>
          <a:p>
            <a:pPr lvl="1"/>
            <a:r>
              <a:rPr lang="en-US" dirty="0" smtClean="0"/>
              <a:t>Timestamp granularity increased from 3.2ns to 800ps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0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Interface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Clock from TLU to DUT</a:t>
            </a:r>
          </a:p>
          <a:p>
            <a:pPr lvl="1"/>
            <a:r>
              <a:rPr lang="en-US" dirty="0" smtClean="0"/>
              <a:t>Configurable frequency</a:t>
            </a:r>
          </a:p>
          <a:p>
            <a:r>
              <a:rPr lang="en-US" dirty="0" smtClean="0"/>
              <a:t>Trigger pulse only only clock cycle long</a:t>
            </a:r>
          </a:p>
          <a:p>
            <a:pPr lvl="1"/>
            <a:r>
              <a:rPr lang="en-US" dirty="0" smtClean="0"/>
              <a:t>Trigger rate up to 40MHz ( though photo-multipliers will limit this )</a:t>
            </a:r>
          </a:p>
          <a:p>
            <a:r>
              <a:rPr lang="en-US" dirty="0" smtClean="0"/>
              <a:t>Busy from DUT to TLU</a:t>
            </a:r>
          </a:p>
          <a:p>
            <a:r>
              <a:rPr lang="en-US" dirty="0" smtClean="0"/>
              <a:t>Check synchronization from time-stamp of each trigger ( measured in clock cycles)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9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Interface</a:t>
            </a:r>
            <a:endParaRPr lang="en-US" dirty="0"/>
          </a:p>
        </p:txBody>
      </p:sp>
      <p:pic>
        <p:nvPicPr>
          <p:cNvPr id="6" name="Content Placeholder 5" descr="tlu_timing_diagram_02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917" b="-26917"/>
          <a:stretch>
            <a:fillRect/>
          </a:stretch>
        </p:blipFill>
        <p:spPr>
          <a:xfrm>
            <a:off x="-94192" y="1325274"/>
            <a:ext cx="9186700" cy="5052331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13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EUDET style asynchronous interface remains</a:t>
            </a:r>
          </a:p>
          <a:p>
            <a:pPr lvl="1"/>
            <a:r>
              <a:rPr lang="en-US" dirty="0" smtClean="0"/>
              <a:t>Synchronous/Asynchronous interface switchable by software</a:t>
            </a:r>
          </a:p>
          <a:p>
            <a:r>
              <a:rPr lang="en-US" dirty="0" smtClean="0"/>
              <a:t>Maximum </a:t>
            </a:r>
            <a:r>
              <a:rPr lang="en-US" dirty="0" err="1" smtClean="0"/>
              <a:t>DUT_Clock</a:t>
            </a:r>
            <a:r>
              <a:rPr lang="en-US" dirty="0" smtClean="0"/>
              <a:t> frequency increases ( by default to 20MHz ).</a:t>
            </a:r>
          </a:p>
          <a:p>
            <a:pPr lvl="1"/>
            <a:r>
              <a:rPr lang="en-US" dirty="0" smtClean="0"/>
              <a:t>Can read out trigger numbers faster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49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Asynchronous Interface</a:t>
            </a:r>
          </a:p>
        </p:txBody>
      </p:sp>
      <p:pic>
        <p:nvPicPr>
          <p:cNvPr id="6" name="Content Placeholder 5" descr="tlu_trigger_busy_data_timing_diagram_01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168" b="-41168"/>
          <a:stretch>
            <a:fillRect/>
          </a:stretch>
        </p:blipFill>
        <p:spPr>
          <a:xfrm>
            <a:off x="231101" y="1475854"/>
            <a:ext cx="8762716" cy="4819157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4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Spill/Shutter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Optional , programmable spill/shutter signal</a:t>
            </a:r>
          </a:p>
          <a:p>
            <a:r>
              <a:rPr lang="en-US" dirty="0" smtClean="0"/>
              <a:t>In short term will be a fixed on/off period</a:t>
            </a:r>
          </a:p>
          <a:p>
            <a:r>
              <a:rPr lang="en-US" dirty="0" smtClean="0"/>
              <a:t>Could extend to be on for a fixed number of triggers, or a fixed time, or whichever comes first.</a:t>
            </a:r>
          </a:p>
          <a:p>
            <a:r>
              <a:rPr lang="en-US" dirty="0" smtClean="0"/>
              <a:t>Useful for a number of Linear Collider detectors / readout system.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4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for </a:t>
            </a:r>
            <a:r>
              <a:rPr lang="en-US" dirty="0" err="1" smtClean="0"/>
              <a:t>TimePix</a:t>
            </a:r>
            <a:r>
              <a:rPr lang="en-US" dirty="0" smtClean="0"/>
              <a:t> 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1429"/>
            <a:ext cx="8229600" cy="48352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AIDA mini-TLU has only three DUT interfaces</a:t>
            </a:r>
          </a:p>
          <a:p>
            <a:r>
              <a:rPr lang="en-US" dirty="0" smtClean="0"/>
              <a:t>Fan-out one interface to six using </a:t>
            </a:r>
            <a:r>
              <a:rPr lang="en-US" dirty="0" err="1" smtClean="0"/>
              <a:t>Uni</a:t>
            </a:r>
            <a:r>
              <a:rPr lang="en-US" dirty="0" smtClean="0"/>
              <a:t> Mainz </a:t>
            </a:r>
            <a:r>
              <a:rPr lang="en-US" dirty="0" smtClean="0"/>
              <a:t>board or Bristol RPC readout </a:t>
            </a:r>
            <a:r>
              <a:rPr lang="en-US" dirty="0" err="1" smtClean="0"/>
              <a:t>fanout</a:t>
            </a:r>
            <a:r>
              <a:rPr lang="en-US" dirty="0"/>
              <a:t> </a:t>
            </a:r>
            <a:r>
              <a:rPr lang="en-US" dirty="0" smtClean="0"/>
              <a:t>(up to 30 DUT)</a:t>
            </a:r>
            <a:r>
              <a:rPr lang="en-US" dirty="0" smtClean="0"/>
              <a:t> .</a:t>
            </a:r>
            <a:endParaRPr lang="en-US" dirty="0" smtClean="0"/>
          </a:p>
          <a:p>
            <a:pPr lvl="1"/>
            <a:r>
              <a:rPr lang="en-US" dirty="0" smtClean="0"/>
              <a:t>Takes “or” of BUSY signals</a:t>
            </a:r>
          </a:p>
          <a:p>
            <a:pPr lvl="1"/>
            <a:r>
              <a:rPr lang="en-US" dirty="0" smtClean="0"/>
              <a:t>VME </a:t>
            </a:r>
            <a:r>
              <a:rPr lang="en-US" dirty="0" smtClean="0"/>
              <a:t>format(Mainz) or “Box with connectors”(Bristol)</a:t>
            </a:r>
            <a:endParaRPr lang="en-US" dirty="0" smtClean="0"/>
          </a:p>
          <a:p>
            <a:r>
              <a:rPr lang="en-US" dirty="0" smtClean="0"/>
              <a:t>Allows AIDA mini-TLU to provide synchronization signals for </a:t>
            </a:r>
            <a:r>
              <a:rPr lang="en-US" dirty="0" err="1" smtClean="0"/>
              <a:t>TimePix</a:t>
            </a:r>
            <a:r>
              <a:rPr lang="en-US" dirty="0" smtClean="0"/>
              <a:t> </a:t>
            </a:r>
            <a:r>
              <a:rPr lang="en-US" dirty="0" smtClean="0"/>
              <a:t>telescope</a:t>
            </a:r>
          </a:p>
          <a:p>
            <a:pPr lvl="1"/>
            <a:r>
              <a:rPr lang="en-US" dirty="0" smtClean="0"/>
              <a:t>Similar or identical firmware</a:t>
            </a:r>
          </a:p>
          <a:p>
            <a:pPr lvl="1"/>
            <a:r>
              <a:rPr lang="en-US" dirty="0" smtClean="0"/>
              <a:t>Firmware developed by Alvaro </a:t>
            </a:r>
            <a:r>
              <a:rPr lang="en-US" dirty="0" err="1" smtClean="0"/>
              <a:t>Dosil</a:t>
            </a:r>
            <a:r>
              <a:rPr lang="en-US" dirty="0" smtClean="0"/>
              <a:t>, USC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6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769" y="1480073"/>
            <a:ext cx="4812625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First prototype: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ncorrect </a:t>
            </a:r>
            <a:r>
              <a:rPr lang="en-US" dirty="0" smtClean="0"/>
              <a:t>FMC connector rotation. </a:t>
            </a:r>
          </a:p>
          <a:p>
            <a:pPr lvl="1"/>
            <a:r>
              <a:rPr lang="en-US" dirty="0" smtClean="0"/>
              <a:t>Used to test discriminators, DACs. </a:t>
            </a:r>
          </a:p>
          <a:p>
            <a:r>
              <a:rPr lang="en-US" dirty="0" smtClean="0"/>
              <a:t>Second prototype:</a:t>
            </a:r>
          </a:p>
          <a:p>
            <a:pPr lvl="1"/>
            <a:r>
              <a:rPr lang="en-US" dirty="0" smtClean="0"/>
              <a:t>Ten PCBs fabricated. </a:t>
            </a:r>
          </a:p>
          <a:p>
            <a:pPr lvl="1"/>
            <a:r>
              <a:rPr lang="en-US" dirty="0" smtClean="0"/>
              <a:t>Three had components mounted. </a:t>
            </a:r>
          </a:p>
          <a:p>
            <a:pPr lvl="1"/>
            <a:r>
              <a:rPr lang="en-US" dirty="0" smtClean="0"/>
              <a:t>Has passed all tests so far. </a:t>
            </a:r>
          </a:p>
          <a:p>
            <a:pPr lvl="1"/>
            <a:r>
              <a:rPr lang="en-US" dirty="0" smtClean="0"/>
              <a:t>Test fully then assemble remaining seven.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21/11/2013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David Cussans, AIDA WP9.3, DESY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F5F5-8EB5-DD4D-8824-EA3F71547E3E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635" y="1598923"/>
            <a:ext cx="4349428" cy="427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19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ida_frascai_cussan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aida_frascai_cussans_template.potx</Template>
  <TotalTime>1396</TotalTime>
  <Words>633</Words>
  <Application>Microsoft Macintosh PowerPoint</Application>
  <PresentationFormat>On-screen Show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aida_frascai_cussans_template</vt:lpstr>
      <vt:lpstr>aTLU for AIDA</vt:lpstr>
      <vt:lpstr>New Features (w.r.t. EUDET)</vt:lpstr>
      <vt:lpstr>Synchronous Interface </vt:lpstr>
      <vt:lpstr>Synchronous Interface</vt:lpstr>
      <vt:lpstr>Asynchronous Interface</vt:lpstr>
      <vt:lpstr>Asynchronous Interface</vt:lpstr>
      <vt:lpstr>Spill/Shutter signal</vt:lpstr>
      <vt:lpstr>Use for TimePix Telescope</vt:lpstr>
      <vt:lpstr>Hardware Status</vt:lpstr>
      <vt:lpstr>Firmware/Software Status</vt:lpstr>
      <vt:lpstr>Common DAQ Interface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David Cussans</cp:lastModifiedBy>
  <cp:revision>20</cp:revision>
  <dcterms:modified xsi:type="dcterms:W3CDTF">2014-03-26T11:01:35Z</dcterms:modified>
</cp:coreProperties>
</file>