
<file path=[Content_Types].xml><?xml version="1.0" encoding="utf-8"?>
<Types xmlns="http://schemas.openxmlformats.org/package/2006/content-types">
  <Default Extension="png" ContentType="image/png"/>
  <Default Extension="wmf" ContentType="image/x-wmf"/>
  <Default Extension="xls" ContentType="application/vnd.ms-exce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7" r:id="rId15"/>
    <p:sldId id="269" r:id="rId16"/>
    <p:sldId id="271" r:id="rId17"/>
    <p:sldId id="272" r:id="rId18"/>
    <p:sldId id="273" r:id="rId19"/>
    <p:sldId id="275" r:id="rId20"/>
    <p:sldId id="274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7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0EAC-5AED-4E13-8AB7-59C41B4BEAFB}" type="datetimeFigureOut">
              <a:rPr lang="en-GB" smtClean="0"/>
              <a:t>23/03/2014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3E4B4-52C6-44A6-BFB6-9ABC4EC5C3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363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0EAC-5AED-4E13-8AB7-59C41B4BEAFB}" type="datetimeFigureOut">
              <a:rPr lang="en-GB" smtClean="0"/>
              <a:t>23/03/2014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3E4B4-52C6-44A6-BFB6-9ABC4EC5C3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079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0EAC-5AED-4E13-8AB7-59C41B4BEAFB}" type="datetimeFigureOut">
              <a:rPr lang="en-GB" smtClean="0"/>
              <a:t>23/03/2014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3E4B4-52C6-44A6-BFB6-9ABC4EC5C3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2193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95D5D-8D26-4BD3-A85E-2101BCEDF3D4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418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0EAC-5AED-4E13-8AB7-59C41B4BEAFB}" type="datetimeFigureOut">
              <a:rPr lang="en-GB" smtClean="0"/>
              <a:t>23/03/2014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3E4B4-52C6-44A6-BFB6-9ABC4EC5C3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192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0EAC-5AED-4E13-8AB7-59C41B4BEAFB}" type="datetimeFigureOut">
              <a:rPr lang="en-GB" smtClean="0"/>
              <a:t>23/03/2014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3E4B4-52C6-44A6-BFB6-9ABC4EC5C3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953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0EAC-5AED-4E13-8AB7-59C41B4BEAFB}" type="datetimeFigureOut">
              <a:rPr lang="en-GB" smtClean="0"/>
              <a:t>23/03/2014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3E4B4-52C6-44A6-BFB6-9ABC4EC5C3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982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0EAC-5AED-4E13-8AB7-59C41B4BEAFB}" type="datetimeFigureOut">
              <a:rPr lang="en-GB" smtClean="0"/>
              <a:t>23/03/2014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3E4B4-52C6-44A6-BFB6-9ABC4EC5C3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145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0EAC-5AED-4E13-8AB7-59C41B4BEAFB}" type="datetimeFigureOut">
              <a:rPr lang="en-GB" smtClean="0"/>
              <a:t>23/03/2014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3E4B4-52C6-44A6-BFB6-9ABC4EC5C3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200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0EAC-5AED-4E13-8AB7-59C41B4BEAFB}" type="datetimeFigureOut">
              <a:rPr lang="en-GB" smtClean="0"/>
              <a:t>23/03/2014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3E4B4-52C6-44A6-BFB6-9ABC4EC5C3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946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0EAC-5AED-4E13-8AB7-59C41B4BEAFB}" type="datetimeFigureOut">
              <a:rPr lang="en-GB" smtClean="0"/>
              <a:t>23/03/2014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3E4B4-52C6-44A6-BFB6-9ABC4EC5C3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587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D0EAC-5AED-4E13-8AB7-59C41B4BEAFB}" type="datetimeFigureOut">
              <a:rPr lang="en-GB" smtClean="0"/>
              <a:t>23/03/2014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3E4B4-52C6-44A6-BFB6-9ABC4EC5C3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020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D0EAC-5AED-4E13-8AB7-59C41B4BEAFB}" type="datetimeFigureOut">
              <a:rPr lang="en-GB" smtClean="0"/>
              <a:t>23/03/2014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E4B4-52C6-44A6-BFB6-9ABC4EC5C3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739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oleObject" Target="../embeddings/Microsoft_Excel_97-2003_Worksheet2.xls"/><Relationship Id="rId7" Type="http://schemas.openxmlformats.org/officeDocument/2006/relationships/oleObject" Target="../embeddings/Microsoft_Excel_97-2003_Worksheet4.xls"/><Relationship Id="rId12" Type="http://schemas.openxmlformats.org/officeDocument/2006/relationships/image" Target="../media/image25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emf"/><Relationship Id="rId11" Type="http://schemas.openxmlformats.org/officeDocument/2006/relationships/oleObject" Target="../embeddings/Microsoft_Excel_97-2003_Worksheet6.xls"/><Relationship Id="rId5" Type="http://schemas.openxmlformats.org/officeDocument/2006/relationships/oleObject" Target="../embeddings/Microsoft_Excel_97-2003_Worksheet3.xls"/><Relationship Id="rId10" Type="http://schemas.openxmlformats.org/officeDocument/2006/relationships/image" Target="../media/image24.emf"/><Relationship Id="rId4" Type="http://schemas.openxmlformats.org/officeDocument/2006/relationships/image" Target="../media/image21.emf"/><Relationship Id="rId9" Type="http://schemas.openxmlformats.org/officeDocument/2006/relationships/oleObject" Target="../embeddings/Microsoft_Excel_97-2003_Worksheet5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wmf"/><Relationship Id="rId4" Type="http://schemas.openxmlformats.org/officeDocument/2006/relationships/image" Target="../media/image36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image" Target="../media/image1.wmf"/><Relationship Id="rId4" Type="http://schemas.openxmlformats.org/officeDocument/2006/relationships/oleObject" Target="../embeddings/Microsoft_Excel_97-2003_Worksheet1.xls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Overview of Thin Gap Chambers (TGC)</a:t>
            </a:r>
            <a:br>
              <a:rPr lang="en-GB" dirty="0"/>
            </a:b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Principle operations of TGC’s</a:t>
            </a:r>
          </a:p>
          <a:p>
            <a:r>
              <a:rPr lang="en-US" dirty="0" smtClean="0"/>
              <a:t>General characteristics</a:t>
            </a:r>
          </a:p>
          <a:p>
            <a:r>
              <a:rPr lang="en-US" dirty="0" smtClean="0"/>
              <a:t>Use in </a:t>
            </a:r>
            <a:r>
              <a:rPr lang="en-US" dirty="0" err="1" smtClean="0"/>
              <a:t>Calorimetry</a:t>
            </a:r>
            <a:r>
              <a:rPr lang="en-US" dirty="0" smtClean="0"/>
              <a:t> (OPAL)</a:t>
            </a:r>
          </a:p>
          <a:p>
            <a:r>
              <a:rPr lang="en-US" dirty="0" smtClean="0"/>
              <a:t>Use as the End-Cap </a:t>
            </a:r>
            <a:r>
              <a:rPr lang="el-GR" dirty="0" smtClean="0"/>
              <a:t>μ</a:t>
            </a:r>
            <a:r>
              <a:rPr lang="en-US" dirty="0" smtClean="0"/>
              <a:t> Trigger Chambers in ATLAS.</a:t>
            </a:r>
          </a:p>
          <a:p>
            <a:r>
              <a:rPr lang="en-US" dirty="0" smtClean="0"/>
              <a:t>Possible use as demonstration tool for Laboratory.</a:t>
            </a:r>
          </a:p>
          <a:p>
            <a:r>
              <a:rPr lang="en-US" dirty="0" smtClean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4448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ln>
            <a:solidFill>
              <a:schemeClr val="bg1"/>
            </a:solidFill>
          </a:ln>
        </p:spPr>
        <p:txBody>
          <a:bodyPr/>
          <a:lstStyle/>
          <a:p>
            <a:pPr eaLnBrk="1" hangingPunct="1"/>
            <a:r>
              <a:rPr lang="en-US" sz="3200" smtClean="0"/>
              <a:t>Large number of TGC’s have been constructed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36912"/>
            <a:ext cx="4572000" cy="3960440"/>
          </a:xfrm>
        </p:spPr>
        <p:txBody>
          <a:bodyPr/>
          <a:lstStyle/>
          <a:p>
            <a:pPr marL="609600" indent="-609600" algn="l" rtl="0" eaLnBrk="1" hangingPunct="1">
              <a:lnSpc>
                <a:spcPct val="80000"/>
              </a:lnSpc>
            </a:pPr>
            <a:r>
              <a:rPr lang="en-US" sz="1600" dirty="0" smtClean="0"/>
              <a:t>4,000 large area TGC’s have been constructed.</a:t>
            </a:r>
          </a:p>
          <a:p>
            <a:pPr marL="609600" indent="-609600" algn="l" rtl="0" eaLnBrk="1" hangingPunct="1">
              <a:lnSpc>
                <a:spcPct val="80000"/>
              </a:lnSpc>
            </a:pPr>
            <a:r>
              <a:rPr lang="en-US" sz="1600" dirty="0" smtClean="0"/>
              <a:t>They provide the End-Cap MUON trigger of the ATLAS MUON Spectrometer (as well as the </a:t>
            </a:r>
            <a:r>
              <a:rPr lang="en-US" sz="1600" dirty="0" err="1" smtClean="0"/>
              <a:t>azimuthal</a:t>
            </a:r>
            <a:r>
              <a:rPr lang="en-US" sz="1600" dirty="0" smtClean="0"/>
              <a:t> Coordinate for tracking).</a:t>
            </a:r>
          </a:p>
          <a:p>
            <a:pPr marL="609600" indent="-609600" algn="l" rtl="0" eaLnBrk="1" hangingPunct="1">
              <a:lnSpc>
                <a:spcPct val="80000"/>
              </a:lnSpc>
            </a:pPr>
            <a:r>
              <a:rPr lang="en-US" sz="1600" dirty="0" smtClean="0"/>
              <a:t>350,000 electronic channels</a:t>
            </a:r>
          </a:p>
          <a:p>
            <a:pPr marL="609600" indent="-609600" algn="l" rtl="0" eaLnBrk="1" hangingPunct="1">
              <a:lnSpc>
                <a:spcPct val="80000"/>
              </a:lnSpc>
            </a:pPr>
            <a:r>
              <a:rPr lang="en-US" sz="1600" dirty="0" smtClean="0"/>
              <a:t>Many steps of QA/QC in the production procedure.</a:t>
            </a:r>
          </a:p>
          <a:p>
            <a:pPr marL="609600" indent="-609600" algn="l" rtl="0" eaLnBrk="1" hangingPunct="1">
              <a:lnSpc>
                <a:spcPct val="80000"/>
              </a:lnSpc>
            </a:pPr>
            <a:r>
              <a:rPr lang="en-US" sz="1600" dirty="0" smtClean="0"/>
              <a:t>The majority of the chambers were irradiated for 1/2hr with a 3KCu CO(60) source, to find any possible defect:</a:t>
            </a:r>
          </a:p>
          <a:p>
            <a:pPr marL="990600" lvl="1" indent="-533400" algn="l" rtl="0" eaLnBrk="1" hangingPunct="1">
              <a:lnSpc>
                <a:spcPct val="80000"/>
              </a:lnSpc>
            </a:pPr>
            <a:r>
              <a:rPr lang="en-US" sz="1400" dirty="0" smtClean="0"/>
              <a:t>Defects are mainly due to irregularities  in the surface:</a:t>
            </a:r>
          </a:p>
          <a:p>
            <a:pPr marL="1371600" lvl="2" indent="-457200" algn="l" rtl="0" eaLnBrk="1" hangingPunct="1">
              <a:lnSpc>
                <a:spcPct val="80000"/>
              </a:lnSpc>
            </a:pPr>
            <a:r>
              <a:rPr lang="en-US" sz="1200" dirty="0" smtClean="0"/>
              <a:t>Drops of glue will charge-up and produce sparks.</a:t>
            </a:r>
          </a:p>
          <a:p>
            <a:pPr marL="1371600" lvl="2" indent="-457200" algn="l" rtl="0" eaLnBrk="1" hangingPunct="1">
              <a:lnSpc>
                <a:spcPct val="80000"/>
              </a:lnSpc>
            </a:pPr>
            <a:r>
              <a:rPr lang="en-US" sz="1200" dirty="0" smtClean="0"/>
              <a:t>Bad contacts to graphite.</a:t>
            </a:r>
          </a:p>
          <a:p>
            <a:pPr marL="1371600" lvl="2" indent="-457200" algn="l" rtl="0" eaLnBrk="1" hangingPunct="1">
              <a:lnSpc>
                <a:spcPct val="80000"/>
              </a:lnSpc>
            </a:pPr>
            <a:r>
              <a:rPr lang="en-US" sz="1200" dirty="0" smtClean="0"/>
              <a:t>Hairs from non-properly coated G-10 material.</a:t>
            </a:r>
          </a:p>
          <a:p>
            <a:pPr marL="609600" indent="-609600" algn="l" rtl="0" eaLnBrk="1" hangingPunct="1">
              <a:lnSpc>
                <a:spcPct val="80000"/>
              </a:lnSpc>
            </a:pPr>
            <a:r>
              <a:rPr lang="en-US" sz="1600" dirty="0" smtClean="0"/>
              <a:t>With 8,000 large area cathodes, one acquires lots of experience on potential problems.</a:t>
            </a:r>
          </a:p>
          <a:p>
            <a:pPr marL="609600" indent="-609600" algn="l" eaLnBrk="1" hangingPunct="1">
              <a:lnSpc>
                <a:spcPct val="80000"/>
              </a:lnSpc>
              <a:buFontTx/>
              <a:buNone/>
            </a:pPr>
            <a:endParaRPr lang="en-US" sz="1600" dirty="0" smtClean="0"/>
          </a:p>
        </p:txBody>
      </p:sp>
      <p:pic>
        <p:nvPicPr>
          <p:cNvPr id="4100" name="Picture 3" descr="0709006_01-A4-at-144-d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6213" y="1295400"/>
            <a:ext cx="3887787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Scr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0728"/>
            <a:ext cx="2843808" cy="1592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403648" y="1052736"/>
            <a:ext cx="360040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131840" y="1628800"/>
            <a:ext cx="1152128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Graphite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 flipV="1">
            <a:off x="1619672" y="1556792"/>
            <a:ext cx="1512168" cy="324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1"/>
          </p:cNvCxnSpPr>
          <p:nvPr/>
        </p:nvCxnSpPr>
        <p:spPr>
          <a:xfrm flipH="1">
            <a:off x="2267744" y="1880828"/>
            <a:ext cx="864096" cy="3960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1234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431800"/>
          </a:xfrm>
        </p:spPr>
        <p:txBody>
          <a:bodyPr>
            <a:normAutofit fontScale="90000"/>
          </a:bodyPr>
          <a:lstStyle/>
          <a:p>
            <a:r>
              <a:rPr lang="en-US" sz="3600" smtClean="0"/>
              <a:t>QA/QC of TGC (Israeli Production)</a:t>
            </a:r>
          </a:p>
        </p:txBody>
      </p:sp>
      <p:sp>
        <p:nvSpPr>
          <p:cNvPr id="103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765175"/>
            <a:ext cx="8305800" cy="68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smtClean="0"/>
              <a:t>Many tests are performed during chamber production. Tests presented here refer to test performed on final modules (triplets and doublets)</a:t>
            </a:r>
          </a:p>
        </p:txBody>
      </p:sp>
      <p:sp>
        <p:nvSpPr>
          <p:cNvPr id="103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4191000"/>
            <a:ext cx="8382000" cy="457200"/>
          </a:xfrm>
        </p:spPr>
        <p:txBody>
          <a:bodyPr/>
          <a:lstStyle/>
          <a:p>
            <a:r>
              <a:rPr lang="en-US" sz="2400" smtClean="0"/>
              <a:t>Tests of Leak rates in chamber and in Neutral Gas envelopes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1524000"/>
          <a:ext cx="2208213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Chart" r:id="rId3" imgW="2991369" imgH="3095865" progId="Excel.Chart.8">
                  <p:embed/>
                </p:oleObj>
              </mc:Choice>
              <mc:Fallback>
                <p:oleObj name="Chart" r:id="rId3" imgW="2991369" imgH="3095865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24000"/>
                        <a:ext cx="2208213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2438400" y="1524000"/>
          <a:ext cx="2895600" cy="229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Chart" r:id="rId5" imgW="4096223" imgH="3019642" progId="Excel.Chart.8">
                  <p:embed/>
                </p:oleObj>
              </mc:Choice>
              <mc:Fallback>
                <p:oleObj name="Chart" r:id="rId5" imgW="4096223" imgH="3019642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524000"/>
                        <a:ext cx="2895600" cy="229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5638800" y="1371600"/>
          <a:ext cx="3206750" cy="2446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Chart" r:id="rId7" imgW="4162955" imgH="2772190" progId="Excel.Chart.8">
                  <p:embed/>
                </p:oleObj>
              </mc:Choice>
              <mc:Fallback>
                <p:oleObj name="Chart" r:id="rId7" imgW="4162955" imgH="277219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1371600"/>
                        <a:ext cx="3206750" cy="2446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4" name="Line 8"/>
          <p:cNvSpPr>
            <a:spLocks noChangeShapeType="1"/>
          </p:cNvSpPr>
          <p:nvPr/>
        </p:nvSpPr>
        <p:spPr bwMode="auto">
          <a:xfrm>
            <a:off x="1371600" y="25908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5" name="Rectangle 9"/>
          <p:cNvSpPr>
            <a:spLocks noChangeArrowheads="1"/>
          </p:cNvSpPr>
          <p:nvPr/>
        </p:nvSpPr>
        <p:spPr bwMode="auto">
          <a:xfrm>
            <a:off x="1066800" y="2133600"/>
            <a:ext cx="1066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400">
                <a:latin typeface="Times New Roman (Hebrew)"/>
              </a:rPr>
              <a:t>Cut on Module</a:t>
            </a:r>
          </a:p>
          <a:p>
            <a:pPr algn="ctr" eaLnBrk="0" hangingPunct="0"/>
            <a:r>
              <a:rPr lang="en-US" sz="1400">
                <a:latin typeface="Times New Roman (Hebrew)"/>
              </a:rPr>
              <a:t> Uniformity</a:t>
            </a:r>
          </a:p>
        </p:txBody>
      </p:sp>
      <p:sp>
        <p:nvSpPr>
          <p:cNvPr id="1036" name="Line 10"/>
          <p:cNvSpPr>
            <a:spLocks noChangeShapeType="1"/>
          </p:cNvSpPr>
          <p:nvPr/>
        </p:nvSpPr>
        <p:spPr bwMode="auto">
          <a:xfrm>
            <a:off x="4495800" y="22860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7" name="Rectangle 11"/>
          <p:cNvSpPr>
            <a:spLocks noChangeArrowheads="1"/>
          </p:cNvSpPr>
          <p:nvPr/>
        </p:nvSpPr>
        <p:spPr bwMode="auto">
          <a:xfrm>
            <a:off x="3124200" y="2209800"/>
            <a:ext cx="2133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>
                <a:latin typeface="Times New Roman (Hebrew)"/>
              </a:rPr>
              <a:t>Cut on Max Current/chamber,</a:t>
            </a:r>
          </a:p>
          <a:p>
            <a:pPr algn="ctr" eaLnBrk="0" hangingPunct="0"/>
            <a:r>
              <a:rPr lang="en-US" sz="1200">
                <a:latin typeface="Times New Roman (Hebrew)"/>
              </a:rPr>
              <a:t> 300V above operating Volt.</a:t>
            </a:r>
            <a:r>
              <a:rPr lang="en-US">
                <a:latin typeface="Times New Roman (Hebrew)"/>
              </a:rPr>
              <a:t> </a:t>
            </a:r>
          </a:p>
        </p:txBody>
      </p:sp>
      <p:sp>
        <p:nvSpPr>
          <p:cNvPr id="1038" name="Line 12"/>
          <p:cNvSpPr>
            <a:spLocks noChangeShapeType="1"/>
          </p:cNvSpPr>
          <p:nvPr/>
        </p:nvSpPr>
        <p:spPr bwMode="auto">
          <a:xfrm>
            <a:off x="7391400" y="2590800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9" name="Rectangle 13"/>
          <p:cNvSpPr>
            <a:spLocks noChangeArrowheads="1"/>
          </p:cNvSpPr>
          <p:nvPr/>
        </p:nvSpPr>
        <p:spPr bwMode="auto">
          <a:xfrm>
            <a:off x="6934200" y="2133600"/>
            <a:ext cx="18288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>
                <a:latin typeface="Times New Roman (Hebrew)"/>
              </a:rPr>
              <a:t>Cut on Number of</a:t>
            </a:r>
          </a:p>
          <a:p>
            <a:pPr algn="ctr" eaLnBrk="0" hangingPunct="0"/>
            <a:r>
              <a:rPr lang="en-US" sz="1200">
                <a:latin typeface="Times New Roman (Hebrew)"/>
              </a:rPr>
              <a:t>Broken Channels/chamber</a:t>
            </a:r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685800" y="4724400"/>
          <a:ext cx="1981200" cy="180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Chart" r:id="rId9" imgW="3439010" imgH="2924635" progId="Excel.Chart.8">
                  <p:embed/>
                </p:oleObj>
              </mc:Choice>
              <mc:Fallback>
                <p:oleObj name="Chart" r:id="rId9" imgW="3439010" imgH="2924635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724400"/>
                        <a:ext cx="1981200" cy="180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6019800" y="4800600"/>
          <a:ext cx="1576388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Chart" r:id="rId11" imgW="3000747" imgH="3105618" progId="Excel.Chart.8">
                  <p:embed/>
                </p:oleObj>
              </mc:Choice>
              <mc:Fallback>
                <p:oleObj name="Chart" r:id="rId11" imgW="3000747" imgH="3105618" progId="Excel.Chart.8">
                  <p:embed/>
                  <p:pic>
                    <p:nvPicPr>
                      <p:cNvPr id="0" name=""/>
                      <p:cNvPicPr>
                        <a:picLocks noRot="1"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4800600"/>
                        <a:ext cx="1576388" cy="175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0000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">
                            <a:solidFill>
                              <a:srgbClr val="FFFF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2133600" y="5715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676400" y="5257800"/>
            <a:ext cx="12954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>
                <a:latin typeface="Times New Roman (Hebrew)"/>
              </a:rPr>
              <a:t>Cut on Chamber</a:t>
            </a:r>
          </a:p>
          <a:p>
            <a:pPr algn="ctr" eaLnBrk="0" hangingPunct="0"/>
            <a:r>
              <a:rPr lang="en-US" sz="1200">
                <a:latin typeface="Times New Roman (Hebrew)"/>
              </a:rPr>
              <a:t> Leak rate</a:t>
            </a:r>
          </a:p>
        </p:txBody>
      </p:sp>
      <p:sp>
        <p:nvSpPr>
          <p:cNvPr id="1042" name="Line 18"/>
          <p:cNvSpPr>
            <a:spLocks noChangeShapeType="1"/>
          </p:cNvSpPr>
          <p:nvPr/>
        </p:nvSpPr>
        <p:spPr bwMode="auto">
          <a:xfrm>
            <a:off x="6934200" y="55626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6019800" y="5105400"/>
            <a:ext cx="9906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1200">
                <a:latin typeface="Times New Roman (Hebrew)"/>
              </a:rPr>
              <a:t>Cut on Envelope</a:t>
            </a:r>
          </a:p>
          <a:p>
            <a:pPr algn="ctr" eaLnBrk="0" hangingPunct="0"/>
            <a:r>
              <a:rPr lang="en-US" sz="1200">
                <a:latin typeface="Times New Roman (Hebrew)"/>
              </a:rPr>
              <a:t>Leak rate</a:t>
            </a:r>
          </a:p>
          <a:p>
            <a:pPr algn="ctr" eaLnBrk="0" hangingPunct="0"/>
            <a:endParaRPr lang="en-US" sz="1200">
              <a:latin typeface="Times New Roman (Hebrew)"/>
            </a:endParaRPr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3810000"/>
            <a:ext cx="22098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/>
              <a:t>Cut on overall module Flatness</a:t>
            </a:r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2438400" y="3810000"/>
            <a:ext cx="28956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/>
              <a:t>Cut on stable chamber operation,</a:t>
            </a:r>
          </a:p>
          <a:p>
            <a:pPr algn="ctr"/>
            <a:r>
              <a:rPr lang="en-US" sz="1200"/>
              <a:t>24Hr. At 300V above operation</a:t>
            </a:r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5715000" y="3810000"/>
            <a:ext cx="31242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/>
              <a:t>Number of not operating channels/chamber</a:t>
            </a:r>
          </a:p>
          <a:p>
            <a:pPr algn="ctr"/>
            <a:r>
              <a:rPr lang="en-US" sz="1200"/>
              <a:t>Including electronics</a:t>
            </a:r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762000" y="6553200"/>
            <a:ext cx="1905000" cy="30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200"/>
              <a:t>Test performed at </a:t>
            </a:r>
          </a:p>
          <a:p>
            <a:pPr algn="ctr"/>
            <a:r>
              <a:rPr lang="en-US" sz="1200"/>
              <a:t>2*operating overpressure</a:t>
            </a:r>
          </a:p>
        </p:txBody>
      </p:sp>
    </p:spTree>
    <p:extLst>
      <p:ext uri="{BB962C8B-B14F-4D97-AF65-F5344CB8AC3E}">
        <p14:creationId xmlns:p14="http://schemas.microsoft.com/office/powerpoint/2010/main" val="373622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9BC22-6B5F-44C7-BFBC-041C4C4F0769}" type="datetime1">
              <a:rPr lang="en-US"/>
              <a:pPr/>
              <a:t>3/23/2014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Mikenberg Construction and Testing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AFEF8-9673-41EC-9A6F-20EC913C272A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Scan Chamber Scan Using </a:t>
            </a:r>
            <a:r>
              <a:rPr lang="en-US" sz="3600" dirty="0" smtClean="0"/>
              <a:t>Cosmics</a:t>
            </a:r>
            <a:br>
              <a:rPr lang="en-US" sz="3600" dirty="0" smtClean="0"/>
            </a:br>
            <a:r>
              <a:rPr lang="en-US" sz="2200" dirty="0" smtClean="0"/>
              <a:t>Performed at Technion and Tel Aviv</a:t>
            </a:r>
            <a:endParaRPr lang="en-US" sz="22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267200"/>
            <a:ext cx="8229600" cy="1858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/>
              <a:t>Impose strict cuts on non-uniformity of the gaps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/>
              <a:t>Area with less than 95% eff. Should not exceed 5% of Chamber area.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US" sz="2000" dirty="0"/>
              <a:t>Overall, 2.7% fail either cosmic or following radiation test (mainly early constructed detectors)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Map of </a:t>
            </a:r>
            <a:r>
              <a:rPr lang="en-US" sz="2000" dirty="0" err="1"/>
              <a:t>ineff</a:t>
            </a:r>
            <a:r>
              <a:rPr lang="en-US" sz="2000" dirty="0"/>
              <a:t>. Area becomes part of data base. 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524000"/>
            <a:ext cx="3455988" cy="259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 descr="U06B1I-1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524000"/>
            <a:ext cx="3657600" cy="276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16037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247AC-52AD-4587-8F67-14E331B4DAA6}" type="datetime1">
              <a:rPr lang="en-US"/>
              <a:pPr/>
              <a:t>3/23/2014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Mikenberg Construction and Testing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0F80B-B20B-430D-AF51-FB38E9FB2608}" type="slidenum">
              <a:rPr lang="en-US"/>
              <a:pPr/>
              <a:t>13</a:t>
            </a:fld>
            <a:endParaRPr lang="en-US"/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en-US" sz="3600"/>
              <a:t>Final Tests of Complete TGC Module</a:t>
            </a:r>
            <a:br>
              <a:rPr lang="en-US" sz="3600"/>
            </a:br>
            <a:r>
              <a:rPr lang="en-US" sz="2400"/>
              <a:t>Radiation Tests at 300Hz/cm**2 to 1KHz/cm**2, for ½ hr.</a:t>
            </a:r>
            <a:br>
              <a:rPr lang="en-US" sz="2400"/>
            </a:br>
            <a:endParaRPr lang="en-US" sz="240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4876800"/>
            <a:ext cx="8153400" cy="1219200"/>
          </a:xfrm>
        </p:spPr>
        <p:txBody>
          <a:bodyPr/>
          <a:lstStyle/>
          <a:p>
            <a:r>
              <a:rPr lang="en-US" sz="2400"/>
              <a:t>After turning off source, chamber current should go back to its original value to within 1microA, and differential rate increase should not be larger than 0.1 Hz/cm**2 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609600" y="4343400"/>
            <a:ext cx="7772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Times New Roman" pitchFamily="18" charset="0"/>
                <a:ea typeface="Times New Roman (Hebrew)"/>
                <a:cs typeface="Times New Roman (Hebrew)"/>
              </a:rPr>
              <a:t>Current-rate correlation after irradiation</a:t>
            </a: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46926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524000"/>
            <a:ext cx="3619500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8107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 performance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4653136"/>
            <a:ext cx="8229600" cy="147302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Time resolution depends critically on the incident angle with respect to the wire plane.</a:t>
            </a:r>
          </a:p>
          <a:p>
            <a:r>
              <a:rPr lang="en-US" dirty="0" smtClean="0"/>
              <a:t>Particle passing between 2 wires, give long drift times.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" y="1772816"/>
            <a:ext cx="4423291" cy="239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821" y="1772816"/>
            <a:ext cx="4876428" cy="220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5696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 Performance of TGC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85184"/>
            <a:ext cx="8229600" cy="104097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Clear improvement from 2010 to 2011 by optimizing trigger cones and performing alignment using tracks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00808"/>
            <a:ext cx="3856375" cy="2835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591265"/>
            <a:ext cx="4072905" cy="3011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40961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07504" y="274638"/>
            <a:ext cx="8928992" cy="417512"/>
          </a:xfrm>
          <a:prstGeom prst="rect">
            <a:avLst/>
          </a:prstGeom>
        </p:spPr>
        <p:txBody>
          <a:bodyPr>
            <a:normAutofit fontScale="45000" lnSpcReduction="20000"/>
          </a:bodyPr>
          <a:lstStyle/>
          <a:p>
            <a:pPr algn="ctr" eaLnBrk="0" hangingPunct="0">
              <a:defRPr/>
            </a:pPr>
            <a:r>
              <a:rPr lang="en-CA" sz="44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For future upgrades, use timing (pads) and position resolution using strips</a:t>
            </a:r>
            <a:endParaRPr lang="en-CA" sz="44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L. Levinson, 29 December 2011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sTGC Trigger Electronics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16FF5B-E6AB-4281-857E-386DA54D7B87}" type="slidenum">
              <a:rPr lang="en-CA" smtClean="0"/>
              <a:pPr>
                <a:defRPr/>
              </a:pPr>
              <a:t>16</a:t>
            </a:fld>
            <a:endParaRPr lang="en-CA"/>
          </a:p>
        </p:txBody>
      </p:sp>
      <p:grpSp>
        <p:nvGrpSpPr>
          <p:cNvPr id="16390" name="Group 5"/>
          <p:cNvGrpSpPr>
            <a:grpSpLocks/>
          </p:cNvGrpSpPr>
          <p:nvPr/>
        </p:nvGrpSpPr>
        <p:grpSpPr bwMode="auto">
          <a:xfrm>
            <a:off x="382588" y="1116013"/>
            <a:ext cx="7213600" cy="2581275"/>
            <a:chOff x="395536" y="1412776"/>
            <a:chExt cx="7214307" cy="2581255"/>
          </a:xfrm>
        </p:grpSpPr>
        <p:pic>
          <p:nvPicPr>
            <p:cNvPr id="16416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1412776"/>
              <a:ext cx="2513369" cy="2443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417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1700808"/>
              <a:ext cx="360363" cy="731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8" name="Rectangle 8"/>
            <p:cNvSpPr>
              <a:spLocks noChangeArrowheads="1"/>
            </p:cNvSpPr>
            <p:nvPr/>
          </p:nvSpPr>
          <p:spPr bwMode="auto">
            <a:xfrm>
              <a:off x="3452193" y="1484784"/>
              <a:ext cx="4157650" cy="1277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ts val="600"/>
                </a:spcBef>
              </a:pPr>
              <a:r>
                <a:rPr lang="en-CA" altLang="en-US"/>
                <a:t>Physical pads, each layer staggered</a:t>
              </a:r>
              <a:br>
                <a:rPr lang="en-CA" altLang="en-US"/>
              </a:br>
              <a:r>
                <a:rPr lang="en-CA" altLang="en-US"/>
                <a:t>by ½ pad in both directions</a:t>
              </a:r>
            </a:p>
            <a:p>
              <a:pPr eaLnBrk="1" hangingPunct="1">
                <a:spcBef>
                  <a:spcPts val="600"/>
                </a:spcBef>
              </a:pPr>
              <a:r>
                <a:rPr lang="en-CA" altLang="en-US"/>
                <a:t>Logical pad-tower defined by projection from 4 layers of staggered pad boundaries</a:t>
              </a:r>
            </a:p>
          </p:txBody>
        </p:sp>
        <p:sp>
          <p:nvSpPr>
            <p:cNvPr id="16419" name="TextBox 9"/>
            <p:cNvSpPr txBox="1">
              <a:spLocks noChangeArrowheads="1"/>
            </p:cNvSpPr>
            <p:nvPr/>
          </p:nvSpPr>
          <p:spPr bwMode="auto">
            <a:xfrm>
              <a:off x="2825552" y="3070701"/>
              <a:ext cx="2250504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CA" altLang="en-US"/>
                <a:t>Pad trigger selects a</a:t>
              </a:r>
              <a:br>
                <a:rPr lang="en-CA" altLang="en-US"/>
              </a:br>
              <a:r>
                <a:rPr lang="en-CA" altLang="en-US"/>
                <a:t>band of strips under</a:t>
              </a:r>
            </a:p>
            <a:p>
              <a:pPr eaLnBrk="1" hangingPunct="1"/>
              <a:r>
                <a:rPr lang="en-CA" altLang="en-US"/>
                <a:t>row of logical pads</a:t>
              </a:r>
            </a:p>
          </p:txBody>
        </p:sp>
      </p:grpSp>
      <p:grpSp>
        <p:nvGrpSpPr>
          <p:cNvPr id="16391" name="Group 10"/>
          <p:cNvGrpSpPr>
            <a:grpSpLocks/>
          </p:cNvGrpSpPr>
          <p:nvPr/>
        </p:nvGrpSpPr>
        <p:grpSpPr bwMode="auto">
          <a:xfrm>
            <a:off x="382588" y="3906838"/>
            <a:ext cx="5073650" cy="2454275"/>
            <a:chOff x="2032223" y="3856194"/>
            <a:chExt cx="5073108" cy="2454677"/>
          </a:xfrm>
        </p:grpSpPr>
        <p:grpSp>
          <p:nvGrpSpPr>
            <p:cNvPr id="16412" name="Group 11"/>
            <p:cNvGrpSpPr>
              <a:grpSpLocks/>
            </p:cNvGrpSpPr>
            <p:nvPr/>
          </p:nvGrpSpPr>
          <p:grpSpPr bwMode="auto">
            <a:xfrm>
              <a:off x="2032223" y="3856194"/>
              <a:ext cx="2430813" cy="2454677"/>
              <a:chOff x="2032223" y="3856194"/>
              <a:chExt cx="2430813" cy="2454677"/>
            </a:xfrm>
          </p:grpSpPr>
          <p:pic>
            <p:nvPicPr>
              <p:cNvPr id="16414" name="Picture 9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2223" y="3856194"/>
                <a:ext cx="2415579" cy="24546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415" name="TextBox 14"/>
              <p:cNvSpPr txBox="1">
                <a:spLocks noChangeArrowheads="1"/>
              </p:cNvSpPr>
              <p:nvPr/>
            </p:nvSpPr>
            <p:spPr bwMode="auto">
              <a:xfrm>
                <a:off x="4145320" y="4118208"/>
                <a:ext cx="317716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CA" altLang="en-US">
                    <a:sym typeface="Symbol" pitchFamily="18" charset="2"/>
                  </a:rPr>
                  <a:t></a:t>
                </a:r>
                <a:endParaRPr lang="en-CA" altLang="en-US"/>
              </a:p>
            </p:txBody>
          </p:sp>
        </p:grpSp>
        <p:sp>
          <p:nvSpPr>
            <p:cNvPr id="16413" name="Rectangle 12"/>
            <p:cNvSpPr>
              <a:spLocks noChangeArrowheads="1"/>
            </p:cNvSpPr>
            <p:nvPr/>
          </p:nvSpPr>
          <p:spPr bwMode="auto">
            <a:xfrm>
              <a:off x="4304178" y="5517232"/>
              <a:ext cx="280115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CA" altLang="en-US"/>
                <a:t>Pad-tower coincidence = </a:t>
              </a:r>
            </a:p>
            <a:p>
              <a:pPr eaLnBrk="1" hangingPunct="1"/>
              <a:r>
                <a:rPr lang="en-CA" altLang="en-US"/>
                <a:t>3-out-of-4 overlapping pads</a:t>
              </a:r>
            </a:p>
          </p:txBody>
        </p:sp>
      </p:grpSp>
      <p:grpSp>
        <p:nvGrpSpPr>
          <p:cNvPr id="16392" name="Group 15"/>
          <p:cNvGrpSpPr>
            <a:grpSpLocks/>
          </p:cNvGrpSpPr>
          <p:nvPr/>
        </p:nvGrpSpPr>
        <p:grpSpPr bwMode="auto">
          <a:xfrm>
            <a:off x="5518150" y="2565400"/>
            <a:ext cx="3302000" cy="3717914"/>
            <a:chOff x="5594952" y="2394380"/>
            <a:chExt cx="2958918" cy="3854480"/>
          </a:xfrm>
        </p:grpSpPr>
        <p:cxnSp>
          <p:nvCxnSpPr>
            <p:cNvPr id="17" name="Straight Connector 16"/>
            <p:cNvCxnSpPr>
              <a:cxnSpLocks noChangeAspect="1"/>
            </p:cNvCxnSpPr>
            <p:nvPr/>
          </p:nvCxnSpPr>
          <p:spPr>
            <a:xfrm flipV="1">
              <a:off x="5594952" y="6092520"/>
              <a:ext cx="2929045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397" name="Group 24"/>
            <p:cNvGrpSpPr>
              <a:grpSpLocks noChangeAspect="1"/>
            </p:cNvGrpSpPr>
            <p:nvPr/>
          </p:nvGrpSpPr>
          <p:grpSpPr bwMode="auto">
            <a:xfrm>
              <a:off x="5604295" y="2394380"/>
              <a:ext cx="2949575" cy="3854480"/>
              <a:chOff x="1392" y="669"/>
              <a:chExt cx="2562" cy="3348"/>
            </a:xfrm>
          </p:grpSpPr>
          <p:grpSp>
            <p:nvGrpSpPr>
              <p:cNvPr id="16398" name="Group 23"/>
              <p:cNvGrpSpPr>
                <a:grpSpLocks/>
              </p:cNvGrpSpPr>
              <p:nvPr/>
            </p:nvGrpSpPr>
            <p:grpSpPr bwMode="auto">
              <a:xfrm>
                <a:off x="1392" y="669"/>
                <a:ext cx="2562" cy="3251"/>
                <a:chOff x="1392" y="669"/>
                <a:chExt cx="2562" cy="3251"/>
              </a:xfrm>
            </p:grpSpPr>
            <p:pic>
              <p:nvPicPr>
                <p:cNvPr id="16400" name="Picture 4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4476" r="-2873"/>
                <a:stretch>
                  <a:fillRect/>
                </a:stretch>
              </p:blipFill>
              <p:spPr bwMode="auto">
                <a:xfrm>
                  <a:off x="1478" y="719"/>
                  <a:ext cx="2476" cy="320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2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479" y="678"/>
                  <a:ext cx="1063" cy="39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18000" tIns="10800" rIns="18000" bIns="10800">
                  <a:spAutoFit/>
                </a:bodyPr>
                <a:lstStyle>
                  <a:lvl1pPr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de-DE" sz="1400" dirty="0">
                      <a:latin typeface="+mj-lt"/>
                    </a:rPr>
                    <a:t>4 </a:t>
                  </a:r>
                  <a:r>
                    <a:rPr lang="de-DE" sz="1400" dirty="0" smtClean="0">
                      <a:latin typeface="+mj-lt"/>
                    </a:rPr>
                    <a:t>planes</a:t>
                  </a:r>
                  <a:br>
                    <a:rPr lang="de-DE" sz="1400" dirty="0" smtClean="0">
                      <a:latin typeface="+mj-lt"/>
                    </a:rPr>
                  </a:br>
                  <a:r>
                    <a:rPr lang="de-DE" sz="1400" dirty="0" smtClean="0">
                      <a:latin typeface="+mj-lt"/>
                    </a:rPr>
                    <a:t>of sTGC</a:t>
                  </a:r>
                  <a:endParaRPr lang="de-DE" sz="1400" dirty="0">
                    <a:latin typeface="+mj-lt"/>
                  </a:endParaRPr>
                </a:p>
              </p:txBody>
            </p:sp>
            <p:sp>
              <p:nvSpPr>
                <p:cNvPr id="16402" name="Line 8"/>
                <p:cNvSpPr>
                  <a:spLocks noChangeShapeType="1"/>
                </p:cNvSpPr>
                <p:nvPr/>
              </p:nvSpPr>
              <p:spPr bwMode="auto">
                <a:xfrm flipV="1">
                  <a:off x="1998" y="1067"/>
                  <a:ext cx="0" cy="44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18000" tIns="10800" rIns="18000" bIns="10800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6403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3547" y="1027"/>
                  <a:ext cx="0" cy="448"/>
                </a:xfrm>
                <a:prstGeom prst="line">
                  <a:avLst/>
                </a:prstGeom>
                <a:noFill/>
                <a:ln w="28575">
                  <a:solidFill>
                    <a:srgbClr val="0000FF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18000" tIns="10800" rIns="18000" bIns="10800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6404" name="Line 12"/>
                <p:cNvSpPr>
                  <a:spLocks noChangeShapeType="1"/>
                </p:cNvSpPr>
                <p:nvPr/>
              </p:nvSpPr>
              <p:spPr bwMode="auto">
                <a:xfrm>
                  <a:off x="2096" y="1130"/>
                  <a:ext cx="1352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18000" tIns="10800" rIns="18000" bIns="10800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26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2437" y="923"/>
                  <a:ext cx="629" cy="2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wrap="none" lIns="18000" tIns="10800" rIns="18000" bIns="10800">
                  <a:spAutoFit/>
                </a:bodyPr>
                <a:lstStyle>
                  <a:lvl1pPr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de-DE" sz="1400" dirty="0">
                      <a:solidFill>
                        <a:schemeClr val="tx1"/>
                      </a:solidFill>
                      <a:latin typeface="+mj-lt"/>
                    </a:rPr>
                    <a:t>~280 </a:t>
                  </a:r>
                  <a:r>
                    <a:rPr lang="de-DE" sz="1400" dirty="0" smtClean="0">
                      <a:solidFill>
                        <a:schemeClr val="tx1"/>
                      </a:solidFill>
                      <a:latin typeface="+mj-lt"/>
                    </a:rPr>
                    <a:t>mm</a:t>
                  </a:r>
                  <a:endParaRPr lang="de-DE" sz="14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27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2492" y="3612"/>
                  <a:ext cx="631" cy="20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wrap="none" lIns="18000" tIns="10800" rIns="18000" bIns="10800">
                  <a:spAutoFit/>
                </a:bodyPr>
                <a:lstStyle>
                  <a:lvl1pPr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>
                    <a:defRPr/>
                  </a:pPr>
                  <a:r>
                    <a:rPr lang="de-DE" sz="1400" dirty="0" smtClean="0">
                      <a:solidFill>
                        <a:schemeClr val="tx1"/>
                      </a:solidFill>
                      <a:latin typeface="+mj-lt"/>
                    </a:rPr>
                    <a:t>~150 mm</a:t>
                  </a:r>
                  <a:endParaRPr lang="de-DE" sz="1400" dirty="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sp>
              <p:nvSpPr>
                <p:cNvPr id="16407" name="Line 15"/>
                <p:cNvSpPr>
                  <a:spLocks noChangeShapeType="1"/>
                </p:cNvSpPr>
                <p:nvPr/>
              </p:nvSpPr>
              <p:spPr bwMode="auto">
                <a:xfrm flipV="1">
                  <a:off x="2408" y="3562"/>
                  <a:ext cx="816" cy="6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18000" tIns="10800" rIns="18000" bIns="10800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6408" name="Line 17"/>
                <p:cNvSpPr>
                  <a:spLocks noChangeShapeType="1"/>
                </p:cNvSpPr>
                <p:nvPr/>
              </p:nvSpPr>
              <p:spPr bwMode="auto">
                <a:xfrm flipV="1">
                  <a:off x="1392" y="1621"/>
                  <a:ext cx="2544" cy="715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prstDash val="dash"/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lIns="18000" tIns="10800" rIns="18000" bIns="10800">
                  <a:spAutoFit/>
                </a:bodyPr>
                <a:lstStyle/>
                <a:p>
                  <a:endParaRPr lang="en-GB"/>
                </a:p>
              </p:txBody>
            </p:sp>
            <p:sp>
              <p:nvSpPr>
                <p:cNvPr id="16409" name="Oval 18"/>
                <p:cNvSpPr>
                  <a:spLocks noChangeArrowheads="1"/>
                </p:cNvSpPr>
                <p:nvPr/>
              </p:nvSpPr>
              <p:spPr bwMode="auto">
                <a:xfrm>
                  <a:off x="1840" y="1976"/>
                  <a:ext cx="368" cy="368"/>
                </a:xfrm>
                <a:prstGeom prst="ellipse">
                  <a:avLst/>
                </a:prstGeom>
                <a:noFill/>
                <a:ln w="28575" algn="ctr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18000" tIns="10800" rIns="18000" bIns="10800" anchor="ctr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16410" name="Oval 19"/>
                <p:cNvSpPr>
                  <a:spLocks noChangeArrowheads="1"/>
                </p:cNvSpPr>
                <p:nvPr/>
              </p:nvSpPr>
              <p:spPr bwMode="auto">
                <a:xfrm>
                  <a:off x="3376" y="1544"/>
                  <a:ext cx="368" cy="368"/>
                </a:xfrm>
                <a:prstGeom prst="ellipse">
                  <a:avLst/>
                </a:prstGeom>
                <a:noFill/>
                <a:ln w="28575" algn="ctr">
                  <a:solidFill>
                    <a:srgbClr val="0000F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18000" tIns="10800" rIns="18000" bIns="10800" anchor="ctr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32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3124" y="669"/>
                  <a:ext cx="812" cy="39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18000" tIns="10800" rIns="18000" bIns="10800">
                  <a:spAutoFit/>
                </a:bodyPr>
                <a:lstStyle>
                  <a:lvl1pPr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600">
                      <a:solidFill>
                        <a:srgbClr val="0000FF"/>
                      </a:solidFill>
                      <a:latin typeface="Times New Roman" pitchFamily="18" charset="0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de-DE" sz="1400" dirty="0">
                      <a:latin typeface="+mj-lt"/>
                    </a:rPr>
                    <a:t>4 </a:t>
                  </a:r>
                  <a:r>
                    <a:rPr lang="de-DE" sz="1400" dirty="0" smtClean="0">
                      <a:latin typeface="+mj-lt"/>
                    </a:rPr>
                    <a:t>planes</a:t>
                  </a:r>
                  <a:br>
                    <a:rPr lang="de-DE" sz="1400" dirty="0" smtClean="0">
                      <a:latin typeface="+mj-lt"/>
                    </a:rPr>
                  </a:br>
                  <a:r>
                    <a:rPr lang="de-DE" sz="1400" dirty="0" smtClean="0">
                      <a:latin typeface="+mj-lt"/>
                    </a:rPr>
                    <a:t>of  sTGC</a:t>
                  </a:r>
                  <a:endParaRPr lang="de-DE" sz="1400" dirty="0">
                    <a:latin typeface="+mj-lt"/>
                  </a:endParaRPr>
                </a:p>
              </p:txBody>
            </p:sp>
          </p:grpSp>
          <p:sp>
            <p:nvSpPr>
              <p:cNvPr id="20" name="Text Box 11"/>
              <p:cNvSpPr txBox="1">
                <a:spLocks noChangeArrowheads="1"/>
              </p:cNvSpPr>
              <p:nvPr/>
            </p:nvSpPr>
            <p:spPr bwMode="auto">
              <a:xfrm>
                <a:off x="1479" y="3803"/>
                <a:ext cx="2475" cy="2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/>
            </p:spPr>
            <p:txBody>
              <a:bodyPr lIns="18000" tIns="10800" rIns="18000" bIns="10800">
                <a:spAutoFit/>
              </a:bodyPr>
              <a:lstStyle>
                <a:lvl1pPr eaLnBrk="0" hangingPunct="0">
                  <a:defRPr sz="1600">
                    <a:solidFill>
                      <a:srgbClr val="0000FF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1600">
                    <a:solidFill>
                      <a:srgbClr val="0000FF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1600">
                    <a:solidFill>
                      <a:srgbClr val="0000FF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1600">
                    <a:solidFill>
                      <a:srgbClr val="0000FF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1600">
                    <a:solidFill>
                      <a:srgbClr val="0000FF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rgbClr val="0000FF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rgbClr val="0000FF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rgbClr val="0000FF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>
                    <a:solidFill>
                      <a:srgbClr val="0000FF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de-DE" sz="1400" b="1" dirty="0" smtClean="0">
                    <a:solidFill>
                      <a:srgbClr val="FF0000"/>
                    </a:solidFill>
                    <a:latin typeface="+mj-lt"/>
                  </a:rPr>
                  <a:t>   MicroMegas 8 layers</a:t>
                </a:r>
                <a:endParaRPr lang="de-DE" sz="1400" b="1" dirty="0">
                  <a:solidFill>
                    <a:srgbClr val="FF0000"/>
                  </a:solidFill>
                  <a:latin typeface="+mj-lt"/>
                </a:endParaRPr>
              </a:p>
            </p:txBody>
          </p:sp>
        </p:grpSp>
      </p:grpSp>
      <p:sp>
        <p:nvSpPr>
          <p:cNvPr id="16393" name="TextBox 32"/>
          <p:cNvSpPr txBox="1">
            <a:spLocks noChangeArrowheads="1"/>
          </p:cNvSpPr>
          <p:nvPr/>
        </p:nvSpPr>
        <p:spPr bwMode="auto">
          <a:xfrm>
            <a:off x="755650" y="692150"/>
            <a:ext cx="1746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CA" altLang="en-US"/>
              <a:t>sTGC quadruplet</a:t>
            </a:r>
          </a:p>
        </p:txBody>
      </p:sp>
      <p:sp>
        <p:nvSpPr>
          <p:cNvPr id="34" name="Rectangle 33"/>
          <p:cNvSpPr/>
          <p:nvPr/>
        </p:nvSpPr>
        <p:spPr>
          <a:xfrm>
            <a:off x="7137400" y="2573338"/>
            <a:ext cx="727075" cy="134937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  <p:sp>
        <p:nvSpPr>
          <p:cNvPr id="35" name="Rectangle 34"/>
          <p:cNvSpPr/>
          <p:nvPr/>
        </p:nvSpPr>
        <p:spPr>
          <a:xfrm>
            <a:off x="8578850" y="3006725"/>
            <a:ext cx="46038" cy="3036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121140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Optimization of strip size to achieve optimal position resolution at various incident angles</a:t>
            </a:r>
            <a:endParaRPr lang="en-GB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17" y="1484784"/>
            <a:ext cx="8063102" cy="4952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45563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224136"/>
          </a:xfrm>
        </p:spPr>
        <p:txBody>
          <a:bodyPr>
            <a:noAutofit/>
          </a:bodyPr>
          <a:lstStyle/>
          <a:p>
            <a:r>
              <a:rPr lang="en-US" sz="3200" dirty="0" smtClean="0"/>
              <a:t>Using a quadruplet of large area detectors, optimize the position resolution and single layer efficiency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09120"/>
            <a:ext cx="4114801" cy="208823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Using 3 out of 4 layers to fit a track, one can determined the resolution in finding the position in the 4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layer and the efficiency to find it</a:t>
            </a:r>
            <a:endParaRPr lang="en-GB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340768"/>
            <a:ext cx="4320480" cy="3026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751" y="1340768"/>
            <a:ext cx="3952977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587" y="4005064"/>
            <a:ext cx="4243947" cy="28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0612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Good position resolution implies good mechanics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it has been shown the potential to achieve good position resolution in large detectors with the sTGC, such a position resolution can only be achieved in large system if the mechanical precision  is of the same quality  (~40</a:t>
            </a:r>
            <a:r>
              <a:rPr lang="el-GR" dirty="0" smtClean="0"/>
              <a:t>μ</a:t>
            </a:r>
            <a:r>
              <a:rPr lang="en-US" dirty="0" smtClean="0"/>
              <a:t>m) over large surfaces.</a:t>
            </a:r>
          </a:p>
          <a:p>
            <a:r>
              <a:rPr lang="en-US" dirty="0" smtClean="0"/>
              <a:t>How this is achieve, will be shown in a presentation after the coffee break.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3456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Short Introduction to TGC’s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19200"/>
            <a:ext cx="4267200" cy="5486400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sz="1800" smtClean="0"/>
              <a:t>CSC-like structure, except that anode-to-cathode distance=1.4mm, while anode-to-anode distance=1.8mm.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1800" smtClean="0"/>
              <a:t>Anode wires sandwiched between 2 high resistive layers.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1800" smtClean="0"/>
              <a:t>Readout behind resistive layers (strips, pads) or anodes.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1800" smtClean="0"/>
              <a:t>Operating voltage: 2.9-3.0 KVolts.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1800" smtClean="0"/>
              <a:t>Gas: CO2-n Pentane (55%-45%): n Pentane increases the ionization, while absorbing the photons in the avalanche. 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sz="1600" smtClean="0">
                <a:solidFill>
                  <a:srgbClr val="FF0066"/>
                </a:solidFill>
              </a:rPr>
              <a:t>This provides high gain, without sparks.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sz="1600" smtClean="0"/>
              <a:t>N-Pentane acts also as cleaning agent </a:t>
            </a:r>
            <a:r>
              <a:rPr lang="en-US" sz="1600" smtClean="0">
                <a:solidFill>
                  <a:srgbClr val="FF0066"/>
                </a:solidFill>
              </a:rPr>
              <a:t>(no major wire deposits after 6 Coulomb/cm).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sz="1600" smtClean="0">
                <a:solidFill>
                  <a:schemeClr val="accent2"/>
                </a:solidFill>
              </a:rPr>
              <a:t>For a small volume, one can afford to use flammable gas</a:t>
            </a:r>
            <a:r>
              <a:rPr lang="en-US" sz="1600" smtClean="0"/>
              <a:t>, and take precautions for leaks. C-H3 chains provide a good quencher, and avoids other problems.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737513"/>
            <a:ext cx="4824413" cy="30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0889913"/>
            <a:ext cx="4824413" cy="30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1042313"/>
            <a:ext cx="4824413" cy="30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1194713"/>
            <a:ext cx="4824413" cy="30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1347113"/>
            <a:ext cx="4824413" cy="301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8" name="Line 19"/>
          <p:cNvSpPr>
            <a:spLocks noChangeShapeType="1"/>
          </p:cNvSpPr>
          <p:nvPr/>
        </p:nvSpPr>
        <p:spPr bwMode="auto">
          <a:xfrm>
            <a:off x="8763000" y="32004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026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6629400" y="3733800"/>
          <a:ext cx="2362200" cy="1184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Chart" r:id="rId4" imgW="5486400" imgH="2752725" progId="Excel.Sheet.8">
                  <p:embed/>
                </p:oleObj>
              </mc:Choice>
              <mc:Fallback>
                <p:oleObj name="Chart" r:id="rId4" imgW="5486400" imgH="275272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29400" y="3733800"/>
                        <a:ext cx="2362200" cy="1184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40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5105400"/>
            <a:ext cx="1524000" cy="1117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041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00" y="3886200"/>
            <a:ext cx="1528763" cy="11160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042" name="Picture 1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10400" y="4900613"/>
            <a:ext cx="1957388" cy="1957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043" name="Rectangle 26"/>
          <p:cNvSpPr>
            <a:spLocks noChangeArrowheads="1"/>
          </p:cNvSpPr>
          <p:nvPr/>
        </p:nvSpPr>
        <p:spPr bwMode="auto">
          <a:xfrm>
            <a:off x="4876800" y="6248400"/>
            <a:ext cx="17526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000"/>
              <a:t>Wires in non-irradiated</a:t>
            </a:r>
          </a:p>
          <a:p>
            <a:pPr algn="ctr"/>
            <a:r>
              <a:rPr lang="en-US" sz="1000"/>
              <a:t>And </a:t>
            </a:r>
          </a:p>
          <a:p>
            <a:pPr algn="ctr"/>
            <a:r>
              <a:rPr lang="en-US" sz="1000"/>
              <a:t>Irradiated areas</a:t>
            </a:r>
          </a:p>
        </p:txBody>
      </p:sp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4414" y="1141887"/>
            <a:ext cx="4337848" cy="205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33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Teaching students with simple devices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It is also important to show students how can one detect particles in a simple way.</a:t>
            </a:r>
          </a:p>
          <a:p>
            <a:r>
              <a:rPr lang="en-US" dirty="0" smtClean="0"/>
              <a:t>TGC’s give high signals (no need of amplifiers) that can be seen outside the amplification volume with a simple scope.</a:t>
            </a:r>
          </a:p>
          <a:p>
            <a:r>
              <a:rPr lang="en-US" dirty="0" smtClean="0"/>
              <a:t>This is due to the use of resistive cathodes, that are transparent to fast signals, which allows to place any kind of readout geometry outside the detector.</a:t>
            </a:r>
          </a:p>
          <a:p>
            <a:r>
              <a:rPr lang="en-US" dirty="0" smtClean="0"/>
              <a:t>Furthermore, one can build non-uniformities in the graphite cathode, to show that the non-uniformity on the electric field leads to sparks.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49552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TGC detectors are reliable devices that can be constructed around the world (China, Japan, Canada, Israel, Chile) with well developed tools.</a:t>
            </a:r>
          </a:p>
          <a:p>
            <a:r>
              <a:rPr lang="en-US" dirty="0" smtClean="0"/>
              <a:t>They can operate in a high background rate environment, with good efficiency for minimum ionizing particles (MIP’s).</a:t>
            </a:r>
          </a:p>
          <a:p>
            <a:r>
              <a:rPr lang="en-US" dirty="0" smtClean="0"/>
              <a:t>They provide a position resolution of 70</a:t>
            </a:r>
            <a:r>
              <a:rPr lang="el-GR" dirty="0" smtClean="0"/>
              <a:t>μ</a:t>
            </a:r>
            <a:r>
              <a:rPr lang="en-US" dirty="0" smtClean="0"/>
              <a:t>m at normal incident angles and a typical time resolution of 5ns (</a:t>
            </a:r>
            <a:r>
              <a:rPr lang="en-US" dirty="0" err="1" smtClean="0"/>
              <a:t>rms</a:t>
            </a:r>
            <a:r>
              <a:rPr lang="en-US" dirty="0" smtClean="0"/>
              <a:t>).</a:t>
            </a:r>
          </a:p>
          <a:p>
            <a:r>
              <a:rPr lang="en-US" dirty="0" smtClean="0"/>
              <a:t>Some of its possible use can be extended to other fields besides particle physics.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9658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altLang="en-US" sz="3600" dirty="0" smtClean="0"/>
              <a:t>Look at the charge distribution across strips to get good position resolution of MIP’s</a:t>
            </a:r>
            <a:endParaRPr lang="en-US" altLang="en-US" sz="3600" dirty="0" smtClean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28800"/>
            <a:ext cx="3352800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828800"/>
            <a:ext cx="3338513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66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en-CA" altLang="en-US" sz="2800" dirty="0" smtClean="0"/>
              <a:t>Easy to detect layer containing a neutron or a delta-ray</a:t>
            </a:r>
            <a:endParaRPr lang="en-US" altLang="en-US" sz="2800" dirty="0" smtClean="0"/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90600"/>
            <a:ext cx="3124200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488" y="1066800"/>
            <a:ext cx="31146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062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29300" cy="1082675"/>
          </a:xfrm>
        </p:spPr>
        <p:txBody>
          <a:bodyPr/>
          <a:lstStyle/>
          <a:p>
            <a:r>
              <a:rPr lang="en-US" altLang="en-US" smtClean="0"/>
              <a:t>Rate limitations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4525963"/>
          </a:xfrm>
        </p:spPr>
        <p:txBody>
          <a:bodyPr/>
          <a:lstStyle/>
          <a:p>
            <a:r>
              <a:rPr lang="en-US" altLang="en-US" sz="2400" smtClean="0"/>
              <a:t>Small TGC’s have been tested under instantaneous rates exceeding 100’s KHz/cm². This is not a problem.</a:t>
            </a:r>
          </a:p>
          <a:p>
            <a:r>
              <a:rPr lang="en-US" altLang="en-US" sz="2400" smtClean="0"/>
              <a:t>In large detectors, resistive cathode reduces the operating voltage.</a:t>
            </a:r>
          </a:p>
          <a:p>
            <a:r>
              <a:rPr lang="en-US" altLang="en-US" sz="2400" smtClean="0"/>
              <a:t>Go from present TGC resistivity (1 M</a:t>
            </a:r>
            <a:r>
              <a:rPr lang="el-GR" altLang="en-US" sz="2400" smtClean="0"/>
              <a:t>Ω</a:t>
            </a:r>
            <a:r>
              <a:rPr lang="en-US" altLang="en-US" sz="2400" smtClean="0"/>
              <a:t>/cm²) to 100 K</a:t>
            </a:r>
            <a:r>
              <a:rPr lang="el-GR" altLang="en-US" sz="2400" smtClean="0"/>
              <a:t>Ω</a:t>
            </a:r>
            <a:r>
              <a:rPr lang="en-US" altLang="en-US" sz="2400" smtClean="0"/>
              <a:t>/cm² and reduce gap between strips to cathode (transparency prop. to RC).</a:t>
            </a:r>
          </a:p>
          <a:p>
            <a:r>
              <a:rPr lang="en-US" altLang="en-US" sz="2400" smtClean="0"/>
              <a:t>Make large detectors to see real conditions.</a:t>
            </a:r>
          </a:p>
        </p:txBody>
      </p:sp>
      <p:pic>
        <p:nvPicPr>
          <p:cNvPr id="81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2996952"/>
            <a:ext cx="2886075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4" descr="Scr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4455" y="945203"/>
            <a:ext cx="2843808" cy="1592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5796136" y="476672"/>
            <a:ext cx="1224136" cy="468531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Graphite</a:t>
            </a:r>
            <a:endParaRPr lang="en-GB" sz="1600" dirty="0">
              <a:solidFill>
                <a:schemeClr val="tx1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660232" y="945203"/>
            <a:ext cx="216024" cy="2515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660232" y="945203"/>
            <a:ext cx="720080" cy="11156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7430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r>
              <a:rPr lang="en-US" altLang="en-US" sz="3600" smtClean="0"/>
              <a:t>Single layer efficiency is good enough</a:t>
            </a:r>
          </a:p>
        </p:txBody>
      </p:sp>
      <p:sp>
        <p:nvSpPr>
          <p:cNvPr id="10243" name="Content Placeholder 5"/>
          <p:cNvSpPr>
            <a:spLocks noGrp="1"/>
          </p:cNvSpPr>
          <p:nvPr>
            <p:ph idx="1"/>
          </p:nvPr>
        </p:nvSpPr>
        <p:spPr>
          <a:xfrm>
            <a:off x="457200" y="1125538"/>
            <a:ext cx="4546600" cy="4103687"/>
          </a:xfrm>
        </p:spPr>
        <p:txBody>
          <a:bodyPr/>
          <a:lstStyle/>
          <a:p>
            <a:r>
              <a:rPr lang="en-US" altLang="en-US" sz="1800" smtClean="0"/>
              <a:t>If your start time is within 25ns, single </a:t>
            </a:r>
            <a:r>
              <a:rPr lang="el-GR" altLang="en-US" sz="1800" smtClean="0"/>
              <a:t>γ</a:t>
            </a:r>
            <a:r>
              <a:rPr lang="en-US" altLang="en-US" sz="1800" smtClean="0"/>
              <a:t> background is not a serious problem (~6%) but </a:t>
            </a:r>
            <a:r>
              <a:rPr lang="el-GR" altLang="en-US" sz="1800" smtClean="0"/>
              <a:t>δ</a:t>
            </a:r>
            <a:r>
              <a:rPr lang="en-US" altLang="en-US" sz="1800" smtClean="0"/>
              <a:t> rays (in time) is more of a problem.</a:t>
            </a:r>
          </a:p>
          <a:p>
            <a:r>
              <a:rPr lang="en-US" altLang="en-US" sz="1800" smtClean="0"/>
              <a:t>Photon efficiency is different for different detectors (TGC is more like CSC’s=&gt; expect ½ of the rate.</a:t>
            </a:r>
          </a:p>
          <a:p>
            <a:r>
              <a:rPr lang="en-US" altLang="en-US" sz="1800" smtClean="0"/>
              <a:t>Most of the high Energy neutron sensitivity comes from the cathodes.</a:t>
            </a:r>
          </a:p>
          <a:p>
            <a:r>
              <a:rPr lang="en-US" altLang="en-US" sz="1800" smtClean="0"/>
              <a:t>Due to the quasi-saturated operation of the TGC, the response is 3-5 times lower than the ionization deposits.</a:t>
            </a:r>
          </a:p>
          <a:p>
            <a:r>
              <a:rPr lang="en-US" altLang="en-US" sz="1800" smtClean="0"/>
              <a:t>Single layer inefficiency in the presence of ATLAS-like neutrons &lt;6%.</a:t>
            </a: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8738" y="981075"/>
            <a:ext cx="4005262" cy="287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3813175"/>
            <a:ext cx="3119437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743" y="5085185"/>
            <a:ext cx="2610843" cy="177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5401" y="5007664"/>
            <a:ext cx="2766680" cy="1850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2119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en-US" smtClean="0"/>
              <a:t>Why resistive coating 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l" rtl="0" eaLnBrk="1" hangingPunct="1">
              <a:lnSpc>
                <a:spcPct val="80000"/>
              </a:lnSpc>
            </a:pPr>
            <a:r>
              <a:rPr lang="en-US" sz="2000" smtClean="0">
                <a:solidFill>
                  <a:srgbClr val="FF0066"/>
                </a:solidFill>
              </a:rPr>
              <a:t>Having a high resistivity cathode reduces any damage that could be caused by sparking.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000" smtClean="0">
                <a:solidFill>
                  <a:schemeClr val="accent2"/>
                </a:solidFill>
              </a:rPr>
              <a:t>By putting the readout layer behind a thin (100µm-1.4mm) G-10 layer, using standard multi-layer PC procedures, one obtains a smooth cathode surface.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000" smtClean="0"/>
              <a:t>The transparency of the resistive layer is proportional to R*C (i.e. the surface resistivity X the capacitance to the readout pattern).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sz="1800" smtClean="0"/>
              <a:t>For low-rates, one can use high-resistivity material and place the readout pattern far from the cathode surface.</a:t>
            </a:r>
          </a:p>
          <a:p>
            <a:pPr lvl="1" algn="l" rtl="0" eaLnBrk="1" hangingPunct="1">
              <a:lnSpc>
                <a:spcPct val="80000"/>
              </a:lnSpc>
            </a:pPr>
            <a:endParaRPr lang="en-US" sz="1800" smtClean="0"/>
          </a:p>
          <a:p>
            <a:pPr lvl="1" algn="l" rtl="0" eaLnBrk="1" hangingPunct="1">
              <a:lnSpc>
                <a:spcPct val="80000"/>
              </a:lnSpc>
            </a:pPr>
            <a:r>
              <a:rPr lang="en-US" sz="1800" smtClean="0"/>
              <a:t>For high rates, one needs has to reduce the gap between the readout pattern and the cathode to a minimum, to have a low resistivity layer.</a:t>
            </a:r>
          </a:p>
          <a:p>
            <a:pPr algn="l" rtl="0" eaLnBrk="1" hangingPunct="1">
              <a:lnSpc>
                <a:spcPct val="80000"/>
              </a:lnSpc>
            </a:pPr>
            <a:r>
              <a:rPr lang="en-US" sz="2000" smtClean="0"/>
              <a:t>With a highly quenching gas, there are no problems of space-charge limitations (one can have local rates measured in KHz/mm^2), however high rates on a large surface reduces the operating voltage far from the ground contacts, therefore leading to non-uniform gain.</a:t>
            </a:r>
          </a:p>
          <a:p>
            <a:pPr lvl="1" algn="l" rtl="0" eaLnBrk="1" hangingPunct="1">
              <a:lnSpc>
                <a:spcPct val="80000"/>
              </a:lnSpc>
            </a:pPr>
            <a:r>
              <a:rPr lang="en-US" sz="1800" smtClean="0">
                <a:solidFill>
                  <a:srgbClr val="FF0066"/>
                </a:solidFill>
              </a:rPr>
              <a:t>Increase the number of ground contacts and make sure that the surface resistivity matches the detector rates.</a:t>
            </a:r>
          </a:p>
          <a:p>
            <a:pPr algn="l" rtl="0" eaLnBrk="1" hangingPunct="1">
              <a:lnSpc>
                <a:spcPct val="80000"/>
              </a:lnSpc>
            </a:pPr>
            <a:endParaRPr lang="en-US" sz="2000" smtClean="0">
              <a:solidFill>
                <a:srgbClr val="FF0066"/>
              </a:solidFill>
            </a:endParaRPr>
          </a:p>
          <a:p>
            <a:pPr algn="l" rtl="0" eaLnBrk="1" hangingPunct="1">
              <a:lnSpc>
                <a:spcPct val="80000"/>
              </a:lnSpc>
            </a:pPr>
            <a:endParaRPr lang="en-US" sz="2000" smtClean="0">
              <a:solidFill>
                <a:srgbClr val="FF0066"/>
              </a:solidFill>
            </a:endParaRPr>
          </a:p>
          <a:p>
            <a:pPr algn="l" eaLnBrk="1" hangingPunct="1">
              <a:lnSpc>
                <a:spcPct val="80000"/>
              </a:lnSpc>
            </a:pPr>
            <a:endParaRPr lang="en-US" sz="2000" smtClean="0"/>
          </a:p>
        </p:txBody>
      </p:sp>
    </p:spTree>
    <p:extLst>
      <p:ext uri="{BB962C8B-B14F-4D97-AF65-F5344CB8AC3E}">
        <p14:creationId xmlns:p14="http://schemas.microsoft.com/office/powerpoint/2010/main" val="1369803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First use was in </a:t>
            </a:r>
            <a:r>
              <a:rPr lang="en-US" dirty="0" err="1" smtClean="0"/>
              <a:t>calorimetry</a:t>
            </a:r>
            <a:r>
              <a:rPr lang="en-US" dirty="0" smtClean="0"/>
              <a:t> (OPAL)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57192"/>
            <a:ext cx="8229600" cy="1152128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400 detectors were made that run for 11 years (~2% failure rate).</a:t>
            </a:r>
          </a:p>
          <a:p>
            <a:r>
              <a:rPr lang="en-US" dirty="0" smtClean="0"/>
              <a:t>Important to operate in a quasi-saturated mode to count particles in a </a:t>
            </a:r>
            <a:r>
              <a:rPr lang="en-US" dirty="0" err="1" smtClean="0"/>
              <a:t>hadronic</a:t>
            </a:r>
            <a:r>
              <a:rPr lang="en-US" dirty="0" smtClean="0"/>
              <a:t> shower and avoid large fluctuations.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68760"/>
            <a:ext cx="5343525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77820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 of TGC’s in ATLAS as a trigger device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50326"/>
            <a:ext cx="4594920" cy="1875018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Front plane contains 3 TGC layers, back 2 planes contain 2 TGC layers each.</a:t>
            </a:r>
          </a:p>
          <a:p>
            <a:r>
              <a:rPr lang="en-US" dirty="0" smtClean="0"/>
              <a:t>A cone is open around the hit point in the last 2 planes for an infinite momentum µ, the size of the cone is inversely proportional to the µ momentum.</a:t>
            </a:r>
          </a:p>
          <a:p>
            <a:r>
              <a:rPr lang="en-US" dirty="0" smtClean="0"/>
              <a:t>A coincidence 3-out-of-4 is made within the corresponding cone in the back layer, to match a </a:t>
            </a:r>
          </a:p>
          <a:p>
            <a:pPr>
              <a:buNone/>
            </a:pPr>
            <a:r>
              <a:rPr lang="en-US" dirty="0" smtClean="0"/>
              <a:t>        2-out-of-3 coincidence in the front layer</a:t>
            </a:r>
            <a:endParaRPr lang="en-GB" dirty="0"/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251520" y="1754726"/>
            <a:ext cx="4800600" cy="2895600"/>
            <a:chOff x="0" y="766"/>
            <a:chExt cx="4032" cy="2900"/>
          </a:xfrm>
        </p:grpSpPr>
        <p:pic>
          <p:nvPicPr>
            <p:cNvPr id="5" name="Picture 3" descr="GRAB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766"/>
              <a:ext cx="4032" cy="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3735" y="808"/>
              <a:ext cx="107" cy="2289"/>
            </a:xfrm>
            <a:prstGeom prst="rect">
              <a:avLst/>
            </a:prstGeom>
            <a:noFill/>
            <a:ln w="19050">
              <a:solidFill>
                <a:srgbClr val="797777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2800">
                <a:solidFill>
                  <a:srgbClr val="00FF00"/>
                </a:solidFill>
                <a:latin typeface="Times New Roman" pitchFamily="18" charset="0"/>
              </a:endParaRPr>
            </a:p>
          </p:txBody>
        </p:sp>
        <p:pic>
          <p:nvPicPr>
            <p:cNvPr id="7" name="Picture 13" descr="q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47" y="820"/>
              <a:ext cx="77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3" descr="0709006_01-A4-at-144-dp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6213" y="1491389"/>
            <a:ext cx="3887787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5526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1422</Words>
  <Application>Microsoft Office PowerPoint</Application>
  <PresentationFormat>On-screen Show (4:3)</PresentationFormat>
  <Paragraphs>135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Office Theme</vt:lpstr>
      <vt:lpstr>Chart</vt:lpstr>
      <vt:lpstr>Overview of Thin Gap Chambers (TGC) </vt:lpstr>
      <vt:lpstr>Short Introduction to TGC’s</vt:lpstr>
      <vt:lpstr>Look at the charge distribution across strips to get good position resolution of MIP’s</vt:lpstr>
      <vt:lpstr>Easy to detect layer containing a neutron or a delta-ray</vt:lpstr>
      <vt:lpstr>Rate limitations</vt:lpstr>
      <vt:lpstr>Single layer efficiency is good enough</vt:lpstr>
      <vt:lpstr>Why resistive coating ?</vt:lpstr>
      <vt:lpstr>First use was in calorimetry (OPAL)</vt:lpstr>
      <vt:lpstr>Use of TGC’s in ATLAS as a trigger device</vt:lpstr>
      <vt:lpstr>Large number of TGC’s have been constructed</vt:lpstr>
      <vt:lpstr>QA/QC of TGC (Israeli Production)</vt:lpstr>
      <vt:lpstr>Scan Chamber Scan Using Cosmics Performed at Technion and Tel Aviv</vt:lpstr>
      <vt:lpstr>Final Tests of Complete TGC Module Radiation Tests at 300Hz/cm**2 to 1KHz/cm**2, for ½ hr. </vt:lpstr>
      <vt:lpstr>Timing performance</vt:lpstr>
      <vt:lpstr>Present Performance of TGC system</vt:lpstr>
      <vt:lpstr>PowerPoint Presentation</vt:lpstr>
      <vt:lpstr>Optimization of strip size to achieve optimal position resolution at various incident angles</vt:lpstr>
      <vt:lpstr>Using a quadruplet of large area detectors, optimize the position resolution and single layer efficiency</vt:lpstr>
      <vt:lpstr>Good position resolution implies good mechanics</vt:lpstr>
      <vt:lpstr>Teaching students with simple devices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Thin Gap Chambers (TGC)</dc:title>
  <dc:creator>george</dc:creator>
  <cp:lastModifiedBy>george</cp:lastModifiedBy>
  <cp:revision>15</cp:revision>
  <dcterms:created xsi:type="dcterms:W3CDTF">2014-03-22T11:22:35Z</dcterms:created>
  <dcterms:modified xsi:type="dcterms:W3CDTF">2014-03-23T11:27:23Z</dcterms:modified>
</cp:coreProperties>
</file>