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83" r:id="rId3"/>
    <p:sldId id="284" r:id="rId4"/>
    <p:sldId id="285" r:id="rId5"/>
    <p:sldId id="286" r:id="rId6"/>
    <p:sldId id="287" r:id="rId7"/>
    <p:sldId id="264" r:id="rId8"/>
    <p:sldId id="260" r:id="rId9"/>
    <p:sldId id="261" r:id="rId10"/>
    <p:sldId id="262" r:id="rId11"/>
    <p:sldId id="263" r:id="rId12"/>
    <p:sldId id="265" r:id="rId13"/>
    <p:sldId id="288" r:id="rId14"/>
    <p:sldId id="289" r:id="rId15"/>
    <p:sldId id="290" r:id="rId16"/>
    <p:sldId id="291" r:id="rId17"/>
    <p:sldId id="266" r:id="rId18"/>
    <p:sldId id="275" r:id="rId19"/>
    <p:sldId id="277" r:id="rId20"/>
    <p:sldId id="278" r:id="rId21"/>
    <p:sldId id="279" r:id="rId22"/>
    <p:sldId id="269" r:id="rId23"/>
    <p:sldId id="270" r:id="rId24"/>
    <p:sldId id="280" r:id="rId25"/>
    <p:sldId id="271" r:id="rId26"/>
    <p:sldId id="292" r:id="rId27"/>
    <p:sldId id="282" r:id="rId28"/>
    <p:sldId id="273" r:id="rId29"/>
    <p:sldId id="293"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74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62B13B-9478-42FB-96DD-EDF5C4708EF7}" type="datetimeFigureOut">
              <a:rPr lang="en-GB" smtClean="0"/>
              <a:t>24/03/2014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1E949E-7A9A-4941-96AA-0FAAB1B32666}" type="slidenum">
              <a:rPr lang="en-GB" smtClean="0"/>
              <a:t>‹#›</a:t>
            </a:fld>
            <a:endParaRPr lang="en-GB"/>
          </a:p>
        </p:txBody>
      </p:sp>
    </p:spTree>
    <p:extLst>
      <p:ext uri="{BB962C8B-B14F-4D97-AF65-F5344CB8AC3E}">
        <p14:creationId xmlns:p14="http://schemas.microsoft.com/office/powerpoint/2010/main" val="11129341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CA" altLang="en-US" smtClean="0"/>
          </a:p>
        </p:txBody>
      </p:sp>
      <p:sp>
        <p:nvSpPr>
          <p:cNvPr id="4" name="Slide Number Placeholder 3"/>
          <p:cNvSpPr>
            <a:spLocks noGrp="1"/>
          </p:cNvSpPr>
          <p:nvPr>
            <p:ph type="sldNum" sz="quarter" idx="5"/>
          </p:nvPr>
        </p:nvSpPr>
        <p:spPr/>
        <p:txBody>
          <a:bodyPr/>
          <a:lstStyle/>
          <a:p>
            <a:pPr>
              <a:defRPr/>
            </a:pPr>
            <a:fld id="{884B6AC4-6805-4867-862E-37B306D3551C}" type="slidenum">
              <a:rPr lang="en-US" smtClean="0"/>
              <a:pPr>
                <a:defRPr/>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0A4F634-28CB-4D97-9682-160C2DB1D39E}" type="slidenum">
              <a:rPr lang="en-US"/>
              <a:pPr>
                <a:defRPr/>
              </a:pPr>
              <a:t>23</a:t>
            </a:fld>
            <a:endParaRPr lang="en-US"/>
          </a:p>
        </p:txBody>
      </p:sp>
      <p:sp>
        <p:nvSpPr>
          <p:cNvPr id="5325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325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B3786F3-1ED3-4524-845E-A236D3C23A71}" type="datetimeFigureOut">
              <a:rPr lang="en-GB" smtClean="0"/>
              <a:t>24/03/2014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E011AE-794A-4598-BA15-4A4B836383F0}" type="slidenum">
              <a:rPr lang="en-GB" smtClean="0"/>
              <a:t>‹#›</a:t>
            </a:fld>
            <a:endParaRPr lang="en-GB"/>
          </a:p>
        </p:txBody>
      </p:sp>
    </p:spTree>
    <p:extLst>
      <p:ext uri="{BB962C8B-B14F-4D97-AF65-F5344CB8AC3E}">
        <p14:creationId xmlns:p14="http://schemas.microsoft.com/office/powerpoint/2010/main" val="1732883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3786F3-1ED3-4524-845E-A236D3C23A71}" type="datetimeFigureOut">
              <a:rPr lang="en-GB" smtClean="0"/>
              <a:t>24/03/2014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E011AE-794A-4598-BA15-4A4B836383F0}" type="slidenum">
              <a:rPr lang="en-GB" smtClean="0"/>
              <a:t>‹#›</a:t>
            </a:fld>
            <a:endParaRPr lang="en-GB"/>
          </a:p>
        </p:txBody>
      </p:sp>
    </p:spTree>
    <p:extLst>
      <p:ext uri="{BB962C8B-B14F-4D97-AF65-F5344CB8AC3E}">
        <p14:creationId xmlns:p14="http://schemas.microsoft.com/office/powerpoint/2010/main" val="1396540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3786F3-1ED3-4524-845E-A236D3C23A71}" type="datetimeFigureOut">
              <a:rPr lang="en-GB" smtClean="0"/>
              <a:t>24/03/2014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E011AE-794A-4598-BA15-4A4B836383F0}" type="slidenum">
              <a:rPr lang="en-GB" smtClean="0"/>
              <a:t>‹#›</a:t>
            </a:fld>
            <a:endParaRPr lang="en-GB"/>
          </a:p>
        </p:txBody>
      </p:sp>
    </p:spTree>
    <p:extLst>
      <p:ext uri="{BB962C8B-B14F-4D97-AF65-F5344CB8AC3E}">
        <p14:creationId xmlns:p14="http://schemas.microsoft.com/office/powerpoint/2010/main" val="926952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3786F3-1ED3-4524-845E-A236D3C23A71}" type="datetimeFigureOut">
              <a:rPr lang="en-GB" smtClean="0"/>
              <a:t>24/03/2014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E011AE-794A-4598-BA15-4A4B836383F0}" type="slidenum">
              <a:rPr lang="en-GB" smtClean="0"/>
              <a:t>‹#›</a:t>
            </a:fld>
            <a:endParaRPr lang="en-GB"/>
          </a:p>
        </p:txBody>
      </p:sp>
    </p:spTree>
    <p:extLst>
      <p:ext uri="{BB962C8B-B14F-4D97-AF65-F5344CB8AC3E}">
        <p14:creationId xmlns:p14="http://schemas.microsoft.com/office/powerpoint/2010/main" val="3792085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3786F3-1ED3-4524-845E-A236D3C23A71}" type="datetimeFigureOut">
              <a:rPr lang="en-GB" smtClean="0"/>
              <a:t>24/03/2014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E011AE-794A-4598-BA15-4A4B836383F0}" type="slidenum">
              <a:rPr lang="en-GB" smtClean="0"/>
              <a:t>‹#›</a:t>
            </a:fld>
            <a:endParaRPr lang="en-GB"/>
          </a:p>
        </p:txBody>
      </p:sp>
    </p:spTree>
    <p:extLst>
      <p:ext uri="{BB962C8B-B14F-4D97-AF65-F5344CB8AC3E}">
        <p14:creationId xmlns:p14="http://schemas.microsoft.com/office/powerpoint/2010/main" val="3519936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B3786F3-1ED3-4524-845E-A236D3C23A71}" type="datetimeFigureOut">
              <a:rPr lang="en-GB" smtClean="0"/>
              <a:t>24/03/2014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E011AE-794A-4598-BA15-4A4B836383F0}" type="slidenum">
              <a:rPr lang="en-GB" smtClean="0"/>
              <a:t>‹#›</a:t>
            </a:fld>
            <a:endParaRPr lang="en-GB"/>
          </a:p>
        </p:txBody>
      </p:sp>
    </p:spTree>
    <p:extLst>
      <p:ext uri="{BB962C8B-B14F-4D97-AF65-F5344CB8AC3E}">
        <p14:creationId xmlns:p14="http://schemas.microsoft.com/office/powerpoint/2010/main" val="3947940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B3786F3-1ED3-4524-845E-A236D3C23A71}" type="datetimeFigureOut">
              <a:rPr lang="en-GB" smtClean="0"/>
              <a:t>24/03/2014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CE011AE-794A-4598-BA15-4A4B836383F0}" type="slidenum">
              <a:rPr lang="en-GB" smtClean="0"/>
              <a:t>‹#›</a:t>
            </a:fld>
            <a:endParaRPr lang="en-GB"/>
          </a:p>
        </p:txBody>
      </p:sp>
    </p:spTree>
    <p:extLst>
      <p:ext uri="{BB962C8B-B14F-4D97-AF65-F5344CB8AC3E}">
        <p14:creationId xmlns:p14="http://schemas.microsoft.com/office/powerpoint/2010/main" val="883613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B3786F3-1ED3-4524-845E-A236D3C23A71}" type="datetimeFigureOut">
              <a:rPr lang="en-GB" smtClean="0"/>
              <a:t>24/03/2014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CE011AE-794A-4598-BA15-4A4B836383F0}" type="slidenum">
              <a:rPr lang="en-GB" smtClean="0"/>
              <a:t>‹#›</a:t>
            </a:fld>
            <a:endParaRPr lang="en-GB"/>
          </a:p>
        </p:txBody>
      </p:sp>
    </p:spTree>
    <p:extLst>
      <p:ext uri="{BB962C8B-B14F-4D97-AF65-F5344CB8AC3E}">
        <p14:creationId xmlns:p14="http://schemas.microsoft.com/office/powerpoint/2010/main" val="4088172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3786F3-1ED3-4524-845E-A236D3C23A71}" type="datetimeFigureOut">
              <a:rPr lang="en-GB" smtClean="0"/>
              <a:t>24/03/2014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CE011AE-794A-4598-BA15-4A4B836383F0}" type="slidenum">
              <a:rPr lang="en-GB" smtClean="0"/>
              <a:t>‹#›</a:t>
            </a:fld>
            <a:endParaRPr lang="en-GB"/>
          </a:p>
        </p:txBody>
      </p:sp>
    </p:spTree>
    <p:extLst>
      <p:ext uri="{BB962C8B-B14F-4D97-AF65-F5344CB8AC3E}">
        <p14:creationId xmlns:p14="http://schemas.microsoft.com/office/powerpoint/2010/main" val="2585160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3786F3-1ED3-4524-845E-A236D3C23A71}" type="datetimeFigureOut">
              <a:rPr lang="en-GB" smtClean="0"/>
              <a:t>24/03/2014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E011AE-794A-4598-BA15-4A4B836383F0}" type="slidenum">
              <a:rPr lang="en-GB" smtClean="0"/>
              <a:t>‹#›</a:t>
            </a:fld>
            <a:endParaRPr lang="en-GB"/>
          </a:p>
        </p:txBody>
      </p:sp>
    </p:spTree>
    <p:extLst>
      <p:ext uri="{BB962C8B-B14F-4D97-AF65-F5344CB8AC3E}">
        <p14:creationId xmlns:p14="http://schemas.microsoft.com/office/powerpoint/2010/main" val="1660262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3786F3-1ED3-4524-845E-A236D3C23A71}" type="datetimeFigureOut">
              <a:rPr lang="en-GB" smtClean="0"/>
              <a:t>24/03/2014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E011AE-794A-4598-BA15-4A4B836383F0}" type="slidenum">
              <a:rPr lang="en-GB" smtClean="0"/>
              <a:t>‹#›</a:t>
            </a:fld>
            <a:endParaRPr lang="en-GB"/>
          </a:p>
        </p:txBody>
      </p:sp>
    </p:spTree>
    <p:extLst>
      <p:ext uri="{BB962C8B-B14F-4D97-AF65-F5344CB8AC3E}">
        <p14:creationId xmlns:p14="http://schemas.microsoft.com/office/powerpoint/2010/main" val="75590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3786F3-1ED3-4524-845E-A236D3C23A71}" type="datetimeFigureOut">
              <a:rPr lang="en-GB" smtClean="0"/>
              <a:t>24/03/2014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E011AE-794A-4598-BA15-4A4B836383F0}" type="slidenum">
              <a:rPr lang="en-GB" smtClean="0"/>
              <a:t>‹#›</a:t>
            </a:fld>
            <a:endParaRPr lang="en-GB"/>
          </a:p>
        </p:txBody>
      </p:sp>
    </p:spTree>
    <p:extLst>
      <p:ext uri="{BB962C8B-B14F-4D97-AF65-F5344CB8AC3E}">
        <p14:creationId xmlns:p14="http://schemas.microsoft.com/office/powerpoint/2010/main" val="26235026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34.emf"/><Relationship Id="rId5" Type="http://schemas.openxmlformats.org/officeDocument/2006/relationships/oleObject" Target="../embeddings/oleObject1.bin"/><Relationship Id="rId4" Type="http://schemas.openxmlformats.org/officeDocument/2006/relationships/image" Target="../media/image35.jpeg"/></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TGC development and construction for ATLAS upgrade</a:t>
            </a:r>
            <a:endParaRPr lang="en-GB" dirty="0"/>
          </a:p>
        </p:txBody>
      </p:sp>
      <p:sp>
        <p:nvSpPr>
          <p:cNvPr id="5" name="Content Placeholder 4"/>
          <p:cNvSpPr>
            <a:spLocks noGrp="1"/>
          </p:cNvSpPr>
          <p:nvPr>
            <p:ph idx="1"/>
          </p:nvPr>
        </p:nvSpPr>
        <p:spPr/>
        <p:txBody>
          <a:bodyPr/>
          <a:lstStyle/>
          <a:p>
            <a:r>
              <a:rPr lang="en-US" dirty="0" smtClean="0"/>
              <a:t>Introduction</a:t>
            </a:r>
          </a:p>
          <a:p>
            <a:r>
              <a:rPr lang="en-US" dirty="0"/>
              <a:t>P</a:t>
            </a:r>
            <a:r>
              <a:rPr lang="en-US" dirty="0" smtClean="0"/>
              <a:t>roduction steps</a:t>
            </a:r>
          </a:p>
          <a:p>
            <a:r>
              <a:rPr lang="en-US" dirty="0" smtClean="0"/>
              <a:t>Quality Control on the individual detectors and units</a:t>
            </a:r>
          </a:p>
          <a:p>
            <a:r>
              <a:rPr lang="en-US" dirty="0" smtClean="0"/>
              <a:t>Procedure for full assembly</a:t>
            </a:r>
          </a:p>
          <a:p>
            <a:r>
              <a:rPr lang="en-US" dirty="0" smtClean="0"/>
              <a:t>Conclusions</a:t>
            </a:r>
            <a:endParaRPr lang="en-GB" dirty="0"/>
          </a:p>
        </p:txBody>
      </p:sp>
    </p:spTree>
    <p:extLst>
      <p:ext uri="{BB962C8B-B14F-4D97-AF65-F5344CB8AC3E}">
        <p14:creationId xmlns:p14="http://schemas.microsoft.com/office/powerpoint/2010/main" val="26099767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Glue wire support frames </a:t>
            </a:r>
            <a:endParaRPr lang="en-GB" dirty="0"/>
          </a:p>
        </p:txBody>
      </p:sp>
      <p:sp>
        <p:nvSpPr>
          <p:cNvPr id="3" name="Content Placeholder 2"/>
          <p:cNvSpPr>
            <a:spLocks noGrp="1"/>
          </p:cNvSpPr>
          <p:nvPr>
            <p:ph idx="1"/>
          </p:nvPr>
        </p:nvSpPr>
        <p:spPr>
          <a:xfrm>
            <a:off x="457200" y="4653136"/>
            <a:ext cx="8229600" cy="2088232"/>
          </a:xfrm>
        </p:spPr>
        <p:txBody>
          <a:bodyPr>
            <a:normAutofit fontScale="55000" lnSpcReduction="20000"/>
          </a:bodyPr>
          <a:lstStyle/>
          <a:p>
            <a:r>
              <a:rPr lang="en-US" dirty="0" smtClean="0"/>
              <a:t>Glue the wire support frames on a flat granite table by locating the outer frame using the pins on the holes pre-drilled in the boards for positioning and placing an internal jig to place the internal supports and buttons.</a:t>
            </a:r>
          </a:p>
          <a:p>
            <a:r>
              <a:rPr lang="en-US" dirty="0" smtClean="0"/>
              <a:t> Use special tool to dose the glue on the frames and buttons.</a:t>
            </a:r>
          </a:p>
          <a:p>
            <a:r>
              <a:rPr lang="en-US" dirty="0" smtClean="0"/>
              <a:t>Use only the glue after vacuum treatment</a:t>
            </a:r>
          </a:p>
          <a:p>
            <a:r>
              <a:rPr lang="en-US" dirty="0" smtClean="0"/>
              <a:t>Use silicon-rubber to press on the supports under vacuum.</a:t>
            </a:r>
          </a:p>
          <a:p>
            <a:r>
              <a:rPr lang="en-US" dirty="0" smtClean="0"/>
              <a:t>Check visually that all supports are properly glued through the Silicon rubber.</a:t>
            </a:r>
            <a:endParaRPr lang="en-GB" dirty="0"/>
          </a:p>
        </p:txBody>
      </p:sp>
      <p:pic>
        <p:nvPicPr>
          <p:cNvPr id="4" name="Picture 2" descr="\\cern.ch\dfs\Users\g\george\Desktop\Cathod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7894" y="1408886"/>
            <a:ext cx="4134306" cy="3100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54046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Wiring pad cathode</a:t>
            </a:r>
            <a:endParaRPr lang="en-GB" dirty="0"/>
          </a:p>
        </p:txBody>
      </p:sp>
      <p:sp>
        <p:nvSpPr>
          <p:cNvPr id="3" name="Content Placeholder 2"/>
          <p:cNvSpPr>
            <a:spLocks noGrp="1"/>
          </p:cNvSpPr>
          <p:nvPr>
            <p:ph idx="1"/>
          </p:nvPr>
        </p:nvSpPr>
        <p:spPr>
          <a:xfrm>
            <a:off x="457200" y="5013176"/>
            <a:ext cx="8229600" cy="1584176"/>
          </a:xfrm>
        </p:spPr>
        <p:txBody>
          <a:bodyPr>
            <a:normAutofit fontScale="70000" lnSpcReduction="20000"/>
          </a:bodyPr>
          <a:lstStyle/>
          <a:p>
            <a:r>
              <a:rPr lang="en-US" dirty="0" smtClean="0"/>
              <a:t>Wire the cathode using pre-tension on ½ turns</a:t>
            </a:r>
          </a:p>
          <a:p>
            <a:r>
              <a:rPr lang="en-US" dirty="0" smtClean="0"/>
              <a:t>Solder the wires </a:t>
            </a:r>
          </a:p>
          <a:p>
            <a:r>
              <a:rPr lang="en-US" dirty="0" smtClean="0"/>
              <a:t>Wash cathode with demineralized water and dry with dry air</a:t>
            </a:r>
          </a:p>
          <a:p>
            <a:r>
              <a:rPr lang="en-US" dirty="0" smtClean="0"/>
              <a:t>Check wire tension and </a:t>
            </a:r>
            <a:r>
              <a:rPr lang="en-US" dirty="0" err="1" smtClean="0"/>
              <a:t>knicks</a:t>
            </a:r>
            <a:r>
              <a:rPr lang="en-US" dirty="0" smtClean="0"/>
              <a:t> on wire</a:t>
            </a:r>
            <a:endParaRPr lang="en-GB" dirty="0"/>
          </a:p>
        </p:txBody>
      </p:sp>
      <p:pic>
        <p:nvPicPr>
          <p:cNvPr id="4" name="Picture 3" descr="E:\DSC00425.JPG"/>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484784"/>
            <a:ext cx="4032448"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1450" y="1484784"/>
            <a:ext cx="26225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25702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detector closing</a:t>
            </a:r>
            <a:endParaRPr lang="en-GB" dirty="0"/>
          </a:p>
        </p:txBody>
      </p:sp>
      <p:sp>
        <p:nvSpPr>
          <p:cNvPr id="3" name="Content Placeholder 2"/>
          <p:cNvSpPr>
            <a:spLocks noGrp="1"/>
          </p:cNvSpPr>
          <p:nvPr>
            <p:ph idx="1"/>
          </p:nvPr>
        </p:nvSpPr>
        <p:spPr>
          <a:xfrm>
            <a:off x="457200" y="4509120"/>
            <a:ext cx="8229600" cy="2232248"/>
          </a:xfrm>
        </p:spPr>
        <p:txBody>
          <a:bodyPr>
            <a:normAutofit fontScale="55000" lnSpcReduction="20000"/>
          </a:bodyPr>
          <a:lstStyle/>
          <a:p>
            <a:r>
              <a:rPr lang="en-US" dirty="0" smtClean="0"/>
              <a:t>To be performed in class 10000 clean room.</a:t>
            </a:r>
          </a:p>
          <a:p>
            <a:r>
              <a:rPr lang="en-US" dirty="0" smtClean="0"/>
              <a:t>Solder HV resistors and clean flux with alcohol.</a:t>
            </a:r>
          </a:p>
          <a:p>
            <a:r>
              <a:rPr lang="en-US" dirty="0" smtClean="0"/>
              <a:t>Use position pins for approximate location but never to force positioning, since gluing should be free.</a:t>
            </a:r>
          </a:p>
          <a:p>
            <a:r>
              <a:rPr lang="en-US" dirty="0" smtClean="0"/>
              <a:t>Check detector operation by filling Silicon rubber volume with operating gas after several vacuum cycles.</a:t>
            </a:r>
          </a:p>
          <a:p>
            <a:r>
              <a:rPr lang="en-US" dirty="0" smtClean="0"/>
              <a:t>Glue and let cure for 12hrs.</a:t>
            </a:r>
          </a:p>
          <a:p>
            <a:r>
              <a:rPr lang="en-US" sz="4400" dirty="0" smtClean="0">
                <a:solidFill>
                  <a:srgbClr val="FF0000"/>
                </a:solidFill>
              </a:rPr>
              <a:t>Check planarity and thickness (data base),</a:t>
            </a:r>
            <a:endParaRPr lang="en-GB" sz="4400" dirty="0">
              <a:solidFill>
                <a:srgbClr val="FF0000"/>
              </a:solidFill>
            </a:endParaRPr>
          </a:p>
        </p:txBody>
      </p:sp>
      <p:pic>
        <p:nvPicPr>
          <p:cNvPr id="7" name="Picture 6"/>
          <p:cNvPicPr/>
          <p:nvPr/>
        </p:nvPicPr>
        <p:blipFill>
          <a:blip r:embed="rId2"/>
          <a:stretch>
            <a:fillRect/>
          </a:stretch>
        </p:blipFill>
        <p:spPr>
          <a:xfrm>
            <a:off x="467544" y="1340768"/>
            <a:ext cx="3240360" cy="2592288"/>
          </a:xfrm>
          <a:prstGeom prst="rect">
            <a:avLst/>
          </a:prstGeom>
        </p:spPr>
      </p:pic>
      <p:pic>
        <p:nvPicPr>
          <p:cNvPr id="8" name="Picture 7" descr="\\cern.ch\dfs\Users\g\george\Documents\Assembly tools sTGC\DSC0200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1920" y="2293921"/>
            <a:ext cx="2322348" cy="1944216"/>
          </a:xfrm>
          <a:prstGeom prst="rect">
            <a:avLst/>
          </a:prstGeom>
          <a:noFill/>
          <a:extLst/>
        </p:spPr>
      </p:pic>
      <p:pic>
        <p:nvPicPr>
          <p:cNvPr id="9" name="Picture 2" descr="\\cern.ch\dfs\Users\g\george\Documents\Assembly tools sTGC\DSC0200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9647" y="1130318"/>
            <a:ext cx="2680771" cy="150659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C:\Users\george\AppData\Local\Temp\DSC01247.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45922" y="3403677"/>
            <a:ext cx="3048219" cy="1577459"/>
          </a:xfrm>
          <a:prstGeom prst="rect">
            <a:avLst/>
          </a:prstGeom>
          <a:noFill/>
          <a:ln>
            <a:noFill/>
          </a:ln>
        </p:spPr>
      </p:pic>
    </p:spTree>
    <p:extLst>
      <p:ext uri="{BB962C8B-B14F-4D97-AF65-F5344CB8AC3E}">
        <p14:creationId xmlns:p14="http://schemas.microsoft.com/office/powerpoint/2010/main" val="32132519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US" dirty="0" smtClean="0"/>
              <a:t>Schematic of the system</a:t>
            </a:r>
            <a:endParaRPr lang="en-GB"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75" y="1484784"/>
            <a:ext cx="8798478"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7550" y="5013176"/>
            <a:ext cx="2995405" cy="168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Arrow Connector 7"/>
          <p:cNvCxnSpPr/>
          <p:nvPr/>
        </p:nvCxnSpPr>
        <p:spPr>
          <a:xfrm>
            <a:off x="5687550" y="2060848"/>
            <a:ext cx="1692762" cy="379684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596336" y="2060848"/>
            <a:ext cx="216024" cy="338437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763688" y="2348880"/>
            <a:ext cx="4896544" cy="381642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185252" y="3140968"/>
            <a:ext cx="411084" cy="324036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46433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fontScale="90000"/>
          </a:bodyPr>
          <a:lstStyle/>
          <a:p>
            <a:r>
              <a:rPr lang="en-US" dirty="0" smtClean="0"/>
              <a:t>Vacuum system in granite table </a:t>
            </a:r>
            <a:br>
              <a:rPr lang="en-US" dirty="0" smtClean="0"/>
            </a:br>
            <a:r>
              <a:rPr lang="en-US" dirty="0" smtClean="0"/>
              <a:t>with jig holding precision pins</a:t>
            </a:r>
            <a:endParaRPr lang="en-GB" dirty="0"/>
          </a:p>
        </p:txBody>
      </p:sp>
      <p:pic>
        <p:nvPicPr>
          <p:cNvPr id="1027" name="Picture 3" descr="\\cern.ch\dfs\Users\g\george\Documents\Assembly tools sTGC\DSC0199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412775"/>
            <a:ext cx="8584582" cy="4824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24349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Vacuum arrangements in 2cm thick</a:t>
            </a:r>
            <a:br>
              <a:rPr lang="en-US" dirty="0" smtClean="0"/>
            </a:br>
            <a:r>
              <a:rPr lang="en-US" dirty="0" smtClean="0"/>
              <a:t>Al cover honeycomb</a:t>
            </a:r>
            <a:endParaRPr lang="en-GB" dirty="0"/>
          </a:p>
        </p:txBody>
      </p:sp>
      <p:sp>
        <p:nvSpPr>
          <p:cNvPr id="3" name="Content Placeholder 2"/>
          <p:cNvSpPr>
            <a:spLocks noGrp="1"/>
          </p:cNvSpPr>
          <p:nvPr>
            <p:ph idx="1"/>
          </p:nvPr>
        </p:nvSpPr>
        <p:spPr>
          <a:xfrm>
            <a:off x="457200" y="5445224"/>
            <a:ext cx="8229600" cy="1008112"/>
          </a:xfrm>
        </p:spPr>
        <p:txBody>
          <a:bodyPr/>
          <a:lstStyle/>
          <a:p>
            <a:endParaRPr lang="en-GB" dirty="0"/>
          </a:p>
        </p:txBody>
      </p:sp>
      <p:pic>
        <p:nvPicPr>
          <p:cNvPr id="3074" name="Picture 2" descr="\\cern.ch\dfs\Users\g\george\Documents\Assembly tools sTGC\DSC020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844824"/>
            <a:ext cx="7632848" cy="4289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40273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of the Al Honeycomb plate</a:t>
            </a:r>
            <a:endParaRPr lang="en-GB" dirty="0"/>
          </a:p>
        </p:txBody>
      </p:sp>
      <p:sp>
        <p:nvSpPr>
          <p:cNvPr id="3" name="Content Placeholder 2"/>
          <p:cNvSpPr>
            <a:spLocks noGrp="1"/>
          </p:cNvSpPr>
          <p:nvPr>
            <p:ph idx="1"/>
          </p:nvPr>
        </p:nvSpPr>
        <p:spPr>
          <a:xfrm>
            <a:off x="251520" y="5661248"/>
            <a:ext cx="5896323" cy="1196752"/>
          </a:xfrm>
        </p:spPr>
        <p:txBody>
          <a:bodyPr>
            <a:noAutofit/>
          </a:bodyPr>
          <a:lstStyle/>
          <a:p>
            <a:r>
              <a:rPr lang="en-US" sz="1600" dirty="0" smtClean="0"/>
              <a:t>Internal rubber supports only used to close individual planes, so inner chamber supports under pressure.</a:t>
            </a:r>
          </a:p>
          <a:p>
            <a:r>
              <a:rPr lang="en-US" sz="1600" dirty="0" smtClean="0"/>
              <a:t>For gluing layers with 4.9mm honeycomb,  5.1mm glass-fiber frame, only outer frame rubber support is kept.</a:t>
            </a:r>
            <a:endParaRPr lang="en-GB" sz="1600" dirty="0"/>
          </a:p>
        </p:txBody>
      </p:sp>
      <p:pic>
        <p:nvPicPr>
          <p:cNvPr id="4098" name="Picture 2" descr="\\cern.ch\dfs\Users\g\george\Documents\Assembly tools sTGC\DSC020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268760"/>
            <a:ext cx="7591337" cy="426633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flipV="1">
            <a:off x="1187624" y="2564904"/>
            <a:ext cx="1872208" cy="31683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1187624" y="2780928"/>
            <a:ext cx="3003580" cy="29523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1187624" y="2204864"/>
            <a:ext cx="2592288" cy="352839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1187624" y="2060848"/>
            <a:ext cx="3456384" cy="367240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1187624" y="2348880"/>
            <a:ext cx="3744416" cy="338437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1187624" y="2204864"/>
            <a:ext cx="4680520" cy="352839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1187624" y="1916832"/>
            <a:ext cx="4680520" cy="381642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1187624" y="1916832"/>
            <a:ext cx="5400600" cy="381642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410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47843" y="4576514"/>
            <a:ext cx="3041002" cy="2281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1" name="Straight Arrow Connector 20"/>
          <p:cNvCxnSpPr/>
          <p:nvPr/>
        </p:nvCxnSpPr>
        <p:spPr>
          <a:xfrm flipV="1">
            <a:off x="4191204" y="6021288"/>
            <a:ext cx="2613044"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28519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Sealing of the gas volume</a:t>
            </a:r>
            <a:endParaRPr lang="en-GB" dirty="0"/>
          </a:p>
        </p:txBody>
      </p:sp>
      <p:sp>
        <p:nvSpPr>
          <p:cNvPr id="3" name="Content Placeholder 2"/>
          <p:cNvSpPr>
            <a:spLocks noGrp="1"/>
          </p:cNvSpPr>
          <p:nvPr>
            <p:ph idx="1"/>
          </p:nvPr>
        </p:nvSpPr>
        <p:spPr>
          <a:xfrm>
            <a:off x="457200" y="4509120"/>
            <a:ext cx="8229600" cy="1944216"/>
          </a:xfrm>
        </p:spPr>
        <p:txBody>
          <a:bodyPr>
            <a:normAutofit fontScale="70000" lnSpcReduction="20000"/>
          </a:bodyPr>
          <a:lstStyle/>
          <a:p>
            <a:r>
              <a:rPr lang="en-US" dirty="0" smtClean="0"/>
              <a:t>Put detector on rotating tool to seal 10 detectors at the time on each edge.</a:t>
            </a:r>
          </a:p>
          <a:p>
            <a:r>
              <a:rPr lang="en-US" dirty="0" smtClean="0"/>
              <a:t>Test detector volume for leaks</a:t>
            </a:r>
          </a:p>
          <a:p>
            <a:r>
              <a:rPr lang="en-US" dirty="0" smtClean="0"/>
              <a:t>Operate detectors at 3.3KVolts for 1 week</a:t>
            </a:r>
          </a:p>
          <a:p>
            <a:r>
              <a:rPr lang="en-US" dirty="0" smtClean="0"/>
              <a:t>Perform X-Y scan with a source or X-ray generator at 2 operating voltages (plateau and ½ plateau) to check gain uniformity.</a:t>
            </a:r>
            <a:endParaRPr lang="en-GB"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484784"/>
            <a:ext cx="4608512" cy="3024335"/>
          </a:xfrm>
          <a:prstGeom prst="rect">
            <a:avLst/>
          </a:prstGeom>
          <a:noFill/>
          <a:ln>
            <a:noFill/>
          </a:ln>
        </p:spPr>
      </p:pic>
    </p:spTree>
    <p:extLst>
      <p:ext uri="{BB962C8B-B14F-4D97-AF65-F5344CB8AC3E}">
        <p14:creationId xmlns:p14="http://schemas.microsoft.com/office/powerpoint/2010/main" val="38246496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Gluing procedure with ½ panel honeycomb in one detector</a:t>
            </a:r>
            <a:endParaRPr lang="en-GB" dirty="0"/>
          </a:p>
        </p:txBody>
      </p:sp>
      <p:sp>
        <p:nvSpPr>
          <p:cNvPr id="3" name="Content Placeholder 2"/>
          <p:cNvSpPr>
            <a:spLocks noGrp="1"/>
          </p:cNvSpPr>
          <p:nvPr>
            <p:ph idx="1"/>
          </p:nvPr>
        </p:nvSpPr>
        <p:spPr/>
        <p:txBody>
          <a:bodyPr>
            <a:noAutofit/>
          </a:bodyPr>
          <a:lstStyle/>
          <a:p>
            <a:r>
              <a:rPr lang="en-GB" sz="1600" b="1" dirty="0"/>
              <a:t>Gluing of honey-comb ½ panel on the tested single plane detector: </a:t>
            </a:r>
            <a:r>
              <a:rPr lang="en-GB" sz="1600" dirty="0"/>
              <a:t>The operation is performed on a flat granite table (within 20μm) where the detector is placed with vacuum from underneath. The double honeycomb plate shown </a:t>
            </a:r>
            <a:r>
              <a:rPr lang="en-GB" sz="1600" dirty="0" smtClean="0"/>
              <a:t>before </a:t>
            </a:r>
            <a:r>
              <a:rPr lang="en-GB" sz="1600" dirty="0"/>
              <a:t>is also used here on top of the honeycomb to be glued but without any vacuum </a:t>
            </a:r>
            <a:r>
              <a:rPr lang="en-GB" sz="1600" dirty="0" smtClean="0"/>
              <a:t>applied and with the 100</a:t>
            </a:r>
            <a:r>
              <a:rPr lang="el-GR" sz="1600" dirty="0" smtClean="0"/>
              <a:t>μ</a:t>
            </a:r>
            <a:r>
              <a:rPr lang="en-US" sz="1600" dirty="0" smtClean="0"/>
              <a:t>m plastic sheet on top of the honeycomb</a:t>
            </a:r>
            <a:r>
              <a:rPr lang="en-GB" sz="1600" dirty="0" smtClean="0"/>
              <a:t>. </a:t>
            </a:r>
            <a:r>
              <a:rPr lang="en-GB" sz="1600" dirty="0"/>
              <a:t>The assembly is covered with silicon rubber and vacuum is applied from the edge of the granite table.</a:t>
            </a:r>
          </a:p>
          <a:p>
            <a:r>
              <a:rPr lang="en-GB" sz="1600" dirty="0"/>
              <a:t> </a:t>
            </a:r>
          </a:p>
          <a:p>
            <a:r>
              <a:rPr lang="en-GB" sz="1600" b="1" dirty="0"/>
              <a:t>Gluing of a doublet:</a:t>
            </a:r>
            <a:r>
              <a:rPr lang="en-GB" sz="1600" dirty="0"/>
              <a:t> the single plane detector with its ½ honeycomb panel is then glued to a single plane detector using the same procedure</a:t>
            </a:r>
            <a:r>
              <a:rPr lang="en-GB" sz="1600" dirty="0" smtClean="0"/>
              <a:t>. This is done 3 </a:t>
            </a:r>
            <a:r>
              <a:rPr lang="en-GB" sz="1600" dirty="0" err="1" smtClean="0"/>
              <a:t>hrs</a:t>
            </a:r>
            <a:r>
              <a:rPr lang="en-GB" sz="1600" dirty="0" smtClean="0"/>
              <a:t> after the first glue of the ½ honeycomb has been performed, to avoid asymmetric shrink of the glue. </a:t>
            </a:r>
            <a:r>
              <a:rPr lang="en-GB" sz="1600" dirty="0"/>
              <a:t> </a:t>
            </a:r>
            <a:r>
              <a:rPr lang="en-GB" sz="1600" dirty="0" smtClean="0"/>
              <a:t>It </a:t>
            </a:r>
            <a:r>
              <a:rPr lang="en-GB" sz="1600" dirty="0"/>
              <a:t>is performed on a flat granite table (flat to within 20μm). The table contains 2 thick precision machined pins attached to a jig </a:t>
            </a:r>
            <a:r>
              <a:rPr lang="en-GB" sz="1600" dirty="0" smtClean="0"/>
              <a:t>(Transparency 2) </a:t>
            </a:r>
            <a:r>
              <a:rPr lang="en-GB" sz="1600" dirty="0"/>
              <a:t>to align the 2  planes using the brass inserts of each of the strip planes. While the lower single plane detector is held flat by applying vacuum from underneath, the upper detector with its glued ½ panel honeycomb is kept flat by using the double honeycomb plate shown in </a:t>
            </a:r>
            <a:r>
              <a:rPr lang="en-GB" sz="1600" dirty="0" smtClean="0"/>
              <a:t>transparency 4 </a:t>
            </a:r>
            <a:r>
              <a:rPr lang="en-GB" sz="1600" dirty="0"/>
              <a:t>with vacuum </a:t>
            </a:r>
            <a:r>
              <a:rPr lang="en-GB" sz="1600" dirty="0" smtClean="0"/>
              <a:t>applied, and with the 100</a:t>
            </a:r>
            <a:r>
              <a:rPr lang="el-GR" sz="1600" dirty="0" smtClean="0"/>
              <a:t>μ</a:t>
            </a:r>
            <a:r>
              <a:rPr lang="en-US" sz="1600" dirty="0" smtClean="0"/>
              <a:t>m</a:t>
            </a:r>
            <a:r>
              <a:rPr lang="en-GB" sz="1600" dirty="0" smtClean="0"/>
              <a:t> plastic sheet removed.</a:t>
            </a:r>
          </a:p>
          <a:p>
            <a:r>
              <a:rPr lang="en-US" sz="1600" dirty="0" smtClean="0"/>
              <a:t>The silicon rubber  sheet is placed on top of the full assembly, but with a plastic net in between, to provide some flexibility and avoid that the silicon-rubber moves the  various pieces. A vacuum of 50mbars is applied to the assembly.</a:t>
            </a:r>
            <a:endParaRPr lang="en-GB" sz="1600" dirty="0"/>
          </a:p>
        </p:txBody>
      </p:sp>
    </p:spTree>
    <p:extLst>
      <p:ext uri="{BB962C8B-B14F-4D97-AF65-F5344CB8AC3E}">
        <p14:creationId xmlns:p14="http://schemas.microsoft.com/office/powerpoint/2010/main" val="41299425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928992" cy="1143000"/>
          </a:xfrm>
        </p:spPr>
        <p:txBody>
          <a:bodyPr>
            <a:noAutofit/>
          </a:bodyPr>
          <a:lstStyle/>
          <a:p>
            <a:r>
              <a:rPr lang="en-US" sz="3600" dirty="0" smtClean="0"/>
              <a:t>Leave space for glue, when gluing honeycomb, using soft plastic 100</a:t>
            </a:r>
            <a:r>
              <a:rPr lang="el-GR" sz="3600" dirty="0" smtClean="0"/>
              <a:t>μ</a:t>
            </a:r>
            <a:r>
              <a:rPr lang="en-US" sz="3600" dirty="0" smtClean="0"/>
              <a:t>m sheet</a:t>
            </a:r>
            <a:endParaRPr lang="en-GB" sz="3600" dirty="0"/>
          </a:p>
        </p:txBody>
      </p:sp>
      <p:pic>
        <p:nvPicPr>
          <p:cNvPr id="5122" name="Picture 2" descr="\\cern.ch\dfs\Users\g\george\Documents\Assembly tools sTGC\DSC020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412776"/>
            <a:ext cx="8208912" cy="4613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8069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altLang="en-US" smtClean="0"/>
              <a:t>Physics motivations</a:t>
            </a:r>
          </a:p>
        </p:txBody>
      </p:sp>
      <p:sp>
        <p:nvSpPr>
          <p:cNvPr id="3" name="Content Placeholder 2"/>
          <p:cNvSpPr>
            <a:spLocks noGrp="1"/>
          </p:cNvSpPr>
          <p:nvPr>
            <p:ph idx="1"/>
          </p:nvPr>
        </p:nvSpPr>
        <p:spPr>
          <a:xfrm>
            <a:off x="457200" y="1196975"/>
            <a:ext cx="8229600" cy="4929188"/>
          </a:xfrm>
        </p:spPr>
        <p:txBody>
          <a:bodyPr>
            <a:normAutofit/>
          </a:bodyPr>
          <a:lstStyle/>
          <a:p>
            <a:pPr>
              <a:defRPr/>
            </a:pPr>
            <a:r>
              <a:rPr lang="en-US" sz="2400" dirty="0" smtClean="0"/>
              <a:t>Various physics motivations for the upgrade program of LHC.</a:t>
            </a:r>
          </a:p>
          <a:p>
            <a:pPr>
              <a:defRPr/>
            </a:pPr>
            <a:r>
              <a:rPr lang="en-US" sz="2400" dirty="0" smtClean="0"/>
              <a:t>Shut-down during 2017-2018 will allow to exploit the LHC with L=1-2X10³⁴ and collect 300fb⁻¹. This will allow:</a:t>
            </a:r>
          </a:p>
          <a:p>
            <a:pPr lvl="1">
              <a:defRPr/>
            </a:pPr>
            <a:r>
              <a:rPr lang="en-US" sz="2400" dirty="0" smtClean="0"/>
              <a:t>Following the discovery of the Higgs Boson:</a:t>
            </a:r>
          </a:p>
          <a:p>
            <a:pPr lvl="2">
              <a:defRPr/>
            </a:pPr>
            <a:r>
              <a:rPr lang="en-US" dirty="0" smtClean="0"/>
              <a:t>Measured its coupling and prove that it is a Higgs using a single channel WH, to measure H-&gt;bb, </a:t>
            </a:r>
            <a:r>
              <a:rPr lang="el-GR" dirty="0" smtClean="0"/>
              <a:t>ττ</a:t>
            </a:r>
            <a:r>
              <a:rPr lang="en-US" dirty="0" smtClean="0"/>
              <a:t>, </a:t>
            </a:r>
            <a:r>
              <a:rPr lang="el-GR" dirty="0" smtClean="0"/>
              <a:t>μμ</a:t>
            </a:r>
            <a:r>
              <a:rPr lang="en-US" dirty="0" smtClean="0"/>
              <a:t>, independently of QCD corrections=&gt; </a:t>
            </a:r>
            <a:r>
              <a:rPr lang="en-US" dirty="0" smtClean="0">
                <a:solidFill>
                  <a:srgbClr val="C00000"/>
                </a:solidFill>
              </a:rPr>
              <a:t>this requires an efficient trigger on W-&gt;</a:t>
            </a:r>
            <a:r>
              <a:rPr lang="el-GR" dirty="0" smtClean="0">
                <a:solidFill>
                  <a:srgbClr val="C00000"/>
                </a:solidFill>
              </a:rPr>
              <a:t>μν</a:t>
            </a:r>
            <a:r>
              <a:rPr lang="en-US" dirty="0" smtClean="0">
                <a:solidFill>
                  <a:srgbClr val="C00000"/>
                </a:solidFill>
              </a:rPr>
              <a:t> for </a:t>
            </a:r>
            <a:r>
              <a:rPr lang="el-GR" dirty="0" smtClean="0">
                <a:solidFill>
                  <a:srgbClr val="C00000"/>
                </a:solidFill>
              </a:rPr>
              <a:t>μ</a:t>
            </a:r>
            <a:r>
              <a:rPr lang="en-US" dirty="0" smtClean="0">
                <a:solidFill>
                  <a:srgbClr val="C00000"/>
                </a:solidFill>
              </a:rPr>
              <a:t> with P(T)&gt;25GeV/c.</a:t>
            </a:r>
          </a:p>
          <a:p>
            <a:pPr lvl="1">
              <a:defRPr/>
            </a:pPr>
            <a:r>
              <a:rPr lang="en-US" sz="2400" dirty="0" smtClean="0"/>
              <a:t>Get indications on possible deviations of the SM by looking at VV final states =&gt;</a:t>
            </a:r>
            <a:r>
              <a:rPr lang="en-US" sz="2400" dirty="0" smtClean="0">
                <a:solidFill>
                  <a:srgbClr val="C00000"/>
                </a:solidFill>
              </a:rPr>
              <a:t>this requires an efficient trigger on </a:t>
            </a:r>
          </a:p>
          <a:p>
            <a:pPr marL="457200" lvl="1" indent="0">
              <a:buFont typeface="Arial" charset="0"/>
              <a:buNone/>
              <a:defRPr/>
            </a:pPr>
            <a:r>
              <a:rPr lang="en-US" sz="2400" dirty="0">
                <a:solidFill>
                  <a:srgbClr val="C00000"/>
                </a:solidFill>
              </a:rPr>
              <a:t> </a:t>
            </a:r>
            <a:r>
              <a:rPr lang="en-US" sz="2400" dirty="0" smtClean="0">
                <a:solidFill>
                  <a:srgbClr val="C00000"/>
                </a:solidFill>
              </a:rPr>
              <a:t>    W-&gt;</a:t>
            </a:r>
            <a:r>
              <a:rPr lang="el-GR" sz="2400" dirty="0" smtClean="0">
                <a:solidFill>
                  <a:srgbClr val="C00000"/>
                </a:solidFill>
              </a:rPr>
              <a:t>μν</a:t>
            </a:r>
            <a:r>
              <a:rPr lang="en-US" sz="2400" dirty="0" smtClean="0">
                <a:solidFill>
                  <a:srgbClr val="C00000"/>
                </a:solidFill>
              </a:rPr>
              <a:t> for </a:t>
            </a:r>
            <a:r>
              <a:rPr lang="el-GR" sz="2400" dirty="0" smtClean="0">
                <a:solidFill>
                  <a:srgbClr val="C00000"/>
                </a:solidFill>
              </a:rPr>
              <a:t>μ</a:t>
            </a:r>
            <a:r>
              <a:rPr lang="en-US" sz="2400" dirty="0" smtClean="0">
                <a:solidFill>
                  <a:srgbClr val="C00000"/>
                </a:solidFill>
              </a:rPr>
              <a:t> with P(T)&gt;25GeV/c.</a:t>
            </a:r>
          </a:p>
          <a:p>
            <a:pPr lvl="1">
              <a:defRPr/>
            </a:pPr>
            <a:endParaRPr lang="en-US" sz="2400" dirty="0"/>
          </a:p>
        </p:txBody>
      </p:sp>
    </p:spTree>
    <p:extLst>
      <p:ext uri="{BB962C8B-B14F-4D97-AF65-F5344CB8AC3E}">
        <p14:creationId xmlns:p14="http://schemas.microsoft.com/office/powerpoint/2010/main" val="20825612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229600" cy="1143000"/>
          </a:xfrm>
        </p:spPr>
        <p:txBody>
          <a:bodyPr>
            <a:noAutofit/>
          </a:bodyPr>
          <a:lstStyle/>
          <a:p>
            <a:r>
              <a:rPr lang="en-US" sz="3600" dirty="0" smtClean="0"/>
              <a:t>Leave space for glue, when gluing honeycomb, using soft plastic 100</a:t>
            </a:r>
            <a:r>
              <a:rPr lang="el-GR" sz="3600" dirty="0" smtClean="0"/>
              <a:t>μ</a:t>
            </a:r>
            <a:r>
              <a:rPr lang="en-US" sz="3600" dirty="0" smtClean="0"/>
              <a:t>m sheet</a:t>
            </a:r>
            <a:endParaRPr lang="en-GB" sz="3600" dirty="0"/>
          </a:p>
        </p:txBody>
      </p:sp>
      <p:pic>
        <p:nvPicPr>
          <p:cNvPr id="6146" name="Picture 2" descr="\\cern.ch\dfs\Users\g\george\Documents\Assembly tools sTGC\DSC020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873" y="1484784"/>
            <a:ext cx="8968967" cy="5040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52607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Achieved flatness</a:t>
            </a:r>
            <a:endParaRPr lang="en-GB" dirty="0"/>
          </a:p>
        </p:txBody>
      </p:sp>
      <p:sp>
        <p:nvSpPr>
          <p:cNvPr id="3" name="Content Placeholder 2"/>
          <p:cNvSpPr>
            <a:spLocks noGrp="1"/>
          </p:cNvSpPr>
          <p:nvPr>
            <p:ph idx="1"/>
          </p:nvPr>
        </p:nvSpPr>
        <p:spPr>
          <a:xfrm>
            <a:off x="457200" y="5229200"/>
            <a:ext cx="8229600" cy="1152128"/>
          </a:xfrm>
        </p:spPr>
        <p:txBody>
          <a:bodyPr>
            <a:normAutofit fontScale="85000" lnSpcReduction="20000"/>
          </a:bodyPr>
          <a:lstStyle/>
          <a:p>
            <a:r>
              <a:rPr lang="en-US" dirty="0" smtClean="0"/>
              <a:t>Flatness achieved to within 50</a:t>
            </a:r>
            <a:r>
              <a:rPr lang="el-GR" dirty="0" smtClean="0"/>
              <a:t>μ</a:t>
            </a:r>
            <a:r>
              <a:rPr lang="en-US" dirty="0" smtClean="0"/>
              <a:t>m and uniformity of thickness around the </a:t>
            </a:r>
            <a:r>
              <a:rPr lang="en-US" dirty="0"/>
              <a:t>e</a:t>
            </a:r>
            <a:r>
              <a:rPr lang="en-US" dirty="0" smtClean="0"/>
              <a:t>dges with Ϭ=48</a:t>
            </a:r>
            <a:r>
              <a:rPr lang="el-GR" dirty="0" smtClean="0"/>
              <a:t>μ</a:t>
            </a:r>
            <a:r>
              <a:rPr lang="en-US" dirty="0" smtClean="0"/>
              <a:t>m with largest deviation ~100</a:t>
            </a:r>
            <a:r>
              <a:rPr lang="el-GR" dirty="0" smtClean="0"/>
              <a:t>μ</a:t>
            </a:r>
            <a:r>
              <a:rPr lang="en-US" dirty="0" smtClean="0"/>
              <a:t>m. </a:t>
            </a:r>
            <a:endParaRPr lang="en-GB" dirty="0"/>
          </a:p>
        </p:txBody>
      </p:sp>
      <p:pic>
        <p:nvPicPr>
          <p:cNvPr id="7170" name="Picture 2" descr="\\cern.ch\dfs\Users\g\george\Documents\Assembly tools sTGC\DSC020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5" y="1988840"/>
            <a:ext cx="4032448" cy="226623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73114" y="1559922"/>
            <a:ext cx="4581454" cy="330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9821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 of the detector using cosmics</a:t>
            </a:r>
            <a:endParaRPr lang="en-GB" dirty="0"/>
          </a:p>
        </p:txBody>
      </p:sp>
      <p:sp>
        <p:nvSpPr>
          <p:cNvPr id="3" name="Content Placeholder 2"/>
          <p:cNvSpPr>
            <a:spLocks noGrp="1"/>
          </p:cNvSpPr>
          <p:nvPr>
            <p:ph idx="1"/>
          </p:nvPr>
        </p:nvSpPr>
        <p:spPr>
          <a:xfrm>
            <a:off x="457200" y="4293096"/>
            <a:ext cx="8229600" cy="2088232"/>
          </a:xfrm>
        </p:spPr>
        <p:txBody>
          <a:bodyPr>
            <a:normAutofit fontScale="62500" lnSpcReduction="20000"/>
          </a:bodyPr>
          <a:lstStyle/>
          <a:p>
            <a:r>
              <a:rPr lang="en-US" dirty="0" smtClean="0"/>
              <a:t>A mapping of the inefficiencies is performed using cosmics trigger by external scintillators</a:t>
            </a:r>
          </a:p>
          <a:p>
            <a:r>
              <a:rPr lang="en-US" dirty="0" smtClean="0"/>
              <a:t>This should be performed at all the production sites.</a:t>
            </a:r>
          </a:p>
          <a:p>
            <a:r>
              <a:rPr lang="en-US" dirty="0" smtClean="0"/>
              <a:t>Also the local resolution using strips is mapped for each pad by checking the position in adjacent planes.</a:t>
            </a:r>
          </a:p>
          <a:p>
            <a:r>
              <a:rPr lang="en-US" dirty="0" smtClean="0"/>
              <a:t>Since cosmics are not filtered, only resolutions to within 300</a:t>
            </a:r>
            <a:r>
              <a:rPr lang="el-GR" dirty="0" smtClean="0"/>
              <a:t>μ</a:t>
            </a:r>
            <a:r>
              <a:rPr lang="en-US" dirty="0" smtClean="0"/>
              <a:t>m can be tested. </a:t>
            </a:r>
            <a:endParaRPr lang="en-GB"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96752"/>
            <a:ext cx="3528392" cy="2880320"/>
          </a:xfrm>
          <a:prstGeom prst="rect">
            <a:avLst/>
          </a:prstGeom>
          <a:noFill/>
          <a:ln>
            <a:noFill/>
          </a:ln>
          <a:extLst/>
        </p:spPr>
      </p:pic>
      <p:pic>
        <p:nvPicPr>
          <p:cNvPr id="5" name="Picture 4" descr="U06B1I-13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1196752"/>
            <a:ext cx="4146029" cy="2880320"/>
          </a:xfrm>
          <a:prstGeom prst="rect">
            <a:avLst/>
          </a:prstGeom>
          <a:noFill/>
          <a:ln>
            <a:noFill/>
          </a:ln>
          <a:extLst/>
        </p:spPr>
      </p:pic>
    </p:spTree>
    <p:extLst>
      <p:ext uri="{BB962C8B-B14F-4D97-AF65-F5344CB8AC3E}">
        <p14:creationId xmlns:p14="http://schemas.microsoft.com/office/powerpoint/2010/main" val="34346140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4"/>
          <p:cNvSpPr>
            <a:spLocks noGrp="1"/>
          </p:cNvSpPr>
          <p:nvPr>
            <p:ph type="dt" sz="quarter" idx="10"/>
          </p:nvPr>
        </p:nvSpPr>
        <p:spPr/>
        <p:txBody>
          <a:bodyPr/>
          <a:lstStyle/>
          <a:p>
            <a:pPr>
              <a:defRPr/>
            </a:pPr>
            <a:fld id="{ACB470DE-4AF9-4DC5-8388-0ADBE81ACE6B}" type="datetime1">
              <a:rPr lang="en-US"/>
              <a:pPr>
                <a:defRPr/>
              </a:pPr>
              <a:t>3/24/2014</a:t>
            </a:fld>
            <a:endParaRPr lang="en-US"/>
          </a:p>
        </p:txBody>
      </p:sp>
      <p:sp>
        <p:nvSpPr>
          <p:cNvPr id="8" name="Footer Placeholder 5"/>
          <p:cNvSpPr>
            <a:spLocks noGrp="1"/>
          </p:cNvSpPr>
          <p:nvPr>
            <p:ph type="ftr" sz="quarter" idx="11"/>
          </p:nvPr>
        </p:nvSpPr>
        <p:spPr/>
        <p:txBody>
          <a:bodyPr/>
          <a:lstStyle/>
          <a:p>
            <a:pPr>
              <a:defRPr/>
            </a:pPr>
            <a:r>
              <a:rPr lang="en-US"/>
              <a:t>G. Mikenberg Construction and Testing</a:t>
            </a:r>
          </a:p>
        </p:txBody>
      </p:sp>
      <p:sp>
        <p:nvSpPr>
          <p:cNvPr id="9" name="Slide Number Placeholder 6"/>
          <p:cNvSpPr>
            <a:spLocks noGrp="1"/>
          </p:cNvSpPr>
          <p:nvPr>
            <p:ph type="sldNum" sz="quarter" idx="12"/>
          </p:nvPr>
        </p:nvSpPr>
        <p:spPr/>
        <p:txBody>
          <a:bodyPr/>
          <a:lstStyle/>
          <a:p>
            <a:pPr>
              <a:defRPr/>
            </a:pPr>
            <a:fld id="{66738487-6E35-41F2-9F82-939BE67BD0E6}" type="slidenum">
              <a:rPr lang="en-US"/>
              <a:pPr>
                <a:defRPr/>
              </a:pPr>
              <a:t>23</a:t>
            </a:fld>
            <a:endParaRPr lang="en-US"/>
          </a:p>
        </p:txBody>
      </p:sp>
      <p:sp>
        <p:nvSpPr>
          <p:cNvPr id="2054" name="Rectangle 2"/>
          <p:cNvSpPr>
            <a:spLocks noGrp="1" noChangeArrowheads="1"/>
          </p:cNvSpPr>
          <p:nvPr>
            <p:ph type="title"/>
          </p:nvPr>
        </p:nvSpPr>
        <p:spPr>
          <a:xfrm>
            <a:off x="323528" y="116632"/>
            <a:ext cx="8229600" cy="1440160"/>
          </a:xfrm>
        </p:spPr>
        <p:txBody>
          <a:bodyPr>
            <a:normAutofit/>
          </a:bodyPr>
          <a:lstStyle/>
          <a:p>
            <a:r>
              <a:rPr lang="en-US" sz="2000" dirty="0" smtClean="0"/>
              <a:t>Detectors are transported to CERN</a:t>
            </a:r>
            <a:r>
              <a:rPr lang="en-US" sz="2000" dirty="0"/>
              <a:t> </a:t>
            </a:r>
            <a:r>
              <a:rPr lang="en-US" sz="2000" dirty="0" smtClean="0"/>
              <a:t>on special Temperature controlled containers on palettes with shock absorbers, run for 1 week to check that there is no infant mortality, check that every channel reaches a plateau and then with the same palette brought to GIF++ for irradiation test.</a:t>
            </a:r>
          </a:p>
        </p:txBody>
      </p:sp>
      <p:pic>
        <p:nvPicPr>
          <p:cNvPr id="2055" name="Picture 3" descr="Picture 022-n"/>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29760" y="1916832"/>
            <a:ext cx="5364163" cy="3562350"/>
          </a:xfrm>
          <a:noFill/>
        </p:spPr>
      </p:pic>
      <p:graphicFrame>
        <p:nvGraphicFramePr>
          <p:cNvPr id="2050" name="Object 2"/>
          <p:cNvGraphicFramePr>
            <a:graphicFrameLocks noGrp="1" noChangeAspect="1"/>
          </p:cNvGraphicFramePr>
          <p:nvPr>
            <p:ph idx="1"/>
          </p:nvPr>
        </p:nvGraphicFramePr>
        <p:xfrm>
          <a:off x="5486400" y="3581400"/>
          <a:ext cx="3429000" cy="2430463"/>
        </p:xfrm>
        <a:graphic>
          <a:graphicData uri="http://schemas.openxmlformats.org/presentationml/2006/ole">
            <mc:AlternateContent xmlns:mc="http://schemas.openxmlformats.org/markup-compatibility/2006">
              <mc:Choice xmlns:v="urn:schemas-microsoft-com:vml" Requires="v">
                <p:oleObj spid="_x0000_s2059" name="Chart" r:id="rId5" imgW="8286586" imgH="3648231" progId="Excel.Chart.8">
                  <p:embed/>
                </p:oleObj>
              </mc:Choice>
              <mc:Fallback>
                <p:oleObj name="Chart" r:id="rId5" imgW="8286586" imgH="3648231" progId="Excel.Char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6400" y="3581400"/>
                        <a:ext cx="3429000" cy="243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6" name="Text Box 5"/>
          <p:cNvSpPr txBox="1">
            <a:spLocks noChangeArrowheads="1"/>
          </p:cNvSpPr>
          <p:nvPr/>
        </p:nvSpPr>
        <p:spPr bwMode="auto">
          <a:xfrm>
            <a:off x="1384300" y="48895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endParaRPr lang="en-US"/>
          </a:p>
        </p:txBody>
      </p:sp>
      <p:sp>
        <p:nvSpPr>
          <p:cNvPr id="2057" name="Rectangle 6"/>
          <p:cNvSpPr>
            <a:spLocks noChangeArrowheads="1"/>
          </p:cNvSpPr>
          <p:nvPr/>
        </p:nvSpPr>
        <p:spPr bwMode="auto">
          <a:xfrm>
            <a:off x="1066800" y="2209800"/>
            <a:ext cx="11993563"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solidFill>
                  <a:schemeClr val="tx2"/>
                </a:solidFill>
              </a:rPr>
              <a:t>Plateau curve</a:t>
            </a:r>
          </a:p>
        </p:txBody>
      </p:sp>
    </p:spTree>
    <p:extLst>
      <p:ext uri="{BB962C8B-B14F-4D97-AF65-F5344CB8AC3E}">
        <p14:creationId xmlns:p14="http://schemas.microsoft.com/office/powerpoint/2010/main" val="26014926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Irradiation test</a:t>
            </a:r>
            <a:endParaRPr lang="en-GB" dirty="0"/>
          </a:p>
        </p:txBody>
      </p:sp>
      <p:sp>
        <p:nvSpPr>
          <p:cNvPr id="3" name="Content Placeholder 2"/>
          <p:cNvSpPr>
            <a:spLocks noGrp="1"/>
          </p:cNvSpPr>
          <p:nvPr>
            <p:ph idx="1"/>
          </p:nvPr>
        </p:nvSpPr>
        <p:spPr>
          <a:xfrm>
            <a:off x="457200" y="4365104"/>
            <a:ext cx="8229600" cy="2088232"/>
          </a:xfrm>
        </p:spPr>
        <p:txBody>
          <a:bodyPr>
            <a:normAutofit fontScale="62500" lnSpcReduction="20000"/>
          </a:bodyPr>
          <a:lstStyle/>
          <a:p>
            <a:r>
              <a:rPr lang="en-US" dirty="0" smtClean="0"/>
              <a:t>To be performed at GIF++ for the quadruplets (failure rate/plane 1-2%, not critical if enough spares).</a:t>
            </a:r>
          </a:p>
          <a:p>
            <a:r>
              <a:rPr lang="en-US" dirty="0" smtClean="0"/>
              <a:t>Illuminate the full detector area with 10-20KHZ/cm² of detected photons for 1/2hr and compare initial and final HV current after source is off, difference should be smaller than 1</a:t>
            </a:r>
            <a:r>
              <a:rPr lang="el-GR" dirty="0" smtClean="0"/>
              <a:t>μ</a:t>
            </a:r>
            <a:r>
              <a:rPr lang="en-US" dirty="0" smtClean="0"/>
              <a:t>Amp.</a:t>
            </a:r>
          </a:p>
          <a:p>
            <a:r>
              <a:rPr lang="en-US" dirty="0" smtClean="0"/>
              <a:t>If possible to readout channels, read rate of individual channels (or at least pads) to detect any hot point during irradiation. </a:t>
            </a:r>
            <a:endParaRPr lang="en-GB"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628800"/>
            <a:ext cx="4315793" cy="2448272"/>
          </a:xfrm>
          <a:prstGeom prst="rect">
            <a:avLst/>
          </a:prstGeom>
          <a:noFill/>
          <a:ln>
            <a:noFill/>
          </a:ln>
          <a:extLst/>
        </p:spPr>
      </p:pic>
    </p:spTree>
    <p:extLst>
      <p:ext uri="{BB962C8B-B14F-4D97-AF65-F5344CB8AC3E}">
        <p14:creationId xmlns:p14="http://schemas.microsoft.com/office/powerpoint/2010/main" val="26818019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706090"/>
          </a:xfrm>
        </p:spPr>
        <p:txBody>
          <a:bodyPr>
            <a:normAutofit fontScale="90000"/>
          </a:bodyPr>
          <a:lstStyle/>
          <a:p>
            <a:r>
              <a:rPr lang="en-US" dirty="0" smtClean="0"/>
              <a:t>Final assembly into a wedge</a:t>
            </a:r>
            <a:endParaRPr lang="en-GB" dirty="0"/>
          </a:p>
        </p:txBody>
      </p:sp>
      <p:sp>
        <p:nvSpPr>
          <p:cNvPr id="6" name="Content Placeholder 5"/>
          <p:cNvSpPr>
            <a:spLocks noGrp="1"/>
          </p:cNvSpPr>
          <p:nvPr>
            <p:ph idx="1"/>
          </p:nvPr>
        </p:nvSpPr>
        <p:spPr>
          <a:xfrm>
            <a:off x="457200" y="4221088"/>
            <a:ext cx="8229600" cy="2448272"/>
          </a:xfrm>
        </p:spPr>
        <p:txBody>
          <a:bodyPr>
            <a:normAutofit fontScale="55000" lnSpcReduction="20000"/>
          </a:bodyPr>
          <a:lstStyle/>
          <a:p>
            <a:pPr lvl="0"/>
            <a:r>
              <a:rPr lang="en-GB" dirty="0"/>
              <a:t>The 3 fully qualified quadruplets are brought into contact with the precision alignment pins with pneumatic pressure, and their positions are checked with the X-ray cameras. Vacuum is then applied from underneath (see Fig. 21). The glass-fibre external frame (manufactured within a precision of 150μm) is then glued to the quadruplet assembly. After curing for 12 </a:t>
            </a:r>
            <a:r>
              <a:rPr lang="en-GB" dirty="0" err="1"/>
              <a:t>hrs</a:t>
            </a:r>
            <a:r>
              <a:rPr lang="en-GB" dirty="0"/>
              <a:t>, the assembly is lifted and turned around, to place it with the 3 quadruplets facing precision Al honeycomb planes in the regions free of the fiberglass frame, and then vacuum is applied from underneath. The second glass-fibre frame is then glued to the assembly. The glue is left to cure for 12hrs. The x-ray cameras are placed to measure the 3-D position of the brass balls. The crane attachment points are placed and the wedge is lifted.</a:t>
            </a:r>
          </a:p>
          <a:p>
            <a:endParaRPr lang="en-US" dirty="0" smtClean="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5650" y="1104544"/>
            <a:ext cx="4176464" cy="2902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84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Gluing of alignment elements and 2</a:t>
            </a:r>
            <a:r>
              <a:rPr lang="en-US" baseline="30000" dirty="0" smtClean="0"/>
              <a:t>nd</a:t>
            </a:r>
            <a:r>
              <a:rPr lang="en-US" dirty="0" smtClean="0"/>
              <a:t> external frame</a:t>
            </a:r>
            <a:endParaRPr lang="en-GB" dirty="0"/>
          </a:p>
        </p:txBody>
      </p:sp>
      <p:sp>
        <p:nvSpPr>
          <p:cNvPr id="3" name="Content Placeholder 2"/>
          <p:cNvSpPr>
            <a:spLocks noGrp="1"/>
          </p:cNvSpPr>
          <p:nvPr>
            <p:ph idx="1"/>
          </p:nvPr>
        </p:nvSpPr>
        <p:spPr>
          <a:xfrm>
            <a:off x="358795" y="6021288"/>
            <a:ext cx="8363272" cy="648072"/>
          </a:xfrm>
        </p:spPr>
        <p:txBody>
          <a:bodyPr>
            <a:normAutofit fontScale="62500" lnSpcReduction="20000"/>
          </a:bodyPr>
          <a:lstStyle/>
          <a:p>
            <a:r>
              <a:rPr lang="en-US" dirty="0" smtClean="0"/>
              <a:t>After placing alignment elements, second frame can be glued.</a:t>
            </a:r>
          </a:p>
          <a:p>
            <a:r>
              <a:rPr lang="en-US" dirty="0" smtClean="0"/>
              <a:t>Assumes 3 days/wedge (1 for each frame and one for the alignment.</a:t>
            </a:r>
            <a:endParaRPr lang="en-GB"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3"/>
            <a:ext cx="6287418" cy="4379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6876256" y="3674648"/>
            <a:ext cx="1944216" cy="47443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External frame pointing down on granite table</a:t>
            </a:r>
            <a:endParaRPr lang="en-GB" sz="1400" dirty="0">
              <a:solidFill>
                <a:schemeClr val="tx1"/>
              </a:solidFill>
            </a:endParaRPr>
          </a:p>
        </p:txBody>
      </p:sp>
      <p:cxnSp>
        <p:nvCxnSpPr>
          <p:cNvPr id="6" name="Straight Arrow Connector 5"/>
          <p:cNvCxnSpPr>
            <a:stCxn id="4" idx="1"/>
          </p:cNvCxnSpPr>
          <p:nvPr/>
        </p:nvCxnSpPr>
        <p:spPr>
          <a:xfrm flipH="1">
            <a:off x="5796136" y="3911864"/>
            <a:ext cx="1080120" cy="0"/>
          </a:xfrm>
          <a:prstGeom prst="straightConnector1">
            <a:avLst/>
          </a:prstGeom>
          <a:ln w="5715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876256" y="4437112"/>
            <a:ext cx="1944216" cy="8640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Quadruplets are placed on honeycomb plates with vacuum that are placed on granite table </a:t>
            </a:r>
            <a:endParaRPr lang="en-GB" sz="1400" dirty="0">
              <a:solidFill>
                <a:schemeClr val="tx1"/>
              </a:solidFill>
            </a:endParaRPr>
          </a:p>
        </p:txBody>
      </p:sp>
      <p:sp>
        <p:nvSpPr>
          <p:cNvPr id="8" name="Rectangle 7"/>
          <p:cNvSpPr/>
          <p:nvPr/>
        </p:nvSpPr>
        <p:spPr>
          <a:xfrm>
            <a:off x="7020272" y="1988840"/>
            <a:ext cx="2016224" cy="108012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00B0F0"/>
                </a:solidFill>
              </a:rPr>
              <a:t>Upper surface is free and aligned to place alignment elements with respect to external jig</a:t>
            </a:r>
            <a:endParaRPr lang="en-GB" sz="1400" dirty="0">
              <a:solidFill>
                <a:srgbClr val="00B0F0"/>
              </a:solidFill>
            </a:endParaRPr>
          </a:p>
        </p:txBody>
      </p:sp>
      <p:cxnSp>
        <p:nvCxnSpPr>
          <p:cNvPr id="10" name="Straight Arrow Connector 9"/>
          <p:cNvCxnSpPr>
            <a:stCxn id="7" idx="1"/>
          </p:cNvCxnSpPr>
          <p:nvPr/>
        </p:nvCxnSpPr>
        <p:spPr>
          <a:xfrm flipH="1" flipV="1">
            <a:off x="4932040" y="4437112"/>
            <a:ext cx="1944216" cy="4320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7" idx="1"/>
          </p:cNvCxnSpPr>
          <p:nvPr/>
        </p:nvCxnSpPr>
        <p:spPr>
          <a:xfrm flipH="1" flipV="1">
            <a:off x="3635896" y="4437112"/>
            <a:ext cx="3240360" cy="4320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1"/>
          </p:cNvCxnSpPr>
          <p:nvPr/>
        </p:nvCxnSpPr>
        <p:spPr>
          <a:xfrm flipH="1" flipV="1">
            <a:off x="2411760" y="4149080"/>
            <a:ext cx="4464496" cy="72008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4067944" y="1988840"/>
            <a:ext cx="2952328" cy="360040"/>
          </a:xfrm>
          <a:prstGeom prst="straightConnector1">
            <a:avLst/>
          </a:prstGeom>
          <a:ln w="381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51634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Gluing of alignment elements and 2</a:t>
            </a:r>
            <a:r>
              <a:rPr lang="en-US" baseline="30000" dirty="0" smtClean="0"/>
              <a:t>nd</a:t>
            </a:r>
            <a:r>
              <a:rPr lang="en-US" dirty="0" smtClean="0"/>
              <a:t> external frame</a:t>
            </a:r>
            <a:endParaRPr lang="en-GB" dirty="0"/>
          </a:p>
        </p:txBody>
      </p:sp>
      <p:sp>
        <p:nvSpPr>
          <p:cNvPr id="3" name="Content Placeholder 2"/>
          <p:cNvSpPr>
            <a:spLocks noGrp="1"/>
          </p:cNvSpPr>
          <p:nvPr>
            <p:ph idx="1"/>
          </p:nvPr>
        </p:nvSpPr>
        <p:spPr>
          <a:xfrm>
            <a:off x="358795" y="6021288"/>
            <a:ext cx="8363272" cy="648072"/>
          </a:xfrm>
        </p:spPr>
        <p:txBody>
          <a:bodyPr>
            <a:normAutofit fontScale="62500" lnSpcReduction="20000"/>
          </a:bodyPr>
          <a:lstStyle/>
          <a:p>
            <a:r>
              <a:rPr lang="en-US" dirty="0" smtClean="0"/>
              <a:t>After placing alignment elements, second frame can be glued.</a:t>
            </a:r>
          </a:p>
          <a:p>
            <a:r>
              <a:rPr lang="en-US" dirty="0" smtClean="0"/>
              <a:t>Assumes 3 days/wedge (1 for each frame and one for the alignment.</a:t>
            </a:r>
            <a:endParaRPr lang="en-GB"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3"/>
            <a:ext cx="6287418" cy="4379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6876256" y="3674648"/>
            <a:ext cx="1944216" cy="47443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External frame pointing down on granite table</a:t>
            </a:r>
            <a:endParaRPr lang="en-GB" sz="1400" dirty="0">
              <a:solidFill>
                <a:schemeClr val="tx1"/>
              </a:solidFill>
            </a:endParaRPr>
          </a:p>
        </p:txBody>
      </p:sp>
      <p:cxnSp>
        <p:nvCxnSpPr>
          <p:cNvPr id="6" name="Straight Arrow Connector 5"/>
          <p:cNvCxnSpPr>
            <a:stCxn id="4" idx="1"/>
          </p:cNvCxnSpPr>
          <p:nvPr/>
        </p:nvCxnSpPr>
        <p:spPr>
          <a:xfrm flipH="1">
            <a:off x="5796136" y="3911864"/>
            <a:ext cx="1080120" cy="0"/>
          </a:xfrm>
          <a:prstGeom prst="straightConnector1">
            <a:avLst/>
          </a:prstGeom>
          <a:ln w="5715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876256" y="4437112"/>
            <a:ext cx="1944216" cy="8640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Quadruplets are placed on honeycomb plates with vacuum that are placed on granite table </a:t>
            </a:r>
            <a:endParaRPr lang="en-GB" sz="1400" dirty="0">
              <a:solidFill>
                <a:schemeClr val="tx1"/>
              </a:solidFill>
            </a:endParaRPr>
          </a:p>
        </p:txBody>
      </p:sp>
      <p:sp>
        <p:nvSpPr>
          <p:cNvPr id="8" name="Rectangle 7"/>
          <p:cNvSpPr/>
          <p:nvPr/>
        </p:nvSpPr>
        <p:spPr>
          <a:xfrm>
            <a:off x="7020272" y="1988840"/>
            <a:ext cx="2016224" cy="108012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00B0F0"/>
                </a:solidFill>
              </a:rPr>
              <a:t>Upper surface is free and aligned to place alignment elements with respect to external jig</a:t>
            </a:r>
            <a:endParaRPr lang="en-GB" sz="1400" dirty="0">
              <a:solidFill>
                <a:srgbClr val="00B0F0"/>
              </a:solidFill>
            </a:endParaRPr>
          </a:p>
        </p:txBody>
      </p:sp>
      <p:cxnSp>
        <p:nvCxnSpPr>
          <p:cNvPr id="10" name="Straight Arrow Connector 9"/>
          <p:cNvCxnSpPr>
            <a:stCxn id="7" idx="1"/>
          </p:cNvCxnSpPr>
          <p:nvPr/>
        </p:nvCxnSpPr>
        <p:spPr>
          <a:xfrm flipH="1" flipV="1">
            <a:off x="4932040" y="4437112"/>
            <a:ext cx="1944216" cy="4320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7" idx="1"/>
          </p:cNvCxnSpPr>
          <p:nvPr/>
        </p:nvCxnSpPr>
        <p:spPr>
          <a:xfrm flipH="1" flipV="1">
            <a:off x="3635896" y="4437112"/>
            <a:ext cx="3240360" cy="4320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1"/>
          </p:cNvCxnSpPr>
          <p:nvPr/>
        </p:nvCxnSpPr>
        <p:spPr>
          <a:xfrm flipH="1" flipV="1">
            <a:off x="2411760" y="4149080"/>
            <a:ext cx="4464496" cy="72008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4067944" y="1988840"/>
            <a:ext cx="2952328" cy="360040"/>
          </a:xfrm>
          <a:prstGeom prst="straightConnector1">
            <a:avLst/>
          </a:prstGeom>
          <a:ln w="381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39373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Wedges are run with their full trigger and readout electronics until they can be integrated with MM</a:t>
            </a:r>
            <a:endParaRPr lang="en-GB" sz="2800" dirty="0"/>
          </a:p>
        </p:txBody>
      </p:sp>
      <p:sp>
        <p:nvSpPr>
          <p:cNvPr id="3" name="Content Placeholder 2"/>
          <p:cNvSpPr>
            <a:spLocks noGrp="1"/>
          </p:cNvSpPr>
          <p:nvPr>
            <p:ph idx="1"/>
          </p:nvPr>
        </p:nvSpPr>
        <p:spPr>
          <a:xfrm>
            <a:off x="457200" y="4797152"/>
            <a:ext cx="8229600" cy="1329011"/>
          </a:xfrm>
        </p:spPr>
        <p:txBody>
          <a:bodyPr/>
          <a:lstStyle/>
          <a:p>
            <a:r>
              <a:rPr lang="en-US" dirty="0" smtClean="0"/>
              <a:t>Cosmics tests are continuously performed using CO2 for the full wedge</a:t>
            </a:r>
            <a:endParaRPr lang="en-GB"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12776"/>
            <a:ext cx="4104456" cy="3240360"/>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2" y="1412776"/>
            <a:ext cx="4450561" cy="3240360"/>
          </a:xfrm>
          <a:prstGeom prst="rect">
            <a:avLst/>
          </a:prstGeom>
          <a:noFill/>
          <a:ln>
            <a:noFill/>
          </a:ln>
        </p:spPr>
      </p:pic>
    </p:spTree>
    <p:extLst>
      <p:ext uri="{BB962C8B-B14F-4D97-AF65-F5344CB8AC3E}">
        <p14:creationId xmlns:p14="http://schemas.microsoft.com/office/powerpoint/2010/main" val="3959881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GB" dirty="0"/>
          </a:p>
        </p:txBody>
      </p:sp>
      <p:sp>
        <p:nvSpPr>
          <p:cNvPr id="3" name="Content Placeholder 2"/>
          <p:cNvSpPr>
            <a:spLocks noGrp="1"/>
          </p:cNvSpPr>
          <p:nvPr>
            <p:ph idx="1"/>
          </p:nvPr>
        </p:nvSpPr>
        <p:spPr/>
        <p:txBody>
          <a:bodyPr/>
          <a:lstStyle/>
          <a:p>
            <a:r>
              <a:rPr lang="en-US" dirty="0" smtClean="0"/>
              <a:t>A procedure has been worked out to perform the construction of the sTGC’s for the ATLAS upgrade.</a:t>
            </a:r>
          </a:p>
          <a:p>
            <a:r>
              <a:rPr lang="en-US" dirty="0" smtClean="0"/>
              <a:t>First prototypes provide the needed accuracy.</a:t>
            </a:r>
          </a:p>
          <a:p>
            <a:r>
              <a:rPr lang="en-US" dirty="0" smtClean="0"/>
              <a:t>Construction should start in 2015 in 4 different places.</a:t>
            </a:r>
            <a:endParaRPr lang="en-GB" dirty="0"/>
          </a:p>
        </p:txBody>
      </p:sp>
    </p:spTree>
    <p:extLst>
      <p:ext uri="{BB962C8B-B14F-4D97-AF65-F5344CB8AC3E}">
        <p14:creationId xmlns:p14="http://schemas.microsoft.com/office/powerpoint/2010/main" val="1336568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850900"/>
          </a:xfrm>
        </p:spPr>
        <p:txBody>
          <a:bodyPr>
            <a:normAutofit/>
          </a:bodyPr>
          <a:lstStyle/>
          <a:p>
            <a:r>
              <a:rPr lang="en-US" altLang="en-US" sz="2400" dirty="0" smtClean="0"/>
              <a:t>This requires to reduce </a:t>
            </a:r>
            <a:r>
              <a:rPr lang="el-GR" altLang="en-US" sz="2400" dirty="0" smtClean="0"/>
              <a:t>μ</a:t>
            </a:r>
            <a:r>
              <a:rPr lang="en-US" altLang="en-US" sz="2400" dirty="0" smtClean="0"/>
              <a:t> trigger background in forward direction by providing a precise (&lt;1mrad) vector before the magnet</a:t>
            </a:r>
          </a:p>
        </p:txBody>
      </p:sp>
      <p:sp>
        <p:nvSpPr>
          <p:cNvPr id="4099" name="Content Placeholder 2"/>
          <p:cNvSpPr>
            <a:spLocks noGrp="1"/>
          </p:cNvSpPr>
          <p:nvPr>
            <p:ph idx="1"/>
          </p:nvPr>
        </p:nvSpPr>
        <p:spPr>
          <a:xfrm>
            <a:off x="3043238" y="4248150"/>
            <a:ext cx="2033587" cy="2584450"/>
          </a:xfrm>
        </p:spPr>
        <p:txBody>
          <a:bodyPr>
            <a:normAutofit lnSpcReduction="10000"/>
          </a:bodyPr>
          <a:lstStyle/>
          <a:p>
            <a:r>
              <a:rPr lang="en-US" altLang="en-US" sz="1600" smtClean="0"/>
              <a:t>High </a:t>
            </a:r>
            <a:r>
              <a:rPr lang="el-GR" altLang="en-US" sz="1600" smtClean="0"/>
              <a:t>μ</a:t>
            </a:r>
            <a:r>
              <a:rPr lang="en-US" altLang="en-US" sz="1600" smtClean="0"/>
              <a:t> trigger in End-Caps due to backgrounds.</a:t>
            </a:r>
          </a:p>
          <a:p>
            <a:r>
              <a:rPr lang="en-US" altLang="en-US" sz="1600" smtClean="0"/>
              <a:t>Including innermost layer will improve rates by 100.</a:t>
            </a:r>
          </a:p>
          <a:p>
            <a:r>
              <a:rPr lang="en-US" altLang="en-US" sz="1600" smtClean="0"/>
              <a:t>Need high resolution (&lt;1mrad)</a:t>
            </a:r>
          </a:p>
        </p:txBody>
      </p:sp>
      <p:pic>
        <p:nvPicPr>
          <p:cNvPr id="4100" name="図 5" descr="L1MU20.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0" y="1773238"/>
            <a:ext cx="4514850" cy="247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図 6" descr="L1trigge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64163" y="1482725"/>
            <a:ext cx="3536950" cy="534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図 10" descr="Each_entries2.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5588" y="4157663"/>
            <a:ext cx="2787650" cy="267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971550" y="1482725"/>
            <a:ext cx="3313113" cy="2905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t>T</a:t>
            </a:r>
            <a:r>
              <a:rPr lang="en-US" dirty="0" err="1">
                <a:solidFill>
                  <a:schemeClr val="tx1"/>
                </a:solidFill>
              </a:rPr>
              <a:t>trigger</a:t>
            </a:r>
            <a:r>
              <a:rPr lang="en-US" dirty="0">
                <a:solidFill>
                  <a:schemeClr val="tx1"/>
                </a:solidFill>
              </a:rPr>
              <a:t> rate as function of </a:t>
            </a:r>
            <a:r>
              <a:rPr lang="el-GR" dirty="0">
                <a:solidFill>
                  <a:schemeClr val="tx1"/>
                </a:solidFill>
              </a:rPr>
              <a:t>η</a:t>
            </a:r>
            <a:endParaRPr lang="en-US" dirty="0"/>
          </a:p>
        </p:txBody>
      </p:sp>
      <p:sp>
        <p:nvSpPr>
          <p:cNvPr id="9" name="Rectangle 8"/>
          <p:cNvSpPr/>
          <p:nvPr/>
        </p:nvSpPr>
        <p:spPr>
          <a:xfrm>
            <a:off x="5364163" y="1268413"/>
            <a:ext cx="2376487" cy="3587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Source of background</a:t>
            </a:r>
          </a:p>
        </p:txBody>
      </p:sp>
    </p:spTree>
    <p:extLst>
      <p:ext uri="{BB962C8B-B14F-4D97-AF65-F5344CB8AC3E}">
        <p14:creationId xmlns:p14="http://schemas.microsoft.com/office/powerpoint/2010/main" val="3944754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188913"/>
            <a:ext cx="8229600" cy="792162"/>
          </a:xfrm>
        </p:spPr>
        <p:txBody>
          <a:bodyPr/>
          <a:lstStyle/>
          <a:p>
            <a:pPr eaLnBrk="1" hangingPunct="1"/>
            <a:r>
              <a:rPr lang="en-US" altLang="en-US" smtClean="0"/>
              <a:t>Motivation</a:t>
            </a:r>
          </a:p>
        </p:txBody>
      </p:sp>
      <p:sp>
        <p:nvSpPr>
          <p:cNvPr id="9219" name="Content Placeholder 2"/>
          <p:cNvSpPr>
            <a:spLocks noGrp="1"/>
          </p:cNvSpPr>
          <p:nvPr>
            <p:ph idx="1"/>
          </p:nvPr>
        </p:nvSpPr>
        <p:spPr>
          <a:xfrm>
            <a:off x="0" y="836613"/>
            <a:ext cx="5148263" cy="5905500"/>
          </a:xfrm>
        </p:spPr>
        <p:txBody>
          <a:bodyPr/>
          <a:lstStyle/>
          <a:p>
            <a:pPr marL="0" indent="0" eaLnBrk="1" hangingPunct="1">
              <a:buFont typeface="Arial" charset="0"/>
              <a:buNone/>
              <a:defRPr/>
            </a:pPr>
            <a:endParaRPr lang="en-US" sz="1800" dirty="0" smtClean="0">
              <a:solidFill>
                <a:srgbClr val="FF0000"/>
              </a:solidFill>
            </a:endParaRPr>
          </a:p>
          <a:p>
            <a:pPr eaLnBrk="1" hangingPunct="1">
              <a:defRPr/>
            </a:pPr>
            <a:r>
              <a:rPr lang="en-US" sz="1800" dirty="0" smtClean="0"/>
              <a:t>1mrad resolution is a very hard requirement, try to simplify the system by requiring 1 trigger track in a small ROI=&gt;</a:t>
            </a:r>
            <a:r>
              <a:rPr lang="en-US" sz="1800" dirty="0" smtClean="0">
                <a:solidFill>
                  <a:srgbClr val="FF0000"/>
                </a:solidFill>
              </a:rPr>
              <a:t>use pads to define your interest and simple logic.</a:t>
            </a:r>
          </a:p>
          <a:p>
            <a:pPr eaLnBrk="1" hangingPunct="1">
              <a:defRPr/>
            </a:pPr>
            <a:r>
              <a:rPr lang="en-US" sz="1800" dirty="0" smtClean="0"/>
              <a:t>Try to have as many as possible layers to quickly discard bad single layer measurement; normally not possible by using one parameter (PH). Also assume that some layers will fail during the running of the experiment =&gt;</a:t>
            </a:r>
            <a:r>
              <a:rPr lang="en-US" sz="1800" dirty="0" smtClean="0">
                <a:solidFill>
                  <a:srgbClr val="FF0000"/>
                </a:solidFill>
              </a:rPr>
              <a:t>4+4 layers with pads in each layer.</a:t>
            </a:r>
          </a:p>
          <a:p>
            <a:pPr eaLnBrk="1" hangingPunct="1">
              <a:defRPr/>
            </a:pPr>
            <a:r>
              <a:rPr lang="en-US" sz="1800" dirty="0" smtClean="0"/>
              <a:t>Try to keep uniformity with the BW-TGC in the trigger system and add a dedicated tracking device</a:t>
            </a:r>
            <a:r>
              <a:rPr lang="en-US" sz="1800" dirty="0" smtClean="0">
                <a:solidFill>
                  <a:srgbClr val="FF0000"/>
                </a:solidFill>
              </a:rPr>
              <a:t>.</a:t>
            </a:r>
          </a:p>
          <a:p>
            <a:pPr eaLnBrk="1" hangingPunct="1">
              <a:defRPr/>
            </a:pPr>
            <a:r>
              <a:rPr lang="en-US" sz="1800" dirty="0" smtClean="0"/>
              <a:t>Use the tracking chambers to resolve problems of multiple-tracks that cannot be resolved at the trigger level.</a:t>
            </a:r>
          </a:p>
          <a:p>
            <a:pPr eaLnBrk="1" hangingPunct="1">
              <a:defRPr/>
            </a:pPr>
            <a:r>
              <a:rPr lang="en-US" sz="1800" b="1" dirty="0" smtClean="0">
                <a:solidFill>
                  <a:srgbClr val="FF0000"/>
                </a:solidFill>
              </a:rPr>
              <a:t>Main problem is to achieve relative alignment between layers  of 50</a:t>
            </a:r>
            <a:r>
              <a:rPr lang="el-GR" sz="1800" b="1" dirty="0" smtClean="0">
                <a:solidFill>
                  <a:srgbClr val="FF0000"/>
                </a:solidFill>
              </a:rPr>
              <a:t>μ</a:t>
            </a:r>
            <a:r>
              <a:rPr lang="en-US" sz="1800" b="1" dirty="0" smtClean="0">
                <a:solidFill>
                  <a:srgbClr val="FF0000"/>
                </a:solidFill>
              </a:rPr>
              <a:t>m in both dimensions (X-Y and thickness).</a:t>
            </a:r>
          </a:p>
          <a:p>
            <a:pPr eaLnBrk="1" hangingPunct="1">
              <a:buFont typeface="Arial" charset="0"/>
              <a:buNone/>
              <a:defRPr/>
            </a:pPr>
            <a:endParaRPr lang="en-US" sz="1400" dirty="0" smtClean="0"/>
          </a:p>
        </p:txBody>
      </p:sp>
      <p:pic>
        <p:nvPicPr>
          <p:cNvPr id="6148"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30813" y="1052513"/>
            <a:ext cx="3944937"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3545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6 June 2011</a:t>
            </a:r>
            <a:endParaRPr lang="en-US"/>
          </a:p>
        </p:txBody>
      </p:sp>
      <p:sp>
        <p:nvSpPr>
          <p:cNvPr id="3" name="Slide Number Placeholder 2"/>
          <p:cNvSpPr>
            <a:spLocks noGrp="1"/>
          </p:cNvSpPr>
          <p:nvPr>
            <p:ph type="sldNum" sz="quarter" idx="12"/>
          </p:nvPr>
        </p:nvSpPr>
        <p:spPr/>
        <p:txBody>
          <a:bodyPr/>
          <a:lstStyle/>
          <a:p>
            <a:pPr>
              <a:defRPr/>
            </a:pPr>
            <a:fld id="{666A5190-36C7-40AA-A031-BAD1DD99F869}" type="slidenum">
              <a:rPr lang="en-US" smtClean="0"/>
              <a:pPr>
                <a:defRPr/>
              </a:pPr>
              <a:t>5</a:t>
            </a:fld>
            <a:endParaRPr lang="en-US"/>
          </a:p>
        </p:txBody>
      </p:sp>
      <p:pic>
        <p:nvPicPr>
          <p:cNvPr id="10244" name="Picture 5" descr="sTGC_demo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15900"/>
            <a:ext cx="8578850" cy="616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1"/>
          </p:nvPr>
        </p:nvSpPr>
        <p:spPr/>
        <p:txBody>
          <a:bodyPr/>
          <a:lstStyle/>
          <a:p>
            <a:pPr>
              <a:defRPr/>
            </a:pPr>
            <a:r>
              <a:rPr lang="en-US" smtClean="0"/>
              <a:t>sTGC Demo</a:t>
            </a:r>
            <a:endParaRPr lang="en-US"/>
          </a:p>
        </p:txBody>
      </p:sp>
    </p:spTree>
    <p:extLst>
      <p:ext uri="{BB962C8B-B14F-4D97-AF65-F5344CB8AC3E}">
        <p14:creationId xmlns:p14="http://schemas.microsoft.com/office/powerpoint/2010/main" val="27800265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normAutofit fontScale="90000"/>
          </a:bodyPr>
          <a:lstStyle/>
          <a:p>
            <a:r>
              <a:rPr lang="en-US" dirty="0" smtClean="0"/>
              <a:t>With a technology that can be shared across the world</a:t>
            </a:r>
            <a:endParaRPr lang="en-GB" sz="3100" dirty="0"/>
          </a:p>
        </p:txBody>
      </p:sp>
      <p:sp>
        <p:nvSpPr>
          <p:cNvPr id="6" name="Content Placeholder 5"/>
          <p:cNvSpPr>
            <a:spLocks noGrp="1"/>
          </p:cNvSpPr>
          <p:nvPr>
            <p:ph idx="1"/>
          </p:nvPr>
        </p:nvSpPr>
        <p:spPr>
          <a:xfrm>
            <a:off x="7020272" y="1916832"/>
            <a:ext cx="1872208" cy="4464496"/>
          </a:xfrm>
        </p:spPr>
        <p:txBody>
          <a:bodyPr>
            <a:normAutofit/>
          </a:bodyPr>
          <a:lstStyle/>
          <a:p>
            <a:r>
              <a:rPr lang="en-US" dirty="0" smtClean="0"/>
              <a:t>Canada</a:t>
            </a:r>
          </a:p>
          <a:p>
            <a:pPr marL="0" indent="0">
              <a:buNone/>
            </a:pPr>
            <a:r>
              <a:rPr lang="en-US" sz="1400" dirty="0" smtClean="0"/>
              <a:t>64 quadruplets +</a:t>
            </a:r>
          </a:p>
          <a:p>
            <a:pPr marL="0" indent="0">
              <a:buNone/>
            </a:pPr>
            <a:r>
              <a:rPr lang="en-US" sz="1400" dirty="0" smtClean="0"/>
              <a:t>6 spares </a:t>
            </a:r>
            <a:endParaRPr lang="en-US" dirty="0"/>
          </a:p>
          <a:p>
            <a:r>
              <a:rPr lang="en-US" dirty="0" smtClean="0"/>
              <a:t>Chile</a:t>
            </a:r>
          </a:p>
          <a:p>
            <a:pPr marL="0" indent="0">
              <a:buNone/>
            </a:pPr>
            <a:r>
              <a:rPr lang="en-US" sz="1400" dirty="0" smtClean="0"/>
              <a:t>32 quadruplets +</a:t>
            </a:r>
          </a:p>
          <a:p>
            <a:pPr marL="0" indent="0">
              <a:buNone/>
            </a:pPr>
            <a:r>
              <a:rPr lang="en-US" sz="1400" dirty="0" smtClean="0"/>
              <a:t>3 spares</a:t>
            </a:r>
            <a:endParaRPr lang="en-US" dirty="0"/>
          </a:p>
          <a:p>
            <a:r>
              <a:rPr lang="en-US" dirty="0" smtClean="0"/>
              <a:t>China</a:t>
            </a:r>
          </a:p>
          <a:p>
            <a:pPr marL="0" indent="0">
              <a:buNone/>
            </a:pPr>
            <a:r>
              <a:rPr lang="en-US" sz="1400" dirty="0" smtClean="0"/>
              <a:t>32 quadruplets +</a:t>
            </a:r>
          </a:p>
          <a:p>
            <a:pPr marL="0" indent="0">
              <a:buNone/>
            </a:pPr>
            <a:r>
              <a:rPr lang="en-US" sz="1400" dirty="0" smtClean="0"/>
              <a:t>3 spares</a:t>
            </a:r>
            <a:endParaRPr lang="en-US" dirty="0"/>
          </a:p>
          <a:p>
            <a:r>
              <a:rPr lang="en-US" dirty="0" smtClean="0"/>
              <a:t>Israel</a:t>
            </a:r>
          </a:p>
          <a:p>
            <a:pPr marL="0" indent="0">
              <a:buNone/>
            </a:pPr>
            <a:r>
              <a:rPr lang="en-US" sz="1400" dirty="0" smtClean="0"/>
              <a:t>64 quadruplets +</a:t>
            </a:r>
          </a:p>
          <a:p>
            <a:pPr marL="0" indent="0">
              <a:buNone/>
            </a:pPr>
            <a:r>
              <a:rPr lang="en-US" sz="1400" dirty="0" smtClean="0"/>
              <a:t>6 spares</a:t>
            </a:r>
            <a:endParaRPr lang="en-GB" sz="1400"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126" y="1628800"/>
            <a:ext cx="6441958" cy="4434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a:xfrm flipH="1">
            <a:off x="5580112" y="2204864"/>
            <a:ext cx="158417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4644008" y="2204864"/>
            <a:ext cx="2520280" cy="23042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4283968" y="2924944"/>
            <a:ext cx="2880320" cy="432048"/>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4788024" y="2564904"/>
            <a:ext cx="2376264" cy="18002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5580112" y="4365104"/>
            <a:ext cx="1584176" cy="115212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3923928" y="4941168"/>
            <a:ext cx="3240360" cy="576064"/>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95447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Machined strips board</a:t>
            </a:r>
            <a:endParaRPr lang="en-GB" dirty="0"/>
          </a:p>
        </p:txBody>
      </p:sp>
      <p:sp>
        <p:nvSpPr>
          <p:cNvPr id="3" name="Content Placeholder 2"/>
          <p:cNvSpPr>
            <a:spLocks noGrp="1"/>
          </p:cNvSpPr>
          <p:nvPr>
            <p:ph idx="1"/>
          </p:nvPr>
        </p:nvSpPr>
        <p:spPr>
          <a:xfrm>
            <a:off x="179512" y="5157192"/>
            <a:ext cx="8712968" cy="1700808"/>
          </a:xfrm>
        </p:spPr>
        <p:txBody>
          <a:bodyPr>
            <a:normAutofit fontScale="40000" lnSpcReduction="20000"/>
          </a:bodyPr>
          <a:lstStyle/>
          <a:p>
            <a:r>
              <a:rPr lang="en-US" sz="4000" dirty="0" smtClean="0"/>
              <a:t>The brass inserts are machined together with the strips, to use as external references.</a:t>
            </a:r>
          </a:p>
          <a:p>
            <a:r>
              <a:rPr lang="en-US" sz="4000" dirty="0" smtClean="0"/>
              <a:t>Holes are drilled (100</a:t>
            </a:r>
            <a:r>
              <a:rPr lang="el-GR" sz="4000" dirty="0" smtClean="0"/>
              <a:t>μ</a:t>
            </a:r>
            <a:r>
              <a:rPr lang="en-US" sz="4000" dirty="0" smtClean="0"/>
              <a:t>m larger than pins) for chamber assembly.</a:t>
            </a:r>
          </a:p>
          <a:p>
            <a:r>
              <a:rPr lang="en-US" sz="4000" dirty="0" smtClean="0"/>
              <a:t>4 holes are drilled with 20µ large diameter to insert stainless steel pins to be used as references for x-ray cameras on a flat table.</a:t>
            </a:r>
          </a:p>
          <a:p>
            <a:r>
              <a:rPr lang="en-US" dirty="0" smtClean="0"/>
              <a:t>Pad boards are made by etching with feed-through holes to bring signals out, and holes for positioning, using pins.</a:t>
            </a:r>
          </a:p>
          <a:p>
            <a:r>
              <a:rPr lang="en-US" dirty="0" smtClean="0"/>
              <a:t>Machined and  etched boards are send to add additional pre-</a:t>
            </a:r>
            <a:r>
              <a:rPr lang="en-US" dirty="0" err="1" smtClean="0"/>
              <a:t>preg</a:t>
            </a:r>
            <a:r>
              <a:rPr lang="en-US" dirty="0" smtClean="0"/>
              <a:t> layer of 100</a:t>
            </a:r>
            <a:r>
              <a:rPr lang="el-GR" dirty="0" smtClean="0"/>
              <a:t>μ</a:t>
            </a:r>
            <a:r>
              <a:rPr lang="en-US" dirty="0" smtClean="0"/>
              <a:t>m thick (2 layers , one with Cu outside for pads) in  a large press . Only </a:t>
            </a:r>
            <a:r>
              <a:rPr lang="en-US" dirty="0" err="1" smtClean="0"/>
              <a:t>Tedler</a:t>
            </a:r>
            <a:r>
              <a:rPr lang="en-US" dirty="0" smtClean="0"/>
              <a:t> paper should be used during the press to keep porosity of the material.</a:t>
            </a:r>
            <a:endParaRPr lang="en-GB"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916832"/>
            <a:ext cx="3657600" cy="2530475"/>
          </a:xfrm>
          <a:prstGeom prst="rect">
            <a:avLst/>
          </a:prstGeom>
          <a:noFill/>
          <a:ln>
            <a:noFill/>
          </a:ln>
          <a:effectLst/>
          <a:extLst/>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484784"/>
            <a:ext cx="3250307" cy="1912744"/>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5401815" y="3397528"/>
            <a:ext cx="2598787" cy="1584176"/>
          </a:xfrm>
          <a:prstGeom prst="rect">
            <a:avLst/>
          </a:prstGeom>
          <a:noFill/>
          <a:ln>
            <a:noFill/>
          </a:ln>
        </p:spPr>
      </p:pic>
    </p:spTree>
    <p:extLst>
      <p:ext uri="{BB962C8B-B14F-4D97-AF65-F5344CB8AC3E}">
        <p14:creationId xmlns:p14="http://schemas.microsoft.com/office/powerpoint/2010/main" val="13801396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Graphite spray</a:t>
            </a:r>
            <a:endParaRPr lang="en-GB" dirty="0"/>
          </a:p>
        </p:txBody>
      </p:sp>
      <p:sp>
        <p:nvSpPr>
          <p:cNvPr id="3" name="Content Placeholder 2"/>
          <p:cNvSpPr>
            <a:spLocks noGrp="1"/>
          </p:cNvSpPr>
          <p:nvPr>
            <p:ph idx="1"/>
          </p:nvPr>
        </p:nvSpPr>
        <p:spPr>
          <a:xfrm>
            <a:off x="457200" y="4005064"/>
            <a:ext cx="8229600" cy="2121099"/>
          </a:xfrm>
        </p:spPr>
        <p:txBody>
          <a:bodyPr>
            <a:normAutofit fontScale="55000" lnSpcReduction="20000"/>
          </a:bodyPr>
          <a:lstStyle/>
          <a:p>
            <a:r>
              <a:rPr lang="en-US" dirty="0" smtClean="0"/>
              <a:t>Clean cathode surface by wiping the cathode using anti-static cloth dipped in Acetone and then in </a:t>
            </a:r>
            <a:r>
              <a:rPr lang="en-US" dirty="0" err="1" smtClean="0"/>
              <a:t>Isopropil</a:t>
            </a:r>
            <a:r>
              <a:rPr lang="en-US" dirty="0" smtClean="0"/>
              <a:t>-Alcohol, then dry the surface using dry air.</a:t>
            </a:r>
          </a:p>
          <a:p>
            <a:r>
              <a:rPr lang="en-US" dirty="0" smtClean="0"/>
              <a:t>Following the cleaning step, handle all the cathodes with surgical gloves to avoid any fat in the surfaces that will be sprayed.</a:t>
            </a:r>
          </a:p>
          <a:p>
            <a:r>
              <a:rPr lang="en-US" dirty="0" smtClean="0"/>
              <a:t>Cover regions that are going to be used for gluing (masking tape on granite table)</a:t>
            </a:r>
          </a:p>
          <a:p>
            <a:r>
              <a:rPr lang="en-US" dirty="0" smtClean="0"/>
              <a:t>Spraying room should be temperature (25DEG) and humidity (&lt;25%) controlled.</a:t>
            </a:r>
          </a:p>
          <a:p>
            <a:r>
              <a:rPr lang="en-US" dirty="0" smtClean="0"/>
              <a:t>Test the quality of the spray on samples to achieve required resistivity.</a:t>
            </a:r>
            <a:endParaRPr lang="en-GB"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899592" y="1356948"/>
            <a:ext cx="2716530" cy="2037715"/>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4572000" y="1288191"/>
            <a:ext cx="3048754" cy="2068801"/>
          </a:xfrm>
          <a:prstGeom prst="rect">
            <a:avLst/>
          </a:prstGeom>
        </p:spPr>
      </p:pic>
    </p:spTree>
    <p:extLst>
      <p:ext uri="{BB962C8B-B14F-4D97-AF65-F5344CB8AC3E}">
        <p14:creationId xmlns:p14="http://schemas.microsoft.com/office/powerpoint/2010/main" val="12296042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graphite one-by-one</a:t>
            </a:r>
            <a:endParaRPr lang="en-GB" dirty="0"/>
          </a:p>
        </p:txBody>
      </p:sp>
      <p:sp>
        <p:nvSpPr>
          <p:cNvPr id="3" name="Content Placeholder 2"/>
          <p:cNvSpPr>
            <a:spLocks noGrp="1"/>
          </p:cNvSpPr>
          <p:nvPr>
            <p:ph idx="1"/>
          </p:nvPr>
        </p:nvSpPr>
        <p:spPr>
          <a:xfrm>
            <a:off x="457200" y="4509120"/>
            <a:ext cx="8229600" cy="2160240"/>
          </a:xfrm>
        </p:spPr>
        <p:txBody>
          <a:bodyPr>
            <a:normAutofit fontScale="47500" lnSpcReduction="20000"/>
          </a:bodyPr>
          <a:lstStyle/>
          <a:p>
            <a:r>
              <a:rPr lang="en-US" sz="3800" dirty="0" smtClean="0"/>
              <a:t>Apply graphite spray (every 5’ new plane)</a:t>
            </a:r>
          </a:p>
          <a:p>
            <a:r>
              <a:rPr lang="en-US" sz="3800" dirty="0" smtClean="0"/>
              <a:t>Let it dry for 12hrs.</a:t>
            </a:r>
          </a:p>
          <a:p>
            <a:r>
              <a:rPr lang="en-US" sz="3800" dirty="0" smtClean="0"/>
              <a:t>Polish and make map of resistivity (if needed correct regions with wrong resistivity, if possible, otherwise repeat the process). If you observe peeling of the graphite (usually due to fat  on the surface  before spray), repeat the process.</a:t>
            </a:r>
          </a:p>
          <a:p>
            <a:pPr lvl="1"/>
            <a:r>
              <a:rPr lang="en-GB" dirty="0"/>
              <a:t>Its value should range between 90-110KOhm/cm². If there are points where it is higher, those points are further polished with a grinding machine until the above values are achieved. If the resistivity is lower (but higher than 80KOhm/cm²) in only one point, the cathode is accepted; if it is lower in more than measuring point, the graphite coating is rejected and the procedure described from 3-a onwards is repeated. The final surface resistivity measurements are entered into the data-base.</a:t>
            </a:r>
          </a:p>
          <a:p>
            <a:pPr lvl="1"/>
            <a:endParaRPr lang="en-US" dirty="0" smtClean="0"/>
          </a:p>
          <a:p>
            <a:endParaRPr lang="en-GB"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395536" y="1700808"/>
            <a:ext cx="3209925" cy="2407285"/>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4860032" y="1741453"/>
            <a:ext cx="3183255" cy="2387600"/>
          </a:xfrm>
          <a:prstGeom prst="rect">
            <a:avLst/>
          </a:prstGeom>
        </p:spPr>
      </p:pic>
    </p:spTree>
    <p:extLst>
      <p:ext uri="{BB962C8B-B14F-4D97-AF65-F5344CB8AC3E}">
        <p14:creationId xmlns:p14="http://schemas.microsoft.com/office/powerpoint/2010/main" val="16879438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1783</Words>
  <Application>Microsoft Office PowerPoint</Application>
  <PresentationFormat>On-screen Show (4:3)</PresentationFormat>
  <Paragraphs>133</Paragraphs>
  <Slides>29</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Office Theme</vt:lpstr>
      <vt:lpstr>Chart</vt:lpstr>
      <vt:lpstr>TGC development and construction for ATLAS upgrade</vt:lpstr>
      <vt:lpstr>Physics motivations</vt:lpstr>
      <vt:lpstr>This requires to reduce μ trigger background in forward direction by providing a precise (&lt;1mrad) vector before the magnet</vt:lpstr>
      <vt:lpstr>Motivation</vt:lpstr>
      <vt:lpstr>PowerPoint Presentation</vt:lpstr>
      <vt:lpstr>With a technology that can be shared across the world</vt:lpstr>
      <vt:lpstr>Machined strips board</vt:lpstr>
      <vt:lpstr>Graphite spray</vt:lpstr>
      <vt:lpstr>Apply graphite one-by-one</vt:lpstr>
      <vt:lpstr>Glue wire support frames </vt:lpstr>
      <vt:lpstr>Wiring pad cathode</vt:lpstr>
      <vt:lpstr>Single detector closing</vt:lpstr>
      <vt:lpstr>Schematic of the system</vt:lpstr>
      <vt:lpstr>Vacuum system in granite table  with jig holding precision pins</vt:lpstr>
      <vt:lpstr>Vacuum arrangements in 2cm thick Al cover honeycomb</vt:lpstr>
      <vt:lpstr>Back of the Al Honeycomb plate</vt:lpstr>
      <vt:lpstr>Sealing of the gas volume</vt:lpstr>
      <vt:lpstr>Gluing procedure with ½ panel honeycomb in one detector</vt:lpstr>
      <vt:lpstr>Leave space for glue, when gluing honeycomb, using soft plastic 100μm sheet</vt:lpstr>
      <vt:lpstr>Leave space for glue, when gluing honeycomb, using soft plastic 100μm sheet</vt:lpstr>
      <vt:lpstr>Achieved flatness</vt:lpstr>
      <vt:lpstr>Scan of the detector using cosmics</vt:lpstr>
      <vt:lpstr>Detectors are transported to CERN on special Temperature controlled containers on palettes with shock absorbers, run for 1 week to check that there is no infant mortality, check that every channel reaches a plateau and then with the same palette brought to GIF++ for irradiation test.</vt:lpstr>
      <vt:lpstr>Irradiation test</vt:lpstr>
      <vt:lpstr>Final assembly into a wedge</vt:lpstr>
      <vt:lpstr>Gluing of alignment elements and 2nd external frame</vt:lpstr>
      <vt:lpstr>Gluing of alignment elements and 2nd external frame</vt:lpstr>
      <vt:lpstr>Wedges are run with their full trigger and readout electronics until they can be integrated with MM</vt:lpstr>
      <vt:lpstr>Conclusions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QA tests during construction</dc:title>
  <dc:creator>george</dc:creator>
  <cp:lastModifiedBy>george</cp:lastModifiedBy>
  <cp:revision>16</cp:revision>
  <dcterms:created xsi:type="dcterms:W3CDTF">2012-11-30T06:05:21Z</dcterms:created>
  <dcterms:modified xsi:type="dcterms:W3CDTF">2014-03-24T10:48:31Z</dcterms:modified>
</cp:coreProperties>
</file>