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sldIdLst>
    <p:sldId id="256" r:id="rId2"/>
    <p:sldId id="270" r:id="rId3"/>
    <p:sldId id="259" r:id="rId4"/>
    <p:sldId id="269" r:id="rId5"/>
    <p:sldId id="257" r:id="rId6"/>
    <p:sldId id="267" r:id="rId7"/>
    <p:sldId id="258" r:id="rId8"/>
    <p:sldId id="271" r:id="rId9"/>
    <p:sldId id="261" r:id="rId10"/>
    <p:sldId id="272" r:id="rId11"/>
    <p:sldId id="273" r:id="rId12"/>
    <p:sldId id="274" r:id="rId13"/>
    <p:sldId id="260" r:id="rId14"/>
    <p:sldId id="275" r:id="rId15"/>
    <p:sldId id="264" r:id="rId16"/>
    <p:sldId id="262" r:id="rId17"/>
    <p:sldId id="265" r:id="rId18"/>
    <p:sldId id="266" r:id="rId19"/>
    <p:sldId id="263"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85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37" autoAdjust="0"/>
    <p:restoredTop sz="94660"/>
  </p:normalViewPr>
  <p:slideViewPr>
    <p:cSldViewPr snapToGrid="0">
      <p:cViewPr varScale="1">
        <p:scale>
          <a:sx n="115" d="100"/>
          <a:sy n="115" d="100"/>
        </p:scale>
        <p:origin x="108"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45AA-ED14-4641-B22D-1512B0E9D8BF}" type="datetimeFigureOut">
              <a:rPr lang="en-US" smtClean="0"/>
              <a:t>3/25/2014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82AC9D-8975-44CF-9C79-F041C098ED77}" type="slidenum">
              <a:rPr lang="en-US" smtClean="0"/>
              <a:t>‹#›</a:t>
            </a:fld>
            <a:endParaRPr lang="en-US"/>
          </a:p>
        </p:txBody>
      </p:sp>
    </p:spTree>
    <p:extLst>
      <p:ext uri="{BB962C8B-B14F-4D97-AF65-F5344CB8AC3E}">
        <p14:creationId xmlns:p14="http://schemas.microsoft.com/office/powerpoint/2010/main" val="60062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82AC9D-8975-44CF-9C79-F041C098ED77}" type="slidenum">
              <a:rPr lang="en-US" smtClean="0"/>
              <a:t>2</a:t>
            </a:fld>
            <a:endParaRPr lang="en-US"/>
          </a:p>
        </p:txBody>
      </p:sp>
    </p:spTree>
    <p:extLst>
      <p:ext uri="{BB962C8B-B14F-4D97-AF65-F5344CB8AC3E}">
        <p14:creationId xmlns:p14="http://schemas.microsoft.com/office/powerpoint/2010/main" val="3316181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lgn="just">
              <a:buNone/>
            </a:pPr>
            <a:r>
              <a:rPr lang="en-US" altLang="zh-CN" dirty="0" smtClean="0"/>
              <a:t>The theory of </a:t>
            </a:r>
            <a:r>
              <a:rPr lang="en-US" altLang="zh-CN" dirty="0" err="1" smtClean="0"/>
              <a:t>muon</a:t>
            </a:r>
            <a:r>
              <a:rPr lang="en-US" altLang="zh-CN" dirty="0" smtClean="0"/>
              <a:t> tomography is that: when </a:t>
            </a:r>
            <a:r>
              <a:rPr lang="en-US" altLang="zh-CN" dirty="0" err="1" smtClean="0"/>
              <a:t>muon</a:t>
            </a:r>
            <a:r>
              <a:rPr lang="en-US" altLang="zh-CN" dirty="0" smtClean="0"/>
              <a:t> pass through a object, it nearly keep straight because of its high energy. But if the material is consist of high Z molecule, the track will deflect with the effect of multiple Coulomb scattering. A</a:t>
            </a:r>
            <a:r>
              <a:rPr lang="en-US" altLang="zh-CN" baseline="0" dirty="0" smtClean="0"/>
              <a:t> group of detectors can reconstruct the incident and emergent track. The deflect angle of each test is random event, but t</a:t>
            </a:r>
            <a:r>
              <a:rPr lang="en-US" altLang="zh-CN" dirty="0" smtClean="0"/>
              <a:t>he distributions </a:t>
            </a:r>
            <a:r>
              <a:rPr lang="en-US" altLang="zh-CN" smtClean="0"/>
              <a:t>of diffuse </a:t>
            </a:r>
            <a:r>
              <a:rPr lang="en-US" altLang="zh-CN" dirty="0" smtClean="0"/>
              <a:t>angle are different when materials are different.</a:t>
            </a:r>
            <a:r>
              <a:rPr lang="en-US" altLang="zh-CN" baseline="0" dirty="0" smtClean="0"/>
              <a:t> So we can identify high z material, such as Uranium and lead.</a:t>
            </a:r>
            <a:endParaRPr lang="zh-CN" altLang="en-US" dirty="0" smtClean="0"/>
          </a:p>
        </p:txBody>
      </p:sp>
      <p:sp>
        <p:nvSpPr>
          <p:cNvPr id="4" name="灯片编号占位符 3"/>
          <p:cNvSpPr>
            <a:spLocks noGrp="1"/>
          </p:cNvSpPr>
          <p:nvPr>
            <p:ph type="sldNum" sz="quarter" idx="10"/>
          </p:nvPr>
        </p:nvSpPr>
        <p:spPr/>
        <p:txBody>
          <a:bodyPr/>
          <a:lstStyle/>
          <a:p>
            <a:fld id="{78DD94C0-37DF-45D3-8DD7-98749E0E9EA4}" type="slidenum">
              <a:rPr lang="zh-CN" altLang="en-US" smtClean="0"/>
              <a:t>4</a:t>
            </a:fld>
            <a:endParaRPr lang="zh-CN" altLang="en-US"/>
          </a:p>
        </p:txBody>
      </p:sp>
      <p:sp>
        <p:nvSpPr>
          <p:cNvPr id="5" name="页脚占位符 4"/>
          <p:cNvSpPr>
            <a:spLocks noGrp="1"/>
          </p:cNvSpPr>
          <p:nvPr>
            <p:ph type="ftr" sz="quarter" idx="11"/>
          </p:nvPr>
        </p:nvSpPr>
        <p:spPr/>
        <p:txBody>
          <a:bodyPr/>
          <a:lstStyle/>
          <a:p>
            <a:r>
              <a:rPr lang="en-US" altLang="zh-CN" smtClean="0"/>
              <a:t>Tshinghua University 2014/02/27</a:t>
            </a:r>
            <a:endParaRPr lang="zh-CN" altLang="en-US"/>
          </a:p>
        </p:txBody>
      </p:sp>
    </p:spTree>
    <p:extLst>
      <p:ext uri="{BB962C8B-B14F-4D97-AF65-F5344CB8AC3E}">
        <p14:creationId xmlns:p14="http://schemas.microsoft.com/office/powerpoint/2010/main" val="1369004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82AC9D-8975-44CF-9C79-F041C098ED77}" type="slidenum">
              <a:rPr lang="en-US" smtClean="0"/>
              <a:t>5</a:t>
            </a:fld>
            <a:endParaRPr lang="en-US"/>
          </a:p>
        </p:txBody>
      </p:sp>
    </p:spTree>
    <p:extLst>
      <p:ext uri="{BB962C8B-B14F-4D97-AF65-F5344CB8AC3E}">
        <p14:creationId xmlns:p14="http://schemas.microsoft.com/office/powerpoint/2010/main" val="2890758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16950B-B768-4C70-908F-07AB2A5F7436}" type="slidenum">
              <a:rPr lang="en-US" smtClean="0"/>
              <a:t>14</a:t>
            </a:fld>
            <a:endParaRPr lang="en-US"/>
          </a:p>
        </p:txBody>
      </p:sp>
    </p:spTree>
    <p:extLst>
      <p:ext uri="{BB962C8B-B14F-4D97-AF65-F5344CB8AC3E}">
        <p14:creationId xmlns:p14="http://schemas.microsoft.com/office/powerpoint/2010/main" val="3236751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1ABEC1D-F2DF-429C-9CC9-549036354FB9}"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ED06C6-CE5C-4017-8680-1AE03840BA29}" type="datetime2">
              <a:rPr lang="en-US" smtClean="0"/>
              <a:t>Tuesday, March 25, 2014</a:t>
            </a:fld>
            <a:endParaRPr lang="en-US" dirty="0"/>
          </a:p>
        </p:txBody>
      </p:sp>
      <p:sp>
        <p:nvSpPr>
          <p:cNvPr id="6" name="Footer Placeholder 5"/>
          <p:cNvSpPr>
            <a:spLocks noGrp="1"/>
          </p:cNvSpPr>
          <p:nvPr>
            <p:ph type="ftr" sz="quarter" idx="11"/>
          </p:nvPr>
        </p:nvSpPr>
        <p:spPr/>
        <p:txBody>
          <a:bodyPr/>
          <a:lstStyle/>
          <a:p>
            <a:r>
              <a:rPr lang="en-US" smtClean="0"/>
              <a:t>G. Aielli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0A6A44-1059-465A-B04D-2BC2A41DBF61}"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63A773-F7CF-4BD7-9F73-09AF474C6C86}"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8F8664-6C97-4F32-B6AD-DD8D0D1B2312}"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14AD27-A2C9-4B99-BA77-F6D8BABEE271}"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46C39D-D509-4204-984C-E8EB189D345E}"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1F800EF-5066-4B91-89E2-8CF23D6CFB52}"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4CC525-F444-45A7-84BB-03395EFCFEFB}"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3" y="304800"/>
            <a:ext cx="9905998" cy="728133"/>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141413" y="1236133"/>
            <a:ext cx="9905998" cy="4809067"/>
          </a:xfrm>
        </p:spPr>
        <p:txBody>
          <a:bodyPr anchor="t"/>
          <a:lstStyle>
            <a:lvl1pPr marL="285750" indent="-285750">
              <a:buFont typeface="Century Gothic" panose="020B0502020202020204"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8799512" y="6248400"/>
            <a:ext cx="1600200" cy="365125"/>
          </a:xfrm>
        </p:spPr>
        <p:txBody>
          <a:bodyPr/>
          <a:lstStyle/>
          <a:p>
            <a:fld id="{2FC4CD79-7121-4348-BA02-FDFE48DAFD74}" type="datetime2">
              <a:rPr lang="en-US" smtClean="0"/>
              <a:t>Tuesday, March 25, 2014</a:t>
            </a:fld>
            <a:endParaRPr lang="en-US" dirty="0"/>
          </a:p>
        </p:txBody>
      </p:sp>
      <p:sp>
        <p:nvSpPr>
          <p:cNvPr id="5" name="Footer Placeholder 4"/>
          <p:cNvSpPr>
            <a:spLocks noGrp="1"/>
          </p:cNvSpPr>
          <p:nvPr>
            <p:ph type="ftr" sz="quarter" idx="11"/>
          </p:nvPr>
        </p:nvSpPr>
        <p:spPr>
          <a:xfrm>
            <a:off x="1141413" y="6248400"/>
            <a:ext cx="7543800" cy="365125"/>
          </a:xfrm>
        </p:spPr>
        <p:txBody>
          <a:bodyPr/>
          <a:lstStyle/>
          <a:p>
            <a:r>
              <a:rPr lang="en-US" smtClean="0"/>
              <a:t>G. Aielli</a:t>
            </a:r>
            <a:endParaRPr lang="en-US" dirty="0"/>
          </a:p>
        </p:txBody>
      </p:sp>
      <p:sp>
        <p:nvSpPr>
          <p:cNvPr id="6" name="Slide Number Placeholder 5"/>
          <p:cNvSpPr>
            <a:spLocks noGrp="1"/>
          </p:cNvSpPr>
          <p:nvPr>
            <p:ph type="sldNum" sz="quarter" idx="12"/>
          </p:nvPr>
        </p:nvSpPr>
        <p:spPr>
          <a:xfrm>
            <a:off x="10496244" y="6231467"/>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AEE6C1-0191-4DCB-A5A6-6EADD4BDD6B8}"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020370C-0166-4827-A412-2F8087452CFF}" type="datetime2">
              <a:rPr lang="en-US" smtClean="0"/>
              <a:t>Tuesday, March 25, 2014</a:t>
            </a:fld>
            <a:endParaRPr lang="en-US" dirty="0"/>
          </a:p>
        </p:txBody>
      </p:sp>
      <p:sp>
        <p:nvSpPr>
          <p:cNvPr id="6" name="Footer Placeholder 5"/>
          <p:cNvSpPr>
            <a:spLocks noGrp="1"/>
          </p:cNvSpPr>
          <p:nvPr>
            <p:ph type="ftr" sz="quarter" idx="11"/>
          </p:nvPr>
        </p:nvSpPr>
        <p:spPr/>
        <p:txBody>
          <a:bodyPr/>
          <a:lstStyle/>
          <a:p>
            <a:r>
              <a:rPr lang="en-US" smtClean="0"/>
              <a:t>G. Aielli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E4D57BE-7038-4FFC-880D-D1A548E9C74F}" type="datetime2">
              <a:rPr lang="en-US" smtClean="0"/>
              <a:t>Tuesday, March 25, 2014</a:t>
            </a:fld>
            <a:endParaRPr lang="en-US" dirty="0"/>
          </a:p>
        </p:txBody>
      </p:sp>
      <p:sp>
        <p:nvSpPr>
          <p:cNvPr id="8" name="Footer Placeholder 7"/>
          <p:cNvSpPr>
            <a:spLocks noGrp="1"/>
          </p:cNvSpPr>
          <p:nvPr>
            <p:ph type="ftr" sz="quarter" idx="11"/>
          </p:nvPr>
        </p:nvSpPr>
        <p:spPr/>
        <p:txBody>
          <a:bodyPr/>
          <a:lstStyle/>
          <a:p>
            <a:r>
              <a:rPr lang="en-US" smtClean="0"/>
              <a:t>G. Aielli</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Ref idx="1003">
        <a:schemeClr val="bg2"/>
      </p:bgRef>
    </p:bg>
    <p:spTree>
      <p:nvGrpSpPr>
        <p:cNvPr id="1" name=""/>
        <p:cNvGrpSpPr/>
        <p:nvPr/>
      </p:nvGrpSpPr>
      <p:grpSpPr>
        <a:xfrm>
          <a:off x="0" y="0"/>
          <a:ext cx="0" cy="0"/>
          <a:chOff x="0" y="0"/>
          <a:chExt cx="0" cy="0"/>
        </a:xfrm>
      </p:grpSpPr>
      <p:sp>
        <p:nvSpPr>
          <p:cNvPr id="6" name="Title 1"/>
          <p:cNvSpPr>
            <a:spLocks noGrp="1"/>
          </p:cNvSpPr>
          <p:nvPr>
            <p:ph type="title"/>
          </p:nvPr>
        </p:nvSpPr>
        <p:spPr>
          <a:xfrm>
            <a:off x="1141413" y="304800"/>
            <a:ext cx="9905998" cy="728133"/>
          </a:xfrm>
        </p:spPr>
        <p:txBody>
          <a:bodyPr/>
          <a:lstStyle/>
          <a:p>
            <a:r>
              <a:rPr lang="en-US" smtClean="0"/>
              <a:t>Click to edit Master title style</a:t>
            </a:r>
            <a:endParaRPr lang="en-US" dirty="0"/>
          </a:p>
        </p:txBody>
      </p:sp>
      <p:sp>
        <p:nvSpPr>
          <p:cNvPr id="7" name="Date Placeholder 3"/>
          <p:cNvSpPr>
            <a:spLocks noGrp="1"/>
          </p:cNvSpPr>
          <p:nvPr>
            <p:ph type="dt" sz="half" idx="10"/>
          </p:nvPr>
        </p:nvSpPr>
        <p:spPr>
          <a:xfrm>
            <a:off x="8799512" y="6248400"/>
            <a:ext cx="1600200" cy="365125"/>
          </a:xfrm>
        </p:spPr>
        <p:txBody>
          <a:bodyPr/>
          <a:lstStyle/>
          <a:p>
            <a:fld id="{D50D32FE-D02A-461B-97AD-D7E4789CD866}" type="datetime2">
              <a:rPr lang="en-US" smtClean="0"/>
              <a:t>Tuesday, March 25, 2014</a:t>
            </a:fld>
            <a:endParaRPr lang="en-US" dirty="0"/>
          </a:p>
        </p:txBody>
      </p:sp>
      <p:sp>
        <p:nvSpPr>
          <p:cNvPr id="8" name="Footer Placeholder 4"/>
          <p:cNvSpPr>
            <a:spLocks noGrp="1"/>
          </p:cNvSpPr>
          <p:nvPr>
            <p:ph type="ftr" sz="quarter" idx="11"/>
          </p:nvPr>
        </p:nvSpPr>
        <p:spPr>
          <a:xfrm>
            <a:off x="1141413" y="6248400"/>
            <a:ext cx="7543800" cy="365125"/>
          </a:xfrm>
        </p:spPr>
        <p:txBody>
          <a:bodyPr/>
          <a:lstStyle/>
          <a:p>
            <a:r>
              <a:rPr lang="en-US" smtClean="0"/>
              <a:t>G. Aielli</a:t>
            </a:r>
            <a:endParaRPr lang="en-US" dirty="0"/>
          </a:p>
        </p:txBody>
      </p:sp>
      <p:sp>
        <p:nvSpPr>
          <p:cNvPr id="9" name="Slide Number Placeholder 5"/>
          <p:cNvSpPr>
            <a:spLocks noGrp="1"/>
          </p:cNvSpPr>
          <p:nvPr>
            <p:ph type="sldNum" sz="quarter" idx="12"/>
          </p:nvPr>
        </p:nvSpPr>
        <p:spPr>
          <a:xfrm>
            <a:off x="10496244" y="6231467"/>
            <a:ext cx="551167" cy="3651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0684AE-CFC1-41C0-9D14-D64FAF94D090}" type="datetime2">
              <a:rPr lang="en-US" smtClean="0"/>
              <a:t>Tuesday, March 25, 2014</a:t>
            </a:fld>
            <a:endParaRPr lang="en-US" dirty="0"/>
          </a:p>
        </p:txBody>
      </p:sp>
      <p:sp>
        <p:nvSpPr>
          <p:cNvPr id="3" name="Footer Placeholder 2"/>
          <p:cNvSpPr>
            <a:spLocks noGrp="1"/>
          </p:cNvSpPr>
          <p:nvPr>
            <p:ph type="ftr" sz="quarter" idx="11"/>
          </p:nvPr>
        </p:nvSpPr>
        <p:spPr/>
        <p:txBody>
          <a:bodyPr/>
          <a:lstStyle/>
          <a:p>
            <a:r>
              <a:rPr lang="en-US" smtClean="0"/>
              <a:t>G. Aielli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E7A7F6-0BBF-4057-BFEE-4537B42FAC07}" type="datetime2">
              <a:rPr lang="en-US" smtClean="0"/>
              <a:t>Tuesday, March 25, 2014</a:t>
            </a:fld>
            <a:endParaRPr lang="en-US" dirty="0"/>
          </a:p>
        </p:txBody>
      </p:sp>
      <p:sp>
        <p:nvSpPr>
          <p:cNvPr id="6" name="Footer Placeholder 5"/>
          <p:cNvSpPr>
            <a:spLocks noGrp="1"/>
          </p:cNvSpPr>
          <p:nvPr>
            <p:ph type="ftr" sz="quarter" idx="11"/>
          </p:nvPr>
        </p:nvSpPr>
        <p:spPr/>
        <p:txBody>
          <a:bodyPr/>
          <a:lstStyle/>
          <a:p>
            <a:r>
              <a:rPr lang="en-US" smtClean="0"/>
              <a:t>G. Aielli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F86F8493-C50E-4213-98C1-C29C93F00112}" type="datetime2">
              <a:rPr lang="en-US" smtClean="0"/>
              <a:t>Tuesday, March 25, 2014</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r>
              <a:rPr lang="en-US" smtClean="0"/>
              <a:t>G. Aielli</a:t>
            </a:r>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CE4CAF6A-4573-44A7-AEDC-24CD6F7DA110}" type="datetime2">
              <a:rPr lang="en-US" smtClean="0"/>
              <a:t>Tuesday, March 25, 2014</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r>
              <a:rPr lang="en-US" smtClean="0"/>
              <a:t>G. Aielli</a:t>
            </a:r>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9.jpeg"/><Relationship Id="rId3" Type="http://schemas.openxmlformats.org/officeDocument/2006/relationships/image" Target="../media/image38.emf"/><Relationship Id="rId7" Type="http://schemas.openxmlformats.org/officeDocument/2006/relationships/image" Target="../media/image42.png"/><Relationship Id="rId12" Type="http://schemas.openxmlformats.org/officeDocument/2006/relationships/image" Target="../media/image47.emf"/><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jpg"/><Relationship Id="rId1" Type="http://schemas.openxmlformats.org/officeDocument/2006/relationships/slideLayout" Target="../slideLayouts/slideLayout2.xml"/><Relationship Id="rId5" Type="http://schemas.openxmlformats.org/officeDocument/2006/relationships/image" Target="../media/image51.jpg"/><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emf"/><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jpg"/><Relationship Id="rId5" Type="http://schemas.openxmlformats.org/officeDocument/2006/relationships/image" Target="../media/image55.jpg"/><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1.jpg"/><Relationship Id="rId4" Type="http://schemas.openxmlformats.org/officeDocument/2006/relationships/image" Target="../media/image6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emf"/></Relationships>
</file>

<file path=ppt/slides/_rels/slide1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 Id="rId4" Type="http://schemas.openxmlformats.org/officeDocument/2006/relationships/image" Target="../media/image69.jpeg"/></Relationships>
</file>

<file path=ppt/slides/_rels/slide18.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166.111.32.59/indico/contribAuthorDisplay.py?contribId=36&amp;sessionId=32&amp;authorId=0&amp;confId=1" TargetMode="External"/><Relationship Id="rId13" Type="http://schemas.openxmlformats.org/officeDocument/2006/relationships/hyperlink" Target="http://166.111.32.59/indico/contribAuthorDisplay.py?contribId=54&amp;sessionId=34&amp;authorId=2&amp;confId=1" TargetMode="External"/><Relationship Id="rId3" Type="http://schemas.openxmlformats.org/officeDocument/2006/relationships/hyperlink" Target="http://166.111.32.59/indico/contribAuthorDisplay.py?contribId=48&amp;sessionId=33&amp;authorId=0&amp;confId=1" TargetMode="External"/><Relationship Id="rId7" Type="http://schemas.openxmlformats.org/officeDocument/2006/relationships/hyperlink" Target="http://166.111.32.59/indico/contribAuthorDisplay.py?contribId=50&amp;sessionId=33&amp;authorId=2&amp;confId=1" TargetMode="External"/><Relationship Id="rId12" Type="http://schemas.openxmlformats.org/officeDocument/2006/relationships/hyperlink" Target="http://166.111.32.59/indico/contribAuthorDisplay.py?contribId=54&amp;sessionId=34&amp;authorId=1&amp;confId=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166.111.32.59/indico/contribAuthorDisplay.py?contribId=50&amp;sessionId=33&amp;authorId=1&amp;confId=1" TargetMode="External"/><Relationship Id="rId11" Type="http://schemas.openxmlformats.org/officeDocument/2006/relationships/hyperlink" Target="http://166.111.32.59/indico/contribAuthorDisplay.py?contribId=54&amp;sessionId=34&amp;authorId=0&amp;confId=1" TargetMode="External"/><Relationship Id="rId5" Type="http://schemas.openxmlformats.org/officeDocument/2006/relationships/hyperlink" Target="http://166.111.32.59/indico/contribAuthorDisplay.py?contribId=50&amp;sessionId=33&amp;authorId=0&amp;confId=1" TargetMode="External"/><Relationship Id="rId10" Type="http://schemas.openxmlformats.org/officeDocument/2006/relationships/hyperlink" Target="http://166.111.32.59/indico/contribAuthorDisplay.py?contribId=55&amp;sessionId=33&amp;authorId=0&amp;confId=1" TargetMode="External"/><Relationship Id="rId4" Type="http://schemas.openxmlformats.org/officeDocument/2006/relationships/hyperlink" Target="http://166.111.32.59/indico/contribAuthorDisplay.py?contribId=48&amp;sessionId=33&amp;authorId=1&amp;confId=1" TargetMode="External"/><Relationship Id="rId9" Type="http://schemas.openxmlformats.org/officeDocument/2006/relationships/hyperlink" Target="http://166.111.32.59/indico/contribAuthorDisplay.py?contribId=36&amp;sessionId=32&amp;authorId=1&amp;confId=1" TargetMode="External"/><Relationship Id="rId14" Type="http://schemas.openxmlformats.org/officeDocument/2006/relationships/hyperlink" Target="http://166.111.32.59/indico/contribAuthorDisplay.py?contribId=54&amp;sessionId=34&amp;authorId=3&amp;confId=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emf"/><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1.png"/><Relationship Id="rId3" Type="http://schemas.openxmlformats.org/officeDocument/2006/relationships/notesSlide" Target="../notesSlides/notesSlide2.xml"/><Relationship Id="rId7" Type="http://schemas.openxmlformats.org/officeDocument/2006/relationships/image" Target="../media/image7.wmf"/><Relationship Id="rId12"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4.bin"/><Relationship Id="rId5" Type="http://schemas.openxmlformats.org/officeDocument/2006/relationships/image" Target="../media/image6.wmf"/><Relationship Id="rId10" Type="http://schemas.openxmlformats.org/officeDocument/2006/relationships/oleObject" Target="../embeddings/oleObject3.bin"/><Relationship Id="rId4" Type="http://schemas.openxmlformats.org/officeDocument/2006/relationships/oleObject" Target="../embeddings/oleObject1.bin"/><Relationship Id="rId9" Type="http://schemas.openxmlformats.org/officeDocument/2006/relationships/image" Target="../media/image10.png"/><Relationship Id="rId1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gif"/><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8.emf"/><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emf"/><Relationship Id="rId12" Type="http://schemas.openxmlformats.org/officeDocument/2006/relationships/image" Target="../media/image32.png"/><Relationship Id="rId2" Type="http://schemas.openxmlformats.org/officeDocument/2006/relationships/image" Target="../media/image22.emf"/><Relationship Id="rId16"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26.jpe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0.png"/><Relationship Id="rId4" Type="http://schemas.openxmlformats.org/officeDocument/2006/relationships/image" Target="../media/image24.jpeg"/><Relationship Id="rId9" Type="http://schemas.openxmlformats.org/officeDocument/2006/relationships/image" Target="../media/image29.png"/><Relationship Id="rId1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RPC muon tomography</a:t>
            </a:r>
            <a:endParaRPr lang="en-US" dirty="0"/>
          </a:p>
        </p:txBody>
      </p:sp>
      <p:sp>
        <p:nvSpPr>
          <p:cNvPr id="3" name="Subtitle 2"/>
          <p:cNvSpPr>
            <a:spLocks noGrp="1"/>
          </p:cNvSpPr>
          <p:nvPr>
            <p:ph type="subTitle" idx="1"/>
          </p:nvPr>
        </p:nvSpPr>
        <p:spPr/>
        <p:txBody>
          <a:bodyPr/>
          <a:lstStyle/>
          <a:p>
            <a:r>
              <a:rPr lang="en-US" dirty="0" smtClean="0"/>
              <a:t>G. Aielli</a:t>
            </a:r>
          </a:p>
          <a:p>
            <a:r>
              <a:rPr lang="en-US" dirty="0" smtClean="0"/>
              <a:t>Academia meets Industry</a:t>
            </a:r>
          </a:p>
          <a:p>
            <a:r>
              <a:rPr lang="en-US" dirty="0" smtClean="0"/>
              <a:t>25/03/2014 Vienna</a:t>
            </a:r>
            <a:endParaRPr lang="en-US" dirty="0"/>
          </a:p>
        </p:txBody>
      </p:sp>
      <p:sp>
        <p:nvSpPr>
          <p:cNvPr id="5" name="Date Placeholder 4"/>
          <p:cNvSpPr>
            <a:spLocks noGrp="1"/>
          </p:cNvSpPr>
          <p:nvPr>
            <p:ph type="dt" sz="half" idx="10"/>
          </p:nvPr>
        </p:nvSpPr>
        <p:spPr/>
        <p:txBody>
          <a:bodyPr/>
          <a:lstStyle/>
          <a:p>
            <a:fld id="{BC936E31-0530-42E2-8A26-A20C18501F52}" type="datetime2">
              <a:rPr lang="en-US" smtClean="0"/>
              <a:t>Tuesday, March 25, 2014</a:t>
            </a:fld>
            <a:endParaRPr lang="en-US" dirty="0"/>
          </a:p>
        </p:txBody>
      </p:sp>
      <p:sp>
        <p:nvSpPr>
          <p:cNvPr id="6" name="Footer Placeholder 5"/>
          <p:cNvSpPr>
            <a:spLocks noGrp="1"/>
          </p:cNvSpPr>
          <p:nvPr>
            <p:ph type="ftr" sz="quarter" idx="11"/>
          </p:nvPr>
        </p:nvSpPr>
        <p:spPr/>
        <p:txBody>
          <a:bodyPr/>
          <a:lstStyle/>
          <a:p>
            <a:r>
              <a:rPr lang="en-US" smtClean="0"/>
              <a:t>G. Aielli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2576521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 studies: spatial resolution </a:t>
            </a:r>
            <a:endParaRPr lang="en-US" dirty="0"/>
          </a:p>
        </p:txBody>
      </p:sp>
      <p:sp>
        <p:nvSpPr>
          <p:cNvPr id="3" name="Content Placeholder 2"/>
          <p:cNvSpPr>
            <a:spLocks noGrp="1"/>
          </p:cNvSpPr>
          <p:nvPr>
            <p:ph idx="1"/>
          </p:nvPr>
        </p:nvSpPr>
        <p:spPr>
          <a:xfrm>
            <a:off x="627707" y="1101080"/>
            <a:ext cx="4527440" cy="2518674"/>
          </a:xfrm>
        </p:spPr>
        <p:txBody>
          <a:bodyPr>
            <a:normAutofit/>
          </a:bodyPr>
          <a:lstStyle/>
          <a:p>
            <a:r>
              <a:rPr lang="en-US" sz="1800" dirty="0" smtClean="0"/>
              <a:t>Resolution studies (Tsinghua university)</a:t>
            </a:r>
          </a:p>
          <a:p>
            <a:endParaRPr lang="en-US" sz="1800" dirty="0"/>
          </a:p>
          <a:p>
            <a:pPr marL="0" indent="0">
              <a:buNone/>
            </a:pPr>
            <a:endParaRPr lang="en-US" sz="1800" dirty="0" smtClean="0"/>
          </a:p>
          <a:p>
            <a:pPr marL="0" indent="0">
              <a:buNone/>
            </a:pPr>
            <a:endParaRPr lang="en-US" sz="1800" dirty="0"/>
          </a:p>
          <a:p>
            <a:r>
              <a:rPr lang="en-US" sz="1800" dirty="0" smtClean="0"/>
              <a:t>Message: high special resolution helps also to build compact structures</a:t>
            </a:r>
          </a:p>
          <a:p>
            <a:endParaRPr lang="en-US" sz="1800" dirty="0"/>
          </a:p>
          <a:p>
            <a:endParaRPr lang="en-US" sz="1800" dirty="0" smtClean="0"/>
          </a:p>
          <a:p>
            <a:endParaRPr lang="en-US" sz="1800" dirty="0"/>
          </a:p>
          <a:p>
            <a:endParaRPr lang="en-US" sz="1800" dirty="0" smtClean="0"/>
          </a:p>
          <a:p>
            <a:endParaRPr lang="en-US" sz="1800" dirty="0"/>
          </a:p>
          <a:p>
            <a:pPr marL="0" indent="0">
              <a:buNone/>
            </a:pPr>
            <a:endParaRPr lang="en-US" sz="1800" dirty="0" smtClean="0"/>
          </a:p>
        </p:txBody>
      </p:sp>
      <p:sp>
        <p:nvSpPr>
          <p:cNvPr id="4" name="Date Placeholder 3"/>
          <p:cNvSpPr>
            <a:spLocks noGrp="1"/>
          </p:cNvSpPr>
          <p:nvPr>
            <p:ph type="dt" sz="half" idx="10"/>
          </p:nvPr>
        </p:nvSpPr>
        <p:spPr/>
        <p:txBody>
          <a:bodyPr/>
          <a:lstStyle/>
          <a:p>
            <a:fld id="{D4DD6F4F-C6FA-44C4-98E7-CA0AF40F9CC0}"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7" name="图片 3" descr="fig 2_line pair mode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0323" y="1729139"/>
            <a:ext cx="3168650" cy="735012"/>
          </a:xfrm>
          <a:prstGeom prst="rect">
            <a:avLst/>
          </a:prstGeom>
          <a:solidFill>
            <a:schemeClr val="tx1"/>
          </a:solidFill>
          <a:ln>
            <a:noFill/>
          </a:ln>
        </p:spPr>
      </p:pic>
      <p:pic>
        <p:nvPicPr>
          <p:cNvPr id="8"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5858083" y="719249"/>
            <a:ext cx="2281244" cy="3128194"/>
          </a:xfrm>
          <a:prstGeom prst="rect">
            <a:avLst/>
          </a:prstGeom>
          <a:solidFill>
            <a:schemeClr val="tx1"/>
          </a:solidFill>
          <a:ln>
            <a:noFill/>
          </a:ln>
        </p:spPr>
      </p:pic>
      <p:grpSp>
        <p:nvGrpSpPr>
          <p:cNvPr id="9" name="组合 2"/>
          <p:cNvGrpSpPr>
            <a:grpSpLocks/>
          </p:cNvGrpSpPr>
          <p:nvPr/>
        </p:nvGrpSpPr>
        <p:grpSpPr bwMode="auto">
          <a:xfrm>
            <a:off x="697555" y="3905377"/>
            <a:ext cx="9188451" cy="2057400"/>
            <a:chOff x="-81308" y="1844675"/>
            <a:chExt cx="9189388" cy="2056745"/>
          </a:xfrm>
        </p:grpSpPr>
        <p:grpSp>
          <p:nvGrpSpPr>
            <p:cNvPr id="10" name="组合 10"/>
            <p:cNvGrpSpPr>
              <a:grpSpLocks/>
            </p:cNvGrpSpPr>
            <p:nvPr/>
          </p:nvGrpSpPr>
          <p:grpSpPr bwMode="auto">
            <a:xfrm>
              <a:off x="11113" y="1844675"/>
              <a:ext cx="9096967" cy="1115794"/>
              <a:chOff x="19687" y="1407968"/>
              <a:chExt cx="9096974" cy="1116001"/>
            </a:xfrm>
          </p:grpSpPr>
          <p:pic>
            <p:nvPicPr>
              <p:cNvPr id="23" name="图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687" y="1407968"/>
                <a:ext cx="1116001" cy="111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59583" y="1407968"/>
                <a:ext cx="1116001" cy="111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299617" y="1407968"/>
                <a:ext cx="1116001" cy="111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437178" y="1407968"/>
                <a:ext cx="1116001" cy="111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570313" y="1407968"/>
                <a:ext cx="1116001" cy="111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图片 7"/>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711060" y="1407968"/>
                <a:ext cx="1116001" cy="111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图片 8"/>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855860" y="1407968"/>
                <a:ext cx="1116001" cy="111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图片 9"/>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8000660" y="1407968"/>
                <a:ext cx="1116001" cy="111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文本框 11"/>
            <p:cNvSpPr txBox="1">
              <a:spLocks noChangeArrowheads="1"/>
            </p:cNvSpPr>
            <p:nvPr/>
          </p:nvSpPr>
          <p:spPr bwMode="auto">
            <a:xfrm>
              <a:off x="201613" y="3070225"/>
              <a:ext cx="7397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400">
                  <a:cs typeface="Times New Roman" panose="02020603050405020304" pitchFamily="18" charset="0"/>
                </a:rPr>
                <a:t>0.1mm</a:t>
              </a:r>
              <a:endParaRPr kumimoji="0" lang="zh-CN" altLang="en-US" sz="1400">
                <a:cs typeface="Times New Roman" panose="02020603050405020304" pitchFamily="18" charset="0"/>
              </a:endParaRPr>
            </a:p>
          </p:txBody>
        </p:sp>
        <p:sp>
          <p:nvSpPr>
            <p:cNvPr id="12" name="文本框 20"/>
            <p:cNvSpPr txBox="1">
              <a:spLocks noChangeArrowheads="1"/>
            </p:cNvSpPr>
            <p:nvPr/>
          </p:nvSpPr>
          <p:spPr bwMode="auto">
            <a:xfrm>
              <a:off x="1344613" y="3073400"/>
              <a:ext cx="73977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400">
                  <a:cs typeface="Times New Roman" panose="02020603050405020304" pitchFamily="18" charset="0"/>
                </a:rPr>
                <a:t>0.2mm</a:t>
              </a:r>
              <a:endParaRPr kumimoji="0" lang="zh-CN" altLang="en-US" sz="1400">
                <a:cs typeface="Times New Roman" panose="02020603050405020304" pitchFamily="18" charset="0"/>
              </a:endParaRPr>
            </a:p>
          </p:txBody>
        </p:sp>
        <p:sp>
          <p:nvSpPr>
            <p:cNvPr id="13" name="文本框 21"/>
            <p:cNvSpPr txBox="1">
              <a:spLocks noChangeArrowheads="1"/>
            </p:cNvSpPr>
            <p:nvPr/>
          </p:nvSpPr>
          <p:spPr bwMode="auto">
            <a:xfrm>
              <a:off x="2487613" y="3070225"/>
              <a:ext cx="7397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400">
                  <a:cs typeface="Times New Roman" panose="02020603050405020304" pitchFamily="18" charset="0"/>
                </a:rPr>
                <a:t>0.3mm</a:t>
              </a:r>
              <a:endParaRPr kumimoji="0" lang="zh-CN" altLang="en-US" sz="1400">
                <a:cs typeface="Times New Roman" panose="02020603050405020304" pitchFamily="18" charset="0"/>
              </a:endParaRPr>
            </a:p>
          </p:txBody>
        </p:sp>
        <p:sp>
          <p:nvSpPr>
            <p:cNvPr id="14" name="文本框 22"/>
            <p:cNvSpPr txBox="1">
              <a:spLocks noChangeArrowheads="1"/>
            </p:cNvSpPr>
            <p:nvPr/>
          </p:nvSpPr>
          <p:spPr bwMode="auto">
            <a:xfrm>
              <a:off x="3638550" y="3073400"/>
              <a:ext cx="738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400">
                  <a:cs typeface="Times New Roman" panose="02020603050405020304" pitchFamily="18" charset="0"/>
                </a:rPr>
                <a:t>0.4mm</a:t>
              </a:r>
              <a:endParaRPr kumimoji="0" lang="zh-CN" altLang="en-US" sz="1400">
                <a:cs typeface="Times New Roman" panose="02020603050405020304" pitchFamily="18" charset="0"/>
              </a:endParaRPr>
            </a:p>
          </p:txBody>
        </p:sp>
        <p:sp>
          <p:nvSpPr>
            <p:cNvPr id="15" name="文本框 23"/>
            <p:cNvSpPr txBox="1">
              <a:spLocks noChangeArrowheads="1"/>
            </p:cNvSpPr>
            <p:nvPr/>
          </p:nvSpPr>
          <p:spPr bwMode="auto">
            <a:xfrm>
              <a:off x="4752975" y="3070225"/>
              <a:ext cx="738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400">
                  <a:cs typeface="Times New Roman" panose="02020603050405020304" pitchFamily="18" charset="0"/>
                </a:rPr>
                <a:t>0.5mm</a:t>
              </a:r>
              <a:endParaRPr kumimoji="0" lang="zh-CN" altLang="en-US" sz="1400">
                <a:cs typeface="Times New Roman" panose="02020603050405020304" pitchFamily="18" charset="0"/>
              </a:endParaRPr>
            </a:p>
          </p:txBody>
        </p:sp>
        <p:sp>
          <p:nvSpPr>
            <p:cNvPr id="16" name="文本框 24"/>
            <p:cNvSpPr txBox="1">
              <a:spLocks noChangeArrowheads="1"/>
            </p:cNvSpPr>
            <p:nvPr/>
          </p:nvSpPr>
          <p:spPr bwMode="auto">
            <a:xfrm>
              <a:off x="6018213" y="3070225"/>
              <a:ext cx="7397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400">
                  <a:cs typeface="Times New Roman" panose="02020603050405020304" pitchFamily="18" charset="0"/>
                </a:rPr>
                <a:t>1mm</a:t>
              </a:r>
              <a:endParaRPr kumimoji="0" lang="zh-CN" altLang="en-US" sz="1400">
                <a:cs typeface="Times New Roman" panose="02020603050405020304" pitchFamily="18" charset="0"/>
              </a:endParaRPr>
            </a:p>
          </p:txBody>
        </p:sp>
        <p:sp>
          <p:nvSpPr>
            <p:cNvPr id="17" name="文本框 25"/>
            <p:cNvSpPr txBox="1">
              <a:spLocks noChangeArrowheads="1"/>
            </p:cNvSpPr>
            <p:nvPr/>
          </p:nvSpPr>
          <p:spPr bwMode="auto">
            <a:xfrm>
              <a:off x="8250238" y="3070225"/>
              <a:ext cx="7397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400">
                  <a:cs typeface="Times New Roman" panose="02020603050405020304" pitchFamily="18" charset="0"/>
                </a:rPr>
                <a:t>4mm</a:t>
              </a:r>
              <a:endParaRPr kumimoji="0" lang="zh-CN" altLang="en-US" sz="1400">
                <a:cs typeface="Times New Roman" panose="02020603050405020304" pitchFamily="18" charset="0"/>
              </a:endParaRPr>
            </a:p>
          </p:txBody>
        </p:sp>
        <p:sp>
          <p:nvSpPr>
            <p:cNvPr id="18" name="文本框 26"/>
            <p:cNvSpPr txBox="1">
              <a:spLocks noChangeArrowheads="1"/>
            </p:cNvSpPr>
            <p:nvPr/>
          </p:nvSpPr>
          <p:spPr bwMode="auto">
            <a:xfrm>
              <a:off x="7170738" y="3070225"/>
              <a:ext cx="7381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400">
                  <a:cs typeface="Times New Roman" panose="02020603050405020304" pitchFamily="18" charset="0"/>
                </a:rPr>
                <a:t>2mm</a:t>
              </a:r>
              <a:endParaRPr kumimoji="0" lang="zh-CN" altLang="en-US" sz="1400">
                <a:cs typeface="Times New Roman" panose="02020603050405020304" pitchFamily="18" charset="0"/>
              </a:endParaRPr>
            </a:p>
          </p:txBody>
        </p:sp>
        <p:sp>
          <p:nvSpPr>
            <p:cNvPr id="19" name="文本框 19"/>
            <p:cNvSpPr txBox="1">
              <a:spLocks noChangeArrowheads="1"/>
            </p:cNvSpPr>
            <p:nvPr/>
          </p:nvSpPr>
          <p:spPr bwMode="auto">
            <a:xfrm>
              <a:off x="-81308" y="3378200"/>
              <a:ext cx="18517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400" dirty="0">
                  <a:solidFill>
                    <a:srgbClr val="A31D07"/>
                  </a:solidFill>
                  <a:latin typeface="Arial" panose="020B0604020202020204" pitchFamily="34" charset="0"/>
                </a:rPr>
                <a:t>Detector spatial resolution</a:t>
              </a:r>
              <a:endParaRPr kumimoji="0" lang="zh-CN" altLang="en-US" sz="1400" dirty="0">
                <a:solidFill>
                  <a:srgbClr val="A31D07"/>
                </a:solidFill>
                <a:latin typeface="Arial" panose="020B0604020202020204" pitchFamily="34" charset="0"/>
              </a:endParaRPr>
            </a:p>
          </p:txBody>
        </p:sp>
        <p:cxnSp>
          <p:nvCxnSpPr>
            <p:cNvPr id="20" name="直接箭头连接符 20"/>
            <p:cNvCxnSpPr/>
            <p:nvPr/>
          </p:nvCxnSpPr>
          <p:spPr bwMode="auto">
            <a:xfrm flipH="1">
              <a:off x="1490478" y="3341211"/>
              <a:ext cx="179405" cy="112676"/>
            </a:xfrm>
            <a:prstGeom prst="straightConnector1">
              <a:avLst/>
            </a:prstGeom>
            <a:ln>
              <a:solidFill>
                <a:srgbClr val="A31D07"/>
              </a:solidFill>
              <a:headEnd type="none" w="med" len="med"/>
              <a:tailEnd type="triangle"/>
            </a:ln>
          </p:spPr>
          <p:style>
            <a:lnRef idx="1">
              <a:schemeClr val="accent6"/>
            </a:lnRef>
            <a:fillRef idx="0">
              <a:schemeClr val="accent6"/>
            </a:fillRef>
            <a:effectRef idx="0">
              <a:schemeClr val="accent6"/>
            </a:effectRef>
            <a:fontRef idx="minor">
              <a:schemeClr val="tx1"/>
            </a:fontRef>
          </p:style>
        </p:cxnSp>
        <p:cxnSp>
          <p:nvCxnSpPr>
            <p:cNvPr id="21" name="直接箭头连接符 21"/>
            <p:cNvCxnSpPr/>
            <p:nvPr/>
          </p:nvCxnSpPr>
          <p:spPr bwMode="auto">
            <a:xfrm>
              <a:off x="607738" y="3306298"/>
              <a:ext cx="11113" cy="147590"/>
            </a:xfrm>
            <a:prstGeom prst="straightConnector1">
              <a:avLst/>
            </a:prstGeom>
            <a:ln>
              <a:solidFill>
                <a:srgbClr val="A31D07"/>
              </a:solidFill>
              <a:headEnd type="none" w="med" len="med"/>
              <a:tailEnd type="triangle"/>
            </a:ln>
          </p:spPr>
          <p:style>
            <a:lnRef idx="1">
              <a:schemeClr val="accent6"/>
            </a:lnRef>
            <a:fillRef idx="0">
              <a:schemeClr val="accent6"/>
            </a:fillRef>
            <a:effectRef idx="0">
              <a:schemeClr val="accent6"/>
            </a:effectRef>
            <a:fontRef idx="minor">
              <a:schemeClr val="tx1"/>
            </a:fontRef>
          </p:style>
        </p:cxnSp>
        <p:cxnSp>
          <p:nvCxnSpPr>
            <p:cNvPr id="22" name="直接箭头连接符 22"/>
            <p:cNvCxnSpPr/>
            <p:nvPr/>
          </p:nvCxnSpPr>
          <p:spPr bwMode="auto">
            <a:xfrm flipH="1">
              <a:off x="2350991" y="3357081"/>
              <a:ext cx="323883" cy="79350"/>
            </a:xfrm>
            <a:prstGeom prst="straightConnector1">
              <a:avLst/>
            </a:prstGeom>
            <a:ln>
              <a:solidFill>
                <a:srgbClr val="A31D07"/>
              </a:solidFill>
              <a:headEnd type="none" w="med" len="med"/>
              <a:tailEnd type="triangle"/>
            </a:ln>
          </p:spPr>
          <p:style>
            <a:lnRef idx="1">
              <a:schemeClr val="accent6"/>
            </a:lnRef>
            <a:fillRef idx="0">
              <a:schemeClr val="accent6"/>
            </a:fillRef>
            <a:effectRef idx="0">
              <a:schemeClr val="accent6"/>
            </a:effectRef>
            <a:fontRef idx="minor">
              <a:schemeClr val="tx1"/>
            </a:fontRef>
          </p:style>
        </p:cxnSp>
      </p:grpSp>
      <p:pic>
        <p:nvPicPr>
          <p:cNvPr id="31" name="图片 2"/>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8842263" y="34527"/>
            <a:ext cx="3282720" cy="3585227"/>
          </a:xfrm>
          <a:prstGeom prst="rect">
            <a:avLst/>
          </a:prstGeom>
          <a:solidFill>
            <a:schemeClr val="tx1"/>
          </a:solidFill>
          <a:ln>
            <a:noFill/>
          </a:ln>
        </p:spPr>
      </p:pic>
      <p:pic>
        <p:nvPicPr>
          <p:cNvPr id="32" name="Picture 4" descr="22"/>
          <p:cNvPicPr>
            <a:picLocks noChangeAspect="1" noChangeArrowheads="1"/>
          </p:cNvPicPr>
          <p:nvPr/>
        </p:nvPicPr>
        <p:blipFill rotWithShape="1">
          <a:blip r:embed="rId13">
            <a:extLst>
              <a:ext uri="{28A0092B-C50C-407E-A947-70E740481C1C}">
                <a14:useLocalDpi xmlns:a14="http://schemas.microsoft.com/office/drawing/2010/main" val="0"/>
              </a:ext>
            </a:extLst>
          </a:blip>
          <a:srcRect l="2642" t="14136" r="88112" b="14328"/>
          <a:stretch/>
        </p:blipFill>
        <p:spPr bwMode="auto">
          <a:xfrm>
            <a:off x="104287" y="94141"/>
            <a:ext cx="845388" cy="897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21498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1661" y="-10670"/>
            <a:ext cx="5621696" cy="728133"/>
          </a:xfrm>
        </p:spPr>
        <p:txBody>
          <a:bodyPr/>
          <a:lstStyle/>
          <a:p>
            <a:r>
              <a:rPr lang="en-US" dirty="0" smtClean="0"/>
              <a:t>Clustering algorithms</a:t>
            </a:r>
            <a:endParaRPr lang="en-US" dirty="0"/>
          </a:p>
        </p:txBody>
      </p:sp>
      <p:sp>
        <p:nvSpPr>
          <p:cNvPr id="3" name="Content Placeholder 2"/>
          <p:cNvSpPr>
            <a:spLocks noGrp="1"/>
          </p:cNvSpPr>
          <p:nvPr>
            <p:ph idx="1"/>
          </p:nvPr>
        </p:nvSpPr>
        <p:spPr>
          <a:xfrm>
            <a:off x="458933" y="837352"/>
            <a:ext cx="7176997" cy="2945444"/>
          </a:xfrm>
        </p:spPr>
        <p:txBody>
          <a:bodyPr>
            <a:normAutofit/>
          </a:bodyPr>
          <a:lstStyle/>
          <a:p>
            <a:r>
              <a:rPr lang="en-US" sz="2200" dirty="0" smtClean="0"/>
              <a:t>Build a discriminator threshold  parameter, function of integrated time and momentum info</a:t>
            </a:r>
          </a:p>
          <a:p>
            <a:pPr marL="355600" indent="-342900">
              <a:lnSpc>
                <a:spcPct val="100000"/>
              </a:lnSpc>
              <a:buFont typeface="Arial"/>
              <a:buChar char="•"/>
              <a:tabLst>
                <a:tab pos="355600" algn="l"/>
              </a:tabLst>
            </a:pPr>
            <a:r>
              <a:rPr lang="en-US" sz="2200" spc="-5" dirty="0">
                <a:latin typeface="Calibri"/>
                <a:cs typeface="Calibri"/>
              </a:rPr>
              <a:t>Co</a:t>
            </a:r>
            <a:r>
              <a:rPr lang="en-US" sz="2200" spc="-10" dirty="0">
                <a:latin typeface="Calibri"/>
                <a:cs typeface="Calibri"/>
              </a:rPr>
              <a:t>n</a:t>
            </a:r>
            <a:r>
              <a:rPr lang="en-US" sz="2200" spc="-40" dirty="0">
                <a:latin typeface="Calibri"/>
                <a:cs typeface="Calibri"/>
              </a:rPr>
              <a:t>t</a:t>
            </a:r>
            <a:r>
              <a:rPr lang="en-US" sz="2200" dirty="0">
                <a:latin typeface="Calibri"/>
                <a:cs typeface="Calibri"/>
              </a:rPr>
              <a:t>ainer</a:t>
            </a:r>
            <a:r>
              <a:rPr lang="en-US" sz="2200" spc="10" dirty="0">
                <a:latin typeface="Calibri"/>
                <a:cs typeface="Calibri"/>
              </a:rPr>
              <a:t> </a:t>
            </a:r>
            <a:r>
              <a:rPr lang="en-US" sz="2200" spc="-5" dirty="0">
                <a:latin typeface="Calibri"/>
                <a:cs typeface="Calibri"/>
              </a:rPr>
              <a:t>fi</a:t>
            </a:r>
            <a:r>
              <a:rPr lang="en-US" sz="2200" spc="-10" dirty="0">
                <a:latin typeface="Calibri"/>
                <a:cs typeface="Calibri"/>
              </a:rPr>
              <a:t>l</a:t>
            </a:r>
            <a:r>
              <a:rPr lang="en-US" sz="2200" spc="-5" dirty="0">
                <a:latin typeface="Calibri"/>
                <a:cs typeface="Calibri"/>
              </a:rPr>
              <a:t>l</a:t>
            </a:r>
            <a:r>
              <a:rPr lang="en-US" sz="2200" spc="-10" dirty="0">
                <a:latin typeface="Calibri"/>
                <a:cs typeface="Calibri"/>
              </a:rPr>
              <a:t>ed</a:t>
            </a:r>
            <a:r>
              <a:rPr lang="en-US" sz="2200" spc="25" dirty="0">
                <a:latin typeface="Calibri"/>
                <a:cs typeface="Calibri"/>
              </a:rPr>
              <a:t> </a:t>
            </a:r>
            <a:r>
              <a:rPr lang="en-US" sz="2200" dirty="0">
                <a:latin typeface="Calibri"/>
                <a:cs typeface="Calibri"/>
              </a:rPr>
              <a:t>w</a:t>
            </a:r>
            <a:r>
              <a:rPr lang="en-US" sz="2200" spc="-10" dirty="0">
                <a:latin typeface="Calibri"/>
                <a:cs typeface="Calibri"/>
              </a:rPr>
              <a:t>i</a:t>
            </a:r>
            <a:r>
              <a:rPr lang="en-US" sz="2200" dirty="0">
                <a:latin typeface="Calibri"/>
                <a:cs typeface="Calibri"/>
              </a:rPr>
              <a:t>th</a:t>
            </a:r>
            <a:r>
              <a:rPr lang="en-US" sz="2200" spc="10" dirty="0">
                <a:latin typeface="Calibri"/>
                <a:cs typeface="Calibri"/>
              </a:rPr>
              <a:t> </a:t>
            </a:r>
            <a:r>
              <a:rPr lang="en-US" sz="2200" spc="-15" dirty="0">
                <a:latin typeface="Calibri"/>
                <a:cs typeface="Calibri"/>
              </a:rPr>
              <a:t>sc</a:t>
            </a:r>
            <a:r>
              <a:rPr lang="en-US" sz="2200" spc="-55" dirty="0">
                <a:latin typeface="Calibri"/>
                <a:cs typeface="Calibri"/>
              </a:rPr>
              <a:t>r</a:t>
            </a:r>
            <a:r>
              <a:rPr lang="en-US" sz="2200" dirty="0">
                <a:latin typeface="Calibri"/>
                <a:cs typeface="Calibri"/>
              </a:rPr>
              <a:t>ap </a:t>
            </a:r>
            <a:r>
              <a:rPr lang="en-US" sz="2200" spc="-5" dirty="0">
                <a:latin typeface="Calibri"/>
                <a:cs typeface="Calibri"/>
              </a:rPr>
              <a:t>i</a:t>
            </a:r>
            <a:r>
              <a:rPr lang="en-US" sz="2200" spc="-40" dirty="0">
                <a:latin typeface="Calibri"/>
                <a:cs typeface="Calibri"/>
              </a:rPr>
              <a:t>r</a:t>
            </a:r>
            <a:r>
              <a:rPr lang="en-US" sz="2200" spc="-5" dirty="0">
                <a:latin typeface="Calibri"/>
                <a:cs typeface="Calibri"/>
              </a:rPr>
              <a:t>on (worst case scenario)</a:t>
            </a:r>
            <a:endParaRPr lang="en-US" sz="2200" dirty="0">
              <a:latin typeface="Calibri"/>
              <a:cs typeface="Calibri"/>
            </a:endParaRPr>
          </a:p>
          <a:p>
            <a:pPr marL="355600" indent="-342900">
              <a:lnSpc>
                <a:spcPct val="100000"/>
              </a:lnSpc>
              <a:spcBef>
                <a:spcPts val="430"/>
              </a:spcBef>
              <a:buFont typeface="Arial"/>
              <a:buChar char="•"/>
              <a:tabLst>
                <a:tab pos="355600" algn="l"/>
              </a:tabLst>
            </a:pPr>
            <a:r>
              <a:rPr lang="en-US" sz="2200" spc="-15" dirty="0" smtClean="0">
                <a:latin typeface="Calibri"/>
                <a:cs typeface="Calibri"/>
              </a:rPr>
              <a:t>U</a:t>
            </a:r>
            <a:r>
              <a:rPr lang="en-US" sz="2200" dirty="0" smtClean="0">
                <a:latin typeface="Calibri"/>
                <a:cs typeface="Calibri"/>
              </a:rPr>
              <a:t> </a:t>
            </a:r>
            <a:r>
              <a:rPr lang="en-US" sz="2200" spc="-5" dirty="0">
                <a:latin typeface="Calibri"/>
                <a:cs typeface="Calibri"/>
              </a:rPr>
              <a:t>blo</a:t>
            </a:r>
            <a:r>
              <a:rPr lang="en-US" sz="2200" spc="-20" dirty="0">
                <a:latin typeface="Calibri"/>
                <a:cs typeface="Calibri"/>
              </a:rPr>
              <a:t>c</a:t>
            </a:r>
            <a:r>
              <a:rPr lang="en-US" sz="2200" spc="-10" dirty="0">
                <a:latin typeface="Calibri"/>
                <a:cs typeface="Calibri"/>
              </a:rPr>
              <a:t>k</a:t>
            </a:r>
            <a:r>
              <a:rPr lang="en-US" sz="2200" spc="5" dirty="0">
                <a:latin typeface="Calibri"/>
                <a:cs typeface="Calibri"/>
              </a:rPr>
              <a:t> </a:t>
            </a:r>
            <a:r>
              <a:rPr lang="en-US" sz="2200" spc="5" dirty="0" smtClean="0">
                <a:latin typeface="Calibri"/>
                <a:cs typeface="Calibri"/>
              </a:rPr>
              <a:t>found </a:t>
            </a:r>
            <a:r>
              <a:rPr lang="en-US" sz="2200" spc="-15" dirty="0" smtClean="0">
                <a:latin typeface="Calibri"/>
                <a:cs typeface="Calibri"/>
              </a:rPr>
              <a:t>a</a:t>
            </a:r>
            <a:r>
              <a:rPr lang="en-US" sz="2200" spc="-5" dirty="0" smtClean="0">
                <a:latin typeface="Calibri"/>
                <a:cs typeface="Calibri"/>
              </a:rPr>
              <a:t>f</a:t>
            </a:r>
            <a:r>
              <a:rPr lang="en-US" sz="2200" spc="-25" dirty="0" smtClean="0">
                <a:latin typeface="Calibri"/>
                <a:cs typeface="Calibri"/>
              </a:rPr>
              <a:t>t</a:t>
            </a:r>
            <a:r>
              <a:rPr lang="en-US" sz="2200" spc="-10" dirty="0" smtClean="0">
                <a:latin typeface="Calibri"/>
                <a:cs typeface="Calibri"/>
              </a:rPr>
              <a:t>er</a:t>
            </a:r>
            <a:r>
              <a:rPr lang="en-US" sz="2200" spc="10" dirty="0" smtClean="0">
                <a:latin typeface="Calibri"/>
                <a:cs typeface="Calibri"/>
              </a:rPr>
              <a:t> </a:t>
            </a:r>
            <a:r>
              <a:rPr lang="en-US" sz="2200" spc="-10" dirty="0">
                <a:latin typeface="Calibri"/>
                <a:cs typeface="Calibri"/>
              </a:rPr>
              <a:t>3</a:t>
            </a:r>
            <a:r>
              <a:rPr lang="en-US" sz="2200" dirty="0">
                <a:latin typeface="Calibri"/>
                <a:cs typeface="Calibri"/>
              </a:rPr>
              <a:t> minu</a:t>
            </a:r>
            <a:r>
              <a:rPr lang="en-US" sz="2200" spc="-30" dirty="0">
                <a:latin typeface="Calibri"/>
                <a:cs typeface="Calibri"/>
              </a:rPr>
              <a:t>t</a:t>
            </a:r>
            <a:r>
              <a:rPr lang="en-US" sz="2200" spc="-10" dirty="0">
                <a:latin typeface="Calibri"/>
                <a:cs typeface="Calibri"/>
              </a:rPr>
              <a:t>es</a:t>
            </a:r>
            <a:r>
              <a:rPr lang="en-US" sz="2200" spc="15" dirty="0">
                <a:latin typeface="Calibri"/>
                <a:cs typeface="Calibri"/>
              </a:rPr>
              <a:t> </a:t>
            </a:r>
            <a:r>
              <a:rPr lang="en-US" sz="2200" spc="-5" dirty="0">
                <a:latin typeface="Calibri"/>
                <a:cs typeface="Calibri"/>
              </a:rPr>
              <a:t>(</a:t>
            </a:r>
            <a:r>
              <a:rPr lang="en-US" sz="2200" spc="-10" dirty="0">
                <a:latin typeface="Calibri"/>
                <a:cs typeface="Calibri"/>
              </a:rPr>
              <a:t>l</a:t>
            </a:r>
            <a:r>
              <a:rPr lang="en-US" sz="2200" spc="-20" dirty="0">
                <a:latin typeface="Calibri"/>
                <a:cs typeface="Calibri"/>
              </a:rPr>
              <a:t>e</a:t>
            </a:r>
            <a:r>
              <a:rPr lang="en-US" sz="2200" spc="-5" dirty="0">
                <a:latin typeface="Calibri"/>
                <a:cs typeface="Calibri"/>
              </a:rPr>
              <a:t>ft</a:t>
            </a:r>
            <a:r>
              <a:rPr lang="en-US" sz="2200" dirty="0">
                <a:latin typeface="Calibri"/>
                <a:cs typeface="Calibri"/>
              </a:rPr>
              <a:t>)</a:t>
            </a:r>
            <a:r>
              <a:rPr lang="en-US" sz="2200" spc="15" dirty="0">
                <a:latin typeface="Calibri"/>
                <a:cs typeface="Calibri"/>
              </a:rPr>
              <a:t> </a:t>
            </a:r>
            <a:r>
              <a:rPr lang="en-US" sz="2200" dirty="0">
                <a:latin typeface="Calibri"/>
                <a:cs typeface="Calibri"/>
              </a:rPr>
              <a:t>and</a:t>
            </a:r>
            <a:r>
              <a:rPr lang="en-US" sz="2200" spc="10" dirty="0">
                <a:latin typeface="Calibri"/>
                <a:cs typeface="Calibri"/>
              </a:rPr>
              <a:t> </a:t>
            </a:r>
            <a:r>
              <a:rPr lang="en-US" sz="2200" spc="-10" dirty="0">
                <a:latin typeface="Calibri"/>
                <a:cs typeface="Calibri"/>
              </a:rPr>
              <a:t>5</a:t>
            </a:r>
            <a:r>
              <a:rPr lang="en-US" sz="2200" dirty="0">
                <a:latin typeface="Calibri"/>
                <a:cs typeface="Calibri"/>
              </a:rPr>
              <a:t> minu</a:t>
            </a:r>
            <a:r>
              <a:rPr lang="en-US" sz="2200" spc="-30" dirty="0">
                <a:latin typeface="Calibri"/>
                <a:cs typeface="Calibri"/>
              </a:rPr>
              <a:t>t</a:t>
            </a:r>
            <a:r>
              <a:rPr lang="en-US" sz="2200" spc="-10" dirty="0">
                <a:latin typeface="Calibri"/>
                <a:cs typeface="Calibri"/>
              </a:rPr>
              <a:t>es</a:t>
            </a:r>
            <a:r>
              <a:rPr lang="en-US" sz="2200" spc="15" dirty="0">
                <a:latin typeface="Calibri"/>
                <a:cs typeface="Calibri"/>
              </a:rPr>
              <a:t> </a:t>
            </a:r>
            <a:r>
              <a:rPr lang="en-US" sz="2200" spc="-15" dirty="0">
                <a:latin typeface="Calibri"/>
                <a:cs typeface="Calibri"/>
              </a:rPr>
              <a:t>(</a:t>
            </a:r>
            <a:r>
              <a:rPr lang="en-US" sz="2200" spc="-20" dirty="0">
                <a:latin typeface="Calibri"/>
                <a:cs typeface="Calibri"/>
              </a:rPr>
              <a:t>r</a:t>
            </a:r>
            <a:r>
              <a:rPr lang="en-US" sz="2200" spc="-5" dirty="0">
                <a:latin typeface="Calibri"/>
                <a:cs typeface="Calibri"/>
              </a:rPr>
              <a:t>i</a:t>
            </a:r>
            <a:r>
              <a:rPr lang="en-US" sz="2200" dirty="0">
                <a:latin typeface="Calibri"/>
                <a:cs typeface="Calibri"/>
              </a:rPr>
              <a:t>gh</a:t>
            </a:r>
            <a:r>
              <a:rPr lang="en-US" sz="2200" spc="-10" dirty="0">
                <a:latin typeface="Calibri"/>
                <a:cs typeface="Calibri"/>
              </a:rPr>
              <a:t>t</a:t>
            </a:r>
            <a:r>
              <a:rPr lang="en-US" sz="2200" dirty="0">
                <a:latin typeface="Calibri"/>
                <a:cs typeface="Calibri"/>
              </a:rPr>
              <a:t>)</a:t>
            </a:r>
          </a:p>
          <a:p>
            <a:pPr marL="355600" indent="-342900">
              <a:lnSpc>
                <a:spcPct val="100000"/>
              </a:lnSpc>
              <a:spcBef>
                <a:spcPts val="430"/>
              </a:spcBef>
              <a:buFont typeface="Arial"/>
              <a:buChar char="•"/>
              <a:tabLst>
                <a:tab pos="355600" algn="l"/>
              </a:tabLst>
            </a:pPr>
            <a:r>
              <a:rPr lang="en-US" sz="2200" spc="-40" dirty="0" smtClean="0">
                <a:latin typeface="Calibri"/>
                <a:cs typeface="Calibri"/>
              </a:rPr>
              <a:t>Partial knowledge of momentum is NECESSARY</a:t>
            </a:r>
            <a:endParaRPr lang="en-US" sz="2200" dirty="0">
              <a:latin typeface="Calibri"/>
              <a:cs typeface="Calibri"/>
            </a:endParaRPr>
          </a:p>
        </p:txBody>
      </p:sp>
      <p:sp>
        <p:nvSpPr>
          <p:cNvPr id="4" name="Date Placeholder 3"/>
          <p:cNvSpPr>
            <a:spLocks noGrp="1"/>
          </p:cNvSpPr>
          <p:nvPr>
            <p:ph type="dt" sz="half" idx="10"/>
          </p:nvPr>
        </p:nvSpPr>
        <p:spPr/>
        <p:txBody>
          <a:bodyPr/>
          <a:lstStyle/>
          <a:p>
            <a:fld id="{C8B14F07-0D35-4FEB-965B-A3E86BE35C7C}"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11</a:t>
            </a:fld>
            <a:endParaRPr lang="en-US" dirty="0"/>
          </a:p>
        </p:txBody>
      </p:sp>
      <p:sp>
        <p:nvSpPr>
          <p:cNvPr id="7" name="object 7"/>
          <p:cNvSpPr/>
          <p:nvPr/>
        </p:nvSpPr>
        <p:spPr>
          <a:xfrm>
            <a:off x="764213" y="3281574"/>
            <a:ext cx="4032074" cy="2815632"/>
          </a:xfrm>
          <a:prstGeom prst="rect">
            <a:avLst/>
          </a:prstGeom>
          <a:blipFill>
            <a:blip r:embed="rId2" cstate="print"/>
            <a:stretch>
              <a:fillRect/>
            </a:stretch>
          </a:blipFill>
        </p:spPr>
        <p:txBody>
          <a:bodyPr wrap="square" lIns="0" tIns="0" rIns="0" bIns="0" rtlCol="0">
            <a:spAutoFit/>
          </a:bodyPr>
          <a:lstStyle/>
          <a:p>
            <a:endParaRPr/>
          </a:p>
        </p:txBody>
      </p:sp>
      <p:sp>
        <p:nvSpPr>
          <p:cNvPr id="8" name="object 6"/>
          <p:cNvSpPr/>
          <p:nvPr/>
        </p:nvSpPr>
        <p:spPr>
          <a:xfrm>
            <a:off x="7635930" y="106659"/>
            <a:ext cx="4400794" cy="3057586"/>
          </a:xfrm>
          <a:prstGeom prst="rect">
            <a:avLst/>
          </a:prstGeom>
          <a:blipFill>
            <a:blip r:embed="rId3" cstate="print"/>
            <a:stretch>
              <a:fillRect/>
            </a:stretch>
          </a:blipFill>
        </p:spPr>
        <p:txBody>
          <a:bodyPr wrap="square" lIns="0" tIns="0" rIns="0" bIns="0" rtlCol="0">
            <a:spAutoFit/>
          </a:bodyPr>
          <a:lstStyle/>
          <a:p>
            <a:endParaRPr/>
          </a:p>
        </p:txBody>
      </p:sp>
      <p:sp>
        <p:nvSpPr>
          <p:cNvPr id="9" name="object 9"/>
          <p:cNvSpPr/>
          <p:nvPr/>
        </p:nvSpPr>
        <p:spPr>
          <a:xfrm>
            <a:off x="30761" y="39466"/>
            <a:ext cx="2151888" cy="623315"/>
          </a:xfrm>
          <a:prstGeom prst="rect">
            <a:avLst/>
          </a:prstGeom>
          <a:blipFill>
            <a:blip r:embed="rId4" cstate="print"/>
            <a:stretch>
              <a:fillRect/>
            </a:stretch>
          </a:blipFill>
        </p:spPr>
        <p:txBody>
          <a:bodyPr wrap="square" lIns="0" tIns="0" rIns="0" bIns="0" rtlCol="0">
            <a:spAutoFit/>
          </a:bodyPr>
          <a:lstStyle/>
          <a:p>
            <a:endParaRPr/>
          </a:p>
        </p:txBody>
      </p:sp>
      <p:sp>
        <p:nvSpPr>
          <p:cNvPr id="10" name="object 4"/>
          <p:cNvSpPr/>
          <p:nvPr/>
        </p:nvSpPr>
        <p:spPr>
          <a:xfrm>
            <a:off x="5396509" y="3281574"/>
            <a:ext cx="6640215" cy="2815632"/>
          </a:xfrm>
          <a:prstGeom prst="rect">
            <a:avLst/>
          </a:prstGeom>
          <a:blipFill>
            <a:blip r:embed="rId5" cstate="print"/>
            <a:stretch>
              <a:fillRect/>
            </a:stretch>
          </a:blipFill>
        </p:spPr>
        <p:txBody>
          <a:bodyPr wrap="square" lIns="0" tIns="0" rIns="0" bIns="0" rtlCol="0">
            <a:spAutoFit/>
          </a:bodyPr>
          <a:lstStyle/>
          <a:p>
            <a:endParaRPr/>
          </a:p>
        </p:txBody>
      </p:sp>
      <p:sp>
        <p:nvSpPr>
          <p:cNvPr id="12" name="object 8"/>
          <p:cNvSpPr txBox="1"/>
          <p:nvPr/>
        </p:nvSpPr>
        <p:spPr>
          <a:xfrm>
            <a:off x="8963984" y="770467"/>
            <a:ext cx="2529840" cy="553998"/>
          </a:xfrm>
          <a:prstGeom prst="rect">
            <a:avLst/>
          </a:prstGeom>
        </p:spPr>
        <p:txBody>
          <a:bodyPr vert="horz" wrap="square" lIns="0" tIns="0" rIns="0" bIns="0" rtlCol="0">
            <a:spAutoFit/>
          </a:bodyPr>
          <a:lstStyle/>
          <a:p>
            <a:pPr marL="12700">
              <a:lnSpc>
                <a:spcPct val="100000"/>
              </a:lnSpc>
            </a:pPr>
            <a:r>
              <a:rPr sz="1800" spc="-15" dirty="0">
                <a:solidFill>
                  <a:schemeClr val="bg1"/>
                </a:solidFill>
                <a:latin typeface="Calibri"/>
                <a:cs typeface="Calibri"/>
              </a:rPr>
              <a:t>Ca</a:t>
            </a:r>
            <a:r>
              <a:rPr sz="1800" spc="-35" dirty="0">
                <a:solidFill>
                  <a:schemeClr val="bg1"/>
                </a:solidFill>
                <a:latin typeface="Calibri"/>
                <a:cs typeface="Calibri"/>
              </a:rPr>
              <a:t>r</a:t>
            </a:r>
            <a:r>
              <a:rPr sz="1800" spc="-20" dirty="0">
                <a:solidFill>
                  <a:schemeClr val="bg1"/>
                </a:solidFill>
                <a:latin typeface="Calibri"/>
                <a:cs typeface="Calibri"/>
              </a:rPr>
              <a:t>g</a:t>
            </a:r>
            <a:r>
              <a:rPr sz="1800" dirty="0">
                <a:solidFill>
                  <a:schemeClr val="bg1"/>
                </a:solidFill>
                <a:latin typeface="Calibri"/>
                <a:cs typeface="Calibri"/>
              </a:rPr>
              <a:t>o</a:t>
            </a:r>
            <a:r>
              <a:rPr sz="1800" spc="-5" dirty="0">
                <a:solidFill>
                  <a:schemeClr val="bg1"/>
                </a:solidFill>
                <a:latin typeface="Calibri"/>
                <a:cs typeface="Calibri"/>
              </a:rPr>
              <a:t> </a:t>
            </a:r>
            <a:r>
              <a:rPr sz="1800" spc="-30" dirty="0">
                <a:solidFill>
                  <a:schemeClr val="bg1"/>
                </a:solidFill>
                <a:latin typeface="Calibri"/>
                <a:cs typeface="Calibri"/>
              </a:rPr>
              <a:t>c</a:t>
            </a:r>
            <a:r>
              <a:rPr sz="1800" spc="-5" dirty="0">
                <a:solidFill>
                  <a:schemeClr val="bg1"/>
                </a:solidFill>
                <a:latin typeface="Calibri"/>
                <a:cs typeface="Calibri"/>
              </a:rPr>
              <a:t>o</a:t>
            </a:r>
            <a:r>
              <a:rPr sz="1800" spc="-10" dirty="0">
                <a:solidFill>
                  <a:schemeClr val="bg1"/>
                </a:solidFill>
                <a:latin typeface="Calibri"/>
                <a:cs typeface="Calibri"/>
              </a:rPr>
              <a:t>n</a:t>
            </a:r>
            <a:r>
              <a:rPr sz="1800" spc="-40" dirty="0">
                <a:solidFill>
                  <a:schemeClr val="bg1"/>
                </a:solidFill>
                <a:latin typeface="Calibri"/>
                <a:cs typeface="Calibri"/>
              </a:rPr>
              <a:t>t</a:t>
            </a:r>
            <a:r>
              <a:rPr sz="1800" dirty="0">
                <a:solidFill>
                  <a:schemeClr val="bg1"/>
                </a:solidFill>
                <a:latin typeface="Calibri"/>
                <a:cs typeface="Calibri"/>
              </a:rPr>
              <a:t>ainer</a:t>
            </a:r>
            <a:r>
              <a:rPr sz="1800" spc="20" dirty="0">
                <a:solidFill>
                  <a:schemeClr val="bg1"/>
                </a:solidFill>
                <a:latin typeface="Calibri"/>
                <a:cs typeface="Calibri"/>
              </a:rPr>
              <a:t> </a:t>
            </a:r>
            <a:r>
              <a:rPr sz="1800" dirty="0" smtClean="0">
                <a:solidFill>
                  <a:schemeClr val="bg1"/>
                </a:solidFill>
                <a:latin typeface="Calibri"/>
                <a:cs typeface="Calibri"/>
              </a:rPr>
              <a:t>w</a:t>
            </a:r>
            <a:r>
              <a:rPr sz="1800" spc="-10" dirty="0" smtClean="0">
                <a:solidFill>
                  <a:schemeClr val="bg1"/>
                </a:solidFill>
                <a:latin typeface="Calibri"/>
                <a:cs typeface="Calibri"/>
              </a:rPr>
              <a:t>i</a:t>
            </a:r>
            <a:r>
              <a:rPr sz="1800" dirty="0" smtClean="0">
                <a:solidFill>
                  <a:schemeClr val="bg1"/>
                </a:solidFill>
                <a:latin typeface="Calibri"/>
                <a:cs typeface="Calibri"/>
              </a:rPr>
              <a:t>th</a:t>
            </a:r>
            <a:r>
              <a:rPr lang="it-IT" sz="1800" dirty="0" smtClean="0">
                <a:solidFill>
                  <a:schemeClr val="bg1"/>
                </a:solidFill>
                <a:latin typeface="Calibri"/>
                <a:cs typeface="Calibri"/>
              </a:rPr>
              <a:t> U in</a:t>
            </a:r>
            <a:r>
              <a:rPr sz="1800" spc="10" dirty="0" smtClean="0">
                <a:solidFill>
                  <a:schemeClr val="bg1"/>
                </a:solidFill>
                <a:latin typeface="Calibri"/>
                <a:cs typeface="Calibri"/>
              </a:rPr>
              <a:t> </a:t>
            </a:r>
            <a:r>
              <a:rPr sz="1800" spc="-20" dirty="0" smtClean="0">
                <a:solidFill>
                  <a:schemeClr val="bg1"/>
                </a:solidFill>
                <a:latin typeface="Calibri"/>
                <a:cs typeface="Calibri"/>
              </a:rPr>
              <a:t>s</a:t>
            </a:r>
            <a:r>
              <a:rPr sz="1800" spc="-25" dirty="0" smtClean="0">
                <a:solidFill>
                  <a:schemeClr val="bg1"/>
                </a:solidFill>
                <a:latin typeface="Calibri"/>
                <a:cs typeface="Calibri"/>
              </a:rPr>
              <a:t>t</a:t>
            </a:r>
            <a:r>
              <a:rPr sz="1800" spc="-5" dirty="0" smtClean="0">
                <a:solidFill>
                  <a:schemeClr val="bg1"/>
                </a:solidFill>
                <a:latin typeface="Calibri"/>
                <a:cs typeface="Calibri"/>
              </a:rPr>
              <a:t>one</a:t>
            </a:r>
            <a:r>
              <a:rPr lang="it-IT" sz="1800" spc="-5" dirty="0" smtClean="0">
                <a:solidFill>
                  <a:schemeClr val="bg1"/>
                </a:solidFill>
                <a:latin typeface="Calibri"/>
                <a:cs typeface="Calibri"/>
              </a:rPr>
              <a:t>s</a:t>
            </a:r>
            <a:endParaRPr sz="1800" dirty="0">
              <a:solidFill>
                <a:schemeClr val="bg1"/>
              </a:solidFill>
              <a:latin typeface="Calibri"/>
              <a:cs typeface="Calibri"/>
            </a:endParaRPr>
          </a:p>
        </p:txBody>
      </p:sp>
      <p:sp>
        <p:nvSpPr>
          <p:cNvPr id="13" name="object 8"/>
          <p:cNvSpPr txBox="1"/>
          <p:nvPr/>
        </p:nvSpPr>
        <p:spPr>
          <a:xfrm>
            <a:off x="6397481" y="3782796"/>
            <a:ext cx="2184215" cy="553998"/>
          </a:xfrm>
          <a:prstGeom prst="rect">
            <a:avLst/>
          </a:prstGeom>
        </p:spPr>
        <p:txBody>
          <a:bodyPr vert="horz" wrap="square" lIns="0" tIns="0" rIns="0" bIns="0" rtlCol="0">
            <a:spAutoFit/>
          </a:bodyPr>
          <a:lstStyle/>
          <a:p>
            <a:pPr marL="12700">
              <a:lnSpc>
                <a:spcPct val="100000"/>
              </a:lnSpc>
            </a:pPr>
            <a:r>
              <a:rPr sz="1800" spc="-15" dirty="0">
                <a:solidFill>
                  <a:schemeClr val="bg1"/>
                </a:solidFill>
                <a:latin typeface="Calibri"/>
                <a:cs typeface="Calibri"/>
              </a:rPr>
              <a:t>Ca</a:t>
            </a:r>
            <a:r>
              <a:rPr sz="1800" spc="-35" dirty="0">
                <a:solidFill>
                  <a:schemeClr val="bg1"/>
                </a:solidFill>
                <a:latin typeface="Calibri"/>
                <a:cs typeface="Calibri"/>
              </a:rPr>
              <a:t>r</a:t>
            </a:r>
            <a:r>
              <a:rPr sz="1800" spc="-20" dirty="0">
                <a:solidFill>
                  <a:schemeClr val="bg1"/>
                </a:solidFill>
                <a:latin typeface="Calibri"/>
                <a:cs typeface="Calibri"/>
              </a:rPr>
              <a:t>g</a:t>
            </a:r>
            <a:r>
              <a:rPr sz="1800" dirty="0">
                <a:solidFill>
                  <a:schemeClr val="bg1"/>
                </a:solidFill>
                <a:latin typeface="Calibri"/>
                <a:cs typeface="Calibri"/>
              </a:rPr>
              <a:t>o</a:t>
            </a:r>
            <a:r>
              <a:rPr sz="1800" spc="-5" dirty="0">
                <a:solidFill>
                  <a:schemeClr val="bg1"/>
                </a:solidFill>
                <a:latin typeface="Calibri"/>
                <a:cs typeface="Calibri"/>
              </a:rPr>
              <a:t> </a:t>
            </a:r>
            <a:r>
              <a:rPr sz="1800" spc="-30" dirty="0">
                <a:solidFill>
                  <a:schemeClr val="bg1"/>
                </a:solidFill>
                <a:latin typeface="Calibri"/>
                <a:cs typeface="Calibri"/>
              </a:rPr>
              <a:t>c</a:t>
            </a:r>
            <a:r>
              <a:rPr sz="1800" spc="-5" dirty="0">
                <a:solidFill>
                  <a:schemeClr val="bg1"/>
                </a:solidFill>
                <a:latin typeface="Calibri"/>
                <a:cs typeface="Calibri"/>
              </a:rPr>
              <a:t>o</a:t>
            </a:r>
            <a:r>
              <a:rPr sz="1800" spc="-10" dirty="0">
                <a:solidFill>
                  <a:schemeClr val="bg1"/>
                </a:solidFill>
                <a:latin typeface="Calibri"/>
                <a:cs typeface="Calibri"/>
              </a:rPr>
              <a:t>n</a:t>
            </a:r>
            <a:r>
              <a:rPr sz="1800" spc="-40" dirty="0">
                <a:solidFill>
                  <a:schemeClr val="bg1"/>
                </a:solidFill>
                <a:latin typeface="Calibri"/>
                <a:cs typeface="Calibri"/>
              </a:rPr>
              <a:t>t</a:t>
            </a:r>
            <a:r>
              <a:rPr sz="1800" dirty="0">
                <a:solidFill>
                  <a:schemeClr val="bg1"/>
                </a:solidFill>
                <a:latin typeface="Calibri"/>
                <a:cs typeface="Calibri"/>
              </a:rPr>
              <a:t>ainer</a:t>
            </a:r>
            <a:r>
              <a:rPr sz="1800" spc="20" dirty="0">
                <a:solidFill>
                  <a:schemeClr val="bg1"/>
                </a:solidFill>
                <a:latin typeface="Calibri"/>
                <a:cs typeface="Calibri"/>
              </a:rPr>
              <a:t> </a:t>
            </a:r>
            <a:r>
              <a:rPr sz="1800" dirty="0" smtClean="0">
                <a:solidFill>
                  <a:schemeClr val="bg1"/>
                </a:solidFill>
                <a:latin typeface="Calibri"/>
                <a:cs typeface="Calibri"/>
              </a:rPr>
              <a:t>w</a:t>
            </a:r>
            <a:r>
              <a:rPr sz="1800" spc="-10" dirty="0" smtClean="0">
                <a:solidFill>
                  <a:schemeClr val="bg1"/>
                </a:solidFill>
                <a:latin typeface="Calibri"/>
                <a:cs typeface="Calibri"/>
              </a:rPr>
              <a:t>i</a:t>
            </a:r>
            <a:r>
              <a:rPr sz="1800" dirty="0" smtClean="0">
                <a:solidFill>
                  <a:schemeClr val="bg1"/>
                </a:solidFill>
                <a:latin typeface="Calibri"/>
                <a:cs typeface="Calibri"/>
              </a:rPr>
              <a:t>th</a:t>
            </a:r>
            <a:r>
              <a:rPr lang="it-IT" sz="1800" dirty="0" smtClean="0">
                <a:solidFill>
                  <a:schemeClr val="bg1"/>
                </a:solidFill>
                <a:latin typeface="Calibri"/>
                <a:cs typeface="Calibri"/>
              </a:rPr>
              <a:t> U in</a:t>
            </a:r>
            <a:r>
              <a:rPr sz="1800" spc="10" dirty="0" smtClean="0">
                <a:solidFill>
                  <a:schemeClr val="bg1"/>
                </a:solidFill>
                <a:latin typeface="Calibri"/>
                <a:cs typeface="Calibri"/>
              </a:rPr>
              <a:t> </a:t>
            </a:r>
            <a:r>
              <a:rPr lang="it-IT" spc="-20" dirty="0" err="1" smtClean="0">
                <a:solidFill>
                  <a:schemeClr val="bg1"/>
                </a:solidFill>
                <a:latin typeface="Calibri"/>
                <a:cs typeface="Calibri"/>
              </a:rPr>
              <a:t>scrap</a:t>
            </a:r>
            <a:r>
              <a:rPr lang="it-IT" spc="-20" dirty="0" smtClean="0">
                <a:solidFill>
                  <a:schemeClr val="bg1"/>
                </a:solidFill>
                <a:latin typeface="Calibri"/>
                <a:cs typeface="Calibri"/>
              </a:rPr>
              <a:t> </a:t>
            </a:r>
            <a:r>
              <a:rPr lang="it-IT" spc="-20" dirty="0" err="1" smtClean="0">
                <a:solidFill>
                  <a:schemeClr val="bg1"/>
                </a:solidFill>
                <a:latin typeface="Calibri"/>
                <a:cs typeface="Calibri"/>
              </a:rPr>
              <a:t>iron</a:t>
            </a:r>
            <a:r>
              <a:rPr lang="it-IT" spc="-20" dirty="0" smtClean="0">
                <a:solidFill>
                  <a:schemeClr val="bg1"/>
                </a:solidFill>
                <a:latin typeface="Calibri"/>
                <a:cs typeface="Calibri"/>
              </a:rPr>
              <a:t> 3 </a:t>
            </a:r>
            <a:r>
              <a:rPr lang="it-IT" spc="-20" dirty="0" err="1" smtClean="0">
                <a:solidFill>
                  <a:schemeClr val="bg1"/>
                </a:solidFill>
                <a:latin typeface="Calibri"/>
                <a:cs typeface="Calibri"/>
              </a:rPr>
              <a:t>mins</a:t>
            </a:r>
            <a:endParaRPr sz="1800" dirty="0">
              <a:solidFill>
                <a:schemeClr val="bg1"/>
              </a:solidFill>
              <a:latin typeface="Calibri"/>
              <a:cs typeface="Calibri"/>
            </a:endParaRPr>
          </a:p>
        </p:txBody>
      </p:sp>
      <p:sp>
        <p:nvSpPr>
          <p:cNvPr id="14" name="object 8"/>
          <p:cNvSpPr txBox="1"/>
          <p:nvPr/>
        </p:nvSpPr>
        <p:spPr>
          <a:xfrm>
            <a:off x="9599612" y="4014415"/>
            <a:ext cx="2184215" cy="553998"/>
          </a:xfrm>
          <a:prstGeom prst="rect">
            <a:avLst/>
          </a:prstGeom>
        </p:spPr>
        <p:txBody>
          <a:bodyPr vert="horz" wrap="square" lIns="0" tIns="0" rIns="0" bIns="0" rtlCol="0">
            <a:spAutoFit/>
          </a:bodyPr>
          <a:lstStyle/>
          <a:p>
            <a:pPr marL="12700">
              <a:lnSpc>
                <a:spcPct val="100000"/>
              </a:lnSpc>
            </a:pPr>
            <a:r>
              <a:rPr sz="1800" spc="-15" dirty="0">
                <a:solidFill>
                  <a:schemeClr val="bg1"/>
                </a:solidFill>
                <a:latin typeface="Calibri"/>
                <a:cs typeface="Calibri"/>
              </a:rPr>
              <a:t>Ca</a:t>
            </a:r>
            <a:r>
              <a:rPr sz="1800" spc="-35" dirty="0">
                <a:solidFill>
                  <a:schemeClr val="bg1"/>
                </a:solidFill>
                <a:latin typeface="Calibri"/>
                <a:cs typeface="Calibri"/>
              </a:rPr>
              <a:t>r</a:t>
            </a:r>
            <a:r>
              <a:rPr sz="1800" spc="-20" dirty="0">
                <a:solidFill>
                  <a:schemeClr val="bg1"/>
                </a:solidFill>
                <a:latin typeface="Calibri"/>
                <a:cs typeface="Calibri"/>
              </a:rPr>
              <a:t>g</a:t>
            </a:r>
            <a:r>
              <a:rPr sz="1800" dirty="0">
                <a:solidFill>
                  <a:schemeClr val="bg1"/>
                </a:solidFill>
                <a:latin typeface="Calibri"/>
                <a:cs typeface="Calibri"/>
              </a:rPr>
              <a:t>o</a:t>
            </a:r>
            <a:r>
              <a:rPr sz="1800" spc="-5" dirty="0">
                <a:solidFill>
                  <a:schemeClr val="bg1"/>
                </a:solidFill>
                <a:latin typeface="Calibri"/>
                <a:cs typeface="Calibri"/>
              </a:rPr>
              <a:t> </a:t>
            </a:r>
            <a:r>
              <a:rPr sz="1800" spc="-30" dirty="0">
                <a:solidFill>
                  <a:schemeClr val="bg1"/>
                </a:solidFill>
                <a:latin typeface="Calibri"/>
                <a:cs typeface="Calibri"/>
              </a:rPr>
              <a:t>c</a:t>
            </a:r>
            <a:r>
              <a:rPr sz="1800" spc="-5" dirty="0">
                <a:solidFill>
                  <a:schemeClr val="bg1"/>
                </a:solidFill>
                <a:latin typeface="Calibri"/>
                <a:cs typeface="Calibri"/>
              </a:rPr>
              <a:t>o</a:t>
            </a:r>
            <a:r>
              <a:rPr sz="1800" spc="-10" dirty="0">
                <a:solidFill>
                  <a:schemeClr val="bg1"/>
                </a:solidFill>
                <a:latin typeface="Calibri"/>
                <a:cs typeface="Calibri"/>
              </a:rPr>
              <a:t>n</a:t>
            </a:r>
            <a:r>
              <a:rPr sz="1800" spc="-40" dirty="0">
                <a:solidFill>
                  <a:schemeClr val="bg1"/>
                </a:solidFill>
                <a:latin typeface="Calibri"/>
                <a:cs typeface="Calibri"/>
              </a:rPr>
              <a:t>t</a:t>
            </a:r>
            <a:r>
              <a:rPr sz="1800" dirty="0">
                <a:solidFill>
                  <a:schemeClr val="bg1"/>
                </a:solidFill>
                <a:latin typeface="Calibri"/>
                <a:cs typeface="Calibri"/>
              </a:rPr>
              <a:t>ainer</a:t>
            </a:r>
            <a:r>
              <a:rPr sz="1800" spc="20" dirty="0">
                <a:solidFill>
                  <a:schemeClr val="bg1"/>
                </a:solidFill>
                <a:latin typeface="Calibri"/>
                <a:cs typeface="Calibri"/>
              </a:rPr>
              <a:t> </a:t>
            </a:r>
            <a:r>
              <a:rPr sz="1800" dirty="0" smtClean="0">
                <a:solidFill>
                  <a:schemeClr val="bg1"/>
                </a:solidFill>
                <a:latin typeface="Calibri"/>
                <a:cs typeface="Calibri"/>
              </a:rPr>
              <a:t>w</a:t>
            </a:r>
            <a:r>
              <a:rPr sz="1800" spc="-10" dirty="0" smtClean="0">
                <a:solidFill>
                  <a:schemeClr val="bg1"/>
                </a:solidFill>
                <a:latin typeface="Calibri"/>
                <a:cs typeface="Calibri"/>
              </a:rPr>
              <a:t>i</a:t>
            </a:r>
            <a:r>
              <a:rPr sz="1800" dirty="0" smtClean="0">
                <a:solidFill>
                  <a:schemeClr val="bg1"/>
                </a:solidFill>
                <a:latin typeface="Calibri"/>
                <a:cs typeface="Calibri"/>
              </a:rPr>
              <a:t>th</a:t>
            </a:r>
            <a:r>
              <a:rPr lang="it-IT" sz="1800" dirty="0" smtClean="0">
                <a:solidFill>
                  <a:schemeClr val="bg1"/>
                </a:solidFill>
                <a:latin typeface="Calibri"/>
                <a:cs typeface="Calibri"/>
              </a:rPr>
              <a:t> U in</a:t>
            </a:r>
            <a:r>
              <a:rPr sz="1800" spc="10" dirty="0" smtClean="0">
                <a:solidFill>
                  <a:schemeClr val="bg1"/>
                </a:solidFill>
                <a:latin typeface="Calibri"/>
                <a:cs typeface="Calibri"/>
              </a:rPr>
              <a:t> </a:t>
            </a:r>
            <a:r>
              <a:rPr lang="it-IT" spc="-20" dirty="0" err="1" smtClean="0">
                <a:solidFill>
                  <a:schemeClr val="bg1"/>
                </a:solidFill>
                <a:latin typeface="Calibri"/>
                <a:cs typeface="Calibri"/>
              </a:rPr>
              <a:t>scrap</a:t>
            </a:r>
            <a:r>
              <a:rPr lang="it-IT" spc="-20" dirty="0" smtClean="0">
                <a:solidFill>
                  <a:schemeClr val="bg1"/>
                </a:solidFill>
                <a:latin typeface="Calibri"/>
                <a:cs typeface="Calibri"/>
              </a:rPr>
              <a:t> </a:t>
            </a:r>
            <a:r>
              <a:rPr lang="it-IT" spc="-20" dirty="0" err="1" smtClean="0">
                <a:solidFill>
                  <a:schemeClr val="bg1"/>
                </a:solidFill>
                <a:latin typeface="Calibri"/>
                <a:cs typeface="Calibri"/>
              </a:rPr>
              <a:t>iron</a:t>
            </a:r>
            <a:r>
              <a:rPr lang="it-IT" spc="-20" dirty="0" smtClean="0">
                <a:solidFill>
                  <a:schemeClr val="bg1"/>
                </a:solidFill>
                <a:latin typeface="Calibri"/>
                <a:cs typeface="Calibri"/>
              </a:rPr>
              <a:t> 5 </a:t>
            </a:r>
            <a:r>
              <a:rPr lang="it-IT" spc="-20" dirty="0" err="1" smtClean="0">
                <a:solidFill>
                  <a:schemeClr val="bg1"/>
                </a:solidFill>
                <a:latin typeface="Calibri"/>
                <a:cs typeface="Calibri"/>
              </a:rPr>
              <a:t>mins</a:t>
            </a:r>
            <a:endParaRPr sz="1800" dirty="0">
              <a:solidFill>
                <a:schemeClr val="bg1"/>
              </a:solidFill>
              <a:latin typeface="Calibri"/>
              <a:cs typeface="Calibri"/>
            </a:endParaRPr>
          </a:p>
        </p:txBody>
      </p:sp>
    </p:spTree>
    <p:extLst>
      <p:ext uri="{BB962C8B-B14F-4D97-AF65-F5344CB8AC3E}">
        <p14:creationId xmlns:p14="http://schemas.microsoft.com/office/powerpoint/2010/main" val="1142864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MC studies: the importance of the acceptance</a:t>
            </a:r>
            <a:endParaRPr lang="en-US" dirty="0"/>
          </a:p>
        </p:txBody>
      </p:sp>
      <p:sp>
        <p:nvSpPr>
          <p:cNvPr id="3" name="Content Placeholder 2"/>
          <p:cNvSpPr>
            <a:spLocks noGrp="1"/>
          </p:cNvSpPr>
          <p:nvPr>
            <p:ph idx="1"/>
          </p:nvPr>
        </p:nvSpPr>
        <p:spPr>
          <a:xfrm>
            <a:off x="382124" y="1009959"/>
            <a:ext cx="3727852" cy="2285792"/>
          </a:xfrm>
        </p:spPr>
        <p:txBody>
          <a:bodyPr/>
          <a:lstStyle/>
          <a:p>
            <a:r>
              <a:rPr lang="en-US" dirty="0"/>
              <a:t>Two algorithms are used: </a:t>
            </a:r>
            <a:r>
              <a:rPr lang="en-US" dirty="0" err="1"/>
              <a:t>PoCA</a:t>
            </a:r>
            <a:r>
              <a:rPr lang="en-US" dirty="0"/>
              <a:t> and EM</a:t>
            </a:r>
          </a:p>
          <a:p>
            <a:r>
              <a:rPr lang="en-US" dirty="0" err="1"/>
              <a:t>PoCA</a:t>
            </a:r>
            <a:r>
              <a:rPr lang="en-US" dirty="0"/>
              <a:t> (Point of Closest Approach): </a:t>
            </a:r>
            <a:r>
              <a:rPr lang="en-US" dirty="0" smtClean="0"/>
              <a:t>simple and light</a:t>
            </a:r>
          </a:p>
          <a:p>
            <a:r>
              <a:rPr lang="en-US" dirty="0" smtClean="0"/>
              <a:t>EM </a:t>
            </a:r>
            <a:r>
              <a:rPr lang="en-US" dirty="0"/>
              <a:t>(Expectation Maximization): </a:t>
            </a:r>
            <a:r>
              <a:rPr lang="en-US" dirty="0" smtClean="0"/>
              <a:t>use iterations</a:t>
            </a:r>
            <a:endParaRPr lang="en-US" dirty="0"/>
          </a:p>
        </p:txBody>
      </p:sp>
      <p:sp>
        <p:nvSpPr>
          <p:cNvPr id="4" name="Date Placeholder 3"/>
          <p:cNvSpPr>
            <a:spLocks noGrp="1"/>
          </p:cNvSpPr>
          <p:nvPr>
            <p:ph type="dt" sz="half" idx="10"/>
          </p:nvPr>
        </p:nvSpPr>
        <p:spPr/>
        <p:txBody>
          <a:bodyPr/>
          <a:lstStyle/>
          <a:p>
            <a:fld id="{C9AB8B99-F857-4CD3-B700-8D4165DB8FCE}" type="datetime2">
              <a:rPr lang="en-US" smtClean="0"/>
              <a:t>Tuesday, March 25, 2014</a:t>
            </a:fld>
            <a:endParaRPr lang="en-US" dirty="0"/>
          </a:p>
        </p:txBody>
      </p:sp>
      <p:sp>
        <p:nvSpPr>
          <p:cNvPr id="5" name="Footer Placeholder 4"/>
          <p:cNvSpPr>
            <a:spLocks noGrp="1"/>
          </p:cNvSpPr>
          <p:nvPr>
            <p:ph type="ftr" sz="quarter" idx="11"/>
          </p:nvPr>
        </p:nvSpPr>
        <p:spPr>
          <a:xfrm>
            <a:off x="2031808" y="6169261"/>
            <a:ext cx="7543800" cy="365125"/>
          </a:xfrm>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12</a:t>
            </a:fld>
            <a:endParaRPr lang="en-US" dirty="0"/>
          </a:p>
        </p:txBody>
      </p:sp>
      <p:sp>
        <p:nvSpPr>
          <p:cNvPr id="7" name="object 4"/>
          <p:cNvSpPr/>
          <p:nvPr/>
        </p:nvSpPr>
        <p:spPr>
          <a:xfrm>
            <a:off x="9272091" y="978775"/>
            <a:ext cx="2448305" cy="5117591"/>
          </a:xfrm>
          <a:prstGeom prst="rect">
            <a:avLst/>
          </a:prstGeom>
          <a:blipFill>
            <a:blip r:embed="rId2" cstate="print"/>
            <a:stretch>
              <a:fillRect/>
            </a:stretch>
          </a:blipFill>
        </p:spPr>
        <p:txBody>
          <a:bodyPr wrap="square" lIns="0" tIns="0" rIns="0" bIns="0" rtlCol="0">
            <a:spAutoFit/>
          </a:bodyPr>
          <a:lstStyle/>
          <a:p>
            <a:endParaRPr/>
          </a:p>
        </p:txBody>
      </p:sp>
      <p:sp>
        <p:nvSpPr>
          <p:cNvPr id="9" name="object 3"/>
          <p:cNvSpPr/>
          <p:nvPr/>
        </p:nvSpPr>
        <p:spPr>
          <a:xfrm>
            <a:off x="6611723" y="1004093"/>
            <a:ext cx="2594227" cy="2188457"/>
          </a:xfrm>
          <a:prstGeom prst="rect">
            <a:avLst/>
          </a:prstGeom>
          <a:blipFill>
            <a:blip r:embed="rId3" cstate="print"/>
            <a:srcRect/>
            <a:stretch>
              <a:fillRect t="1" b="-81946"/>
            </a:stretch>
          </a:blipFill>
        </p:spPr>
        <p:txBody>
          <a:bodyPr wrap="square" lIns="0" tIns="0" rIns="0" bIns="0" rtlCol="0">
            <a:spAutoFit/>
          </a:bodyPr>
          <a:lstStyle/>
          <a:p>
            <a:endParaRPr/>
          </a:p>
        </p:txBody>
      </p:sp>
      <p:sp>
        <p:nvSpPr>
          <p:cNvPr id="10" name="Rectangle 9"/>
          <p:cNvSpPr/>
          <p:nvPr/>
        </p:nvSpPr>
        <p:spPr>
          <a:xfrm>
            <a:off x="6249863" y="2942943"/>
            <a:ext cx="1811714" cy="374461"/>
          </a:xfrm>
          <a:prstGeom prst="rect">
            <a:avLst/>
          </a:prstGeom>
        </p:spPr>
        <p:txBody>
          <a:bodyPr wrap="none">
            <a:spAutoFit/>
          </a:bodyPr>
          <a:lstStyle/>
          <a:p>
            <a:pPr marL="516255" lvl="3">
              <a:lnSpc>
                <a:spcPts val="2155"/>
              </a:lnSpc>
              <a:spcBef>
                <a:spcPts val="1295"/>
              </a:spcBef>
              <a:buClr>
                <a:srgbClr val="000066"/>
              </a:buClr>
              <a:tabLst>
                <a:tab pos="751840" algn="l"/>
              </a:tabLst>
            </a:pPr>
            <a:r>
              <a:rPr lang="en-US" dirty="0">
                <a:latin typeface="Arial"/>
                <a:cs typeface="Arial"/>
              </a:rPr>
              <a:t>2</a:t>
            </a:r>
            <a:r>
              <a:rPr lang="en-US" spc="-5" dirty="0" smtClean="0">
                <a:latin typeface="Arial"/>
                <a:cs typeface="Arial"/>
              </a:rPr>
              <a:t>0</a:t>
            </a:r>
            <a:r>
              <a:rPr lang="en-US" dirty="0" smtClean="0">
                <a:latin typeface="Arial"/>
                <a:cs typeface="Arial"/>
              </a:rPr>
              <a:t>×20</a:t>
            </a:r>
            <a:r>
              <a:rPr lang="en-US" spc="15" dirty="0" smtClean="0">
                <a:latin typeface="Arial"/>
                <a:cs typeface="Arial"/>
              </a:rPr>
              <a:t> </a:t>
            </a:r>
            <a:r>
              <a:rPr lang="en-US" dirty="0">
                <a:latin typeface="Arial"/>
                <a:cs typeface="Arial"/>
              </a:rPr>
              <a:t>cm</a:t>
            </a:r>
            <a:r>
              <a:rPr lang="en-US" baseline="25462" dirty="0">
                <a:latin typeface="Arial"/>
                <a:cs typeface="Arial"/>
              </a:rPr>
              <a:t>2</a:t>
            </a:r>
          </a:p>
        </p:txBody>
      </p:sp>
      <p:sp>
        <p:nvSpPr>
          <p:cNvPr id="11" name="object 4"/>
          <p:cNvSpPr/>
          <p:nvPr/>
        </p:nvSpPr>
        <p:spPr>
          <a:xfrm>
            <a:off x="6611723" y="3673648"/>
            <a:ext cx="2586610" cy="2427058"/>
          </a:xfrm>
          <a:prstGeom prst="rect">
            <a:avLst/>
          </a:prstGeom>
          <a:blipFill>
            <a:blip r:embed="rId4" cstate="print"/>
            <a:stretch>
              <a:fillRect/>
            </a:stretch>
          </a:blipFill>
        </p:spPr>
        <p:txBody>
          <a:bodyPr wrap="square" lIns="0" tIns="0" rIns="0" bIns="0" rtlCol="0">
            <a:spAutoFit/>
          </a:bodyPr>
          <a:lstStyle/>
          <a:p>
            <a:endParaRPr/>
          </a:p>
        </p:txBody>
      </p:sp>
      <p:sp>
        <p:nvSpPr>
          <p:cNvPr id="12" name="Rectangle 11"/>
          <p:cNvSpPr/>
          <p:nvPr/>
        </p:nvSpPr>
        <p:spPr>
          <a:xfrm>
            <a:off x="6112658" y="5739858"/>
            <a:ext cx="1175643" cy="356508"/>
          </a:xfrm>
          <a:prstGeom prst="rect">
            <a:avLst/>
          </a:prstGeom>
        </p:spPr>
        <p:txBody>
          <a:bodyPr wrap="none">
            <a:spAutoFit/>
          </a:bodyPr>
          <a:lstStyle/>
          <a:p>
            <a:pPr marL="516255" lvl="3">
              <a:lnSpc>
                <a:spcPts val="2155"/>
              </a:lnSpc>
              <a:spcBef>
                <a:spcPts val="1295"/>
              </a:spcBef>
              <a:buClr>
                <a:srgbClr val="000066"/>
              </a:buClr>
              <a:tabLst>
                <a:tab pos="751840" algn="l"/>
              </a:tabLst>
            </a:pPr>
            <a:r>
              <a:rPr lang="en-US" dirty="0" smtClean="0">
                <a:latin typeface="Arial"/>
                <a:cs typeface="Arial"/>
              </a:rPr>
              <a:t>1</a:t>
            </a:r>
            <a:r>
              <a:rPr lang="en-US" dirty="0">
                <a:latin typeface="Arial"/>
                <a:cs typeface="Arial"/>
              </a:rPr>
              <a:t> </a:t>
            </a:r>
            <a:r>
              <a:rPr lang="en-US" dirty="0" smtClean="0">
                <a:latin typeface="Arial"/>
                <a:cs typeface="Arial"/>
              </a:rPr>
              <a:t>m</a:t>
            </a:r>
            <a:r>
              <a:rPr lang="en-US" baseline="25462" dirty="0" smtClean="0">
                <a:latin typeface="Arial"/>
                <a:cs typeface="Arial"/>
              </a:rPr>
              <a:t>2</a:t>
            </a:r>
            <a:endParaRPr lang="en-US" baseline="25462" dirty="0">
              <a:latin typeface="Arial"/>
              <a:cs typeface="Arial"/>
            </a:endParaRPr>
          </a:p>
        </p:txBody>
      </p:sp>
      <p:sp>
        <p:nvSpPr>
          <p:cNvPr id="13" name="object 11"/>
          <p:cNvSpPr/>
          <p:nvPr/>
        </p:nvSpPr>
        <p:spPr>
          <a:xfrm>
            <a:off x="4128867" y="1025047"/>
            <a:ext cx="2482856" cy="2166179"/>
          </a:xfrm>
          <a:prstGeom prst="rect">
            <a:avLst/>
          </a:prstGeom>
          <a:blipFill>
            <a:blip r:embed="rId5" cstate="print"/>
            <a:stretch>
              <a:fillRect/>
            </a:stretch>
          </a:blipFill>
        </p:spPr>
        <p:txBody>
          <a:bodyPr wrap="square" lIns="0" tIns="0" rIns="0" bIns="0" rtlCol="0">
            <a:spAutoFit/>
          </a:bodyPr>
          <a:lstStyle/>
          <a:p>
            <a:endParaRPr/>
          </a:p>
        </p:txBody>
      </p:sp>
      <p:sp>
        <p:nvSpPr>
          <p:cNvPr id="14" name="object 5"/>
          <p:cNvSpPr/>
          <p:nvPr/>
        </p:nvSpPr>
        <p:spPr>
          <a:xfrm>
            <a:off x="4108868" y="3703356"/>
            <a:ext cx="2502855" cy="2397350"/>
          </a:xfrm>
          <a:prstGeom prst="rect">
            <a:avLst/>
          </a:prstGeom>
          <a:blipFill>
            <a:blip r:embed="rId6" cstate="print"/>
            <a:stretch>
              <a:fillRect/>
            </a:stretch>
          </a:blipFill>
        </p:spPr>
        <p:txBody>
          <a:bodyPr wrap="square" lIns="0" tIns="0" rIns="0" bIns="0" rtlCol="0">
            <a:spAutoFit/>
          </a:bodyPr>
          <a:lstStyle/>
          <a:p>
            <a:endParaRPr/>
          </a:p>
        </p:txBody>
      </p:sp>
      <p:sp>
        <p:nvSpPr>
          <p:cNvPr id="15" name="Rectangle 14"/>
          <p:cNvSpPr/>
          <p:nvPr/>
        </p:nvSpPr>
        <p:spPr>
          <a:xfrm>
            <a:off x="4166649" y="1023723"/>
            <a:ext cx="945772" cy="369332"/>
          </a:xfrm>
          <a:prstGeom prst="rect">
            <a:avLst/>
          </a:prstGeom>
        </p:spPr>
        <p:txBody>
          <a:bodyPr wrap="none">
            <a:spAutoFit/>
          </a:bodyPr>
          <a:lstStyle/>
          <a:p>
            <a:r>
              <a:rPr lang="en-US" spc="5" dirty="0" smtClean="0">
                <a:solidFill>
                  <a:schemeClr val="bg1"/>
                </a:solidFill>
                <a:latin typeface="Arial"/>
                <a:cs typeface="Arial"/>
              </a:rPr>
              <a:t>~</a:t>
            </a:r>
            <a:r>
              <a:rPr lang="en-US" dirty="0" smtClean="0">
                <a:solidFill>
                  <a:schemeClr val="bg1"/>
                </a:solidFill>
                <a:latin typeface="Arial"/>
                <a:cs typeface="Arial"/>
              </a:rPr>
              <a:t>3</a:t>
            </a:r>
            <a:r>
              <a:rPr lang="en-US" spc="-10" dirty="0" smtClean="0">
                <a:solidFill>
                  <a:schemeClr val="bg1"/>
                </a:solidFill>
                <a:latin typeface="Arial"/>
                <a:cs typeface="Arial"/>
              </a:rPr>
              <a:t>5</a:t>
            </a:r>
            <a:r>
              <a:rPr lang="en-US" dirty="0" smtClean="0">
                <a:solidFill>
                  <a:schemeClr val="bg1"/>
                </a:solidFill>
                <a:latin typeface="Arial"/>
                <a:cs typeface="Arial"/>
              </a:rPr>
              <a:t>mi</a:t>
            </a:r>
            <a:r>
              <a:rPr lang="en-US" spc="-10" dirty="0" smtClean="0">
                <a:solidFill>
                  <a:schemeClr val="bg1"/>
                </a:solidFill>
                <a:latin typeface="Arial"/>
                <a:cs typeface="Arial"/>
              </a:rPr>
              <a:t>n</a:t>
            </a:r>
            <a:endParaRPr lang="en-US" dirty="0">
              <a:solidFill>
                <a:schemeClr val="bg1"/>
              </a:solidFill>
            </a:endParaRPr>
          </a:p>
        </p:txBody>
      </p:sp>
      <p:sp>
        <p:nvSpPr>
          <p:cNvPr id="16" name="Rectangle 15"/>
          <p:cNvSpPr/>
          <p:nvPr/>
        </p:nvSpPr>
        <p:spPr>
          <a:xfrm>
            <a:off x="4108868" y="3683734"/>
            <a:ext cx="818814" cy="369332"/>
          </a:xfrm>
          <a:prstGeom prst="rect">
            <a:avLst/>
          </a:prstGeom>
        </p:spPr>
        <p:txBody>
          <a:bodyPr wrap="none">
            <a:spAutoFit/>
          </a:bodyPr>
          <a:lstStyle/>
          <a:p>
            <a:r>
              <a:rPr lang="en-US" spc="5" dirty="0" smtClean="0">
                <a:solidFill>
                  <a:schemeClr val="bg1"/>
                </a:solidFill>
                <a:latin typeface="Arial"/>
                <a:cs typeface="Arial"/>
              </a:rPr>
              <a:t>~</a:t>
            </a:r>
            <a:r>
              <a:rPr lang="en-US" dirty="0">
                <a:solidFill>
                  <a:schemeClr val="bg1"/>
                </a:solidFill>
                <a:latin typeface="Arial"/>
                <a:cs typeface="Arial"/>
              </a:rPr>
              <a:t>7</a:t>
            </a:r>
            <a:r>
              <a:rPr lang="en-US" dirty="0" smtClean="0">
                <a:solidFill>
                  <a:schemeClr val="bg1"/>
                </a:solidFill>
                <a:latin typeface="Arial"/>
                <a:cs typeface="Arial"/>
              </a:rPr>
              <a:t>mi</a:t>
            </a:r>
            <a:r>
              <a:rPr lang="en-US" spc="-10" dirty="0" smtClean="0">
                <a:solidFill>
                  <a:schemeClr val="bg1"/>
                </a:solidFill>
                <a:latin typeface="Arial"/>
                <a:cs typeface="Arial"/>
              </a:rPr>
              <a:t>n</a:t>
            </a:r>
            <a:endParaRPr lang="en-US" dirty="0">
              <a:solidFill>
                <a:schemeClr val="bg1"/>
              </a:solidFill>
            </a:endParaRPr>
          </a:p>
        </p:txBody>
      </p:sp>
      <p:pic>
        <p:nvPicPr>
          <p:cNvPr id="133" name="Picture 132"/>
          <p:cNvPicPr>
            <a:picLocks noChangeAspect="1"/>
          </p:cNvPicPr>
          <p:nvPr/>
        </p:nvPicPr>
        <p:blipFill>
          <a:blip r:embed="rId7">
            <a:lum bright="-39000" contrast="42000"/>
          </a:blip>
          <a:stretch>
            <a:fillRect/>
          </a:stretch>
        </p:blipFill>
        <p:spPr>
          <a:xfrm>
            <a:off x="725947" y="3683734"/>
            <a:ext cx="3187636" cy="2488812"/>
          </a:xfrm>
          <a:prstGeom prst="rect">
            <a:avLst/>
          </a:prstGeom>
        </p:spPr>
      </p:pic>
      <p:sp>
        <p:nvSpPr>
          <p:cNvPr id="134" name="Rectangle 133"/>
          <p:cNvSpPr/>
          <p:nvPr/>
        </p:nvSpPr>
        <p:spPr>
          <a:xfrm>
            <a:off x="4108868" y="5668533"/>
            <a:ext cx="532197" cy="369332"/>
          </a:xfrm>
          <a:prstGeom prst="rect">
            <a:avLst/>
          </a:prstGeom>
        </p:spPr>
        <p:txBody>
          <a:bodyPr wrap="none">
            <a:spAutoFit/>
          </a:bodyPr>
          <a:lstStyle/>
          <a:p>
            <a:r>
              <a:rPr lang="en-US" spc="5" dirty="0" smtClean="0">
                <a:solidFill>
                  <a:schemeClr val="bg1"/>
                </a:solidFill>
                <a:latin typeface="Arial"/>
                <a:cs typeface="Arial"/>
              </a:rPr>
              <a:t>EM</a:t>
            </a:r>
            <a:endParaRPr lang="en-US" dirty="0">
              <a:solidFill>
                <a:schemeClr val="bg1"/>
              </a:solidFill>
            </a:endParaRPr>
          </a:p>
        </p:txBody>
      </p:sp>
      <p:sp>
        <p:nvSpPr>
          <p:cNvPr id="136" name="Rectangle 135"/>
          <p:cNvSpPr/>
          <p:nvPr/>
        </p:nvSpPr>
        <p:spPr>
          <a:xfrm>
            <a:off x="4093756" y="2779796"/>
            <a:ext cx="532197" cy="369332"/>
          </a:xfrm>
          <a:prstGeom prst="rect">
            <a:avLst/>
          </a:prstGeom>
        </p:spPr>
        <p:txBody>
          <a:bodyPr wrap="none">
            <a:spAutoFit/>
          </a:bodyPr>
          <a:lstStyle/>
          <a:p>
            <a:r>
              <a:rPr lang="en-US" spc="5" dirty="0" smtClean="0">
                <a:solidFill>
                  <a:schemeClr val="bg1"/>
                </a:solidFill>
                <a:latin typeface="Arial"/>
                <a:cs typeface="Arial"/>
              </a:rPr>
              <a:t>EM</a:t>
            </a:r>
            <a:endParaRPr lang="en-US" dirty="0">
              <a:solidFill>
                <a:schemeClr val="bg1"/>
              </a:solidFill>
            </a:endParaRPr>
          </a:p>
        </p:txBody>
      </p:sp>
      <p:pic>
        <p:nvPicPr>
          <p:cNvPr id="4098" name="Picture 2" descr="File:Peking University seal.sv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59" y="37864"/>
            <a:ext cx="862138" cy="862138"/>
          </a:xfrm>
          <a:prstGeom prst="rect">
            <a:avLst/>
          </a:prstGeom>
          <a:solidFill>
            <a:schemeClr val="tx1"/>
          </a:solidFill>
        </p:spPr>
      </p:pic>
    </p:spTree>
    <p:extLst>
      <p:ext uri="{BB962C8B-B14F-4D97-AF65-F5344CB8AC3E}">
        <p14:creationId xmlns:p14="http://schemas.microsoft.com/office/powerpoint/2010/main" val="451692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246" y="209006"/>
            <a:ext cx="9905998" cy="728133"/>
          </a:xfrm>
        </p:spPr>
        <p:txBody>
          <a:bodyPr>
            <a:normAutofit/>
          </a:bodyPr>
          <a:lstStyle/>
          <a:p>
            <a:r>
              <a:rPr lang="en-US" dirty="0" smtClean="0"/>
              <a:t>NEW Rpc detectors for muon tomography</a:t>
            </a:r>
            <a:endParaRPr lang="en-US" dirty="0"/>
          </a:p>
        </p:txBody>
      </p:sp>
      <p:sp>
        <p:nvSpPr>
          <p:cNvPr id="3" name="Content Placeholder 2"/>
          <p:cNvSpPr>
            <a:spLocks noGrp="1"/>
          </p:cNvSpPr>
          <p:nvPr>
            <p:ph idx="1"/>
          </p:nvPr>
        </p:nvSpPr>
        <p:spPr>
          <a:xfrm>
            <a:off x="590246" y="968492"/>
            <a:ext cx="6138953" cy="5279908"/>
          </a:xfrm>
        </p:spPr>
        <p:txBody>
          <a:bodyPr>
            <a:normAutofit fontScale="92500" lnSpcReduction="10000"/>
          </a:bodyPr>
          <a:lstStyle/>
          <a:p>
            <a:r>
              <a:rPr lang="en-US" dirty="0" smtClean="0"/>
              <a:t>What is available What would be needed What is coming soon</a:t>
            </a:r>
          </a:p>
          <a:p>
            <a:r>
              <a:rPr lang="en-US" dirty="0" smtClean="0"/>
              <a:t>“classic” RPCs, same used for ATLAS, CMS </a:t>
            </a:r>
            <a:r>
              <a:rPr lang="en-US" dirty="0" err="1" smtClean="0"/>
              <a:t>argo</a:t>
            </a:r>
            <a:r>
              <a:rPr lang="en-US" dirty="0" smtClean="0"/>
              <a:t>…</a:t>
            </a:r>
          </a:p>
          <a:p>
            <a:pPr lvl="1"/>
            <a:r>
              <a:rPr lang="en-US" dirty="0" smtClean="0"/>
              <a:t>Robust, cheap, easy to extend to very large surfaces</a:t>
            </a:r>
          </a:p>
          <a:p>
            <a:pPr lvl="1"/>
            <a:r>
              <a:rPr lang="en-US" dirty="0" smtClean="0"/>
              <a:t>Limited performance (timing)</a:t>
            </a:r>
          </a:p>
          <a:p>
            <a:r>
              <a:rPr lang="en-US" dirty="0" smtClean="0"/>
              <a:t>Timing RPCs: multi-micro gap as in Alice or Hades</a:t>
            </a:r>
          </a:p>
          <a:p>
            <a:pPr lvl="1"/>
            <a:r>
              <a:rPr lang="en-US" dirty="0" smtClean="0"/>
              <a:t>Very difficult to make a 2D tracker</a:t>
            </a:r>
          </a:p>
          <a:p>
            <a:pPr lvl="1"/>
            <a:r>
              <a:rPr lang="en-US" dirty="0" smtClean="0"/>
              <a:t>Excellent timing</a:t>
            </a:r>
          </a:p>
          <a:p>
            <a:r>
              <a:rPr lang="en-US" dirty="0" smtClean="0"/>
              <a:t>Spatial resolution in both cases depends on the readout and FE performance</a:t>
            </a:r>
          </a:p>
          <a:p>
            <a:r>
              <a:rPr lang="en-US" dirty="0" smtClean="0"/>
              <a:t>We need to develop a new generation of RPCs taking the best from the two categories above with minor compromises</a:t>
            </a:r>
          </a:p>
          <a:p>
            <a:r>
              <a:rPr lang="en-US" dirty="0" smtClean="0"/>
              <a:t>Present limit of the technology: constrained by FE and materials</a:t>
            </a:r>
          </a:p>
          <a:p>
            <a:endParaRPr lang="en-US" dirty="0"/>
          </a:p>
        </p:txBody>
      </p:sp>
      <p:sp>
        <p:nvSpPr>
          <p:cNvPr id="4" name="Date Placeholder 3"/>
          <p:cNvSpPr>
            <a:spLocks noGrp="1"/>
          </p:cNvSpPr>
          <p:nvPr>
            <p:ph type="dt" sz="half" idx="10"/>
          </p:nvPr>
        </p:nvSpPr>
        <p:spPr/>
        <p:txBody>
          <a:bodyPr/>
          <a:lstStyle/>
          <a:p>
            <a:fld id="{5F2D085C-BA5E-4A74-B089-73B2697595DB}"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9218" name="Picture 2" descr="http://www.ihep.ac.cn/english/images/argo0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10695" y="937139"/>
            <a:ext cx="4058195" cy="252902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www.bo.infn.it/alice-tof-hw/public/TOFphotos/Images/Gilda-Calendar-200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695" y="3620363"/>
            <a:ext cx="4058195" cy="255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4596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56076" y="779730"/>
                <a:ext cx="7690644" cy="1344345"/>
              </a:xfrm>
            </p:spPr>
            <p:txBody>
              <a:bodyPr anchor="t">
                <a:noAutofit/>
              </a:bodyPr>
              <a:lstStyle/>
              <a:p>
                <a:r>
                  <a:rPr lang="en-US" sz="1800" b="1" dirty="0">
                    <a:solidFill>
                      <a:srgbClr val="FFC000"/>
                    </a:solidFill>
                    <a:sym typeface="Wingdings" panose="05000000000000000000" pitchFamily="2" charset="2"/>
                  </a:rPr>
                  <a:t>TARGET</a:t>
                </a:r>
                <a:r>
                  <a:rPr lang="en-US" sz="1800" dirty="0" smtClean="0">
                    <a:sym typeface="Wingdings" panose="05000000000000000000" pitchFamily="2" charset="2"/>
                  </a:rPr>
                  <a:t>: unleash the RPC potential through the new FE</a:t>
                </a:r>
                <a:endParaRPr lang="en-US" sz="1800" dirty="0">
                  <a:sym typeface="Wingdings" panose="05000000000000000000" pitchFamily="2" charset="2"/>
                </a:endParaRPr>
              </a:p>
              <a:p>
                <a:pPr lvl="1"/>
                <a:r>
                  <a:rPr lang="en-US" sz="1400" dirty="0">
                    <a:sym typeface="Wingdings" panose="05000000000000000000" pitchFamily="2" charset="2"/>
                  </a:rPr>
                  <a:t>Up to a factor ~200 in the rate capability </a:t>
                </a:r>
                <a:endParaRPr lang="en-US" sz="1400" dirty="0" smtClean="0">
                  <a:sym typeface="Wingdings" panose="05000000000000000000" pitchFamily="2" charset="2"/>
                </a:endParaRPr>
              </a:p>
              <a:p>
                <a:pPr lvl="1"/>
                <a:r>
                  <a:rPr lang="en-US" sz="1400" dirty="0" smtClean="0">
                    <a:sym typeface="Wingdings" panose="05000000000000000000" pitchFamily="2" charset="2"/>
                  </a:rPr>
                  <a:t>Large </a:t>
                </a:r>
                <a:r>
                  <a:rPr lang="en-US" sz="1400" dirty="0">
                    <a:sym typeface="Wingdings" panose="05000000000000000000" pitchFamily="2" charset="2"/>
                  </a:rPr>
                  <a:t>freedom in the </a:t>
                </a:r>
                <a:r>
                  <a:rPr lang="en-US" sz="1400" dirty="0">
                    <a:solidFill>
                      <a:srgbClr val="FFC000"/>
                    </a:solidFill>
                    <a:sym typeface="Wingdings" panose="05000000000000000000" pitchFamily="2" charset="2"/>
                  </a:rPr>
                  <a:t>form </a:t>
                </a:r>
                <a:r>
                  <a:rPr lang="en-US" sz="1400" dirty="0" smtClean="0">
                    <a:solidFill>
                      <a:srgbClr val="FFC000"/>
                    </a:solidFill>
                    <a:sym typeface="Wingdings" panose="05000000000000000000" pitchFamily="2" charset="2"/>
                  </a:rPr>
                  <a:t>factor, </a:t>
                </a:r>
                <a:r>
                  <a:rPr lang="en-US" sz="1400" dirty="0">
                    <a:solidFill>
                      <a:srgbClr val="FFC000"/>
                    </a:solidFill>
                    <a:sym typeface="Wingdings" panose="05000000000000000000" pitchFamily="2" charset="2"/>
                  </a:rPr>
                  <a:t>gas </a:t>
                </a:r>
                <a:r>
                  <a:rPr lang="en-US" sz="1400" dirty="0" smtClean="0">
                    <a:solidFill>
                      <a:srgbClr val="FFC000"/>
                    </a:solidFill>
                    <a:sym typeface="Wingdings" panose="05000000000000000000" pitchFamily="2" charset="2"/>
                  </a:rPr>
                  <a:t>choice, </a:t>
                </a:r>
                <a:r>
                  <a:rPr lang="en-US" sz="1400" dirty="0">
                    <a:solidFill>
                      <a:srgbClr val="FFC000"/>
                    </a:solidFill>
                    <a:sym typeface="Wingdings" panose="05000000000000000000" pitchFamily="2" charset="2"/>
                  </a:rPr>
                  <a:t>material </a:t>
                </a:r>
                <a:r>
                  <a:rPr lang="en-US" sz="1400" dirty="0" smtClean="0">
                    <a:solidFill>
                      <a:srgbClr val="FFC000"/>
                    </a:solidFill>
                    <a:sym typeface="Wingdings" panose="05000000000000000000" pitchFamily="2" charset="2"/>
                  </a:rPr>
                  <a:t>choice, </a:t>
                </a:r>
                <a:r>
                  <a:rPr lang="en-US" sz="1400" dirty="0">
                    <a:solidFill>
                      <a:srgbClr val="FFC000"/>
                    </a:solidFill>
                    <a:sym typeface="Wingdings" panose="05000000000000000000" pitchFamily="2" charset="2"/>
                  </a:rPr>
                  <a:t>the RO </a:t>
                </a:r>
                <a:r>
                  <a:rPr lang="en-US" sz="1400" dirty="0">
                    <a:sym typeface="Wingdings" panose="05000000000000000000" pitchFamily="2" charset="2"/>
                  </a:rPr>
                  <a:t>electrode </a:t>
                </a:r>
                <a:endParaRPr lang="en-US" sz="1400" dirty="0" smtClean="0">
                  <a:sym typeface="Wingdings" panose="05000000000000000000" pitchFamily="2" charset="2"/>
                </a:endParaRPr>
              </a:p>
              <a:p>
                <a:pPr lvl="1"/>
                <a:r>
                  <a:rPr lang="en-US" sz="1400" dirty="0" smtClean="0">
                    <a:sym typeface="Wingdings" panose="05000000000000000000" pitchFamily="2" charset="2"/>
                  </a:rPr>
                  <a:t>Cheap </a:t>
                </a:r>
                <a:r>
                  <a:rPr lang="en-US" sz="1400" dirty="0">
                    <a:sym typeface="Wingdings" panose="05000000000000000000" pitchFamily="2" charset="2"/>
                  </a:rPr>
                  <a:t>access to 100 </a:t>
                </a:r>
                <a14:m>
                  <m:oMath xmlns:m="http://schemas.openxmlformats.org/officeDocument/2006/math">
                    <m:r>
                      <a:rPr lang="en-US" sz="1400" i="1">
                        <a:latin typeface="Cambria Math" panose="02040503050406030204" pitchFamily="18" charset="0"/>
                        <a:ea typeface="Cambria Math" panose="02040503050406030204" pitchFamily="18" charset="0"/>
                        <a:sym typeface="Wingdings" panose="05000000000000000000" pitchFamily="2" charset="2"/>
                      </a:rPr>
                      <m:t>𝜇</m:t>
                    </m:r>
                  </m:oMath>
                </a14:m>
                <a:r>
                  <a:rPr lang="en-US" sz="1400" dirty="0">
                    <a:sym typeface="Wingdings" panose="05000000000000000000" pitchFamily="2" charset="2"/>
                  </a:rPr>
                  <a:t>m 2D </a:t>
                </a:r>
                <a:r>
                  <a:rPr lang="en-US" sz="1400" dirty="0">
                    <a:solidFill>
                      <a:srgbClr val="FFC000"/>
                    </a:solidFill>
                    <a:sym typeface="Wingdings" panose="05000000000000000000" pitchFamily="2" charset="2"/>
                  </a:rPr>
                  <a:t>spatial resolution</a:t>
                </a:r>
                <a:endParaRPr lang="en-US" dirty="0">
                  <a:solidFill>
                    <a:srgbClr val="FFC000"/>
                  </a:solidFill>
                </a:endParaRPr>
              </a:p>
              <a:p>
                <a:endParaRPr lang="en-US" sz="16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56076" y="779730"/>
                <a:ext cx="7690644" cy="1344345"/>
              </a:xfrm>
              <a:blipFill rotWithShape="0">
                <a:blip r:embed="rId3"/>
                <a:stretch>
                  <a:fillRect l="-1109" t="-5455" b="-8182"/>
                </a:stretch>
              </a:blipFill>
            </p:spPr>
            <p:txBody>
              <a:bodyPr/>
              <a:lstStyle/>
              <a:p>
                <a:r>
                  <a:rPr lang="en-US">
                    <a:noFill/>
                  </a:rPr>
                  <a:t> </a:t>
                </a:r>
              </a:p>
            </p:txBody>
          </p:sp>
        </mc:Fallback>
      </mc:AlternateContent>
      <p:sp>
        <p:nvSpPr>
          <p:cNvPr id="5" name="Title 4"/>
          <p:cNvSpPr>
            <a:spLocks noGrp="1"/>
          </p:cNvSpPr>
          <p:nvPr>
            <p:ph type="title"/>
          </p:nvPr>
        </p:nvSpPr>
        <p:spPr>
          <a:xfrm>
            <a:off x="341311" y="80007"/>
            <a:ext cx="9404723" cy="758244"/>
          </a:xfrm>
        </p:spPr>
        <p:txBody>
          <a:bodyPr/>
          <a:lstStyle/>
          <a:p>
            <a:r>
              <a:rPr lang="en-US" dirty="0" smtClean="0"/>
              <a:t>ATLAS spinoff </a:t>
            </a:r>
            <a:r>
              <a:rPr lang="en-US" dirty="0" smtClean="0">
                <a:solidFill>
                  <a:srgbClr val="FFC000"/>
                </a:solidFill>
              </a:rPr>
              <a:t>R&amp;D</a:t>
            </a:r>
            <a:r>
              <a:rPr lang="en-US" dirty="0" smtClean="0"/>
              <a:t> for PHASE2</a:t>
            </a:r>
            <a:endParaRPr lang="en-US" dirty="0"/>
          </a:p>
        </p:txBody>
      </p:sp>
      <mc:AlternateContent xmlns:mc="http://schemas.openxmlformats.org/markup-compatibility/2006" xmlns:a14="http://schemas.microsoft.com/office/drawing/2010/main">
        <mc:Choice Requires="a14">
          <p:sp>
            <p:nvSpPr>
              <p:cNvPr id="76" name="Content Placeholder 2"/>
              <p:cNvSpPr txBox="1">
                <a:spLocks/>
              </p:cNvSpPr>
              <p:nvPr/>
            </p:nvSpPr>
            <p:spPr>
              <a:xfrm>
                <a:off x="624200" y="2339845"/>
                <a:ext cx="2325128" cy="4006649"/>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marL="0" indent="0">
                  <a:buNone/>
                </a:pPr>
                <a:r>
                  <a:rPr lang="en-US" sz="1800" dirty="0" smtClean="0">
                    <a:solidFill>
                      <a:schemeClr val="accent1">
                        <a:lumMod val="75000"/>
                      </a:schemeClr>
                    </a:solidFill>
                    <a:sym typeface="Wingdings" panose="05000000000000000000" pitchFamily="2" charset="2"/>
                  </a:rPr>
                  <a:t>High Spatial resolution studies on new </a:t>
                </a:r>
                <a:r>
                  <a:rPr lang="en-US" sz="1800" dirty="0" err="1" smtClean="0">
                    <a:solidFill>
                      <a:schemeClr val="accent1">
                        <a:lumMod val="75000"/>
                      </a:schemeClr>
                    </a:solidFill>
                    <a:sym typeface="Wingdings" panose="05000000000000000000" pitchFamily="2" charset="2"/>
                  </a:rPr>
                  <a:t>New</a:t>
                </a:r>
                <a:r>
                  <a:rPr lang="en-US" sz="1800" dirty="0" smtClean="0">
                    <a:solidFill>
                      <a:schemeClr val="accent1">
                        <a:lumMod val="75000"/>
                      </a:schemeClr>
                    </a:solidFill>
                    <a:sym typeface="Wingdings" panose="05000000000000000000" pitchFamily="2" charset="2"/>
                  </a:rPr>
                  <a:t> prototype</a:t>
                </a:r>
              </a:p>
              <a:p>
                <a:r>
                  <a:rPr lang="en-US" sz="1600" dirty="0" smtClean="0">
                    <a:solidFill>
                      <a:schemeClr val="tx1"/>
                    </a:solidFill>
                    <a:sym typeface="Wingdings" panose="05000000000000000000" pitchFamily="2" charset="2"/>
                  </a:rPr>
                  <a:t>8 mm strip pitch</a:t>
                </a:r>
              </a:p>
              <a:p>
                <a:r>
                  <a:rPr lang="en-US" sz="1600" dirty="0" smtClean="0">
                    <a:solidFill>
                      <a:schemeClr val="tx1"/>
                    </a:solidFill>
                    <a:sym typeface="Wingdings" panose="05000000000000000000" pitchFamily="2" charset="2"/>
                  </a:rPr>
                  <a:t>1 mm gas gap + 1 mm electrodes  6 kV</a:t>
                </a:r>
              </a:p>
              <a:p>
                <a:r>
                  <a:rPr lang="en-US" sz="1600" dirty="0" smtClean="0">
                    <a:solidFill>
                      <a:schemeClr val="tx1"/>
                    </a:solidFill>
                    <a:sym typeface="Wingdings" panose="05000000000000000000" pitchFamily="2" charset="2"/>
                  </a:rPr>
                  <a:t>New Si FE</a:t>
                </a:r>
              </a:p>
              <a:p>
                <a:r>
                  <a:rPr lang="en-US" sz="1600" dirty="0" smtClean="0">
                    <a:solidFill>
                      <a:schemeClr val="tx1"/>
                    </a:solidFill>
                    <a:sym typeface="Wingdings" panose="05000000000000000000" pitchFamily="2" charset="2"/>
                  </a:rPr>
                  <a:t>10</a:t>
                </a:r>
                <a:r>
                  <a:rPr lang="en-US" sz="1600" dirty="0" smtClean="0">
                    <a:solidFill>
                      <a:schemeClr val="tx1"/>
                    </a:solidFill>
                    <a:latin typeface="Symbol" panose="05050102010706020507" pitchFamily="18" charset="2"/>
                    <a:sym typeface="Wingdings" panose="05000000000000000000" pitchFamily="2" charset="2"/>
                  </a:rPr>
                  <a:t> </a:t>
                </a:r>
                <a14:m>
                  <m:oMath xmlns:m="http://schemas.openxmlformats.org/officeDocument/2006/math">
                    <m:r>
                      <a:rPr lang="en-US" sz="1600" b="0" i="1" smtClean="0">
                        <a:solidFill>
                          <a:schemeClr val="tx1"/>
                        </a:solidFill>
                        <a:latin typeface="Cambria Math" panose="02040503050406030204" pitchFamily="18" charset="0"/>
                        <a:ea typeface="Cambria Math" panose="02040503050406030204" pitchFamily="18" charset="0"/>
                        <a:sym typeface="Wingdings" panose="05000000000000000000" pitchFamily="2" charset="2"/>
                      </a:rPr>
                      <m:t>𝜇</m:t>
                    </m:r>
                  </m:oMath>
                </a14:m>
                <a:r>
                  <a:rPr lang="en-US" sz="1600" dirty="0" smtClean="0">
                    <a:solidFill>
                      <a:schemeClr val="tx1"/>
                    </a:solidFill>
                    <a:sym typeface="Wingdings" panose="05000000000000000000" pitchFamily="2" charset="2"/>
                  </a:rPr>
                  <a:t>m mechanics</a:t>
                </a:r>
              </a:p>
              <a:p>
                <a:r>
                  <a:rPr lang="en-US" sz="1600" dirty="0" smtClean="0">
                    <a:solidFill>
                      <a:schemeClr val="tx1"/>
                    </a:solidFill>
                    <a:sym typeface="Wingdings" panose="05000000000000000000" pitchFamily="2" charset="2"/>
                  </a:rPr>
                  <a:t>Operating at 6 kV</a:t>
                </a:r>
              </a:p>
            </p:txBody>
          </p:sp>
        </mc:Choice>
        <mc:Fallback xmlns="">
          <p:sp>
            <p:nvSpPr>
              <p:cNvPr id="76" name="Content Placeholder 2"/>
              <p:cNvSpPr txBox="1">
                <a:spLocks noRot="1" noChangeAspect="1" noMove="1" noResize="1" noEditPoints="1" noAdjustHandles="1" noChangeArrowheads="1" noChangeShapeType="1" noTextEdit="1"/>
              </p:cNvSpPr>
              <p:nvPr/>
            </p:nvSpPr>
            <p:spPr>
              <a:xfrm>
                <a:off x="624200" y="2339845"/>
                <a:ext cx="2325128" cy="4006649"/>
              </a:xfrm>
              <a:prstGeom prst="rect">
                <a:avLst/>
              </a:prstGeom>
              <a:blipFill rotWithShape="0">
                <a:blip r:embed="rId4"/>
                <a:stretch>
                  <a:fillRect l="-3927" t="-1826" r="-785"/>
                </a:stretch>
              </a:blipFill>
            </p:spPr>
            <p:txBody>
              <a:bodyPr/>
              <a:lstStyle/>
              <a:p>
                <a:r>
                  <a:rPr lang="en-US">
                    <a:noFill/>
                  </a:rPr>
                  <a:t> </a:t>
                </a:r>
              </a:p>
            </p:txBody>
          </p:sp>
        </mc:Fallback>
      </mc:AlternateContent>
      <p:sp>
        <p:nvSpPr>
          <p:cNvPr id="95" name="object 46"/>
          <p:cNvSpPr/>
          <p:nvPr/>
        </p:nvSpPr>
        <p:spPr>
          <a:xfrm>
            <a:off x="8356853" y="307720"/>
            <a:ext cx="3437509" cy="2567559"/>
          </a:xfrm>
          <a:prstGeom prst="rect">
            <a:avLst/>
          </a:prstGeom>
          <a:blipFill>
            <a:blip r:embed="rId5" cstate="print"/>
            <a:stretch>
              <a:fillRect/>
            </a:stretch>
          </a:blipFill>
        </p:spPr>
        <p:txBody>
          <a:bodyPr wrap="square" lIns="0" tIns="0" rIns="0" bIns="0" rtlCol="0">
            <a:spAutoFit/>
          </a:bodyPr>
          <a:lstStyle/>
          <a:p>
            <a:endParaRPr/>
          </a:p>
        </p:txBody>
      </p:sp>
      <p:sp>
        <p:nvSpPr>
          <p:cNvPr id="99" name="object 2"/>
          <p:cNvSpPr/>
          <p:nvPr/>
        </p:nvSpPr>
        <p:spPr>
          <a:xfrm>
            <a:off x="7985760" y="2964342"/>
            <a:ext cx="3808602" cy="2574309"/>
          </a:xfrm>
          <a:prstGeom prst="rect">
            <a:avLst/>
          </a:prstGeom>
          <a:blipFill>
            <a:blip r:embed="rId6" cstate="print"/>
            <a:stretch>
              <a:fillRect/>
            </a:stretch>
          </a:blipFill>
        </p:spPr>
        <p:txBody>
          <a:bodyPr wrap="square" lIns="0" tIns="0" rIns="0" bIns="0" rtlCol="0">
            <a:spAutoFit/>
          </a:bodyPr>
          <a:lstStyle/>
          <a:p>
            <a:endParaRPr dirty="0"/>
          </a:p>
        </p:txBody>
      </p:sp>
      <p:sp>
        <p:nvSpPr>
          <p:cNvPr id="8" name="Content Placeholder 2"/>
          <p:cNvSpPr txBox="1">
            <a:spLocks/>
          </p:cNvSpPr>
          <p:nvPr/>
        </p:nvSpPr>
        <p:spPr>
          <a:xfrm>
            <a:off x="3201863" y="2339845"/>
            <a:ext cx="3992594" cy="163817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marL="0" indent="0">
              <a:buNone/>
            </a:pPr>
            <a:r>
              <a:rPr lang="en-US" sz="1800" dirty="0" smtClean="0">
                <a:solidFill>
                  <a:schemeClr val="accent1">
                    <a:lumMod val="75000"/>
                  </a:schemeClr>
                </a:solidFill>
              </a:rPr>
              <a:t>Working principle: </a:t>
            </a:r>
            <a:endParaRPr lang="en-US" sz="1600" dirty="0">
              <a:solidFill>
                <a:schemeClr val="accent1">
                  <a:lumMod val="75000"/>
                </a:schemeClr>
              </a:solidFill>
            </a:endParaRPr>
          </a:p>
          <a:p>
            <a:r>
              <a:rPr lang="en-US" sz="1600" dirty="0" smtClean="0"/>
              <a:t>The physic signal is very localized</a:t>
            </a:r>
          </a:p>
          <a:p>
            <a:r>
              <a:rPr lang="en-US" sz="1600" dirty="0" smtClean="0"/>
              <a:t>Centroid method using large strips </a:t>
            </a:r>
          </a:p>
          <a:p>
            <a:pPr lvl="1"/>
            <a:r>
              <a:rPr lang="en-US" sz="1400" dirty="0" smtClean="0"/>
              <a:t>Works if the FE S/N is sufficient </a:t>
            </a:r>
          </a:p>
          <a:p>
            <a:pPr lvl="1"/>
            <a:r>
              <a:rPr lang="en-US" sz="1600" dirty="0" smtClean="0"/>
              <a:t>Strip pitch to be optimized </a:t>
            </a:r>
          </a:p>
        </p:txBody>
      </p:sp>
      <mc:AlternateContent xmlns:mc="http://schemas.openxmlformats.org/markup-compatibility/2006" xmlns:a14="http://schemas.microsoft.com/office/drawing/2010/main">
        <mc:Choice Requires="a14">
          <p:sp>
            <p:nvSpPr>
              <p:cNvPr id="4" name="TextBox 3"/>
              <p:cNvSpPr txBox="1"/>
              <p:nvPr/>
            </p:nvSpPr>
            <p:spPr>
              <a:xfrm>
                <a:off x="7985760" y="5627714"/>
                <a:ext cx="3808602" cy="608821"/>
              </a:xfrm>
              <a:prstGeom prst="rect">
                <a:avLst/>
              </a:prstGeom>
              <a:solidFill>
                <a:schemeClr val="accent5">
                  <a:lumMod val="40000"/>
                  <a:lumOff val="60000"/>
                </a:schemeClr>
              </a:solidFill>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sz="1600" b="1" dirty="0" smtClean="0">
                    <a:solidFill>
                      <a:schemeClr val="accent6">
                        <a:lumMod val="75000"/>
                      </a:schemeClr>
                    </a:solidFill>
                  </a:rPr>
                  <a:t>Time of flight between two identical RPCs resolution = 0.15/</a:t>
                </a:r>
                <a14:m>
                  <m:oMath xmlns:m="http://schemas.openxmlformats.org/officeDocument/2006/math">
                    <m:rad>
                      <m:radPr>
                        <m:degHide m:val="on"/>
                        <m:ctrlPr>
                          <a:rPr lang="en-US" sz="1600" b="1" i="1" smtClean="0">
                            <a:solidFill>
                              <a:schemeClr val="accent6">
                                <a:lumMod val="75000"/>
                              </a:schemeClr>
                            </a:solidFill>
                            <a:latin typeface="Cambria Math" panose="02040503050406030204" pitchFamily="18" charset="0"/>
                          </a:rPr>
                        </m:ctrlPr>
                      </m:radPr>
                      <m:deg/>
                      <m:e>
                        <m:r>
                          <a:rPr lang="it-IT" sz="1600" b="1" i="1" smtClean="0">
                            <a:solidFill>
                              <a:schemeClr val="accent6">
                                <a:lumMod val="75000"/>
                              </a:schemeClr>
                            </a:solidFill>
                            <a:latin typeface="Cambria Math" panose="02040503050406030204" pitchFamily="18" charset="0"/>
                          </a:rPr>
                          <m:t>𝟐</m:t>
                        </m:r>
                      </m:e>
                    </m:rad>
                  </m:oMath>
                </a14:m>
                <a:r>
                  <a:rPr lang="en-US" sz="1600" b="1" dirty="0" smtClean="0">
                    <a:solidFill>
                      <a:schemeClr val="accent6">
                        <a:lumMod val="75000"/>
                      </a:schemeClr>
                    </a:solidFill>
                  </a:rPr>
                  <a:t> ~0.1 mm</a:t>
                </a:r>
                <a:endParaRPr lang="en-US" sz="1600" b="1" dirty="0">
                  <a:solidFill>
                    <a:schemeClr val="accent6">
                      <a:lumMod val="75000"/>
                    </a:schemeClr>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7985760" y="5627714"/>
                <a:ext cx="3808602" cy="608821"/>
              </a:xfrm>
              <a:prstGeom prst="rect">
                <a:avLst/>
              </a:prstGeom>
              <a:blipFill rotWithShape="0">
                <a:blip r:embed="rId7"/>
                <a:stretch>
                  <a:fillRect/>
                </a:stretch>
              </a:blipFill>
            </p:spPr>
            <p:txBody>
              <a:bodyPr/>
              <a:lstStyle/>
              <a:p>
                <a:r>
                  <a:rPr lang="en-US">
                    <a:noFill/>
                  </a:rPr>
                  <a:t> </a:t>
                </a:r>
              </a:p>
            </p:txBody>
          </p:sp>
        </mc:Fallback>
      </mc:AlternateContent>
      <p:sp>
        <p:nvSpPr>
          <p:cNvPr id="13" name="Content Placeholder 2"/>
          <p:cNvSpPr txBox="1">
            <a:spLocks/>
          </p:cNvSpPr>
          <p:nvPr/>
        </p:nvSpPr>
        <p:spPr>
          <a:xfrm>
            <a:off x="3201863" y="4485289"/>
            <a:ext cx="4599200" cy="1861205"/>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marL="0" indent="0">
              <a:buNone/>
            </a:pPr>
            <a:r>
              <a:rPr lang="en-US" sz="1800" b="1" dirty="0" smtClean="0">
                <a:solidFill>
                  <a:schemeClr val="accent1">
                    <a:lumMod val="75000"/>
                  </a:schemeClr>
                </a:solidFill>
              </a:rPr>
              <a:t>Improve timing through Minimal changes:</a:t>
            </a:r>
          </a:p>
          <a:p>
            <a:r>
              <a:rPr lang="en-US" sz="1800" dirty="0" smtClean="0"/>
              <a:t>1mm gap </a:t>
            </a:r>
            <a:r>
              <a:rPr lang="en-US" sz="1800" dirty="0" smtClean="0">
                <a:sym typeface="Wingdings" panose="05000000000000000000" pitchFamily="2" charset="2"/>
              </a:rPr>
              <a:t> 0.5+0.5 bi-gap  200 </a:t>
            </a:r>
            <a:r>
              <a:rPr lang="en-US" sz="1800" dirty="0" err="1" smtClean="0">
                <a:sym typeface="Wingdings" panose="05000000000000000000" pitchFamily="2" charset="2"/>
              </a:rPr>
              <a:t>ps</a:t>
            </a:r>
            <a:endParaRPr lang="en-US" sz="1800" dirty="0" smtClean="0">
              <a:sym typeface="Wingdings" panose="05000000000000000000" pitchFamily="2" charset="2"/>
            </a:endParaRPr>
          </a:p>
          <a:p>
            <a:r>
              <a:rPr lang="en-US" sz="1600" dirty="0" smtClean="0"/>
              <a:t>Expectations from the new </a:t>
            </a:r>
            <a:r>
              <a:rPr lang="en-US" sz="1600" dirty="0" err="1" smtClean="0"/>
              <a:t>SiGE</a:t>
            </a:r>
            <a:r>
              <a:rPr lang="en-US" sz="1600" dirty="0" smtClean="0"/>
              <a:t> FE</a:t>
            </a:r>
          </a:p>
          <a:p>
            <a:r>
              <a:rPr lang="en-US" sz="1600" dirty="0" smtClean="0"/>
              <a:t>4 gaps </a:t>
            </a:r>
            <a:r>
              <a:rPr lang="en-US" sz="1600" dirty="0" smtClean="0">
                <a:sym typeface="Wingdings" panose="05000000000000000000" pitchFamily="2" charset="2"/>
              </a:rPr>
              <a:t> statistical factor of 2  100 </a:t>
            </a:r>
            <a:r>
              <a:rPr lang="en-US" sz="1600" dirty="0" err="1" smtClean="0">
                <a:sym typeface="Wingdings" panose="05000000000000000000" pitchFamily="2" charset="2"/>
              </a:rPr>
              <a:t>ps</a:t>
            </a:r>
            <a:endParaRPr lang="en-US" sz="1600" dirty="0"/>
          </a:p>
        </p:txBody>
      </p:sp>
      <p:sp>
        <p:nvSpPr>
          <p:cNvPr id="6" name="TextBox 5"/>
          <p:cNvSpPr txBox="1"/>
          <p:nvPr/>
        </p:nvSpPr>
        <p:spPr>
          <a:xfrm rot="18869016">
            <a:off x="8279224" y="3914801"/>
            <a:ext cx="1135247" cy="307777"/>
          </a:xfrm>
          <a:prstGeom prst="rect">
            <a:avLst/>
          </a:prstGeom>
          <a:noFill/>
        </p:spPr>
        <p:txBody>
          <a:bodyPr wrap="none" rtlCol="0">
            <a:spAutoFit/>
          </a:bodyPr>
          <a:lstStyle/>
          <a:p>
            <a:r>
              <a:rPr lang="en-US" sz="1400" dirty="0" smtClean="0">
                <a:solidFill>
                  <a:schemeClr val="bg1"/>
                </a:solidFill>
              </a:rPr>
              <a:t>preliminary</a:t>
            </a:r>
            <a:endParaRPr lang="en-US" sz="1400" dirty="0">
              <a:solidFill>
                <a:schemeClr val="bg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402132072"/>
              </p:ext>
            </p:extLst>
          </p:nvPr>
        </p:nvGraphicFramePr>
        <p:xfrm>
          <a:off x="8336666" y="307720"/>
          <a:ext cx="2158419" cy="563792"/>
        </p:xfrm>
        <a:graphic>
          <a:graphicData uri="http://schemas.openxmlformats.org/drawingml/2006/table">
            <a:tbl>
              <a:tblPr firstRow="1" bandRow="1">
                <a:tableStyleId>{5940675A-B579-460E-94D1-54222C63F5DA}</a:tableStyleId>
              </a:tblPr>
              <a:tblGrid>
                <a:gridCol w="2158419"/>
              </a:tblGrid>
              <a:tr h="205647">
                <a:tc>
                  <a:txBody>
                    <a:bodyPr/>
                    <a:lstStyle/>
                    <a:p>
                      <a:r>
                        <a:rPr lang="en-US" sz="1200" dirty="0" smtClean="0">
                          <a:solidFill>
                            <a:srgbClr val="FFC000"/>
                          </a:solidFill>
                        </a:rPr>
                        <a:t>&lt; 0.1 mm </a:t>
                      </a:r>
                      <a:r>
                        <a:rPr lang="en-US" sz="1200" dirty="0" smtClean="0"/>
                        <a:t>space resolution</a:t>
                      </a:r>
                      <a:endParaRPr lang="en-US" sz="1200" dirty="0"/>
                    </a:p>
                  </a:txBody>
                  <a:tcPr>
                    <a:solidFill>
                      <a:srgbClr val="7030A0"/>
                    </a:solidFill>
                  </a:tcPr>
                </a:tc>
              </a:tr>
              <a:tr h="289472">
                <a:tc>
                  <a:txBody>
                    <a:bodyPr/>
                    <a:lstStyle/>
                    <a:p>
                      <a:r>
                        <a:rPr lang="en-US" sz="1200" dirty="0" smtClean="0">
                          <a:solidFill>
                            <a:srgbClr val="FFC000"/>
                          </a:solidFill>
                        </a:rPr>
                        <a:t>&lt; 0.4 ns </a:t>
                      </a:r>
                      <a:r>
                        <a:rPr lang="en-US" sz="1200" dirty="0" smtClean="0"/>
                        <a:t>time resolution</a:t>
                      </a:r>
                      <a:endParaRPr lang="en-US" sz="1200" dirty="0"/>
                    </a:p>
                  </a:txBody>
                  <a:tcPr>
                    <a:solidFill>
                      <a:srgbClr val="7030A0"/>
                    </a:solidFill>
                  </a:tcPr>
                </a:tc>
              </a:tr>
            </a:tbl>
          </a:graphicData>
        </a:graphic>
      </p:graphicFrame>
      <p:sp>
        <p:nvSpPr>
          <p:cNvPr id="11" name="Date Placeholder 10"/>
          <p:cNvSpPr>
            <a:spLocks noGrp="1"/>
          </p:cNvSpPr>
          <p:nvPr>
            <p:ph type="dt" sz="half" idx="10"/>
          </p:nvPr>
        </p:nvSpPr>
        <p:spPr/>
        <p:txBody>
          <a:bodyPr/>
          <a:lstStyle/>
          <a:p>
            <a:fld id="{F6CBF839-CC81-43CF-AEAD-6024572371CE}" type="datetime2">
              <a:rPr lang="en-US" smtClean="0"/>
              <a:t>Tuesday, March 25, 2014</a:t>
            </a:fld>
            <a:endParaRPr lang="en-US" dirty="0"/>
          </a:p>
        </p:txBody>
      </p:sp>
      <p:sp>
        <p:nvSpPr>
          <p:cNvPr id="12" name="Footer Placeholder 11"/>
          <p:cNvSpPr>
            <a:spLocks noGrp="1"/>
          </p:cNvSpPr>
          <p:nvPr>
            <p:ph type="ftr" sz="quarter" idx="11"/>
          </p:nvPr>
        </p:nvSpPr>
        <p:spPr/>
        <p:txBody>
          <a:bodyPr/>
          <a:lstStyle/>
          <a:p>
            <a:r>
              <a:rPr lang="en-US" smtClean="0"/>
              <a:t>G. Aielli</a:t>
            </a:r>
            <a:endParaRPr lang="en-US" dirty="0"/>
          </a:p>
        </p:txBody>
      </p:sp>
      <p:sp>
        <p:nvSpPr>
          <p:cNvPr id="14" name="Slide Number Placeholder 13"/>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42895168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Some Application scenarios</a:t>
            </a:r>
            <a:endParaRPr lang="en-US" dirty="0"/>
          </a:p>
        </p:txBody>
      </p:sp>
      <p:sp>
        <p:nvSpPr>
          <p:cNvPr id="8" name="Subtitle 7"/>
          <p:cNvSpPr>
            <a:spLocks noGrp="1"/>
          </p:cNvSpPr>
          <p:nvPr>
            <p:ph type="subTitle" idx="1"/>
          </p:nvPr>
        </p:nvSpPr>
        <p:spPr/>
        <p:txBody>
          <a:bodyPr/>
          <a:lstStyle/>
          <a:p>
            <a:r>
              <a:rPr lang="en-US" dirty="0" smtClean="0"/>
              <a:t>Homeland security use cases</a:t>
            </a:r>
            <a:endParaRPr lang="en-US" dirty="0"/>
          </a:p>
        </p:txBody>
      </p:sp>
      <p:sp>
        <p:nvSpPr>
          <p:cNvPr id="4" name="Date Placeholder 3"/>
          <p:cNvSpPr>
            <a:spLocks noGrp="1"/>
          </p:cNvSpPr>
          <p:nvPr>
            <p:ph type="dt" sz="half" idx="10"/>
          </p:nvPr>
        </p:nvSpPr>
        <p:spPr/>
        <p:txBody>
          <a:bodyPr/>
          <a:lstStyle/>
          <a:p>
            <a:fld id="{55A2FB8A-CC35-461E-9C86-B3590C7B97AA}"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4661045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Flawless vehicles control – the muon tunnel -</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40822" y="1032933"/>
                <a:ext cx="7223759" cy="4257214"/>
              </a:xfrm>
            </p:spPr>
            <p:txBody>
              <a:bodyPr>
                <a:normAutofit/>
              </a:bodyPr>
              <a:lstStyle/>
              <a:p>
                <a:r>
                  <a:rPr lang="en-US" dirty="0" smtClean="0"/>
                  <a:t>Tunnel long enough to allow a continuous flow of </a:t>
                </a:r>
                <a:r>
                  <a:rPr lang="en-US" dirty="0"/>
                  <a:t>v</a:t>
                </a:r>
                <a:r>
                  <a:rPr lang="en-US" dirty="0" smtClean="0"/>
                  <a:t>ehicles:</a:t>
                </a:r>
              </a:p>
              <a:p>
                <a:pPr lvl="1"/>
                <a:r>
                  <a:rPr lang="en-US" dirty="0" smtClean="0"/>
                  <a:t>60 s @ 20 Km/h </a:t>
                </a:r>
                <a:r>
                  <a:rPr lang="en-US" dirty="0" smtClean="0">
                    <a:sym typeface="Wingdings" panose="05000000000000000000" pitchFamily="2" charset="2"/>
                  </a:rPr>
                  <a:t> ~ 300 m using the present simulated performance </a:t>
                </a:r>
              </a:p>
              <a:p>
                <a:r>
                  <a:rPr lang="en-US" dirty="0" smtClean="0">
                    <a:sym typeface="Wingdings" panose="05000000000000000000" pitchFamily="2" charset="2"/>
                  </a:rPr>
                  <a:t>A good margin of improvement can be obtained by:</a:t>
                </a:r>
              </a:p>
              <a:p>
                <a:pPr lvl="1"/>
                <a:r>
                  <a:rPr lang="en-US" dirty="0" smtClean="0">
                    <a:sym typeface="Wingdings" panose="05000000000000000000" pitchFamily="2" charset="2"/>
                  </a:rPr>
                  <a:t>further extending the acceptance  2 </a:t>
                </a:r>
                <a14:m>
                  <m:oMath xmlns:m="http://schemas.openxmlformats.org/officeDocument/2006/math">
                    <m:r>
                      <a:rPr lang="en-US" i="1" smtClean="0">
                        <a:latin typeface="Cambria Math" panose="02040503050406030204" pitchFamily="18" charset="0"/>
                        <a:ea typeface="Cambria Math" panose="02040503050406030204" pitchFamily="18" charset="0"/>
                        <a:sym typeface="Wingdings" panose="05000000000000000000" pitchFamily="2" charset="2"/>
                      </a:rPr>
                      <m:t>𝜋</m:t>
                    </m:r>
                  </m:oMath>
                </a14:m>
                <a:endParaRPr lang="en-US" dirty="0" smtClean="0"/>
              </a:p>
              <a:p>
                <a:pPr lvl="1"/>
                <a:r>
                  <a:rPr lang="en-US" dirty="0" smtClean="0"/>
                  <a:t>Intelligent, pattern recognition based, inference </a:t>
                </a:r>
                <a:r>
                  <a:rPr lang="en-US" dirty="0" smtClean="0">
                    <a:sym typeface="Wingdings" panose="05000000000000000000" pitchFamily="2" charset="2"/>
                  </a:rPr>
                  <a:t> recognize the vehicle apply the “expected” model of material distribution to the data  </a:t>
                </a:r>
                <a:r>
                  <a:rPr lang="en-US" b="1" dirty="0">
                    <a:effectLst/>
                  </a:rPr>
                  <a:t>Bayesian information criterion</a:t>
                </a:r>
                <a:endParaRPr lang="en-US" dirty="0" smtClean="0">
                  <a:sym typeface="Wingdings" panose="05000000000000000000" pitchFamily="2" charset="2"/>
                </a:endParaRPr>
              </a:p>
              <a:p>
                <a:pPr lvl="1"/>
                <a:r>
                  <a:rPr lang="en-US" dirty="0" smtClean="0">
                    <a:sym typeface="Wingdings" panose="05000000000000000000" pitchFamily="2" charset="2"/>
                  </a:rPr>
                  <a:t>Use the trigger level concept providing that a the first level there are not too many false positives</a:t>
                </a:r>
              </a:p>
              <a:p>
                <a:pPr lvl="1"/>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40822" y="1032933"/>
                <a:ext cx="7223759" cy="4257214"/>
              </a:xfrm>
              <a:blipFill rotWithShape="0">
                <a:blip r:embed="rId2"/>
                <a:stretch>
                  <a:fillRect l="-1519" t="-1717" r="-338"/>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9116198D-888F-4C9A-9211-9AE01A8133CA}"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7" name="Picture 6"/>
          <p:cNvPicPr>
            <a:picLocks noChangeAspect="1"/>
          </p:cNvPicPr>
          <p:nvPr/>
        </p:nvPicPr>
        <p:blipFill>
          <a:blip r:embed="rId3"/>
          <a:stretch>
            <a:fillRect/>
          </a:stretch>
        </p:blipFill>
        <p:spPr>
          <a:xfrm>
            <a:off x="7455708" y="3948192"/>
            <a:ext cx="3851604" cy="2333458"/>
          </a:xfrm>
          <a:prstGeom prst="rect">
            <a:avLst/>
          </a:prstGeom>
        </p:spPr>
      </p:pic>
      <p:sp>
        <p:nvSpPr>
          <p:cNvPr id="10" name="Pentagon 9"/>
          <p:cNvSpPr/>
          <p:nvPr/>
        </p:nvSpPr>
        <p:spPr>
          <a:xfrm flipH="1">
            <a:off x="3552700" y="5905821"/>
            <a:ext cx="3903007" cy="313508"/>
          </a:xfrm>
          <a:prstGeom prst="homePlate">
            <a:avLst/>
          </a:prstGeom>
          <a:gradFill flip="none" rotWithShape="1">
            <a:gsLst>
              <a:gs pos="0">
                <a:schemeClr val="tx1">
                  <a:lumMod val="30000"/>
                </a:schemeClr>
              </a:gs>
              <a:gs pos="100000">
                <a:schemeClr val="accent2">
                  <a:shade val="67500"/>
                  <a:satMod val="115000"/>
                  <a:lumMod val="77000"/>
                </a:schemeClr>
              </a:gs>
              <a:gs pos="100000">
                <a:schemeClr val="accent2">
                  <a:shade val="100000"/>
                  <a:satMod val="115000"/>
                </a:schemeClr>
              </a:gs>
            </a:gsLst>
            <a:lin ang="0" scaled="1"/>
            <a:tileRect/>
          </a:gra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Pentagon 11"/>
          <p:cNvSpPr/>
          <p:nvPr/>
        </p:nvSpPr>
        <p:spPr>
          <a:xfrm flipH="1">
            <a:off x="1680358" y="5900563"/>
            <a:ext cx="1872343" cy="313508"/>
          </a:xfrm>
          <a:prstGeom prst="homePlate">
            <a:avLst/>
          </a:prstGeom>
          <a:gradFill flip="none" rotWithShape="1">
            <a:gsLst>
              <a:gs pos="0">
                <a:schemeClr val="tx1">
                  <a:lumMod val="30000"/>
                </a:schemeClr>
              </a:gs>
              <a:gs pos="0">
                <a:srgbClr val="6A852C"/>
              </a:gs>
              <a:gs pos="48000">
                <a:schemeClr val="accent2">
                  <a:shade val="67500"/>
                  <a:satMod val="115000"/>
                </a:schemeClr>
              </a:gs>
              <a:gs pos="78000">
                <a:schemeClr val="accent2">
                  <a:shade val="100000"/>
                  <a:satMod val="115000"/>
                </a:schemeClr>
              </a:gs>
            </a:gsLst>
            <a:lin ang="0" scaled="1"/>
            <a:tileRect/>
          </a:gra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Bent Arrow 12"/>
          <p:cNvSpPr/>
          <p:nvPr/>
        </p:nvSpPr>
        <p:spPr>
          <a:xfrm rot="16200000">
            <a:off x="1958348" y="5077602"/>
            <a:ext cx="1210492" cy="1062446"/>
          </a:xfrm>
          <a:prstGeom prst="bentArrow">
            <a:avLst>
              <a:gd name="adj1" fmla="val 29918"/>
              <a:gd name="adj2" fmla="val 25000"/>
              <a:gd name="adj3" fmla="val 25000"/>
              <a:gd name="adj4" fmla="val 4375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936979" y="5844739"/>
            <a:ext cx="570990" cy="369332"/>
          </a:xfrm>
          <a:prstGeom prst="rect">
            <a:avLst/>
          </a:prstGeom>
          <a:noFill/>
        </p:spPr>
        <p:txBody>
          <a:bodyPr wrap="none" rtlCol="0">
            <a:spAutoFit/>
          </a:bodyPr>
          <a:lstStyle/>
          <a:p>
            <a:r>
              <a:rPr lang="en-US" dirty="0" smtClean="0"/>
              <a:t>exit</a:t>
            </a:r>
            <a:endParaRPr lang="en-US" dirty="0"/>
          </a:p>
        </p:txBody>
      </p:sp>
      <p:sp>
        <p:nvSpPr>
          <p:cNvPr id="15" name="TextBox 14"/>
          <p:cNvSpPr txBox="1"/>
          <p:nvPr/>
        </p:nvSpPr>
        <p:spPr>
          <a:xfrm>
            <a:off x="2618311" y="4909015"/>
            <a:ext cx="1595309" cy="646331"/>
          </a:xfrm>
          <a:prstGeom prst="rect">
            <a:avLst/>
          </a:prstGeom>
          <a:noFill/>
        </p:spPr>
        <p:txBody>
          <a:bodyPr wrap="none" rtlCol="0">
            <a:spAutoFit/>
          </a:bodyPr>
          <a:lstStyle/>
          <a:p>
            <a:r>
              <a:rPr lang="en-US" dirty="0" smtClean="0"/>
              <a:t>Further</a:t>
            </a:r>
          </a:p>
          <a:p>
            <a:r>
              <a:rPr lang="en-US" dirty="0" smtClean="0"/>
              <a:t>investigation</a:t>
            </a:r>
            <a:endParaRPr lang="en-US" dirty="0"/>
          </a:p>
        </p:txBody>
      </p:sp>
      <p:pic>
        <p:nvPicPr>
          <p:cNvPr id="8" name="Picture 7"/>
          <p:cNvPicPr>
            <a:picLocks noChangeAspect="1"/>
          </p:cNvPicPr>
          <p:nvPr/>
        </p:nvPicPr>
        <p:blipFill>
          <a:blip r:embed="rId4"/>
          <a:stretch>
            <a:fillRect/>
          </a:stretch>
        </p:blipFill>
        <p:spPr>
          <a:xfrm>
            <a:off x="8246225" y="1011008"/>
            <a:ext cx="3061087" cy="2846607"/>
          </a:xfrm>
          <a:prstGeom prst="rect">
            <a:avLst/>
          </a:prstGeom>
        </p:spPr>
      </p:pic>
      <p:sp>
        <p:nvSpPr>
          <p:cNvPr id="9" name="TextBox 8"/>
          <p:cNvSpPr txBox="1"/>
          <p:nvPr/>
        </p:nvSpPr>
        <p:spPr>
          <a:xfrm>
            <a:off x="8046720" y="3325091"/>
            <a:ext cx="2650084" cy="369332"/>
          </a:xfrm>
          <a:prstGeom prst="rect">
            <a:avLst/>
          </a:prstGeom>
          <a:solidFill>
            <a:srgbClr val="FFC000"/>
          </a:solidFill>
        </p:spPr>
        <p:txBody>
          <a:bodyPr wrap="none" rtlCol="0">
            <a:spAutoFit/>
          </a:bodyPr>
          <a:lstStyle/>
          <a:p>
            <a:r>
              <a:rPr lang="en-US" dirty="0" smtClean="0">
                <a:solidFill>
                  <a:srgbClr val="002060"/>
                </a:solidFill>
              </a:rPr>
              <a:t>Los Alamos test setup</a:t>
            </a:r>
            <a:endParaRPr lang="en-US" dirty="0">
              <a:solidFill>
                <a:srgbClr val="002060"/>
              </a:solidFill>
            </a:endParaRPr>
          </a:p>
        </p:txBody>
      </p:sp>
    </p:spTree>
    <p:extLst>
      <p:ext uri="{BB962C8B-B14F-4D97-AF65-F5344CB8AC3E}">
        <p14:creationId xmlns:p14="http://schemas.microsoft.com/office/powerpoint/2010/main" val="33940994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Embedded monitoring of vehicles and buildings</a:t>
            </a:r>
            <a:endParaRPr lang="en-US" dirty="0"/>
          </a:p>
        </p:txBody>
      </p:sp>
      <p:sp>
        <p:nvSpPr>
          <p:cNvPr id="3" name="Content Placeholder 2"/>
          <p:cNvSpPr>
            <a:spLocks noGrp="1"/>
          </p:cNvSpPr>
          <p:nvPr>
            <p:ph idx="1"/>
          </p:nvPr>
        </p:nvSpPr>
        <p:spPr>
          <a:xfrm>
            <a:off x="600891" y="1120020"/>
            <a:ext cx="3116488" cy="2441965"/>
          </a:xfrm>
        </p:spPr>
        <p:txBody>
          <a:bodyPr>
            <a:normAutofit lnSpcReduction="10000"/>
          </a:bodyPr>
          <a:lstStyle/>
          <a:p>
            <a:pPr marL="0" indent="0">
              <a:buNone/>
            </a:pPr>
            <a:r>
              <a:rPr lang="en-US" dirty="0" smtClean="0"/>
              <a:t>A very different case:</a:t>
            </a:r>
            <a:endParaRPr lang="en-US" dirty="0"/>
          </a:p>
          <a:p>
            <a:r>
              <a:rPr lang="en-US" dirty="0" smtClean="0"/>
              <a:t>no strict time limits</a:t>
            </a:r>
          </a:p>
          <a:p>
            <a:r>
              <a:rPr lang="en-US" dirty="0" smtClean="0"/>
              <a:t>Structural monitoring</a:t>
            </a:r>
          </a:p>
          <a:p>
            <a:r>
              <a:rPr lang="en-US" dirty="0" smtClean="0"/>
              <a:t>Detectors as part of architectural modules</a:t>
            </a:r>
          </a:p>
          <a:p>
            <a:r>
              <a:rPr lang="en-US" dirty="0" smtClean="0"/>
              <a:t>DAQ/DCS challenge</a:t>
            </a:r>
          </a:p>
        </p:txBody>
      </p:sp>
      <p:sp>
        <p:nvSpPr>
          <p:cNvPr id="4" name="Date Placeholder 3"/>
          <p:cNvSpPr>
            <a:spLocks noGrp="1"/>
          </p:cNvSpPr>
          <p:nvPr>
            <p:ph type="dt" sz="half" idx="10"/>
          </p:nvPr>
        </p:nvSpPr>
        <p:spPr/>
        <p:txBody>
          <a:bodyPr/>
          <a:lstStyle/>
          <a:p>
            <a:fld id="{892F95F0-431C-438B-B6D6-1F89E116879D}"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10242" name="Picture 2" descr="http://comps.canstockphoto.com/can-stock-photo_csp8801962.jpg"/>
          <p:cNvPicPr>
            <a:picLocks noChangeAspect="1" noChangeArrowheads="1"/>
          </p:cNvPicPr>
          <p:nvPr/>
        </p:nvPicPr>
        <p:blipFill rotWithShape="1">
          <a:blip r:embed="rId2">
            <a:extLst>
              <a:ext uri="{28A0092B-C50C-407E-A947-70E740481C1C}">
                <a14:useLocalDpi xmlns:a14="http://schemas.microsoft.com/office/drawing/2010/main" val="0"/>
              </a:ext>
            </a:extLst>
          </a:blip>
          <a:srcRect b="5761"/>
          <a:stretch/>
        </p:blipFill>
        <p:spPr bwMode="auto">
          <a:xfrm>
            <a:off x="7576457" y="1120020"/>
            <a:ext cx="3470954" cy="2456873"/>
          </a:xfrm>
          <a:prstGeom prst="rect">
            <a:avLst/>
          </a:prstGeom>
          <a:solidFill>
            <a:srgbClr val="FF0000">
              <a:alpha val="58000"/>
            </a:srgbClr>
          </a:solidFill>
        </p:spPr>
      </p:pic>
      <p:sp>
        <p:nvSpPr>
          <p:cNvPr id="8" name="Freeform 7"/>
          <p:cNvSpPr/>
          <p:nvPr/>
        </p:nvSpPr>
        <p:spPr>
          <a:xfrm>
            <a:off x="8220891" y="1645920"/>
            <a:ext cx="757647" cy="470263"/>
          </a:xfrm>
          <a:custGeom>
            <a:avLst/>
            <a:gdLst>
              <a:gd name="connsiteX0" fmla="*/ 322218 w 748938"/>
              <a:gd name="connsiteY0" fmla="*/ 0 h 496389"/>
              <a:gd name="connsiteX1" fmla="*/ 0 w 748938"/>
              <a:gd name="connsiteY1" fmla="*/ 252549 h 496389"/>
              <a:gd name="connsiteX2" fmla="*/ 496389 w 748938"/>
              <a:gd name="connsiteY2" fmla="*/ 496389 h 496389"/>
              <a:gd name="connsiteX3" fmla="*/ 748938 w 748938"/>
              <a:gd name="connsiteY3" fmla="*/ 278675 h 496389"/>
              <a:gd name="connsiteX4" fmla="*/ 322218 w 748938"/>
              <a:gd name="connsiteY4" fmla="*/ 0 h 496389"/>
              <a:gd name="connsiteX0" fmla="*/ 296092 w 748938"/>
              <a:gd name="connsiteY0" fmla="*/ 0 h 452846"/>
              <a:gd name="connsiteX1" fmla="*/ 0 w 748938"/>
              <a:gd name="connsiteY1" fmla="*/ 209006 h 452846"/>
              <a:gd name="connsiteX2" fmla="*/ 496389 w 748938"/>
              <a:gd name="connsiteY2" fmla="*/ 452846 h 452846"/>
              <a:gd name="connsiteX3" fmla="*/ 748938 w 748938"/>
              <a:gd name="connsiteY3" fmla="*/ 235132 h 452846"/>
              <a:gd name="connsiteX4" fmla="*/ 296092 w 748938"/>
              <a:gd name="connsiteY4" fmla="*/ 0 h 452846"/>
              <a:gd name="connsiteX0" fmla="*/ 304800 w 748938"/>
              <a:gd name="connsiteY0" fmla="*/ 0 h 470263"/>
              <a:gd name="connsiteX1" fmla="*/ 0 w 748938"/>
              <a:gd name="connsiteY1" fmla="*/ 226423 h 470263"/>
              <a:gd name="connsiteX2" fmla="*/ 496389 w 748938"/>
              <a:gd name="connsiteY2" fmla="*/ 470263 h 470263"/>
              <a:gd name="connsiteX3" fmla="*/ 748938 w 748938"/>
              <a:gd name="connsiteY3" fmla="*/ 252549 h 470263"/>
              <a:gd name="connsiteX4" fmla="*/ 304800 w 748938"/>
              <a:gd name="connsiteY4" fmla="*/ 0 h 470263"/>
              <a:gd name="connsiteX0" fmla="*/ 304800 w 757647"/>
              <a:gd name="connsiteY0" fmla="*/ 0 h 470263"/>
              <a:gd name="connsiteX1" fmla="*/ 0 w 757647"/>
              <a:gd name="connsiteY1" fmla="*/ 226423 h 470263"/>
              <a:gd name="connsiteX2" fmla="*/ 496389 w 757647"/>
              <a:gd name="connsiteY2" fmla="*/ 470263 h 470263"/>
              <a:gd name="connsiteX3" fmla="*/ 757647 w 757647"/>
              <a:gd name="connsiteY3" fmla="*/ 269967 h 470263"/>
              <a:gd name="connsiteX4" fmla="*/ 304800 w 757647"/>
              <a:gd name="connsiteY4" fmla="*/ 0 h 470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647" h="470263">
                <a:moveTo>
                  <a:pt x="304800" y="0"/>
                </a:moveTo>
                <a:lnTo>
                  <a:pt x="0" y="226423"/>
                </a:lnTo>
                <a:lnTo>
                  <a:pt x="496389" y="470263"/>
                </a:lnTo>
                <a:lnTo>
                  <a:pt x="757647" y="269967"/>
                </a:lnTo>
                <a:lnTo>
                  <a:pt x="304800" y="0"/>
                </a:lnTo>
                <a:close/>
              </a:path>
            </a:pathLst>
          </a:custGeom>
          <a:solidFill>
            <a:srgbClr val="FF0000">
              <a:alpha val="50000"/>
            </a:srgbClr>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8090263" y="2090057"/>
            <a:ext cx="844731" cy="409303"/>
          </a:xfrm>
          <a:custGeom>
            <a:avLst/>
            <a:gdLst>
              <a:gd name="connsiteX0" fmla="*/ 322217 w 844731"/>
              <a:gd name="connsiteY0" fmla="*/ 0 h 409303"/>
              <a:gd name="connsiteX1" fmla="*/ 0 w 844731"/>
              <a:gd name="connsiteY1" fmla="*/ 217714 h 409303"/>
              <a:gd name="connsiteX2" fmla="*/ 539931 w 844731"/>
              <a:gd name="connsiteY2" fmla="*/ 409303 h 409303"/>
              <a:gd name="connsiteX3" fmla="*/ 844731 w 844731"/>
              <a:gd name="connsiteY3" fmla="*/ 252549 h 409303"/>
              <a:gd name="connsiteX4" fmla="*/ 322217 w 844731"/>
              <a:gd name="connsiteY4" fmla="*/ 0 h 409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4731" h="409303">
                <a:moveTo>
                  <a:pt x="322217" y="0"/>
                </a:moveTo>
                <a:lnTo>
                  <a:pt x="0" y="217714"/>
                </a:lnTo>
                <a:lnTo>
                  <a:pt x="539931" y="409303"/>
                </a:lnTo>
                <a:lnTo>
                  <a:pt x="844731" y="252549"/>
                </a:lnTo>
                <a:lnTo>
                  <a:pt x="322217" y="0"/>
                </a:lnTo>
                <a:close/>
              </a:path>
            </a:pathLst>
          </a:custGeom>
          <a:solidFill>
            <a:srgbClr val="FF0000">
              <a:alpha val="41000"/>
            </a:srgbClr>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7942217" y="2699657"/>
            <a:ext cx="914400" cy="287383"/>
          </a:xfrm>
          <a:custGeom>
            <a:avLst/>
            <a:gdLst>
              <a:gd name="connsiteX0" fmla="*/ 348343 w 914400"/>
              <a:gd name="connsiteY0" fmla="*/ 0 h 287383"/>
              <a:gd name="connsiteX1" fmla="*/ 0 w 914400"/>
              <a:gd name="connsiteY1" fmla="*/ 156754 h 287383"/>
              <a:gd name="connsiteX2" fmla="*/ 583474 w 914400"/>
              <a:gd name="connsiteY2" fmla="*/ 287383 h 287383"/>
              <a:gd name="connsiteX3" fmla="*/ 914400 w 914400"/>
              <a:gd name="connsiteY3" fmla="*/ 156754 h 287383"/>
              <a:gd name="connsiteX4" fmla="*/ 348343 w 914400"/>
              <a:gd name="connsiteY4" fmla="*/ 0 h 287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287383">
                <a:moveTo>
                  <a:pt x="348343" y="0"/>
                </a:moveTo>
                <a:lnTo>
                  <a:pt x="0" y="156754"/>
                </a:lnTo>
                <a:lnTo>
                  <a:pt x="583474" y="287383"/>
                </a:lnTo>
                <a:lnTo>
                  <a:pt x="914400" y="156754"/>
                </a:lnTo>
                <a:lnTo>
                  <a:pt x="348343" y="0"/>
                </a:lnTo>
                <a:close/>
              </a:path>
            </a:pathLst>
          </a:custGeom>
          <a:solidFill>
            <a:srgbClr val="FF0000">
              <a:alpha val="50000"/>
            </a:srgbClr>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7872549" y="3100251"/>
            <a:ext cx="966651" cy="130629"/>
          </a:xfrm>
          <a:custGeom>
            <a:avLst/>
            <a:gdLst>
              <a:gd name="connsiteX0" fmla="*/ 330925 w 966651"/>
              <a:gd name="connsiteY0" fmla="*/ 0 h 130629"/>
              <a:gd name="connsiteX1" fmla="*/ 0 w 966651"/>
              <a:gd name="connsiteY1" fmla="*/ 60960 h 130629"/>
              <a:gd name="connsiteX2" fmla="*/ 609600 w 966651"/>
              <a:gd name="connsiteY2" fmla="*/ 130629 h 130629"/>
              <a:gd name="connsiteX3" fmla="*/ 966651 w 966651"/>
              <a:gd name="connsiteY3" fmla="*/ 87086 h 130629"/>
              <a:gd name="connsiteX4" fmla="*/ 330925 w 966651"/>
              <a:gd name="connsiteY4" fmla="*/ 0 h 130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6651" h="130629">
                <a:moveTo>
                  <a:pt x="330925" y="0"/>
                </a:moveTo>
                <a:lnTo>
                  <a:pt x="0" y="60960"/>
                </a:lnTo>
                <a:lnTo>
                  <a:pt x="609600" y="130629"/>
                </a:lnTo>
                <a:lnTo>
                  <a:pt x="966651" y="87086"/>
                </a:lnTo>
                <a:lnTo>
                  <a:pt x="330925" y="0"/>
                </a:lnTo>
                <a:close/>
              </a:path>
            </a:pathLst>
          </a:custGeom>
          <a:solidFill>
            <a:srgbClr val="FF0000">
              <a:alpha val="56000"/>
            </a:srgbClr>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883329" y="3704440"/>
            <a:ext cx="10164082" cy="2659601"/>
            <a:chOff x="883329" y="3704440"/>
            <a:chExt cx="10164082" cy="2659601"/>
          </a:xfrm>
        </p:grpSpPr>
        <p:pic>
          <p:nvPicPr>
            <p:cNvPr id="10248" name="Picture 8" descr="http://worldslargestship.com/wp-content/uploads/2013/03/Wireframe_draf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329" y="3704440"/>
              <a:ext cx="10164082" cy="265960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4335981" y="5304972"/>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999963" y="528247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674573" y="5294450"/>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47204" y="532003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995547" y="532003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343890" y="532003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720938" y="530261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069281" y="530261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6417624" y="530261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765672" y="529717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114015" y="529717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462358" y="529717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2707184" y="5281206"/>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3055527" y="5281206"/>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403870" y="5281206"/>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7794171" y="5281209"/>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8142514" y="5281209"/>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8490857" y="5281209"/>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8837719" y="527431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9186062" y="527431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9534405" y="527431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1649535" y="5271590"/>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1997878" y="5271590"/>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346221" y="5271590"/>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4589417" y="6047964"/>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4253399" y="6025467"/>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3928009" y="6037442"/>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900640" y="606302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248983" y="606302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597326" y="606302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974374" y="604560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322717" y="604560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6671060" y="604560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7019108" y="604016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7367451" y="604016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7715794" y="604016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2960620" y="6024198"/>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3308963" y="6024198"/>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657306" y="6024198"/>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8047607" y="602420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8395950" y="602420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8744293" y="602420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9091155" y="601730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9439498" y="601730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9787841" y="6017303"/>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1902971" y="6014582"/>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2251314" y="6014582"/>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2599657" y="6014582"/>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2707184" y="451921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1649535" y="450959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1997878" y="450959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2346221" y="450959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4676833" y="451921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3619184" y="450959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3967527" y="450959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4315870" y="450959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6082492" y="450959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024843" y="4499979"/>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373186" y="4499979"/>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721529" y="4499979"/>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7435345" y="4593916"/>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6423013" y="450959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6783089" y="4571596"/>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7121836" y="4571595"/>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7775867" y="4642729"/>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8114614" y="4642728"/>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8483036" y="4714572"/>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8821783" y="4714571"/>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9160824" y="4714572"/>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9499571" y="4760290"/>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9880674" y="4783149"/>
              <a:ext cx="313509" cy="4571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50" name="Picture 10" descr="http://www.download3dhouse.com/wp-content/uploads/2013/01/Mall-interior-design-for-package-and-jewelr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9740" y="1120020"/>
            <a:ext cx="3874952" cy="2460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63243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 stocking areas gateways</a:t>
            </a:r>
            <a:endParaRPr lang="en-US" dirty="0"/>
          </a:p>
        </p:txBody>
      </p:sp>
      <p:sp>
        <p:nvSpPr>
          <p:cNvPr id="3" name="Content Placeholder 2"/>
          <p:cNvSpPr>
            <a:spLocks noGrp="1"/>
          </p:cNvSpPr>
          <p:nvPr>
            <p:ph idx="1"/>
          </p:nvPr>
        </p:nvSpPr>
        <p:spPr>
          <a:xfrm>
            <a:off x="1141413" y="1236133"/>
            <a:ext cx="3552507" cy="4809067"/>
          </a:xfrm>
        </p:spPr>
        <p:txBody>
          <a:bodyPr>
            <a:normAutofit fontScale="92500" lnSpcReduction="10000"/>
          </a:bodyPr>
          <a:lstStyle/>
          <a:p>
            <a:r>
              <a:rPr lang="en-US" dirty="0" smtClean="0"/>
              <a:t>Useful to replace the gamma ray scanner for entrance and exit validation</a:t>
            </a:r>
          </a:p>
          <a:p>
            <a:r>
              <a:rPr lang="en-US" dirty="0" smtClean="0"/>
              <a:t>Different case: high performance localized station</a:t>
            </a:r>
          </a:p>
          <a:p>
            <a:r>
              <a:rPr lang="en-US" dirty="0" smtClean="0"/>
              <a:t>Tunnel like. The max speed sets the tunnel length</a:t>
            </a:r>
          </a:p>
          <a:p>
            <a:r>
              <a:rPr lang="en-US" dirty="0" smtClean="0"/>
              <a:t>Containers dragged by a tape at the necessary speed</a:t>
            </a:r>
          </a:p>
          <a:p>
            <a:r>
              <a:rPr lang="en-US" dirty="0" smtClean="0"/>
              <a:t>Containers in parallel</a:t>
            </a:r>
          </a:p>
          <a:p>
            <a:r>
              <a:rPr lang="en-US" dirty="0" smtClean="0"/>
              <a:t>Automatic assign the in and out scanning to the container id</a:t>
            </a:r>
            <a:endParaRPr lang="en-US" dirty="0"/>
          </a:p>
        </p:txBody>
      </p:sp>
      <p:sp>
        <p:nvSpPr>
          <p:cNvPr id="4" name="Date Placeholder 3"/>
          <p:cNvSpPr>
            <a:spLocks noGrp="1"/>
          </p:cNvSpPr>
          <p:nvPr>
            <p:ph type="dt" sz="half" idx="10"/>
          </p:nvPr>
        </p:nvSpPr>
        <p:spPr/>
        <p:txBody>
          <a:bodyPr/>
          <a:lstStyle/>
          <a:p>
            <a:fld id="{EB985D07-C3CD-49A9-900E-A5D8A5D6BF7E}"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18</a:t>
            </a:fld>
            <a:endParaRPr lang="en-US" dirty="0"/>
          </a:p>
        </p:txBody>
      </p:sp>
      <p:pic>
        <p:nvPicPr>
          <p:cNvPr id="11266" name="Picture 2" descr="http://ebyline.biz/wp-content/uploads/2012/12/prosp_SDvie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6035" y="1336475"/>
            <a:ext cx="5705792" cy="4279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12257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and engineering challenges</a:t>
            </a:r>
            <a:endParaRPr lang="en-US" dirty="0"/>
          </a:p>
        </p:txBody>
      </p:sp>
      <p:sp>
        <p:nvSpPr>
          <p:cNvPr id="3" name="Content Placeholder 2"/>
          <p:cNvSpPr>
            <a:spLocks noGrp="1"/>
          </p:cNvSpPr>
          <p:nvPr>
            <p:ph idx="1"/>
          </p:nvPr>
        </p:nvSpPr>
        <p:spPr/>
        <p:txBody>
          <a:bodyPr>
            <a:normAutofit lnSpcReduction="10000"/>
          </a:bodyPr>
          <a:lstStyle/>
          <a:p>
            <a:r>
              <a:rPr lang="en-US" dirty="0" smtClean="0"/>
              <a:t>Production cost of an RPC is very variable with the project size</a:t>
            </a:r>
          </a:p>
          <a:p>
            <a:r>
              <a:rPr lang="en-US" dirty="0" smtClean="0"/>
              <a:t>Traditionally is a chap detector per unit surface.</a:t>
            </a:r>
          </a:p>
          <a:p>
            <a:r>
              <a:rPr lang="en-US" dirty="0" smtClean="0"/>
              <a:t>Atlas RPC CORE 10 M Euro for 7000 m</a:t>
            </a:r>
            <a:r>
              <a:rPr lang="en-US" baseline="30000" dirty="0" smtClean="0"/>
              <a:t>2</a:t>
            </a:r>
            <a:r>
              <a:rPr lang="en-US" dirty="0" smtClean="0"/>
              <a:t> </a:t>
            </a:r>
            <a:r>
              <a:rPr lang="en-US" dirty="0" smtClean="0">
                <a:sym typeface="Wingdings" panose="05000000000000000000" pitchFamily="2" charset="2"/>
              </a:rPr>
              <a:t> 1500/m</a:t>
            </a:r>
            <a:r>
              <a:rPr lang="en-US" baseline="30000" dirty="0" smtClean="0">
                <a:sym typeface="Wingdings" panose="05000000000000000000" pitchFamily="2" charset="2"/>
              </a:rPr>
              <a:t>2</a:t>
            </a:r>
            <a:r>
              <a:rPr lang="en-US" dirty="0" smtClean="0">
                <a:sym typeface="Wingdings" panose="05000000000000000000" pitchFamily="2" charset="2"/>
              </a:rPr>
              <a:t> all included </a:t>
            </a:r>
          </a:p>
          <a:p>
            <a:r>
              <a:rPr lang="en-US" dirty="0" smtClean="0">
                <a:sym typeface="Wingdings" panose="05000000000000000000" pitchFamily="2" charset="2"/>
              </a:rPr>
              <a:t>Anyway not comparable due to the large engineering still missing</a:t>
            </a:r>
          </a:p>
          <a:p>
            <a:r>
              <a:rPr lang="en-US" dirty="0" smtClean="0">
                <a:sym typeface="Wingdings" panose="05000000000000000000" pitchFamily="2" charset="2"/>
              </a:rPr>
              <a:t>Major RPC challenges are:</a:t>
            </a:r>
          </a:p>
          <a:p>
            <a:pPr lvl="1"/>
            <a:r>
              <a:rPr lang="en-US" dirty="0" smtClean="0">
                <a:sym typeface="Wingdings" panose="05000000000000000000" pitchFamily="2" charset="2"/>
              </a:rPr>
              <a:t>the standardization and modularity</a:t>
            </a:r>
          </a:p>
          <a:p>
            <a:pPr lvl="1"/>
            <a:r>
              <a:rPr lang="en-US" dirty="0" smtClean="0">
                <a:sym typeface="Wingdings" panose="05000000000000000000" pitchFamily="2" charset="2"/>
              </a:rPr>
              <a:t>Use of cheap and un-harmful gases</a:t>
            </a:r>
          </a:p>
          <a:p>
            <a:pPr lvl="1"/>
            <a:r>
              <a:rPr lang="en-US" dirty="0" smtClean="0">
                <a:sym typeface="Wingdings" panose="05000000000000000000" pitchFamily="2" charset="2"/>
              </a:rPr>
              <a:t>Have the legacy simplicity and the new performance…</a:t>
            </a:r>
          </a:p>
          <a:p>
            <a:r>
              <a:rPr lang="en-US" dirty="0" smtClean="0">
                <a:sym typeface="Wingdings" panose="05000000000000000000" pitchFamily="2" charset="2"/>
              </a:rPr>
              <a:t>The RPC technology is substantially mature for a prototype installation also supervised directly by the industry</a:t>
            </a:r>
          </a:p>
          <a:p>
            <a:r>
              <a:rPr lang="en-US" dirty="0" smtClean="0">
                <a:sym typeface="Wingdings" panose="05000000000000000000" pitchFamily="2" charset="2"/>
              </a:rPr>
              <a:t>Detector technology to be merged with computer vision and AR  EOI in AIDA2</a:t>
            </a:r>
          </a:p>
          <a:p>
            <a:r>
              <a:rPr lang="en-US" dirty="0" smtClean="0">
                <a:sym typeface="Wingdings" panose="05000000000000000000" pitchFamily="2" charset="2"/>
              </a:rPr>
              <a:t>Room for spinoff and H2020 projects…</a:t>
            </a:r>
          </a:p>
          <a:p>
            <a:pPr lvl="1"/>
            <a:endParaRPr lang="en-US" dirty="0"/>
          </a:p>
        </p:txBody>
      </p:sp>
      <p:sp>
        <p:nvSpPr>
          <p:cNvPr id="4" name="Date Placeholder 3"/>
          <p:cNvSpPr>
            <a:spLocks noGrp="1"/>
          </p:cNvSpPr>
          <p:nvPr>
            <p:ph type="dt" sz="half" idx="10"/>
          </p:nvPr>
        </p:nvSpPr>
        <p:spPr/>
        <p:txBody>
          <a:bodyPr/>
          <a:lstStyle/>
          <a:p>
            <a:fld id="{673B33FD-4B82-4E1C-AD55-19B722F3C15E}"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2958702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RPC 2014 Conference in Beijing (23-28 February 2014)</a:t>
            </a:r>
          </a:p>
          <a:p>
            <a:r>
              <a:rPr lang="en-US" dirty="0" smtClean="0"/>
              <a:t>Muon tomography has been declared the “hot topic” of the conference</a:t>
            </a:r>
          </a:p>
          <a:p>
            <a:r>
              <a:rPr lang="en-US" dirty="0" smtClean="0"/>
              <a:t>6 Oral presentation given from different institutes shown that in the last years the technology stepped up bringing this application to a pre-industrialization stage</a:t>
            </a:r>
          </a:p>
          <a:p>
            <a:r>
              <a:rPr lang="en-US" dirty="0" smtClean="0"/>
              <a:t>I Acknowledge all the speakers from which I reported some material</a:t>
            </a:r>
          </a:p>
          <a:p>
            <a:r>
              <a:rPr lang="en-US" dirty="0" smtClean="0"/>
              <a:t>In random order…</a:t>
            </a:r>
            <a:endParaRPr lang="en-US" dirty="0"/>
          </a:p>
          <a:p>
            <a:r>
              <a:rPr lang="en-US" dirty="0">
                <a:effectLst/>
                <a:hlinkClick r:id="rId3"/>
              </a:rPr>
              <a:t>Mr. Li </a:t>
            </a:r>
            <a:r>
              <a:rPr lang="en-US" dirty="0" smtClean="0">
                <a:effectLst/>
                <a:hlinkClick r:id="rId3"/>
              </a:rPr>
              <a:t>SHI</a:t>
            </a:r>
            <a:r>
              <a:rPr lang="en-US" dirty="0" smtClean="0">
                <a:effectLst/>
              </a:rPr>
              <a:t>, </a:t>
            </a:r>
            <a:r>
              <a:rPr lang="en-US" dirty="0">
                <a:effectLst/>
                <a:hlinkClick r:id="rId4"/>
              </a:rPr>
              <a:t>Prof. Yi </a:t>
            </a:r>
            <a:r>
              <a:rPr lang="en-US" dirty="0" smtClean="0">
                <a:effectLst/>
                <a:hlinkClick r:id="rId4"/>
              </a:rPr>
              <a:t>WANG</a:t>
            </a:r>
            <a:r>
              <a:rPr lang="en-US" dirty="0" smtClean="0">
                <a:effectLst/>
              </a:rPr>
              <a:t>, </a:t>
            </a:r>
            <a:r>
              <a:rPr lang="en-US" dirty="0">
                <a:effectLst/>
                <a:hlinkClick r:id="rId5"/>
              </a:rPr>
              <a:t>Ms. </a:t>
            </a:r>
            <a:r>
              <a:rPr lang="en-US" dirty="0" err="1">
                <a:effectLst/>
                <a:hlinkClick r:id="rId5"/>
              </a:rPr>
              <a:t>Baihui</a:t>
            </a:r>
            <a:r>
              <a:rPr lang="en-US" dirty="0">
                <a:effectLst/>
                <a:hlinkClick r:id="rId5"/>
              </a:rPr>
              <a:t> </a:t>
            </a:r>
            <a:r>
              <a:rPr lang="en-US" dirty="0" smtClean="0">
                <a:effectLst/>
                <a:hlinkClick r:id="rId5"/>
              </a:rPr>
              <a:t>YU</a:t>
            </a:r>
            <a:r>
              <a:rPr lang="en-US" dirty="0" smtClean="0">
                <a:effectLst/>
              </a:rPr>
              <a:t>, </a:t>
            </a:r>
            <a:r>
              <a:rPr lang="en-US" dirty="0">
                <a:effectLst/>
                <a:hlinkClick r:id="rId6"/>
              </a:rPr>
              <a:t>Mr. </a:t>
            </a:r>
            <a:r>
              <a:rPr lang="en-US" dirty="0" err="1">
                <a:effectLst/>
                <a:hlinkClick r:id="rId6"/>
              </a:rPr>
              <a:t>Ziran</a:t>
            </a:r>
            <a:r>
              <a:rPr lang="en-US" dirty="0">
                <a:effectLst/>
                <a:hlinkClick r:id="rId6"/>
              </a:rPr>
              <a:t> </a:t>
            </a:r>
            <a:r>
              <a:rPr lang="en-US" dirty="0" smtClean="0">
                <a:effectLst/>
                <a:hlinkClick r:id="rId6"/>
              </a:rPr>
              <a:t>ZHAO</a:t>
            </a:r>
            <a:r>
              <a:rPr lang="en-US" dirty="0" smtClean="0">
                <a:effectLst/>
              </a:rPr>
              <a:t>, </a:t>
            </a:r>
            <a:r>
              <a:rPr lang="en-US" dirty="0">
                <a:effectLst/>
                <a:hlinkClick r:id="rId7"/>
              </a:rPr>
              <a:t>Mr. </a:t>
            </a:r>
            <a:r>
              <a:rPr lang="en-US" dirty="0" err="1">
                <a:effectLst/>
                <a:hlinkClick r:id="rId7"/>
              </a:rPr>
              <a:t>Dufan</a:t>
            </a:r>
            <a:r>
              <a:rPr lang="en-US" dirty="0">
                <a:effectLst/>
                <a:hlinkClick r:id="rId7"/>
              </a:rPr>
              <a:t> </a:t>
            </a:r>
            <a:r>
              <a:rPr lang="en-US" dirty="0" smtClean="0">
                <a:effectLst/>
                <a:hlinkClick r:id="rId7"/>
              </a:rPr>
              <a:t>WU</a:t>
            </a:r>
            <a:r>
              <a:rPr lang="en-US" dirty="0" smtClean="0">
                <a:effectLst/>
              </a:rPr>
              <a:t>, </a:t>
            </a:r>
            <a:r>
              <a:rPr lang="en-US" dirty="0">
                <a:effectLst/>
                <a:hlinkClick r:id="rId8"/>
              </a:rPr>
              <a:t>Mr. </a:t>
            </a:r>
            <a:r>
              <a:rPr lang="en-US" dirty="0" err="1">
                <a:effectLst/>
                <a:hlinkClick r:id="rId8"/>
              </a:rPr>
              <a:t>Sidong</a:t>
            </a:r>
            <a:r>
              <a:rPr lang="en-US" dirty="0">
                <a:effectLst/>
                <a:hlinkClick r:id="rId8"/>
              </a:rPr>
              <a:t> </a:t>
            </a:r>
            <a:r>
              <a:rPr lang="en-US" dirty="0" smtClean="0">
                <a:effectLst/>
                <a:hlinkClick r:id="rId8"/>
              </a:rPr>
              <a:t>CHEN</a:t>
            </a:r>
            <a:r>
              <a:rPr lang="en-US" dirty="0" smtClean="0">
                <a:effectLst/>
              </a:rPr>
              <a:t>, </a:t>
            </a:r>
            <a:r>
              <a:rPr lang="en-US" dirty="0">
                <a:effectLst/>
                <a:hlinkClick r:id="rId9"/>
              </a:rPr>
              <a:t>Dr. </a:t>
            </a:r>
            <a:r>
              <a:rPr lang="en-US" dirty="0" err="1">
                <a:effectLst/>
                <a:hlinkClick r:id="rId9"/>
              </a:rPr>
              <a:t>Qite</a:t>
            </a:r>
            <a:r>
              <a:rPr lang="en-US" dirty="0">
                <a:effectLst/>
                <a:hlinkClick r:id="rId9"/>
              </a:rPr>
              <a:t> </a:t>
            </a:r>
            <a:r>
              <a:rPr lang="en-US" dirty="0" smtClean="0">
                <a:effectLst/>
                <a:hlinkClick r:id="rId9"/>
              </a:rPr>
              <a:t>LI</a:t>
            </a:r>
            <a:r>
              <a:rPr lang="en-US" dirty="0" smtClean="0">
                <a:effectLst/>
              </a:rPr>
              <a:t>, </a:t>
            </a:r>
            <a:r>
              <a:rPr lang="en-US" dirty="0">
                <a:effectLst/>
                <a:hlinkClick r:id="rId10"/>
              </a:rPr>
              <a:t>Mr. </a:t>
            </a:r>
            <a:r>
              <a:rPr lang="en-US" dirty="0" err="1">
                <a:effectLst/>
                <a:hlinkClick r:id="rId10"/>
              </a:rPr>
              <a:t>Xiaoguang</a:t>
            </a:r>
            <a:r>
              <a:rPr lang="en-US" dirty="0">
                <a:effectLst/>
                <a:hlinkClick r:id="rId10"/>
              </a:rPr>
              <a:t> </a:t>
            </a:r>
            <a:r>
              <a:rPr lang="en-US" dirty="0" smtClean="0">
                <a:effectLst/>
                <a:hlinkClick r:id="rId10"/>
              </a:rPr>
              <a:t>YUE</a:t>
            </a:r>
            <a:r>
              <a:rPr lang="en-US" dirty="0" smtClean="0">
                <a:effectLst/>
              </a:rPr>
              <a:t>, </a:t>
            </a:r>
            <a:r>
              <a:rPr lang="en-US" dirty="0">
                <a:effectLst/>
                <a:hlinkClick r:id="rId11"/>
              </a:rPr>
              <a:t>Dr. Paolo </a:t>
            </a:r>
            <a:r>
              <a:rPr lang="en-US" dirty="0" smtClean="0">
                <a:effectLst/>
                <a:hlinkClick r:id="rId11"/>
              </a:rPr>
              <a:t>BAESSO</a:t>
            </a:r>
            <a:r>
              <a:rPr lang="en-US" dirty="0" smtClean="0">
                <a:effectLst/>
              </a:rPr>
              <a:t>, </a:t>
            </a:r>
            <a:r>
              <a:rPr lang="en-US" dirty="0">
                <a:effectLst/>
                <a:hlinkClick r:id="rId12"/>
              </a:rPr>
              <a:t>Dr. David </a:t>
            </a:r>
            <a:r>
              <a:rPr lang="en-US" dirty="0" smtClean="0">
                <a:effectLst/>
                <a:hlinkClick r:id="rId12"/>
              </a:rPr>
              <a:t>CUSSANS</a:t>
            </a:r>
            <a:r>
              <a:rPr lang="en-US" dirty="0" smtClean="0">
                <a:effectLst/>
              </a:rPr>
              <a:t>, </a:t>
            </a:r>
            <a:r>
              <a:rPr lang="en-US" dirty="0">
                <a:effectLst/>
                <a:hlinkClick r:id="rId13"/>
              </a:rPr>
              <a:t>Dr. </a:t>
            </a:r>
            <a:r>
              <a:rPr lang="en-US" dirty="0" err="1">
                <a:effectLst/>
                <a:hlinkClick r:id="rId13"/>
              </a:rPr>
              <a:t>Jaap</a:t>
            </a:r>
            <a:r>
              <a:rPr lang="en-US" dirty="0">
                <a:effectLst/>
                <a:hlinkClick r:id="rId13"/>
              </a:rPr>
              <a:t> </a:t>
            </a:r>
            <a:r>
              <a:rPr lang="en-US" dirty="0" smtClean="0">
                <a:effectLst/>
                <a:hlinkClick r:id="rId13"/>
              </a:rPr>
              <a:t>VELTHUIS</a:t>
            </a:r>
            <a:r>
              <a:rPr lang="en-US" dirty="0" smtClean="0">
                <a:effectLst/>
              </a:rPr>
              <a:t>, </a:t>
            </a:r>
            <a:r>
              <a:rPr lang="en-US" dirty="0" smtClean="0">
                <a:effectLst/>
                <a:hlinkClick r:id="rId14"/>
              </a:rPr>
              <a:t>Mr</a:t>
            </a:r>
            <a:r>
              <a:rPr lang="en-US" dirty="0">
                <a:effectLst/>
                <a:hlinkClick r:id="rId14"/>
              </a:rPr>
              <a:t>. Christian </a:t>
            </a:r>
            <a:r>
              <a:rPr lang="en-US" dirty="0" smtClean="0">
                <a:effectLst/>
                <a:hlinkClick r:id="rId14"/>
              </a:rPr>
              <a:t>THOMAY</a:t>
            </a:r>
            <a:endParaRPr lang="en-US" dirty="0" smtClean="0">
              <a:effectLst/>
            </a:endParaRPr>
          </a:p>
          <a:p>
            <a:endParaRPr lang="en-US" dirty="0" smtClean="0">
              <a:effectLst/>
            </a:endParaRPr>
          </a:p>
        </p:txBody>
      </p:sp>
      <p:sp>
        <p:nvSpPr>
          <p:cNvPr id="7" name="Date Placeholder 6"/>
          <p:cNvSpPr>
            <a:spLocks noGrp="1"/>
          </p:cNvSpPr>
          <p:nvPr>
            <p:ph type="dt" sz="half" idx="10"/>
          </p:nvPr>
        </p:nvSpPr>
        <p:spPr/>
        <p:txBody>
          <a:bodyPr/>
          <a:lstStyle/>
          <a:p>
            <a:fld id="{58B323C5-3675-4847-9C65-5F4A1FB86401}" type="datetime2">
              <a:rPr lang="en-US" smtClean="0"/>
              <a:t>Tuesday, March 25, 2014</a:t>
            </a:fld>
            <a:endParaRPr lang="en-US" dirty="0"/>
          </a:p>
        </p:txBody>
      </p:sp>
      <p:sp>
        <p:nvSpPr>
          <p:cNvPr id="8" name="Footer Placeholder 7"/>
          <p:cNvSpPr>
            <a:spLocks noGrp="1"/>
          </p:cNvSpPr>
          <p:nvPr>
            <p:ph type="ftr" sz="quarter" idx="11"/>
          </p:nvPr>
        </p:nvSpPr>
        <p:spPr/>
        <p:txBody>
          <a:bodyPr/>
          <a:lstStyle/>
          <a:p>
            <a:r>
              <a:rPr lang="en-US" smtClean="0"/>
              <a:t>G. Aielli</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023952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muon radiography concept</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172576" y="1032933"/>
                <a:ext cx="5503609" cy="5563658"/>
              </a:xfrm>
            </p:spPr>
            <p:txBody>
              <a:bodyPr>
                <a:normAutofit/>
              </a:bodyPr>
              <a:lstStyle/>
              <a:p>
                <a:r>
                  <a:rPr lang="en-US" dirty="0" smtClean="0"/>
                  <a:t>Muon undergo multiple scattering on </a:t>
                </a:r>
                <a:r>
                  <a:rPr lang="en-US" dirty="0" err="1" smtClean="0"/>
                  <a:t>nuclea</a:t>
                </a:r>
                <a:r>
                  <a:rPr lang="en-US" dirty="0" smtClean="0"/>
                  <a:t> while passing through matter</a:t>
                </a:r>
              </a:p>
              <a:p>
                <a:endParaRPr lang="en-US" dirty="0">
                  <a:sym typeface="Wingdings" panose="05000000000000000000" pitchFamily="2" charset="2"/>
                </a:endParaRPr>
              </a:p>
              <a:p>
                <a:endParaRPr lang="en-US" dirty="0" smtClean="0">
                  <a:sym typeface="Wingdings" panose="05000000000000000000" pitchFamily="2" charset="2"/>
                </a:endParaRPr>
              </a:p>
              <a:p>
                <a:endParaRPr lang="en-US" dirty="0">
                  <a:sym typeface="Wingdings" panose="05000000000000000000" pitchFamily="2" charset="2"/>
                </a:endParaRPr>
              </a:p>
              <a:p>
                <a:endParaRPr lang="en-US" dirty="0" smtClean="0">
                  <a:sym typeface="Wingdings" panose="05000000000000000000" pitchFamily="2" charset="2"/>
                </a:endParaRPr>
              </a:p>
              <a:p>
                <a:r>
                  <a:rPr lang="en-US" dirty="0" smtClean="0">
                    <a:sym typeface="Wingdings" panose="05000000000000000000" pitchFamily="2" charset="2"/>
                  </a:rPr>
                  <a:t>The mean exit angle is given by</a:t>
                </a:r>
              </a:p>
              <a:p>
                <a:endParaRPr lang="en-US" dirty="0" smtClean="0"/>
              </a:p>
              <a:p>
                <a:r>
                  <a:rPr lang="en-US" dirty="0" smtClean="0"/>
                  <a:t>It depends explicitly by the atomic number </a:t>
                </a:r>
                <a:r>
                  <a:rPr lang="en-US" b="1" dirty="0" smtClean="0">
                    <a:solidFill>
                      <a:srgbClr val="FF0000"/>
                    </a:solidFill>
                  </a:rPr>
                  <a:t>Z</a:t>
                </a:r>
                <a:r>
                  <a:rPr lang="en-US" dirty="0" smtClean="0"/>
                  <a:t> and the muon momentum </a:t>
                </a:r>
                <a:r>
                  <a:rPr lang="en-US" b="1" dirty="0" smtClean="0">
                    <a:solidFill>
                      <a:srgbClr val="FF0000"/>
                    </a:solidFill>
                  </a:rPr>
                  <a:t>p</a:t>
                </a:r>
              </a:p>
              <a:p>
                <a:r>
                  <a:rPr lang="en-US" dirty="0" smtClean="0">
                    <a:sym typeface="Wingdings" panose="05000000000000000000" pitchFamily="2" charset="2"/>
                  </a:rPr>
                  <a:t>By measuring </a:t>
                </a:r>
                <a14:m>
                  <m:oMath xmlns:m="http://schemas.openxmlformats.org/officeDocument/2006/math">
                    <m:sSub>
                      <m:sSubPr>
                        <m:ctrlPr>
                          <a:rPr lang="en-US" b="1" i="1" smtClean="0">
                            <a:solidFill>
                              <a:srgbClr val="FF0000"/>
                            </a:solidFill>
                            <a:latin typeface="Cambria Math" panose="02040503050406030204" pitchFamily="18" charset="0"/>
                            <a:ea typeface="Cambria Math" panose="02040503050406030204" pitchFamily="18" charset="0"/>
                            <a:sym typeface="Wingdings" panose="05000000000000000000" pitchFamily="2" charset="2"/>
                          </a:rPr>
                        </m:ctrlPr>
                      </m:sSubPr>
                      <m:e>
                        <m:r>
                          <a:rPr lang="en-US" b="1" i="1" smtClean="0">
                            <a:solidFill>
                              <a:srgbClr val="FF0000"/>
                            </a:solidFill>
                            <a:latin typeface="Cambria Math" panose="02040503050406030204" pitchFamily="18" charset="0"/>
                            <a:ea typeface="Cambria Math" panose="02040503050406030204" pitchFamily="18" charset="0"/>
                            <a:sym typeface="Wingdings" panose="05000000000000000000" pitchFamily="2" charset="2"/>
                          </a:rPr>
                          <m:t>𝜽</m:t>
                        </m:r>
                      </m:e>
                      <m:sub>
                        <m:r>
                          <a:rPr lang="it-IT" b="1" i="1" smtClean="0">
                            <a:solidFill>
                              <a:srgbClr val="FF0000"/>
                            </a:solidFill>
                            <a:latin typeface="Cambria Math" panose="02040503050406030204" pitchFamily="18" charset="0"/>
                            <a:ea typeface="Cambria Math" panose="02040503050406030204" pitchFamily="18" charset="0"/>
                            <a:sym typeface="Wingdings" panose="05000000000000000000" pitchFamily="2" charset="2"/>
                          </a:rPr>
                          <m:t>𝟎</m:t>
                        </m:r>
                      </m:sub>
                    </m:sSub>
                  </m:oMath>
                </a14:m>
                <a:r>
                  <a:rPr lang="en-US" dirty="0" smtClean="0">
                    <a:sym typeface="Wingdings" panose="05000000000000000000" pitchFamily="2" charset="2"/>
                  </a:rPr>
                  <a:t> and </a:t>
                </a:r>
                <a:r>
                  <a:rPr lang="en-US" b="1" dirty="0" smtClean="0">
                    <a:solidFill>
                      <a:srgbClr val="FF0000"/>
                    </a:solidFill>
                    <a:sym typeface="Wingdings" panose="05000000000000000000" pitchFamily="2" charset="2"/>
                  </a:rPr>
                  <a:t>p</a:t>
                </a:r>
                <a:r>
                  <a:rPr lang="en-US" dirty="0" smtClean="0">
                    <a:sym typeface="Wingdings" panose="05000000000000000000" pitchFamily="2" charset="2"/>
                  </a:rPr>
                  <a:t> it is possible to have information on the Z of the material </a:t>
                </a:r>
              </a:p>
              <a:p>
                <a:r>
                  <a:rPr lang="en-US" dirty="0" smtClean="0">
                    <a:sym typeface="Wingdings" panose="05000000000000000000" pitchFamily="2" charset="2"/>
                  </a:rPr>
                  <a:t>The higher </a:t>
                </a:r>
                <a:r>
                  <a:rPr lang="en-US" b="1" dirty="0" smtClean="0">
                    <a:solidFill>
                      <a:srgbClr val="FF0000"/>
                    </a:solidFill>
                    <a:sym typeface="Wingdings" panose="05000000000000000000" pitchFamily="2" charset="2"/>
                  </a:rPr>
                  <a:t>Z</a:t>
                </a:r>
                <a:r>
                  <a:rPr lang="en-US" dirty="0" smtClean="0">
                    <a:sym typeface="Wingdings" panose="05000000000000000000" pitchFamily="2" charset="2"/>
                  </a:rPr>
                  <a:t> the higher the sensitivity!</a:t>
                </a:r>
                <a:endParaRPr lang="en-US" dirty="0">
                  <a:sym typeface="Wingdings" panose="05000000000000000000" pitchFamily="2" charset="2"/>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172576" y="1032933"/>
                <a:ext cx="5503609" cy="5563658"/>
              </a:xfrm>
              <a:blipFill rotWithShape="0">
                <a:blip r:embed="rId2"/>
                <a:stretch>
                  <a:fillRect l="-1996" t="-1314"/>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D2228A35-06BA-4554-B036-58E65698BF4E}"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dirty="0"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2050" name="Picture 2" descr="Multiple scattering in silicon wafe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37000" contrast="51000"/>
                    </a14:imgEffect>
                  </a14:imgLayer>
                </a14:imgProps>
              </a:ext>
              <a:ext uri="{28A0092B-C50C-407E-A947-70E740481C1C}">
                <a14:useLocalDpi xmlns:a14="http://schemas.microsoft.com/office/drawing/2010/main" val="0"/>
              </a:ext>
            </a:extLst>
          </a:blip>
          <a:srcRect/>
          <a:stretch>
            <a:fillRect/>
          </a:stretch>
        </p:blipFill>
        <p:spPr bwMode="auto">
          <a:xfrm>
            <a:off x="6601783" y="1774320"/>
            <a:ext cx="3797929" cy="166314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5">
            <a:lum bright="-51000" contrast="42000"/>
          </a:blip>
          <a:stretch>
            <a:fillRect/>
          </a:stretch>
        </p:blipFill>
        <p:spPr>
          <a:xfrm>
            <a:off x="6583570" y="3946053"/>
            <a:ext cx="3700125" cy="465600"/>
          </a:xfrm>
          <a:prstGeom prst="rect">
            <a:avLst/>
          </a:prstGeom>
        </p:spPr>
      </p:pic>
      <mc:AlternateContent xmlns:mc="http://schemas.openxmlformats.org/markup-compatibility/2006" xmlns:a14="http://schemas.microsoft.com/office/drawing/2010/main">
        <mc:Choice Requires="a14">
          <p:sp>
            <p:nvSpPr>
              <p:cNvPr id="14" name="Content Placeholder 2"/>
              <p:cNvSpPr txBox="1">
                <a:spLocks/>
              </p:cNvSpPr>
              <p:nvPr/>
            </p:nvSpPr>
            <p:spPr>
              <a:xfrm>
                <a:off x="830623" y="969192"/>
                <a:ext cx="4960828" cy="5627399"/>
              </a:xfrm>
              <a:prstGeom prst="rect">
                <a:avLst/>
              </a:prstGeom>
            </p:spPr>
            <p:txBody>
              <a:bodyPr vert="horz" lIns="91440" tIns="45720" rIns="91440" bIns="45720" rtlCol="0" anchor="t">
                <a:normAutofit lnSpcReduction="10000"/>
              </a:bodyPr>
              <a:lstStyle>
                <a:lvl1pPr marL="285750" indent="-285750" algn="l" defTabSz="457200" rtl="0" eaLnBrk="1" latinLnBrk="0" hangingPunct="1">
                  <a:spcBef>
                    <a:spcPct val="20000"/>
                  </a:spcBef>
                  <a:spcAft>
                    <a:spcPts val="600"/>
                  </a:spcAft>
                  <a:buClr>
                    <a:schemeClr val="accent1"/>
                  </a:buClr>
                  <a:buSzPct val="100000"/>
                  <a:buFont typeface="Century Gothic" panose="020B0502020202020204" pitchFamily="34" charset="0"/>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r>
                  <a:rPr lang="en-US" dirty="0" err="1" smtClean="0"/>
                  <a:t>Muons</a:t>
                </a:r>
                <a:r>
                  <a:rPr lang="en-US" dirty="0" smtClean="0"/>
                  <a:t> slowly loose energy by ionization passing through matter </a:t>
                </a:r>
                <a:r>
                  <a:rPr lang="en-US" dirty="0" smtClean="0">
                    <a:sym typeface="Wingdings" panose="05000000000000000000" pitchFamily="2" charset="2"/>
                  </a:rPr>
                  <a:t> high penetration power</a:t>
                </a:r>
              </a:p>
              <a:p>
                <a:endParaRPr lang="en-US" dirty="0">
                  <a:sym typeface="Wingdings" panose="05000000000000000000" pitchFamily="2" charset="2"/>
                </a:endParaRPr>
              </a:p>
              <a:p>
                <a:endParaRPr lang="en-US" dirty="0" smtClean="0">
                  <a:sym typeface="Wingdings" panose="05000000000000000000" pitchFamily="2" charset="2"/>
                </a:endParaRPr>
              </a:p>
              <a:p>
                <a:endParaRPr lang="en-US" dirty="0">
                  <a:sym typeface="Wingdings" panose="05000000000000000000" pitchFamily="2" charset="2"/>
                </a:endParaRPr>
              </a:p>
              <a:p>
                <a:endParaRPr lang="en-US" dirty="0" smtClean="0">
                  <a:sym typeface="Wingdings" panose="05000000000000000000" pitchFamily="2" charset="2"/>
                </a:endParaRPr>
              </a:p>
              <a:p>
                <a:endParaRPr lang="en-US" dirty="0">
                  <a:sym typeface="Wingdings" panose="05000000000000000000" pitchFamily="2" charset="2"/>
                </a:endParaRPr>
              </a:p>
              <a:p>
                <a:endParaRPr lang="en-US" dirty="0" smtClean="0">
                  <a:sym typeface="Wingdings" panose="05000000000000000000" pitchFamily="2" charset="2"/>
                </a:endParaRPr>
              </a:p>
              <a:p>
                <a:r>
                  <a:rPr lang="en-US" dirty="0" smtClean="0">
                    <a:sym typeface="Wingdings" panose="05000000000000000000" pitchFamily="2" charset="2"/>
                  </a:rPr>
                  <a:t>MIPs loose ~1-1.5 MeV cm</a:t>
                </a:r>
                <a:r>
                  <a:rPr lang="en-US" baseline="30000" dirty="0" smtClean="0">
                    <a:sym typeface="Wingdings" panose="05000000000000000000" pitchFamily="2" charset="2"/>
                  </a:rPr>
                  <a:t>2</a:t>
                </a:r>
                <a:r>
                  <a:rPr lang="en-US" dirty="0" smtClean="0">
                    <a:sym typeface="Wingdings" panose="05000000000000000000" pitchFamily="2" charset="2"/>
                  </a:rPr>
                  <a:t>/g</a:t>
                </a:r>
              </a:p>
              <a:p>
                <a:r>
                  <a:rPr lang="en-US" dirty="0" smtClean="0">
                    <a:sym typeface="Wingdings" panose="05000000000000000000" pitchFamily="2" charset="2"/>
                  </a:rPr>
                  <a:t>Iron </a:t>
                </a:r>
                <a14:m>
                  <m:oMath xmlns:m="http://schemas.openxmlformats.org/officeDocument/2006/math">
                    <m:r>
                      <a:rPr lang="en-US" i="1" smtClean="0">
                        <a:latin typeface="Cambria Math" panose="02040503050406030204" pitchFamily="18" charset="0"/>
                        <a:ea typeface="Cambria Math" panose="02040503050406030204" pitchFamily="18" charset="0"/>
                        <a:sym typeface="Wingdings" panose="05000000000000000000" pitchFamily="2" charset="2"/>
                      </a:rPr>
                      <m:t>𝜌</m:t>
                    </m:r>
                  </m:oMath>
                </a14:m>
                <a:r>
                  <a:rPr lang="en-US" dirty="0" smtClean="0">
                    <a:sym typeface="Wingdings" panose="05000000000000000000" pitchFamily="2" charset="2"/>
                  </a:rPr>
                  <a:t>=7.87 11.4 MeV/cm</a:t>
                </a:r>
              </a:p>
              <a:p>
                <a:r>
                  <a:rPr lang="en-US" dirty="0" smtClean="0">
                    <a:sym typeface="Wingdings" panose="05000000000000000000" pitchFamily="2" charset="2"/>
                  </a:rPr>
                  <a:t> To stop a 3 </a:t>
                </a:r>
                <a:r>
                  <a:rPr lang="en-US" dirty="0" err="1" smtClean="0">
                    <a:sym typeface="Wingdings" panose="05000000000000000000" pitchFamily="2" charset="2"/>
                  </a:rPr>
                  <a:t>GeV</a:t>
                </a:r>
                <a:r>
                  <a:rPr lang="en-US" dirty="0" smtClean="0">
                    <a:sym typeface="Wingdings" panose="05000000000000000000" pitchFamily="2" charset="2"/>
                  </a:rPr>
                  <a:t> muon</a:t>
                </a:r>
                <a:r>
                  <a:rPr lang="en-US" dirty="0">
                    <a:sym typeface="Wingdings" panose="05000000000000000000" pitchFamily="2" charset="2"/>
                  </a:rPr>
                  <a:t> </a:t>
                </a:r>
                <a:endParaRPr lang="en-US" dirty="0" smtClean="0">
                  <a:sym typeface="Wingdings" panose="05000000000000000000" pitchFamily="2" charset="2"/>
                </a:endParaRPr>
              </a:p>
              <a:p>
                <a:pPr lvl="1"/>
                <a:r>
                  <a:rPr lang="en-US" dirty="0" smtClean="0">
                    <a:sym typeface="Wingdings" panose="05000000000000000000" pitchFamily="2" charset="2"/>
                  </a:rPr>
                  <a:t> 263 cm of iron</a:t>
                </a:r>
              </a:p>
              <a:p>
                <a:pPr lvl="1"/>
                <a:r>
                  <a:rPr lang="en-US" dirty="0" smtClean="0">
                    <a:sym typeface="Wingdings" panose="05000000000000000000" pitchFamily="2" charset="2"/>
                  </a:rPr>
                  <a:t> 146 cm of Uranium…</a:t>
                </a:r>
              </a:p>
              <a:p>
                <a:pPr lvl="1"/>
                <a:endParaRPr lang="en-US" dirty="0" smtClean="0">
                  <a:sym typeface="Wingdings" panose="05000000000000000000" pitchFamily="2" charset="2"/>
                </a:endParaRPr>
              </a:p>
              <a:p>
                <a:endParaRPr lang="en-US" dirty="0"/>
              </a:p>
            </p:txBody>
          </p:sp>
        </mc:Choice>
        <mc:Fallback xmlns="">
          <p:sp>
            <p:nvSpPr>
              <p:cNvPr id="14" name="Content Placeholder 2"/>
              <p:cNvSpPr txBox="1">
                <a:spLocks noRot="1" noChangeAspect="1" noMove="1" noResize="1" noEditPoints="1" noAdjustHandles="1" noChangeArrowheads="1" noChangeShapeType="1" noTextEdit="1"/>
              </p:cNvSpPr>
              <p:nvPr/>
            </p:nvSpPr>
            <p:spPr>
              <a:xfrm>
                <a:off x="830623" y="969192"/>
                <a:ext cx="4960828" cy="5627399"/>
              </a:xfrm>
              <a:prstGeom prst="rect">
                <a:avLst/>
              </a:prstGeom>
              <a:blipFill rotWithShape="0">
                <a:blip r:embed="rId6"/>
                <a:stretch>
                  <a:fillRect l="-2088" t="-1950"/>
                </a:stretch>
              </a:blipFill>
            </p:spPr>
            <p:txBody>
              <a:bodyPr/>
              <a:lstStyle/>
              <a:p>
                <a:r>
                  <a:rPr lang="en-US">
                    <a:noFill/>
                  </a:rPr>
                  <a:t> </a:t>
                </a:r>
              </a:p>
            </p:txBody>
          </p:sp>
        </mc:Fallback>
      </mc:AlternateContent>
      <p:pic>
        <p:nvPicPr>
          <p:cNvPr id="11" name="Picture 10"/>
          <p:cNvPicPr>
            <a:picLocks noChangeAspect="1"/>
          </p:cNvPicPr>
          <p:nvPr/>
        </p:nvPicPr>
        <p:blipFill>
          <a:blip r:embed="rId7">
            <a:lum bright="-54000" contrast="61000"/>
          </a:blip>
          <a:stretch>
            <a:fillRect/>
          </a:stretch>
        </p:blipFill>
        <p:spPr>
          <a:xfrm>
            <a:off x="1141413" y="1981214"/>
            <a:ext cx="3522026" cy="2180196"/>
          </a:xfrm>
          <a:prstGeom prst="rect">
            <a:avLst/>
          </a:prstGeom>
        </p:spPr>
      </p:pic>
      <p:sp>
        <p:nvSpPr>
          <p:cNvPr id="16" name="Oval 15"/>
          <p:cNvSpPr/>
          <p:nvPr/>
        </p:nvSpPr>
        <p:spPr>
          <a:xfrm>
            <a:off x="2227244" y="3223669"/>
            <a:ext cx="523702" cy="3748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7466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750914" y="1272296"/>
            <a:ext cx="3956200" cy="4600915"/>
            <a:chOff x="6172076" y="652049"/>
            <a:chExt cx="1962801" cy="2848960"/>
          </a:xfrm>
          <a:solidFill>
            <a:schemeClr val="tx2">
              <a:lumMod val="10000"/>
            </a:schemeClr>
          </a:solidFill>
        </p:grpSpPr>
        <p:sp>
          <p:nvSpPr>
            <p:cNvPr id="22" name="AutoShape 4"/>
            <p:cNvSpPr>
              <a:spLocks noChangeAspect="1" noChangeArrowheads="1"/>
            </p:cNvSpPr>
            <p:nvPr/>
          </p:nvSpPr>
          <p:spPr bwMode="auto">
            <a:xfrm>
              <a:off x="6172076" y="652049"/>
              <a:ext cx="1950895" cy="2828925"/>
            </a:xfrm>
            <a:prstGeom prst="rect">
              <a:avLst/>
            </a:prstGeom>
            <a:solidFill>
              <a:schemeClr val="tx2">
                <a:lumMod val="50000"/>
              </a:schemeClr>
            </a:solidFill>
            <a:ln w="9525">
              <a:noFill/>
              <a:miter lim="800000"/>
              <a:headEnd/>
              <a:tailEnd/>
            </a:ln>
          </p:spPr>
          <p:txBody>
            <a:bodyPr/>
            <a:lstStyle/>
            <a:p>
              <a:pPr defTabSz="914400" eaLnBrk="0" hangingPunct="0">
                <a:defRPr/>
              </a:pPr>
              <a:endParaRPr lang="zh-CN" altLang="en-US" kern="0">
                <a:solidFill>
                  <a:srgbClr val="000000"/>
                </a:solidFill>
                <a:latin typeface="Arial" pitchFamily="34" charset="0"/>
              </a:endParaRPr>
            </a:p>
          </p:txBody>
        </p:sp>
        <p:sp>
          <p:nvSpPr>
            <p:cNvPr id="23" name="Rectangle 5"/>
            <p:cNvSpPr>
              <a:spLocks noChangeArrowheads="1"/>
            </p:cNvSpPr>
            <p:nvPr/>
          </p:nvSpPr>
          <p:spPr bwMode="auto">
            <a:xfrm>
              <a:off x="6183982" y="1142251"/>
              <a:ext cx="1540974" cy="1555777"/>
            </a:xfrm>
            <a:prstGeom prst="rect">
              <a:avLst/>
            </a:prstGeom>
            <a:solidFill>
              <a:schemeClr val="tx2">
                <a:lumMod val="10000"/>
              </a:schemeClr>
            </a:solidFill>
            <a:ln w="28575">
              <a:solidFill>
                <a:schemeClr val="accent1">
                  <a:lumMod val="75000"/>
                </a:schemeClr>
              </a:solidFill>
              <a:miter lim="800000"/>
              <a:headEnd/>
              <a:tailEnd/>
            </a:ln>
          </p:spPr>
          <p:txBody>
            <a:bodyPr anchor="ctr"/>
            <a:lstStyle/>
            <a:p>
              <a:pPr defTabSz="914400" eaLnBrk="0" hangingPunct="0">
                <a:defRPr/>
              </a:pPr>
              <a:endParaRPr lang="zh-CN" altLang="en-US" kern="0">
                <a:solidFill>
                  <a:srgbClr val="000000"/>
                </a:solidFill>
                <a:latin typeface="Arial" pitchFamily="34" charset="0"/>
              </a:endParaRPr>
            </a:p>
          </p:txBody>
        </p:sp>
        <p:sp>
          <p:nvSpPr>
            <p:cNvPr id="24" name="Line 6"/>
            <p:cNvSpPr>
              <a:spLocks noChangeShapeType="1"/>
            </p:cNvSpPr>
            <p:nvPr/>
          </p:nvSpPr>
          <p:spPr bwMode="auto">
            <a:xfrm>
              <a:off x="6953098" y="713025"/>
              <a:ext cx="1371" cy="413377"/>
            </a:xfrm>
            <a:prstGeom prst="line">
              <a:avLst/>
            </a:prstGeom>
            <a:grpFill/>
            <a:ln w="9525">
              <a:solidFill>
                <a:srgbClr val="FF0000"/>
              </a:solidFill>
              <a:round/>
              <a:headEnd/>
              <a:tailEnd type="triangle" w="med" len="med"/>
            </a:ln>
          </p:spPr>
          <p:txBody>
            <a:bodyPr/>
            <a:lstStyle/>
            <a:p>
              <a:pPr defTabSz="914400">
                <a:defRPr/>
              </a:pPr>
              <a:endParaRPr lang="zh-CN" altLang="en-US" kern="0">
                <a:solidFill>
                  <a:sysClr val="windowText" lastClr="000000"/>
                </a:solidFill>
              </a:endParaRPr>
            </a:p>
          </p:txBody>
        </p:sp>
        <p:sp>
          <p:nvSpPr>
            <p:cNvPr id="27" name="Line 8"/>
            <p:cNvSpPr>
              <a:spLocks noChangeShapeType="1"/>
            </p:cNvSpPr>
            <p:nvPr/>
          </p:nvSpPr>
          <p:spPr bwMode="auto">
            <a:xfrm flipH="1">
              <a:off x="6441725" y="2698027"/>
              <a:ext cx="255001" cy="536201"/>
            </a:xfrm>
            <a:prstGeom prst="line">
              <a:avLst/>
            </a:prstGeom>
            <a:grpFill/>
            <a:ln w="9525">
              <a:solidFill>
                <a:srgbClr val="FF0000"/>
              </a:solidFill>
              <a:round/>
              <a:headEnd/>
              <a:tailEnd type="triangle" w="med" len="med"/>
            </a:ln>
          </p:spPr>
          <p:txBody>
            <a:bodyPr/>
            <a:lstStyle/>
            <a:p>
              <a:pPr defTabSz="914400">
                <a:defRPr/>
              </a:pPr>
              <a:endParaRPr lang="zh-CN" altLang="en-US" kern="0">
                <a:solidFill>
                  <a:sysClr val="windowText" lastClr="000000"/>
                </a:solidFill>
              </a:endParaRPr>
            </a:p>
          </p:txBody>
        </p:sp>
        <p:sp>
          <p:nvSpPr>
            <p:cNvPr id="29" name="Line 10"/>
            <p:cNvSpPr>
              <a:spLocks noChangeShapeType="1"/>
            </p:cNvSpPr>
            <p:nvPr/>
          </p:nvSpPr>
          <p:spPr bwMode="auto">
            <a:xfrm flipV="1">
              <a:off x="6696726" y="2160505"/>
              <a:ext cx="256372" cy="537522"/>
            </a:xfrm>
            <a:prstGeom prst="line">
              <a:avLst/>
            </a:prstGeom>
            <a:grpFill/>
            <a:ln w="9525">
              <a:solidFill>
                <a:srgbClr val="FF0000"/>
              </a:solidFill>
              <a:prstDash val="lgDash"/>
              <a:round/>
              <a:headEnd/>
              <a:tailEnd/>
            </a:ln>
          </p:spPr>
          <p:txBody>
            <a:bodyPr/>
            <a:lstStyle/>
            <a:p>
              <a:pPr defTabSz="914400">
                <a:defRPr/>
              </a:pPr>
              <a:endParaRPr lang="zh-CN" altLang="en-US" kern="0">
                <a:solidFill>
                  <a:sysClr val="windowText" lastClr="000000"/>
                </a:solidFill>
              </a:endParaRPr>
            </a:p>
          </p:txBody>
        </p:sp>
        <p:graphicFrame>
          <p:nvGraphicFramePr>
            <p:cNvPr id="30" name="Object 11"/>
            <p:cNvGraphicFramePr>
              <a:graphicFrameLocks noChangeAspect="1"/>
            </p:cNvGraphicFramePr>
            <p:nvPr>
              <p:extLst>
                <p:ext uri="{D42A27DB-BD31-4B8C-83A1-F6EECF244321}">
                  <p14:modId xmlns:p14="http://schemas.microsoft.com/office/powerpoint/2010/main" val="1847076322"/>
                </p:ext>
              </p:extLst>
            </p:nvPr>
          </p:nvGraphicFramePr>
          <p:xfrm>
            <a:off x="6587048" y="3000466"/>
            <a:ext cx="124759" cy="184897"/>
          </p:xfrm>
          <a:graphic>
            <a:graphicData uri="http://schemas.openxmlformats.org/presentationml/2006/ole">
              <mc:AlternateContent xmlns:mc="http://schemas.openxmlformats.org/markup-compatibility/2006">
                <mc:Choice xmlns:v="urn:schemas-microsoft-com:vml" Requires="v">
                  <p:oleObj spid="_x0000_s3284" name="Equation" r:id="rId4" imgW="126465" imgH="177601" progId="">
                    <p:embed/>
                  </p:oleObj>
                </mc:Choice>
                <mc:Fallback>
                  <p:oleObj name="Equation" r:id="rId4" imgW="126465" imgH="177601"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7048" y="3000466"/>
                          <a:ext cx="124759" cy="184897"/>
                        </a:xfrm>
                        <a:prstGeom prst="rect">
                          <a:avLst/>
                        </a:prstGeom>
                        <a:solidFill>
                          <a:schemeClr val="tx1"/>
                        </a:solidFill>
                        <a:extLst/>
                      </p:spPr>
                    </p:pic>
                  </p:oleObj>
                </mc:Fallback>
              </mc:AlternateContent>
            </a:graphicData>
          </a:graphic>
        </p:graphicFrame>
        <p:sp>
          <p:nvSpPr>
            <p:cNvPr id="31" name="Arc 12"/>
            <p:cNvSpPr>
              <a:spLocks/>
            </p:cNvSpPr>
            <p:nvPr/>
          </p:nvSpPr>
          <p:spPr bwMode="auto">
            <a:xfrm rot="10307111">
              <a:off x="6615839" y="2802362"/>
              <a:ext cx="378389" cy="268101"/>
            </a:xfrm>
            <a:custGeom>
              <a:avLst/>
              <a:gdLst>
                <a:gd name="T0" fmla="*/ 0 w 20714"/>
                <a:gd name="T1" fmla="*/ 0 h 21292"/>
                <a:gd name="T2" fmla="*/ 0 w 20714"/>
                <a:gd name="T3" fmla="*/ 0 h 21292"/>
                <a:gd name="T4" fmla="*/ 0 w 20714"/>
                <a:gd name="T5" fmla="*/ 0 h 21292"/>
                <a:gd name="T6" fmla="*/ 0 60000 65536"/>
                <a:gd name="T7" fmla="*/ 0 60000 65536"/>
                <a:gd name="T8" fmla="*/ 0 60000 65536"/>
                <a:gd name="T9" fmla="*/ 0 w 20714"/>
                <a:gd name="T10" fmla="*/ 0 h 21292"/>
                <a:gd name="T11" fmla="*/ 20714 w 20714"/>
                <a:gd name="T12" fmla="*/ 21292 h 21292"/>
              </a:gdLst>
              <a:ahLst/>
              <a:cxnLst>
                <a:cxn ang="T6">
                  <a:pos x="T0" y="T1"/>
                </a:cxn>
                <a:cxn ang="T7">
                  <a:pos x="T2" y="T3"/>
                </a:cxn>
                <a:cxn ang="T8">
                  <a:pos x="T4" y="T5"/>
                </a:cxn>
              </a:cxnLst>
              <a:rect l="T9" t="T10" r="T11" b="T12"/>
              <a:pathLst>
                <a:path w="20714" h="21292" fill="none" extrusionOk="0">
                  <a:moveTo>
                    <a:pt x="3634" y="0"/>
                  </a:moveTo>
                  <a:cubicBezTo>
                    <a:pt x="11754" y="1386"/>
                    <a:pt x="18379" y="7270"/>
                    <a:pt x="20714" y="15169"/>
                  </a:cubicBezTo>
                </a:path>
                <a:path w="20714" h="21292" stroke="0" extrusionOk="0">
                  <a:moveTo>
                    <a:pt x="3634" y="0"/>
                  </a:moveTo>
                  <a:cubicBezTo>
                    <a:pt x="11754" y="1386"/>
                    <a:pt x="18379" y="7270"/>
                    <a:pt x="20714" y="15169"/>
                  </a:cubicBezTo>
                  <a:lnTo>
                    <a:pt x="0" y="21292"/>
                  </a:lnTo>
                  <a:close/>
                </a:path>
              </a:pathLst>
            </a:custGeom>
            <a:noFill/>
            <a:ln w="9525">
              <a:solidFill>
                <a:srgbClr val="FF0000"/>
              </a:solidFill>
              <a:round/>
              <a:headEnd/>
              <a:tailEnd/>
            </a:ln>
          </p:spPr>
          <p:txBody>
            <a:bodyPr rot="10800000" anchor="ctr"/>
            <a:lstStyle/>
            <a:p>
              <a:pPr defTabSz="914400">
                <a:defRPr/>
              </a:pPr>
              <a:endParaRPr lang="zh-CN" altLang="en-US" kern="0">
                <a:solidFill>
                  <a:sysClr val="windowText" lastClr="000000"/>
                </a:solidFill>
              </a:endParaRPr>
            </a:p>
          </p:txBody>
        </p:sp>
        <p:sp>
          <p:nvSpPr>
            <p:cNvPr id="32" name="Line 13"/>
            <p:cNvSpPr>
              <a:spLocks noChangeShapeType="1"/>
            </p:cNvSpPr>
            <p:nvPr/>
          </p:nvSpPr>
          <p:spPr bwMode="auto">
            <a:xfrm>
              <a:off x="7724956" y="1142251"/>
              <a:ext cx="307098" cy="0"/>
            </a:xfrm>
            <a:prstGeom prst="line">
              <a:avLst/>
            </a:prstGeom>
            <a:grpFill/>
            <a:ln w="9525">
              <a:solidFill>
                <a:srgbClr val="FF0000"/>
              </a:solidFill>
              <a:round/>
              <a:headEnd/>
              <a:tailEnd/>
            </a:ln>
          </p:spPr>
          <p:txBody>
            <a:bodyPr/>
            <a:lstStyle/>
            <a:p>
              <a:pPr defTabSz="914400">
                <a:defRPr/>
              </a:pPr>
              <a:endParaRPr lang="zh-CN" altLang="en-US" kern="0">
                <a:solidFill>
                  <a:sysClr val="windowText" lastClr="000000"/>
                </a:solidFill>
              </a:endParaRPr>
            </a:p>
          </p:txBody>
        </p:sp>
        <p:sp>
          <p:nvSpPr>
            <p:cNvPr id="33" name="Line 14"/>
            <p:cNvSpPr>
              <a:spLocks noChangeShapeType="1"/>
            </p:cNvSpPr>
            <p:nvPr/>
          </p:nvSpPr>
          <p:spPr bwMode="auto">
            <a:xfrm>
              <a:off x="7672859" y="2698027"/>
              <a:ext cx="462018" cy="0"/>
            </a:xfrm>
            <a:prstGeom prst="line">
              <a:avLst/>
            </a:prstGeom>
            <a:grpFill/>
            <a:ln w="9525">
              <a:solidFill>
                <a:srgbClr val="FF0000"/>
              </a:solidFill>
              <a:round/>
              <a:headEnd/>
              <a:tailEnd/>
            </a:ln>
          </p:spPr>
          <p:txBody>
            <a:bodyPr/>
            <a:lstStyle/>
            <a:p>
              <a:pPr defTabSz="914400">
                <a:defRPr/>
              </a:pPr>
              <a:endParaRPr lang="zh-CN" altLang="en-US" kern="0">
                <a:solidFill>
                  <a:sysClr val="windowText" lastClr="000000"/>
                </a:solidFill>
              </a:endParaRPr>
            </a:p>
          </p:txBody>
        </p:sp>
        <p:sp>
          <p:nvSpPr>
            <p:cNvPr id="34" name="Line 15"/>
            <p:cNvSpPr>
              <a:spLocks noChangeShapeType="1"/>
            </p:cNvSpPr>
            <p:nvPr/>
          </p:nvSpPr>
          <p:spPr bwMode="auto">
            <a:xfrm>
              <a:off x="7879876" y="1142251"/>
              <a:ext cx="0" cy="1555777"/>
            </a:xfrm>
            <a:prstGeom prst="line">
              <a:avLst/>
            </a:prstGeom>
            <a:grpFill/>
            <a:ln w="9525">
              <a:solidFill>
                <a:srgbClr val="FF0000"/>
              </a:solidFill>
              <a:round/>
              <a:headEnd type="triangle" w="med" len="med"/>
              <a:tailEnd type="triangle" w="med" len="med"/>
            </a:ln>
          </p:spPr>
          <p:txBody>
            <a:bodyPr/>
            <a:lstStyle/>
            <a:p>
              <a:pPr defTabSz="914400">
                <a:defRPr/>
              </a:pPr>
              <a:endParaRPr lang="zh-CN" altLang="en-US" kern="0">
                <a:solidFill>
                  <a:sysClr val="windowText" lastClr="000000"/>
                </a:solidFill>
              </a:endParaRPr>
            </a:p>
          </p:txBody>
        </p:sp>
        <p:sp>
          <p:nvSpPr>
            <p:cNvPr id="35" name="Text Box 16"/>
            <p:cNvSpPr txBox="1">
              <a:spLocks noChangeArrowheads="1"/>
            </p:cNvSpPr>
            <p:nvPr/>
          </p:nvSpPr>
          <p:spPr bwMode="auto">
            <a:xfrm>
              <a:off x="7894159" y="1773753"/>
              <a:ext cx="220727" cy="272063"/>
            </a:xfrm>
            <a:prstGeom prst="rect">
              <a:avLst/>
            </a:prstGeom>
            <a:grpFill/>
            <a:ln w="9525">
              <a:solidFill>
                <a:srgbClr val="FF0000"/>
              </a:solidFill>
              <a:miter lim="800000"/>
              <a:headEnd/>
              <a:tailEnd/>
            </a:ln>
          </p:spPr>
          <p:txBody>
            <a:bodyPr lIns="59079" tIns="29540" rIns="59079" bIns="29540"/>
            <a:lstStyle/>
            <a:p>
              <a:pPr algn="just" defTabSz="914400" eaLnBrk="0" hangingPunct="0">
                <a:defRPr/>
              </a:pPr>
              <a:r>
                <a:rPr lang="en-US" altLang="zh-CN" sz="1100" kern="0">
                  <a:latin typeface="Arial" pitchFamily="34" charset="0"/>
                  <a:ea typeface="宋体" pitchFamily="2" charset="-122"/>
                </a:rPr>
                <a:t>L</a:t>
              </a:r>
              <a:endParaRPr lang="en-US" altLang="zh-CN" kern="0">
                <a:latin typeface="Arial" pitchFamily="34" charset="0"/>
                <a:ea typeface="宋体" pitchFamily="2" charset="-122"/>
              </a:endParaRPr>
            </a:p>
          </p:txBody>
        </p:sp>
        <p:sp>
          <p:nvSpPr>
            <p:cNvPr id="37" name="Line 18"/>
            <p:cNvSpPr>
              <a:spLocks noChangeShapeType="1"/>
            </p:cNvSpPr>
            <p:nvPr/>
          </p:nvSpPr>
          <p:spPr bwMode="auto">
            <a:xfrm>
              <a:off x="6953098" y="2160505"/>
              <a:ext cx="412663" cy="1233528"/>
            </a:xfrm>
            <a:prstGeom prst="line">
              <a:avLst/>
            </a:prstGeom>
            <a:grpFill/>
            <a:ln w="9525">
              <a:solidFill>
                <a:srgbClr val="FF0000"/>
              </a:solidFill>
              <a:round/>
              <a:headEnd/>
              <a:tailEnd type="triangle" w="med" len="med"/>
            </a:ln>
          </p:spPr>
          <p:txBody>
            <a:bodyPr/>
            <a:lstStyle/>
            <a:p>
              <a:pPr defTabSz="914400">
                <a:defRPr/>
              </a:pPr>
              <a:endParaRPr lang="zh-CN" altLang="en-US" kern="0">
                <a:solidFill>
                  <a:sysClr val="windowText" lastClr="000000"/>
                </a:solidFill>
              </a:endParaRPr>
            </a:p>
          </p:txBody>
        </p:sp>
        <p:sp>
          <p:nvSpPr>
            <p:cNvPr id="39" name="Freeform 20"/>
            <p:cNvSpPr>
              <a:spLocks/>
            </p:cNvSpPr>
            <p:nvPr/>
          </p:nvSpPr>
          <p:spPr bwMode="auto">
            <a:xfrm>
              <a:off x="6850275" y="1142251"/>
              <a:ext cx="156291" cy="1555777"/>
            </a:xfrm>
            <a:custGeom>
              <a:avLst/>
              <a:gdLst>
                <a:gd name="T0" fmla="*/ 4 w 137"/>
                <a:gd name="T1" fmla="*/ 0 h 1315"/>
                <a:gd name="T2" fmla="*/ 2 w 137"/>
                <a:gd name="T3" fmla="*/ 63 h 1315"/>
                <a:gd name="T4" fmla="*/ 4 w 137"/>
                <a:gd name="T5" fmla="*/ 91 h 1315"/>
                <a:gd name="T6" fmla="*/ 0 w 137"/>
                <a:gd name="T7" fmla="*/ 119 h 1315"/>
                <a:gd name="T8" fmla="*/ 4 w 137"/>
                <a:gd name="T9" fmla="*/ 141 h 1315"/>
                <a:gd name="T10" fmla="*/ 4 w 137"/>
                <a:gd name="T11" fmla="*/ 181 h 1315"/>
                <a:gd name="T12" fmla="*/ 6 w 137"/>
                <a:gd name="T13" fmla="*/ 202 h 1315"/>
                <a:gd name="T14" fmla="*/ 0 60000 65536"/>
                <a:gd name="T15" fmla="*/ 0 60000 65536"/>
                <a:gd name="T16" fmla="*/ 0 60000 65536"/>
                <a:gd name="T17" fmla="*/ 0 60000 65536"/>
                <a:gd name="T18" fmla="*/ 0 60000 65536"/>
                <a:gd name="T19" fmla="*/ 0 60000 65536"/>
                <a:gd name="T20" fmla="*/ 0 60000 65536"/>
                <a:gd name="T21" fmla="*/ 0 w 137"/>
                <a:gd name="T22" fmla="*/ 0 h 1315"/>
                <a:gd name="T23" fmla="*/ 137 w 137"/>
                <a:gd name="T24" fmla="*/ 1315 h 13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7" h="1315">
                  <a:moveTo>
                    <a:pt x="91" y="0"/>
                  </a:moveTo>
                  <a:cubicBezTo>
                    <a:pt x="68" y="155"/>
                    <a:pt x="46" y="310"/>
                    <a:pt x="46" y="408"/>
                  </a:cubicBezTo>
                  <a:cubicBezTo>
                    <a:pt x="46" y="506"/>
                    <a:pt x="99" y="529"/>
                    <a:pt x="91" y="589"/>
                  </a:cubicBezTo>
                  <a:cubicBezTo>
                    <a:pt x="83" y="649"/>
                    <a:pt x="0" y="718"/>
                    <a:pt x="0" y="771"/>
                  </a:cubicBezTo>
                  <a:cubicBezTo>
                    <a:pt x="0" y="824"/>
                    <a:pt x="76" y="839"/>
                    <a:pt x="91" y="907"/>
                  </a:cubicBezTo>
                  <a:cubicBezTo>
                    <a:pt x="106" y="975"/>
                    <a:pt x="83" y="1111"/>
                    <a:pt x="91" y="1179"/>
                  </a:cubicBezTo>
                  <a:cubicBezTo>
                    <a:pt x="99" y="1247"/>
                    <a:pt x="118" y="1281"/>
                    <a:pt x="137" y="1315"/>
                  </a:cubicBezTo>
                </a:path>
              </a:pathLst>
            </a:custGeom>
            <a:grpFill/>
            <a:ln w="9525">
              <a:solidFill>
                <a:srgbClr val="00FF00"/>
              </a:solidFill>
              <a:prstDash val="dash"/>
              <a:round/>
              <a:headEnd/>
              <a:tailEnd/>
            </a:ln>
          </p:spPr>
          <p:txBody>
            <a:bodyPr/>
            <a:lstStyle/>
            <a:p>
              <a:pPr defTabSz="914400">
                <a:defRPr/>
              </a:pPr>
              <a:endParaRPr lang="zh-CN" altLang="en-US" kern="0">
                <a:solidFill>
                  <a:sysClr val="windowText" lastClr="000000"/>
                </a:solidFill>
              </a:endParaRPr>
            </a:p>
          </p:txBody>
        </p:sp>
        <p:sp>
          <p:nvSpPr>
            <p:cNvPr id="43" name="Arc 24"/>
            <p:cNvSpPr>
              <a:spLocks/>
            </p:cNvSpPr>
            <p:nvPr/>
          </p:nvSpPr>
          <p:spPr bwMode="auto">
            <a:xfrm rot="7638237">
              <a:off x="6947723" y="3028469"/>
              <a:ext cx="365832" cy="345485"/>
            </a:xfrm>
            <a:custGeom>
              <a:avLst/>
              <a:gdLst>
                <a:gd name="T0" fmla="*/ 0 w 20966"/>
                <a:gd name="T1" fmla="*/ 0 h 20750"/>
                <a:gd name="T2" fmla="*/ 0 w 20966"/>
                <a:gd name="T3" fmla="*/ 0 h 20750"/>
                <a:gd name="T4" fmla="*/ 0 w 20966"/>
                <a:gd name="T5" fmla="*/ 0 h 20750"/>
                <a:gd name="T6" fmla="*/ 0 60000 65536"/>
                <a:gd name="T7" fmla="*/ 0 60000 65536"/>
                <a:gd name="T8" fmla="*/ 0 60000 65536"/>
                <a:gd name="T9" fmla="*/ 0 w 20966"/>
                <a:gd name="T10" fmla="*/ 0 h 20750"/>
                <a:gd name="T11" fmla="*/ 20966 w 20966"/>
                <a:gd name="T12" fmla="*/ 20750 h 20750"/>
              </a:gdLst>
              <a:ahLst/>
              <a:cxnLst>
                <a:cxn ang="T6">
                  <a:pos x="T0" y="T1"/>
                </a:cxn>
                <a:cxn ang="T7">
                  <a:pos x="T2" y="T3"/>
                </a:cxn>
                <a:cxn ang="T8">
                  <a:pos x="T4" y="T5"/>
                </a:cxn>
              </a:cxnLst>
              <a:rect l="T9" t="T10" r="T11" b="T12"/>
              <a:pathLst>
                <a:path w="20966" h="20750" fill="none" extrusionOk="0">
                  <a:moveTo>
                    <a:pt x="6000" y="0"/>
                  </a:moveTo>
                  <a:cubicBezTo>
                    <a:pt x="13408" y="2142"/>
                    <a:pt x="19112" y="8071"/>
                    <a:pt x="20966" y="15556"/>
                  </a:cubicBezTo>
                </a:path>
                <a:path w="20966" h="20750" stroke="0" extrusionOk="0">
                  <a:moveTo>
                    <a:pt x="6000" y="0"/>
                  </a:moveTo>
                  <a:cubicBezTo>
                    <a:pt x="13408" y="2142"/>
                    <a:pt x="19112" y="8071"/>
                    <a:pt x="20966" y="15556"/>
                  </a:cubicBezTo>
                  <a:lnTo>
                    <a:pt x="0" y="20750"/>
                  </a:lnTo>
                  <a:close/>
                </a:path>
              </a:pathLst>
            </a:custGeom>
            <a:noFill/>
            <a:ln w="9525">
              <a:solidFill>
                <a:srgbClr val="FF0000"/>
              </a:solidFill>
              <a:round/>
              <a:headEnd/>
              <a:tailEnd/>
            </a:ln>
          </p:spPr>
          <p:txBody>
            <a:bodyPr rot="10800000" vert="eaVert" anchor="ctr"/>
            <a:lstStyle/>
            <a:p>
              <a:pPr defTabSz="914400">
                <a:defRPr/>
              </a:pPr>
              <a:endParaRPr lang="zh-CN" altLang="en-US" kern="0">
                <a:solidFill>
                  <a:sysClr val="windowText" lastClr="000000"/>
                </a:solidFill>
              </a:endParaRPr>
            </a:p>
          </p:txBody>
        </p:sp>
        <p:sp>
          <p:nvSpPr>
            <p:cNvPr id="44" name="Line 25"/>
            <p:cNvSpPr>
              <a:spLocks noChangeShapeType="1"/>
            </p:cNvSpPr>
            <p:nvPr/>
          </p:nvSpPr>
          <p:spPr bwMode="auto">
            <a:xfrm>
              <a:off x="6953098" y="785664"/>
              <a:ext cx="0" cy="206028"/>
            </a:xfrm>
            <a:prstGeom prst="line">
              <a:avLst/>
            </a:prstGeom>
            <a:grpFill/>
            <a:ln w="9525">
              <a:solidFill>
                <a:srgbClr val="FF0000"/>
              </a:solidFill>
              <a:round/>
              <a:headEnd/>
              <a:tailEnd type="triangle" w="med" len="med"/>
            </a:ln>
          </p:spPr>
          <p:txBody>
            <a:bodyPr/>
            <a:lstStyle/>
            <a:p>
              <a:pPr defTabSz="914400">
                <a:defRPr/>
              </a:pPr>
              <a:endParaRPr lang="zh-CN" altLang="en-US" kern="0">
                <a:solidFill>
                  <a:sysClr val="windowText" lastClr="000000"/>
                </a:solidFill>
              </a:endParaRPr>
            </a:p>
          </p:txBody>
        </p:sp>
        <p:graphicFrame>
          <p:nvGraphicFramePr>
            <p:cNvPr id="42" name="Object 23"/>
            <p:cNvGraphicFramePr>
              <a:graphicFrameLocks noChangeAspect="1"/>
            </p:cNvGraphicFramePr>
            <p:nvPr>
              <p:extLst>
                <p:ext uri="{D42A27DB-BD31-4B8C-83A1-F6EECF244321}">
                  <p14:modId xmlns:p14="http://schemas.microsoft.com/office/powerpoint/2010/main" val="1217959768"/>
                </p:ext>
              </p:extLst>
            </p:nvPr>
          </p:nvGraphicFramePr>
          <p:xfrm>
            <a:off x="6989125" y="2982013"/>
            <a:ext cx="157662" cy="206028"/>
          </p:xfrm>
          <a:graphic>
            <a:graphicData uri="http://schemas.openxmlformats.org/presentationml/2006/ole">
              <mc:AlternateContent xmlns:mc="http://schemas.openxmlformats.org/markup-compatibility/2006">
                <mc:Choice xmlns:v="urn:schemas-microsoft-com:vml" Requires="v">
                  <p:oleObj spid="_x0000_s3285" name="Equation" r:id="rId6" imgW="139363" imgH="177922" progId="">
                    <p:embed/>
                  </p:oleObj>
                </mc:Choice>
                <mc:Fallback>
                  <p:oleObj name="Equation" r:id="rId6" imgW="139363" imgH="177922"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89125" y="2982013"/>
                          <a:ext cx="157662" cy="206028"/>
                        </a:xfrm>
                        <a:prstGeom prst="rect">
                          <a:avLst/>
                        </a:prstGeom>
                        <a:solidFill>
                          <a:schemeClr val="tx1"/>
                        </a:solidFill>
                        <a:ln>
                          <a:solidFill>
                            <a:srgbClr val="FF0000"/>
                          </a:solidFill>
                        </a:ln>
                        <a:extLst/>
                      </p:spPr>
                    </p:pic>
                  </p:oleObj>
                </mc:Fallback>
              </mc:AlternateContent>
            </a:graphicData>
          </a:graphic>
        </p:graphicFrame>
        <p:sp>
          <p:nvSpPr>
            <p:cNvPr id="36" name="Line 17"/>
            <p:cNvSpPr>
              <a:spLocks noChangeShapeType="1"/>
            </p:cNvSpPr>
            <p:nvPr/>
          </p:nvSpPr>
          <p:spPr bwMode="auto">
            <a:xfrm>
              <a:off x="6953098" y="2267481"/>
              <a:ext cx="154920" cy="751474"/>
            </a:xfrm>
            <a:prstGeom prst="line">
              <a:avLst/>
            </a:prstGeom>
            <a:grpFill/>
            <a:ln w="9525">
              <a:solidFill>
                <a:srgbClr val="FF0000"/>
              </a:solidFill>
              <a:round/>
              <a:headEnd/>
              <a:tailEnd type="triangle" w="med" len="med"/>
            </a:ln>
          </p:spPr>
          <p:txBody>
            <a:bodyPr/>
            <a:lstStyle/>
            <a:p>
              <a:pPr defTabSz="914400">
                <a:defRPr/>
              </a:pPr>
              <a:endParaRPr lang="zh-CN" altLang="en-US" kern="0">
                <a:solidFill>
                  <a:sysClr val="windowText" lastClr="000000"/>
                </a:solidFill>
              </a:endParaRPr>
            </a:p>
          </p:txBody>
        </p:sp>
        <p:sp>
          <p:nvSpPr>
            <p:cNvPr id="38" name="Freeform 19"/>
            <p:cNvSpPr>
              <a:spLocks/>
            </p:cNvSpPr>
            <p:nvPr/>
          </p:nvSpPr>
          <p:spPr bwMode="auto">
            <a:xfrm>
              <a:off x="6938017" y="1142251"/>
              <a:ext cx="222098" cy="1555777"/>
            </a:xfrm>
            <a:custGeom>
              <a:avLst/>
              <a:gdLst>
                <a:gd name="T0" fmla="*/ 2 w 196"/>
                <a:gd name="T1" fmla="*/ 0 h 1315"/>
                <a:gd name="T2" fmla="*/ 2 w 196"/>
                <a:gd name="T3" fmla="*/ 13 h 1315"/>
                <a:gd name="T4" fmla="*/ 2 w 196"/>
                <a:gd name="T5" fmla="*/ 49 h 1315"/>
                <a:gd name="T6" fmla="*/ 4 w 196"/>
                <a:gd name="T7" fmla="*/ 83 h 1315"/>
                <a:gd name="T8" fmla="*/ 2 w 196"/>
                <a:gd name="T9" fmla="*/ 133 h 1315"/>
                <a:gd name="T10" fmla="*/ 2 w 196"/>
                <a:gd name="T11" fmla="*/ 153 h 1315"/>
                <a:gd name="T12" fmla="*/ 6 w 196"/>
                <a:gd name="T13" fmla="*/ 181 h 1315"/>
                <a:gd name="T14" fmla="*/ 6 w 196"/>
                <a:gd name="T15" fmla="*/ 196 h 1315"/>
                <a:gd name="T16" fmla="*/ 8 w 196"/>
                <a:gd name="T17" fmla="*/ 202 h 13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6"/>
                <a:gd name="T28" fmla="*/ 0 h 1315"/>
                <a:gd name="T29" fmla="*/ 196 w 196"/>
                <a:gd name="T30" fmla="*/ 1315 h 13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6" h="1315">
                  <a:moveTo>
                    <a:pt x="15" y="0"/>
                  </a:moveTo>
                  <a:cubicBezTo>
                    <a:pt x="15" y="18"/>
                    <a:pt x="15" y="37"/>
                    <a:pt x="15" y="90"/>
                  </a:cubicBezTo>
                  <a:cubicBezTo>
                    <a:pt x="15" y="143"/>
                    <a:pt x="0" y="241"/>
                    <a:pt x="15" y="317"/>
                  </a:cubicBezTo>
                  <a:cubicBezTo>
                    <a:pt x="30" y="393"/>
                    <a:pt x="106" y="453"/>
                    <a:pt x="106" y="544"/>
                  </a:cubicBezTo>
                  <a:cubicBezTo>
                    <a:pt x="106" y="635"/>
                    <a:pt x="23" y="785"/>
                    <a:pt x="15" y="861"/>
                  </a:cubicBezTo>
                  <a:cubicBezTo>
                    <a:pt x="7" y="937"/>
                    <a:pt x="37" y="945"/>
                    <a:pt x="60" y="998"/>
                  </a:cubicBezTo>
                  <a:cubicBezTo>
                    <a:pt x="83" y="1051"/>
                    <a:pt x="136" y="1134"/>
                    <a:pt x="151" y="1179"/>
                  </a:cubicBezTo>
                  <a:cubicBezTo>
                    <a:pt x="166" y="1224"/>
                    <a:pt x="144" y="1247"/>
                    <a:pt x="151" y="1270"/>
                  </a:cubicBezTo>
                  <a:cubicBezTo>
                    <a:pt x="158" y="1293"/>
                    <a:pt x="177" y="1304"/>
                    <a:pt x="196" y="1315"/>
                  </a:cubicBezTo>
                </a:path>
              </a:pathLst>
            </a:custGeom>
            <a:grpFill/>
            <a:ln w="9525">
              <a:solidFill>
                <a:srgbClr val="FFFF00"/>
              </a:solidFill>
              <a:prstDash val="dash"/>
              <a:round/>
              <a:headEnd/>
              <a:tailEnd/>
            </a:ln>
          </p:spPr>
          <p:txBody>
            <a:bodyPr/>
            <a:lstStyle/>
            <a:p>
              <a:pPr defTabSz="914400">
                <a:defRPr/>
              </a:pPr>
              <a:endParaRPr lang="zh-CN" altLang="en-US" kern="0">
                <a:solidFill>
                  <a:sysClr val="windowText" lastClr="000000"/>
                </a:solidFill>
              </a:endParaRPr>
            </a:p>
          </p:txBody>
        </p:sp>
        <p:sp>
          <p:nvSpPr>
            <p:cNvPr id="26" name="Freeform 7"/>
            <p:cNvSpPr>
              <a:spLocks/>
            </p:cNvSpPr>
            <p:nvPr/>
          </p:nvSpPr>
          <p:spPr bwMode="auto">
            <a:xfrm>
              <a:off x="6696726" y="1142251"/>
              <a:ext cx="377018" cy="1555777"/>
            </a:xfrm>
            <a:custGeom>
              <a:avLst/>
              <a:gdLst>
                <a:gd name="T0" fmla="*/ 8 w 333"/>
                <a:gd name="T1" fmla="*/ 0 h 1315"/>
                <a:gd name="T2" fmla="*/ 10 w 333"/>
                <a:gd name="T3" fmla="*/ 27 h 1315"/>
                <a:gd name="T4" fmla="*/ 8 w 333"/>
                <a:gd name="T5" fmla="*/ 49 h 1315"/>
                <a:gd name="T6" fmla="*/ 10 w 333"/>
                <a:gd name="T7" fmla="*/ 70 h 1315"/>
                <a:gd name="T8" fmla="*/ 12 w 333"/>
                <a:gd name="T9" fmla="*/ 97 h 1315"/>
                <a:gd name="T10" fmla="*/ 7 w 333"/>
                <a:gd name="T11" fmla="*/ 119 h 1315"/>
                <a:gd name="T12" fmla="*/ 6 w 333"/>
                <a:gd name="T13" fmla="*/ 147 h 1315"/>
                <a:gd name="T14" fmla="*/ 6 w 333"/>
                <a:gd name="T15" fmla="*/ 175 h 1315"/>
                <a:gd name="T16" fmla="*/ 2 w 333"/>
                <a:gd name="T17" fmla="*/ 189 h 1315"/>
                <a:gd name="T18" fmla="*/ 0 w 333"/>
                <a:gd name="T19" fmla="*/ 202 h 13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3"/>
                <a:gd name="T31" fmla="*/ 0 h 1315"/>
                <a:gd name="T32" fmla="*/ 333 w 333"/>
                <a:gd name="T33" fmla="*/ 1315 h 13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3" h="1315">
                  <a:moveTo>
                    <a:pt x="227" y="0"/>
                  </a:moveTo>
                  <a:cubicBezTo>
                    <a:pt x="250" y="64"/>
                    <a:pt x="273" y="128"/>
                    <a:pt x="273" y="181"/>
                  </a:cubicBezTo>
                  <a:cubicBezTo>
                    <a:pt x="273" y="234"/>
                    <a:pt x="227" y="272"/>
                    <a:pt x="227" y="317"/>
                  </a:cubicBezTo>
                  <a:cubicBezTo>
                    <a:pt x="227" y="362"/>
                    <a:pt x="258" y="400"/>
                    <a:pt x="273" y="453"/>
                  </a:cubicBezTo>
                  <a:cubicBezTo>
                    <a:pt x="288" y="506"/>
                    <a:pt x="333" y="582"/>
                    <a:pt x="318" y="635"/>
                  </a:cubicBezTo>
                  <a:cubicBezTo>
                    <a:pt x="303" y="688"/>
                    <a:pt x="212" y="718"/>
                    <a:pt x="182" y="771"/>
                  </a:cubicBezTo>
                  <a:cubicBezTo>
                    <a:pt x="152" y="824"/>
                    <a:pt x="144" y="892"/>
                    <a:pt x="136" y="952"/>
                  </a:cubicBezTo>
                  <a:cubicBezTo>
                    <a:pt x="128" y="1012"/>
                    <a:pt x="151" y="1089"/>
                    <a:pt x="136" y="1134"/>
                  </a:cubicBezTo>
                  <a:cubicBezTo>
                    <a:pt x="121" y="1179"/>
                    <a:pt x="69" y="1194"/>
                    <a:pt x="46" y="1224"/>
                  </a:cubicBezTo>
                  <a:cubicBezTo>
                    <a:pt x="23" y="1254"/>
                    <a:pt x="11" y="1284"/>
                    <a:pt x="0" y="1315"/>
                  </a:cubicBezTo>
                </a:path>
              </a:pathLst>
            </a:custGeom>
            <a:grpFill/>
            <a:ln w="15875">
              <a:solidFill>
                <a:srgbClr val="FF6600"/>
              </a:solidFill>
              <a:prstDash val="dash"/>
              <a:round/>
              <a:headEnd/>
              <a:tailEnd/>
            </a:ln>
          </p:spPr>
          <p:txBody>
            <a:bodyPr/>
            <a:lstStyle/>
            <a:p>
              <a:pPr defTabSz="914400">
                <a:defRPr/>
              </a:pPr>
              <a:endParaRPr lang="zh-CN" altLang="en-US" kern="0">
                <a:solidFill>
                  <a:sysClr val="windowText" lastClr="000000"/>
                </a:solidFill>
              </a:endParaRPr>
            </a:p>
          </p:txBody>
        </p:sp>
        <p:sp>
          <p:nvSpPr>
            <p:cNvPr id="28" name="Line 9"/>
            <p:cNvSpPr>
              <a:spLocks noChangeShapeType="1"/>
            </p:cNvSpPr>
            <p:nvPr/>
          </p:nvSpPr>
          <p:spPr bwMode="auto">
            <a:xfrm>
              <a:off x="6953098" y="1088102"/>
              <a:ext cx="0" cy="2412907"/>
            </a:xfrm>
            <a:prstGeom prst="line">
              <a:avLst/>
            </a:prstGeom>
            <a:grpFill/>
            <a:ln w="9525">
              <a:solidFill>
                <a:srgbClr val="FF0000"/>
              </a:solidFill>
              <a:prstDash val="lgDash"/>
              <a:round/>
              <a:headEnd/>
              <a:tailEnd/>
            </a:ln>
          </p:spPr>
          <p:txBody>
            <a:bodyPr/>
            <a:lstStyle/>
            <a:p>
              <a:pPr defTabSz="914400">
                <a:defRPr/>
              </a:pPr>
              <a:endParaRPr lang="zh-CN" altLang="en-US" kern="0">
                <a:solidFill>
                  <a:sysClr val="windowText" lastClr="000000"/>
                </a:solidFill>
              </a:endParaRPr>
            </a:p>
          </p:txBody>
        </p:sp>
        <p:sp>
          <p:nvSpPr>
            <p:cNvPr id="41" name="Arc 22"/>
            <p:cNvSpPr>
              <a:spLocks/>
            </p:cNvSpPr>
            <p:nvPr/>
          </p:nvSpPr>
          <p:spPr bwMode="auto">
            <a:xfrm rot="8997637">
              <a:off x="6866727" y="2536903"/>
              <a:ext cx="190565" cy="413377"/>
            </a:xfrm>
            <a:custGeom>
              <a:avLst/>
              <a:gdLst>
                <a:gd name="T0" fmla="*/ 0 w 10158"/>
                <a:gd name="T1" fmla="*/ 0 h 21159"/>
                <a:gd name="T2" fmla="*/ 0 w 10158"/>
                <a:gd name="T3" fmla="*/ 0 h 21159"/>
                <a:gd name="T4" fmla="*/ 0 w 10158"/>
                <a:gd name="T5" fmla="*/ 0 h 21159"/>
                <a:gd name="T6" fmla="*/ 0 60000 65536"/>
                <a:gd name="T7" fmla="*/ 0 60000 65536"/>
                <a:gd name="T8" fmla="*/ 0 60000 65536"/>
                <a:gd name="T9" fmla="*/ 0 w 10158"/>
                <a:gd name="T10" fmla="*/ 0 h 21159"/>
                <a:gd name="T11" fmla="*/ 10158 w 10158"/>
                <a:gd name="T12" fmla="*/ 21159 h 21159"/>
              </a:gdLst>
              <a:ahLst/>
              <a:cxnLst>
                <a:cxn ang="T6">
                  <a:pos x="T0" y="T1"/>
                </a:cxn>
                <a:cxn ang="T7">
                  <a:pos x="T2" y="T3"/>
                </a:cxn>
                <a:cxn ang="T8">
                  <a:pos x="T4" y="T5"/>
                </a:cxn>
              </a:cxnLst>
              <a:rect l="T9" t="T10" r="T11" b="T12"/>
              <a:pathLst>
                <a:path w="10158" h="21159" fill="none" extrusionOk="0">
                  <a:moveTo>
                    <a:pt x="4340" y="-1"/>
                  </a:moveTo>
                  <a:cubicBezTo>
                    <a:pt x="6370" y="415"/>
                    <a:pt x="8329" y="1122"/>
                    <a:pt x="10158" y="2096"/>
                  </a:cubicBezTo>
                </a:path>
                <a:path w="10158" h="21159" stroke="0" extrusionOk="0">
                  <a:moveTo>
                    <a:pt x="4340" y="-1"/>
                  </a:moveTo>
                  <a:cubicBezTo>
                    <a:pt x="6370" y="415"/>
                    <a:pt x="8329" y="1122"/>
                    <a:pt x="10158" y="2096"/>
                  </a:cubicBezTo>
                  <a:lnTo>
                    <a:pt x="0" y="21159"/>
                  </a:lnTo>
                  <a:close/>
                </a:path>
              </a:pathLst>
            </a:custGeom>
            <a:noFill/>
            <a:ln w="9525">
              <a:solidFill>
                <a:srgbClr val="FF0000"/>
              </a:solidFill>
              <a:round/>
              <a:headEnd/>
              <a:tailEnd/>
            </a:ln>
          </p:spPr>
          <p:txBody>
            <a:bodyPr rot="10800000" anchor="ctr"/>
            <a:lstStyle/>
            <a:p>
              <a:pPr defTabSz="914400">
                <a:defRPr/>
              </a:pPr>
              <a:endParaRPr lang="zh-CN" altLang="en-US" kern="0">
                <a:solidFill>
                  <a:sysClr val="windowText" lastClr="000000"/>
                </a:solidFill>
              </a:endParaRPr>
            </a:p>
          </p:txBody>
        </p:sp>
      </p:grpSp>
      <p:sp>
        <p:nvSpPr>
          <p:cNvPr id="45" name="标题 1"/>
          <p:cNvSpPr>
            <a:spLocks noGrp="1"/>
          </p:cNvSpPr>
          <p:nvPr>
            <p:ph type="title"/>
          </p:nvPr>
        </p:nvSpPr>
        <p:spPr>
          <a:xfrm>
            <a:off x="774912" y="194657"/>
            <a:ext cx="9674186" cy="762000"/>
          </a:xfrm>
        </p:spPr>
        <p:txBody>
          <a:bodyPr>
            <a:normAutofit/>
          </a:bodyPr>
          <a:lstStyle/>
          <a:p>
            <a:r>
              <a:rPr lang="en-US" altLang="zh-CN" dirty="0" smtClean="0"/>
              <a:t>Consequences of the multiple scattering</a:t>
            </a:r>
            <a:endParaRPr lang="zh-CN" altLang="en-US" dirty="0"/>
          </a:p>
        </p:txBody>
      </p:sp>
      <p:grpSp>
        <p:nvGrpSpPr>
          <p:cNvPr id="12" name="Group 11"/>
          <p:cNvGrpSpPr/>
          <p:nvPr/>
        </p:nvGrpSpPr>
        <p:grpSpPr>
          <a:xfrm>
            <a:off x="5695465" y="1341540"/>
            <a:ext cx="4860926" cy="2916237"/>
            <a:chOff x="5716597" y="1272296"/>
            <a:chExt cx="4860926" cy="2916237"/>
          </a:xfrm>
        </p:grpSpPr>
        <p:grpSp>
          <p:nvGrpSpPr>
            <p:cNvPr id="5" name="Group 4"/>
            <p:cNvGrpSpPr/>
            <p:nvPr/>
          </p:nvGrpSpPr>
          <p:grpSpPr>
            <a:xfrm>
              <a:off x="5716597" y="1272296"/>
              <a:ext cx="4860926" cy="2916237"/>
              <a:chOff x="6441725" y="3568353"/>
              <a:chExt cx="4860926" cy="2916237"/>
            </a:xfrm>
          </p:grpSpPr>
          <p:grpSp>
            <p:nvGrpSpPr>
              <p:cNvPr id="17" name="组合 16"/>
              <p:cNvGrpSpPr/>
              <p:nvPr/>
            </p:nvGrpSpPr>
            <p:grpSpPr>
              <a:xfrm>
                <a:off x="6441725" y="3568353"/>
                <a:ext cx="4860926" cy="2916237"/>
                <a:chOff x="3851919" y="1412776"/>
                <a:chExt cx="4860926" cy="2916237"/>
              </a:xfrm>
            </p:grpSpPr>
            <p:pic>
              <p:nvPicPr>
                <p:cNvPr id="15" name="Picture 5"/>
                <p:cNvPicPr>
                  <a:picLocks noChangeAspect="1" noChangeArrowheads="1"/>
                </p:cNvPicPr>
                <p:nvPr/>
              </p:nvPicPr>
              <p:blipFill>
                <a:blip r:embed="rId8" cstate="print"/>
                <a:srcRect l="2197" t="17578" r="5518" b="14063"/>
                <a:stretch>
                  <a:fillRect/>
                </a:stretch>
              </p:blipFill>
              <p:spPr bwMode="auto">
                <a:xfrm>
                  <a:off x="3851920" y="1412776"/>
                  <a:ext cx="4860925" cy="2916237"/>
                </a:xfrm>
                <a:prstGeom prst="rect">
                  <a:avLst/>
                </a:prstGeom>
                <a:noFill/>
                <a:ln w="9525">
                  <a:noFill/>
                  <a:miter lim="800000"/>
                  <a:headEnd/>
                  <a:tailEnd/>
                </a:ln>
              </p:spPr>
            </p:pic>
            <p:sp>
              <p:nvSpPr>
                <p:cNvPr id="10" name="矩形 9"/>
                <p:cNvSpPr/>
                <p:nvPr/>
              </p:nvSpPr>
              <p:spPr bwMode="auto">
                <a:xfrm>
                  <a:off x="3851919" y="2446486"/>
                  <a:ext cx="160355" cy="864096"/>
                </a:xfrm>
                <a:prstGeom prst="rect">
                  <a:avLst/>
                </a:prstGeom>
                <a:solidFill>
                  <a:schemeClr val="tx1"/>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defTabSz="914400" fontAlgn="base">
                    <a:spcBef>
                      <a:spcPct val="0"/>
                    </a:spcBef>
                    <a:spcAft>
                      <a:spcPct val="0"/>
                    </a:spcAft>
                  </a:pPr>
                  <a:endParaRPr kumimoji="1" lang="zh-CN" altLang="en-US" sz="2400">
                    <a:latin typeface="Times New Roman" pitchFamily="18" charset="0"/>
                    <a:ea typeface="宋体" pitchFamily="2" charset="-122"/>
                  </a:endParaRPr>
                </a:p>
              </p:txBody>
            </p:sp>
          </p:grpSp>
          <p:grpSp>
            <p:nvGrpSpPr>
              <p:cNvPr id="3" name="Group 2"/>
              <p:cNvGrpSpPr/>
              <p:nvPr/>
            </p:nvGrpSpPr>
            <p:grpSpPr>
              <a:xfrm>
                <a:off x="10709626" y="3809975"/>
                <a:ext cx="593024" cy="1018431"/>
                <a:chOff x="9643821" y="3706714"/>
                <a:chExt cx="593024" cy="1018431"/>
              </a:xfrm>
              <a:solidFill>
                <a:srgbClr val="FFC000"/>
              </a:solidFill>
            </p:grpSpPr>
            <p:sp>
              <p:nvSpPr>
                <p:cNvPr id="2" name="矩形 1"/>
                <p:cNvSpPr/>
                <p:nvPr/>
              </p:nvSpPr>
              <p:spPr bwMode="auto">
                <a:xfrm>
                  <a:off x="9643822" y="3706714"/>
                  <a:ext cx="593023" cy="226343"/>
                </a:xfrm>
                <a:prstGeom prst="rect">
                  <a:avLst/>
                </a:prstGeom>
                <a:grp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defTabSz="914400" fontAlgn="base">
                    <a:spcBef>
                      <a:spcPct val="0"/>
                    </a:spcBef>
                    <a:spcAft>
                      <a:spcPct val="0"/>
                    </a:spcAft>
                  </a:pPr>
                  <a:r>
                    <a:rPr kumimoji="1" lang="en-US" altLang="zh-CN" sz="1000" dirty="0">
                      <a:solidFill>
                        <a:schemeClr val="bg2"/>
                      </a:solidFill>
                      <a:latin typeface="Times New Roman" pitchFamily="18" charset="0"/>
                      <a:ea typeface="宋体" pitchFamily="2" charset="-122"/>
                    </a:rPr>
                    <a:t>concrete</a:t>
                  </a:r>
                  <a:endParaRPr kumimoji="1" lang="zh-CN" altLang="en-US" sz="1000" dirty="0">
                    <a:solidFill>
                      <a:schemeClr val="bg2"/>
                    </a:solidFill>
                    <a:latin typeface="Times New Roman" pitchFamily="18" charset="0"/>
                    <a:ea typeface="宋体" pitchFamily="2" charset="-122"/>
                  </a:endParaRPr>
                </a:p>
              </p:txBody>
            </p:sp>
            <p:sp>
              <p:nvSpPr>
                <p:cNvPr id="46" name="矩形 45"/>
                <p:cNvSpPr/>
                <p:nvPr/>
              </p:nvSpPr>
              <p:spPr bwMode="auto">
                <a:xfrm>
                  <a:off x="9643821" y="3933057"/>
                  <a:ext cx="593022" cy="288032"/>
                </a:xfrm>
                <a:prstGeom prst="rect">
                  <a:avLst/>
                </a:prstGeom>
                <a:grp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defTabSz="914400" fontAlgn="base">
                    <a:spcBef>
                      <a:spcPct val="0"/>
                    </a:spcBef>
                    <a:spcAft>
                      <a:spcPct val="0"/>
                    </a:spcAft>
                  </a:pPr>
                  <a:r>
                    <a:rPr kumimoji="1" lang="en-US" altLang="zh-CN" sz="1000" dirty="0">
                      <a:solidFill>
                        <a:schemeClr val="bg2"/>
                      </a:solidFill>
                      <a:latin typeface="Times New Roman" pitchFamily="18" charset="0"/>
                      <a:ea typeface="宋体" pitchFamily="2" charset="-122"/>
                    </a:rPr>
                    <a:t>Fe</a:t>
                  </a:r>
                  <a:endParaRPr kumimoji="1" lang="zh-CN" altLang="en-US" sz="1000" dirty="0">
                    <a:solidFill>
                      <a:schemeClr val="bg2"/>
                    </a:solidFill>
                    <a:latin typeface="Times New Roman" pitchFamily="18" charset="0"/>
                    <a:ea typeface="宋体" pitchFamily="2" charset="-122"/>
                  </a:endParaRPr>
                </a:p>
              </p:txBody>
            </p:sp>
            <p:sp>
              <p:nvSpPr>
                <p:cNvPr id="47" name="矩形 46"/>
                <p:cNvSpPr/>
                <p:nvPr/>
              </p:nvSpPr>
              <p:spPr bwMode="auto">
                <a:xfrm>
                  <a:off x="9643823" y="4221089"/>
                  <a:ext cx="593022" cy="277713"/>
                </a:xfrm>
                <a:prstGeom prst="rect">
                  <a:avLst/>
                </a:prstGeom>
                <a:grp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defTabSz="914400" fontAlgn="base">
                    <a:spcBef>
                      <a:spcPct val="0"/>
                    </a:spcBef>
                    <a:spcAft>
                      <a:spcPct val="0"/>
                    </a:spcAft>
                  </a:pPr>
                  <a:r>
                    <a:rPr kumimoji="1" lang="en-US" altLang="zh-CN" sz="1000" dirty="0" err="1">
                      <a:solidFill>
                        <a:schemeClr val="bg2"/>
                      </a:solidFill>
                      <a:latin typeface="Times New Roman" pitchFamily="18" charset="0"/>
                      <a:ea typeface="宋体" pitchFamily="2" charset="-122"/>
                    </a:rPr>
                    <a:t>Pb</a:t>
                  </a:r>
                  <a:endParaRPr kumimoji="1" lang="zh-CN" altLang="en-US" sz="1000" dirty="0">
                    <a:solidFill>
                      <a:schemeClr val="bg2"/>
                    </a:solidFill>
                    <a:latin typeface="Times New Roman" pitchFamily="18" charset="0"/>
                    <a:ea typeface="宋体" pitchFamily="2" charset="-122"/>
                  </a:endParaRPr>
                </a:p>
              </p:txBody>
            </p:sp>
            <p:sp>
              <p:nvSpPr>
                <p:cNvPr id="48" name="矩形 47"/>
                <p:cNvSpPr/>
                <p:nvPr/>
              </p:nvSpPr>
              <p:spPr bwMode="auto">
                <a:xfrm>
                  <a:off x="9643823" y="4498802"/>
                  <a:ext cx="593022" cy="226343"/>
                </a:xfrm>
                <a:prstGeom prst="rect">
                  <a:avLst/>
                </a:prstGeom>
                <a:grp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defTabSz="914400" fontAlgn="base">
                    <a:spcBef>
                      <a:spcPct val="0"/>
                    </a:spcBef>
                    <a:spcAft>
                      <a:spcPct val="0"/>
                    </a:spcAft>
                  </a:pPr>
                  <a:r>
                    <a:rPr kumimoji="1" lang="en-US" altLang="zh-CN" sz="1000" dirty="0">
                      <a:solidFill>
                        <a:schemeClr val="bg2"/>
                      </a:solidFill>
                      <a:latin typeface="Times New Roman" pitchFamily="18" charset="0"/>
                      <a:ea typeface="宋体" pitchFamily="2" charset="-122"/>
                    </a:rPr>
                    <a:t>U</a:t>
                  </a:r>
                  <a:endParaRPr kumimoji="1" lang="zh-CN" altLang="en-US" sz="1000" dirty="0">
                    <a:solidFill>
                      <a:schemeClr val="bg2"/>
                    </a:solidFill>
                    <a:latin typeface="Times New Roman" pitchFamily="18" charset="0"/>
                    <a:ea typeface="宋体" pitchFamily="2" charset="-122"/>
                  </a:endParaRPr>
                </a:p>
              </p:txBody>
            </p:sp>
          </p:grpSp>
        </p:grpSp>
        <p:sp>
          <p:nvSpPr>
            <p:cNvPr id="7" name="矩形 6"/>
            <p:cNvSpPr/>
            <p:nvPr/>
          </p:nvSpPr>
          <p:spPr bwMode="auto">
            <a:xfrm>
              <a:off x="7156045" y="3888343"/>
              <a:ext cx="1982029" cy="190339"/>
            </a:xfrm>
            <a:prstGeom prst="rect">
              <a:avLst/>
            </a:prstGeom>
            <a:solidFill>
              <a:schemeClr val="tx1"/>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r>
                <a:rPr kumimoji="1" lang="en-US" altLang="zh-CN" sz="1400" dirty="0" smtClean="0">
                  <a:solidFill>
                    <a:schemeClr val="bg1"/>
                  </a:solidFill>
                  <a:latin typeface="Times New Roman" pitchFamily="18" charset="0"/>
                  <a:ea typeface="宋体" pitchFamily="2" charset="-122"/>
                </a:rPr>
                <a:t>diffusion </a:t>
              </a:r>
              <a:r>
                <a:rPr kumimoji="1" lang="en-US" altLang="zh-CN" sz="1400" dirty="0">
                  <a:solidFill>
                    <a:schemeClr val="bg1"/>
                  </a:solidFill>
                  <a:latin typeface="Times New Roman" pitchFamily="18" charset="0"/>
                  <a:ea typeface="宋体" pitchFamily="2" charset="-122"/>
                </a:rPr>
                <a:t>density (</a:t>
              </a:r>
              <a:r>
                <a:rPr kumimoji="1" lang="en-US" altLang="zh-CN" sz="1400" dirty="0" err="1">
                  <a:solidFill>
                    <a:schemeClr val="bg1"/>
                  </a:solidFill>
                  <a:latin typeface="Times New Roman" pitchFamily="18" charset="0"/>
                  <a:ea typeface="宋体" pitchFamily="2" charset="-122"/>
                </a:rPr>
                <a:t>mrad</a:t>
              </a:r>
              <a:r>
                <a:rPr kumimoji="1" lang="en-US" altLang="zh-CN" sz="1400" dirty="0">
                  <a:solidFill>
                    <a:schemeClr val="bg1"/>
                  </a:solidFill>
                  <a:latin typeface="Times New Roman" pitchFamily="18" charset="0"/>
                  <a:ea typeface="宋体" pitchFamily="2" charset="-122"/>
                </a:rPr>
                <a:t>*</a:t>
              </a:r>
              <a:r>
                <a:rPr kumimoji="1" lang="en-US" altLang="zh-CN" sz="1400" dirty="0" err="1">
                  <a:solidFill>
                    <a:schemeClr val="bg1"/>
                  </a:solidFill>
                  <a:latin typeface="Times New Roman" pitchFamily="18" charset="0"/>
                  <a:ea typeface="宋体" pitchFamily="2" charset="-122"/>
                </a:rPr>
                <a:t>mrad</a:t>
              </a:r>
              <a:r>
                <a:rPr kumimoji="1" lang="en-US" altLang="zh-CN" sz="1400" dirty="0">
                  <a:solidFill>
                    <a:schemeClr val="bg1"/>
                  </a:solidFill>
                  <a:latin typeface="Times New Roman" pitchFamily="18" charset="0"/>
                  <a:ea typeface="宋体" pitchFamily="2" charset="-122"/>
                </a:rPr>
                <a:t>/cm)</a:t>
              </a:r>
              <a:endParaRPr kumimoji="1" lang="zh-CN" altLang="en-US" sz="1400" dirty="0">
                <a:solidFill>
                  <a:schemeClr val="bg1"/>
                </a:solidFill>
                <a:latin typeface="Times New Roman" pitchFamily="18" charset="0"/>
                <a:ea typeface="宋体" pitchFamily="2" charset="-122"/>
              </a:endParaRPr>
            </a:p>
          </p:txBody>
        </p:sp>
      </p:grpSp>
      <mc:AlternateContent xmlns:mc="http://schemas.openxmlformats.org/markup-compatibility/2006" xmlns:a14="http://schemas.microsoft.com/office/drawing/2010/main">
        <mc:Choice Requires="a14">
          <p:sp>
            <p:nvSpPr>
              <p:cNvPr id="13" name="TextBox 12"/>
              <p:cNvSpPr txBox="1"/>
              <p:nvPr/>
            </p:nvSpPr>
            <p:spPr>
              <a:xfrm>
                <a:off x="5620623" y="4264926"/>
                <a:ext cx="6092010" cy="646331"/>
              </a:xfrm>
              <a:prstGeom prst="rect">
                <a:avLst/>
              </a:prstGeom>
              <a:noFill/>
            </p:spPr>
            <p:txBody>
              <a:bodyPr wrap="square" rtlCol="0">
                <a:spAutoFit/>
              </a:bodyPr>
              <a:lstStyle/>
              <a:p>
                <a:r>
                  <a:rPr lang="en-US" dirty="0" smtClean="0"/>
                  <a:t>Warning: different thickness of different materials </a:t>
                </a:r>
                <a:r>
                  <a:rPr lang="en-US" dirty="0" smtClean="0">
                    <a:sym typeface="Wingdings" panose="05000000000000000000" pitchFamily="2" charset="2"/>
                  </a:rPr>
                  <a:t> same </a:t>
                </a:r>
                <a14:m>
                  <m:oMath xmlns:m="http://schemas.openxmlformats.org/officeDocument/2006/math">
                    <m:r>
                      <a:rPr lang="en-US" i="1" smtClean="0">
                        <a:latin typeface="Cambria Math" panose="02040503050406030204" pitchFamily="18" charset="0"/>
                        <a:ea typeface="Cambria Math" panose="02040503050406030204" pitchFamily="18" charset="0"/>
                        <a:sym typeface="Wingdings" panose="05000000000000000000" pitchFamily="2" charset="2"/>
                      </a:rPr>
                      <m:t>𝜃</m:t>
                    </m:r>
                  </m:oMath>
                </a14:m>
                <a:r>
                  <a:rPr lang="en-US" dirty="0" smtClean="0">
                    <a:sym typeface="Wingdings" panose="05000000000000000000" pitchFamily="2" charset="2"/>
                  </a:rPr>
                  <a:t>  ambiguity and false positives</a:t>
                </a:r>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5620623" y="4264926"/>
                <a:ext cx="6092010" cy="646331"/>
              </a:xfrm>
              <a:prstGeom prst="rect">
                <a:avLst/>
              </a:prstGeom>
              <a:blipFill rotWithShape="0">
                <a:blip r:embed="rId9"/>
                <a:stretch>
                  <a:fillRect l="-801" t="-6604" b="-14151"/>
                </a:stretch>
              </a:blipFill>
            </p:spPr>
            <p:txBody>
              <a:bodyPr/>
              <a:lstStyle/>
              <a:p>
                <a:r>
                  <a:rPr lang="en-US">
                    <a:noFill/>
                  </a:rPr>
                  <a:t> </a:t>
                </a:r>
              </a:p>
            </p:txBody>
          </p:sp>
        </mc:Fallback>
      </mc:AlternateContent>
      <p:sp>
        <p:nvSpPr>
          <p:cNvPr id="14" name="Rectangle 13"/>
          <p:cNvSpPr/>
          <p:nvPr/>
        </p:nvSpPr>
        <p:spPr>
          <a:xfrm>
            <a:off x="7156045" y="5311901"/>
            <a:ext cx="799235" cy="185431"/>
          </a:xfrm>
          <a:prstGeom prst="rect">
            <a:avLst/>
          </a:prstGeom>
          <a:solidFill>
            <a:schemeClr val="bg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7156045" y="5500879"/>
            <a:ext cx="799235" cy="8027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7156045" y="5563834"/>
            <a:ext cx="799235" cy="409713"/>
          </a:xfrm>
          <a:prstGeom prst="rect">
            <a:avLst/>
          </a:prstGeom>
          <a:solidFill>
            <a:schemeClr val="bg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716597" y="5311901"/>
            <a:ext cx="673578" cy="182321"/>
          </a:xfrm>
          <a:prstGeom prst="rect">
            <a:avLst/>
          </a:prstGeom>
          <a:solidFill>
            <a:schemeClr val="bg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5716597" y="5494115"/>
            <a:ext cx="673578" cy="17483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5716597" y="5668950"/>
            <a:ext cx="673578" cy="172761"/>
          </a:xfrm>
          <a:prstGeom prst="rect">
            <a:avLst/>
          </a:prstGeom>
          <a:solidFill>
            <a:schemeClr val="bg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8838166" y="5165262"/>
            <a:ext cx="799235" cy="1003414"/>
          </a:xfrm>
          <a:prstGeom prst="rect">
            <a:avLst/>
          </a:prstGeom>
          <a:solidFill>
            <a:schemeClr val="bg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Line 18"/>
          <p:cNvSpPr>
            <a:spLocks noChangeShapeType="1"/>
          </p:cNvSpPr>
          <p:nvPr/>
        </p:nvSpPr>
        <p:spPr bwMode="auto">
          <a:xfrm>
            <a:off x="6182393" y="5840856"/>
            <a:ext cx="451007" cy="679677"/>
          </a:xfrm>
          <a:prstGeom prst="line">
            <a:avLst/>
          </a:prstGeom>
          <a:solidFill>
            <a:schemeClr val="tx2">
              <a:lumMod val="10000"/>
            </a:schemeClr>
          </a:solidFill>
          <a:ln w="9525">
            <a:solidFill>
              <a:srgbClr val="FF0000"/>
            </a:solidFill>
            <a:round/>
            <a:headEnd/>
            <a:tailEnd type="triangle" w="med" len="med"/>
          </a:ln>
        </p:spPr>
        <p:txBody>
          <a:bodyPr/>
          <a:lstStyle/>
          <a:p>
            <a:pPr defTabSz="914400">
              <a:defRPr/>
            </a:pPr>
            <a:endParaRPr lang="zh-CN" altLang="en-US" kern="0">
              <a:solidFill>
                <a:sysClr val="windowText" lastClr="000000"/>
              </a:solidFill>
            </a:endParaRPr>
          </a:p>
        </p:txBody>
      </p:sp>
      <p:graphicFrame>
        <p:nvGraphicFramePr>
          <p:cNvPr id="86" name="Object 23"/>
          <p:cNvGraphicFramePr>
            <a:graphicFrameLocks noChangeAspect="1"/>
          </p:cNvGraphicFramePr>
          <p:nvPr>
            <p:extLst>
              <p:ext uri="{D42A27DB-BD31-4B8C-83A1-F6EECF244321}">
                <p14:modId xmlns:p14="http://schemas.microsoft.com/office/powerpoint/2010/main" val="903627189"/>
              </p:ext>
            </p:extLst>
          </p:nvPr>
        </p:nvGraphicFramePr>
        <p:xfrm>
          <a:off x="6122810" y="6244865"/>
          <a:ext cx="197942" cy="207249"/>
        </p:xfrm>
        <a:graphic>
          <a:graphicData uri="http://schemas.openxmlformats.org/presentationml/2006/ole">
            <mc:AlternateContent xmlns:mc="http://schemas.openxmlformats.org/markup-compatibility/2006">
              <mc:Choice xmlns:v="urn:schemas-microsoft-com:vml" Requires="v">
                <p:oleObj spid="_x0000_s3286" name="Equation" r:id="rId10" imgW="139363" imgH="177922" progId="">
                  <p:embed/>
                </p:oleObj>
              </mc:Choice>
              <mc:Fallback>
                <p:oleObj name="Equation" r:id="rId10" imgW="139363" imgH="177922"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22810" y="6244865"/>
                        <a:ext cx="197942" cy="207249"/>
                      </a:xfrm>
                      <a:prstGeom prst="rect">
                        <a:avLst/>
                      </a:prstGeom>
                      <a:solidFill>
                        <a:schemeClr val="tx1"/>
                      </a:solidFill>
                      <a:ln>
                        <a:solidFill>
                          <a:srgbClr val="FF0000"/>
                        </a:solidFill>
                      </a:ln>
                      <a:extLst/>
                    </p:spPr>
                  </p:pic>
                </p:oleObj>
              </mc:Fallback>
            </mc:AlternateContent>
          </a:graphicData>
        </a:graphic>
      </p:graphicFrame>
      <p:sp>
        <p:nvSpPr>
          <p:cNvPr id="87" name="Line 9"/>
          <p:cNvSpPr>
            <a:spLocks noChangeShapeType="1"/>
          </p:cNvSpPr>
          <p:nvPr/>
        </p:nvSpPr>
        <p:spPr bwMode="auto">
          <a:xfrm>
            <a:off x="6053386" y="4977222"/>
            <a:ext cx="0" cy="1728978"/>
          </a:xfrm>
          <a:prstGeom prst="line">
            <a:avLst/>
          </a:prstGeom>
          <a:solidFill>
            <a:schemeClr val="tx2">
              <a:lumMod val="10000"/>
            </a:schemeClr>
          </a:solidFill>
          <a:ln w="9525">
            <a:solidFill>
              <a:srgbClr val="FF0000"/>
            </a:solidFill>
            <a:prstDash val="lgDash"/>
            <a:round/>
            <a:headEnd/>
            <a:tailEnd/>
          </a:ln>
        </p:spPr>
        <p:txBody>
          <a:bodyPr/>
          <a:lstStyle/>
          <a:p>
            <a:pPr defTabSz="914400">
              <a:defRPr/>
            </a:pPr>
            <a:endParaRPr lang="zh-CN" altLang="en-US" kern="0">
              <a:solidFill>
                <a:sysClr val="windowText" lastClr="000000"/>
              </a:solidFill>
            </a:endParaRPr>
          </a:p>
        </p:txBody>
      </p:sp>
      <p:sp>
        <p:nvSpPr>
          <p:cNvPr id="88" name="Line 18"/>
          <p:cNvSpPr>
            <a:spLocks noChangeShapeType="1"/>
          </p:cNvSpPr>
          <p:nvPr/>
        </p:nvSpPr>
        <p:spPr bwMode="auto">
          <a:xfrm>
            <a:off x="7695054" y="5973547"/>
            <a:ext cx="451007" cy="679677"/>
          </a:xfrm>
          <a:prstGeom prst="line">
            <a:avLst/>
          </a:prstGeom>
          <a:solidFill>
            <a:schemeClr val="tx2">
              <a:lumMod val="10000"/>
            </a:schemeClr>
          </a:solidFill>
          <a:ln w="9525">
            <a:solidFill>
              <a:srgbClr val="FF0000"/>
            </a:solidFill>
            <a:round/>
            <a:headEnd/>
            <a:tailEnd type="triangle" w="med" len="med"/>
          </a:ln>
        </p:spPr>
        <p:txBody>
          <a:bodyPr/>
          <a:lstStyle/>
          <a:p>
            <a:pPr defTabSz="914400">
              <a:defRPr/>
            </a:pPr>
            <a:endParaRPr lang="zh-CN" altLang="en-US" kern="0">
              <a:solidFill>
                <a:sysClr val="windowText" lastClr="000000"/>
              </a:solidFill>
            </a:endParaRPr>
          </a:p>
        </p:txBody>
      </p:sp>
      <p:graphicFrame>
        <p:nvGraphicFramePr>
          <p:cNvPr id="89" name="Object 23"/>
          <p:cNvGraphicFramePr>
            <a:graphicFrameLocks noChangeAspect="1"/>
          </p:cNvGraphicFramePr>
          <p:nvPr>
            <p:extLst>
              <p:ext uri="{D42A27DB-BD31-4B8C-83A1-F6EECF244321}">
                <p14:modId xmlns:p14="http://schemas.microsoft.com/office/powerpoint/2010/main" val="365836387"/>
              </p:ext>
            </p:extLst>
          </p:nvPr>
        </p:nvGraphicFramePr>
        <p:xfrm>
          <a:off x="7549912" y="6233394"/>
          <a:ext cx="197942" cy="207249"/>
        </p:xfrm>
        <a:graphic>
          <a:graphicData uri="http://schemas.openxmlformats.org/presentationml/2006/ole">
            <mc:AlternateContent xmlns:mc="http://schemas.openxmlformats.org/markup-compatibility/2006">
              <mc:Choice xmlns:v="urn:schemas-microsoft-com:vml" Requires="v">
                <p:oleObj spid="_x0000_s3287" name="Equation" r:id="rId11" imgW="139363" imgH="177922" progId="">
                  <p:embed/>
                </p:oleObj>
              </mc:Choice>
              <mc:Fallback>
                <p:oleObj name="Equation" r:id="rId11" imgW="139363" imgH="177922"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49912" y="6233394"/>
                        <a:ext cx="197942" cy="207249"/>
                      </a:xfrm>
                      <a:prstGeom prst="rect">
                        <a:avLst/>
                      </a:prstGeom>
                      <a:solidFill>
                        <a:schemeClr val="tx1"/>
                      </a:solidFill>
                      <a:ln>
                        <a:solidFill>
                          <a:srgbClr val="FF0000"/>
                        </a:solidFill>
                      </a:ln>
                      <a:extLst/>
                    </p:spPr>
                  </p:pic>
                </p:oleObj>
              </mc:Fallback>
            </mc:AlternateContent>
          </a:graphicData>
        </a:graphic>
      </p:graphicFrame>
      <p:sp>
        <p:nvSpPr>
          <p:cNvPr id="90" name="Line 9"/>
          <p:cNvSpPr>
            <a:spLocks noChangeShapeType="1"/>
          </p:cNvSpPr>
          <p:nvPr/>
        </p:nvSpPr>
        <p:spPr bwMode="auto">
          <a:xfrm>
            <a:off x="7480488" y="4965751"/>
            <a:ext cx="0" cy="1728978"/>
          </a:xfrm>
          <a:prstGeom prst="line">
            <a:avLst/>
          </a:prstGeom>
          <a:solidFill>
            <a:schemeClr val="tx2">
              <a:lumMod val="10000"/>
            </a:schemeClr>
          </a:solidFill>
          <a:ln w="9525">
            <a:solidFill>
              <a:srgbClr val="FF0000"/>
            </a:solidFill>
            <a:prstDash val="lgDash"/>
            <a:round/>
            <a:headEnd/>
            <a:tailEnd/>
          </a:ln>
        </p:spPr>
        <p:txBody>
          <a:bodyPr/>
          <a:lstStyle/>
          <a:p>
            <a:pPr defTabSz="914400">
              <a:defRPr/>
            </a:pPr>
            <a:endParaRPr lang="zh-CN" altLang="en-US" kern="0">
              <a:solidFill>
                <a:sysClr val="windowText" lastClr="000000"/>
              </a:solidFill>
            </a:endParaRPr>
          </a:p>
        </p:txBody>
      </p:sp>
      <p:sp>
        <p:nvSpPr>
          <p:cNvPr id="91" name="Line 18"/>
          <p:cNvSpPr>
            <a:spLocks noChangeShapeType="1"/>
          </p:cNvSpPr>
          <p:nvPr/>
        </p:nvSpPr>
        <p:spPr bwMode="auto">
          <a:xfrm>
            <a:off x="9411897" y="6168676"/>
            <a:ext cx="451007" cy="679677"/>
          </a:xfrm>
          <a:prstGeom prst="line">
            <a:avLst/>
          </a:prstGeom>
          <a:solidFill>
            <a:schemeClr val="tx2">
              <a:lumMod val="10000"/>
            </a:schemeClr>
          </a:solidFill>
          <a:ln w="9525">
            <a:solidFill>
              <a:srgbClr val="FF0000"/>
            </a:solidFill>
            <a:round/>
            <a:headEnd/>
            <a:tailEnd type="triangle" w="med" len="med"/>
          </a:ln>
        </p:spPr>
        <p:txBody>
          <a:bodyPr/>
          <a:lstStyle/>
          <a:p>
            <a:pPr defTabSz="914400">
              <a:defRPr/>
            </a:pPr>
            <a:endParaRPr lang="zh-CN" altLang="en-US" kern="0">
              <a:solidFill>
                <a:sysClr val="windowText" lastClr="000000"/>
              </a:solidFill>
            </a:endParaRPr>
          </a:p>
        </p:txBody>
      </p:sp>
      <p:graphicFrame>
        <p:nvGraphicFramePr>
          <p:cNvPr id="92" name="Object 23"/>
          <p:cNvGraphicFramePr>
            <a:graphicFrameLocks noChangeAspect="1"/>
          </p:cNvGraphicFramePr>
          <p:nvPr>
            <p:extLst>
              <p:ext uri="{D42A27DB-BD31-4B8C-83A1-F6EECF244321}">
                <p14:modId xmlns:p14="http://schemas.microsoft.com/office/powerpoint/2010/main" val="4034043820"/>
              </p:ext>
            </p:extLst>
          </p:nvPr>
        </p:nvGraphicFramePr>
        <p:xfrm>
          <a:off x="9174955" y="6217908"/>
          <a:ext cx="197942" cy="207249"/>
        </p:xfrm>
        <a:graphic>
          <a:graphicData uri="http://schemas.openxmlformats.org/presentationml/2006/ole">
            <mc:AlternateContent xmlns:mc="http://schemas.openxmlformats.org/markup-compatibility/2006">
              <mc:Choice xmlns:v="urn:schemas-microsoft-com:vml" Requires="v">
                <p:oleObj spid="_x0000_s3288" name="Equation" r:id="rId12" imgW="139363" imgH="177922" progId="">
                  <p:embed/>
                </p:oleObj>
              </mc:Choice>
              <mc:Fallback>
                <p:oleObj name="Equation" r:id="rId12" imgW="139363" imgH="177922"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74955" y="6217908"/>
                        <a:ext cx="197942" cy="207249"/>
                      </a:xfrm>
                      <a:prstGeom prst="rect">
                        <a:avLst/>
                      </a:prstGeom>
                      <a:solidFill>
                        <a:schemeClr val="tx1"/>
                      </a:solidFill>
                      <a:ln>
                        <a:solidFill>
                          <a:srgbClr val="FF0000"/>
                        </a:solidFill>
                      </a:ln>
                      <a:extLst/>
                    </p:spPr>
                  </p:pic>
                </p:oleObj>
              </mc:Fallback>
            </mc:AlternateContent>
          </a:graphicData>
        </a:graphic>
      </p:graphicFrame>
      <p:sp>
        <p:nvSpPr>
          <p:cNvPr id="93" name="Line 9"/>
          <p:cNvSpPr>
            <a:spLocks noChangeShapeType="1"/>
          </p:cNvSpPr>
          <p:nvPr/>
        </p:nvSpPr>
        <p:spPr bwMode="auto">
          <a:xfrm>
            <a:off x="9105531" y="4950265"/>
            <a:ext cx="0" cy="1728978"/>
          </a:xfrm>
          <a:prstGeom prst="line">
            <a:avLst/>
          </a:prstGeom>
          <a:solidFill>
            <a:schemeClr val="tx2">
              <a:lumMod val="10000"/>
            </a:schemeClr>
          </a:solidFill>
          <a:ln w="9525">
            <a:solidFill>
              <a:srgbClr val="FF0000"/>
            </a:solidFill>
            <a:prstDash val="lgDash"/>
            <a:round/>
            <a:headEnd/>
            <a:tailEnd/>
          </a:ln>
        </p:spPr>
        <p:txBody>
          <a:bodyPr/>
          <a:lstStyle/>
          <a:p>
            <a:pPr defTabSz="914400">
              <a:defRPr/>
            </a:pPr>
            <a:endParaRPr lang="zh-CN" altLang="en-US" kern="0">
              <a:solidFill>
                <a:sysClr val="windowText" lastClr="000000"/>
              </a:solidFill>
            </a:endParaRPr>
          </a:p>
        </p:txBody>
      </p:sp>
      <p:sp>
        <p:nvSpPr>
          <p:cNvPr id="94" name="Rectangle 93"/>
          <p:cNvSpPr/>
          <p:nvPr/>
        </p:nvSpPr>
        <p:spPr>
          <a:xfrm>
            <a:off x="10167204" y="5230169"/>
            <a:ext cx="410315" cy="328610"/>
          </a:xfrm>
          <a:prstGeom prst="rect">
            <a:avLst/>
          </a:prstGeom>
          <a:solidFill>
            <a:schemeClr val="bg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Pb</a:t>
            </a:r>
            <a:endParaRPr lang="en-US" sz="1400" dirty="0"/>
          </a:p>
        </p:txBody>
      </p:sp>
      <p:sp>
        <p:nvSpPr>
          <p:cNvPr id="95" name="Rectangle 94"/>
          <p:cNvSpPr/>
          <p:nvPr/>
        </p:nvSpPr>
        <p:spPr>
          <a:xfrm>
            <a:off x="10183498" y="5698375"/>
            <a:ext cx="394021" cy="30770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a:t>
            </a:r>
            <a:endParaRPr lang="en-US" dirty="0"/>
          </a:p>
        </p:txBody>
      </p:sp>
      <p:sp>
        <p:nvSpPr>
          <p:cNvPr id="16" name="TextBox 15"/>
          <p:cNvSpPr txBox="1"/>
          <p:nvPr/>
        </p:nvSpPr>
        <p:spPr>
          <a:xfrm>
            <a:off x="797768" y="5933773"/>
            <a:ext cx="2858475" cy="369332"/>
          </a:xfrm>
          <a:prstGeom prst="rect">
            <a:avLst/>
          </a:prstGeom>
          <a:noFill/>
        </p:spPr>
        <p:txBody>
          <a:bodyPr wrap="none" rtlCol="0">
            <a:spAutoFit/>
          </a:bodyPr>
          <a:lstStyle/>
          <a:p>
            <a:r>
              <a:rPr lang="en-US" dirty="0" smtClean="0"/>
              <a:t>Multiple scattering in 3D</a:t>
            </a:r>
            <a:endParaRPr lang="en-US" dirty="0"/>
          </a:p>
        </p:txBody>
      </p:sp>
      <mc:AlternateContent xmlns:mc="http://schemas.openxmlformats.org/markup-compatibility/2006" xmlns:a14="http://schemas.microsoft.com/office/drawing/2010/main">
        <mc:Choice Requires="a14">
          <p:sp>
            <p:nvSpPr>
              <p:cNvPr id="96" name="TextBox 95"/>
              <p:cNvSpPr txBox="1"/>
              <p:nvPr/>
            </p:nvSpPr>
            <p:spPr>
              <a:xfrm>
                <a:off x="5877683" y="930785"/>
                <a:ext cx="4250899" cy="369332"/>
              </a:xfrm>
              <a:prstGeom prst="rect">
                <a:avLst/>
              </a:prstGeom>
              <a:noFill/>
            </p:spPr>
            <p:txBody>
              <a:bodyPr wrap="square" rtlCol="0">
                <a:spAutoFit/>
              </a:bodyPr>
              <a:lstStyle/>
              <a:p>
                <a:r>
                  <a:rPr lang="en-US" dirty="0" smtClean="0"/>
                  <a:t>Almost Gaussian distribution for </a:t>
                </a:r>
                <a14:m>
                  <m:oMath xmlns:m="http://schemas.openxmlformats.org/officeDocument/2006/math">
                    <m:r>
                      <a:rPr lang="en-US" i="1">
                        <a:latin typeface="Cambria Math" panose="02040503050406030204" pitchFamily="18" charset="0"/>
                        <a:ea typeface="Cambria Math" panose="02040503050406030204" pitchFamily="18" charset="0"/>
                        <a:sym typeface="Wingdings" panose="05000000000000000000" pitchFamily="2" charset="2"/>
                      </a:rPr>
                      <m:t>𝜃</m:t>
                    </m:r>
                  </m:oMath>
                </a14:m>
                <a:r>
                  <a:rPr lang="en-US" dirty="0" smtClean="0"/>
                  <a:t>  </a:t>
                </a:r>
                <a:endParaRPr lang="en-US" dirty="0"/>
              </a:p>
            </p:txBody>
          </p:sp>
        </mc:Choice>
        <mc:Fallback xmlns="">
          <p:sp>
            <p:nvSpPr>
              <p:cNvPr id="96" name="TextBox 95"/>
              <p:cNvSpPr txBox="1">
                <a:spLocks noRot="1" noChangeAspect="1" noMove="1" noResize="1" noEditPoints="1" noAdjustHandles="1" noChangeArrowheads="1" noChangeShapeType="1" noTextEdit="1"/>
              </p:cNvSpPr>
              <p:nvPr/>
            </p:nvSpPr>
            <p:spPr>
              <a:xfrm>
                <a:off x="5877683" y="930785"/>
                <a:ext cx="4250899" cy="369332"/>
              </a:xfrm>
              <a:prstGeom prst="rect">
                <a:avLst/>
              </a:prstGeom>
              <a:blipFill rotWithShape="0">
                <a:blip r:embed="rId13"/>
                <a:stretch>
                  <a:fillRect l="-1146" t="-10000" b="-26667"/>
                </a:stretch>
              </a:blipFill>
            </p:spPr>
            <p:txBody>
              <a:bodyPr/>
              <a:lstStyle/>
              <a:p>
                <a:r>
                  <a:rPr lang="en-US">
                    <a:noFill/>
                  </a:rPr>
                  <a:t> </a:t>
                </a:r>
              </a:p>
            </p:txBody>
          </p:sp>
        </mc:Fallback>
      </mc:AlternateContent>
      <p:pic>
        <p:nvPicPr>
          <p:cNvPr id="97" name="Picture 4" descr="22"/>
          <p:cNvPicPr>
            <a:picLocks noChangeAspect="1" noChangeArrowheads="1"/>
          </p:cNvPicPr>
          <p:nvPr/>
        </p:nvPicPr>
        <p:blipFill rotWithShape="1">
          <a:blip r:embed="rId14">
            <a:extLst>
              <a:ext uri="{28A0092B-C50C-407E-A947-70E740481C1C}">
                <a14:useLocalDpi xmlns:a14="http://schemas.microsoft.com/office/drawing/2010/main" val="0"/>
              </a:ext>
            </a:extLst>
          </a:blip>
          <a:srcRect l="2642" t="14136" r="88112" b="14328"/>
          <a:stretch/>
        </p:blipFill>
        <p:spPr bwMode="auto">
          <a:xfrm>
            <a:off x="9440210" y="2694306"/>
            <a:ext cx="845388" cy="897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Date Placeholder 17"/>
          <p:cNvSpPr>
            <a:spLocks noGrp="1"/>
          </p:cNvSpPr>
          <p:nvPr>
            <p:ph type="dt" sz="half" idx="10"/>
          </p:nvPr>
        </p:nvSpPr>
        <p:spPr/>
        <p:txBody>
          <a:bodyPr/>
          <a:lstStyle/>
          <a:p>
            <a:fld id="{84A20FCB-4E52-4587-8006-4B7E973A85C0}" type="datetime2">
              <a:rPr lang="en-US" smtClean="0"/>
              <a:t>Tuesday, March 25, 2014</a:t>
            </a:fld>
            <a:endParaRPr lang="en-US" dirty="0"/>
          </a:p>
        </p:txBody>
      </p:sp>
      <p:sp>
        <p:nvSpPr>
          <p:cNvPr id="19" name="Footer Placeholder 18"/>
          <p:cNvSpPr>
            <a:spLocks noGrp="1"/>
          </p:cNvSpPr>
          <p:nvPr>
            <p:ph type="ftr" sz="quarter" idx="11"/>
          </p:nvPr>
        </p:nvSpPr>
        <p:spPr/>
        <p:txBody>
          <a:bodyPr/>
          <a:lstStyle/>
          <a:p>
            <a:r>
              <a:rPr lang="en-US" smtClean="0"/>
              <a:t>G. Aielli</a:t>
            </a:r>
            <a:endParaRPr lang="en-US" dirty="0"/>
          </a:p>
        </p:txBody>
      </p:sp>
      <p:sp>
        <p:nvSpPr>
          <p:cNvPr id="20" name="Slide Number Placeholder 19"/>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778142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6"/>
          <p:cNvSpPr/>
          <p:nvPr/>
        </p:nvSpPr>
        <p:spPr>
          <a:xfrm>
            <a:off x="4414694" y="4027239"/>
            <a:ext cx="3024378" cy="2246249"/>
          </a:xfrm>
          <a:prstGeom prst="rect">
            <a:avLst/>
          </a:prstGeom>
          <a:blipFill>
            <a:blip r:embed="rId3" cstate="print"/>
            <a:stretch>
              <a:fillRect/>
            </a:stretch>
          </a:blipFill>
        </p:spPr>
        <p:txBody>
          <a:bodyPr wrap="square" lIns="0" tIns="0" rIns="0" bIns="0" rtlCol="0">
            <a:spAutoFit/>
          </a:bodyPr>
          <a:lstStyle/>
          <a:p>
            <a:endParaRPr/>
          </a:p>
        </p:txBody>
      </p:sp>
      <p:sp>
        <p:nvSpPr>
          <p:cNvPr id="4" name="Title 3"/>
          <p:cNvSpPr>
            <a:spLocks noGrp="1"/>
          </p:cNvSpPr>
          <p:nvPr>
            <p:ph type="title"/>
          </p:nvPr>
        </p:nvSpPr>
        <p:spPr/>
        <p:txBody>
          <a:bodyPr/>
          <a:lstStyle/>
          <a:p>
            <a:r>
              <a:rPr lang="en-US" dirty="0" smtClean="0"/>
              <a:t>Cosmic Rays</a:t>
            </a:r>
            <a:endParaRPr lang="en-US" dirty="0"/>
          </a:p>
        </p:txBody>
      </p:sp>
      <p:sp>
        <p:nvSpPr>
          <p:cNvPr id="5" name="Content Placeholder 4"/>
          <p:cNvSpPr>
            <a:spLocks noGrp="1"/>
          </p:cNvSpPr>
          <p:nvPr>
            <p:ph idx="1"/>
          </p:nvPr>
        </p:nvSpPr>
        <p:spPr>
          <a:xfrm>
            <a:off x="659825" y="937487"/>
            <a:ext cx="4354029" cy="2122356"/>
          </a:xfrm>
        </p:spPr>
        <p:txBody>
          <a:bodyPr>
            <a:normAutofit/>
          </a:bodyPr>
          <a:lstStyle/>
          <a:p>
            <a:r>
              <a:rPr lang="en-US" dirty="0" smtClean="0"/>
              <a:t>Natural source of ionizing radiation </a:t>
            </a:r>
          </a:p>
          <a:p>
            <a:r>
              <a:rPr lang="en-US" dirty="0" smtClean="0"/>
              <a:t>Mostly </a:t>
            </a:r>
            <a:r>
              <a:rPr lang="en-US" dirty="0" err="1" smtClean="0"/>
              <a:t>muons</a:t>
            </a:r>
            <a:r>
              <a:rPr lang="en-US" dirty="0" smtClean="0"/>
              <a:t> at see level      ~100 Hz/m</a:t>
            </a:r>
            <a:r>
              <a:rPr lang="en-US" baseline="30000" dirty="0" smtClean="0"/>
              <a:t>2</a:t>
            </a:r>
            <a:r>
              <a:rPr lang="en-US" dirty="0" smtClean="0"/>
              <a:t> </a:t>
            </a:r>
          </a:p>
          <a:p>
            <a:r>
              <a:rPr lang="en-US" dirty="0" smtClean="0"/>
              <a:t>The spectrum: Max at 1-3 </a:t>
            </a:r>
            <a:r>
              <a:rPr lang="en-US" dirty="0" err="1" smtClean="0"/>
              <a:t>GeV</a:t>
            </a:r>
            <a:endParaRPr lang="en-US" dirty="0" smtClean="0"/>
          </a:p>
          <a:p>
            <a:endParaRPr lang="en-US" dirty="0" smtClean="0"/>
          </a:p>
          <a:p>
            <a:endParaRPr lang="en-US" dirty="0"/>
          </a:p>
        </p:txBody>
      </p:sp>
      <p:sp>
        <p:nvSpPr>
          <p:cNvPr id="6" name="Date Placeholder 5"/>
          <p:cNvSpPr>
            <a:spLocks noGrp="1"/>
          </p:cNvSpPr>
          <p:nvPr>
            <p:ph type="dt" sz="half" idx="10"/>
          </p:nvPr>
        </p:nvSpPr>
        <p:spPr/>
        <p:txBody>
          <a:bodyPr/>
          <a:lstStyle/>
          <a:p>
            <a:fld id="{116AF823-4B9B-47D4-9380-DB3F524E3F57}" type="datetime2">
              <a:rPr lang="en-US" smtClean="0"/>
              <a:t>Tuesday, March 25, 2014</a:t>
            </a:fld>
            <a:endParaRPr lang="en-US" dirty="0"/>
          </a:p>
        </p:txBody>
      </p:sp>
      <p:sp>
        <p:nvSpPr>
          <p:cNvPr id="7" name="Footer Placeholder 6"/>
          <p:cNvSpPr>
            <a:spLocks noGrp="1"/>
          </p:cNvSpPr>
          <p:nvPr>
            <p:ph type="ftr" sz="quarter" idx="11"/>
          </p:nvPr>
        </p:nvSpPr>
        <p:spPr/>
        <p:txBody>
          <a:bodyPr/>
          <a:lstStyle/>
          <a:p>
            <a:r>
              <a:rPr lang="en-US" dirty="0" smtClean="0"/>
              <a:t>G. Aielli</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11" name="Picture 10"/>
          <p:cNvPicPr>
            <a:picLocks noChangeAspect="1"/>
          </p:cNvPicPr>
          <p:nvPr/>
        </p:nvPicPr>
        <p:blipFill>
          <a:blip r:embed="rId4"/>
          <a:stretch>
            <a:fillRect/>
          </a:stretch>
        </p:blipFill>
        <p:spPr>
          <a:xfrm>
            <a:off x="8034883" y="3663197"/>
            <a:ext cx="3218178" cy="2585203"/>
          </a:xfrm>
          <a:prstGeom prst="rect">
            <a:avLst/>
          </a:prstGeom>
        </p:spPr>
      </p:pic>
      <p:grpSp>
        <p:nvGrpSpPr>
          <p:cNvPr id="25" name="Group 24"/>
          <p:cNvGrpSpPr/>
          <p:nvPr/>
        </p:nvGrpSpPr>
        <p:grpSpPr>
          <a:xfrm>
            <a:off x="778771" y="3033631"/>
            <a:ext cx="6099696" cy="3239857"/>
            <a:chOff x="946550" y="2589478"/>
            <a:chExt cx="6099696" cy="3239857"/>
          </a:xfrm>
        </p:grpSpPr>
        <p:grpSp>
          <p:nvGrpSpPr>
            <p:cNvPr id="12" name="Group 11"/>
            <p:cNvGrpSpPr/>
            <p:nvPr/>
          </p:nvGrpSpPr>
          <p:grpSpPr>
            <a:xfrm>
              <a:off x="946550" y="2589478"/>
              <a:ext cx="3486150" cy="3239857"/>
              <a:chOff x="5313362" y="961572"/>
              <a:chExt cx="3486150" cy="3239857"/>
            </a:xfrm>
          </p:grpSpPr>
          <p:pic>
            <p:nvPicPr>
              <p:cNvPr id="1028" name="Picture 4" descr="http://astrobites.org/wp-content/uploads/2013/06/cr_spectrum.gif"/>
              <p:cNvPicPr>
                <a:picLocks noChangeAspect="1" noChangeArrowheads="1"/>
              </p:cNvPicPr>
              <p:nvPr/>
            </p:nvPicPr>
            <p:blipFill rotWithShape="1">
              <a:blip r:embed="rId5">
                <a:extLst>
                  <a:ext uri="{28A0092B-C50C-407E-A947-70E740481C1C}">
                    <a14:useLocalDpi xmlns:a14="http://schemas.microsoft.com/office/drawing/2010/main" val="0"/>
                  </a:ext>
                </a:extLst>
              </a:blip>
              <a:srcRect b="46008"/>
              <a:stretch/>
            </p:blipFill>
            <p:spPr bwMode="auto">
              <a:xfrm>
                <a:off x="5313362" y="961572"/>
                <a:ext cx="3486150" cy="257133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astrobites.org/wp-content/uploads/2013/06/cr_spectrum.gif"/>
              <p:cNvPicPr>
                <a:picLocks noChangeAspect="1" noChangeArrowheads="1"/>
              </p:cNvPicPr>
              <p:nvPr/>
            </p:nvPicPr>
            <p:blipFill rotWithShape="1">
              <a:blip r:embed="rId5">
                <a:extLst>
                  <a:ext uri="{28A0092B-C50C-407E-A947-70E740481C1C}">
                    <a14:useLocalDpi xmlns:a14="http://schemas.microsoft.com/office/drawing/2010/main" val="0"/>
                  </a:ext>
                </a:extLst>
              </a:blip>
              <a:srcRect t="85963"/>
              <a:stretch/>
            </p:blipFill>
            <p:spPr bwMode="auto">
              <a:xfrm>
                <a:off x="5313362" y="3532909"/>
                <a:ext cx="3486150" cy="668520"/>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Oval 12"/>
            <p:cNvSpPr/>
            <p:nvPr/>
          </p:nvSpPr>
          <p:spPr>
            <a:xfrm>
              <a:off x="1273589" y="2670433"/>
              <a:ext cx="523702" cy="3748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a:stCxn id="17" idx="0"/>
            </p:cNvCxnSpPr>
            <p:nvPr/>
          </p:nvCxnSpPr>
          <p:spPr>
            <a:xfrm flipH="1" flipV="1">
              <a:off x="1936866" y="2886325"/>
              <a:ext cx="4177074" cy="13340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81633" y="4220409"/>
              <a:ext cx="1864613" cy="369332"/>
            </a:xfrm>
            <a:prstGeom prst="rect">
              <a:avLst/>
            </a:prstGeom>
            <a:noFill/>
          </p:spPr>
          <p:txBody>
            <a:bodyPr wrap="none" rtlCol="0">
              <a:spAutoFit/>
            </a:bodyPr>
            <a:lstStyle/>
            <a:p>
              <a:r>
                <a:rPr lang="en-US" dirty="0" smtClean="0">
                  <a:solidFill>
                    <a:schemeClr val="bg2"/>
                  </a:solidFill>
                </a:rPr>
                <a:t>Interesting part</a:t>
              </a:r>
              <a:endParaRPr lang="en-US" dirty="0">
                <a:solidFill>
                  <a:schemeClr val="bg2"/>
                </a:solidFill>
              </a:endParaRPr>
            </a:p>
          </p:txBody>
        </p:sp>
        <p:cxnSp>
          <p:nvCxnSpPr>
            <p:cNvPr id="19" name="Straight Arrow Connector 18"/>
            <p:cNvCxnSpPr/>
            <p:nvPr/>
          </p:nvCxnSpPr>
          <p:spPr>
            <a:xfrm flipH="1">
              <a:off x="1493875" y="4879571"/>
              <a:ext cx="252151" cy="2596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643648" y="4652113"/>
              <a:ext cx="654346" cy="276999"/>
            </a:xfrm>
            <a:prstGeom prst="rect">
              <a:avLst/>
            </a:prstGeom>
            <a:noFill/>
          </p:spPr>
          <p:txBody>
            <a:bodyPr wrap="none" rtlCol="0">
              <a:spAutoFit/>
            </a:bodyPr>
            <a:lstStyle/>
            <a:p>
              <a:r>
                <a:rPr lang="en-US" sz="1200" dirty="0" smtClean="0">
                  <a:solidFill>
                    <a:schemeClr val="bg2"/>
                  </a:solidFill>
                </a:rPr>
                <a:t>1 </a:t>
              </a:r>
              <a:r>
                <a:rPr lang="en-US" sz="1200" dirty="0" err="1" smtClean="0">
                  <a:solidFill>
                    <a:schemeClr val="bg2"/>
                  </a:solidFill>
                </a:rPr>
                <a:t>GeV</a:t>
              </a:r>
              <a:endParaRPr lang="en-US" sz="1200" dirty="0">
                <a:solidFill>
                  <a:schemeClr val="bg2"/>
                </a:solidFill>
              </a:endParaRPr>
            </a:p>
          </p:txBody>
        </p:sp>
        <p:cxnSp>
          <p:nvCxnSpPr>
            <p:cNvPr id="23" name="Straight Arrow Connector 22"/>
            <p:cNvCxnSpPr/>
            <p:nvPr/>
          </p:nvCxnSpPr>
          <p:spPr>
            <a:xfrm flipH="1" flipV="1">
              <a:off x="1273590" y="2996713"/>
              <a:ext cx="487002" cy="6318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391734" y="3622155"/>
              <a:ext cx="950901" cy="276999"/>
            </a:xfrm>
            <a:prstGeom prst="rect">
              <a:avLst/>
            </a:prstGeom>
            <a:noFill/>
          </p:spPr>
          <p:txBody>
            <a:bodyPr wrap="none" rtlCol="0">
              <a:spAutoFit/>
            </a:bodyPr>
            <a:lstStyle/>
            <a:p>
              <a:r>
                <a:rPr lang="en-US" sz="1200" dirty="0" smtClean="0">
                  <a:solidFill>
                    <a:schemeClr val="bg2"/>
                  </a:solidFill>
                </a:rPr>
                <a:t>100 Hz/m</a:t>
              </a:r>
              <a:r>
                <a:rPr lang="en-US" sz="1200" baseline="30000" dirty="0" smtClean="0">
                  <a:solidFill>
                    <a:schemeClr val="bg2"/>
                  </a:solidFill>
                </a:rPr>
                <a:t>2</a:t>
              </a:r>
              <a:endParaRPr lang="en-US" sz="1200" baseline="30000" dirty="0">
                <a:solidFill>
                  <a:schemeClr val="bg2"/>
                </a:solidFill>
              </a:endParaRPr>
            </a:p>
          </p:txBody>
        </p:sp>
      </p:grpSp>
      <mc:AlternateContent xmlns:mc="http://schemas.openxmlformats.org/markup-compatibility/2006">
        <mc:Choice xmlns:a14="http://schemas.microsoft.com/office/drawing/2010/main" Requires="a14">
          <p:sp>
            <p:nvSpPr>
              <p:cNvPr id="27" name="Content Placeholder 4"/>
              <p:cNvSpPr txBox="1">
                <a:spLocks/>
              </p:cNvSpPr>
              <p:nvPr/>
            </p:nvSpPr>
            <p:spPr>
              <a:xfrm>
                <a:off x="7911222" y="483929"/>
                <a:ext cx="3917789" cy="1705240"/>
              </a:xfrm>
              <a:prstGeom prst="rect">
                <a:avLst/>
              </a:prstGeom>
            </p:spPr>
            <p:txBody>
              <a:bodyPr vert="horz" lIns="91440" tIns="45720" rIns="91440" bIns="45720" rtlCol="0" anchor="t">
                <a:normAutofit lnSpcReduction="10000"/>
              </a:bodyPr>
              <a:lstStyle>
                <a:lvl1pPr marL="285750" indent="-285750" algn="l" defTabSz="457200" rtl="0" eaLnBrk="1" latinLnBrk="0" hangingPunct="1">
                  <a:spcBef>
                    <a:spcPct val="20000"/>
                  </a:spcBef>
                  <a:spcAft>
                    <a:spcPts val="600"/>
                  </a:spcAft>
                  <a:buClr>
                    <a:schemeClr val="accent1"/>
                  </a:buClr>
                  <a:buSzPct val="100000"/>
                  <a:buFont typeface="Century Gothic" panose="020B0502020202020204" pitchFamily="34" charset="0"/>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r>
                  <a:rPr lang="en-US" dirty="0" smtClean="0"/>
                  <a:t>Come from almost all directions </a:t>
                </a:r>
                <a:r>
                  <a:rPr lang="en-US" dirty="0" smtClean="0">
                    <a:sym typeface="Wingdings" panose="05000000000000000000" pitchFamily="2" charset="2"/>
                  </a:rPr>
                  <a:t> angular distribution ~ </a:t>
                </a:r>
                <a14:m>
                  <m:oMath xmlns:m="http://schemas.openxmlformats.org/officeDocument/2006/math">
                    <m:sSup>
                      <m:sSupPr>
                        <m:ctrlPr>
                          <a:rPr lang="en-US" i="1" smtClean="0">
                            <a:latin typeface="Cambria Math" panose="02040503050406030204" pitchFamily="18" charset="0"/>
                            <a:sym typeface="Wingdings" panose="05000000000000000000" pitchFamily="2" charset="2"/>
                          </a:rPr>
                        </m:ctrlPr>
                      </m:sSupPr>
                      <m:e>
                        <m:r>
                          <a:rPr lang="it-IT" b="0" i="1" smtClean="0">
                            <a:latin typeface="Cambria Math" panose="02040503050406030204" pitchFamily="18" charset="0"/>
                            <a:sym typeface="Wingdings" panose="05000000000000000000" pitchFamily="2" charset="2"/>
                          </a:rPr>
                          <m:t>𝑐𝑜𝑠</m:t>
                        </m:r>
                      </m:e>
                      <m:sup>
                        <m:r>
                          <a:rPr lang="it-IT" b="0" i="1" smtClean="0">
                            <a:latin typeface="Cambria Math" panose="02040503050406030204" pitchFamily="18" charset="0"/>
                            <a:sym typeface="Wingdings" panose="05000000000000000000" pitchFamily="2" charset="2"/>
                          </a:rPr>
                          <m:t>2</m:t>
                        </m:r>
                      </m:sup>
                    </m:sSup>
                    <m:r>
                      <a:rPr lang="en-US" i="1" smtClean="0">
                        <a:latin typeface="Cambria Math" panose="02040503050406030204" pitchFamily="18" charset="0"/>
                        <a:ea typeface="Cambria Math" panose="02040503050406030204" pitchFamily="18" charset="0"/>
                        <a:sym typeface="Wingdings" panose="05000000000000000000" pitchFamily="2" charset="2"/>
                      </a:rPr>
                      <m:t>𝜃</m:t>
                    </m:r>
                  </m:oMath>
                </a14:m>
                <a:endParaRPr lang="en-US" dirty="0" smtClean="0"/>
              </a:p>
              <a:p>
                <a:r>
                  <a:rPr lang="en-US" dirty="0" smtClean="0"/>
                  <a:t>It is important to have a large acceptance</a:t>
                </a:r>
              </a:p>
              <a:p>
                <a:endParaRPr lang="en-US" dirty="0" smtClean="0"/>
              </a:p>
              <a:p>
                <a:endParaRPr lang="en-US" dirty="0"/>
              </a:p>
            </p:txBody>
          </p:sp>
        </mc:Choice>
        <mc:Fallback>
          <p:sp>
            <p:nvSpPr>
              <p:cNvPr id="27" name="Content Placeholder 4"/>
              <p:cNvSpPr txBox="1">
                <a:spLocks noRot="1" noChangeAspect="1" noMove="1" noResize="1" noEditPoints="1" noAdjustHandles="1" noChangeArrowheads="1" noChangeShapeType="1" noTextEdit="1"/>
              </p:cNvSpPr>
              <p:nvPr/>
            </p:nvSpPr>
            <p:spPr>
              <a:xfrm>
                <a:off x="7911222" y="483929"/>
                <a:ext cx="3917789" cy="1705240"/>
              </a:xfrm>
              <a:prstGeom prst="rect">
                <a:avLst/>
              </a:prstGeom>
              <a:blipFill rotWithShape="0">
                <a:blip r:embed="rId6"/>
                <a:stretch>
                  <a:fillRect l="-2804" t="-6071"/>
                </a:stretch>
              </a:blipFill>
            </p:spPr>
            <p:txBody>
              <a:bodyPr/>
              <a:lstStyle/>
              <a:p>
                <a:r>
                  <a:rPr lang="en-US">
                    <a:noFill/>
                  </a:rPr>
                  <a:t> </a:t>
                </a:r>
              </a:p>
            </p:txBody>
          </p:sp>
        </mc:Fallback>
      </mc:AlternateContent>
      <p:pic>
        <p:nvPicPr>
          <p:cNvPr id="24" name="Picture 23"/>
          <p:cNvPicPr>
            <a:picLocks noChangeAspect="1"/>
          </p:cNvPicPr>
          <p:nvPr/>
        </p:nvPicPr>
        <p:blipFill>
          <a:blip r:embed="rId7"/>
          <a:stretch>
            <a:fillRect/>
          </a:stretch>
        </p:blipFill>
        <p:spPr>
          <a:xfrm>
            <a:off x="4844094" y="780585"/>
            <a:ext cx="2591629" cy="3092058"/>
          </a:xfrm>
          <a:prstGeom prst="rect">
            <a:avLst/>
          </a:prstGeom>
        </p:spPr>
      </p:pic>
      <p:pic>
        <p:nvPicPr>
          <p:cNvPr id="4098" name="Picture 2" descr="http://physik.uibk.ac.at/hephy/muon/www2.slac.stanford.edu/vvc/cosmicrays/images/atmos_earth.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84680" y="2222401"/>
            <a:ext cx="2346556" cy="1442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89443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Cosmic </a:t>
            </a:r>
            <a:r>
              <a:rPr lang="en-US" dirty="0" err="1" smtClean="0"/>
              <a:t>muons</a:t>
            </a:r>
            <a:r>
              <a:rPr lang="en-US" dirty="0"/>
              <a:t> </a:t>
            </a:r>
            <a:r>
              <a:rPr lang="en-US" dirty="0" smtClean="0"/>
              <a:t>vs. gamma ray scanners</a:t>
            </a:r>
            <a:endParaRPr lang="en-US" dirty="0"/>
          </a:p>
        </p:txBody>
      </p:sp>
      <p:sp>
        <p:nvSpPr>
          <p:cNvPr id="3" name="Content Placeholder 2"/>
          <p:cNvSpPr>
            <a:spLocks noGrp="1"/>
          </p:cNvSpPr>
          <p:nvPr>
            <p:ph idx="1"/>
          </p:nvPr>
        </p:nvSpPr>
        <p:spPr>
          <a:xfrm>
            <a:off x="493022" y="1108492"/>
            <a:ext cx="3962600" cy="4809067"/>
          </a:xfrm>
        </p:spPr>
        <p:txBody>
          <a:bodyPr>
            <a:normAutofit fontScale="92500" lnSpcReduction="20000"/>
          </a:bodyPr>
          <a:lstStyle/>
          <a:p>
            <a:pPr marL="190500" indent="0">
              <a:spcBef>
                <a:spcPts val="480"/>
              </a:spcBef>
              <a:buNone/>
              <a:tabLst>
                <a:tab pos="457834" algn="l"/>
              </a:tabLst>
            </a:pPr>
            <a:r>
              <a:rPr lang="en-US" spc="-5" dirty="0" smtClean="0">
                <a:latin typeface="Lucida Sans Unicode"/>
                <a:cs typeface="Lucida Sans Unicode"/>
              </a:rPr>
              <a:t>COSMIC RAY </a:t>
            </a:r>
            <a:r>
              <a:rPr lang="en-US" spc="-5" dirty="0" err="1" smtClean="0">
                <a:latin typeface="Lucida Sans Unicode"/>
                <a:cs typeface="Lucida Sans Unicode"/>
              </a:rPr>
              <a:t>muons</a:t>
            </a:r>
            <a:endParaRPr lang="en-US" spc="-5" dirty="0" smtClean="0">
              <a:latin typeface="Lucida Sans Unicode"/>
              <a:cs typeface="Lucida Sans Unicode"/>
            </a:endParaRPr>
          </a:p>
          <a:p>
            <a:pPr marL="190500" indent="0">
              <a:spcBef>
                <a:spcPts val="480"/>
              </a:spcBef>
              <a:buNone/>
              <a:tabLst>
                <a:tab pos="457834" algn="l"/>
              </a:tabLst>
            </a:pPr>
            <a:r>
              <a:rPr lang="en-US" spc="-5" dirty="0" smtClean="0">
                <a:latin typeface="Lucida Sans Unicode"/>
                <a:cs typeface="Lucida Sans Unicode"/>
              </a:rPr>
              <a:t>Diffusion based radiography</a:t>
            </a:r>
          </a:p>
          <a:p>
            <a:pPr marL="457200" indent="-266700">
              <a:spcBef>
                <a:spcPts val="480"/>
              </a:spcBef>
              <a:tabLst>
                <a:tab pos="457834" algn="l"/>
              </a:tabLst>
            </a:pPr>
            <a:r>
              <a:rPr lang="en-US" spc="-5" dirty="0" smtClean="0">
                <a:latin typeface="Lucida Sans Unicode"/>
                <a:cs typeface="Lucida Sans Unicode"/>
              </a:rPr>
              <a:t>Always a</a:t>
            </a:r>
            <a:r>
              <a:rPr lang="en-US" spc="-10" dirty="0" smtClean="0">
                <a:latin typeface="Lucida Sans Unicode"/>
                <a:cs typeface="Lucida Sans Unicode"/>
              </a:rPr>
              <a:t>v</a:t>
            </a:r>
            <a:r>
              <a:rPr lang="en-US" spc="-5" dirty="0" smtClean="0">
                <a:latin typeface="Lucida Sans Unicode"/>
                <a:cs typeface="Lucida Sans Unicode"/>
              </a:rPr>
              <a:t>ai</a:t>
            </a:r>
            <a:r>
              <a:rPr lang="en-US" spc="-10" dirty="0" smtClean="0">
                <a:latin typeface="Lucida Sans Unicode"/>
                <a:cs typeface="Lucida Sans Unicode"/>
              </a:rPr>
              <a:t>l</a:t>
            </a:r>
            <a:r>
              <a:rPr lang="en-US" spc="-5" dirty="0" smtClean="0">
                <a:latin typeface="Lucida Sans Unicode"/>
                <a:cs typeface="Lucida Sans Unicode"/>
              </a:rPr>
              <a:t>abl</a:t>
            </a:r>
            <a:r>
              <a:rPr lang="en-US" spc="-10" dirty="0" smtClean="0">
                <a:latin typeface="Lucida Sans Unicode"/>
                <a:cs typeface="Lucida Sans Unicode"/>
              </a:rPr>
              <a:t>e</a:t>
            </a:r>
            <a:r>
              <a:rPr lang="en-US" dirty="0">
                <a:latin typeface="Lucida Sans Unicode"/>
                <a:cs typeface="Lucida Sans Unicode"/>
              </a:rPr>
              <a:t>, </a:t>
            </a:r>
            <a:r>
              <a:rPr lang="en-US" spc="5" dirty="0">
                <a:latin typeface="Lucida Sans Unicode"/>
                <a:cs typeface="Lucida Sans Unicode"/>
              </a:rPr>
              <a:t>w</a:t>
            </a:r>
            <a:r>
              <a:rPr lang="en-US" spc="-5" dirty="0">
                <a:latin typeface="Lucida Sans Unicode"/>
                <a:cs typeface="Lucida Sans Unicode"/>
              </a:rPr>
              <a:t>i</a:t>
            </a:r>
            <a:r>
              <a:rPr lang="en-US" spc="-10" dirty="0">
                <a:latin typeface="Lucida Sans Unicode"/>
                <a:cs typeface="Lucida Sans Unicode"/>
              </a:rPr>
              <a:t>t</a:t>
            </a:r>
            <a:r>
              <a:rPr lang="en-US" dirty="0">
                <a:latin typeface="Lucida Sans Unicode"/>
                <a:cs typeface="Lucida Sans Unicode"/>
              </a:rPr>
              <a:t>h</a:t>
            </a:r>
            <a:r>
              <a:rPr lang="en-US" spc="-20" dirty="0">
                <a:latin typeface="Lucida Sans Unicode"/>
                <a:cs typeface="Lucida Sans Unicode"/>
              </a:rPr>
              <a:t> </a:t>
            </a:r>
            <a:r>
              <a:rPr lang="en-US" dirty="0">
                <a:latin typeface="Lucida Sans Unicode"/>
                <a:cs typeface="Lucida Sans Unicode"/>
              </a:rPr>
              <a:t>f</a:t>
            </a:r>
            <a:r>
              <a:rPr lang="en-US" spc="-10" dirty="0">
                <a:latin typeface="Lucida Sans Unicode"/>
                <a:cs typeface="Lucida Sans Unicode"/>
              </a:rPr>
              <a:t>l</a:t>
            </a:r>
            <a:r>
              <a:rPr lang="en-US" dirty="0">
                <a:latin typeface="Lucida Sans Unicode"/>
                <a:cs typeface="Lucida Sans Unicode"/>
              </a:rPr>
              <a:t>ux </a:t>
            </a:r>
            <a:r>
              <a:rPr lang="en-US" spc="5" dirty="0">
                <a:latin typeface="Lucida Sans Unicode"/>
                <a:cs typeface="Lucida Sans Unicode"/>
              </a:rPr>
              <a:t>o</a:t>
            </a:r>
            <a:r>
              <a:rPr lang="en-US" dirty="0">
                <a:latin typeface="Lucida Sans Unicode"/>
                <a:cs typeface="Lucida Sans Unicode"/>
              </a:rPr>
              <a:t>f </a:t>
            </a:r>
            <a:r>
              <a:rPr lang="en-US" spc="-5" dirty="0">
                <a:latin typeface="Lucida Sans Unicode"/>
                <a:cs typeface="Lucida Sans Unicode"/>
              </a:rPr>
              <a:t>~</a:t>
            </a:r>
            <a:r>
              <a:rPr lang="en-US" spc="5" dirty="0">
                <a:latin typeface="Lucida Sans Unicode"/>
                <a:cs typeface="Lucida Sans Unicode"/>
              </a:rPr>
              <a:t>1</a:t>
            </a:r>
            <a:r>
              <a:rPr lang="en-US" spc="-5" dirty="0">
                <a:latin typeface="Lucida Sans Unicode"/>
                <a:cs typeface="Lucida Sans Unicode"/>
              </a:rPr>
              <a:t>0</a:t>
            </a:r>
            <a:r>
              <a:rPr lang="en-US" dirty="0">
                <a:latin typeface="Lucida Sans Unicode"/>
                <a:cs typeface="Lucida Sans Unicode"/>
              </a:rPr>
              <a:t>0</a:t>
            </a:r>
            <a:r>
              <a:rPr lang="en-US" spc="-30" dirty="0">
                <a:latin typeface="Lucida Sans Unicode"/>
                <a:cs typeface="Lucida Sans Unicode"/>
              </a:rPr>
              <a:t> </a:t>
            </a:r>
            <a:r>
              <a:rPr lang="en-US" dirty="0" smtClean="0">
                <a:latin typeface="Lucida Sans Unicode"/>
                <a:cs typeface="Lucida Sans Unicode"/>
              </a:rPr>
              <a:t>Hz</a:t>
            </a:r>
            <a:r>
              <a:rPr lang="en-US" spc="-5" dirty="0" smtClean="0">
                <a:latin typeface="Lucida Sans Unicode"/>
                <a:cs typeface="Lucida Sans Unicode"/>
              </a:rPr>
              <a:t>/</a:t>
            </a:r>
            <a:r>
              <a:rPr lang="en-US" spc="25" dirty="0" smtClean="0">
                <a:latin typeface="Lucida Sans Unicode"/>
                <a:cs typeface="Lucida Sans Unicode"/>
              </a:rPr>
              <a:t>m</a:t>
            </a:r>
            <a:r>
              <a:rPr lang="en-US" sz="1950" spc="22" baseline="25641" dirty="0" smtClean="0">
                <a:latin typeface="Lucida Sans Unicode"/>
                <a:cs typeface="Lucida Sans Unicode"/>
              </a:rPr>
              <a:t>2</a:t>
            </a:r>
            <a:r>
              <a:rPr lang="en-US" sz="1950" spc="22" dirty="0" smtClean="0">
                <a:latin typeface="Lucida Sans Unicode"/>
                <a:cs typeface="Lucida Sans Unicode"/>
              </a:rPr>
              <a:t> .For free</a:t>
            </a:r>
          </a:p>
          <a:p>
            <a:pPr marL="457200" indent="-266700">
              <a:spcBef>
                <a:spcPts val="480"/>
              </a:spcBef>
              <a:tabLst>
                <a:tab pos="457834" algn="l"/>
              </a:tabLst>
            </a:pPr>
            <a:r>
              <a:rPr lang="en-US" sz="1950" spc="22" dirty="0" smtClean="0">
                <a:latin typeface="Lucida Sans Unicode"/>
                <a:cs typeface="Lucida Sans Unicode"/>
              </a:rPr>
              <a:t>Wide angle range available</a:t>
            </a:r>
            <a:r>
              <a:rPr lang="en-US" sz="1950" spc="22" dirty="0" smtClean="0">
                <a:latin typeface="Lucida Sans Unicode"/>
                <a:cs typeface="Lucida Sans Unicode"/>
                <a:sym typeface="Wingdings" panose="05000000000000000000" pitchFamily="2" charset="2"/>
              </a:rPr>
              <a:t> tomography</a:t>
            </a:r>
            <a:endParaRPr lang="en-US" sz="1950" dirty="0">
              <a:latin typeface="Lucida Sans Unicode"/>
              <a:cs typeface="Lucida Sans Unicode"/>
            </a:endParaRPr>
          </a:p>
          <a:p>
            <a:pPr marL="457200" indent="-266700">
              <a:spcBef>
                <a:spcPts val="480"/>
              </a:spcBef>
              <a:tabLst>
                <a:tab pos="457834" algn="l"/>
              </a:tabLst>
            </a:pPr>
            <a:r>
              <a:rPr lang="en-US" dirty="0">
                <a:latin typeface="Lucida Sans Unicode"/>
                <a:cs typeface="Lucida Sans Unicode"/>
              </a:rPr>
              <a:t>Vi</a:t>
            </a:r>
            <a:r>
              <a:rPr lang="en-US" spc="-15" dirty="0">
                <a:latin typeface="Lucida Sans Unicode"/>
                <a:cs typeface="Lucida Sans Unicode"/>
              </a:rPr>
              <a:t>r</a:t>
            </a:r>
            <a:r>
              <a:rPr lang="en-US" dirty="0">
                <a:latin typeface="Lucida Sans Unicode"/>
                <a:cs typeface="Lucida Sans Unicode"/>
              </a:rPr>
              <a:t>tua</a:t>
            </a:r>
            <a:r>
              <a:rPr lang="en-US" spc="-10" dirty="0">
                <a:latin typeface="Lucida Sans Unicode"/>
                <a:cs typeface="Lucida Sans Unicode"/>
              </a:rPr>
              <a:t>l</a:t>
            </a:r>
            <a:r>
              <a:rPr lang="en-US" spc="-5" dirty="0">
                <a:latin typeface="Lucida Sans Unicode"/>
                <a:cs typeface="Lucida Sans Unicode"/>
              </a:rPr>
              <a:t>l</a:t>
            </a:r>
            <a:r>
              <a:rPr lang="en-US" dirty="0">
                <a:latin typeface="Lucida Sans Unicode"/>
                <a:cs typeface="Lucida Sans Unicode"/>
              </a:rPr>
              <a:t>y </a:t>
            </a:r>
            <a:r>
              <a:rPr lang="en-US" spc="-5" dirty="0">
                <a:latin typeface="Lucida Sans Unicode"/>
                <a:cs typeface="Lucida Sans Unicode"/>
              </a:rPr>
              <a:t>imposs</a:t>
            </a:r>
            <a:r>
              <a:rPr lang="en-US" spc="-10" dirty="0">
                <a:latin typeface="Lucida Sans Unicode"/>
                <a:cs typeface="Lucida Sans Unicode"/>
              </a:rPr>
              <a:t>i</a:t>
            </a:r>
            <a:r>
              <a:rPr lang="en-US" spc="-5" dirty="0">
                <a:latin typeface="Lucida Sans Unicode"/>
                <a:cs typeface="Lucida Sans Unicode"/>
              </a:rPr>
              <a:t>bl</a:t>
            </a:r>
            <a:r>
              <a:rPr lang="en-US" dirty="0">
                <a:latin typeface="Lucida Sans Unicode"/>
                <a:cs typeface="Lucida Sans Unicode"/>
              </a:rPr>
              <a:t>e</a:t>
            </a:r>
            <a:r>
              <a:rPr lang="en-US" spc="-15" dirty="0">
                <a:latin typeface="Lucida Sans Unicode"/>
                <a:cs typeface="Lucida Sans Unicode"/>
              </a:rPr>
              <a:t> </a:t>
            </a:r>
            <a:r>
              <a:rPr lang="en-US" dirty="0">
                <a:latin typeface="Lucida Sans Unicode"/>
                <a:cs typeface="Lucida Sans Unicode"/>
              </a:rPr>
              <a:t>to sc</a:t>
            </a:r>
            <a:r>
              <a:rPr lang="en-US" spc="-5" dirty="0">
                <a:latin typeface="Lucida Sans Unicode"/>
                <a:cs typeface="Lucida Sans Unicode"/>
              </a:rPr>
              <a:t>ree</a:t>
            </a:r>
            <a:r>
              <a:rPr lang="en-US" dirty="0">
                <a:latin typeface="Lucida Sans Unicode"/>
                <a:cs typeface="Lucida Sans Unicode"/>
              </a:rPr>
              <a:t>n</a:t>
            </a:r>
            <a:r>
              <a:rPr lang="en-US" spc="-20" dirty="0">
                <a:latin typeface="Lucida Sans Unicode"/>
                <a:cs typeface="Lucida Sans Unicode"/>
              </a:rPr>
              <a:t> </a:t>
            </a:r>
            <a:r>
              <a:rPr lang="en-US" spc="-5" dirty="0">
                <a:latin typeface="Lucida Sans Unicode"/>
                <a:cs typeface="Lucida Sans Unicode"/>
              </a:rPr>
              <a:t>agains</a:t>
            </a:r>
            <a:r>
              <a:rPr lang="en-US" spc="-10" dirty="0">
                <a:latin typeface="Lucida Sans Unicode"/>
                <a:cs typeface="Lucida Sans Unicode"/>
              </a:rPr>
              <a:t>t</a:t>
            </a:r>
            <a:r>
              <a:rPr lang="en-US" dirty="0">
                <a:latin typeface="Lucida Sans Unicode"/>
                <a:cs typeface="Lucida Sans Unicode"/>
              </a:rPr>
              <a:t>.</a:t>
            </a:r>
          </a:p>
          <a:p>
            <a:pPr marL="457200" indent="-266700">
              <a:spcBef>
                <a:spcPts val="430"/>
              </a:spcBef>
              <a:tabLst>
                <a:tab pos="457834" algn="l"/>
              </a:tabLst>
            </a:pPr>
            <a:r>
              <a:rPr lang="en-US" dirty="0" smtClean="0">
                <a:latin typeface="Lucida Sans Unicode"/>
                <a:cs typeface="Lucida Sans Unicode"/>
              </a:rPr>
              <a:t>Char</a:t>
            </a:r>
            <a:r>
              <a:rPr lang="en-US" spc="-10" dirty="0" smtClean="0">
                <a:latin typeface="Lucida Sans Unicode"/>
                <a:cs typeface="Lucida Sans Unicode"/>
              </a:rPr>
              <a:t>g</a:t>
            </a:r>
            <a:r>
              <a:rPr lang="en-US" spc="-5" dirty="0" smtClean="0">
                <a:latin typeface="Lucida Sans Unicode"/>
                <a:cs typeface="Lucida Sans Unicode"/>
              </a:rPr>
              <a:t>ed</a:t>
            </a:r>
            <a:r>
              <a:rPr lang="en-US" dirty="0">
                <a:latin typeface="Lucida Sans Unicode"/>
                <a:cs typeface="Lucida Sans Unicode"/>
              </a:rPr>
              <a:t>;</a:t>
            </a:r>
            <a:r>
              <a:rPr lang="en-US" spc="-25" dirty="0">
                <a:latin typeface="Lucida Sans Unicode"/>
                <a:cs typeface="Lucida Sans Unicode"/>
              </a:rPr>
              <a:t> </a:t>
            </a:r>
            <a:r>
              <a:rPr lang="en-US" spc="-5" dirty="0" smtClean="0">
                <a:latin typeface="Lucida Sans Unicode"/>
                <a:cs typeface="Lucida Sans Unicode"/>
              </a:rPr>
              <a:t>high detection efficiency</a:t>
            </a:r>
            <a:r>
              <a:rPr lang="en-US" dirty="0" smtClean="0">
                <a:latin typeface="Lucida Sans Unicode"/>
                <a:cs typeface="Lucida Sans Unicode"/>
              </a:rPr>
              <a:t>.</a:t>
            </a:r>
            <a:endParaRPr lang="en-US" dirty="0">
              <a:latin typeface="Lucida Sans Unicode"/>
              <a:cs typeface="Lucida Sans Unicode"/>
            </a:endParaRPr>
          </a:p>
          <a:p>
            <a:pPr marL="457200" marR="829310" indent="-266700">
              <a:spcBef>
                <a:spcPts val="480"/>
              </a:spcBef>
              <a:tabLst>
                <a:tab pos="457834" algn="l"/>
              </a:tabLst>
            </a:pPr>
            <a:r>
              <a:rPr lang="en-US" dirty="0">
                <a:latin typeface="Lucida Sans Unicode"/>
                <a:cs typeface="Lucida Sans Unicode"/>
              </a:rPr>
              <a:t>No</a:t>
            </a:r>
            <a:r>
              <a:rPr lang="en-US" spc="-10" dirty="0">
                <a:latin typeface="Lucida Sans Unicode"/>
                <a:cs typeface="Lucida Sans Unicode"/>
              </a:rPr>
              <a:t> </a:t>
            </a:r>
            <a:r>
              <a:rPr lang="en-US" spc="-5" dirty="0">
                <a:latin typeface="Lucida Sans Unicode"/>
                <a:cs typeface="Lucida Sans Unicode"/>
              </a:rPr>
              <a:t>ra</a:t>
            </a:r>
            <a:r>
              <a:rPr lang="en-US" spc="-10" dirty="0">
                <a:latin typeface="Lucida Sans Unicode"/>
                <a:cs typeface="Lucida Sans Unicode"/>
              </a:rPr>
              <a:t>d</a:t>
            </a:r>
            <a:r>
              <a:rPr lang="en-US" spc="-5" dirty="0">
                <a:latin typeface="Lucida Sans Unicode"/>
                <a:cs typeface="Lucida Sans Unicode"/>
              </a:rPr>
              <a:t>ia</a:t>
            </a:r>
            <a:r>
              <a:rPr lang="en-US" spc="-15" dirty="0">
                <a:latin typeface="Lucida Sans Unicode"/>
                <a:cs typeface="Lucida Sans Unicode"/>
              </a:rPr>
              <a:t>t</a:t>
            </a:r>
            <a:r>
              <a:rPr lang="en-US" spc="-5" dirty="0">
                <a:latin typeface="Lucida Sans Unicode"/>
                <a:cs typeface="Lucida Sans Unicode"/>
              </a:rPr>
              <a:t>io</a:t>
            </a:r>
            <a:r>
              <a:rPr lang="en-US" dirty="0">
                <a:latin typeface="Lucida Sans Unicode"/>
                <a:cs typeface="Lucida Sans Unicode"/>
              </a:rPr>
              <a:t>n</a:t>
            </a:r>
            <a:r>
              <a:rPr lang="en-US" spc="-15" dirty="0">
                <a:latin typeface="Lucida Sans Unicode"/>
                <a:cs typeface="Lucida Sans Unicode"/>
              </a:rPr>
              <a:t> </a:t>
            </a:r>
            <a:r>
              <a:rPr lang="en-US" dirty="0" smtClean="0">
                <a:latin typeface="Lucida Sans Unicode"/>
                <a:cs typeface="Lucida Sans Unicode"/>
              </a:rPr>
              <a:t>hazard </a:t>
            </a:r>
            <a:r>
              <a:rPr lang="en-US" dirty="0" smtClean="0">
                <a:latin typeface="Lucida Sans Unicode"/>
                <a:cs typeface="Lucida Sans Unicode"/>
                <a:sym typeface="Wingdings" panose="05000000000000000000" pitchFamily="2" charset="2"/>
              </a:rPr>
              <a:t> wide application field</a:t>
            </a:r>
          </a:p>
          <a:p>
            <a:pPr marL="457200" marR="829310" indent="-266700">
              <a:spcBef>
                <a:spcPts val="480"/>
              </a:spcBef>
              <a:tabLst>
                <a:tab pos="457834" algn="l"/>
              </a:tabLst>
            </a:pPr>
            <a:r>
              <a:rPr lang="en-US" dirty="0" smtClean="0">
                <a:latin typeface="Lucida Sans Unicode"/>
                <a:cs typeface="Lucida Sans Unicode"/>
                <a:sym typeface="Wingdings" panose="05000000000000000000" pitchFamily="2" charset="2"/>
              </a:rPr>
              <a:t>No damage of the materials</a:t>
            </a:r>
          </a:p>
          <a:p>
            <a:pPr marL="457200" marR="829310" indent="-266700">
              <a:spcBef>
                <a:spcPts val="480"/>
              </a:spcBef>
              <a:tabLst>
                <a:tab pos="457834" algn="l"/>
              </a:tabLst>
            </a:pPr>
            <a:endParaRPr lang="en-US" dirty="0"/>
          </a:p>
        </p:txBody>
      </p:sp>
      <p:sp>
        <p:nvSpPr>
          <p:cNvPr id="4" name="Date Placeholder 3"/>
          <p:cNvSpPr>
            <a:spLocks noGrp="1"/>
          </p:cNvSpPr>
          <p:nvPr>
            <p:ph type="dt" sz="half" idx="10"/>
          </p:nvPr>
        </p:nvSpPr>
        <p:spPr/>
        <p:txBody>
          <a:bodyPr/>
          <a:lstStyle/>
          <a:p>
            <a:fld id="{1FEBB69E-5FFE-4563-801F-861E41D67284}"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dirty="0"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a:t>
            </a:fld>
            <a:endParaRPr lang="en-US" dirty="0"/>
          </a:p>
        </p:txBody>
      </p:sp>
      <p:sp>
        <p:nvSpPr>
          <p:cNvPr id="7" name="Content Placeholder 2"/>
          <p:cNvSpPr txBox="1">
            <a:spLocks/>
          </p:cNvSpPr>
          <p:nvPr/>
        </p:nvSpPr>
        <p:spPr>
          <a:xfrm>
            <a:off x="6956013" y="1096545"/>
            <a:ext cx="4568146" cy="5054377"/>
          </a:xfrm>
          <a:prstGeom prst="rect">
            <a:avLst/>
          </a:prstGeom>
        </p:spPr>
        <p:txBody>
          <a:bodyPr vert="horz" lIns="91440" tIns="45720" rIns="91440" bIns="45720" rtlCol="0" anchor="t">
            <a:normAutofit fontScale="92500" lnSpcReduction="20000"/>
          </a:bodyPr>
          <a:lstStyle>
            <a:lvl1pPr marL="285750" indent="-285750" algn="l" defTabSz="457200" rtl="0" eaLnBrk="1" latinLnBrk="0" hangingPunct="1">
              <a:spcBef>
                <a:spcPct val="20000"/>
              </a:spcBef>
              <a:spcAft>
                <a:spcPts val="600"/>
              </a:spcAft>
              <a:buClr>
                <a:schemeClr val="accent1"/>
              </a:buClr>
              <a:buSzPct val="100000"/>
              <a:buFont typeface="Century Gothic" panose="020B0502020202020204" pitchFamily="34" charset="0"/>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marL="190500" indent="0">
              <a:spcBef>
                <a:spcPts val="480"/>
              </a:spcBef>
              <a:buNone/>
              <a:tabLst>
                <a:tab pos="457834" algn="l"/>
              </a:tabLst>
            </a:pPr>
            <a:r>
              <a:rPr lang="en-US" spc="-5" dirty="0" smtClean="0">
                <a:latin typeface="Lucida Sans Unicode"/>
                <a:cs typeface="Lucida Sans Unicode"/>
              </a:rPr>
              <a:t>X/GAMMA RAY scanners</a:t>
            </a:r>
          </a:p>
          <a:p>
            <a:pPr marL="190500" indent="0">
              <a:spcBef>
                <a:spcPts val="480"/>
              </a:spcBef>
              <a:buNone/>
              <a:tabLst>
                <a:tab pos="457834" algn="l"/>
              </a:tabLst>
            </a:pPr>
            <a:r>
              <a:rPr lang="en-US" spc="-5" dirty="0">
                <a:latin typeface="Lucida Sans Unicode"/>
                <a:cs typeface="Lucida Sans Unicode"/>
              </a:rPr>
              <a:t>A</a:t>
            </a:r>
            <a:r>
              <a:rPr lang="en-US" spc="-5" dirty="0" smtClean="0">
                <a:latin typeface="Lucida Sans Unicode"/>
                <a:cs typeface="Lucida Sans Unicode"/>
              </a:rPr>
              <a:t>bsorption based radiography</a:t>
            </a:r>
            <a:endParaRPr lang="en-US" dirty="0" smtClean="0">
              <a:latin typeface="Lucida Sans Unicode"/>
              <a:cs typeface="Lucida Sans Unicode"/>
            </a:endParaRPr>
          </a:p>
          <a:p>
            <a:pPr marL="457200" indent="-266700">
              <a:spcBef>
                <a:spcPts val="480"/>
              </a:spcBef>
              <a:tabLst>
                <a:tab pos="457834" algn="l"/>
              </a:tabLst>
            </a:pPr>
            <a:r>
              <a:rPr lang="en-US" dirty="0" smtClean="0">
                <a:latin typeface="Lucida Sans Unicode"/>
                <a:cs typeface="Lucida Sans Unicode"/>
              </a:rPr>
              <a:t>Mainstream solution in home land security applications</a:t>
            </a:r>
          </a:p>
          <a:p>
            <a:pPr marL="457200" indent="-266700">
              <a:spcBef>
                <a:spcPts val="480"/>
              </a:spcBef>
              <a:tabLst>
                <a:tab pos="457834" algn="l"/>
              </a:tabLst>
            </a:pPr>
            <a:r>
              <a:rPr lang="en-US" dirty="0" smtClean="0">
                <a:latin typeface="Lucida Sans Unicode"/>
                <a:cs typeface="Lucida Sans Unicode"/>
                <a:sym typeface="Wingdings" panose="05000000000000000000" pitchFamily="2" charset="2"/>
              </a:rPr>
              <a:t>Optimal for light materials or light containers (suitcases) </a:t>
            </a:r>
          </a:p>
          <a:p>
            <a:pPr marL="457200" indent="-266700">
              <a:spcBef>
                <a:spcPts val="480"/>
              </a:spcBef>
              <a:tabLst>
                <a:tab pos="457834" algn="l"/>
              </a:tabLst>
            </a:pPr>
            <a:r>
              <a:rPr lang="en-US" dirty="0" smtClean="0">
                <a:latin typeface="Lucida Sans Unicode"/>
                <a:cs typeface="Lucida Sans Unicode"/>
                <a:sym typeface="Wingdings" panose="05000000000000000000" pitchFamily="2" charset="2"/>
              </a:rPr>
              <a:t>For high Z material need high intensities and energy</a:t>
            </a:r>
          </a:p>
          <a:p>
            <a:pPr marL="914400" lvl="1" indent="-266700">
              <a:spcBef>
                <a:spcPts val="480"/>
              </a:spcBef>
              <a:tabLst>
                <a:tab pos="457834" algn="l"/>
              </a:tabLst>
            </a:pPr>
            <a:r>
              <a:rPr lang="en-US" dirty="0">
                <a:latin typeface="Lucida Sans Unicode"/>
                <a:cs typeface="Lucida Sans Unicode"/>
                <a:sym typeface="Wingdings" panose="05000000000000000000" pitchFamily="2" charset="2"/>
              </a:rPr>
              <a:t>R</a:t>
            </a:r>
            <a:r>
              <a:rPr lang="en-US" dirty="0" smtClean="0">
                <a:latin typeface="Lucida Sans Unicode"/>
                <a:cs typeface="Lucida Sans Unicode"/>
                <a:sym typeface="Wingdings" panose="05000000000000000000" pitchFamily="2" charset="2"/>
              </a:rPr>
              <a:t>adiation </a:t>
            </a:r>
            <a:r>
              <a:rPr lang="en-US" b="1" dirty="0" smtClean="0">
                <a:latin typeface="Lucida Sans Unicode"/>
                <a:cs typeface="Lucida Sans Unicode"/>
                <a:sym typeface="Wingdings" panose="05000000000000000000" pitchFamily="2" charset="2"/>
              </a:rPr>
              <a:t>hazard</a:t>
            </a:r>
          </a:p>
          <a:p>
            <a:pPr marL="914400" lvl="1" indent="-266700">
              <a:spcBef>
                <a:spcPts val="480"/>
              </a:spcBef>
              <a:tabLst>
                <a:tab pos="457834" algn="l"/>
              </a:tabLst>
            </a:pPr>
            <a:r>
              <a:rPr lang="en-US" dirty="0" smtClean="0">
                <a:latin typeface="Lucida Sans Unicode"/>
                <a:cs typeface="Lucida Sans Unicode"/>
                <a:sym typeface="Wingdings" panose="05000000000000000000" pitchFamily="2" charset="2"/>
              </a:rPr>
              <a:t>High operation cost </a:t>
            </a:r>
          </a:p>
          <a:p>
            <a:pPr marL="914400" lvl="1" indent="-266700">
              <a:spcBef>
                <a:spcPts val="480"/>
              </a:spcBef>
              <a:tabLst>
                <a:tab pos="457834" algn="l"/>
              </a:tabLst>
            </a:pPr>
            <a:r>
              <a:rPr lang="en-US" dirty="0" smtClean="0">
                <a:latin typeface="Lucida Sans Unicode"/>
                <a:cs typeface="Lucida Sans Unicode"/>
                <a:sym typeface="Wingdings" panose="05000000000000000000" pitchFamily="2" charset="2"/>
              </a:rPr>
              <a:t>Not suitable for vehicles and buildings</a:t>
            </a:r>
          </a:p>
          <a:p>
            <a:pPr marL="457200" indent="-266700">
              <a:spcBef>
                <a:spcPts val="480"/>
              </a:spcBef>
              <a:tabLst>
                <a:tab pos="457834" algn="l"/>
              </a:tabLst>
            </a:pPr>
            <a:r>
              <a:rPr lang="en-US" dirty="0" smtClean="0">
                <a:latin typeface="Lucida Sans Unicode"/>
                <a:cs typeface="Lucida Sans Unicode"/>
                <a:sym typeface="Wingdings" panose="05000000000000000000" pitchFamily="2" charset="2"/>
              </a:rPr>
              <a:t>High </a:t>
            </a:r>
            <a:r>
              <a:rPr lang="en-US" dirty="0">
                <a:latin typeface="Lucida Sans Unicode"/>
                <a:cs typeface="Lucida Sans Unicode"/>
                <a:sym typeface="Wingdings" panose="05000000000000000000" pitchFamily="2" charset="2"/>
              </a:rPr>
              <a:t>sensitivity gamma detector  heavy and </a:t>
            </a:r>
            <a:r>
              <a:rPr lang="en-US" dirty="0" smtClean="0">
                <a:latin typeface="Lucida Sans Unicode"/>
                <a:cs typeface="Lucida Sans Unicode"/>
                <a:sym typeface="Wingdings" panose="05000000000000000000" pitchFamily="2" charset="2"/>
              </a:rPr>
              <a:t>expensive</a:t>
            </a:r>
          </a:p>
          <a:p>
            <a:pPr marL="457200" indent="-266700">
              <a:spcBef>
                <a:spcPts val="480"/>
              </a:spcBef>
              <a:tabLst>
                <a:tab pos="457834" algn="l"/>
              </a:tabLst>
            </a:pPr>
            <a:r>
              <a:rPr lang="en-US" dirty="0" smtClean="0">
                <a:latin typeface="Lucida Sans Unicode"/>
                <a:cs typeface="Lucida Sans Unicode"/>
                <a:sym typeface="Wingdings" panose="05000000000000000000" pitchFamily="2" charset="2"/>
              </a:rPr>
              <a:t>Multiple sources tomography</a:t>
            </a:r>
          </a:p>
          <a:p>
            <a:pPr marL="457200" indent="-266700">
              <a:spcBef>
                <a:spcPts val="480"/>
              </a:spcBef>
              <a:tabLst>
                <a:tab pos="457834" algn="l"/>
              </a:tabLst>
            </a:pPr>
            <a:endParaRPr lang="en-US" dirty="0" smtClean="0">
              <a:latin typeface="Lucida Sans Unicode"/>
              <a:cs typeface="Lucida Sans Unicode"/>
              <a:sym typeface="Wingdings" panose="05000000000000000000" pitchFamily="2" charset="2"/>
            </a:endParaRPr>
          </a:p>
          <a:p>
            <a:pPr marL="457200" marR="829310" indent="-266700">
              <a:spcBef>
                <a:spcPts val="480"/>
              </a:spcBef>
              <a:tabLst>
                <a:tab pos="457834" algn="l"/>
              </a:tabLst>
            </a:pPr>
            <a:endParaRPr lang="en-US" dirty="0"/>
          </a:p>
        </p:txBody>
      </p:sp>
      <p:pic>
        <p:nvPicPr>
          <p:cNvPr id="11" name="Picture 10"/>
          <p:cNvPicPr>
            <a:picLocks noChangeAspect="1"/>
          </p:cNvPicPr>
          <p:nvPr/>
        </p:nvPicPr>
        <p:blipFill>
          <a:blip r:embed="rId2"/>
          <a:stretch>
            <a:fillRect/>
          </a:stretch>
        </p:blipFill>
        <p:spPr>
          <a:xfrm>
            <a:off x="4455622" y="1671051"/>
            <a:ext cx="2645439" cy="3324898"/>
          </a:xfrm>
          <a:prstGeom prst="rect">
            <a:avLst/>
          </a:prstGeom>
        </p:spPr>
      </p:pic>
    </p:spTree>
    <p:extLst>
      <p:ext uri="{BB962C8B-B14F-4D97-AF65-F5344CB8AC3E}">
        <p14:creationId xmlns:p14="http://schemas.microsoft.com/office/powerpoint/2010/main" val="34795231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7373407" y="4267281"/>
            <a:ext cx="3061607" cy="152754"/>
          </a:xfrm>
          <a:prstGeom prst="rect">
            <a:avLst/>
          </a:prstGeom>
          <a:solidFill>
            <a:schemeClr val="tx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41412" y="304800"/>
            <a:ext cx="10127949" cy="728133"/>
          </a:xfrm>
        </p:spPr>
        <p:txBody>
          <a:bodyPr>
            <a:noAutofit/>
          </a:bodyPr>
          <a:lstStyle/>
          <a:p>
            <a:r>
              <a:rPr lang="en-US" dirty="0" smtClean="0"/>
              <a:t>Muon tomography system Design guidelines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31357" y="997440"/>
                <a:ext cx="5372490" cy="5169024"/>
              </a:xfrm>
            </p:spPr>
            <p:txBody>
              <a:bodyPr>
                <a:noAutofit/>
              </a:bodyPr>
              <a:lstStyle/>
              <a:p>
                <a:r>
                  <a:rPr lang="en-US" sz="2400" dirty="0" smtClean="0"/>
                  <a:t>Measurement of </a:t>
                </a:r>
                <a14:m>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𝜃</m:t>
                        </m:r>
                      </m:e>
                      <m:sub>
                        <m:r>
                          <a:rPr lang="it-IT" sz="2400" b="0" i="1" smtClean="0">
                            <a:latin typeface="Cambria Math" panose="02040503050406030204" pitchFamily="18" charset="0"/>
                            <a:ea typeface="Cambria Math" panose="02040503050406030204" pitchFamily="18" charset="0"/>
                          </a:rPr>
                          <m:t>1</m:t>
                        </m:r>
                      </m:sub>
                    </m:sSub>
                  </m:oMath>
                </a14:m>
                <a:r>
                  <a:rPr lang="en-US" sz="2400" dirty="0" smtClean="0"/>
                  <a:t>, </a:t>
                </a: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𝜃</m:t>
                        </m:r>
                      </m:e>
                      <m:sub>
                        <m:r>
                          <a:rPr lang="it-IT" sz="2400" b="0" i="1" smtClean="0">
                            <a:latin typeface="Cambria Math" panose="02040503050406030204" pitchFamily="18" charset="0"/>
                            <a:ea typeface="Cambria Math" panose="02040503050406030204" pitchFamily="18" charset="0"/>
                          </a:rPr>
                          <m:t>2</m:t>
                        </m:r>
                      </m:sub>
                    </m:sSub>
                  </m:oMath>
                </a14:m>
                <a:r>
                  <a:rPr lang="en-US" sz="2400" dirty="0" smtClean="0">
                    <a:sym typeface="Wingdings" panose="05000000000000000000" pitchFamily="2" charset="2"/>
                  </a:rPr>
                  <a:t> measure track angle with a precision given by the lowest scattering to be detected:</a:t>
                </a:r>
              </a:p>
              <a:p>
                <a:pPr lvl="1"/>
                <a:r>
                  <a:rPr lang="en-US" sz="2000" dirty="0" smtClean="0">
                    <a:sym typeface="Wingdings" panose="05000000000000000000" pitchFamily="2" charset="2"/>
                  </a:rPr>
                  <a:t>1 cm of iron  10 </a:t>
                </a:r>
                <a:r>
                  <a:rPr lang="en-US" sz="2000" dirty="0" err="1" smtClean="0">
                    <a:sym typeface="Wingdings" panose="05000000000000000000" pitchFamily="2" charset="2"/>
                  </a:rPr>
                  <a:t>mRad</a:t>
                </a:r>
                <a:r>
                  <a:rPr lang="en-US" sz="2000" dirty="0" smtClean="0">
                    <a:sym typeface="Wingdings" panose="05000000000000000000" pitchFamily="2" charset="2"/>
                  </a:rPr>
                  <a:t>  3 </a:t>
                </a:r>
                <a:r>
                  <a:rPr lang="en-US" sz="2000" dirty="0" err="1" smtClean="0">
                    <a:sym typeface="Wingdings" panose="05000000000000000000" pitchFamily="2" charset="2"/>
                  </a:rPr>
                  <a:t>mRad</a:t>
                </a:r>
                <a:r>
                  <a:rPr lang="en-US" sz="2000" dirty="0" smtClean="0">
                    <a:sym typeface="Wingdings" panose="05000000000000000000" pitchFamily="2" charset="2"/>
                  </a:rPr>
                  <a:t> resolution  0.3 mm @ 10 cm lever arm</a:t>
                </a:r>
              </a:p>
              <a:p>
                <a:pPr lvl="1"/>
                <a:r>
                  <a:rPr lang="en-US" sz="2000" dirty="0" smtClean="0">
                    <a:sym typeface="Wingdings" panose="05000000000000000000" pitchFamily="2" charset="2"/>
                  </a:rPr>
                  <a:t>1 </a:t>
                </a:r>
                <a:r>
                  <a:rPr lang="en-US" sz="2000" dirty="0" err="1" smtClean="0">
                    <a:sym typeface="Wingdings" panose="05000000000000000000" pitchFamily="2" charset="2"/>
                  </a:rPr>
                  <a:t>GeV</a:t>
                </a:r>
                <a:r>
                  <a:rPr lang="en-US" sz="2000" dirty="0" smtClean="0">
                    <a:sym typeface="Wingdings" panose="05000000000000000000" pitchFamily="2" charset="2"/>
                  </a:rPr>
                  <a:t> muon  </a:t>
                </a:r>
                <a14:m>
                  <m:oMath xmlns:m="http://schemas.openxmlformats.org/officeDocument/2006/math">
                    <m:r>
                      <a:rPr lang="en-US" sz="2000" i="1" smtClean="0">
                        <a:latin typeface="Cambria Math" panose="02040503050406030204" pitchFamily="18" charset="0"/>
                        <a:ea typeface="Cambria Math" panose="02040503050406030204" pitchFamily="18" charset="0"/>
                        <a:sym typeface="Wingdings" panose="05000000000000000000" pitchFamily="2" charset="2"/>
                      </a:rPr>
                      <m:t>𝛽</m:t>
                    </m:r>
                  </m:oMath>
                </a14:m>
                <a:r>
                  <a:rPr lang="en-US" sz="2000" dirty="0" smtClean="0"/>
                  <a:t>=0,995 </a:t>
                </a:r>
                <a:r>
                  <a:rPr lang="en-US" sz="2000" dirty="0" smtClean="0">
                    <a:sym typeface="Wingdings" panose="05000000000000000000" pitchFamily="2" charset="2"/>
                  </a:rPr>
                  <a:t> 100ps (3 cm </a:t>
                </a:r>
                <a:r>
                  <a:rPr lang="en-US" sz="2000" dirty="0" err="1" smtClean="0">
                    <a:latin typeface="Symbol" panose="05050102010706020507" pitchFamily="18" charset="2"/>
                    <a:sym typeface="Wingdings" panose="05000000000000000000" pitchFamily="2" charset="2"/>
                  </a:rPr>
                  <a:t>D</a:t>
                </a:r>
                <a:r>
                  <a:rPr lang="en-US" sz="2000" dirty="0" err="1" smtClean="0">
                    <a:sym typeface="Wingdings" panose="05000000000000000000" pitchFamily="2" charset="2"/>
                  </a:rPr>
                  <a:t>x</a:t>
                </a:r>
                <a:r>
                  <a:rPr lang="en-US" sz="2000" dirty="0" smtClean="0">
                    <a:sym typeface="Wingdings" panose="05000000000000000000" pitchFamily="2" charset="2"/>
                  </a:rPr>
                  <a:t>) resolution with 6 m lever arm  6m ceiling</a:t>
                </a:r>
              </a:p>
              <a:p>
                <a:pPr lvl="1"/>
                <a:r>
                  <a:rPr lang="en-US" sz="2000" dirty="0" smtClean="0">
                    <a:sym typeface="Wingdings" panose="05000000000000000000" pitchFamily="2" charset="2"/>
                  </a:rPr>
                  <a:t>Down to </a:t>
                </a:r>
                <a14:m>
                  <m:oMath xmlns:m="http://schemas.openxmlformats.org/officeDocument/2006/math">
                    <m:r>
                      <a:rPr lang="it-IT" sz="2000" b="0" i="1" smtClean="0">
                        <a:latin typeface="Cambria Math" panose="02040503050406030204" pitchFamily="18" charset="0"/>
                        <a:sym typeface="Wingdings" panose="05000000000000000000" pitchFamily="2" charset="2"/>
                      </a:rPr>
                      <m:t>2</m:t>
                    </m:r>
                    <m:r>
                      <a:rPr lang="it-IT" sz="2000" b="0" i="1" smtClean="0">
                        <a:latin typeface="Cambria Math" panose="02040503050406030204" pitchFamily="18" charset="0"/>
                        <a:ea typeface="Cambria Math" panose="02040503050406030204" pitchFamily="18" charset="0"/>
                        <a:sym typeface="Wingdings" panose="05000000000000000000" pitchFamily="2" charset="2"/>
                      </a:rPr>
                      <m:t>𝜋</m:t>
                    </m:r>
                  </m:oMath>
                </a14:m>
                <a:r>
                  <a:rPr lang="en-US" sz="2000" dirty="0" smtClean="0">
                    <a:sym typeface="Wingdings" panose="05000000000000000000" pitchFamily="2" charset="2"/>
                  </a:rPr>
                  <a:t> solid angle coverage  full coverage  for a container ideally 750 m</a:t>
                </a:r>
                <a:r>
                  <a:rPr lang="en-US" sz="2000" baseline="30000" dirty="0" smtClean="0">
                    <a:sym typeface="Wingdings" panose="05000000000000000000" pitchFamily="2" charset="2"/>
                  </a:rPr>
                  <a:t>2</a:t>
                </a:r>
                <a:r>
                  <a:rPr lang="en-US" sz="2000" dirty="0" smtClean="0">
                    <a:sym typeface="Wingdings" panose="05000000000000000000" pitchFamily="2" charset="2"/>
                  </a:rPr>
                  <a:t> keeping 6 m all around</a:t>
                </a:r>
              </a:p>
              <a:p>
                <a:pPr lvl="1"/>
                <a:r>
                  <a:rPr lang="en-US" sz="2000" dirty="0" smtClean="0">
                    <a:sym typeface="Wingdings" panose="05000000000000000000" pitchFamily="2" charset="2"/>
                  </a:rPr>
                  <a:t>At least 3 detector layers</a:t>
                </a:r>
              </a:p>
              <a:p>
                <a:endParaRPr lang="en-US" sz="2400" dirty="0" smtClean="0">
                  <a:sym typeface="Wingdings" panose="05000000000000000000" pitchFamily="2" charset="2"/>
                </a:endParaRPr>
              </a:p>
              <a:p>
                <a:endParaRPr lang="en-US" sz="2400" dirty="0" smtClean="0">
                  <a:sym typeface="Wingdings" panose="05000000000000000000" pitchFamily="2" charset="2"/>
                </a:endParaRPr>
              </a:p>
              <a:p>
                <a:pPr lvl="1"/>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31357" y="997440"/>
                <a:ext cx="5372490" cy="5169024"/>
              </a:xfrm>
              <a:blipFill rotWithShape="0">
                <a:blip r:embed="rId2"/>
                <a:stretch>
                  <a:fillRect l="-2611" t="-1887" b="-2358"/>
                </a:stretch>
              </a:blipFill>
            </p:spPr>
            <p:txBody>
              <a:bodyPr/>
              <a:lstStyle/>
              <a:p>
                <a:r>
                  <a:rPr lang="en-US">
                    <a:noFill/>
                  </a:rPr>
                  <a:t> </a:t>
                </a:r>
              </a:p>
            </p:txBody>
          </p:sp>
        </mc:Fallback>
      </mc:AlternateContent>
      <p:sp>
        <p:nvSpPr>
          <p:cNvPr id="4" name="Date Placeholder 3"/>
          <p:cNvSpPr>
            <a:spLocks noGrp="1"/>
          </p:cNvSpPr>
          <p:nvPr>
            <p:ph type="dt" sz="half" idx="10"/>
          </p:nvPr>
        </p:nvSpPr>
        <p:spPr>
          <a:xfrm>
            <a:off x="8187115" y="5868258"/>
            <a:ext cx="1600200" cy="365125"/>
          </a:xfrm>
        </p:spPr>
        <p:txBody>
          <a:bodyPr/>
          <a:lstStyle/>
          <a:p>
            <a:fld id="{5924F220-45BA-44E3-9046-C8AA8A8A078E}"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a:xfrm>
            <a:off x="9883847" y="6231467"/>
            <a:ext cx="551167" cy="365125"/>
          </a:xfrm>
        </p:spPr>
        <p:txBody>
          <a:bodyPr/>
          <a:lstStyle/>
          <a:p>
            <a:fld id="{D57F1E4F-1CFF-5643-939E-217C01CDF565}" type="slidenum">
              <a:rPr lang="en-US" smtClean="0"/>
              <a:pPr/>
              <a:t>7</a:t>
            </a:fld>
            <a:endParaRPr lang="en-US" dirty="0"/>
          </a:p>
        </p:txBody>
      </p:sp>
      <p:sp>
        <p:nvSpPr>
          <p:cNvPr id="18" name="object 5"/>
          <p:cNvSpPr/>
          <p:nvPr/>
        </p:nvSpPr>
        <p:spPr>
          <a:xfrm>
            <a:off x="8048348" y="3052617"/>
            <a:ext cx="1676400" cy="1104900"/>
          </a:xfrm>
          <a:custGeom>
            <a:avLst/>
            <a:gdLst/>
            <a:ahLst/>
            <a:cxnLst/>
            <a:rect l="l" t="t" r="r" b="b"/>
            <a:pathLst>
              <a:path w="1676400" h="1104900">
                <a:moveTo>
                  <a:pt x="0" y="1104900"/>
                </a:moveTo>
                <a:lnTo>
                  <a:pt x="1676400" y="1104900"/>
                </a:lnTo>
                <a:lnTo>
                  <a:pt x="1676400" y="0"/>
                </a:lnTo>
                <a:lnTo>
                  <a:pt x="0" y="0"/>
                </a:lnTo>
                <a:lnTo>
                  <a:pt x="0" y="1104900"/>
                </a:lnTo>
                <a:close/>
              </a:path>
            </a:pathLst>
          </a:custGeom>
          <a:solidFill>
            <a:schemeClr val="bg1">
              <a:lumMod val="95000"/>
              <a:lumOff val="5000"/>
            </a:schemeClr>
          </a:solidFill>
        </p:spPr>
        <p:txBody>
          <a:bodyPr wrap="square" lIns="0" tIns="0" rIns="0" bIns="0" rtlCol="0">
            <a:spAutoFit/>
          </a:bodyPr>
          <a:lstStyle/>
          <a:p>
            <a:endParaRPr/>
          </a:p>
        </p:txBody>
      </p:sp>
      <p:sp>
        <p:nvSpPr>
          <p:cNvPr id="19" name="object 6"/>
          <p:cNvSpPr/>
          <p:nvPr/>
        </p:nvSpPr>
        <p:spPr>
          <a:xfrm>
            <a:off x="8048348" y="3052617"/>
            <a:ext cx="1676400" cy="1104900"/>
          </a:xfrm>
          <a:custGeom>
            <a:avLst/>
            <a:gdLst/>
            <a:ahLst/>
            <a:cxnLst/>
            <a:rect l="l" t="t" r="r" b="b"/>
            <a:pathLst>
              <a:path w="1676400" h="1104900">
                <a:moveTo>
                  <a:pt x="0" y="1104900"/>
                </a:moveTo>
                <a:lnTo>
                  <a:pt x="1676400" y="1104900"/>
                </a:lnTo>
                <a:lnTo>
                  <a:pt x="1676400" y="0"/>
                </a:lnTo>
                <a:lnTo>
                  <a:pt x="0" y="0"/>
                </a:lnTo>
                <a:lnTo>
                  <a:pt x="0" y="1104900"/>
                </a:lnTo>
                <a:close/>
              </a:path>
            </a:pathLst>
          </a:custGeom>
          <a:ln w="25400">
            <a:solidFill>
              <a:srgbClr val="000000"/>
            </a:solidFill>
          </a:ln>
        </p:spPr>
        <p:txBody>
          <a:bodyPr wrap="square" lIns="0" tIns="0" rIns="0" bIns="0" rtlCol="0">
            <a:spAutoFit/>
          </a:bodyPr>
          <a:lstStyle/>
          <a:p>
            <a:endParaRPr/>
          </a:p>
        </p:txBody>
      </p:sp>
      <p:sp>
        <p:nvSpPr>
          <p:cNvPr id="20" name="object 7"/>
          <p:cNvSpPr/>
          <p:nvPr/>
        </p:nvSpPr>
        <p:spPr>
          <a:xfrm>
            <a:off x="7438748" y="1670231"/>
            <a:ext cx="2895600" cy="62484"/>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22" name="object 9"/>
          <p:cNvSpPr/>
          <p:nvPr/>
        </p:nvSpPr>
        <p:spPr>
          <a:xfrm>
            <a:off x="7438748" y="1509270"/>
            <a:ext cx="2895600" cy="62484"/>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24" name="object 11"/>
          <p:cNvSpPr/>
          <p:nvPr/>
        </p:nvSpPr>
        <p:spPr>
          <a:xfrm>
            <a:off x="7438748" y="1358580"/>
            <a:ext cx="2895600" cy="62484"/>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26" name="object 13"/>
          <p:cNvSpPr/>
          <p:nvPr/>
        </p:nvSpPr>
        <p:spPr>
          <a:xfrm>
            <a:off x="7438748" y="4922018"/>
            <a:ext cx="2895600" cy="67056"/>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28" name="object 15"/>
          <p:cNvSpPr/>
          <p:nvPr/>
        </p:nvSpPr>
        <p:spPr>
          <a:xfrm>
            <a:off x="7438748" y="4761054"/>
            <a:ext cx="2895600" cy="62484"/>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30" name="object 17"/>
          <p:cNvSpPr/>
          <p:nvPr/>
        </p:nvSpPr>
        <p:spPr>
          <a:xfrm>
            <a:off x="7438748" y="4579542"/>
            <a:ext cx="2895600" cy="62484"/>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32" name="object 19"/>
          <p:cNvSpPr/>
          <p:nvPr/>
        </p:nvSpPr>
        <p:spPr>
          <a:xfrm>
            <a:off x="8886548" y="1340211"/>
            <a:ext cx="64958" cy="1711263"/>
          </a:xfrm>
          <a:custGeom>
            <a:avLst/>
            <a:gdLst/>
            <a:ahLst/>
            <a:cxnLst/>
            <a:rect l="l" t="t" r="r" b="b"/>
            <a:pathLst>
              <a:path h="1676400">
                <a:moveTo>
                  <a:pt x="0" y="0"/>
                </a:moveTo>
                <a:lnTo>
                  <a:pt x="0" y="1676400"/>
                </a:lnTo>
              </a:path>
            </a:pathLst>
          </a:custGeom>
          <a:ln w="19050">
            <a:solidFill>
              <a:srgbClr val="FF0000"/>
            </a:solidFill>
          </a:ln>
        </p:spPr>
        <p:txBody>
          <a:bodyPr wrap="square" lIns="0" tIns="0" rIns="0" bIns="0" rtlCol="0">
            <a:spAutoFit/>
          </a:bodyPr>
          <a:lstStyle/>
          <a:p>
            <a:endParaRPr/>
          </a:p>
        </p:txBody>
      </p:sp>
      <p:sp>
        <p:nvSpPr>
          <p:cNvPr id="33" name="object 20"/>
          <p:cNvSpPr/>
          <p:nvPr/>
        </p:nvSpPr>
        <p:spPr>
          <a:xfrm>
            <a:off x="9094319" y="4170217"/>
            <a:ext cx="963930" cy="1835150"/>
          </a:xfrm>
          <a:custGeom>
            <a:avLst/>
            <a:gdLst/>
            <a:ahLst/>
            <a:cxnLst/>
            <a:rect l="l" t="t" r="r" b="b"/>
            <a:pathLst>
              <a:path w="963929" h="1835150">
                <a:moveTo>
                  <a:pt x="0" y="0"/>
                </a:moveTo>
                <a:lnTo>
                  <a:pt x="963802" y="1835150"/>
                </a:lnTo>
              </a:path>
            </a:pathLst>
          </a:custGeom>
          <a:ln w="19050">
            <a:solidFill>
              <a:srgbClr val="00AF50"/>
            </a:solidFill>
          </a:ln>
        </p:spPr>
        <p:txBody>
          <a:bodyPr wrap="square" lIns="0" tIns="0" rIns="0" bIns="0" rtlCol="0">
            <a:spAutoFit/>
          </a:bodyPr>
          <a:lstStyle/>
          <a:p>
            <a:endParaRPr/>
          </a:p>
        </p:txBody>
      </p:sp>
      <p:sp>
        <p:nvSpPr>
          <p:cNvPr id="34" name="object 21"/>
          <p:cNvSpPr/>
          <p:nvPr/>
        </p:nvSpPr>
        <p:spPr>
          <a:xfrm>
            <a:off x="8835620" y="3050331"/>
            <a:ext cx="261747" cy="1129030"/>
          </a:xfrm>
          <a:prstGeom prst="rect">
            <a:avLst/>
          </a:prstGeom>
          <a:blipFill>
            <a:blip r:embed="rId3" cstate="print"/>
            <a:stretch>
              <a:fillRect/>
            </a:stretch>
          </a:blipFill>
        </p:spPr>
        <p:txBody>
          <a:bodyPr wrap="square" lIns="0" tIns="0" rIns="0" bIns="0" rtlCol="0">
            <a:spAutoFit/>
          </a:bodyPr>
          <a:lstStyle/>
          <a:p>
            <a:endParaRPr/>
          </a:p>
        </p:txBody>
      </p:sp>
      <p:sp>
        <p:nvSpPr>
          <p:cNvPr id="35" name="object 22"/>
          <p:cNvSpPr/>
          <p:nvPr/>
        </p:nvSpPr>
        <p:spPr>
          <a:xfrm>
            <a:off x="7693637" y="3052617"/>
            <a:ext cx="100330" cy="1066800"/>
          </a:xfrm>
          <a:custGeom>
            <a:avLst/>
            <a:gdLst/>
            <a:ahLst/>
            <a:cxnLst/>
            <a:rect l="l" t="t" r="r" b="b"/>
            <a:pathLst>
              <a:path w="100329" h="1066800">
                <a:moveTo>
                  <a:pt x="5334" y="975741"/>
                </a:moveTo>
                <a:lnTo>
                  <a:pt x="3048" y="977011"/>
                </a:lnTo>
                <a:lnTo>
                  <a:pt x="762" y="978407"/>
                </a:lnTo>
                <a:lnTo>
                  <a:pt x="0" y="981329"/>
                </a:lnTo>
                <a:lnTo>
                  <a:pt x="1397" y="983614"/>
                </a:lnTo>
                <a:lnTo>
                  <a:pt x="49911" y="1066800"/>
                </a:lnTo>
                <a:lnTo>
                  <a:pt x="55391" y="1057402"/>
                </a:lnTo>
                <a:lnTo>
                  <a:pt x="45085" y="1057402"/>
                </a:lnTo>
                <a:lnTo>
                  <a:pt x="45085" y="1039749"/>
                </a:lnTo>
                <a:lnTo>
                  <a:pt x="9525" y="978788"/>
                </a:lnTo>
                <a:lnTo>
                  <a:pt x="8255" y="976502"/>
                </a:lnTo>
                <a:lnTo>
                  <a:pt x="5334" y="975741"/>
                </a:lnTo>
                <a:close/>
              </a:path>
              <a:path w="100329" h="1066800">
                <a:moveTo>
                  <a:pt x="45085" y="1039749"/>
                </a:moveTo>
                <a:lnTo>
                  <a:pt x="45085" y="1057402"/>
                </a:lnTo>
                <a:lnTo>
                  <a:pt x="54610" y="1057402"/>
                </a:lnTo>
                <a:lnTo>
                  <a:pt x="54610" y="1054989"/>
                </a:lnTo>
                <a:lnTo>
                  <a:pt x="45847" y="1054989"/>
                </a:lnTo>
                <a:lnTo>
                  <a:pt x="49911" y="1048022"/>
                </a:lnTo>
                <a:lnTo>
                  <a:pt x="45085" y="1039749"/>
                </a:lnTo>
                <a:close/>
              </a:path>
              <a:path w="100329" h="1066800">
                <a:moveTo>
                  <a:pt x="94487" y="975741"/>
                </a:moveTo>
                <a:lnTo>
                  <a:pt x="91566" y="976502"/>
                </a:lnTo>
                <a:lnTo>
                  <a:pt x="90297" y="978788"/>
                </a:lnTo>
                <a:lnTo>
                  <a:pt x="54737" y="1039749"/>
                </a:lnTo>
                <a:lnTo>
                  <a:pt x="54610" y="1057402"/>
                </a:lnTo>
                <a:lnTo>
                  <a:pt x="55391" y="1057402"/>
                </a:lnTo>
                <a:lnTo>
                  <a:pt x="98425" y="983614"/>
                </a:lnTo>
                <a:lnTo>
                  <a:pt x="99822" y="981329"/>
                </a:lnTo>
                <a:lnTo>
                  <a:pt x="99060" y="978407"/>
                </a:lnTo>
                <a:lnTo>
                  <a:pt x="96774" y="977011"/>
                </a:lnTo>
                <a:lnTo>
                  <a:pt x="94487" y="975741"/>
                </a:lnTo>
                <a:close/>
              </a:path>
              <a:path w="100329" h="1066800">
                <a:moveTo>
                  <a:pt x="49911" y="1048022"/>
                </a:moveTo>
                <a:lnTo>
                  <a:pt x="45847" y="1054989"/>
                </a:lnTo>
                <a:lnTo>
                  <a:pt x="53975" y="1054989"/>
                </a:lnTo>
                <a:lnTo>
                  <a:pt x="49911" y="1048022"/>
                </a:lnTo>
                <a:close/>
              </a:path>
              <a:path w="100329" h="1066800">
                <a:moveTo>
                  <a:pt x="54610" y="1039966"/>
                </a:moveTo>
                <a:lnTo>
                  <a:pt x="49911" y="1048022"/>
                </a:lnTo>
                <a:lnTo>
                  <a:pt x="53975" y="1054989"/>
                </a:lnTo>
                <a:lnTo>
                  <a:pt x="54610" y="1054989"/>
                </a:lnTo>
                <a:lnTo>
                  <a:pt x="54610" y="1039966"/>
                </a:lnTo>
                <a:close/>
              </a:path>
              <a:path w="100329" h="1066800">
                <a:moveTo>
                  <a:pt x="49911" y="18777"/>
                </a:moveTo>
                <a:lnTo>
                  <a:pt x="45212" y="26833"/>
                </a:lnTo>
                <a:lnTo>
                  <a:pt x="45212" y="1039966"/>
                </a:lnTo>
                <a:lnTo>
                  <a:pt x="49911" y="1048022"/>
                </a:lnTo>
                <a:lnTo>
                  <a:pt x="54610" y="1039966"/>
                </a:lnTo>
                <a:lnTo>
                  <a:pt x="54610" y="26833"/>
                </a:lnTo>
                <a:lnTo>
                  <a:pt x="49911" y="18777"/>
                </a:lnTo>
                <a:close/>
              </a:path>
              <a:path w="100329" h="1066800">
                <a:moveTo>
                  <a:pt x="49911" y="0"/>
                </a:moveTo>
                <a:lnTo>
                  <a:pt x="1397" y="83185"/>
                </a:lnTo>
                <a:lnTo>
                  <a:pt x="0" y="85471"/>
                </a:lnTo>
                <a:lnTo>
                  <a:pt x="762" y="88391"/>
                </a:lnTo>
                <a:lnTo>
                  <a:pt x="3048" y="89788"/>
                </a:lnTo>
                <a:lnTo>
                  <a:pt x="5334" y="91059"/>
                </a:lnTo>
                <a:lnTo>
                  <a:pt x="8255" y="90297"/>
                </a:lnTo>
                <a:lnTo>
                  <a:pt x="9525" y="88011"/>
                </a:lnTo>
                <a:lnTo>
                  <a:pt x="45085" y="27050"/>
                </a:lnTo>
                <a:lnTo>
                  <a:pt x="45085" y="9398"/>
                </a:lnTo>
                <a:lnTo>
                  <a:pt x="55391" y="9398"/>
                </a:lnTo>
                <a:lnTo>
                  <a:pt x="49911" y="0"/>
                </a:lnTo>
                <a:close/>
              </a:path>
              <a:path w="100329" h="1066800">
                <a:moveTo>
                  <a:pt x="55391" y="9398"/>
                </a:moveTo>
                <a:lnTo>
                  <a:pt x="54610" y="9398"/>
                </a:lnTo>
                <a:lnTo>
                  <a:pt x="54737" y="27050"/>
                </a:lnTo>
                <a:lnTo>
                  <a:pt x="90297" y="88011"/>
                </a:lnTo>
                <a:lnTo>
                  <a:pt x="91566" y="90297"/>
                </a:lnTo>
                <a:lnTo>
                  <a:pt x="94487" y="91059"/>
                </a:lnTo>
                <a:lnTo>
                  <a:pt x="96774" y="89788"/>
                </a:lnTo>
                <a:lnTo>
                  <a:pt x="99060" y="88391"/>
                </a:lnTo>
                <a:lnTo>
                  <a:pt x="99822" y="85471"/>
                </a:lnTo>
                <a:lnTo>
                  <a:pt x="98425" y="83185"/>
                </a:lnTo>
                <a:lnTo>
                  <a:pt x="55391" y="9398"/>
                </a:lnTo>
                <a:close/>
              </a:path>
              <a:path w="100329" h="1066800">
                <a:moveTo>
                  <a:pt x="54610" y="9398"/>
                </a:moveTo>
                <a:lnTo>
                  <a:pt x="45085" y="9398"/>
                </a:lnTo>
                <a:lnTo>
                  <a:pt x="45085" y="27050"/>
                </a:lnTo>
                <a:lnTo>
                  <a:pt x="49911" y="18777"/>
                </a:lnTo>
                <a:lnTo>
                  <a:pt x="45847" y="11811"/>
                </a:lnTo>
                <a:lnTo>
                  <a:pt x="54610" y="11811"/>
                </a:lnTo>
                <a:lnTo>
                  <a:pt x="54610" y="9398"/>
                </a:lnTo>
                <a:close/>
              </a:path>
              <a:path w="100329" h="1066800">
                <a:moveTo>
                  <a:pt x="54610" y="11811"/>
                </a:moveTo>
                <a:lnTo>
                  <a:pt x="53975" y="11811"/>
                </a:lnTo>
                <a:lnTo>
                  <a:pt x="49911" y="18777"/>
                </a:lnTo>
                <a:lnTo>
                  <a:pt x="54610" y="26833"/>
                </a:lnTo>
                <a:lnTo>
                  <a:pt x="54610" y="11811"/>
                </a:lnTo>
                <a:close/>
              </a:path>
              <a:path w="100329" h="1066800">
                <a:moveTo>
                  <a:pt x="53975" y="11811"/>
                </a:moveTo>
                <a:lnTo>
                  <a:pt x="45847" y="11811"/>
                </a:lnTo>
                <a:lnTo>
                  <a:pt x="49911" y="18777"/>
                </a:lnTo>
                <a:lnTo>
                  <a:pt x="53975" y="11811"/>
                </a:lnTo>
                <a:close/>
              </a:path>
            </a:pathLst>
          </a:custGeom>
          <a:solidFill>
            <a:schemeClr val="tx1"/>
          </a:solidFill>
          <a:ln>
            <a:noFill/>
          </a:ln>
        </p:spPr>
        <p:txBody>
          <a:bodyPr wrap="square" lIns="0" tIns="0" rIns="0" bIns="0" rtlCol="0">
            <a:spAutoFit/>
          </a:bodyPr>
          <a:lstStyle/>
          <a:p>
            <a:endParaRPr/>
          </a:p>
        </p:txBody>
      </p:sp>
      <p:sp>
        <p:nvSpPr>
          <p:cNvPr id="36" name="object 23"/>
          <p:cNvSpPr/>
          <p:nvPr/>
        </p:nvSpPr>
        <p:spPr>
          <a:xfrm>
            <a:off x="8582501" y="3997374"/>
            <a:ext cx="1426019" cy="2111057"/>
          </a:xfrm>
          <a:prstGeom prst="rect">
            <a:avLst/>
          </a:prstGeom>
          <a:blipFill>
            <a:blip r:embed="rId4" cstate="print"/>
            <a:stretch>
              <a:fillRect/>
            </a:stretch>
          </a:blipFill>
        </p:spPr>
        <p:txBody>
          <a:bodyPr wrap="square" lIns="0" tIns="0" rIns="0" bIns="0" rtlCol="0">
            <a:spAutoFit/>
          </a:bodyPr>
          <a:lstStyle/>
          <a:p>
            <a:endParaRPr/>
          </a:p>
        </p:txBody>
      </p:sp>
      <p:sp>
        <p:nvSpPr>
          <p:cNvPr id="37" name="object 24"/>
          <p:cNvSpPr/>
          <p:nvPr/>
        </p:nvSpPr>
        <p:spPr>
          <a:xfrm>
            <a:off x="8901406" y="5670734"/>
            <a:ext cx="970280" cy="260350"/>
          </a:xfrm>
          <a:custGeom>
            <a:avLst/>
            <a:gdLst/>
            <a:ahLst/>
            <a:cxnLst/>
            <a:rect l="l" t="t" r="r" b="b"/>
            <a:pathLst>
              <a:path w="970279" h="260350">
                <a:moveTo>
                  <a:pt x="970280" y="0"/>
                </a:moveTo>
                <a:lnTo>
                  <a:pt x="925454" y="24266"/>
                </a:lnTo>
                <a:lnTo>
                  <a:pt x="880107" y="47385"/>
                </a:lnTo>
                <a:lnTo>
                  <a:pt x="834262" y="69349"/>
                </a:lnTo>
                <a:lnTo>
                  <a:pt x="787940" y="90152"/>
                </a:lnTo>
                <a:lnTo>
                  <a:pt x="741164" y="109788"/>
                </a:lnTo>
                <a:lnTo>
                  <a:pt x="693955" y="128252"/>
                </a:lnTo>
                <a:lnTo>
                  <a:pt x="646335" y="145538"/>
                </a:lnTo>
                <a:lnTo>
                  <a:pt x="598328" y="161639"/>
                </a:lnTo>
                <a:lnTo>
                  <a:pt x="549954" y="176549"/>
                </a:lnTo>
                <a:lnTo>
                  <a:pt x="501237" y="190263"/>
                </a:lnTo>
                <a:lnTo>
                  <a:pt x="452197" y="202774"/>
                </a:lnTo>
                <a:lnTo>
                  <a:pt x="402858" y="214077"/>
                </a:lnTo>
                <a:lnTo>
                  <a:pt x="353241" y="224165"/>
                </a:lnTo>
                <a:lnTo>
                  <a:pt x="303368" y="233033"/>
                </a:lnTo>
                <a:lnTo>
                  <a:pt x="253261" y="240674"/>
                </a:lnTo>
                <a:lnTo>
                  <a:pt x="202943" y="247083"/>
                </a:lnTo>
                <a:lnTo>
                  <a:pt x="152436" y="252253"/>
                </a:lnTo>
                <a:lnTo>
                  <a:pt x="101762" y="256179"/>
                </a:lnTo>
                <a:lnTo>
                  <a:pt x="50942" y="258854"/>
                </a:lnTo>
                <a:lnTo>
                  <a:pt x="0" y="260273"/>
                </a:lnTo>
              </a:path>
            </a:pathLst>
          </a:custGeom>
          <a:ln w="9524">
            <a:solidFill>
              <a:srgbClr val="FF0000"/>
            </a:solidFill>
          </a:ln>
        </p:spPr>
        <p:txBody>
          <a:bodyPr wrap="square" lIns="0" tIns="0" rIns="0" bIns="0" rtlCol="0">
            <a:spAutoFit/>
          </a:bodyPr>
          <a:lstStyle/>
          <a:p>
            <a:endParaRPr/>
          </a:p>
        </p:txBody>
      </p:sp>
      <p:sp>
        <p:nvSpPr>
          <p:cNvPr id="38" name="object 26"/>
          <p:cNvSpPr txBox="1"/>
          <p:nvPr/>
        </p:nvSpPr>
        <p:spPr>
          <a:xfrm>
            <a:off x="7518757" y="3432727"/>
            <a:ext cx="137160" cy="298450"/>
          </a:xfrm>
          <a:prstGeom prst="rect">
            <a:avLst/>
          </a:prstGeom>
        </p:spPr>
        <p:txBody>
          <a:bodyPr vert="horz" wrap="square" lIns="0" tIns="0" rIns="0" bIns="0" rtlCol="0">
            <a:spAutoFit/>
          </a:bodyPr>
          <a:lstStyle/>
          <a:p>
            <a:pPr marL="12700">
              <a:lnSpc>
                <a:spcPct val="100000"/>
              </a:lnSpc>
            </a:pPr>
            <a:r>
              <a:rPr sz="1800" dirty="0">
                <a:latin typeface="Calibri"/>
                <a:cs typeface="Calibri"/>
              </a:rPr>
              <a:t>T</a:t>
            </a:r>
            <a:endParaRPr sz="1800">
              <a:latin typeface="Calibri"/>
              <a:cs typeface="Calibri"/>
            </a:endParaRPr>
          </a:p>
        </p:txBody>
      </p:sp>
      <p:sp>
        <p:nvSpPr>
          <p:cNvPr id="39" name="object 27"/>
          <p:cNvSpPr txBox="1"/>
          <p:nvPr/>
        </p:nvSpPr>
        <p:spPr>
          <a:xfrm>
            <a:off x="8904473" y="4171333"/>
            <a:ext cx="254635" cy="299085"/>
          </a:xfrm>
          <a:prstGeom prst="rect">
            <a:avLst/>
          </a:prstGeom>
        </p:spPr>
        <p:txBody>
          <a:bodyPr vert="horz" wrap="square" lIns="0" tIns="0" rIns="0" bIns="0" rtlCol="0">
            <a:spAutoFit/>
          </a:bodyPr>
          <a:lstStyle/>
          <a:p>
            <a:pPr marL="12700">
              <a:lnSpc>
                <a:spcPct val="100000"/>
              </a:lnSpc>
            </a:pPr>
            <a:r>
              <a:rPr sz="1800" dirty="0">
                <a:latin typeface="Calibri"/>
                <a:cs typeface="Calibri"/>
              </a:rPr>
              <a:t>Δx</a:t>
            </a:r>
          </a:p>
        </p:txBody>
      </p:sp>
      <p:sp>
        <p:nvSpPr>
          <p:cNvPr id="40" name="object 28"/>
          <p:cNvSpPr txBox="1"/>
          <p:nvPr/>
        </p:nvSpPr>
        <p:spPr>
          <a:xfrm>
            <a:off x="9256371" y="5587943"/>
            <a:ext cx="277495" cy="299085"/>
          </a:xfrm>
          <a:prstGeom prst="rect">
            <a:avLst/>
          </a:prstGeom>
        </p:spPr>
        <p:txBody>
          <a:bodyPr vert="horz" wrap="square" lIns="0" tIns="0" rIns="0" bIns="0" rtlCol="0">
            <a:spAutoFit/>
          </a:bodyPr>
          <a:lstStyle/>
          <a:p>
            <a:pPr marL="12700">
              <a:lnSpc>
                <a:spcPct val="100000"/>
              </a:lnSpc>
            </a:pPr>
            <a:r>
              <a:rPr sz="1800" dirty="0">
                <a:latin typeface="Calibri"/>
                <a:cs typeface="Calibri"/>
              </a:rPr>
              <a:t>Δθ</a:t>
            </a:r>
            <a:endParaRPr sz="1800">
              <a:latin typeface="Calibri"/>
              <a:cs typeface="Calibri"/>
            </a:endParaRPr>
          </a:p>
        </p:txBody>
      </p:sp>
      <p:sp>
        <p:nvSpPr>
          <p:cNvPr id="41" name="object 29"/>
          <p:cNvSpPr txBox="1"/>
          <p:nvPr/>
        </p:nvSpPr>
        <p:spPr>
          <a:xfrm>
            <a:off x="7503518" y="1088070"/>
            <a:ext cx="1341755" cy="235585"/>
          </a:xfrm>
          <a:prstGeom prst="rect">
            <a:avLst/>
          </a:prstGeom>
        </p:spPr>
        <p:txBody>
          <a:bodyPr vert="horz" wrap="square" lIns="0" tIns="0" rIns="0" bIns="0" rtlCol="0">
            <a:spAutoFit/>
          </a:bodyPr>
          <a:lstStyle/>
          <a:p>
            <a:pPr marL="12700">
              <a:lnSpc>
                <a:spcPct val="100000"/>
              </a:lnSpc>
            </a:pPr>
            <a:r>
              <a:rPr sz="1400" spc="-5" dirty="0">
                <a:latin typeface="Calibri"/>
                <a:cs typeface="Calibri"/>
              </a:rPr>
              <a:t>DET</a:t>
            </a:r>
            <a:r>
              <a:rPr sz="1400" spc="-15" dirty="0">
                <a:latin typeface="Calibri"/>
                <a:cs typeface="Calibri"/>
              </a:rPr>
              <a:t>E</a:t>
            </a:r>
            <a:r>
              <a:rPr sz="1400" spc="5" dirty="0">
                <a:latin typeface="Calibri"/>
                <a:cs typeface="Calibri"/>
              </a:rPr>
              <a:t>C</a:t>
            </a:r>
            <a:r>
              <a:rPr sz="1400" spc="-40" dirty="0">
                <a:latin typeface="Calibri"/>
                <a:cs typeface="Calibri"/>
              </a:rPr>
              <a:t>T</a:t>
            </a:r>
            <a:r>
              <a:rPr sz="1400" spc="-10" dirty="0">
                <a:latin typeface="Calibri"/>
                <a:cs typeface="Calibri"/>
              </a:rPr>
              <a:t>O</a:t>
            </a:r>
            <a:r>
              <a:rPr sz="1400" dirty="0">
                <a:latin typeface="Calibri"/>
                <a:cs typeface="Calibri"/>
              </a:rPr>
              <a:t>R</a:t>
            </a:r>
            <a:r>
              <a:rPr sz="1400" spc="-5" dirty="0">
                <a:latin typeface="Calibri"/>
                <a:cs typeface="Calibri"/>
              </a:rPr>
              <a:t> L</a:t>
            </a:r>
            <a:r>
              <a:rPr sz="1400" spc="-110" dirty="0">
                <a:latin typeface="Calibri"/>
                <a:cs typeface="Calibri"/>
              </a:rPr>
              <a:t>A</a:t>
            </a:r>
            <a:r>
              <a:rPr sz="1400" spc="-5" dirty="0">
                <a:latin typeface="Calibri"/>
                <a:cs typeface="Calibri"/>
              </a:rPr>
              <a:t>YE</a:t>
            </a:r>
            <a:r>
              <a:rPr sz="1400" spc="-20" dirty="0">
                <a:latin typeface="Calibri"/>
                <a:cs typeface="Calibri"/>
              </a:rPr>
              <a:t>R</a:t>
            </a:r>
            <a:r>
              <a:rPr sz="1400" dirty="0">
                <a:latin typeface="Calibri"/>
                <a:cs typeface="Calibri"/>
              </a:rPr>
              <a:t>S</a:t>
            </a:r>
            <a:endParaRPr sz="1400">
              <a:latin typeface="Calibri"/>
              <a:cs typeface="Calibri"/>
            </a:endParaRPr>
          </a:p>
        </p:txBody>
      </p:sp>
      <p:sp>
        <p:nvSpPr>
          <p:cNvPr id="42" name="object 30"/>
          <p:cNvSpPr txBox="1"/>
          <p:nvPr/>
        </p:nvSpPr>
        <p:spPr>
          <a:xfrm>
            <a:off x="7481383" y="5007095"/>
            <a:ext cx="1341755" cy="235585"/>
          </a:xfrm>
          <a:prstGeom prst="rect">
            <a:avLst/>
          </a:prstGeom>
        </p:spPr>
        <p:txBody>
          <a:bodyPr vert="horz" wrap="square" lIns="0" tIns="0" rIns="0" bIns="0" rtlCol="0">
            <a:spAutoFit/>
          </a:bodyPr>
          <a:lstStyle/>
          <a:p>
            <a:pPr marL="12700">
              <a:lnSpc>
                <a:spcPct val="100000"/>
              </a:lnSpc>
            </a:pPr>
            <a:r>
              <a:rPr sz="1400" spc="-5" dirty="0">
                <a:latin typeface="Calibri"/>
                <a:cs typeface="Calibri"/>
              </a:rPr>
              <a:t>DET</a:t>
            </a:r>
            <a:r>
              <a:rPr sz="1400" spc="-15" dirty="0">
                <a:latin typeface="Calibri"/>
                <a:cs typeface="Calibri"/>
              </a:rPr>
              <a:t>E</a:t>
            </a:r>
            <a:r>
              <a:rPr sz="1400" spc="5" dirty="0">
                <a:latin typeface="Calibri"/>
                <a:cs typeface="Calibri"/>
              </a:rPr>
              <a:t>C</a:t>
            </a:r>
            <a:r>
              <a:rPr sz="1400" spc="-40" dirty="0">
                <a:latin typeface="Calibri"/>
                <a:cs typeface="Calibri"/>
              </a:rPr>
              <a:t>T</a:t>
            </a:r>
            <a:r>
              <a:rPr sz="1400" spc="-10" dirty="0">
                <a:latin typeface="Calibri"/>
                <a:cs typeface="Calibri"/>
              </a:rPr>
              <a:t>O</a:t>
            </a:r>
            <a:r>
              <a:rPr sz="1400" dirty="0">
                <a:latin typeface="Calibri"/>
                <a:cs typeface="Calibri"/>
              </a:rPr>
              <a:t>R</a:t>
            </a:r>
            <a:r>
              <a:rPr sz="1400" spc="-5" dirty="0">
                <a:latin typeface="Calibri"/>
                <a:cs typeface="Calibri"/>
              </a:rPr>
              <a:t> L</a:t>
            </a:r>
            <a:r>
              <a:rPr sz="1400" spc="-110" dirty="0">
                <a:latin typeface="Calibri"/>
                <a:cs typeface="Calibri"/>
              </a:rPr>
              <a:t>A</a:t>
            </a:r>
            <a:r>
              <a:rPr sz="1400" spc="-5" dirty="0">
                <a:latin typeface="Calibri"/>
                <a:cs typeface="Calibri"/>
              </a:rPr>
              <a:t>YE</a:t>
            </a:r>
            <a:r>
              <a:rPr sz="1400" spc="-20" dirty="0">
                <a:latin typeface="Calibri"/>
                <a:cs typeface="Calibri"/>
              </a:rPr>
              <a:t>R</a:t>
            </a:r>
            <a:r>
              <a:rPr sz="1400" dirty="0">
                <a:latin typeface="Calibri"/>
                <a:cs typeface="Calibri"/>
              </a:rPr>
              <a:t>S</a:t>
            </a:r>
          </a:p>
        </p:txBody>
      </p:sp>
      <p:sp>
        <p:nvSpPr>
          <p:cNvPr id="43" name="object 31"/>
          <p:cNvSpPr txBox="1"/>
          <p:nvPr/>
        </p:nvSpPr>
        <p:spPr>
          <a:xfrm>
            <a:off x="8932649" y="1056574"/>
            <a:ext cx="179705" cy="1026794"/>
          </a:xfrm>
          <a:prstGeom prst="rect">
            <a:avLst/>
          </a:prstGeom>
        </p:spPr>
        <p:txBody>
          <a:bodyPr vert="vert" wrap="square" lIns="0" tIns="0" rIns="0" bIns="0" rtlCol="0">
            <a:spAutoFit/>
          </a:bodyPr>
          <a:lstStyle/>
          <a:p>
            <a:pPr marL="12700">
              <a:lnSpc>
                <a:spcPct val="100000"/>
              </a:lnSpc>
            </a:pPr>
            <a:r>
              <a:rPr sz="1050" dirty="0">
                <a:latin typeface="Calibri"/>
                <a:cs typeface="Calibri"/>
              </a:rPr>
              <a:t>INCO</a:t>
            </a:r>
            <a:r>
              <a:rPr sz="1050" spc="-10" dirty="0">
                <a:latin typeface="Calibri"/>
                <a:cs typeface="Calibri"/>
              </a:rPr>
              <a:t>M</a:t>
            </a:r>
            <a:r>
              <a:rPr sz="1050" dirty="0">
                <a:latin typeface="Calibri"/>
                <a:cs typeface="Calibri"/>
              </a:rPr>
              <a:t>ING</a:t>
            </a:r>
            <a:r>
              <a:rPr sz="1050" spc="-30" dirty="0">
                <a:latin typeface="Calibri"/>
                <a:cs typeface="Calibri"/>
              </a:rPr>
              <a:t> </a:t>
            </a:r>
            <a:r>
              <a:rPr sz="1050" dirty="0">
                <a:latin typeface="Calibri"/>
                <a:cs typeface="Calibri"/>
              </a:rPr>
              <a:t>M</a:t>
            </a:r>
            <a:r>
              <a:rPr sz="1050" spc="-10" dirty="0">
                <a:latin typeface="Calibri"/>
                <a:cs typeface="Calibri"/>
              </a:rPr>
              <a:t>U</a:t>
            </a:r>
            <a:r>
              <a:rPr sz="1050" spc="-5" dirty="0">
                <a:latin typeface="Calibri"/>
                <a:cs typeface="Calibri"/>
              </a:rPr>
              <a:t>ON</a:t>
            </a:r>
            <a:endParaRPr sz="1050">
              <a:latin typeface="Calibri"/>
              <a:cs typeface="Calibri"/>
            </a:endParaRPr>
          </a:p>
        </p:txBody>
      </p:sp>
      <p:sp>
        <p:nvSpPr>
          <p:cNvPr id="44" name="object 7"/>
          <p:cNvSpPr/>
          <p:nvPr/>
        </p:nvSpPr>
        <p:spPr>
          <a:xfrm rot="5400000">
            <a:off x="8966456" y="2834680"/>
            <a:ext cx="3017278" cy="57949"/>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45" name="object 7"/>
          <p:cNvSpPr/>
          <p:nvPr/>
        </p:nvSpPr>
        <p:spPr>
          <a:xfrm rot="5400000">
            <a:off x="9119685" y="2834680"/>
            <a:ext cx="3017278" cy="57949"/>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46" name="object 7"/>
          <p:cNvSpPr/>
          <p:nvPr/>
        </p:nvSpPr>
        <p:spPr>
          <a:xfrm rot="5400000">
            <a:off x="9279131" y="2834680"/>
            <a:ext cx="3017278" cy="57949"/>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47" name="object 7"/>
          <p:cNvSpPr/>
          <p:nvPr/>
        </p:nvSpPr>
        <p:spPr>
          <a:xfrm rot="5400000">
            <a:off x="5492284" y="2862855"/>
            <a:ext cx="3076285" cy="60609"/>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48" name="object 7"/>
          <p:cNvSpPr/>
          <p:nvPr/>
        </p:nvSpPr>
        <p:spPr>
          <a:xfrm rot="5400000">
            <a:off x="5645513" y="2862855"/>
            <a:ext cx="3076285" cy="60609"/>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49" name="object 7"/>
          <p:cNvSpPr/>
          <p:nvPr/>
        </p:nvSpPr>
        <p:spPr>
          <a:xfrm rot="5400000">
            <a:off x="5804959" y="2862855"/>
            <a:ext cx="3076285" cy="60609"/>
          </a:xfrm>
          <a:custGeom>
            <a:avLst/>
            <a:gdLst/>
            <a:ahLst/>
            <a:cxnLst/>
            <a:rect l="l" t="t" r="r" b="b"/>
            <a:pathLst>
              <a:path w="2895600" h="152400">
                <a:moveTo>
                  <a:pt x="0" y="152400"/>
                </a:moveTo>
                <a:lnTo>
                  <a:pt x="2895600" y="152400"/>
                </a:lnTo>
                <a:lnTo>
                  <a:pt x="2895600" y="0"/>
                </a:lnTo>
                <a:lnTo>
                  <a:pt x="0" y="0"/>
                </a:lnTo>
                <a:lnTo>
                  <a:pt x="0" y="152400"/>
                </a:lnTo>
                <a:close/>
              </a:path>
            </a:pathLst>
          </a:custGeom>
          <a:solidFill>
            <a:srgbClr val="92CDDD"/>
          </a:solidFill>
        </p:spPr>
        <p:txBody>
          <a:bodyPr wrap="square" lIns="0" tIns="0" rIns="0" bIns="0" rtlCol="0">
            <a:spAutoFit/>
          </a:bodyPr>
          <a:lstStyle/>
          <a:p>
            <a:endParaRPr/>
          </a:p>
        </p:txBody>
      </p:sp>
      <p:sp>
        <p:nvSpPr>
          <p:cNvPr id="54" name="Freeform 53"/>
          <p:cNvSpPr/>
          <p:nvPr/>
        </p:nvSpPr>
        <p:spPr>
          <a:xfrm>
            <a:off x="8763856" y="3030876"/>
            <a:ext cx="369870" cy="1171254"/>
          </a:xfrm>
          <a:custGeom>
            <a:avLst/>
            <a:gdLst>
              <a:gd name="connsiteX0" fmla="*/ 92468 w 369870"/>
              <a:gd name="connsiteY0" fmla="*/ 0 h 1171254"/>
              <a:gd name="connsiteX1" fmla="*/ 61645 w 369870"/>
              <a:gd name="connsiteY1" fmla="*/ 380144 h 1171254"/>
              <a:gd name="connsiteX2" fmla="*/ 0 w 369870"/>
              <a:gd name="connsiteY2" fmla="*/ 636998 h 1171254"/>
              <a:gd name="connsiteX3" fmla="*/ 20548 w 369870"/>
              <a:gd name="connsiteY3" fmla="*/ 821933 h 1171254"/>
              <a:gd name="connsiteX4" fmla="*/ 82193 w 369870"/>
              <a:gd name="connsiteY4" fmla="*/ 1017142 h 1171254"/>
              <a:gd name="connsiteX5" fmla="*/ 308225 w 369870"/>
              <a:gd name="connsiteY5" fmla="*/ 1171254 h 1171254"/>
              <a:gd name="connsiteX6" fmla="*/ 369870 w 369870"/>
              <a:gd name="connsiteY6" fmla="*/ 893852 h 1171254"/>
              <a:gd name="connsiteX7" fmla="*/ 328773 w 369870"/>
              <a:gd name="connsiteY7" fmla="*/ 565079 h 1171254"/>
              <a:gd name="connsiteX8" fmla="*/ 236306 w 369870"/>
              <a:gd name="connsiteY8" fmla="*/ 339048 h 1171254"/>
              <a:gd name="connsiteX9" fmla="*/ 195209 w 369870"/>
              <a:gd name="connsiteY9" fmla="*/ 174661 h 1171254"/>
              <a:gd name="connsiteX10" fmla="*/ 92468 w 369870"/>
              <a:gd name="connsiteY10" fmla="*/ 0 h 117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69870" h="1171254">
                <a:moveTo>
                  <a:pt x="92468" y="0"/>
                </a:moveTo>
                <a:lnTo>
                  <a:pt x="61645" y="380144"/>
                </a:lnTo>
                <a:lnTo>
                  <a:pt x="0" y="636998"/>
                </a:lnTo>
                <a:lnTo>
                  <a:pt x="20548" y="821933"/>
                </a:lnTo>
                <a:lnTo>
                  <a:pt x="82193" y="1017142"/>
                </a:lnTo>
                <a:lnTo>
                  <a:pt x="308225" y="1171254"/>
                </a:lnTo>
                <a:lnTo>
                  <a:pt x="369870" y="893852"/>
                </a:lnTo>
                <a:lnTo>
                  <a:pt x="328773" y="565079"/>
                </a:lnTo>
                <a:lnTo>
                  <a:pt x="236306" y="339048"/>
                </a:lnTo>
                <a:lnTo>
                  <a:pt x="195209" y="174661"/>
                </a:lnTo>
                <a:lnTo>
                  <a:pt x="92468" y="0"/>
                </a:lnTo>
                <a:close/>
              </a:path>
            </a:pathLst>
          </a:cu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9133726" y="2033851"/>
            <a:ext cx="2959734" cy="646331"/>
          </a:xfrm>
          <a:prstGeom prst="rect">
            <a:avLst/>
          </a:prstGeom>
          <a:solidFill>
            <a:schemeClr val="accent1">
              <a:lumMod val="75000"/>
            </a:schemeClr>
          </a:solidFill>
        </p:spPr>
        <p:txBody>
          <a:bodyPr wrap="square" rtlCol="0">
            <a:spAutoFit/>
          </a:bodyPr>
          <a:lstStyle/>
          <a:p>
            <a:r>
              <a:rPr lang="en-US" dirty="0" smtClean="0"/>
              <a:t>Scattering can happen anywhere in this volume</a:t>
            </a:r>
            <a:endParaRPr lang="en-US" dirty="0"/>
          </a:p>
        </p:txBody>
      </p:sp>
      <p:cxnSp>
        <p:nvCxnSpPr>
          <p:cNvPr id="57" name="Straight Arrow Connector 56"/>
          <p:cNvCxnSpPr>
            <a:endCxn id="54" idx="7"/>
          </p:cNvCxnSpPr>
          <p:nvPr/>
        </p:nvCxnSpPr>
        <p:spPr>
          <a:xfrm flipH="1">
            <a:off x="9092629" y="2680182"/>
            <a:ext cx="1506721" cy="91577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42754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526" y="129579"/>
            <a:ext cx="10127949" cy="728133"/>
          </a:xfrm>
        </p:spPr>
        <p:txBody>
          <a:bodyPr>
            <a:noAutofit/>
          </a:bodyPr>
          <a:lstStyle/>
          <a:p>
            <a:r>
              <a:rPr lang="en-US" dirty="0" smtClean="0"/>
              <a:t>Muon tomography system Design guidelines</a:t>
            </a:r>
            <a:endParaRPr lang="en-US" dirty="0"/>
          </a:p>
        </p:txBody>
      </p:sp>
      <p:sp>
        <p:nvSpPr>
          <p:cNvPr id="3" name="Content Placeholder 2"/>
          <p:cNvSpPr>
            <a:spLocks noGrp="1"/>
          </p:cNvSpPr>
          <p:nvPr>
            <p:ph idx="1"/>
          </p:nvPr>
        </p:nvSpPr>
        <p:spPr>
          <a:xfrm>
            <a:off x="497911" y="838827"/>
            <a:ext cx="6490990" cy="5607989"/>
          </a:xfrm>
        </p:spPr>
        <p:txBody>
          <a:bodyPr>
            <a:noAutofit/>
          </a:bodyPr>
          <a:lstStyle/>
          <a:p>
            <a:r>
              <a:rPr lang="en-US" sz="2400" dirty="0" smtClean="0"/>
              <a:t>From radiography to tomography</a:t>
            </a:r>
          </a:p>
          <a:p>
            <a:pPr lvl="1"/>
            <a:r>
              <a:rPr lang="en-US" sz="2000" dirty="0" smtClean="0">
                <a:solidFill>
                  <a:srgbClr val="FFC000"/>
                </a:solidFill>
              </a:rPr>
              <a:t>Radiography</a:t>
            </a:r>
            <a:r>
              <a:rPr lang="en-US" sz="2000" dirty="0" smtClean="0">
                <a:sym typeface="Wingdings" panose="05000000000000000000" pitchFamily="2" charset="2"/>
              </a:rPr>
              <a:t> projection on a plane defined by a given direction </a:t>
            </a:r>
          </a:p>
          <a:p>
            <a:pPr lvl="2"/>
            <a:r>
              <a:rPr lang="en-US" sz="1800" dirty="0" smtClean="0">
                <a:sym typeface="Wingdings" panose="05000000000000000000" pitchFamily="2" charset="2"/>
              </a:rPr>
              <a:t>Typical for single source </a:t>
            </a:r>
            <a:r>
              <a:rPr lang="en-US" sz="1800" dirty="0" err="1" smtClean="0">
                <a:sym typeface="Wingdings" panose="05000000000000000000" pitchFamily="2" charset="2"/>
              </a:rPr>
              <a:t>Xray</a:t>
            </a:r>
            <a:endParaRPr lang="en-US" sz="1800" dirty="0" smtClean="0">
              <a:sym typeface="Wingdings" panose="05000000000000000000" pitchFamily="2" charset="2"/>
            </a:endParaRPr>
          </a:p>
          <a:p>
            <a:pPr lvl="1"/>
            <a:r>
              <a:rPr lang="en-US" sz="2000" dirty="0" smtClean="0">
                <a:solidFill>
                  <a:srgbClr val="FFC000"/>
                </a:solidFill>
                <a:sym typeface="Wingdings" panose="05000000000000000000" pitchFamily="2" charset="2"/>
              </a:rPr>
              <a:t>Tomography</a:t>
            </a:r>
            <a:r>
              <a:rPr lang="en-US" sz="2000" dirty="0" smtClean="0">
                <a:sym typeface="Wingdings" panose="05000000000000000000" pitchFamily="2" charset="2"/>
              </a:rPr>
              <a:t> reconstruct the 3D distribution of the sample by “cutting” it by planes with different angle  need multi directional source</a:t>
            </a:r>
          </a:p>
          <a:p>
            <a:r>
              <a:rPr lang="en-US" sz="2400" dirty="0" smtClean="0">
                <a:sym typeface="Wingdings" panose="05000000000000000000" pitchFamily="2" charset="2"/>
              </a:rPr>
              <a:t>Different directions  the same point is correlated by tracks with different sets of points</a:t>
            </a:r>
          </a:p>
          <a:p>
            <a:r>
              <a:rPr lang="en-US" sz="2400" dirty="0" smtClean="0">
                <a:sym typeface="Wingdings" panose="05000000000000000000" pitchFamily="2" charset="2"/>
              </a:rPr>
              <a:t>Sophisticated software (adaptive networks) can improve the reconstruction as data are collected</a:t>
            </a:r>
            <a:endParaRPr lang="en-US" sz="2400" dirty="0"/>
          </a:p>
        </p:txBody>
      </p:sp>
      <p:sp>
        <p:nvSpPr>
          <p:cNvPr id="4" name="Date Placeholder 3"/>
          <p:cNvSpPr>
            <a:spLocks noGrp="1"/>
          </p:cNvSpPr>
          <p:nvPr>
            <p:ph type="dt" sz="half" idx="10"/>
          </p:nvPr>
        </p:nvSpPr>
        <p:spPr/>
        <p:txBody>
          <a:bodyPr/>
          <a:lstStyle/>
          <a:p>
            <a:fld id="{2BCFA4D2-D4D5-45FA-87B8-C7360F592925}" type="datetime2">
              <a:rPr lang="en-US" smtClean="0"/>
              <a:t>Tuesday, March 25, 2014</a:t>
            </a:fld>
            <a:endParaRPr lang="en-US" dirty="0"/>
          </a:p>
        </p:txBody>
      </p:sp>
      <p:sp>
        <p:nvSpPr>
          <p:cNvPr id="5" name="Footer Placeholder 4"/>
          <p:cNvSpPr>
            <a:spLocks noGrp="1"/>
          </p:cNvSpPr>
          <p:nvPr>
            <p:ph type="ftr" sz="quarter" idx="11"/>
          </p:nvPr>
        </p:nvSpPr>
        <p:spPr/>
        <p:txBody>
          <a:bodyPr/>
          <a:lstStyle/>
          <a:p>
            <a:r>
              <a:rPr lang="en-US" smtClean="0"/>
              <a:t>G. Aielli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8</a:t>
            </a:fld>
            <a:endParaRPr lang="en-US" dirty="0"/>
          </a:p>
        </p:txBody>
      </p:sp>
      <p:sp>
        <p:nvSpPr>
          <p:cNvPr id="11" name="Rectangle 10"/>
          <p:cNvSpPr/>
          <p:nvPr/>
        </p:nvSpPr>
        <p:spPr>
          <a:xfrm>
            <a:off x="8332340" y="2730172"/>
            <a:ext cx="636996" cy="1263721"/>
          </a:xfrm>
          <a:prstGeom prst="rect">
            <a:avLst/>
          </a:prstGeom>
          <a:solidFill>
            <a:schemeClr val="bg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982671" y="2737683"/>
            <a:ext cx="706945" cy="624350"/>
          </a:xfrm>
          <a:prstGeom prst="rect">
            <a:avLst/>
          </a:prstGeom>
          <a:solidFill>
            <a:schemeClr val="bg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8996006" y="3590912"/>
            <a:ext cx="706945" cy="19483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9702951" y="2737683"/>
            <a:ext cx="636996" cy="1263721"/>
          </a:xfrm>
          <a:prstGeom prst="rect">
            <a:avLst/>
          </a:prstGeom>
          <a:solidFill>
            <a:schemeClr val="bg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7346020" y="1358562"/>
            <a:ext cx="4366515" cy="3788498"/>
            <a:chOff x="6698751" y="885952"/>
            <a:chExt cx="4366515" cy="3788498"/>
          </a:xfrm>
        </p:grpSpPr>
        <p:cxnSp>
          <p:nvCxnSpPr>
            <p:cNvPr id="9" name="Straight Connector 8"/>
            <p:cNvCxnSpPr/>
            <p:nvPr/>
          </p:nvCxnSpPr>
          <p:spPr>
            <a:xfrm flipH="1">
              <a:off x="6698751" y="885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6851151" y="1038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7003551" y="11907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7155951" y="13431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7308351" y="14955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7460751" y="1647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7613151" y="1800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grpSp>
      <p:grpSp>
        <p:nvGrpSpPr>
          <p:cNvPr id="73" name="Group 72"/>
          <p:cNvGrpSpPr/>
          <p:nvPr/>
        </p:nvGrpSpPr>
        <p:grpSpPr>
          <a:xfrm rot="19908390">
            <a:off x="7498420" y="1510962"/>
            <a:ext cx="4366515" cy="3788498"/>
            <a:chOff x="6698751" y="885952"/>
            <a:chExt cx="4366515" cy="3788498"/>
          </a:xfrm>
        </p:grpSpPr>
        <p:cxnSp>
          <p:nvCxnSpPr>
            <p:cNvPr id="74" name="Straight Connector 73"/>
            <p:cNvCxnSpPr/>
            <p:nvPr/>
          </p:nvCxnSpPr>
          <p:spPr>
            <a:xfrm flipH="1">
              <a:off x="6698751" y="885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6851151" y="1038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7003551" y="11907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7155951" y="13431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7308351" y="14955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7460751" y="1647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7613151" y="1800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grpSp>
      <p:grpSp>
        <p:nvGrpSpPr>
          <p:cNvPr id="81" name="Group 80"/>
          <p:cNvGrpSpPr/>
          <p:nvPr/>
        </p:nvGrpSpPr>
        <p:grpSpPr>
          <a:xfrm rot="18623717">
            <a:off x="7187456" y="1573279"/>
            <a:ext cx="4366515" cy="3788498"/>
            <a:chOff x="6698751" y="885952"/>
            <a:chExt cx="4366515" cy="3788498"/>
          </a:xfrm>
        </p:grpSpPr>
        <p:cxnSp>
          <p:nvCxnSpPr>
            <p:cNvPr id="82" name="Straight Connector 81"/>
            <p:cNvCxnSpPr/>
            <p:nvPr/>
          </p:nvCxnSpPr>
          <p:spPr>
            <a:xfrm flipH="1">
              <a:off x="6698751" y="885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6851151" y="1038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7003551" y="11907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7155951" y="13431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7308351" y="14955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7460751" y="1647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7613151" y="1800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grpSp>
      <p:grpSp>
        <p:nvGrpSpPr>
          <p:cNvPr id="89" name="Group 88"/>
          <p:cNvGrpSpPr/>
          <p:nvPr/>
        </p:nvGrpSpPr>
        <p:grpSpPr>
          <a:xfrm rot="17521165">
            <a:off x="6969889" y="1794078"/>
            <a:ext cx="4366515" cy="3788498"/>
            <a:chOff x="6698751" y="885952"/>
            <a:chExt cx="4366515" cy="3788498"/>
          </a:xfrm>
        </p:grpSpPr>
        <p:cxnSp>
          <p:nvCxnSpPr>
            <p:cNvPr id="90" name="Straight Connector 89"/>
            <p:cNvCxnSpPr/>
            <p:nvPr/>
          </p:nvCxnSpPr>
          <p:spPr>
            <a:xfrm flipH="1">
              <a:off x="6698751" y="885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6851151" y="1038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7003551" y="11907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7155951" y="13431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7308351" y="14955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7460751" y="1647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7613151" y="1800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rot="15733441">
            <a:off x="6993008" y="1836662"/>
            <a:ext cx="4366515" cy="3788498"/>
            <a:chOff x="6698751" y="885952"/>
            <a:chExt cx="4366515" cy="3788498"/>
          </a:xfrm>
        </p:grpSpPr>
        <p:cxnSp>
          <p:nvCxnSpPr>
            <p:cNvPr id="98" name="Straight Connector 97"/>
            <p:cNvCxnSpPr/>
            <p:nvPr/>
          </p:nvCxnSpPr>
          <p:spPr>
            <a:xfrm flipH="1">
              <a:off x="6698751" y="885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H="1">
              <a:off x="6851151" y="1038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7003551" y="11907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7155951" y="13431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7308351" y="14955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H="1">
              <a:off x="7460751" y="16479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7613151" y="1800352"/>
              <a:ext cx="3452115" cy="2874098"/>
            </a:xfrm>
            <a:prstGeom prst="line">
              <a:avLst/>
            </a:prstGeom>
            <a:ln>
              <a:solidFill>
                <a:srgbClr val="FFC000">
                  <a:alpha val="46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301909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14" y="139564"/>
            <a:ext cx="9905998" cy="728133"/>
          </a:xfrm>
        </p:spPr>
        <p:txBody>
          <a:bodyPr/>
          <a:lstStyle/>
          <a:p>
            <a:r>
              <a:rPr lang="en-US" dirty="0" smtClean="0"/>
              <a:t>State of the art – present studies</a:t>
            </a:r>
            <a:endParaRPr lang="en-US" dirty="0"/>
          </a:p>
        </p:txBody>
      </p:sp>
      <p:sp>
        <p:nvSpPr>
          <p:cNvPr id="3" name="Content Placeholder 2"/>
          <p:cNvSpPr>
            <a:spLocks noGrp="1"/>
          </p:cNvSpPr>
          <p:nvPr>
            <p:ph idx="1"/>
          </p:nvPr>
        </p:nvSpPr>
        <p:spPr>
          <a:xfrm>
            <a:off x="983472" y="1125244"/>
            <a:ext cx="9905998" cy="507042"/>
          </a:xfrm>
        </p:spPr>
        <p:txBody>
          <a:bodyPr>
            <a:normAutofit fontScale="85000" lnSpcReduction="20000"/>
          </a:bodyPr>
          <a:lstStyle/>
          <a:p>
            <a:r>
              <a:rPr lang="en-US" dirty="0"/>
              <a:t>From 2000, several muon imaging facilities had been setup all over the world based on different types of detectors, such as drift tube, drift chamber, GEM, RPC, scintillator and so on</a:t>
            </a:r>
            <a:r>
              <a:rPr lang="en-US" dirty="0" smtClean="0"/>
              <a:t>.</a:t>
            </a:r>
            <a:endParaRPr lang="en-US" dirty="0"/>
          </a:p>
        </p:txBody>
      </p:sp>
      <p:sp>
        <p:nvSpPr>
          <p:cNvPr id="4" name="Date Placeholder 3"/>
          <p:cNvSpPr>
            <a:spLocks noGrp="1"/>
          </p:cNvSpPr>
          <p:nvPr>
            <p:ph type="dt" sz="half" idx="10"/>
          </p:nvPr>
        </p:nvSpPr>
        <p:spPr>
          <a:xfrm>
            <a:off x="8799512" y="6497780"/>
            <a:ext cx="1600200" cy="365125"/>
          </a:xfrm>
        </p:spPr>
        <p:txBody>
          <a:bodyPr/>
          <a:lstStyle/>
          <a:p>
            <a:fld id="{B3FAF516-49C5-4635-9B05-3636CCDCA32D}" type="datetime2">
              <a:rPr lang="en-US" smtClean="0"/>
              <a:t>Tuesday, March 25, 2014</a:t>
            </a:fld>
            <a:endParaRPr lang="en-US" dirty="0"/>
          </a:p>
        </p:txBody>
      </p:sp>
      <p:sp>
        <p:nvSpPr>
          <p:cNvPr id="5" name="Footer Placeholder 4"/>
          <p:cNvSpPr>
            <a:spLocks noGrp="1"/>
          </p:cNvSpPr>
          <p:nvPr>
            <p:ph type="ftr" sz="quarter" idx="11"/>
          </p:nvPr>
        </p:nvSpPr>
        <p:spPr>
          <a:xfrm>
            <a:off x="1141413" y="6497780"/>
            <a:ext cx="7543800" cy="365125"/>
          </a:xfrm>
        </p:spPr>
        <p:txBody>
          <a:bodyPr/>
          <a:lstStyle/>
          <a:p>
            <a:r>
              <a:rPr lang="en-US" smtClean="0"/>
              <a:t>G. Aielli</a:t>
            </a:r>
            <a:endParaRPr lang="en-US" dirty="0"/>
          </a:p>
        </p:txBody>
      </p:sp>
      <p:sp>
        <p:nvSpPr>
          <p:cNvPr id="6" name="Slide Number Placeholder 5"/>
          <p:cNvSpPr>
            <a:spLocks noGrp="1"/>
          </p:cNvSpPr>
          <p:nvPr>
            <p:ph type="sldNum" sz="quarter" idx="12"/>
          </p:nvPr>
        </p:nvSpPr>
        <p:spPr>
          <a:xfrm>
            <a:off x="10496244" y="6480847"/>
            <a:ext cx="551167" cy="365125"/>
          </a:xfrm>
        </p:spPr>
        <p:txBody>
          <a:bodyPr/>
          <a:lstStyle/>
          <a:p>
            <a:fld id="{D57F1E4F-1CFF-5643-939E-217C01CDF565}" type="slidenum">
              <a:rPr lang="en-US" smtClean="0"/>
              <a:pPr/>
              <a:t>9</a:t>
            </a:fld>
            <a:endParaRPr lang="en-US" dirty="0"/>
          </a:p>
        </p:txBody>
      </p:sp>
      <p:sp>
        <p:nvSpPr>
          <p:cNvPr id="7" name="Rectangle 6"/>
          <p:cNvSpPr>
            <a:spLocks noChangeArrowheads="1"/>
          </p:cNvSpPr>
          <p:nvPr/>
        </p:nvSpPr>
        <p:spPr bwMode="auto">
          <a:xfrm>
            <a:off x="7987994" y="669408"/>
            <a:ext cx="184731" cy="369332"/>
          </a:xfrm>
          <a:prstGeom prst="rect">
            <a:avLst/>
          </a:prstGeom>
          <a:noFill/>
          <a:ln>
            <a:noFill/>
          </a:ln>
          <a:effectLst>
            <a:prstShdw prst="shdw17" dist="17961" dir="2700000">
              <a:schemeClr val="accent1">
                <a:gamma/>
                <a:shade val="60000"/>
                <a:invGamma/>
              </a:schemeClr>
            </a:prstShdw>
          </a:effectLst>
          <a:extLst/>
        </p:spPr>
        <p:txBody>
          <a:bodyPr wrap="none" anchor="ctr">
            <a:spAutoFit/>
          </a:bodyPr>
          <a:lstStyle>
            <a:lvl1pPr>
              <a:spcBef>
                <a:spcPct val="20000"/>
              </a:spcBef>
              <a:buClr>
                <a:srgbClr val="993366"/>
              </a:buClr>
              <a:buFont typeface="Wingdings" panose="05000000000000000000" pitchFamily="2" charset="2"/>
              <a:buChar char="Ø"/>
              <a:defRPr kumimoji="1" sz="28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kumimoji="0" lang="zh-CN" altLang="en-US" sz="1800">
              <a:latin typeface="Arial" panose="020B0604020202020204" pitchFamily="34" charset="0"/>
            </a:endParaRPr>
          </a:p>
        </p:txBody>
      </p:sp>
      <p:pic>
        <p:nvPicPr>
          <p:cNvPr id="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7" y="1988243"/>
            <a:ext cx="22733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1"/>
          <p:cNvSpPr>
            <a:spLocks noChangeArrowheads="1"/>
          </p:cNvSpPr>
          <p:nvPr/>
        </p:nvSpPr>
        <p:spPr bwMode="auto">
          <a:xfrm>
            <a:off x="1090393" y="1571943"/>
            <a:ext cx="871537" cy="400050"/>
          </a:xfrm>
          <a:prstGeom prst="rect">
            <a:avLst/>
          </a:prstGeom>
          <a:noFill/>
          <a:ln w="9525">
            <a:noFill/>
            <a:miter lim="800000"/>
            <a:headEnd/>
            <a:tailEnd/>
          </a:ln>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zh-CN" sz="2000" b="0">
                <a:solidFill>
                  <a:srgbClr val="FF00FF"/>
                </a:solidFill>
                <a:latin typeface="Times New Roman" panose="02020603050405020304" pitchFamily="18" charset="0"/>
                <a:ea typeface="Microsoft YaHei" panose="020B0503020204020204" pitchFamily="34" charset="-122"/>
              </a:rPr>
              <a:t>LANL</a:t>
            </a:r>
            <a:endParaRPr lang="zh-CN" altLang="en-US" sz="2000" b="0">
              <a:solidFill>
                <a:srgbClr val="FF00FF"/>
              </a:solidFill>
              <a:latin typeface="Times New Roman" panose="02020603050405020304" pitchFamily="18" charset="0"/>
              <a:ea typeface="Microsoft YaHei" panose="020B0503020204020204" pitchFamily="34" charset="-122"/>
            </a:endParaRPr>
          </a:p>
        </p:txBody>
      </p:sp>
      <p:sp>
        <p:nvSpPr>
          <p:cNvPr id="11" name="矩形 1"/>
          <p:cNvSpPr>
            <a:spLocks noChangeArrowheads="1"/>
          </p:cNvSpPr>
          <p:nvPr/>
        </p:nvSpPr>
        <p:spPr bwMode="auto">
          <a:xfrm>
            <a:off x="3775547" y="1580256"/>
            <a:ext cx="569913" cy="400050"/>
          </a:xfrm>
          <a:prstGeom prst="rect">
            <a:avLst/>
          </a:prstGeom>
          <a:noFill/>
          <a:ln w="9525">
            <a:noFill/>
            <a:miter lim="800000"/>
            <a:headEnd/>
            <a:tailEnd/>
          </a:ln>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zh-CN" sz="2000" b="0" dirty="0">
                <a:solidFill>
                  <a:srgbClr val="FF00FF"/>
                </a:solidFill>
                <a:latin typeface="Times New Roman" panose="02020603050405020304" pitchFamily="18" charset="0"/>
                <a:ea typeface="Microsoft YaHei" panose="020B0503020204020204" pitchFamily="34" charset="-122"/>
              </a:rPr>
              <a:t>FIT</a:t>
            </a:r>
            <a:endParaRPr lang="zh-CN" altLang="en-US" sz="2000" b="0" dirty="0">
              <a:solidFill>
                <a:srgbClr val="FF00FF"/>
              </a:solidFill>
              <a:latin typeface="Times New Roman" panose="02020603050405020304" pitchFamily="18" charset="0"/>
              <a:ea typeface="Microsoft YaHei" panose="020B0503020204020204" pitchFamily="34" charset="-122"/>
            </a:endParaRPr>
          </a:p>
        </p:txBody>
      </p:sp>
      <p:pic>
        <p:nvPicPr>
          <p:cNvPr id="12" name="图片 1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13572" y="1981893"/>
            <a:ext cx="2174875"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1"/>
          <p:cNvSpPr>
            <a:spLocks noChangeArrowheads="1"/>
          </p:cNvSpPr>
          <p:nvPr/>
        </p:nvSpPr>
        <p:spPr bwMode="auto">
          <a:xfrm>
            <a:off x="7392132" y="1577081"/>
            <a:ext cx="542925" cy="400050"/>
          </a:xfrm>
          <a:prstGeom prst="rect">
            <a:avLst/>
          </a:prstGeom>
          <a:noFill/>
          <a:ln w="9525">
            <a:noFill/>
            <a:miter lim="800000"/>
            <a:headEnd/>
            <a:tailEnd/>
          </a:ln>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zh-CN" sz="2000" b="0">
                <a:solidFill>
                  <a:srgbClr val="FF00FF"/>
                </a:solidFill>
                <a:latin typeface="Times New Roman" panose="02020603050405020304" pitchFamily="18" charset="0"/>
                <a:ea typeface="Microsoft YaHei" panose="020B0503020204020204" pitchFamily="34" charset="-122"/>
              </a:rPr>
              <a:t>BU</a:t>
            </a:r>
            <a:endParaRPr lang="zh-CN" altLang="en-US" sz="2000" b="0">
              <a:solidFill>
                <a:srgbClr val="FF00FF"/>
              </a:solidFill>
              <a:latin typeface="Times New Roman" panose="02020603050405020304" pitchFamily="18" charset="0"/>
              <a:ea typeface="Microsoft YaHei" panose="020B0503020204020204" pitchFamily="34" charset="-122"/>
            </a:endParaRPr>
          </a:p>
        </p:txBody>
      </p:sp>
      <p:pic>
        <p:nvPicPr>
          <p:cNvPr id="14" name="Picture 2"/>
          <p:cNvPicPr>
            <a:picLocks noChangeAspect="1" noChangeArrowheads="1"/>
          </p:cNvPicPr>
          <p:nvPr/>
        </p:nvPicPr>
        <p:blipFill>
          <a:blip r:embed="rId4">
            <a:lum bright="10000" contrast="20000"/>
            <a:extLst>
              <a:ext uri="{28A0092B-C50C-407E-A947-70E740481C1C}">
                <a14:useLocalDpi xmlns:a14="http://schemas.microsoft.com/office/drawing/2010/main" val="0"/>
              </a:ext>
            </a:extLst>
          </a:blip>
          <a:srcRect/>
          <a:stretch>
            <a:fillRect/>
          </a:stretch>
        </p:blipFill>
        <p:spPr bwMode="auto">
          <a:xfrm>
            <a:off x="5563015" y="1989832"/>
            <a:ext cx="13081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
          <p:cNvSpPr>
            <a:spLocks noChangeArrowheads="1"/>
          </p:cNvSpPr>
          <p:nvPr/>
        </p:nvSpPr>
        <p:spPr bwMode="auto">
          <a:xfrm>
            <a:off x="5766215" y="1580256"/>
            <a:ext cx="857250" cy="400050"/>
          </a:xfrm>
          <a:prstGeom prst="rect">
            <a:avLst/>
          </a:prstGeom>
          <a:noFill/>
          <a:ln w="9525">
            <a:noFill/>
            <a:miter lim="800000"/>
            <a:headEnd/>
            <a:tailEnd/>
          </a:ln>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zh-CN" sz="2000" b="0">
                <a:solidFill>
                  <a:srgbClr val="FF00FF"/>
                </a:solidFill>
                <a:latin typeface="Times New Roman" panose="02020603050405020304" pitchFamily="18" charset="0"/>
                <a:ea typeface="Microsoft YaHei" panose="020B0503020204020204" pitchFamily="34" charset="-122"/>
              </a:rPr>
              <a:t>AECL</a:t>
            </a:r>
            <a:endParaRPr lang="zh-CN" altLang="en-US" sz="2000" b="0">
              <a:solidFill>
                <a:srgbClr val="FF00FF"/>
              </a:solidFill>
              <a:latin typeface="Times New Roman" panose="02020603050405020304" pitchFamily="18" charset="0"/>
              <a:ea typeface="Microsoft YaHei" panose="020B0503020204020204" pitchFamily="34" charset="-122"/>
            </a:endParaRPr>
          </a:p>
        </p:txBody>
      </p:sp>
      <p:pic>
        <p:nvPicPr>
          <p:cNvPr id="16" name="图片 24"/>
          <p:cNvPicPr>
            <a:picLocks noChangeAspect="1"/>
          </p:cNvPicPr>
          <p:nvPr/>
        </p:nvPicPr>
        <p:blipFill rotWithShape="1">
          <a:blip r:embed="rId5">
            <a:extLst>
              <a:ext uri="{28A0092B-C50C-407E-A947-70E740481C1C}">
                <a14:useLocalDpi xmlns:a14="http://schemas.microsoft.com/office/drawing/2010/main" val="0"/>
              </a:ext>
            </a:extLst>
          </a:blip>
          <a:srcRect b="45835"/>
          <a:stretch/>
        </p:blipFill>
        <p:spPr bwMode="auto">
          <a:xfrm>
            <a:off x="3218335" y="3902769"/>
            <a:ext cx="2174875" cy="1126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
          <p:cNvPicPr>
            <a:picLocks noChangeAspect="1" noChangeArrowheads="1"/>
          </p:cNvPicPr>
          <p:nvPr/>
        </p:nvPicPr>
        <p:blipFill>
          <a:blip r:embed="rId6">
            <a:lum bright="10000" contrast="20000"/>
            <a:extLst>
              <a:ext uri="{28A0092B-C50C-407E-A947-70E740481C1C}">
                <a14:useLocalDpi xmlns:a14="http://schemas.microsoft.com/office/drawing/2010/main" val="0"/>
              </a:ext>
            </a:extLst>
          </a:blip>
          <a:srcRect/>
          <a:stretch>
            <a:fillRect/>
          </a:stretch>
        </p:blipFill>
        <p:spPr bwMode="auto">
          <a:xfrm>
            <a:off x="5564603" y="3902768"/>
            <a:ext cx="130175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018" y="3833305"/>
            <a:ext cx="1081087"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7" y="3866642"/>
            <a:ext cx="107950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49232" y="1988244"/>
            <a:ext cx="1296987"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60344" y="3910707"/>
            <a:ext cx="1311275"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2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504164" y="1988244"/>
            <a:ext cx="12668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3"/>
          <p:cNvSpPr/>
          <p:nvPr/>
        </p:nvSpPr>
        <p:spPr>
          <a:xfrm>
            <a:off x="8843889" y="1585018"/>
            <a:ext cx="555625" cy="400050"/>
          </a:xfrm>
          <a:prstGeom prst="rect">
            <a:avLst/>
          </a:prstGeom>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zh-CN" sz="2000" b="0">
                <a:solidFill>
                  <a:srgbClr val="FF00FF"/>
                </a:solidFill>
                <a:latin typeface="Times New Roman" panose="02020603050405020304" pitchFamily="18" charset="0"/>
                <a:ea typeface="Microsoft YaHei" panose="020B0503020204020204" pitchFamily="34" charset="-122"/>
              </a:rPr>
              <a:t>GU</a:t>
            </a:r>
            <a:endParaRPr lang="zh-CN" altLang="en-US" sz="2000" b="0">
              <a:solidFill>
                <a:srgbClr val="FF00FF"/>
              </a:solidFill>
              <a:latin typeface="Times New Roman" panose="02020603050405020304" pitchFamily="18" charset="0"/>
              <a:ea typeface="Microsoft YaHei" panose="020B0503020204020204" pitchFamily="34" charset="-122"/>
            </a:endParaRPr>
          </a:p>
        </p:txBody>
      </p:sp>
      <p:pic>
        <p:nvPicPr>
          <p:cNvPr id="24" name="图片 5"/>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8537502" y="3902768"/>
            <a:ext cx="1260475"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935115" y="1988243"/>
            <a:ext cx="1581708" cy="216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935115" y="4261835"/>
            <a:ext cx="1381634" cy="1443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矩形 3"/>
          <p:cNvSpPr/>
          <p:nvPr/>
        </p:nvSpPr>
        <p:spPr>
          <a:xfrm>
            <a:off x="10115237" y="1580256"/>
            <a:ext cx="1499128" cy="400110"/>
          </a:xfrm>
          <a:prstGeom prst="rect">
            <a:avLst/>
          </a:prstGeom>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zh-CN" sz="2000" b="0" dirty="0" smtClean="0">
                <a:solidFill>
                  <a:srgbClr val="FF00FF"/>
                </a:solidFill>
                <a:latin typeface="Times New Roman" panose="02020603050405020304" pitchFamily="18" charset="0"/>
                <a:ea typeface="Microsoft YaHei" panose="020B0503020204020204" pitchFamily="34" charset="-122"/>
              </a:rPr>
              <a:t>TSINGHUA</a:t>
            </a:r>
            <a:endParaRPr lang="zh-CN" altLang="en-US" sz="2000" b="0" dirty="0">
              <a:solidFill>
                <a:srgbClr val="FF00FF"/>
              </a:solidFill>
              <a:latin typeface="Times New Roman" panose="02020603050405020304" pitchFamily="18" charset="0"/>
              <a:ea typeface="Microsoft YaHei" panose="020B0503020204020204" pitchFamily="34" charset="-122"/>
            </a:endParaRPr>
          </a:p>
        </p:txBody>
      </p:sp>
      <p:pic>
        <p:nvPicPr>
          <p:cNvPr id="28" name="Picture 40"/>
          <p:cNvPicPr>
            <a:picLocks noChangeAspect="1" noChangeArrowheads="1"/>
          </p:cNvPicPr>
          <p:nvPr/>
        </p:nvPicPr>
        <p:blipFill rotWithShape="1">
          <a:blip r:embed="rId15" cstate="print"/>
          <a:srcRect l="13242" r="13217"/>
          <a:stretch/>
        </p:blipFill>
        <p:spPr bwMode="auto">
          <a:xfrm>
            <a:off x="630018" y="4804565"/>
            <a:ext cx="1795550" cy="1631403"/>
          </a:xfrm>
          <a:prstGeom prst="rect">
            <a:avLst/>
          </a:prstGeom>
          <a:noFill/>
          <a:ln w="9525">
            <a:noFill/>
            <a:miter lim="800000"/>
            <a:headEnd/>
            <a:tailEnd/>
          </a:ln>
        </p:spPr>
      </p:pic>
      <p:pic>
        <p:nvPicPr>
          <p:cNvPr id="30" name="图片 6" descr="INFN.jpg"/>
          <p:cNvPicPr>
            <a:picLocks noChangeAspect="1"/>
          </p:cNvPicPr>
          <p:nvPr/>
        </p:nvPicPr>
        <p:blipFill>
          <a:blip r:embed="rId16" cstate="print"/>
          <a:srcRect/>
          <a:stretch>
            <a:fillRect/>
          </a:stretch>
        </p:blipFill>
        <p:spPr bwMode="auto">
          <a:xfrm>
            <a:off x="3073873" y="5544761"/>
            <a:ext cx="1271587" cy="554038"/>
          </a:xfrm>
          <a:prstGeom prst="rect">
            <a:avLst/>
          </a:prstGeom>
          <a:noFill/>
          <a:ln w="9525">
            <a:noFill/>
            <a:miter lim="800000"/>
            <a:headEnd/>
            <a:tailEnd/>
          </a:ln>
        </p:spPr>
      </p:pic>
      <p:sp>
        <p:nvSpPr>
          <p:cNvPr id="31" name="下箭头 9"/>
          <p:cNvSpPr/>
          <p:nvPr/>
        </p:nvSpPr>
        <p:spPr bwMode="auto">
          <a:xfrm rot="16200000">
            <a:off x="2627757" y="5594743"/>
            <a:ext cx="288032"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val="27560926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F4B54B"/>
      </a:accent1>
      <a:accent2>
        <a:srgbClr val="A2C84E"/>
      </a:accent2>
      <a:accent3>
        <a:srgbClr val="4BC298"/>
      </a:accent3>
      <a:accent4>
        <a:srgbClr val="4CB5D3"/>
      </a:accent4>
      <a:accent5>
        <a:srgbClr val="9167E3"/>
      </a:accent5>
      <a:accent6>
        <a:srgbClr val="E05073"/>
      </a:accent6>
      <a:hlink>
        <a:srgbClr val="E19520"/>
      </a:hlink>
      <a:folHlink>
        <a:srgbClr val="E8B15D"/>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DD1DAD52-B525-46B5-8E87-60EE23581B9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Mesh</Template>
  <TotalTime>2313</TotalTime>
  <Words>1468</Words>
  <Application>Microsoft Office PowerPoint</Application>
  <PresentationFormat>Widescreen</PresentationFormat>
  <Paragraphs>276</Paragraphs>
  <Slides>19</Slides>
  <Notes>4</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31" baseType="lpstr">
      <vt:lpstr>Microsoft YaHei</vt:lpstr>
      <vt:lpstr>宋体</vt:lpstr>
      <vt:lpstr>Arial</vt:lpstr>
      <vt:lpstr>Calibri</vt:lpstr>
      <vt:lpstr>Cambria Math</vt:lpstr>
      <vt:lpstr>Century Gothic</vt:lpstr>
      <vt:lpstr>Lucida Sans Unicode</vt:lpstr>
      <vt:lpstr>Symbol</vt:lpstr>
      <vt:lpstr>Times New Roman</vt:lpstr>
      <vt:lpstr>Wingdings</vt:lpstr>
      <vt:lpstr>Mesh</vt:lpstr>
      <vt:lpstr>Equation</vt:lpstr>
      <vt:lpstr>RPC muon tomography</vt:lpstr>
      <vt:lpstr>Introduction</vt:lpstr>
      <vt:lpstr>The muon radiography concept</vt:lpstr>
      <vt:lpstr>Consequences of the multiple scattering</vt:lpstr>
      <vt:lpstr>Cosmic Rays</vt:lpstr>
      <vt:lpstr>Cosmic muons vs. gamma ray scanners</vt:lpstr>
      <vt:lpstr>Muon tomography system Design guidelines</vt:lpstr>
      <vt:lpstr>Muon tomography system Design guidelines</vt:lpstr>
      <vt:lpstr>State of the art – present studies</vt:lpstr>
      <vt:lpstr>MC studies: spatial resolution </vt:lpstr>
      <vt:lpstr>Clustering algorithms</vt:lpstr>
      <vt:lpstr>MC studies: the importance of the acceptance</vt:lpstr>
      <vt:lpstr>NEW Rpc detectors for muon tomography</vt:lpstr>
      <vt:lpstr>ATLAS spinoff R&amp;D for PHASE2</vt:lpstr>
      <vt:lpstr>Some Application scenarios</vt:lpstr>
      <vt:lpstr>Flawless vehicles control – the muon tunnel -</vt:lpstr>
      <vt:lpstr>Embedded monitoring of vehicles and buildings</vt:lpstr>
      <vt:lpstr>Logistic stocking areas gateways</vt:lpstr>
      <vt:lpstr>Cost and engineering challenges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giulio aielli</dc:creator>
  <cp:lastModifiedBy>giulio aielli</cp:lastModifiedBy>
  <cp:revision>98</cp:revision>
  <dcterms:created xsi:type="dcterms:W3CDTF">2014-03-23T12:00:38Z</dcterms:created>
  <dcterms:modified xsi:type="dcterms:W3CDTF">2014-03-25T08:46:29Z</dcterms:modified>
</cp:coreProperties>
</file>