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65" r:id="rId5"/>
    <p:sldId id="266" r:id="rId6"/>
    <p:sldId id="328" r:id="rId7"/>
    <p:sldId id="268" r:id="rId8"/>
    <p:sldId id="270" r:id="rId9"/>
    <p:sldId id="326" r:id="rId10"/>
    <p:sldId id="324" r:id="rId11"/>
    <p:sldId id="282" r:id="rId12"/>
    <p:sldId id="284" r:id="rId13"/>
    <p:sldId id="285" r:id="rId14"/>
    <p:sldId id="287" r:id="rId15"/>
    <p:sldId id="288" r:id="rId16"/>
    <p:sldId id="292" r:id="rId17"/>
    <p:sldId id="295" r:id="rId18"/>
    <p:sldId id="296" r:id="rId19"/>
    <p:sldId id="298" r:id="rId20"/>
    <p:sldId id="300" r:id="rId21"/>
    <p:sldId id="327" r:id="rId22"/>
    <p:sldId id="309" r:id="rId23"/>
    <p:sldId id="312" r:id="rId24"/>
    <p:sldId id="320" r:id="rId25"/>
    <p:sldId id="32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-2390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09/12/2013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02256-4583-4BCE-B52E-317021D659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168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5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png"/><Relationship Id="rId7" Type="http://schemas.openxmlformats.org/officeDocument/2006/relationships/hyperlink" Target="http://www.kek.jp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gif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emf"/><Relationship Id="rId11" Type="http://schemas.openxmlformats.org/officeDocument/2006/relationships/image" Target="../media/image44.png"/><Relationship Id="rId5" Type="http://schemas.openxmlformats.org/officeDocument/2006/relationships/image" Target="../media/image39.emf"/><Relationship Id="rId10" Type="http://schemas.openxmlformats.org/officeDocument/2006/relationships/image" Target="../media/image33.png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1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emf"/><Relationship Id="rId5" Type="http://schemas.openxmlformats.org/officeDocument/2006/relationships/image" Target="../media/image48.tmp"/><Relationship Id="rId10" Type="http://schemas.openxmlformats.org/officeDocument/2006/relationships/image" Target="../media/image53.jp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132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onarchive.com/show/flag-icons-by-gosquared/United-States-icon.html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4.jpeg"/><Relationship Id="rId18" Type="http://schemas.openxmlformats.org/officeDocument/2006/relationships/image" Target="../media/image79.png"/><Relationship Id="rId3" Type="http://schemas.openxmlformats.org/officeDocument/2006/relationships/image" Target="../media/image66.gif"/><Relationship Id="rId21" Type="http://schemas.openxmlformats.org/officeDocument/2006/relationships/image" Target="../media/image82.png"/><Relationship Id="rId7" Type="http://schemas.openxmlformats.org/officeDocument/2006/relationships/image" Target="../media/image31.gif"/><Relationship Id="rId12" Type="http://schemas.openxmlformats.org/officeDocument/2006/relationships/image" Target="../media/image73.png"/><Relationship Id="rId17" Type="http://schemas.openxmlformats.org/officeDocument/2006/relationships/image" Target="../media/image78.png"/><Relationship Id="rId25" Type="http://schemas.openxmlformats.org/officeDocument/2006/relationships/image" Target="../media/image86.jpeg"/><Relationship Id="rId2" Type="http://schemas.openxmlformats.org/officeDocument/2006/relationships/image" Target="../media/image65.jpeg"/><Relationship Id="rId16" Type="http://schemas.openxmlformats.org/officeDocument/2006/relationships/image" Target="../media/image77.jpeg"/><Relationship Id="rId20" Type="http://schemas.openxmlformats.org/officeDocument/2006/relationships/image" Target="../media/image81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gif"/><Relationship Id="rId11" Type="http://schemas.openxmlformats.org/officeDocument/2006/relationships/image" Target="../media/image72.png"/><Relationship Id="rId24" Type="http://schemas.openxmlformats.org/officeDocument/2006/relationships/image" Target="../media/image85.png"/><Relationship Id="rId5" Type="http://schemas.openxmlformats.org/officeDocument/2006/relationships/image" Target="../media/image68.gif"/><Relationship Id="rId15" Type="http://schemas.openxmlformats.org/officeDocument/2006/relationships/image" Target="../media/image76.gif"/><Relationship Id="rId23" Type="http://schemas.openxmlformats.org/officeDocument/2006/relationships/image" Target="../media/image84.jpeg"/><Relationship Id="rId10" Type="http://schemas.openxmlformats.org/officeDocument/2006/relationships/image" Target="../media/image71.jpeg"/><Relationship Id="rId19" Type="http://schemas.openxmlformats.org/officeDocument/2006/relationships/image" Target="../media/image80.png"/><Relationship Id="rId4" Type="http://schemas.openxmlformats.org/officeDocument/2006/relationships/image" Target="../media/image67.jpeg"/><Relationship Id="rId9" Type="http://schemas.openxmlformats.org/officeDocument/2006/relationships/hyperlink" Target="http://www.kek.jp/" TargetMode="External"/><Relationship Id="rId14" Type="http://schemas.openxmlformats.org/officeDocument/2006/relationships/image" Target="../media/image75.png"/><Relationship Id="rId22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89.png"/><Relationship Id="rId12" Type="http://schemas.openxmlformats.org/officeDocument/2006/relationships/hyperlink" Target="http://www.iconarchive.com/show/flag-icons-by-gosquared/Spain-icon.html" TargetMode="External"/><Relationship Id="rId2" Type="http://schemas.openxmlformats.org/officeDocument/2006/relationships/image" Target="../media/image87.png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91.png"/><Relationship Id="rId5" Type="http://schemas.openxmlformats.org/officeDocument/2006/relationships/image" Target="../media/image63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90.png"/><Relationship Id="rId14" Type="http://schemas.openxmlformats.org/officeDocument/2006/relationships/image" Target="../media/image9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smtClean="0"/>
              <a:t>LHC Upgrade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CH" sz="3200" dirty="0" smtClean="0"/>
              <a:t>Lucio Rossi - CERN</a:t>
            </a:r>
          </a:p>
          <a:p>
            <a:r>
              <a:rPr lang="fr-CH" dirty="0" smtClean="0"/>
              <a:t>HL-LHC </a:t>
            </a:r>
            <a:r>
              <a:rPr lang="fr-CH" dirty="0" err="1" smtClean="0"/>
              <a:t>project</a:t>
            </a:r>
            <a:r>
              <a:rPr lang="fr-CH" dirty="0" smtClean="0"/>
              <a:t> Leader</a:t>
            </a:r>
          </a:p>
          <a:p>
            <a:endParaRPr lang="fr-CH" dirty="0"/>
          </a:p>
          <a:p>
            <a:r>
              <a:rPr lang="fr-CH" dirty="0" smtClean="0"/>
              <a:t>CERN-KEK </a:t>
            </a:r>
            <a:r>
              <a:rPr lang="fr-CH" dirty="0" err="1" smtClean="0"/>
              <a:t>Committee</a:t>
            </a:r>
            <a:r>
              <a:rPr lang="fr-CH" dirty="0" smtClean="0"/>
              <a:t> </a:t>
            </a:r>
          </a:p>
          <a:p>
            <a:r>
              <a:rPr lang="fr-CH" dirty="0" smtClean="0"/>
              <a:t>8th Meeting, CERN 9 </a:t>
            </a:r>
            <a:r>
              <a:rPr lang="fr-CH" dirty="0" err="1" smtClean="0"/>
              <a:t>December</a:t>
            </a:r>
            <a:r>
              <a:rPr lang="fr-CH" dirty="0" smtClean="0"/>
              <a:t> </a:t>
            </a:r>
            <a:r>
              <a:rPr lang="fr-CH" dirty="0" smtClean="0"/>
              <a:t>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586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Magnet</a:t>
            </a:r>
            <a:r>
              <a:rPr lang="fr-CH" dirty="0" smtClean="0"/>
              <a:t> the </a:t>
            </a:r>
            <a:r>
              <a:rPr lang="fr-CH" dirty="0" err="1" smtClean="0"/>
              <a:t>progress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189038"/>
            <a:ext cx="4059484" cy="5348922"/>
          </a:xfrm>
        </p:spPr>
        <p:txBody>
          <a:bodyPr>
            <a:normAutofit/>
          </a:bodyPr>
          <a:lstStyle/>
          <a:p>
            <a:r>
              <a:rPr lang="fr-CH" sz="2400" dirty="0" smtClean="0"/>
              <a:t>LHC </a:t>
            </a:r>
            <a:r>
              <a:rPr lang="fr-CH" sz="2400" dirty="0" err="1" smtClean="0"/>
              <a:t>dipoles</a:t>
            </a:r>
            <a:r>
              <a:rPr lang="fr-CH" sz="2400" dirty="0" smtClean="0"/>
              <a:t> </a:t>
            </a:r>
            <a:r>
              <a:rPr lang="fr-CH" sz="2400" dirty="0" err="1" smtClean="0"/>
              <a:t>features</a:t>
            </a:r>
            <a:r>
              <a:rPr lang="fr-CH" sz="2400" dirty="0" smtClean="0"/>
              <a:t> 8.3 T in 56 mm (</a:t>
            </a:r>
            <a:r>
              <a:rPr lang="fr-CH" sz="2400" dirty="0" err="1" smtClean="0"/>
              <a:t>designed</a:t>
            </a:r>
            <a:r>
              <a:rPr lang="fr-CH" sz="2400" dirty="0" smtClean="0"/>
              <a:t> for 9.3 </a:t>
            </a:r>
            <a:r>
              <a:rPr lang="fr-CH" sz="2400" dirty="0" err="1" smtClean="0"/>
              <a:t>peak</a:t>
            </a:r>
            <a:r>
              <a:rPr lang="fr-CH" sz="2400" dirty="0" smtClean="0"/>
              <a:t> </a:t>
            </a:r>
            <a:r>
              <a:rPr lang="fr-CH" sz="2400" dirty="0" err="1" smtClean="0"/>
              <a:t>field</a:t>
            </a:r>
            <a:r>
              <a:rPr lang="fr-CH" sz="2400" dirty="0" smtClean="0"/>
              <a:t>)</a:t>
            </a:r>
          </a:p>
          <a:p>
            <a:r>
              <a:rPr lang="fr-CH" sz="2400" dirty="0" smtClean="0"/>
              <a:t>LHC IT Quads </a:t>
            </a:r>
            <a:r>
              <a:rPr lang="fr-CH" sz="2400" dirty="0" err="1" smtClean="0"/>
              <a:t>features</a:t>
            </a:r>
            <a:r>
              <a:rPr lang="en-GB" sz="2400" dirty="0" smtClean="0"/>
              <a:t> 205 T/m </a:t>
            </a:r>
            <a:r>
              <a:rPr lang="en-GB" sz="2400" dirty="0"/>
              <a:t>in 70 </a:t>
            </a:r>
            <a:r>
              <a:rPr lang="en-GB" sz="2400" dirty="0" smtClean="0"/>
              <a:t>mm with 8 T peak field </a:t>
            </a:r>
          </a:p>
          <a:p>
            <a:r>
              <a:rPr lang="fr-CH" sz="2400" dirty="0" smtClean="0"/>
              <a:t>HL-LHC </a:t>
            </a:r>
          </a:p>
          <a:p>
            <a:pPr lvl="1"/>
            <a:r>
              <a:rPr lang="fr-CH" sz="2000" dirty="0" smtClean="0"/>
              <a:t>11 T </a:t>
            </a:r>
            <a:r>
              <a:rPr lang="fr-CH" sz="2000" dirty="0" err="1" smtClean="0"/>
              <a:t>dipole</a:t>
            </a:r>
            <a:r>
              <a:rPr lang="fr-CH" sz="2000" dirty="0" smtClean="0"/>
              <a:t> (</a:t>
            </a:r>
            <a:r>
              <a:rPr lang="fr-CH" sz="2000" dirty="0" err="1" smtClean="0"/>
              <a:t>designed</a:t>
            </a:r>
            <a:r>
              <a:rPr lang="fr-CH" sz="2000" dirty="0" smtClean="0"/>
              <a:t> for 12.3 T </a:t>
            </a:r>
            <a:r>
              <a:rPr lang="fr-CH" sz="2000" dirty="0" err="1" smtClean="0"/>
              <a:t>peak</a:t>
            </a:r>
            <a:r>
              <a:rPr lang="fr-CH" sz="2000" dirty="0" smtClean="0"/>
              <a:t> </a:t>
            </a:r>
            <a:r>
              <a:rPr lang="fr-CH" sz="2000" dirty="0" err="1" smtClean="0"/>
              <a:t>field</a:t>
            </a:r>
            <a:r>
              <a:rPr lang="fr-CH" sz="2000" dirty="0" smtClean="0"/>
              <a:t>, 60 mm)</a:t>
            </a:r>
          </a:p>
          <a:p>
            <a:pPr lvl="1"/>
            <a:r>
              <a:rPr lang="fr-CH" sz="2000" dirty="0" smtClean="0"/>
              <a:t>New IT Quads </a:t>
            </a:r>
            <a:r>
              <a:rPr lang="fr-CH" sz="2000" dirty="0" err="1" smtClean="0"/>
              <a:t>features</a:t>
            </a:r>
            <a:r>
              <a:rPr lang="fr-CH" sz="2000" dirty="0" smtClean="0"/>
              <a:t>  140 T/m in 150 mm &gt; 12 T </a:t>
            </a:r>
            <a:r>
              <a:rPr lang="fr-CH" sz="2000" dirty="0" err="1" smtClean="0"/>
              <a:t>operational</a:t>
            </a:r>
            <a:r>
              <a:rPr lang="fr-CH" sz="2000" dirty="0" smtClean="0"/>
              <a:t> </a:t>
            </a:r>
            <a:r>
              <a:rPr lang="fr-CH" sz="2000" dirty="0" err="1" smtClean="0"/>
              <a:t>field</a:t>
            </a:r>
            <a:r>
              <a:rPr lang="fr-CH" sz="2000" dirty="0" smtClean="0"/>
              <a:t>, </a:t>
            </a:r>
            <a:r>
              <a:rPr lang="fr-CH" sz="2000" dirty="0" err="1" smtClean="0"/>
              <a:t>designed</a:t>
            </a:r>
            <a:r>
              <a:rPr lang="fr-CH" sz="2000" dirty="0" smtClean="0"/>
              <a:t> for 13.5 T).</a:t>
            </a:r>
            <a:endParaRPr lang="fr-CH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40" y="3362905"/>
            <a:ext cx="4876512" cy="283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7776" b="34001"/>
          <a:stretch/>
        </p:blipFill>
        <p:spPr>
          <a:xfrm>
            <a:off x="5800328" y="1556759"/>
            <a:ext cx="3298426" cy="1571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964" y="1539521"/>
            <a:ext cx="2042342" cy="158848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50520" y="5666947"/>
            <a:ext cx="1905000" cy="2975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95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689" y="4322606"/>
            <a:ext cx="5760463" cy="245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view</a:t>
            </a:r>
            <a:r>
              <a:rPr lang="fr-CH" dirty="0" smtClean="0"/>
              <a:t> of IT </a:t>
            </a:r>
            <a:r>
              <a:rPr lang="fr-CH" dirty="0" smtClean="0"/>
              <a:t>zone </a:t>
            </a:r>
            <a:r>
              <a:rPr lang="fr-CH" dirty="0" err="1" smtClean="0"/>
              <a:t>with</a:t>
            </a:r>
            <a:r>
              <a:rPr lang="fr-CH" dirty="0" smtClean="0"/>
              <a:t> D1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3" y="1772816"/>
            <a:ext cx="8272271" cy="229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252" y="4601184"/>
            <a:ext cx="2848094" cy="2136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5076056" y="566953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3557032" y="5090160"/>
            <a:ext cx="3718560" cy="716533"/>
          </a:xfrm>
          <a:custGeom>
            <a:avLst/>
            <a:gdLst>
              <a:gd name="connsiteX0" fmla="*/ 3718560 w 3718560"/>
              <a:gd name="connsiteY0" fmla="*/ 76200 h 977333"/>
              <a:gd name="connsiteX1" fmla="*/ 2682240 w 3718560"/>
              <a:gd name="connsiteY1" fmla="*/ 60960 h 977333"/>
              <a:gd name="connsiteX2" fmla="*/ 2636520 w 3718560"/>
              <a:gd name="connsiteY2" fmla="*/ 45720 h 977333"/>
              <a:gd name="connsiteX3" fmla="*/ 2514600 w 3718560"/>
              <a:gd name="connsiteY3" fmla="*/ 30480 h 977333"/>
              <a:gd name="connsiteX4" fmla="*/ 2209800 w 3718560"/>
              <a:gd name="connsiteY4" fmla="*/ 0 h 977333"/>
              <a:gd name="connsiteX5" fmla="*/ 1386840 w 3718560"/>
              <a:gd name="connsiteY5" fmla="*/ 15240 h 977333"/>
              <a:gd name="connsiteX6" fmla="*/ 1112520 w 3718560"/>
              <a:gd name="connsiteY6" fmla="*/ 76200 h 977333"/>
              <a:gd name="connsiteX7" fmla="*/ 1036320 w 3718560"/>
              <a:gd name="connsiteY7" fmla="*/ 91440 h 977333"/>
              <a:gd name="connsiteX8" fmla="*/ 853440 w 3718560"/>
              <a:gd name="connsiteY8" fmla="*/ 121920 h 977333"/>
              <a:gd name="connsiteX9" fmla="*/ 762000 w 3718560"/>
              <a:gd name="connsiteY9" fmla="*/ 152400 h 977333"/>
              <a:gd name="connsiteX10" fmla="*/ 640080 w 3718560"/>
              <a:gd name="connsiteY10" fmla="*/ 182880 h 977333"/>
              <a:gd name="connsiteX11" fmla="*/ 563880 w 3718560"/>
              <a:gd name="connsiteY11" fmla="*/ 198120 h 977333"/>
              <a:gd name="connsiteX12" fmla="*/ 502920 w 3718560"/>
              <a:gd name="connsiteY12" fmla="*/ 228600 h 977333"/>
              <a:gd name="connsiteX13" fmla="*/ 457200 w 3718560"/>
              <a:gd name="connsiteY13" fmla="*/ 243840 h 977333"/>
              <a:gd name="connsiteX14" fmla="*/ 335280 w 3718560"/>
              <a:gd name="connsiteY14" fmla="*/ 304800 h 977333"/>
              <a:gd name="connsiteX15" fmla="*/ 182880 w 3718560"/>
              <a:gd name="connsiteY15" fmla="*/ 365760 h 977333"/>
              <a:gd name="connsiteX16" fmla="*/ 137160 w 3718560"/>
              <a:gd name="connsiteY16" fmla="*/ 396240 h 977333"/>
              <a:gd name="connsiteX17" fmla="*/ 30480 w 3718560"/>
              <a:gd name="connsiteY17" fmla="*/ 533400 h 977333"/>
              <a:gd name="connsiteX18" fmla="*/ 0 w 3718560"/>
              <a:gd name="connsiteY18" fmla="*/ 594360 h 977333"/>
              <a:gd name="connsiteX19" fmla="*/ 15240 w 3718560"/>
              <a:gd name="connsiteY19" fmla="*/ 731520 h 977333"/>
              <a:gd name="connsiteX20" fmla="*/ 60960 w 3718560"/>
              <a:gd name="connsiteY20" fmla="*/ 777240 h 977333"/>
              <a:gd name="connsiteX21" fmla="*/ 76200 w 3718560"/>
              <a:gd name="connsiteY21" fmla="*/ 822960 h 977333"/>
              <a:gd name="connsiteX22" fmla="*/ 106680 w 3718560"/>
              <a:gd name="connsiteY22" fmla="*/ 883920 h 977333"/>
              <a:gd name="connsiteX23" fmla="*/ 198120 w 3718560"/>
              <a:gd name="connsiteY23" fmla="*/ 960120 h 977333"/>
              <a:gd name="connsiteX24" fmla="*/ 243840 w 3718560"/>
              <a:gd name="connsiteY24" fmla="*/ 975360 h 977333"/>
              <a:gd name="connsiteX25" fmla="*/ 563880 w 3718560"/>
              <a:gd name="connsiteY25" fmla="*/ 975360 h 97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718560" h="977333">
                <a:moveTo>
                  <a:pt x="3718560" y="76200"/>
                </a:moveTo>
                <a:lnTo>
                  <a:pt x="2682240" y="60960"/>
                </a:lnTo>
                <a:cubicBezTo>
                  <a:pt x="2666182" y="60508"/>
                  <a:pt x="2652325" y="48594"/>
                  <a:pt x="2636520" y="45720"/>
                </a:cubicBezTo>
                <a:cubicBezTo>
                  <a:pt x="2596224" y="38394"/>
                  <a:pt x="2555276" y="35265"/>
                  <a:pt x="2514600" y="30480"/>
                </a:cubicBezTo>
                <a:cubicBezTo>
                  <a:pt x="2368833" y="13331"/>
                  <a:pt x="2365729" y="14175"/>
                  <a:pt x="2209800" y="0"/>
                </a:cubicBezTo>
                <a:cubicBezTo>
                  <a:pt x="1935480" y="5080"/>
                  <a:pt x="1660924" y="2782"/>
                  <a:pt x="1386840" y="15240"/>
                </a:cubicBezTo>
                <a:cubicBezTo>
                  <a:pt x="1091516" y="28664"/>
                  <a:pt x="1304571" y="37790"/>
                  <a:pt x="1112520" y="76200"/>
                </a:cubicBezTo>
                <a:cubicBezTo>
                  <a:pt x="1087120" y="81280"/>
                  <a:pt x="1061871" y="87182"/>
                  <a:pt x="1036320" y="91440"/>
                </a:cubicBezTo>
                <a:cubicBezTo>
                  <a:pt x="980246" y="100786"/>
                  <a:pt x="909879" y="106527"/>
                  <a:pt x="853440" y="121920"/>
                </a:cubicBezTo>
                <a:cubicBezTo>
                  <a:pt x="822443" y="130374"/>
                  <a:pt x="793505" y="146099"/>
                  <a:pt x="762000" y="152400"/>
                </a:cubicBezTo>
                <a:cubicBezTo>
                  <a:pt x="481139" y="208572"/>
                  <a:pt x="827530" y="136017"/>
                  <a:pt x="640080" y="182880"/>
                </a:cubicBezTo>
                <a:cubicBezTo>
                  <a:pt x="614950" y="189162"/>
                  <a:pt x="589280" y="193040"/>
                  <a:pt x="563880" y="198120"/>
                </a:cubicBezTo>
                <a:cubicBezTo>
                  <a:pt x="543560" y="208280"/>
                  <a:pt x="523802" y="219651"/>
                  <a:pt x="502920" y="228600"/>
                </a:cubicBezTo>
                <a:cubicBezTo>
                  <a:pt x="488155" y="234928"/>
                  <a:pt x="471824" y="237193"/>
                  <a:pt x="457200" y="243840"/>
                </a:cubicBezTo>
                <a:cubicBezTo>
                  <a:pt x="415836" y="262642"/>
                  <a:pt x="378385" y="290432"/>
                  <a:pt x="335280" y="304800"/>
                </a:cubicBezTo>
                <a:cubicBezTo>
                  <a:pt x="260343" y="329779"/>
                  <a:pt x="245668" y="329881"/>
                  <a:pt x="182880" y="365760"/>
                </a:cubicBezTo>
                <a:cubicBezTo>
                  <a:pt x="166977" y="374847"/>
                  <a:pt x="151231" y="384514"/>
                  <a:pt x="137160" y="396240"/>
                </a:cubicBezTo>
                <a:cubicBezTo>
                  <a:pt x="94154" y="432078"/>
                  <a:pt x="54755" y="484850"/>
                  <a:pt x="30480" y="533400"/>
                </a:cubicBezTo>
                <a:lnTo>
                  <a:pt x="0" y="594360"/>
                </a:lnTo>
                <a:cubicBezTo>
                  <a:pt x="5080" y="640080"/>
                  <a:pt x="693" y="687879"/>
                  <a:pt x="15240" y="731520"/>
                </a:cubicBezTo>
                <a:cubicBezTo>
                  <a:pt x="22056" y="751967"/>
                  <a:pt x="49005" y="759307"/>
                  <a:pt x="60960" y="777240"/>
                </a:cubicBezTo>
                <a:cubicBezTo>
                  <a:pt x="69871" y="790606"/>
                  <a:pt x="69872" y="808195"/>
                  <a:pt x="76200" y="822960"/>
                </a:cubicBezTo>
                <a:cubicBezTo>
                  <a:pt x="85149" y="843842"/>
                  <a:pt x="93475" y="865433"/>
                  <a:pt x="106680" y="883920"/>
                </a:cubicBezTo>
                <a:cubicBezTo>
                  <a:pt x="125405" y="910135"/>
                  <a:pt x="168415" y="945268"/>
                  <a:pt x="198120" y="960120"/>
                </a:cubicBezTo>
                <a:cubicBezTo>
                  <a:pt x="212488" y="967304"/>
                  <a:pt x="227790" y="974691"/>
                  <a:pt x="243840" y="975360"/>
                </a:cubicBezTo>
                <a:cubicBezTo>
                  <a:pt x="350428" y="979801"/>
                  <a:pt x="457200" y="975360"/>
                  <a:pt x="563880" y="975360"/>
                </a:cubicBezTo>
              </a:path>
            </a:pathLst>
          </a:custGeom>
          <a:noFill/>
          <a:ln>
            <a:solidFill>
              <a:srgbClr val="FFFF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276480" y="3202320"/>
            <a:ext cx="8675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ATLAS</a:t>
            </a:r>
          </a:p>
          <a:p>
            <a:pPr algn="ctr"/>
            <a:r>
              <a:rPr lang="fr-CH" sz="1200" b="1" dirty="0" smtClean="0"/>
              <a:t>CMS</a:t>
            </a:r>
            <a:endParaRPr lang="en-GB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743250"/>
            <a:ext cx="3048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P. Fessia</a:t>
            </a:r>
            <a:endParaRPr lang="en-GB" dirty="0"/>
          </a:p>
          <a:p>
            <a:r>
              <a:rPr lang="fr-CH" dirty="0" smtClean="0"/>
              <a:t>JP Corso and EN-MEF </a:t>
            </a:r>
            <a:r>
              <a:rPr lang="fr-CH" dirty="0" err="1" smtClean="0"/>
              <a:t>int</a:t>
            </a:r>
            <a:r>
              <a:rPr lang="fr-CH" dirty="0" smtClean="0"/>
              <a:t>. team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 rot="511525">
            <a:off x="457200" y="2370976"/>
            <a:ext cx="1264920" cy="520080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D1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2170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low-β </a:t>
            </a:r>
            <a:r>
              <a:rPr lang="en-GB" dirty="0" smtClean="0"/>
              <a:t>quads</a:t>
            </a:r>
            <a:r>
              <a:rPr lang="en-GB" dirty="0"/>
              <a:t>: steps </a:t>
            </a:r>
            <a:r>
              <a:rPr lang="en-GB" dirty="0" smtClean="0"/>
              <a:t>in magnet technology from </a:t>
            </a:r>
            <a:r>
              <a:rPr lang="en-GB" dirty="0"/>
              <a:t>LHC toward HL-LHC </a:t>
            </a:r>
          </a:p>
        </p:txBody>
      </p:sp>
      <p:pic>
        <p:nvPicPr>
          <p:cNvPr id="3" name="Content Placeholder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933965"/>
            <a:ext cx="2448216" cy="244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445" y="3808941"/>
            <a:ext cx="2696446" cy="269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31" y="1766139"/>
            <a:ext cx="2040673" cy="204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735" y="1844824"/>
            <a:ext cx="1888153" cy="188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410" y="2370976"/>
            <a:ext cx="20881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400" b="1" dirty="0" smtClean="0"/>
              <a:t>LHC (USA &amp; JP, 5-6 m)</a:t>
            </a:r>
          </a:p>
          <a:p>
            <a:pPr algn="r"/>
            <a:r>
              <a:rPr lang="fr-CH" sz="1400" b="1" dirty="0" smtClean="0">
                <a:sym typeface="Symbol"/>
              </a:rPr>
              <a:t>70 mm, </a:t>
            </a: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8 T</a:t>
            </a:r>
          </a:p>
          <a:p>
            <a:pPr algn="r"/>
            <a:r>
              <a:rPr lang="fr-CH" sz="1400" b="1" dirty="0" smtClean="0">
                <a:sym typeface="Symbol"/>
              </a:rPr>
              <a:t>1992-2005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39990" y="2420888"/>
            <a:ext cx="19943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/>
              <a:t>LARP TQS &amp; LQ (4m)</a:t>
            </a:r>
          </a:p>
          <a:p>
            <a:r>
              <a:rPr lang="fr-CH" sz="1400" b="1" dirty="0" smtClean="0">
                <a:sym typeface="Symbol"/>
              </a:rPr>
              <a:t>90 mm, </a:t>
            </a: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11 T</a:t>
            </a:r>
          </a:p>
          <a:p>
            <a:r>
              <a:rPr lang="fr-CH" sz="1400" b="1" dirty="0" smtClean="0">
                <a:sym typeface="Symbol"/>
              </a:rPr>
              <a:t>2004-2010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040" y="4896463"/>
            <a:ext cx="10262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sz="1400" b="1" dirty="0" smtClean="0"/>
              <a:t>LARP HQ</a:t>
            </a:r>
          </a:p>
          <a:p>
            <a:pPr algn="r"/>
            <a:r>
              <a:rPr lang="fr-CH" sz="1400" b="1" dirty="0" smtClean="0">
                <a:sym typeface="Symbol"/>
              </a:rPr>
              <a:t>120 mm, </a:t>
            </a:r>
            <a:br>
              <a:rPr lang="fr-CH" sz="1400" b="1" dirty="0" smtClean="0">
                <a:sym typeface="Symbol"/>
              </a:rPr>
            </a:b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12 T</a:t>
            </a:r>
          </a:p>
          <a:p>
            <a:pPr algn="r"/>
            <a:r>
              <a:rPr lang="fr-CH" sz="1400" b="1" dirty="0" smtClean="0">
                <a:sym typeface="Symbol"/>
              </a:rPr>
              <a:t>2008-2014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488431" y="4797152"/>
            <a:ext cx="117532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ym typeface="Symbol"/>
              </a:rPr>
              <a:t>LARP &amp; CERN</a:t>
            </a:r>
          </a:p>
          <a:p>
            <a:r>
              <a:rPr lang="fr-CH" sz="1400" b="1" dirty="0" smtClean="0">
                <a:sym typeface="Symbol"/>
              </a:rPr>
              <a:t>MQXF</a:t>
            </a:r>
          </a:p>
          <a:p>
            <a:r>
              <a:rPr lang="fr-CH" sz="1400" b="1" dirty="0" smtClean="0">
                <a:sym typeface="Symbol"/>
              </a:rPr>
              <a:t>150 mm, </a:t>
            </a:r>
            <a:br>
              <a:rPr lang="fr-CH" sz="1400" b="1" dirty="0" smtClean="0">
                <a:sym typeface="Symbol"/>
              </a:rPr>
            </a:br>
            <a:r>
              <a:rPr lang="fr-CH" sz="1400" b="1" dirty="0" err="1" smtClean="0">
                <a:sym typeface="Symbol"/>
              </a:rPr>
              <a:t>B</a:t>
            </a:r>
            <a:r>
              <a:rPr lang="fr-CH" sz="1400" b="1" baseline="-25000" dirty="0" err="1" smtClean="0">
                <a:sym typeface="Symbol"/>
              </a:rPr>
              <a:t>peak</a:t>
            </a:r>
            <a:r>
              <a:rPr lang="fr-CH" sz="1400" b="1" dirty="0" smtClean="0">
                <a:sym typeface="Symbol"/>
              </a:rPr>
              <a:t> 12.1 T</a:t>
            </a:r>
          </a:p>
          <a:p>
            <a:r>
              <a:rPr lang="fr-CH" sz="1400" b="1" dirty="0" smtClean="0">
                <a:sym typeface="Symbol"/>
              </a:rPr>
              <a:t>2013-2020</a:t>
            </a:r>
            <a:endParaRPr lang="en-GB" sz="1400" b="1" dirty="0"/>
          </a:p>
        </p:txBody>
      </p:sp>
      <p:sp>
        <p:nvSpPr>
          <p:cNvPr id="11" name="Right Arrow 10"/>
          <p:cNvSpPr>
            <a:spLocks noChangeAspect="1"/>
          </p:cNvSpPr>
          <p:nvPr/>
        </p:nvSpPr>
        <p:spPr>
          <a:xfrm>
            <a:off x="4211960" y="2584251"/>
            <a:ext cx="831648" cy="411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>
            <a:spLocks noChangeAspect="1"/>
          </p:cNvSpPr>
          <p:nvPr/>
        </p:nvSpPr>
        <p:spPr>
          <a:xfrm rot="8999955">
            <a:off x="4007890" y="3602973"/>
            <a:ext cx="1239787" cy="4119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163346" y="3159552"/>
            <a:ext cx="196899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New structure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bladders</a:t>
            </a:r>
            <a:r>
              <a:rPr lang="fr-CH" dirty="0" smtClean="0"/>
              <a:t> and keys (LBNL, LARP)</a:t>
            </a:r>
            <a:endParaRPr lang="en-GB" dirty="0"/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/>
          </a:p>
        </p:txBody>
      </p:sp>
      <p:pic>
        <p:nvPicPr>
          <p:cNvPr id="17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82" y="1647076"/>
            <a:ext cx="1238250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IGH ENERGY ACCELERATOR RESEARCH ORGANIZATION. KEK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186"/>
          <a:stretch/>
        </p:blipFill>
        <p:spPr bwMode="auto">
          <a:xfrm>
            <a:off x="3174719" y="1565410"/>
            <a:ext cx="901170" cy="40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62876" y="1505628"/>
            <a:ext cx="523509" cy="68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98180" y="5881309"/>
            <a:ext cx="523509" cy="68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62876" y="5881309"/>
            <a:ext cx="523509" cy="68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22" name="Right Arrow 21"/>
          <p:cNvSpPr>
            <a:spLocks noChangeAspect="1"/>
          </p:cNvSpPr>
          <p:nvPr/>
        </p:nvSpPr>
        <p:spPr>
          <a:xfrm>
            <a:off x="4374510" y="4981082"/>
            <a:ext cx="506548" cy="4027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727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  <p:bldP spid="13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Effect</a:t>
            </a:r>
            <a:r>
              <a:rPr lang="fr-CH" dirty="0" smtClean="0"/>
              <a:t> of the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89" y="1743219"/>
            <a:ext cx="4451712" cy="263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202" y="1652009"/>
            <a:ext cx="4677798" cy="2734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587154"/>
            <a:ext cx="914400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66688" indent="-1666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>
                <a:latin typeface="Calibri"/>
              </a:rPr>
              <a:t>RF crab cavity deflects head and tail in opposite direction so that collision is effectively “head on” </a:t>
            </a:r>
            <a:r>
              <a:rPr lang="en-US" sz="2000" b="1" dirty="0" smtClean="0">
                <a:latin typeface="Calibri"/>
              </a:rPr>
              <a:t>and then luminosity is maximized</a:t>
            </a:r>
          </a:p>
          <a:p>
            <a:pPr marL="166688" indent="-1666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i="1" dirty="0" smtClean="0">
                <a:latin typeface="Calibri"/>
              </a:rPr>
              <a:t>Crab cavity maximizes the </a:t>
            </a:r>
            <a:r>
              <a:rPr lang="en-US" sz="2000" b="1" i="1" dirty="0" err="1" smtClean="0">
                <a:latin typeface="Calibri"/>
              </a:rPr>
              <a:t>lumi</a:t>
            </a:r>
            <a:r>
              <a:rPr lang="en-US" sz="2000" b="1" i="1" dirty="0" smtClean="0">
                <a:latin typeface="Calibri"/>
              </a:rPr>
              <a:t> and can be used also for luminosity </a:t>
            </a:r>
            <a:r>
              <a:rPr lang="en-US" sz="2000" b="1" i="1" dirty="0" err="1" smtClean="0">
                <a:latin typeface="Calibri"/>
              </a:rPr>
              <a:t>levelling</a:t>
            </a:r>
            <a:r>
              <a:rPr lang="en-US" sz="2000" b="1" i="1" dirty="0" smtClean="0">
                <a:latin typeface="Calibri"/>
              </a:rPr>
              <a:t>:  if the </a:t>
            </a:r>
            <a:r>
              <a:rPr lang="en-US" sz="2000" b="1" i="1" dirty="0" err="1" smtClean="0">
                <a:latin typeface="Calibri"/>
              </a:rPr>
              <a:t>lumi</a:t>
            </a:r>
            <a:r>
              <a:rPr lang="en-US" sz="2000" b="1" i="1" dirty="0" smtClean="0">
                <a:latin typeface="Calibri"/>
              </a:rPr>
              <a:t> is too high, initially you don’t use it, so </a:t>
            </a:r>
            <a:r>
              <a:rPr lang="en-US" sz="2000" b="1" i="1" dirty="0" err="1" smtClean="0">
                <a:latin typeface="Calibri"/>
              </a:rPr>
              <a:t>lumi</a:t>
            </a:r>
            <a:r>
              <a:rPr lang="en-US" sz="2000" b="1" i="1" dirty="0" smtClean="0">
                <a:latin typeface="Calibri"/>
              </a:rPr>
              <a:t> is reduced by the geometrical factor. Then they are slowly turned on to compensate the proton burning</a:t>
            </a:r>
            <a:endParaRPr lang="en-US" sz="2000" b="1" i="1" dirty="0"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1294B-30F2-40DE-96EA-1B04FE7EBC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65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And excellent </a:t>
            </a:r>
            <a:r>
              <a:rPr lang="fr-CH" dirty="0" err="1" smtClean="0"/>
              <a:t>results</a:t>
            </a:r>
            <a:r>
              <a:rPr lang="fr-CH" dirty="0" smtClean="0"/>
              <a:t>: </a:t>
            </a:r>
            <a:r>
              <a:rPr lang="fr-CH" dirty="0" smtClean="0">
                <a:solidFill>
                  <a:srgbClr val="FF0000"/>
                </a:solidFill>
              </a:rPr>
              <a:t>RF </a:t>
            </a:r>
            <a:r>
              <a:rPr lang="fr-CH" dirty="0" err="1" smtClean="0">
                <a:solidFill>
                  <a:srgbClr val="FF0000"/>
                </a:solidFill>
              </a:rPr>
              <a:t>dipole</a:t>
            </a:r>
            <a:r>
              <a:rPr lang="fr-CH" dirty="0" smtClean="0">
                <a:solidFill>
                  <a:srgbClr val="FF0000"/>
                </a:solidFill>
              </a:rPr>
              <a:t> &gt; 5 MV</a:t>
            </a:r>
            <a:br>
              <a:rPr lang="fr-CH" dirty="0" smtClean="0">
                <a:solidFill>
                  <a:srgbClr val="FF0000"/>
                </a:solidFill>
              </a:rPr>
            </a:br>
            <a:r>
              <a:rPr lang="fr-CH" sz="2200" dirty="0" smtClean="0"/>
              <a:t>¼ w and 4-rods </a:t>
            </a:r>
            <a:r>
              <a:rPr lang="fr-CH" sz="2200" dirty="0" err="1" smtClean="0"/>
              <a:t>also</a:t>
            </a:r>
            <a:r>
              <a:rPr lang="fr-CH" sz="2200" dirty="0" smtClean="0"/>
              <a:t> </a:t>
            </a:r>
            <a:r>
              <a:rPr lang="fr-CH" sz="2200" dirty="0" err="1" smtClean="0"/>
              <a:t>tested</a:t>
            </a:r>
            <a:r>
              <a:rPr lang="fr-CH" sz="2200" dirty="0" smtClean="0"/>
              <a:t> (1.5 MV) </a:t>
            </a:r>
            <a:br>
              <a:rPr lang="fr-CH" sz="2200" dirty="0" smtClean="0"/>
            </a:br>
            <a:r>
              <a:rPr lang="fr-CH" sz="2200" dirty="0" err="1" smtClean="0"/>
              <a:t>cleaning</a:t>
            </a:r>
            <a:r>
              <a:rPr lang="fr-CH" sz="2200" dirty="0" smtClean="0"/>
              <a:t> &amp; vacuum issues: new test </a:t>
            </a:r>
            <a:r>
              <a:rPr lang="fr-CH" sz="2200" dirty="0" err="1" smtClean="0"/>
              <a:t>under</a:t>
            </a:r>
            <a:r>
              <a:rPr lang="fr-CH" sz="2200" dirty="0" smtClean="0"/>
              <a:t> </a:t>
            </a:r>
            <a:r>
              <a:rPr lang="fr-CH" sz="2200" dirty="0" err="1" smtClean="0"/>
              <a:t>way</a:t>
            </a:r>
            <a:endParaRPr lang="en-GB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482" y="2138035"/>
            <a:ext cx="3062722" cy="2015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 preferRelativeResize="0"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51" b="7963"/>
          <a:stretch/>
        </p:blipFill>
        <p:spPr bwMode="auto">
          <a:xfrm>
            <a:off x="34416" y="1343252"/>
            <a:ext cx="5880786" cy="424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7" t="85927" r="3698" b="7730"/>
          <a:stretch/>
        </p:blipFill>
        <p:spPr bwMode="auto">
          <a:xfrm>
            <a:off x="793623" y="5591778"/>
            <a:ext cx="5145023" cy="29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5" t="85928" r="3714" b="8258"/>
          <a:stretch/>
        </p:blipFill>
        <p:spPr bwMode="auto">
          <a:xfrm>
            <a:off x="866775" y="6205442"/>
            <a:ext cx="5071872" cy="26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>
            <a:off x="3187700" y="2276447"/>
            <a:ext cx="0" cy="3328031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191000" y="2399276"/>
            <a:ext cx="0" cy="3214711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Content Placeholder 6"/>
          <p:cNvSpPr txBox="1">
            <a:spLocks/>
          </p:cNvSpPr>
          <p:nvPr/>
        </p:nvSpPr>
        <p:spPr>
          <a:xfrm>
            <a:off x="4919648" y="3859311"/>
            <a:ext cx="1022350" cy="363015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smtClean="0"/>
              <a:t>Quench</a:t>
            </a:r>
            <a:endParaRPr lang="en-US" sz="1600" b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5420106" y="3165927"/>
            <a:ext cx="0" cy="584200"/>
          </a:xfrm>
          <a:prstGeom prst="straightConnector1">
            <a:avLst/>
          </a:prstGeom>
          <a:noFill/>
          <a:ln w="6350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181100" y="3635489"/>
            <a:ext cx="123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4.2 K result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951271" y="2430505"/>
            <a:ext cx="10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 K result</a:t>
            </a:r>
            <a:endParaRPr lang="en-GB" dirty="0"/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38" t="92798" r="39393" b="2622"/>
          <a:stretch/>
        </p:blipFill>
        <p:spPr bwMode="auto">
          <a:xfrm>
            <a:off x="5953886" y="5380450"/>
            <a:ext cx="812801" cy="211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08" t="92447" r="40454" b="2114"/>
          <a:stretch/>
        </p:blipFill>
        <p:spPr bwMode="auto">
          <a:xfrm>
            <a:off x="5930772" y="5657817"/>
            <a:ext cx="682244" cy="25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6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9" t="92248" r="38912" b="2268"/>
          <a:stretch/>
        </p:blipFill>
        <p:spPr bwMode="auto">
          <a:xfrm>
            <a:off x="5989447" y="5974301"/>
            <a:ext cx="809752" cy="25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7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72" t="92270" r="40944" b="2444"/>
          <a:stretch/>
        </p:blipFill>
        <p:spPr bwMode="auto">
          <a:xfrm>
            <a:off x="5962014" y="6282149"/>
            <a:ext cx="617729" cy="24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0" t="85929" r="4229" b="8082"/>
          <a:stretch/>
        </p:blipFill>
        <p:spPr bwMode="auto">
          <a:xfrm>
            <a:off x="862710" y="5908770"/>
            <a:ext cx="5053584" cy="27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19856" y="4153747"/>
            <a:ext cx="400059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Initial goal </a:t>
            </a:r>
            <a:r>
              <a:rPr lang="fr-CH" sz="2400" b="1" dirty="0" err="1" smtClean="0"/>
              <a:t>was</a:t>
            </a:r>
            <a:r>
              <a:rPr lang="fr-CH" sz="2400" b="1" dirty="0" smtClean="0"/>
              <a:t> 3.5 MV</a:t>
            </a:r>
            <a:br>
              <a:rPr lang="fr-CH" sz="2400" b="1" dirty="0" smtClean="0"/>
            </a:br>
            <a:r>
              <a:rPr lang="fr-CH" sz="2400" b="1" dirty="0" err="1" smtClean="0"/>
              <a:t>however</a:t>
            </a:r>
            <a:r>
              <a:rPr lang="fr-CH" sz="2400" b="1" dirty="0"/>
              <a:t> </a:t>
            </a:r>
            <a:r>
              <a:rPr lang="fr-CH" sz="2400" b="1" dirty="0" smtClean="0">
                <a:sym typeface="Symbol"/>
              </a:rPr>
              <a:t>V </a:t>
            </a:r>
            <a:r>
              <a:rPr lang="fr-CH" sz="2400" b="1" dirty="0" smtClean="0"/>
              <a:t>&gt; 5-6 MV </a:t>
            </a:r>
            <a:r>
              <a:rPr lang="fr-CH" sz="2400" b="1" dirty="0" err="1" smtClean="0"/>
              <a:t>would</a:t>
            </a:r>
            <a:r>
              <a:rPr lang="fr-CH" sz="2400" b="1" dirty="0"/>
              <a:t> </a:t>
            </a:r>
            <a:r>
              <a:rPr lang="fr-CH" sz="2400" b="1" dirty="0" err="1" smtClean="0"/>
              <a:t>ease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integration</a:t>
            </a:r>
            <a:endParaRPr lang="fr-CH" sz="2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092388" y="5446260"/>
            <a:ext cx="399907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 smtClean="0"/>
              <a:t>We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need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downselection</a:t>
            </a:r>
            <a:r>
              <a:rPr lang="fr-CH" sz="2400" b="1" dirty="0" smtClean="0"/>
              <a:t>, and ASAP: but not </a:t>
            </a:r>
            <a:r>
              <a:rPr lang="fr-CH" sz="2400" b="1" dirty="0" err="1" smtClean="0"/>
              <a:t>too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early</a:t>
            </a:r>
            <a:r>
              <a:rPr lang="fr-CH" sz="2400" b="1" dirty="0" smtClean="0"/>
              <a:t>!</a:t>
            </a:r>
            <a:endParaRPr lang="en-GB" sz="2400" b="1" dirty="0"/>
          </a:p>
        </p:txBody>
      </p:sp>
      <p:sp>
        <p:nvSpPr>
          <p:cNvPr id="4" name="6-Point Star 3"/>
          <p:cNvSpPr/>
          <p:nvPr/>
        </p:nvSpPr>
        <p:spPr>
          <a:xfrm>
            <a:off x="3962400" y="5604478"/>
            <a:ext cx="457200" cy="54933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5</a:t>
            </a:r>
            <a:endParaRPr lang="en-GB" b="1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30060" y="1185459"/>
            <a:ext cx="721144" cy="94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151" y="1343252"/>
            <a:ext cx="1017587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" y="4616280"/>
            <a:ext cx="1905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JP </a:t>
            </a:r>
            <a:r>
              <a:rPr lang="fr-CH" b="1" dirty="0" err="1" smtClean="0"/>
              <a:t>Delahayen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8625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 for </a:t>
            </a:r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/>
              <a:t> </a:t>
            </a:r>
            <a:r>
              <a:rPr lang="fr-CH" dirty="0" smtClean="0"/>
              <a:t>rotation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78535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3095157"/>
            <a:ext cx="5549900" cy="190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4278784" y="2054496"/>
            <a:ext cx="1217141" cy="1172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33800" y="3537127"/>
            <a:ext cx="537604" cy="22921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60208" y="5565172"/>
            <a:ext cx="478379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Present</a:t>
            </a:r>
            <a:r>
              <a:rPr lang="fr-CH" b="1" dirty="0" smtClean="0"/>
              <a:t> </a:t>
            </a:r>
            <a:r>
              <a:rPr lang="fr-CH" b="1" dirty="0" err="1" smtClean="0"/>
              <a:t>baseline</a:t>
            </a:r>
            <a:r>
              <a:rPr lang="fr-CH" b="1" dirty="0" smtClean="0"/>
              <a:t>: 3 </a:t>
            </a:r>
            <a:r>
              <a:rPr lang="fr-CH" b="1" dirty="0" err="1" smtClean="0"/>
              <a:t>cavity</a:t>
            </a:r>
            <a:r>
              <a:rPr lang="fr-CH" b="1" dirty="0" smtClean="0"/>
              <a:t> /</a:t>
            </a:r>
            <a:r>
              <a:rPr lang="fr-CH" b="1" dirty="0" err="1" smtClean="0"/>
              <a:t>cyomodule</a:t>
            </a:r>
            <a:endParaRPr lang="fr-CH" b="1" dirty="0" smtClean="0"/>
          </a:p>
          <a:p>
            <a:r>
              <a:rPr lang="fr-CH" b="1" dirty="0" smtClean="0"/>
              <a:t>4 </a:t>
            </a:r>
            <a:r>
              <a:rPr lang="fr-CH" b="1" dirty="0" err="1" smtClean="0"/>
              <a:t>cavity</a:t>
            </a:r>
            <a:r>
              <a:rPr lang="fr-CH" b="1" dirty="0" smtClean="0"/>
              <a:t>/</a:t>
            </a:r>
            <a:r>
              <a:rPr lang="fr-CH" b="1" dirty="0" err="1" smtClean="0"/>
              <a:t>cryomod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study</a:t>
            </a:r>
            <a:r>
              <a:rPr lang="fr-CH" b="1" dirty="0" smtClean="0"/>
              <a:t>  for </a:t>
            </a:r>
            <a:r>
              <a:rPr lang="fr-CH" b="1" dirty="0" err="1" smtClean="0"/>
              <a:t>Crab</a:t>
            </a:r>
            <a:r>
              <a:rPr lang="fr-CH" b="1" dirty="0" smtClean="0"/>
              <a:t> </a:t>
            </a:r>
            <a:r>
              <a:rPr lang="fr-CH" b="1" dirty="0" err="1" smtClean="0"/>
              <a:t>Kissing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TEST in SPS 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preparation</a:t>
            </a:r>
            <a:r>
              <a:rPr lang="fr-CH" b="1" dirty="0" smtClean="0"/>
              <a:t> (A. </a:t>
            </a:r>
            <a:r>
              <a:rPr lang="fr-CH" b="1" dirty="0" err="1" smtClean="0"/>
              <a:t>MacPherson</a:t>
            </a:r>
            <a:r>
              <a:rPr lang="fr-CH" b="1" dirty="0" smtClean="0"/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219" y="3840480"/>
            <a:ext cx="3223973" cy="158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24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P2 - DS </a:t>
            </a:r>
            <a:r>
              <a:rPr lang="fr-CH" dirty="0" err="1" smtClean="0"/>
              <a:t>collimators</a:t>
            </a:r>
            <a:r>
              <a:rPr lang="fr-CH" dirty="0" smtClean="0"/>
              <a:t> ions – 11 T (LS2 -2018)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60662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89" y="2054496"/>
            <a:ext cx="7766244" cy="168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 flipV="1">
            <a:off x="5775625" y="2361496"/>
            <a:ext cx="1320709" cy="215819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87010" y="2485767"/>
            <a:ext cx="396875" cy="354013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4452066" y="2814344"/>
            <a:ext cx="834943" cy="166182"/>
          </a:xfrm>
          <a:prstGeom prst="line">
            <a:avLst/>
          </a:prstGeom>
          <a:ln w="34925" cap="flat" cmpd="sng" algn="ctr">
            <a:solidFill>
              <a:srgbClr val="3861AA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60" y="4860594"/>
            <a:ext cx="5784082" cy="1188823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82" y="2335885"/>
            <a:ext cx="1403900" cy="10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1975623" y="3105581"/>
            <a:ext cx="3084057" cy="15333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730461" y="4119692"/>
            <a:ext cx="5606715" cy="740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9"/>
          <p:cNvGrpSpPr>
            <a:grpSpLocks/>
          </p:cNvGrpSpPr>
          <p:nvPr/>
        </p:nvGrpSpPr>
        <p:grpSpPr bwMode="auto">
          <a:xfrm>
            <a:off x="3063711" y="2729504"/>
            <a:ext cx="1501775" cy="1427162"/>
            <a:chOff x="2937780" y="3163369"/>
            <a:chExt cx="1501691" cy="1428353"/>
          </a:xfrm>
        </p:grpSpPr>
        <p:pic>
          <p:nvPicPr>
            <p:cNvPr id="18" name="Picture 9" descr="6Bl_NC_BYoke2ACryo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  <p:pic>
        <p:nvPicPr>
          <p:cNvPr id="13" name="Picture 29" descr="CryoCollAxon.tif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740" y="960662"/>
            <a:ext cx="2057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7807" y="3035511"/>
            <a:ext cx="242563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Recommended</a:t>
            </a:r>
            <a:r>
              <a:rPr lang="fr-CH" b="1" dirty="0" smtClean="0"/>
              <a:t> by the Collimation </a:t>
            </a:r>
            <a:r>
              <a:rPr lang="fr-CH" b="1" dirty="0" err="1" smtClean="0"/>
              <a:t>Review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915" y="2834282"/>
            <a:ext cx="571231" cy="571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35979" y="6077264"/>
            <a:ext cx="2298843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A. Zlobin (FNAL)</a:t>
            </a:r>
            <a:endParaRPr lang="fr-CH" b="1" dirty="0"/>
          </a:p>
          <a:p>
            <a:r>
              <a:rPr lang="fr-CH" b="1" dirty="0" smtClean="0"/>
              <a:t>M . Karppinen (CERN)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527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L</a:t>
            </a:r>
            <a:r>
              <a:rPr lang="fr-CH" dirty="0" err="1" smtClean="0"/>
              <a:t>ow</a:t>
            </a:r>
            <a:r>
              <a:rPr lang="fr-CH" dirty="0" smtClean="0"/>
              <a:t> </a:t>
            </a:r>
            <a:r>
              <a:rPr lang="fr-CH" dirty="0" err="1" smtClean="0"/>
              <a:t>impedence</a:t>
            </a:r>
            <a:r>
              <a:rPr lang="fr-CH" dirty="0" smtClean="0"/>
              <a:t> </a:t>
            </a:r>
            <a:r>
              <a:rPr lang="fr-CH" dirty="0" err="1" smtClean="0"/>
              <a:t>collimators</a:t>
            </a:r>
            <a:r>
              <a:rPr lang="fr-CH" dirty="0" smtClean="0"/>
              <a:t>(LS2 &amp; LS3)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2" t="5208" b="13672"/>
          <a:stretch>
            <a:fillRect/>
          </a:stretch>
        </p:blipFill>
        <p:spPr bwMode="auto">
          <a:xfrm>
            <a:off x="2390632" y="2388194"/>
            <a:ext cx="3512607" cy="2813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2" y="2503677"/>
            <a:ext cx="1536805" cy="106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663" y="3624013"/>
            <a:ext cx="1536804" cy="119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28160" y="4638968"/>
            <a:ext cx="1842307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New </a:t>
            </a:r>
            <a:r>
              <a:rPr lang="fr-CH" sz="1400" dirty="0" err="1" smtClean="0"/>
              <a:t>material</a:t>
            </a:r>
            <a:r>
              <a:rPr lang="fr-CH" sz="1400" dirty="0" smtClean="0"/>
              <a:t>: </a:t>
            </a:r>
            <a:r>
              <a:rPr lang="fr-CH" sz="1400" dirty="0" err="1" smtClean="0"/>
              <a:t>MoGr</a:t>
            </a:r>
            <a:endParaRPr lang="en-GB" sz="14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383644" y="3937000"/>
            <a:ext cx="1380289" cy="584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265333" y="4521200"/>
            <a:ext cx="1168400" cy="4894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861787" y="2620097"/>
            <a:ext cx="502311" cy="2370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1505857" y="2838545"/>
            <a:ext cx="821266" cy="338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33732" y="5760720"/>
            <a:ext cx="171026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S. Redaelli</a:t>
            </a:r>
          </a:p>
          <a:p>
            <a:r>
              <a:rPr lang="fr-CH" b="1" dirty="0" smtClean="0"/>
              <a:t>A. Bertarelli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8973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id:image003.png@01CEDAD6.8DE673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067" y="2200274"/>
            <a:ext cx="5444124" cy="353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 descr="C:\Users\fartouk\Downloads\Picture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40" y="2692487"/>
            <a:ext cx="323636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C:\Users\fartouk\Downloads\Picture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3" y="2614952"/>
            <a:ext cx="2966966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4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872675"/>
          </a:xfrm>
        </p:spPr>
        <p:txBody>
          <a:bodyPr/>
          <a:lstStyle/>
          <a:p>
            <a:r>
              <a:rPr lang="en-US" sz="3600" dirty="0" smtClean="0"/>
              <a:t>The </a:t>
            </a:r>
            <a:r>
              <a:rPr lang="en-US" sz="3600" b="1" u="sng" dirty="0" smtClean="0"/>
              <a:t>Crab-kissing</a:t>
            </a:r>
            <a:r>
              <a:rPr lang="en-US" sz="3600" dirty="0" smtClean="0"/>
              <a:t> (CK) scheme for </a:t>
            </a:r>
            <a:r>
              <a:rPr lang="en-US" sz="3600" b="1" u="sng" dirty="0" smtClean="0"/>
              <a:t>pile-up density </a:t>
            </a:r>
            <a:r>
              <a:rPr lang="en-US" sz="3600" dirty="0" smtClean="0"/>
              <a:t>shaping and</a:t>
            </a:r>
            <a:r>
              <a:rPr lang="en-US" sz="3600" dirty="0"/>
              <a:t> </a:t>
            </a:r>
            <a:r>
              <a:rPr lang="en-US" sz="3600" dirty="0" smtClean="0"/>
              <a:t>leveling (S. Fartoukh)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932680" y="1709329"/>
                <a:ext cx="1098378" cy="49699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𝝏𝝁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𝝏</m:t>
                        </m:r>
                        <m:r>
                          <a:rPr lang="en-US" b="1" i="1" smtClean="0">
                            <a:latin typeface="Cambria Math"/>
                            <a:ea typeface="Cambria Math"/>
                          </a:rPr>
                          <m:t>𝒛</m:t>
                        </m:r>
                      </m:den>
                    </m:f>
                  </m:oMath>
                </a14:m>
                <a:r>
                  <a:rPr lang="en-US" b="1" dirty="0" smtClean="0"/>
                  <a:t> [mm</a:t>
                </a:r>
                <a:r>
                  <a:rPr lang="en-US" b="1" baseline="30000" dirty="0" smtClean="0"/>
                  <a:t>-1</a:t>
                </a:r>
                <a:r>
                  <a:rPr lang="en-US" b="1" dirty="0" smtClean="0"/>
                  <a:t>]</a:t>
                </a:r>
                <a:endParaRPr lang="en-US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680" y="1709329"/>
                <a:ext cx="1098378" cy="496996"/>
              </a:xfrm>
              <a:prstGeom prst="rect">
                <a:avLst/>
              </a:prstGeom>
              <a:blipFill rotWithShape="1">
                <a:blip r:embed="rId5"/>
                <a:stretch>
                  <a:fillRect r="-5000" b="-7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7350573" y="5554289"/>
            <a:ext cx="77552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z [m]</a:t>
            </a:r>
            <a:endParaRPr lang="en-US" b="1" dirty="0"/>
          </a:p>
        </p:txBody>
      </p:sp>
      <p:pic>
        <p:nvPicPr>
          <p:cNvPr id="24" name="Picture 8" descr="C:\Users\fartouk\Downloads\Picture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62" y="1968109"/>
            <a:ext cx="2966968" cy="143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C:\Users\fartouk\Downloads\Picture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139" y="1861729"/>
            <a:ext cx="3140405" cy="143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12663" y="1423358"/>
            <a:ext cx="3353162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Baseline: CC in X-plane “only”</a:t>
            </a:r>
            <a:endParaRPr lang="en-US" sz="2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06567" y="1174417"/>
            <a:ext cx="2767247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Crab-kissing &amp; variants:</a:t>
            </a:r>
          </a:p>
          <a:p>
            <a:r>
              <a:rPr lang="en-US" sz="2000" b="1" dirty="0" smtClean="0"/>
              <a:t> CC also in ||-plane</a:t>
            </a:r>
            <a:endParaRPr lang="en-US" sz="2000" b="1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278038" y="1823468"/>
            <a:ext cx="914400" cy="11008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8" name="Straight Arrow Connector 2047"/>
          <p:cNvCxnSpPr/>
          <p:nvPr/>
        </p:nvCxnSpPr>
        <p:spPr>
          <a:xfrm flipH="1">
            <a:off x="5358846" y="1643540"/>
            <a:ext cx="489863" cy="23260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Arrow Connector 2050"/>
          <p:cNvCxnSpPr/>
          <p:nvPr/>
        </p:nvCxnSpPr>
        <p:spPr>
          <a:xfrm flipH="1">
            <a:off x="5031058" y="1643540"/>
            <a:ext cx="817651" cy="2678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" name="Oval 2052"/>
          <p:cNvSpPr/>
          <p:nvPr/>
        </p:nvSpPr>
        <p:spPr>
          <a:xfrm>
            <a:off x="5689253" y="3117647"/>
            <a:ext cx="3480631" cy="2101334"/>
          </a:xfrm>
          <a:prstGeom prst="ellipse">
            <a:avLst/>
          </a:prstGeom>
          <a:noFill/>
          <a:ln w="50800">
            <a:solidFill>
              <a:schemeClr val="tx2">
                <a:lumMod val="40000"/>
                <a:lumOff val="6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4" name="TextBox 2053"/>
          <p:cNvSpPr txBox="1"/>
          <p:nvPr/>
        </p:nvSpPr>
        <p:spPr>
          <a:xfrm>
            <a:off x="767751" y="5753482"/>
            <a:ext cx="5722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... Work on-going together with the </a:t>
            </a:r>
            <a:r>
              <a:rPr lang="en-US" b="1" dirty="0"/>
              <a:t>m</a:t>
            </a:r>
            <a:r>
              <a:rPr lang="en-US" b="1" dirty="0" smtClean="0"/>
              <a:t>achine experiments </a:t>
            </a:r>
          </a:p>
          <a:p>
            <a:r>
              <a:rPr lang="en-US" b="1" dirty="0" smtClean="0"/>
              <a:t>(S. Fartoukh, A. Valishev, A. Ball, </a:t>
            </a:r>
            <a:r>
              <a:rPr lang="en-US" b="1" dirty="0"/>
              <a:t>B. Di Girolamo, </a:t>
            </a:r>
            <a:r>
              <a:rPr lang="en-US" b="1" i="1" dirty="0" smtClean="0"/>
              <a:t>et al</a:t>
            </a:r>
            <a:r>
              <a:rPr lang="en-US" b="1" dirty="0" smtClean="0"/>
              <a:t>.)</a:t>
            </a:r>
            <a:endParaRPr lang="en-US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0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67471" y="985788"/>
            <a:ext cx="4612113" cy="5688632"/>
            <a:chOff x="1616071" y="116632"/>
            <a:chExt cx="4612113" cy="5688632"/>
          </a:xfrm>
        </p:grpSpPr>
        <p:sp>
          <p:nvSpPr>
            <p:cNvPr id="3" name="TextBox 2"/>
            <p:cNvSpPr txBox="1"/>
            <p:nvPr/>
          </p:nvSpPr>
          <p:spPr>
            <a:xfrm>
              <a:off x="2995814" y="2177204"/>
              <a:ext cx="10081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FP7</a:t>
              </a:r>
            </a:p>
            <a:p>
              <a:r>
                <a:rPr lang="fr-CH" dirty="0" smtClean="0"/>
                <a:t>EuCARD</a:t>
              </a:r>
            </a:p>
            <a:p>
              <a:r>
                <a:rPr lang="fr-CH" dirty="0" err="1" smtClean="0"/>
                <a:t>HiField</a:t>
              </a:r>
              <a:r>
                <a:rPr lang="fr-CH" dirty="0" smtClean="0"/>
                <a:t> </a:t>
              </a:r>
              <a:r>
                <a:rPr lang="fr-CH" dirty="0" err="1" smtClean="0"/>
                <a:t>Dip</a:t>
              </a:r>
              <a:endParaRPr lang="en-US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1763688" y="2492896"/>
              <a:ext cx="3312368" cy="1872208"/>
            </a:xfrm>
            <a:prstGeom prst="ellips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  <a:effectLst>
              <a:outerShdw blurRad="50800" dist="50800" dir="5400000" sx="71000" sy="71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lowchart: Process 4"/>
            <p:cNvSpPr/>
            <p:nvPr/>
          </p:nvSpPr>
          <p:spPr>
            <a:xfrm>
              <a:off x="1619672" y="1052736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19672" y="1124744"/>
              <a:ext cx="936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generic</a:t>
              </a: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2987824" y="1052736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59832" y="1052736"/>
              <a:ext cx="9361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FP6</a:t>
              </a:r>
            </a:p>
            <a:p>
              <a:r>
                <a:rPr lang="fr-CH" dirty="0" smtClean="0"/>
                <a:t>CARE</a:t>
              </a:r>
            </a:p>
            <a:p>
              <a:r>
                <a:rPr lang="fr-CH" dirty="0" smtClean="0"/>
                <a:t>Nb3Sn</a:t>
              </a:r>
              <a:endParaRPr lang="en-US" dirty="0"/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1619672" y="116632"/>
              <a:ext cx="914400" cy="90068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19672" y="116632"/>
              <a:ext cx="864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DOE Nb3Sn R&amp;D</a:t>
              </a:r>
              <a:endParaRPr lang="en-US" dirty="0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619672" y="1988840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19672" y="1988840"/>
              <a:ext cx="8640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HiField</a:t>
              </a:r>
              <a:r>
                <a:rPr lang="fr-CH" dirty="0" smtClean="0"/>
                <a:t> quads</a:t>
              </a:r>
              <a:endParaRPr lang="en-US" dirty="0"/>
            </a:p>
          </p:txBody>
        </p:sp>
        <p:sp>
          <p:nvSpPr>
            <p:cNvPr id="13" name="Flowchart: Process 12"/>
            <p:cNvSpPr/>
            <p:nvPr/>
          </p:nvSpPr>
          <p:spPr>
            <a:xfrm>
              <a:off x="2987824" y="2257847"/>
              <a:ext cx="914400" cy="108012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Process 13"/>
            <p:cNvSpPr/>
            <p:nvPr/>
          </p:nvSpPr>
          <p:spPr>
            <a:xfrm>
              <a:off x="1619672" y="2924944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91680" y="2996952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LARP</a:t>
              </a:r>
            </a:p>
            <a:p>
              <a:r>
                <a:rPr lang="fr-CH" dirty="0" err="1" smtClean="0"/>
                <a:t>Demo</a:t>
              </a:r>
              <a:endParaRPr lang="en-US" dirty="0"/>
            </a:p>
          </p:txBody>
        </p:sp>
        <p:sp>
          <p:nvSpPr>
            <p:cNvPr id="16" name="Flowchart: Process 15"/>
            <p:cNvSpPr/>
            <p:nvPr/>
          </p:nvSpPr>
          <p:spPr>
            <a:xfrm>
              <a:off x="4287263" y="1952836"/>
              <a:ext cx="914400" cy="93610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0432" y="1919372"/>
              <a:ext cx="7920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 smtClean="0"/>
                <a:t>FP7</a:t>
              </a:r>
              <a:br>
                <a:rPr lang="fr-CH" sz="1600" dirty="0" smtClean="0"/>
              </a:br>
              <a:r>
                <a:rPr lang="fr-CH" sz="1600" dirty="0" err="1" smtClean="0"/>
                <a:t>sLHC</a:t>
              </a:r>
              <a:r>
                <a:rPr lang="fr-CH" sz="1600" dirty="0" smtClean="0"/>
                <a:t> PP</a:t>
              </a:r>
            </a:p>
            <a:p>
              <a:r>
                <a:rPr lang="fr-CH" sz="1600" dirty="0" smtClean="0"/>
                <a:t>(INJ)</a:t>
              </a:r>
            </a:p>
          </p:txBody>
        </p:sp>
        <p:sp>
          <p:nvSpPr>
            <p:cNvPr id="18" name="Flowchart: Process 17"/>
            <p:cNvSpPr/>
            <p:nvPr/>
          </p:nvSpPr>
          <p:spPr>
            <a:xfrm>
              <a:off x="4291525" y="2945485"/>
              <a:ext cx="914400" cy="864096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83968" y="2924944"/>
              <a:ext cx="100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sLHC</a:t>
              </a:r>
              <a:r>
                <a:rPr lang="fr-CH" dirty="0" smtClean="0"/>
                <a:t> INJ </a:t>
              </a:r>
              <a:r>
                <a:rPr lang="fr-CH" dirty="0" err="1" smtClean="0"/>
                <a:t>implem</a:t>
              </a:r>
              <a:r>
                <a:rPr lang="fr-CH" dirty="0" smtClean="0"/>
                <a:t>.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27784" y="328498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b="1" dirty="0" smtClean="0"/>
                <a:t>FP7 DS </a:t>
              </a:r>
              <a:br>
                <a:rPr lang="fr-CH" b="1" dirty="0" smtClean="0"/>
              </a:br>
              <a:r>
                <a:rPr lang="fr-CH" b="1" dirty="0" smtClean="0"/>
                <a:t>Hi-</a:t>
              </a:r>
              <a:r>
                <a:rPr lang="fr-CH" b="1" dirty="0" err="1" smtClean="0"/>
                <a:t>Lumi</a:t>
              </a:r>
              <a:r>
                <a:rPr lang="fr-CH" b="1" dirty="0" smtClean="0"/>
                <a:t> LHC</a:t>
              </a:r>
              <a:endParaRPr lang="en-US" b="1" dirty="0"/>
            </a:p>
          </p:txBody>
        </p:sp>
        <p:sp>
          <p:nvSpPr>
            <p:cNvPr id="21" name="Left-Right-Up Arrow 20"/>
            <p:cNvSpPr/>
            <p:nvPr/>
          </p:nvSpPr>
          <p:spPr>
            <a:xfrm flipV="1">
              <a:off x="2195736" y="3861048"/>
              <a:ext cx="2448272" cy="1224136"/>
            </a:xfrm>
            <a:prstGeom prst="leftRightUpArrow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Triangle 21"/>
            <p:cNvSpPr>
              <a:spLocks noChangeAspect="1"/>
            </p:cNvSpPr>
            <p:nvPr/>
          </p:nvSpPr>
          <p:spPr>
            <a:xfrm>
              <a:off x="1619672" y="3789040"/>
              <a:ext cx="1224136" cy="1159707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16071" y="4368893"/>
              <a:ext cx="8712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Construction</a:t>
              </a:r>
              <a:endParaRPr lang="en-US" dirty="0"/>
            </a:p>
          </p:txBody>
        </p:sp>
        <p:sp>
          <p:nvSpPr>
            <p:cNvPr id="24" name="Right Triangle 23"/>
            <p:cNvSpPr>
              <a:spLocks noChangeAspect="1"/>
            </p:cNvSpPr>
            <p:nvPr/>
          </p:nvSpPr>
          <p:spPr>
            <a:xfrm flipH="1">
              <a:off x="3995936" y="3717032"/>
              <a:ext cx="1224136" cy="1224136"/>
            </a:xfrm>
            <a:prstGeom prst="rtTriangle">
              <a:avLst/>
            </a:prstGeom>
            <a:solidFill>
              <a:schemeClr val="tx2">
                <a:lumMod val="20000"/>
                <a:lumOff val="8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 smtClean="0"/>
                <a:t>M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73913" y="4365104"/>
              <a:ext cx="9605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Injector</a:t>
              </a:r>
              <a:endParaRPr lang="fr-CH" dirty="0" smtClean="0"/>
            </a:p>
            <a:p>
              <a:r>
                <a:rPr lang="fr-CH" dirty="0" smtClean="0"/>
                <a:t>upgrade</a:t>
              </a:r>
              <a:endParaRPr lang="en-US" dirty="0"/>
            </a:p>
          </p:txBody>
        </p:sp>
        <p:sp>
          <p:nvSpPr>
            <p:cNvPr id="26" name="Flowchart: Terminator 25"/>
            <p:cNvSpPr/>
            <p:nvPr/>
          </p:nvSpPr>
          <p:spPr>
            <a:xfrm>
              <a:off x="2411760" y="4869160"/>
              <a:ext cx="2088232" cy="936104"/>
            </a:xfrm>
            <a:prstGeom prst="flowChartTerminator">
              <a:avLst/>
            </a:prstGeom>
            <a:solidFill>
              <a:schemeClr val="accent3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55776" y="5013176"/>
              <a:ext cx="18722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2000" b="1" dirty="0" smtClean="0"/>
                <a:t>HL-LHC </a:t>
              </a:r>
              <a:r>
                <a:rPr lang="fr-CH" sz="2000" b="1" dirty="0" err="1" smtClean="0"/>
                <a:t>commissioning</a:t>
              </a:r>
              <a:endParaRPr lang="en-US" sz="2000" b="1" dirty="0"/>
            </a:p>
          </p:txBody>
        </p:sp>
        <p:sp>
          <p:nvSpPr>
            <p:cNvPr id="28" name="Pentagon 27"/>
            <p:cNvSpPr/>
            <p:nvPr/>
          </p:nvSpPr>
          <p:spPr>
            <a:xfrm rot="5400000">
              <a:off x="3131840" y="2636912"/>
              <a:ext cx="5544616" cy="648072"/>
            </a:xfrm>
            <a:prstGeom prst="homePlate">
              <a:avLst/>
            </a:prstGeom>
            <a:solidFill>
              <a:schemeClr val="accent6">
                <a:lumMod val="40000"/>
                <a:lumOff val="60000"/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80112" y="260648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2000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580112" y="141277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2005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580112" y="249289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2010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80112" y="360437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smtClean="0"/>
                <a:t>2015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80112" y="5085184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 smtClean="0"/>
                <a:t>2023</a:t>
              </a:r>
              <a:endParaRPr lang="en-US" b="1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2960" y="2884656"/>
            <a:ext cx="864096" cy="83939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CERN-KEK R&amp;D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62960" y="3820170"/>
            <a:ext cx="864096" cy="83939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CERN-KEK D1 design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08" y="2018500"/>
            <a:ext cx="785542" cy="791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4" descr="United States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274" y="321720"/>
            <a:ext cx="695691" cy="69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AutoShape 4" descr="data:image/jpeg;base64,/9j/4AAQSkZJRgABAQAAAQABAAD/2wCEAAkGBwgHBgkIBwgKCgkLDRYPDQwMDRsUFRAWIB0iIiAdHx8kKDQsJCYxJx8fLT0tMTU3Ojo6Iys/RD84QzQ5OjcBCgoKDQwNGg8PGjclHyU3Nzc3Nzc3Nzc3Nzc3Nzc3Nzc3Nzc3Nzc3Nzc3Nzc3Nzc3Nzc3Nzc3Nzc3Nzc3Nzc3N//AABEIAFoAhAMBEQACEQEDEQH/xAAcAAEAAgIDAQAAAAAAAAAAAAAABgcECAECBQP/xAA3EAABAwICBAwGAgMBAAAAAAABAAIDBBEFBhIhMZQHExUXNlFTVWF00eEUQUJxsbIigSNioVL/xAAaAQEAAgMBAAAAAAAAAAAAAAAAAwQBBQYC/8QAMBEAAgECAggFBQEBAQEAAAAAAAECAxEEMQUSEyFBYXGRBhUzUVIiMoHB0bGhYkL/2gAMAwEAAhEDEQA/APX4Tc+Y7lvMww/C5KdsBpWS2kh0jpEuB138Atng8JSrU9aV8yKc3F7iJ87ebe2ot291b8uoc+5HtZDnbzb21Fu3unl1Dn3G1kOdvNvbUW7e6eXUOfcbWQ52829tRbt7p5dQ59xtZDnbzb21Fu3unl1Dn3G1kOdvNvbUW7e6eXUOfcbWQ52829tRbt7p5dQ59xtZDnbzb21Fu3unl1Dn3G1kOdvNvbUW7e6eXUOfcbWQ52829tRbt7p5dQ59xtZDnbzb21Fu3unl1Dn3G1kOdvNvbUW7e6eXUOfcbWQ52829tRbt7p5dQ59xtZDnbzb21Fu3unl1Dn3G1kOdvNvbUW7e6eXUOfcbWRdOTMRqMYythmI1paaiohD5Cxthe52BaavBU6sorJMsRd1cpvhw6cN8hF+0i3GjfQfV/ogq5kAWwIggCAIAgCA5a1zzZjXOPUBdYbS3sGdiWEVeHNpXVETrVNMypYQ06muva/jqVTDY2jiXNQe+MnF9Ue5QlG1zAVw8BAEAQBAEAQGzHBt0DwTyw/JXNYv159S1H7UVNw4dOG+Qi/aRbXRvoPq/0RVcyALYEQQBAEAFri+sfOxWHkCy6bK+XJMiSYgZcQDHXrLlsfxAay7CANhbcnX9iuEq6Z0pHTSw+rH4Zy1bytJNvO9ll+C6qVPZX/JX+H1bqLEoammqKimDJQRLEf8AIxl9fgTb5bD9l2mIoqtQlTqRUrrJ5N/y/wCSpF2d0SrOee35kw4UsLKiia2c6UQkBbPERq07fUCB/HWNfzsFzmg/DS0XXdSTU7rPjGXG3J++e4nrV9pGy3GFwfYXhuLY7FDXvqmSxOFQzi9Hii1hBIffWB4jrVvxHjcVg8HKpQSd/p43vLctW2fQ84eMZytI+efcLwzCMdmpcNdUucXca/TDRE0P/k1sdhcgA7f6Xvw9jMVjMFGrXSXBWvfduetfJ7shXjGMrRI2t6QBAEAQBAbMcG3QPBPLD8lc1i/Xn1LUftRU3Dh04b5CL9pFtdG+g+r/AERVcyALYEQQBAZOH0T8Qq46WKWCOSQ2aZ5NBpPVc/NQYivHD0nVkm0vZXfYzFazsSTNOR6vAaGnrJJ6YRmnbxzXzAOM2u7WD6ha3/Vo9E+IqGka06UIu6btu3avBt8CepQdNXIuKmcPa8Tyh7WcW12mbhlraI/1sSLbNZW/2ULNaq3u/wCffrzzILs+SkMBAdmSSRh4Y9zRI3QeGkjSbcGx6xcDV4Ly4xdm1e3++5m9jJoaafFKqCjbURNfo8XEamXRaBckNBOzWTYeKgr1YYanKq4trN6qu+tv9MpOTsSLNeSKnAKOmq5J6YRmnZxwfMA4z69JrB9Q2LSaI8R0dI1Z0oxd1J2st2rwbfAmq0HTVyJLpCuEAQBAbMcG3QPBPLD8lc1i/Xn1LUftRU3Dh04b5CL9pFtdG+g+r/RFVzIAtgRBAEB2ieI5o5Cxrwx4cWO2Osdh8CvM460XG+Yy3nr45mfFMegEOKyRzBkxlicGBpjuLFot9OzUbnVtWtwGh8JgJuWGjq3Vnvvfjd349uhLOtKatI8ZbQiCAIAgO8L+Lljk0GP0HB2g8Xa6xvY+C8yjrRcb2uZPVxvMuKY9A2LFZY59CYyxv4sNdHcWLRb6dmo3Ooa1rsBofCYCTlho6t1Z773txfPme51ZTVpHjrZkYQBAEBsxwbdA8E8sPyVzWL9efUtR+1FTcOHThvkIv2kW10b6D6v9EVXMgC2BEEAQE84Nsv4RjLKyWslnEscboHse1oi/ygtaWu26Vr6utcf4n0rjcC6caMU02pbr3+mzaatlzLWHpwmm2RHHKWlosUqKSikqJI4HmNz6hga4uBsdQ2DUulwVarXw8atVJOSvZO6s8t5XmkpNIwVbPIQBAEAQFh5Ayzg+NYRXTST1DZpWfBkSNbZkhs+8f/o/xGo69q4nxFpjHYHFU4QgnFPW3N5b42lu3LfnkW6FKE4tsgda2lbVSNoXTugabMM7Q15+4Gz7LsaDqSpp1ba3J3X4ZVla+4+ClMBAEBsxwbdA8E8sPyVzWL9efUtR+1FTcOHThvkIv2kW10b6D6v9EVXMgC2BEEAQHfjZBFxQe7i9LT0NLVpWte3X4rzqRvrW3+/L+C+471TanjGyVfGF8zBKHyEkvab2dc7dh1rxSdO2rTtaO7dwtwMu/E+KlMBAEAQBAZEvxdOynZK6aNuiJ4AXEAB2x7eq9tvgoY7Ko5ONn/8AL/HB/wAMu6sfB73SPc97i57iXOcTrJO0lSpJKyMHCyAgCA2Y4NugeCeWH5K5rF+vPqWo/aipuHDpw3yEX7SLa6N9B9X+iKrmQBbAiCAIDLwmdlNiNO+SClnYXhro6todEQTY6XV9/kq2LpupQlFSads45/j+HqDtIm/CBjmXq/CoYsChoJJYXfCl7oLSRxAEtMV/pvcX8fFcn4d0bpPD4mcsbKVpfVa+5yb363Pl/CzXqU3H6SvV2pUCAIAgMvCZ20+I075IaSdheGujq2B0RBNjpdVtt/kq2LpOpRlFSads45/g9QdpJk2z/juXsQwuBmBQUMkkTvhXPdBoyRxNF28Vf6dusbP7XKeHdG6Sw9eUsZKVn9Vr3Tbz1v8A1y/hZr1ISjaJXy7QqBAEAQGzHBt0DwTyw/JXNYv159S1H7UVNw4dOG+Qi/aRbXRvoPq/0RVcyALYEQQBAEByLXGle3zt1I2wWTS5Vy7LkWTEvia4RkmrLzGzj2tZdjmgbCLk69mxcHV03pKOmVhdSO76c3q3lZp34O3AuqjTdK5XTIXTzujo4ZpdZLGBuk/R8QPDqXcOahDWqNL/AIv+lPN7j0MVy9iWFx00k9LOY56VlSXiF1og6/8AFx+RFtd+sKnhNJ4bFSnGEleMnHNb7cV1Pc6coreelwfYXhuL47FBXyVDJInCoaGtaYntYQSH31j77Pstf4jxuKweDlUoJO/08bpvcmvf/T3h4xnK0jpnzCsOwbHZqTD5Kl7y7jZNNoEbA/8Ak1rLbbA7V78P43E43Bxq14pcFZ73bc3L23rIxXhGMrIja3pCEAQBAEBsxwbdA8E8sPyVzWL9efUtR+1FTcOHThvkIv2kW10b6D6v9EVXMgC2BEEAQBAEB9RVVAex4qJQ9kfFNcHm7WWtoj/WxOrZrKjdGk01qqzd8uPv155mbs5o5jT1kEwlni4uRpMkDtGRovr0TcWNr/NYr01Vpyg0ndPc96fUzF2aZKM453lzRQsp30zqXi6jTDY5SWSR21B41XcCARqtrOz58/oXw5T0VVdSMtZtZ2s0+NvZPuTVa7qKxE2SSRiQRyPYJGaDw1xGk24Nj1i4GrwXRuEZNNq9t66lffwOZJZJRGJZHv4tgjZpOJ0WjY0dQ1nUsRhGN9VWvv8Az79eYu+J0XsBAEAQBAbMcG3QPBPLD8lc1i/Xn1LUftRVvDVR1c+dGSQUlRKz4GIaUcTnC+k/VqC2ejpxVFptZ/wjqp3IHyZiHd9Zu7/RXtrT+S7kVmOTMQ7vrN3f6JtafyXcWY5MxDu+s3d/om1p/JdxZjkzEO76zd3+ibWn8l3FmOTMQ7vrN3f6JtafyXcWY5MxDu+s3d/om1p/JdxZjkzEO76zd3+ibWn8l3FmOTMQ7vrN3f6JtafyXcWY5MxDu+s3d/om1p/JdxZjkzEO76zd3+ibWn8l3FmOTMQ7vrN3f6JtafyXcWY5MxDu+s3d/om1p/JdxZjkzEO76zd3+ibWn8l3FmOTMQ7vrN3f6JtafyXcWY5MxDu+s3d/om1p/JdxZmyHBzG+LI+DMlY5j204DmuaQQbnaFzuKadebXuWo/aiSBVz0coAgCAIAgCAIAgCAIAgCAIAgCA4ssg//9k="/>
          <p:cNvSpPr>
            <a:spLocks noChangeAspect="1" noChangeArrowheads="1"/>
          </p:cNvSpPr>
          <p:nvPr/>
        </p:nvSpPr>
        <p:spPr bwMode="auto">
          <a:xfrm>
            <a:off x="155575" y="-411163"/>
            <a:ext cx="12573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AutoShape 6" descr="data:image/jpeg;base64,/9j/4AAQSkZJRgABAQAAAQABAAD/2wCEAAkGBwgHBgkIBwgKCgkLDRYPDQwMDRsUFRAWIB0iIiAdHx8kKDQsJCYxJx8fLT0tMTU3Ojo6Iys/RD84QzQ5OjcBCgoKDQwNGg8PGjclHyU3Nzc3Nzc3Nzc3Nzc3Nzc3Nzc3Nzc3Nzc3Nzc3Nzc3Nzc3Nzc3Nzc3Nzc3Nzc3Nzc3N//AABEIAFoAhAMBEQACEQEDEQH/xAAcAAEAAgIDAQAAAAAAAAAAAAAABgcECAECBQP/xAA3EAABAwICBAwGAgMBAAAAAAABAAIDBBEFBhIhMZQHExUXNlFTVWF00eEUQUJxsbIigSNioVL/xAAaAQEAAgMBAAAAAAAAAAAAAAAAAwQBBQYC/8QAMBEAAgECAggFBQEBAQEAAAAAAAECAxEEMQUSEyFBYXGRBhUzUVIiMoHB0bGhYkL/2gAMAwEAAhEDEQA/APX4Tc+Y7lvMww/C5KdsBpWS2kh0jpEuB138Atng8JSrU9aV8yKc3F7iJ87ebe2ot291b8uoc+5HtZDnbzb21Fu3unl1Dn3G1kOdvNvbUW7e6eXUOfcbWQ52829tRbt7p5dQ59xtZDnbzb21Fu3unl1Dn3G1kOdvNvbUW7e6eXUOfcbWQ52829tRbt7p5dQ59xtZDnbzb21Fu3unl1Dn3G1kOdvNvbUW7e6eXUOfcbWQ52829tRbt7p5dQ59xtZDnbzb21Fu3unl1Dn3G1kOdvNvbUW7e6eXUOfcbWQ52829tRbt7p5dQ59xtZDnbzb21Fu3unl1Dn3G1kOdvNvbUW7e6eXUOfcbWRdOTMRqMYythmI1paaiohD5Cxthe52BaavBU6sorJMsRd1cpvhw6cN8hF+0i3GjfQfV/ogq5kAWwIggCAIAgCA5a1zzZjXOPUBdYbS3sGdiWEVeHNpXVETrVNMypYQ06muva/jqVTDY2jiXNQe+MnF9Ue5QlG1zAVw8BAEAQBAEAQGzHBt0DwTyw/JXNYv159S1H7UVNw4dOG+Qi/aRbXRvoPq/0RVcyALYEQQBAEAFri+sfOxWHkCy6bK+XJMiSYgZcQDHXrLlsfxAay7CANhbcnX9iuEq6Z0pHTSw+rH4Zy1bytJNvO9ll+C6qVPZX/JX+H1bqLEoammqKimDJQRLEf8AIxl9fgTb5bD9l2mIoqtQlTqRUrrJ5N/y/wCSpF2d0SrOee35kw4UsLKiia2c6UQkBbPERq07fUCB/HWNfzsFzmg/DS0XXdSTU7rPjGXG3J++e4nrV9pGy3GFwfYXhuLY7FDXvqmSxOFQzi9Hii1hBIffWB4jrVvxHjcVg8HKpQSd/p43vLctW2fQ84eMZytI+efcLwzCMdmpcNdUucXca/TDRE0P/k1sdhcgA7f6Xvw9jMVjMFGrXSXBWvfduetfJ7shXjGMrRI2t6QBAEAQBAbMcG3QPBPLD8lc1i/Xn1LUftRU3Dh04b5CL9pFtdG+g+r/AERVcyALYEQQBAZOH0T8Qq46WKWCOSQ2aZ5NBpPVc/NQYivHD0nVkm0vZXfYzFazsSTNOR6vAaGnrJJ6YRmnbxzXzAOM2u7WD6ha3/Vo9E+IqGka06UIu6btu3avBt8CepQdNXIuKmcPa8Tyh7WcW12mbhlraI/1sSLbNZW/2ULNaq3u/wCffrzzILs+SkMBAdmSSRh4Y9zRI3QeGkjSbcGx6xcDV4Ly4xdm1e3++5m9jJoaafFKqCjbURNfo8XEamXRaBckNBOzWTYeKgr1YYanKq4trN6qu+tv9MpOTsSLNeSKnAKOmq5J6YRmnZxwfMA4z69JrB9Q2LSaI8R0dI1Z0oxd1J2st2rwbfAmq0HTVyJLpCuEAQBAbMcG3QPBPLD8lc1i/Xn1LUftRU3Dh04b5CL9pFtdG+g+r/RFVzIAtgRBAEB2ieI5o5Cxrwx4cWO2Osdh8CvM460XG+Yy3nr45mfFMegEOKyRzBkxlicGBpjuLFot9OzUbnVtWtwGh8JgJuWGjq3Vnvvfjd349uhLOtKatI8ZbQiCAIAgO8L+Lljk0GP0HB2g8Xa6xvY+C8yjrRcb2uZPVxvMuKY9A2LFZY59CYyxv4sNdHcWLRb6dmo3Ooa1rsBofCYCTlho6t1Z773txfPme51ZTVpHjrZkYQBAEBsxwbdA8E8sPyVzWL9efUtR+1FTcOHThvkIv2kW10b6D6v9EVXMgC2BEEAQE84Nsv4RjLKyWslnEscboHse1oi/ygtaWu26Vr6utcf4n0rjcC6caMU02pbr3+mzaatlzLWHpwmm2RHHKWlosUqKSikqJI4HmNz6hga4uBsdQ2DUulwVarXw8atVJOSvZO6s8t5XmkpNIwVbPIQBAEAQFh5Ayzg+NYRXTST1DZpWfBkSNbZkhs+8f/o/xGo69q4nxFpjHYHFU4QgnFPW3N5b42lu3LfnkW6FKE4tsgda2lbVSNoXTugabMM7Q15+4Gz7LsaDqSpp1ba3J3X4ZVla+4+ClMBAEBsxwbdA8E8sPyVzWL9efUtR+1FTcOHThvkIv2kW10b6D6v9EVXMgC2BEEAQHfjZBFxQe7i9LT0NLVpWte3X4rzqRvrW3+/L+C+471TanjGyVfGF8zBKHyEkvab2dc7dh1rxSdO2rTtaO7dwtwMu/E+KlMBAEAQBAZEvxdOynZK6aNuiJ4AXEAB2x7eq9tvgoY7Ko5ONn/8AL/HB/wAMu6sfB73SPc97i57iXOcTrJO0lSpJKyMHCyAgCA2Y4NugeCeWH5K5rF+vPqWo/aipuHDpw3yEX7SLa6N9B9X+iKrmQBbAiCAIDLwmdlNiNO+SClnYXhro6todEQTY6XV9/kq2LpupQlFSads45/j+HqDtIm/CBjmXq/CoYsChoJJYXfCl7oLSRxAEtMV/pvcX8fFcn4d0bpPD4mcsbKVpfVa+5yb363Pl/CzXqU3H6SvV2pUCAIAgMvCZ20+I075IaSdheGujq2B0RBNjpdVtt/kq2LpOpRlFSads45/g9QdpJk2z/juXsQwuBmBQUMkkTvhXPdBoyRxNF28Vf6dusbP7XKeHdG6Sw9eUsZKVn9Vr3Tbz1v8A1y/hZr1ISjaJXy7QqBAEAQGzHBt0DwTyw/JXNYv159S1H7UVNw4dOG+Qi/aRbXRvoPq/0RVcyALYEQQBAEByLXGle3zt1I2wWTS5Vy7LkWTEvia4RkmrLzGzj2tZdjmgbCLk69mxcHV03pKOmVhdSO76c3q3lZp34O3AuqjTdK5XTIXTzujo4ZpdZLGBuk/R8QPDqXcOahDWqNL/AIv+lPN7j0MVy9iWFx00k9LOY56VlSXiF1og6/8AFx+RFtd+sKnhNJ4bFSnGEleMnHNb7cV1Pc6coreelwfYXhuL47FBXyVDJInCoaGtaYntYQSH31j77Pstf4jxuKweDlUoJO/08bpvcmvf/T3h4xnK0jpnzCsOwbHZqTD5Kl7y7jZNNoEbA/8Ak1rLbbA7V78P43E43Bxq14pcFZ73bc3L23rIxXhGMrIja3pCEAQBAEBsxwbdA8E8sPyVzWL9efUtR+1FTcOHThvkIv2kW10b6D6v9EVXMgC2BEEAQBAEB9RVVAex4qJQ9kfFNcHm7WWtoj/WxOrZrKjdGk01qqzd8uPv155mbs5o5jT1kEwlni4uRpMkDtGRovr0TcWNr/NYr01Vpyg0ndPc96fUzF2aZKM453lzRQsp30zqXi6jTDY5SWSR21B41XcCARqtrOz58/oXw5T0VVdSMtZtZ2s0+NvZPuTVa7qKxE2SSRiQRyPYJGaDw1xGk24Nj1i4GrwXRuEZNNq9t66lffwOZJZJRGJZHv4tgjZpOJ0WjY0dQ1nUsRhGN9VWvv8Az79eYu+J0XsBAEAQBAbMcG3QPBPLD8lc1i/Xn1LUftRVvDVR1c+dGSQUlRKz4GIaUcTnC+k/VqC2ejpxVFptZ/wjqp3IHyZiHd9Zu7/RXtrT+S7kVmOTMQ7vrN3f6JtafyXcWY5MxDu+s3d/om1p/JdxZjkzEO76zd3+ibWn8l3FmOTMQ7vrN3f6JtafyXcWY5MxDu+s3d/om1p/JdxZjkzEO76zd3+ibWn8l3FmOTMQ7vrN3f6JtafyXcWY5MxDu+s3d/om1p/JdxZjkzEO76zd3+ibWn8l3FmOTMQ7vrN3f6JtafyXcWY5MxDu+s3d/om1p/JdxZjkzEO76zd3+ibWn8l3FmOTMQ7vrN3f6JtafyXcWY5MxDu+s3d/om1p/JdxZmyHBzG+LI+DMlY5j204DmuaQQbnaFzuKadebXuWo/aiSBVz0coAgCAIAgCAIAgCAIAgCAIAgCA4ssg//9k="/>
          <p:cNvSpPr>
            <a:spLocks noChangeAspect="1" noChangeArrowheads="1"/>
          </p:cNvSpPr>
          <p:nvPr/>
        </p:nvSpPr>
        <p:spPr bwMode="auto">
          <a:xfrm>
            <a:off x="307975" y="-258763"/>
            <a:ext cx="12573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705" y="1160874"/>
            <a:ext cx="1459877" cy="62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6372200" y="1909118"/>
            <a:ext cx="2448272" cy="34163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H" sz="2400" b="1" dirty="0" smtClean="0"/>
              <a:t>The HL-LHC </a:t>
            </a:r>
            <a:r>
              <a:rPr lang="fr-CH" sz="2400" b="1" dirty="0" err="1" smtClean="0"/>
              <a:t>project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formally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started</a:t>
            </a:r>
            <a:r>
              <a:rPr lang="fr-CH" sz="2400" b="1" dirty="0" smtClean="0"/>
              <a:t> in 2010; </a:t>
            </a:r>
            <a:r>
              <a:rPr lang="fr-CH" sz="2400" b="1" dirty="0" err="1" smtClean="0"/>
              <a:t>however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the </a:t>
            </a:r>
            <a:r>
              <a:rPr lang="fr-CH" sz="2400" b="1" dirty="0"/>
              <a:t>focal point of 20 </a:t>
            </a:r>
            <a:r>
              <a:rPr lang="fr-CH" sz="2400" b="1" dirty="0" err="1"/>
              <a:t>years</a:t>
            </a:r>
            <a:r>
              <a:rPr lang="fr-CH" sz="2400" b="1" dirty="0"/>
              <a:t> of </a:t>
            </a:r>
            <a:r>
              <a:rPr lang="fr-CH" sz="2400" b="1" u="sng" dirty="0" err="1"/>
              <a:t>converging</a:t>
            </a:r>
            <a:r>
              <a:rPr lang="fr-CH" sz="2400" b="1" u="sng" dirty="0"/>
              <a:t> </a:t>
            </a:r>
            <a:r>
              <a:rPr lang="fr-CH" sz="2400" b="1" dirty="0"/>
              <a:t>International </a:t>
            </a:r>
            <a:r>
              <a:rPr lang="fr-CH" sz="2400" b="1" dirty="0" smtClean="0"/>
              <a:t>Collaboration</a:t>
            </a:r>
            <a:endParaRPr lang="en-GB" sz="2400" b="1" dirty="0"/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544195" y="4284905"/>
            <a:ext cx="5535389" cy="13251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365623" y="3932599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C00000"/>
                </a:solidFill>
              </a:rPr>
              <a:t>today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41" name="Title 40"/>
          <p:cNvSpPr>
            <a:spLocks noGrp="1"/>
          </p:cNvSpPr>
          <p:nvPr>
            <p:ph type="title"/>
          </p:nvPr>
        </p:nvSpPr>
        <p:spPr>
          <a:xfrm>
            <a:off x="2385472" y="274638"/>
            <a:ext cx="6301328" cy="914400"/>
          </a:xfrm>
        </p:spPr>
        <p:txBody>
          <a:bodyPr/>
          <a:lstStyle/>
          <a:p>
            <a:r>
              <a:rPr lang="fr-CH" dirty="0" smtClean="0"/>
              <a:t>Collaboration: the long </a:t>
            </a:r>
            <a:r>
              <a:rPr lang="fr-CH" dirty="0" err="1" smtClean="0"/>
              <a:t>way</a:t>
            </a:r>
            <a:endParaRPr lang="en-GB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72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CERN 10-year plan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approved</a:t>
            </a:r>
            <a:r>
              <a:rPr lang="fr-CH" dirty="0" smtClean="0"/>
              <a:t> </a:t>
            </a:r>
            <a:r>
              <a:rPr lang="fr-CH" dirty="0" err="1" smtClean="0"/>
              <a:t>early</a:t>
            </a:r>
            <a:r>
              <a:rPr lang="fr-CH" dirty="0" smtClean="0"/>
              <a:t> 2011)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275337" cy="2438405"/>
          </a:xfrm>
          <a:prstGeom prst="rect">
            <a:avLst/>
          </a:prstGeom>
        </p:spPr>
      </p:pic>
      <p:sp>
        <p:nvSpPr>
          <p:cNvPr id="6" name="Up Arrow Callout 5"/>
          <p:cNvSpPr/>
          <p:nvPr/>
        </p:nvSpPr>
        <p:spPr>
          <a:xfrm>
            <a:off x="10750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257112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40</a:t>
            </a:r>
            <a:endParaRPr lang="en-GB" b="1" dirty="0"/>
          </a:p>
        </p:txBody>
      </p:sp>
      <p:sp>
        <p:nvSpPr>
          <p:cNvPr id="8" name="Up Arrow Callout 7"/>
          <p:cNvSpPr/>
          <p:nvPr/>
        </p:nvSpPr>
        <p:spPr>
          <a:xfrm>
            <a:off x="4644008" y="4077072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5661753" y="1905960"/>
            <a:ext cx="119275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orizontal Scroll 4"/>
          <p:cNvSpPr/>
          <p:nvPr/>
        </p:nvSpPr>
        <p:spPr>
          <a:xfrm>
            <a:off x="6880879" y="4293096"/>
            <a:ext cx="2155617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limits</a:t>
            </a:r>
            <a:r>
              <a:rPr lang="fr-CH" b="1" dirty="0" smtClean="0"/>
              <a:t> (</a:t>
            </a:r>
            <a:r>
              <a:rPr lang="fr-CH" b="1" dirty="0" err="1" smtClean="0"/>
              <a:t>experiments</a:t>
            </a:r>
            <a:r>
              <a:rPr lang="fr-CH" b="1" dirty="0" smtClean="0"/>
              <a:t>, </a:t>
            </a:r>
            <a:r>
              <a:rPr lang="fr-CH" b="1" dirty="0" err="1" smtClean="0"/>
              <a:t>too</a:t>
            </a:r>
            <a:r>
              <a:rPr lang="fr-CH" b="1" dirty="0" smtClean="0"/>
              <a:t>) </a:t>
            </a:r>
            <a:r>
              <a:rPr lang="fr-CH" b="1" dirty="0" err="1" smtClean="0"/>
              <a:t>like</a:t>
            </a:r>
            <a:r>
              <a:rPr lang="fr-CH" b="1" dirty="0" smtClean="0"/>
              <a:t> :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732240" y="2708920"/>
            <a:ext cx="936104" cy="16561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61752" y="3398412"/>
            <a:ext cx="1192755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854508" y="4047489"/>
            <a:ext cx="237772" cy="32746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46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  <p:bldP spid="5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AQEhQVFBUVFxcXFhgUFBoSGRcYFhQVFxQYGRUXGyYeGRojGRUXHy8gIycpLC0tFR42NTAqNSYrLCkBCQoKDgwOGg8PGiwkHyQqLTYqMDUsLCo1LCwvLCwsLC0sLCwyLCwsLCosKSwtLyw0LCwsLCwsLC4sNSwsLCwsLP/AABEIAMIBAwMBIgACEQEDEQH/xAAbAAEAAQUBAAAAAAAAAAAAAAAABgECBAUHA//EADoQAAIBAgQEBQMCBAQHAQAAAAABAgMRBBIhMQUGQVETImFxgTKRobHRBxTB8GJysuEWJDNCQ5LxFf/EABoBAQADAQEBAAAAAAAAAAAAAAADBAUCAQb/xAAyEQACAQMDAwEFCAIDAAAAAAAAAQIDBBESITETQVEFFCJhcaEjMoGxwdHh8BVSQkOR/9oADAMBAAIRAxEAPwDuIAAAAAAAAAAAAAAAAAAAAAAAAAAAAAAAAAAAAAAAAAAAABrKvLtKUpSfi3bbdsRWSu3d2SnZL0WhsweptcDBj4bAxpxUI5rK/wBU5Terb+qTbe4MgDIAAPAAAAAAAAAAAAAAAAAAAAAAAAAAAAAAAAAAAAAAAAAAAAAAAAAAAAAAAADXcT49ToNRlmcnraK2Xdt2SOoxcniKOZSUVmRsQaOnzIpucY5U0rwbldStrLb/AO+hquL8a8ak4aJp3zQlezWq6aJr109SeFtNvD2IJXEEsrck1XitGLalUgmujkkYdTmzDL/yX9oyf5sc5q3v5tP6mT/+TNUlXmmoN6L6X7tq+hoew0Y41Se/yKHt1WWdMVt8zo2H43RnHPGpG23meT/VYYrjdGmnKU1pbRPM9b20Xez+xy9NPa33vYusSL0uDedTI36nNbaUTmpz3QTaUajXdJJP4buZvDOZqNd5YtqXaSt+Vp+Tm7iIQbaS3bS+7JKnptHTtlEdP1Grq3wzrsZJ7alTX8E4YqNKMU79X0NgYEkk9jfi21uAR3mbjFahKLglkf8Ahu7631+V06FeXsTiZu9SV4WtaSSf4WpL0Ho15RD1lr0YZISjZScbpra/bT8mFT4fJXTm5RfSTcv1Ikl3ZK2+yM5O5U1dKEKckpVVe+icrvWyta+m3Y2glHAjLIB5108rs7Po+33IxT4vVwztUnGpCUtPNmklre1vXud06Tqfd58HFSqqf3uPJKwY2E4lTq3UJxk1uk9UZJG04vDJE1JZQAuDw9AAAAAAAAAABi8UzeDUypN5XZNtL11Wp7FZeDxvCyYeL5ow9ObpynqnZ2i5Wa6NpHpS5kw0tq0Pl5f9Vjmklq/3v+SqRvf4yk0t39D59+qVVJ7L6nUq/E6UI5pTila61TuvS25D+YcVUqVs9J56eVNWakkreZtP1I8kVimmmnb9fv0OqVjGk9SeX8jyp6g6q0tYXzNjgeJwjOMpwVr6tXT9bfrYux//AFJNWyzacZJaWd1tv3NbGEZa6P8AJkSqNpJvRK3wiZ0VqyiBXHu6X+HYsxdHwpNPSz07PtbuSrg3MlOpCNGsktkna8Xtv2ZouFUp1qlJP6U9HJPVXu+n6npzDKHiXppxtvdbtN9E9itNRqtU5c45RahKdKLqx4zwyV8W4JSlRm1CKai2mtLWV9+xz/KTzlmvVqUn4uqtaL7qxD8fQcKk4vdN/wC34OLCTjKVNvJ16glKMaiWMmE4mRwbCeJXpxeivfbsZfCOXauJtL6Kbf1X1aXbsb6vhKfD0pwpupfeUpO62t0fqT17uLzThu2RW9pJYq1NkvxJPGNkkVMDgvE3XpKo45X2/a5nnz8k4vDPoItSWUedeEWrztZa69DX/wDEGHUsviRu3bRafdaGj5s5gjJeFTaaX1yvp7Lv6kXp3e6t29unsadvYqcc1G1nhGVceoOEsU0njlnV4yTV1qjTc1YmcaNqd9XaTT1S+O5EOF8Uq0b5ZeV3Vru3vbo/X0PWpxetK15y0VtHvpa7e7fqz2FjKM8pppHlT1CEqeGmm/BJMBgaVKi6snmcY5pJd+1u9+54Ueclkd42mnay1XX+liNSrSbzOTbta99bdvY8o0ur79NOlidWcX995K8r+X/WsLBlcQ4rUr5XNp22SVl9jCcT2ylriX4pRWEZ85OTyxw7Fzoz8SLu+zWlu1iR4bnRuos8VGDsn1s+rvv8EaaLGiOpb06u8luS07qrS2i9iUca5jozUZU3LxINqOltHpJ3d1ayPXhvMuHcs0r05KKTbWjt0010Ig0WNEfsNJx07kv+QqqWrY6hhOKUqizQnFq9t7a+z1L/AOdhdxU4trVpNN9/pWpylxE5v6tW++79PUrv0uP+30LK9Wl/r9TrVKqpJNde6s/sy8iPL3Hq6lTo1qbtLaTVn6Xez/UlxkVaTpywbFKqqkcgAERKDzxFLNGUXs1Z+z3L2UcbnqPHuc94jyzOM3Gk8yfVLb5ejsbOjyGst/EkpO3S6+zJdGklrYvLkr2q0kmU42NGLbxyc04nwidCWWeqe0lszFynSOK8NVaGV+tvsc9rYeUJShJWaZq2l11o4lyjGvbToy1R4Z5RhbbbtYvhTTcc6eW6ckuq6oqkIws2+5alusFOLw8k+4fXoTgvDy+VaK1mvghE4pVHmSlaTuuj1LMJidc0el/lf1TRSei79kU6NuqblvlMvV7p1VHbDX8Ez5a4mqkHBpKUe3VdC7jPLkK7zXcZbNrqvUiGDdWLjWUcsYvWSd/jp+ToODxKqQjOLumjNuI9Keum/wCDVtpdanoqrf8AP4jB4ZU4Rpx2irHpOCejV/cuBSyXzxxFVU4SlbSKvZaGveJ/mcLNw0cotWvs+10Xcf4bKtCKi7ZXm9yH4Ti1Wh4kINavfezW7Sa0fQu29DqRzB+8mZ9zcdKWJr3Wn/f0NdCjJyjHKm3JJLfaXX9jJ4rCMqsnFtLVNLRX2fr9jz8WV27u7d97FEjc0PVqZgOolHTFdykY/wB+pekEXI6ZGiqRWwRU5OilijRcWzWmn7gFjRa0XRhZW/v1KM7RyzyySlKMILNOWiX9X6G3fJmIt9UNul/6mvw2LlSmpw0k/L73v+m/wdGwlVzpxk1q1qZ15cVaUlpexqWNvSrRepbnOsNwmFWrGjSbvZ+aTvd/90kui7En4byPThLPUbqNbX0S+D25f5b8GpOrJ3b0j6IkBSuLpt6YN4NC2tVFaqkVqPKVFadkeoBQL4AAAAAAAAAIJzTH/mZ+0bf+pOzRcz8HdWKqQ+qK1XdFyzqqnVy+5SvqMqtLEeVuQ2JeiyD+PcrKaW7S93Y3z5lLsVcL7663XS2i++p6YPBzrzVKm/8APO2kVrp7nj/Mpp5fM9rLq7pfq9yc8t8MdGksySnJuUreutilc1ulH3eWaVpQdaXvcIpwjgPhRak81+6NrTpKKslZehcDDlNyeWb8YKKwgADk6NXzBxSVCmpxUW3JLzXelm3s12IVKNTE12qcYqUtZb5Uvvu2SvnCtFUVGSu5Py62s0t/77kNwuIlTvklKN97Npv3ZtWVN9LVFYfkwr+rFVtM3mPg9JcLqRavd3VlpZNq/wBmY6Sk8jzKN1naVnbdpPv+5IuBcUpvSvLzK+WUtbrezl7ipPCVYzWaVK7vrHVP0auS9WpFuMov5oh6NGSU4SSfh/qaepSpJXp5k29VLXTpqmKWDhklUSvNS8zeuklp7L09SytSjGUoxk5xT0k9L/Ap1bJxT00uk+210T6Nlj6lbqYk8pcY2FKna+7u29ddy7Ir3std/wCgTK3JMEWSpRi5a2AUkzw/mE1eOvZd7uy+G+p7SN7geG+JhYThrODb2tt0Iq1XpJMnoUes2vBi0OAVKUPGq5VJ2jCP1JOW79XoTDh8ZZIuejtstjQ/yOIxFSE5u0Ivbb7Lv6koSMW4qOWMvLN62pqOcLC7fuVABULgAAAAAAAABRyKlGioADAAIdx3gDp56sfpvf2v/v8AqY3LXD4Va7dSKllhpfXd6k3rUVOLjLVNWZF8RyjOLcqNSy7PR+2ZGjTuVKm6c3jwzMqWrhVVWms+UZuLw9GdNOlFPLLeCStZ677m1weMjOKafpro7rfRkb5crzo1Xh6kLZrvXpb12sbSvHDRmoynGMk/a1+jfQhqU8PRu/HfYnp1MrW8Ls+25uQeVCtGS8slJLTRp/oepVawW08go2VLZ7P2PD05zxbiTrVJSbdrvKuy6f7mFcpVum09Gm7+/UszH1sIqMUlwfFVJOUm5cnpcqpHlmKqR2cHtCNlp3f7/Yu0s+jfVbnnTrJKSfVfnozM4RweeJnluoRX1O6crP0W36lacowTcy3ShKpJaOX/AH+T2wXBa1WHiwcHFX01T03W9jEudEwGBjRpxpwWiIfzbhXCs3GyzpNdr7fsUba6c5uMuOxoXdmqdNSjz3NRKuk1Hq+i1+fYuciZ8E5bhRpu/nnNeaT66EU4xw10JuD1TV07aWd9GT0bqNSbj/4V69lOlBS58/AwqdTO0qcXNvbKtPl7JE65XwDpUcsvqbbl7s8OUcjpOaSTWjttp1Mvg2IlepTm7tSbXXRttfrt7FC6rSqZj4NKzoQpYkv+SNqADONMAAAAAAAAAAAAAAAAAAAFGgDA4vg6coupU0yJu/ojns612337nQ+OYWVTD1acd2tPhp2/BzGU7Np7rR/Btenbxe5heqZUo7bGxwfE50nmpys/un8Mm3L3G1iIa2zrRpdfVI5s6pWGJcWpRbTWzTs/ui1cWsay8PyU7a7lQfleDrwIfydzDUqTdGo3NJXUnq17vqTAwK1J0p6WfR0ayrQU0RTmXleVSfi0bXe6enyaqnyTiGm24K20Vd3+ToAJ4XlWEVFPggnY0ZycmuTkNVOMpRlvFtPrqnZlPENtzpw5Ua+aO1ROXzfzfrf5I+6h9BSmqkFJdz5mtTdOo4PsZfjdehL+RsBLz15JpPSKel11diNctYKFbEU4T+lXdu9tkdShBJJJWSMz1Cvj7NGv6bbp/av8C4wOL8JjXik9HF3i+zM8GPGTi8o25RUlhllGLUUnq7ET4jxL/mVTqwWvkl2lF/RJX2a1v7kvNHzNwV1YxqU9KkHdevoT0JRUve7/AEILiMnHMe31MLivHqWGj/L0EsyaTVvLHXW/d+nqZuEgnWjXVRWkknHNms2m/jRfgjlXhqxFXNPPSlZOeZJxk1o7SW3zY3nA+HuMHTlNSerVnfy7bO/qixUjCMPd57/HJWpyqSm3Ljt8MfD8SRgg3GcVisE4yhNypapKSUlvfV79e99Dd8F5jeIgpxhqvrV+vpfZddX+5BK3koqaaaJ4XMXNwaaf94N8CynUUldF5WLQAAAAAAAAAAAAAAAAAAOfc68C8KTxEX5Zy1XaTvt9joJDf4nYi1CjHvUv9oS/cuWUpKsku5SvoRlRbl24IL4xR1jC8YlfJPLccS5VKqeWOy2TZ9BWqxpR1SPnaNGVaemJKeQ8Co4fxHG0ptu/W3QkxZRoqEVGKsloi8+XqT1ycvJ9ZThogorsAARnZzj+I0JrEQk/pcEo+lm8y/KZE/FOk/xF4b4mF8Vb0Xm907Jr+vwcxwlGVSShBNtux9JZVU6Cz2PmL6i1XeO5KOWMBOKnjdFClGbV9btJ9F0uSPkjidWu69Wo7pte17JWS6I23BeBxpYZUGrqUfMnre61MrhXCYYeHh01ZXuZVe5VTVtu3t8jYoWrp6cPZLf5mYmVAKBfAAALJUk+iIdzFzbDDVJUqMU5pNSlfSMsvkt3tfX7Hp/EnH1adCl4cpRjKTU3HS/luldarqcxdU17G0U11J8eDGv7yUH04LD8/sTHDc5ylh8RCtPNUsnTbit7rTRe71Jry5Wp1aUcRCKi5K0ku66HF3VJX/D3jzpV/Af0VfxJLR/KVvsWLu0XTcofMr2d5LqKNTdcf38jqWVK7S+3USqJK/8AepSvSzJatWaaadti+xgn0BVMAHh6AAAAAAAAAAAAAAADmf8AFfGvxsPS6KDl8ylb9I/k6Yce/iRiXV4h4ST8qjFK1r31eut99/xprf8AT1mtnwmUPUH9jjy0eHK/LdTFTi3F+HfzPY6/w7h8aNONOCskYvL2AjRoU6cdPKn6mzI7q4lWl8CS1t40Y7cgAFQtgAAFtSmpJxaunuYuG4TSpu8KcU+6RmA9y0eYQAB4egAAAAAGh504RLE4WVOnbNmjJX9Hrb1sQ/hf8Makta0lFdludOBZp3VSnDRFlapa06k9clk41zZyhPB+dPNTbsn2uuv2/QpyDw51sVCXSn5mdgxWEjUi4TSlF7pmn5Y4M6CqqUY3zSyyjFRvG/lul1tv63Lnt8pUXGXJT9gjGspR48G+PB4yKqKk9JNZo3t5lezt6q6v/mRdi8VGnCdSbtGCcpOzeiV3otWQ/h0ZcQxEMW04U6Um6N1aSi1FPN/ibTfpfr0z6dPUnJ8L8zQnPS1Fc/oTUAERKAAAAAAAAAAAAAAACKcxclqtiKeKpyyVItN6JqVu6fpoSsHcKkoPMTicIzWJHhTw6vGTSzJWvZXt2v2PcA5ydlCoB4AAAAAAAAAAAAAAAAAAAAAC2cE009noyzD4aMFlikl6HqBk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blank 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96"/>
            <a:ext cx="9191744" cy="688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5575" y="109081"/>
            <a:ext cx="888092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3200" dirty="0" smtClean="0"/>
              <a:t>High Luminosity LHC Participants</a:t>
            </a:r>
          </a:p>
          <a:p>
            <a:endParaRPr lang="en-GB" dirty="0"/>
          </a:p>
        </p:txBody>
      </p:sp>
      <p:pic>
        <p:nvPicPr>
          <p:cNvPr id="17" name="Picture 40" descr="SLAC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9" y="2636736"/>
            <a:ext cx="731091" cy="26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BNL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57" y="2616523"/>
            <a:ext cx="835307" cy="3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8" descr="ODU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83" y="3140968"/>
            <a:ext cx="691927" cy="4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LBN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4" y="2996952"/>
            <a:ext cx="609326" cy="37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1022226" cy="19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BINP log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656545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GH ENERGY ACCELERATOR RESEARCH ORGANIZATION. KEK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1" y="3024628"/>
            <a:ext cx="1583725" cy="2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\\cern.ch\dfs\Users\j\jdouble\Desktop\mapeurop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630" r="45693" b="902"/>
          <a:stretch/>
        </p:blipFill>
        <p:spPr bwMode="auto">
          <a:xfrm>
            <a:off x="3406422" y="2920752"/>
            <a:ext cx="3622669" cy="357258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14650" y="3486150"/>
            <a:ext cx="2899939" cy="2775133"/>
            <a:chOff x="3523449" y="3630477"/>
            <a:chExt cx="2764413" cy="2493338"/>
          </a:xfrm>
        </p:grpSpPr>
        <p:pic>
          <p:nvPicPr>
            <p:cNvPr id="67" name="Picture 6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796313"/>
              <a:ext cx="649209" cy="32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4" descr="CEA logo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085" y="4972174"/>
              <a:ext cx="325432" cy="32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79" y="5434862"/>
              <a:ext cx="882441" cy="30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0" descr="DESY logo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73" y="4418542"/>
              <a:ext cx="382968" cy="37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6" descr="EPFL logo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560" y="5020764"/>
              <a:ext cx="624302" cy="32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8" descr="INFN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937" y="5434863"/>
              <a:ext cx="566980" cy="36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198" y="4936680"/>
              <a:ext cx="364739" cy="3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0" descr="SOTON logo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16" y="4525952"/>
              <a:ext cx="757335" cy="195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UNIMAN logo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449" y="4165911"/>
              <a:ext cx="866132" cy="2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3" descr="Royal Holloway, University of London logo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581" y="4165912"/>
              <a:ext cx="608266" cy="304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1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983" y="3937100"/>
              <a:ext cx="988630" cy="21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4" descr="STFClogosmall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46" y="3630477"/>
              <a:ext cx="1237715" cy="31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Lancaster University"/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151" y="3843696"/>
              <a:ext cx="699542" cy="428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1" descr="\\cern.ch\dfs\Users\j\jdouble\Desktop\HiLumi-small-180px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601905" cy="7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9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In-</a:t>
            </a:r>
            <a:r>
              <a:rPr lang="fr-CH" dirty="0" err="1" smtClean="0"/>
              <a:t>kind</a:t>
            </a:r>
            <a:r>
              <a:rPr lang="fr-CH" dirty="0" smtClean="0"/>
              <a:t> contribution and Collaboration for HW design and prototypes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1623913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422108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5794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2136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5647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9533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4850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2044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21026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4439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3214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7001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8826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425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0414" y="4288480"/>
            <a:ext cx="3254065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Q1-Q3 : R&amp;D, Design, Prototypes and in-</a:t>
            </a:r>
            <a:r>
              <a:rPr lang="fr-CH" dirty="0" err="1" smtClean="0"/>
              <a:t>kind</a:t>
            </a:r>
            <a:r>
              <a:rPr lang="fr-CH" dirty="0" smtClean="0"/>
              <a:t> </a:t>
            </a:r>
            <a:r>
              <a:rPr lang="fr-CH" b="1" dirty="0" smtClean="0"/>
              <a:t>USA</a:t>
            </a:r>
          </a:p>
          <a:p>
            <a:r>
              <a:rPr lang="fr-CH" dirty="0" smtClean="0"/>
              <a:t>D1 : </a:t>
            </a:r>
            <a:r>
              <a:rPr lang="fr-CH" dirty="0"/>
              <a:t>R&amp;D, Design, </a:t>
            </a:r>
            <a:r>
              <a:rPr lang="fr-CH" dirty="0" smtClean="0"/>
              <a:t>Prototypes </a:t>
            </a:r>
            <a:r>
              <a:rPr lang="fr-CH" dirty="0"/>
              <a:t>and in-</a:t>
            </a:r>
            <a:r>
              <a:rPr lang="fr-CH" dirty="0" err="1"/>
              <a:t>kind</a:t>
            </a:r>
            <a:r>
              <a:rPr lang="fr-CH" dirty="0"/>
              <a:t> </a:t>
            </a:r>
            <a:r>
              <a:rPr lang="fr-CH" b="1" dirty="0" smtClean="0"/>
              <a:t>JP</a:t>
            </a:r>
          </a:p>
          <a:p>
            <a:r>
              <a:rPr lang="fr-CH" dirty="0" smtClean="0"/>
              <a:t>MCBX : Design and Prototype </a:t>
            </a:r>
            <a:r>
              <a:rPr lang="fr-CH" b="1" dirty="0" smtClean="0"/>
              <a:t>ES</a:t>
            </a:r>
          </a:p>
          <a:p>
            <a:r>
              <a:rPr lang="fr-CH" dirty="0" smtClean="0"/>
              <a:t>HO Correctors: Design and Prototypes </a:t>
            </a:r>
            <a:r>
              <a:rPr lang="fr-CH" b="1" dirty="0" smtClean="0"/>
              <a:t>IT</a:t>
            </a:r>
          </a:p>
          <a:p>
            <a:r>
              <a:rPr lang="fr-CH" dirty="0" smtClean="0"/>
              <a:t>Q4 : Design and Prototype </a:t>
            </a:r>
            <a:r>
              <a:rPr lang="fr-CH" b="1" dirty="0" smtClean="0"/>
              <a:t>FR</a:t>
            </a:r>
            <a:endParaRPr lang="en-GB" b="1" dirty="0"/>
          </a:p>
        </p:txBody>
      </p:sp>
      <p:pic>
        <p:nvPicPr>
          <p:cNvPr id="24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6409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7684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2474" y="6227472"/>
            <a:ext cx="335855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R&amp;D, Design and in-</a:t>
            </a:r>
            <a:r>
              <a:rPr lang="fr-CH" dirty="0" err="1" smtClean="0"/>
              <a:t>kind</a:t>
            </a:r>
            <a:r>
              <a:rPr lang="fr-CH" dirty="0" smtClean="0"/>
              <a:t>  </a:t>
            </a:r>
            <a:r>
              <a:rPr lang="fr-CH" b="1" dirty="0" smtClean="0"/>
              <a:t>USA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487629" y="6227472"/>
            <a:ext cx="243278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 and Design </a:t>
            </a:r>
            <a:r>
              <a:rPr lang="fr-CH" b="1" dirty="0" smtClean="0"/>
              <a:t>UK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515350" y="34027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340703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Implementation</a:t>
            </a:r>
            <a:r>
              <a:rPr lang="fr-CH" dirty="0" smtClean="0"/>
              <a:t> plan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313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fr-CH" b="1" dirty="0" smtClean="0"/>
              <a:t>All WP active, </a:t>
            </a:r>
            <a:r>
              <a:rPr lang="fr-CH" b="1" dirty="0" err="1" smtClean="0"/>
              <a:t>from</a:t>
            </a:r>
            <a:r>
              <a:rPr lang="fr-CH" b="1" dirty="0" smtClean="0"/>
              <a:t> diagnostics to Machine Protection; </a:t>
            </a:r>
          </a:p>
          <a:p>
            <a:r>
              <a:rPr lang="fr-CH" b="1" dirty="0" err="1" smtClean="0"/>
              <a:t>Integration</a:t>
            </a:r>
            <a:r>
              <a:rPr lang="fr-CH" b="1" dirty="0" smtClean="0"/>
              <a:t> </a:t>
            </a:r>
            <a:r>
              <a:rPr lang="fr-CH" b="1" dirty="0" err="1" smtClean="0"/>
              <a:t>started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vigour</a:t>
            </a:r>
            <a:r>
              <a:rPr lang="fr-CH" b="1" dirty="0" smtClean="0"/>
              <a:t> as </a:t>
            </a:r>
            <a:r>
              <a:rPr lang="fr-CH" b="1" dirty="0" err="1" smtClean="0"/>
              <a:t>well</a:t>
            </a:r>
            <a:r>
              <a:rPr lang="fr-CH" b="1" dirty="0" smtClean="0"/>
              <a:t> as QA (workshop </a:t>
            </a:r>
            <a:r>
              <a:rPr lang="fr-CH" b="1" dirty="0" err="1" smtClean="0"/>
              <a:t>soon</a:t>
            </a:r>
            <a:r>
              <a:rPr lang="fr-CH" b="1" dirty="0" smtClean="0"/>
              <a:t>)</a:t>
            </a:r>
          </a:p>
          <a:p>
            <a:r>
              <a:rPr lang="fr-CH" b="1" dirty="0" err="1" smtClean="0"/>
              <a:t>Cryo</a:t>
            </a:r>
            <a:r>
              <a:rPr lang="fr-CH" b="1" dirty="0" smtClean="0"/>
              <a:t>, SC links, </a:t>
            </a:r>
            <a:r>
              <a:rPr lang="fr-CH" b="1" dirty="0" err="1" smtClean="0"/>
              <a:t>Collimators</a:t>
            </a:r>
            <a:r>
              <a:rPr lang="fr-CH" b="1" dirty="0" smtClean="0"/>
              <a:t>, Diagnostics, etc. </a:t>
            </a:r>
            <a:r>
              <a:rPr lang="fr-CH" b="1" dirty="0" err="1" smtClean="0"/>
              <a:t>starts</a:t>
            </a:r>
            <a:r>
              <a:rPr lang="fr-CH" b="1" dirty="0" smtClean="0"/>
              <a:t> in LS2 (2018)</a:t>
            </a:r>
          </a:p>
          <a:p>
            <a:r>
              <a:rPr lang="fr-CH" b="1" dirty="0"/>
              <a:t>Proof </a:t>
            </a:r>
            <a:r>
              <a:rPr lang="fr-CH" b="1" dirty="0" smtClean="0"/>
              <a:t>of main </a:t>
            </a:r>
            <a:r>
              <a:rPr lang="fr-CH" b="1" dirty="0"/>
              <a:t>hardware by </a:t>
            </a:r>
            <a:r>
              <a:rPr lang="fr-CH" b="1" dirty="0" smtClean="0"/>
              <a:t>2016; Prototypes by 2017</a:t>
            </a:r>
            <a:endParaRPr lang="fr-CH" b="1" dirty="0"/>
          </a:p>
          <a:p>
            <a:r>
              <a:rPr lang="fr-CH" b="1" dirty="0" smtClean="0"/>
              <a:t>Start construction 2017/18 </a:t>
            </a:r>
            <a:r>
              <a:rPr lang="fr-CH" b="1" dirty="0" err="1" smtClean="0"/>
              <a:t>from</a:t>
            </a:r>
            <a:r>
              <a:rPr lang="fr-CH" b="1" dirty="0" smtClean="0"/>
              <a:t> IT, CC, </a:t>
            </a:r>
            <a:r>
              <a:rPr lang="fr-CH" b="1" dirty="0" err="1" smtClean="0"/>
              <a:t>other</a:t>
            </a:r>
            <a:r>
              <a:rPr lang="fr-CH" b="1" dirty="0"/>
              <a:t> </a:t>
            </a:r>
            <a:r>
              <a:rPr lang="fr-CH" b="1" dirty="0" smtClean="0"/>
              <a:t>main hardware</a:t>
            </a:r>
          </a:p>
          <a:p>
            <a:r>
              <a:rPr lang="fr-CH" b="1" dirty="0" smtClean="0"/>
              <a:t>IT String test (</a:t>
            </a:r>
            <a:r>
              <a:rPr lang="fr-CH" b="1" dirty="0" err="1" smtClean="0"/>
              <a:t>integration</a:t>
            </a:r>
            <a:r>
              <a:rPr lang="fr-CH" b="1" dirty="0" smtClean="0"/>
              <a:t>) in 2019-20; Main Installation 2022-23</a:t>
            </a:r>
          </a:p>
          <a:p>
            <a:r>
              <a:rPr lang="fr-CH" b="1" dirty="0" err="1" smtClean="0"/>
              <a:t>Though</a:t>
            </a:r>
            <a:r>
              <a:rPr lang="fr-CH" b="1" dirty="0" smtClean="0"/>
              <a:t> but – </a:t>
            </a:r>
            <a:r>
              <a:rPr lang="fr-CH" b="1" dirty="0" err="1" smtClean="0"/>
              <a:t>based</a:t>
            </a:r>
            <a:r>
              <a:rPr lang="fr-CH" b="1" dirty="0" smtClean="0"/>
              <a:t> on LHC </a:t>
            </a:r>
            <a:r>
              <a:rPr lang="fr-CH" b="1" dirty="0" err="1" smtClean="0"/>
              <a:t>experience</a:t>
            </a:r>
            <a:r>
              <a:rPr lang="fr-CH" b="1" dirty="0" smtClean="0"/>
              <a:t> – </a:t>
            </a:r>
            <a:r>
              <a:rPr lang="fr-CH" b="1" smtClean="0"/>
              <a:t>feasible</a:t>
            </a:r>
            <a:endParaRPr lang="fr-CH" b="1" dirty="0" smtClean="0"/>
          </a:p>
          <a:p>
            <a:r>
              <a:rPr lang="fr-CH" b="1" dirty="0" err="1" smtClean="0"/>
              <a:t>Cost</a:t>
            </a:r>
            <a:r>
              <a:rPr lang="fr-CH" b="1" dirty="0" smtClean="0"/>
              <a:t>: 810 MCHF (</a:t>
            </a:r>
            <a:r>
              <a:rPr lang="fr-CH" b="1" dirty="0" err="1" smtClean="0"/>
              <a:t>Material</a:t>
            </a:r>
            <a:r>
              <a:rPr lang="fr-CH" b="1" dirty="0" smtClean="0"/>
              <a:t>, CERN </a:t>
            </a:r>
            <a:r>
              <a:rPr lang="fr-CH" b="1" dirty="0" err="1" smtClean="0"/>
              <a:t>accounting</a:t>
            </a:r>
            <a:r>
              <a:rPr lang="fr-CH" b="1" dirty="0" smtClean="0"/>
              <a:t>)</a:t>
            </a:r>
            <a:endParaRPr lang="fr-CH" b="1" dirty="0"/>
          </a:p>
          <a:p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10" y="1189038"/>
            <a:ext cx="8309909" cy="234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12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Recent</a:t>
            </a:r>
            <a:r>
              <a:rPr lang="fr-CH" dirty="0" smtClean="0"/>
              <a:t> modification to the LHC plan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8275337" cy="2438405"/>
          </a:xfrm>
          <a:prstGeom prst="rect">
            <a:avLst/>
          </a:prstGeom>
        </p:spPr>
      </p:pic>
      <p:sp>
        <p:nvSpPr>
          <p:cNvPr id="7" name="Up Arrow Callout 6"/>
          <p:cNvSpPr/>
          <p:nvPr/>
        </p:nvSpPr>
        <p:spPr>
          <a:xfrm>
            <a:off x="2814964" y="4077072"/>
            <a:ext cx="1452236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Big</a:t>
            </a:r>
            <a:r>
              <a:rPr lang="fr-CH" b="1" dirty="0" smtClean="0"/>
              <a:t> chance to </a:t>
            </a:r>
            <a:r>
              <a:rPr lang="fr-CH" b="1" dirty="0" err="1" smtClean="0"/>
              <a:t>install</a:t>
            </a:r>
            <a:r>
              <a:rPr lang="fr-CH" b="1" dirty="0" smtClean="0"/>
              <a:t> CC in SPS</a:t>
            </a:r>
            <a:r>
              <a:rPr lang="en-GB" b="1" dirty="0"/>
              <a:t>!</a:t>
            </a:r>
            <a:endParaRPr lang="fr-CH" b="1" dirty="0" smtClean="0"/>
          </a:p>
        </p:txBody>
      </p:sp>
      <p:sp>
        <p:nvSpPr>
          <p:cNvPr id="8" name="Up Arrow Callout 7"/>
          <p:cNvSpPr/>
          <p:nvPr/>
        </p:nvSpPr>
        <p:spPr>
          <a:xfrm>
            <a:off x="4324544" y="4077072"/>
            <a:ext cx="1568920" cy="2217048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836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Install New </a:t>
            </a:r>
            <a:r>
              <a:rPr lang="fr-CH" b="1" dirty="0" err="1" smtClean="0"/>
              <a:t>Cryo</a:t>
            </a:r>
            <a:r>
              <a:rPr lang="fr-CH" b="1" dirty="0" smtClean="0"/>
              <a:t> in IP4,</a:t>
            </a:r>
          </a:p>
          <a:p>
            <a:pPr algn="ctr"/>
            <a:r>
              <a:rPr lang="fr-CH" b="1" dirty="0" err="1" smtClean="0"/>
              <a:t>Preparation</a:t>
            </a:r>
            <a:r>
              <a:rPr lang="fr-CH" b="1" dirty="0" smtClean="0"/>
              <a:t> of all Civil and </a:t>
            </a:r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works</a:t>
            </a:r>
            <a:r>
              <a:rPr lang="fr-CH" b="1" dirty="0" smtClean="0"/>
              <a:t> for LS3</a:t>
            </a:r>
            <a:endParaRPr lang="en-GB" b="1" dirty="0"/>
          </a:p>
        </p:txBody>
      </p:sp>
      <p:sp>
        <p:nvSpPr>
          <p:cNvPr id="14" name="Snip Diagonal Corner Rectangle 13"/>
          <p:cNvSpPr/>
          <p:nvPr/>
        </p:nvSpPr>
        <p:spPr>
          <a:xfrm>
            <a:off x="4480560" y="1950720"/>
            <a:ext cx="960120" cy="1981200"/>
          </a:xfrm>
          <a:prstGeom prst="snip2Diag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nip Diagonal Corner Rectangle 14"/>
          <p:cNvSpPr/>
          <p:nvPr/>
        </p:nvSpPr>
        <p:spPr>
          <a:xfrm>
            <a:off x="3401645" y="1965960"/>
            <a:ext cx="252830" cy="1981200"/>
          </a:xfrm>
          <a:prstGeom prst="snip2Diag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nip Diagonal Corner Rectangle 15"/>
          <p:cNvSpPr/>
          <p:nvPr/>
        </p:nvSpPr>
        <p:spPr>
          <a:xfrm>
            <a:off x="7229628" y="1943100"/>
            <a:ext cx="1161745" cy="2179320"/>
          </a:xfrm>
          <a:prstGeom prst="snip2Diag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080760" y="4465320"/>
            <a:ext cx="291084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b="1" dirty="0" smtClean="0"/>
              <a:t>The extra time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just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what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needed</a:t>
            </a:r>
            <a:r>
              <a:rPr lang="fr-CH" sz="2400" b="1" dirty="0" smtClean="0"/>
              <a:t> </a:t>
            </a:r>
            <a:r>
              <a:rPr lang="fr-CH" sz="2400" b="1" dirty="0" smtClean="0"/>
              <a:t>to </a:t>
            </a:r>
            <a:r>
              <a:rPr lang="fr-CH" sz="2400" b="1" dirty="0" err="1" smtClean="0"/>
              <a:t>install</a:t>
            </a:r>
            <a:r>
              <a:rPr lang="fr-CH" sz="2400" b="1" dirty="0" smtClean="0"/>
              <a:t> all hardware in LS3: </a:t>
            </a:r>
            <a:r>
              <a:rPr lang="fr-CH" sz="2400" b="1" dirty="0" err="1" smtClean="0"/>
              <a:t>opportunity</a:t>
            </a:r>
            <a:r>
              <a:rPr lang="fr-CH" sz="2400" b="1" dirty="0" smtClean="0"/>
              <a:t> not to miss!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7646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Goal of High </a:t>
            </a:r>
            <a:r>
              <a:rPr lang="fr-CH" dirty="0" err="1" smtClean="0"/>
              <a:t>Luminosity</a:t>
            </a:r>
            <a:r>
              <a:rPr lang="fr-CH" dirty="0" smtClean="0"/>
              <a:t> LHC (HL-LHC) as </a:t>
            </a:r>
            <a:r>
              <a:rPr lang="fr-CH" dirty="0" err="1" smtClean="0"/>
              <a:t>fixed</a:t>
            </a:r>
            <a:r>
              <a:rPr lang="fr-CH" dirty="0" smtClean="0"/>
              <a:t> in </a:t>
            </a:r>
            <a:r>
              <a:rPr lang="fr-CH" dirty="0" err="1" smtClean="0"/>
              <a:t>November</a:t>
            </a:r>
            <a:r>
              <a:rPr lang="fr-CH" dirty="0" smtClean="0"/>
              <a:t> 2010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19572" y="1916832"/>
            <a:ext cx="7704856" cy="35086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The main objective of HiLumi LHC Design Study is to determine a hardware configuration and a set of beam parameters that will allow the LHC to reach the following targets:</a:t>
            </a:r>
          </a:p>
          <a:p>
            <a:endParaRPr lang="en-GB" dirty="0"/>
          </a:p>
          <a:p>
            <a:r>
              <a:rPr lang="en-GB" sz="2400" dirty="0"/>
              <a:t>A peak luminosity of </a:t>
            </a:r>
            <a:r>
              <a:rPr lang="en-GB" sz="2400" b="1" dirty="0"/>
              <a:t>5×10</a:t>
            </a:r>
            <a:r>
              <a:rPr lang="en-GB" sz="2400" b="1" baseline="30000" dirty="0"/>
              <a:t>34</a:t>
            </a:r>
            <a:r>
              <a:rPr lang="en-GB" sz="2400" b="1" dirty="0"/>
              <a:t> cm</a:t>
            </a:r>
            <a:r>
              <a:rPr lang="en-GB" sz="2400" b="1" baseline="30000" dirty="0"/>
              <a:t>-2</a:t>
            </a:r>
            <a:r>
              <a:rPr lang="en-GB" sz="2400" b="1" dirty="0"/>
              <a:t>s</a:t>
            </a:r>
            <a:r>
              <a:rPr lang="en-GB" sz="2400" b="1" baseline="30000" dirty="0"/>
              <a:t>-1</a:t>
            </a:r>
            <a:r>
              <a:rPr lang="en-GB" sz="2400" b="1" dirty="0"/>
              <a:t> with levelling,</a:t>
            </a:r>
            <a:r>
              <a:rPr lang="en-GB" sz="2400" dirty="0"/>
              <a:t> allowing: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An </a:t>
            </a:r>
            <a:r>
              <a:rPr lang="en-GB" sz="2400" dirty="0"/>
              <a:t>integrated luminosity of </a:t>
            </a:r>
            <a:r>
              <a:rPr lang="en-GB" sz="2400" b="1" dirty="0"/>
              <a:t>250 fb</a:t>
            </a:r>
            <a:r>
              <a:rPr lang="en-GB" sz="2400" b="1" baseline="30000" dirty="0"/>
              <a:t>-1</a:t>
            </a:r>
            <a:r>
              <a:rPr lang="en-GB" sz="2400" b="1" dirty="0"/>
              <a:t> per year</a:t>
            </a:r>
            <a:r>
              <a:rPr lang="en-GB" sz="2400" dirty="0"/>
              <a:t>, enabling the goal of </a:t>
            </a:r>
            <a:r>
              <a:rPr lang="en-GB" sz="2400" b="1" dirty="0"/>
              <a:t>3000 fb</a:t>
            </a:r>
            <a:r>
              <a:rPr lang="en-GB" sz="2400" b="1" baseline="30000" dirty="0"/>
              <a:t>-1</a:t>
            </a:r>
            <a:r>
              <a:rPr lang="en-GB" sz="2400" dirty="0"/>
              <a:t> twelve years after the upgrade.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This </a:t>
            </a:r>
            <a:r>
              <a:rPr lang="en-GB" sz="2400" dirty="0"/>
              <a:t>luminosity is more than ten times the luminosity reach of the first 10 years of the LHC lifetime.</a:t>
            </a:r>
          </a:p>
        </p:txBody>
      </p:sp>
    </p:spTree>
    <p:extLst>
      <p:ext uri="{BB962C8B-B14F-4D97-AF65-F5344CB8AC3E}">
        <p14:creationId xmlns:p14="http://schemas.microsoft.com/office/powerpoint/2010/main" val="39807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bottlenecks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Cryogenics</a:t>
            </a:r>
            <a:r>
              <a:rPr lang="fr-CH" dirty="0" smtClean="0"/>
              <a:t> P4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59168"/>
            <a:ext cx="5629672" cy="5598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11980" y="194882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194882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553877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309120" y="553877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943012" y="486916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522542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449960" y="522542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59832" y="486916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IT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751" y="1052736"/>
            <a:ext cx="2875249" cy="223224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19872" y="223834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RF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090312" y="2612650"/>
            <a:ext cx="360040" cy="3133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36000" tIns="18000" rIns="36000" bIns="18000" rtlCol="0" anchor="ctr" anchorCtr="0">
            <a:spAutoFit/>
          </a:bodyPr>
          <a:lstStyle/>
          <a:p>
            <a:pPr algn="ctr"/>
            <a:r>
              <a:rPr lang="fr-CH" dirty="0" smtClean="0"/>
              <a:t>RF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98004"/>
            <a:ext cx="2915816" cy="218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Horizontal Scroll 2"/>
          <p:cNvSpPr/>
          <p:nvPr/>
        </p:nvSpPr>
        <p:spPr>
          <a:xfrm>
            <a:off x="-1" y="3306523"/>
            <a:ext cx="2915817" cy="223224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Never good to couple RF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Magnets</a:t>
            </a:r>
            <a:r>
              <a:rPr lang="fr-CH" sz="1600" dirty="0" smtClean="0"/>
              <a:t> !</a:t>
            </a:r>
          </a:p>
          <a:p>
            <a:pPr algn="ctr"/>
            <a:r>
              <a:rPr lang="fr-CH" sz="1600" dirty="0" err="1" smtClean="0"/>
              <a:t>Reduction</a:t>
            </a:r>
            <a:r>
              <a:rPr lang="fr-CH" sz="1600" dirty="0" smtClean="0"/>
              <a:t> of </a:t>
            </a:r>
            <a:r>
              <a:rPr lang="fr-CH" sz="1600" dirty="0" err="1" smtClean="0"/>
              <a:t>availabe</a:t>
            </a:r>
            <a:r>
              <a:rPr lang="fr-CH" sz="1600" dirty="0" smtClean="0"/>
              <a:t> </a:t>
            </a:r>
            <a:r>
              <a:rPr lang="fr-CH" sz="1600" dirty="0" err="1" smtClean="0"/>
              <a:t>cryo</a:t>
            </a:r>
            <a:r>
              <a:rPr lang="fr-CH" sz="1600" dirty="0" smtClean="0"/>
              <a:t>-power and </a:t>
            </a:r>
            <a:r>
              <a:rPr lang="fr-CH" sz="1600" dirty="0" err="1" smtClean="0"/>
              <a:t>coupling</a:t>
            </a:r>
            <a:r>
              <a:rPr lang="fr-CH" sz="1600" dirty="0" smtClean="0"/>
              <a:t> of the RF </a:t>
            </a:r>
            <a:r>
              <a:rPr lang="fr-CH" sz="1600" dirty="0" err="1" smtClean="0"/>
              <a:t>wiht</a:t>
            </a:r>
            <a:r>
              <a:rPr lang="fr-CH" sz="1600" dirty="0" smtClean="0"/>
              <a:t> the Arc (</a:t>
            </a:r>
            <a:r>
              <a:rPr lang="fr-CH" sz="1600" dirty="0"/>
              <a:t>thermal </a:t>
            </a:r>
            <a:r>
              <a:rPr lang="fr-CH" sz="1600" dirty="0" smtClean="0"/>
              <a:t>cycle </a:t>
            </a:r>
            <a:r>
              <a:rPr lang="fr-CH" sz="1600" dirty="0" err="1" smtClean="0"/>
              <a:t>requires</a:t>
            </a:r>
            <a:r>
              <a:rPr lang="fr-CH" sz="1600" dirty="0" smtClean="0"/>
              <a:t> &gt; 2 </a:t>
            </a:r>
            <a:r>
              <a:rPr lang="fr-CH" sz="1600" dirty="0" err="1" smtClean="0"/>
              <a:t>months</a:t>
            </a:r>
            <a:r>
              <a:rPr lang="fr-CH" sz="1600" dirty="0" smtClean="0"/>
              <a:t> and </a:t>
            </a:r>
            <a:r>
              <a:rPr lang="fr-CH" sz="1600" dirty="0" err="1" smtClean="0"/>
              <a:t>many</a:t>
            </a:r>
            <a:r>
              <a:rPr lang="fr-CH" sz="1600" dirty="0" smtClean="0"/>
              <a:t> tests)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052" y="4581248"/>
            <a:ext cx="2840948" cy="189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6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cryoplants</a:t>
            </a:r>
            <a:r>
              <a:rPr lang="fr-CH" dirty="0" smtClean="0"/>
              <a:t> and new LSS QRL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983839"/>
            <a:ext cx="8645525" cy="5559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221353" y="2767395"/>
            <a:ext cx="4612555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u="sng" dirty="0" err="1" smtClean="0"/>
              <a:t>Availability</a:t>
            </a:r>
            <a:r>
              <a:rPr lang="fr-CH" sz="2000" b="1" u="sng" dirty="0" smtClean="0"/>
              <a:t>: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separation</a:t>
            </a:r>
            <a:r>
              <a:rPr lang="fr-CH" sz="2000" b="1" dirty="0" smtClean="0"/>
              <a:t> New </a:t>
            </a:r>
            <a:r>
              <a:rPr lang="fr-CH" sz="2000" b="1" dirty="0" err="1" smtClean="0"/>
              <a:t>Inner</a:t>
            </a:r>
            <a:r>
              <a:rPr lang="fr-CH" sz="2000" b="1" dirty="0" smtClean="0"/>
              <a:t> Triplets (and IPM in MS) </a:t>
            </a:r>
            <a:r>
              <a:rPr lang="fr-CH" sz="2000" b="1" dirty="0" err="1" smtClean="0"/>
              <a:t>from</a:t>
            </a:r>
            <a:r>
              <a:rPr lang="fr-CH" sz="2000" b="1" dirty="0" smtClean="0"/>
              <a:t> the arc </a:t>
            </a:r>
            <a:r>
              <a:rPr lang="fr-CH" sz="2000" b="1" dirty="0" err="1" smtClean="0"/>
              <a:t>cryogenics</a:t>
            </a:r>
            <a:r>
              <a:rPr lang="fr-CH" sz="2000" b="1" dirty="0" smtClean="0"/>
              <a:t>.</a:t>
            </a:r>
          </a:p>
          <a:p>
            <a:r>
              <a:rPr lang="fr-CH" sz="2000" b="1" dirty="0" err="1" smtClean="0"/>
              <a:t>Keeping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redundancy</a:t>
            </a:r>
            <a:r>
              <a:rPr lang="fr-CH" sz="2000" b="1" dirty="0" smtClean="0"/>
              <a:t> for </a:t>
            </a:r>
            <a:r>
              <a:rPr lang="fr-CH" sz="2000" b="1" dirty="0" err="1" smtClean="0"/>
              <a:t>nearby</a:t>
            </a:r>
            <a:r>
              <a:rPr lang="fr-CH" sz="2000" b="1" dirty="0" smtClean="0"/>
              <a:t> arc </a:t>
            </a:r>
            <a:r>
              <a:rPr lang="fr-CH" sz="2000" b="1" dirty="0" err="1" smtClean="0"/>
              <a:t>cryoplant</a:t>
            </a:r>
            <a:endParaRPr lang="fr-CH" sz="2000" b="1" dirty="0" smtClean="0"/>
          </a:p>
          <a:p>
            <a:r>
              <a:rPr lang="fr-CH" sz="2000" b="1" dirty="0" err="1" smtClean="0"/>
              <a:t>Redundancy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with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nearby</a:t>
            </a:r>
            <a:r>
              <a:rPr lang="fr-CH" sz="2000" b="1" dirty="0" smtClean="0"/>
              <a:t> Detector SC </a:t>
            </a:r>
            <a:r>
              <a:rPr lang="fr-CH" sz="2000" b="1" dirty="0" err="1" smtClean="0"/>
              <a:t>Magnets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cryoplant</a:t>
            </a:r>
            <a:r>
              <a:rPr lang="fr-CH" sz="2000" b="1" dirty="0" smtClean="0"/>
              <a:t> </a:t>
            </a:r>
            <a:endParaRPr lang="en-GB" sz="2000" b="1" dirty="0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56" y="2058847"/>
            <a:ext cx="2166044" cy="290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dessus-1"/>
          <p:cNvPicPr>
            <a:picLocks noChangeAspect="1" noChangeArrowheads="1"/>
          </p:cNvPicPr>
          <p:nvPr/>
        </p:nvPicPr>
        <p:blipFill>
          <a:blip r:embed="rId4" cstate="print">
            <a:lum bright="14000"/>
          </a:blip>
          <a:srcRect/>
          <a:stretch>
            <a:fillRect/>
          </a:stretch>
        </p:blipFill>
        <p:spPr bwMode="auto">
          <a:xfrm>
            <a:off x="6833908" y="2383451"/>
            <a:ext cx="2310092" cy="2667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208" y="5010616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V="1">
            <a:off x="4896157" y="2069517"/>
            <a:ext cx="505575" cy="747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45882" y="4638968"/>
            <a:ext cx="228931" cy="872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8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Availability</a:t>
            </a:r>
            <a:r>
              <a:rPr lang="fr-CH" sz="3600" dirty="0" smtClean="0"/>
              <a:t>: SC links  </a:t>
            </a:r>
            <a:r>
              <a:rPr lang="fr-CH" sz="3600" dirty="0" smtClean="0">
                <a:sym typeface="Symbol"/>
              </a:rPr>
              <a:t></a:t>
            </a:r>
            <a:r>
              <a:rPr lang="fr-CH" sz="3600" dirty="0" err="1" smtClean="0">
                <a:sym typeface="Symbol"/>
              </a:rPr>
              <a:t>removal</a:t>
            </a:r>
            <a:r>
              <a:rPr lang="fr-CH" sz="3600" dirty="0" smtClean="0">
                <a:sym typeface="Symbol"/>
              </a:rPr>
              <a:t> of </a:t>
            </a:r>
            <a:br>
              <a:rPr lang="fr-CH" sz="3600" dirty="0" smtClean="0">
                <a:sym typeface="Symbol"/>
              </a:rPr>
            </a:br>
            <a:r>
              <a:rPr lang="fr-CH" sz="3600" dirty="0" err="1" smtClean="0"/>
              <a:t>EPCs</a:t>
            </a:r>
            <a:r>
              <a:rPr lang="fr-CH" sz="3600" dirty="0" smtClean="0"/>
              <a:t>, </a:t>
            </a:r>
            <a:r>
              <a:rPr lang="fr-CH" sz="3600" dirty="0" err="1" smtClean="0"/>
              <a:t>DFBs</a:t>
            </a:r>
            <a:r>
              <a:rPr lang="fr-CH" sz="3600" dirty="0" smtClean="0"/>
              <a:t> </a:t>
            </a:r>
            <a:r>
              <a:rPr lang="fr-CH" sz="3600" dirty="0" err="1" smtClean="0"/>
              <a:t>from</a:t>
            </a:r>
            <a:r>
              <a:rPr lang="fr-CH" sz="3600" dirty="0" smtClean="0"/>
              <a:t> tunnel to surface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sp>
        <p:nvSpPr>
          <p:cNvPr id="7" name="Arc 6"/>
          <p:cNvSpPr/>
          <p:nvPr/>
        </p:nvSpPr>
        <p:spPr>
          <a:xfrm rot="255920" flipH="1" flipV="1">
            <a:off x="2356386" y="5129731"/>
            <a:ext cx="3236854" cy="907424"/>
          </a:xfrm>
          <a:prstGeom prst="arc">
            <a:avLst>
              <a:gd name="adj1" fmla="val 13169963"/>
              <a:gd name="adj2" fmla="val 20133032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7909834" flipH="1" flipV="1">
            <a:off x="719900" y="2651869"/>
            <a:ext cx="2009045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18417317" flipH="1" flipV="1">
            <a:off x="6379072" y="4185256"/>
            <a:ext cx="1841165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c 9"/>
          <p:cNvSpPr/>
          <p:nvPr/>
        </p:nvSpPr>
        <p:spPr>
          <a:xfrm rot="868990" flipH="1">
            <a:off x="4512080" y="1957992"/>
            <a:ext cx="2343611" cy="495448"/>
          </a:xfrm>
          <a:prstGeom prst="arc">
            <a:avLst>
              <a:gd name="adj1" fmla="val 11973192"/>
              <a:gd name="adj2" fmla="val 20412766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 rot="2621102" flipH="1" flipV="1">
            <a:off x="237184" y="4137244"/>
            <a:ext cx="3277294" cy="1112053"/>
          </a:xfrm>
          <a:prstGeom prst="arc">
            <a:avLst>
              <a:gd name="adj1" fmla="val 13617790"/>
              <a:gd name="adj2" fmla="val 18389695"/>
            </a:avLst>
          </a:prstGeom>
          <a:ln w="4445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 rot="10255638" flipH="1" flipV="1">
            <a:off x="2029466" y="1910639"/>
            <a:ext cx="2829952" cy="907424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POINT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7155" y="3110042"/>
            <a:ext cx="6705600" cy="3429000"/>
          </a:xfrm>
          <a:prstGeom prst="rect">
            <a:avLst/>
          </a:prstGeom>
        </p:spPr>
      </p:pic>
      <p:sp>
        <p:nvSpPr>
          <p:cNvPr id="22" name="Freeform 21"/>
          <p:cNvSpPr/>
          <p:nvPr/>
        </p:nvSpPr>
        <p:spPr>
          <a:xfrm>
            <a:off x="4489956" y="4995992"/>
            <a:ext cx="1143000" cy="228600"/>
          </a:xfrm>
          <a:custGeom>
            <a:avLst/>
            <a:gdLst>
              <a:gd name="connsiteX0" fmla="*/ 722489 w 722489"/>
              <a:gd name="connsiteY0" fmla="*/ 293511 h 293511"/>
              <a:gd name="connsiteX1" fmla="*/ 0 w 722489"/>
              <a:gd name="connsiteY1" fmla="*/ 0 h 293511"/>
              <a:gd name="connsiteX2" fmla="*/ 0 w 722489"/>
              <a:gd name="connsiteY2" fmla="*/ 0 h 293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2489" h="293511">
                <a:moveTo>
                  <a:pt x="722489" y="29351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4489955" y="3776792"/>
            <a:ext cx="2822" cy="1219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85155" y="4843592"/>
            <a:ext cx="228600" cy="76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13755" y="3929192"/>
            <a:ext cx="0" cy="990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3283579" y="3494946"/>
            <a:ext cx="1130176" cy="43424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499355" y="3395792"/>
            <a:ext cx="990600" cy="38100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D:\Amalia\Photoes_LHC\0608018_10.jpg"/>
          <p:cNvPicPr>
            <a:picLocks noChangeAspect="1" noChangeArrowheads="1"/>
          </p:cNvPicPr>
          <p:nvPr/>
        </p:nvPicPr>
        <p:blipFill>
          <a:blip r:embed="rId3" cstate="print"/>
          <a:srcRect r="20029"/>
          <a:stretch>
            <a:fillRect/>
          </a:stretch>
        </p:blipFill>
        <p:spPr bwMode="auto">
          <a:xfrm>
            <a:off x="2369179" y="1857692"/>
            <a:ext cx="1828800" cy="1530373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115631" y="3700592"/>
            <a:ext cx="108234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dirty="0" smtClean="0">
                <a:sym typeface="Symbol"/>
              </a:rPr>
              <a:t>150 kA</a:t>
            </a:r>
            <a:endParaRPr lang="en-US" b="1" dirty="0"/>
          </a:p>
        </p:txBody>
      </p:sp>
      <p:pic>
        <p:nvPicPr>
          <p:cNvPr id="30" name="Picture 29" descr="POINT5Su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883" y="1220850"/>
            <a:ext cx="2706624" cy="1938528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54" y="1953691"/>
            <a:ext cx="20542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514717" y="2833227"/>
            <a:ext cx="3629283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1 pair 700 m 50 kA – LS2</a:t>
            </a:r>
          </a:p>
          <a:p>
            <a:r>
              <a:rPr lang="fr-CH" sz="2000" b="1" dirty="0" smtClean="0"/>
              <a:t>4 pairs 300 m 150 kA (MS)–  LS3 </a:t>
            </a:r>
          </a:p>
          <a:p>
            <a:r>
              <a:rPr lang="fr-CH" sz="2000" b="1" dirty="0" smtClean="0"/>
              <a:t>4 pairs 300 m 150 kA (IR) – LS3 </a:t>
            </a:r>
            <a:r>
              <a:rPr lang="fr-CH" sz="2000" b="1" dirty="0" err="1" smtClean="0"/>
              <a:t>tens</a:t>
            </a:r>
            <a:r>
              <a:rPr lang="fr-CH" sz="2000" b="1" dirty="0" smtClean="0"/>
              <a:t> of 6-18 kA </a:t>
            </a:r>
            <a:r>
              <a:rPr lang="fr-CH" sz="2000" b="1" dirty="0" err="1" smtClean="0"/>
              <a:t>CLs</a:t>
            </a:r>
            <a:r>
              <a:rPr lang="fr-CH" sz="2000" b="1" dirty="0" smtClean="0"/>
              <a:t> pairs in HTS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85552" y="4392400"/>
            <a:ext cx="137087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A. Ballarino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360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Parameters</a:t>
            </a:r>
            <a:r>
              <a:rPr lang="fr-CH" dirty="0" smtClean="0"/>
              <a:t> (PLC </a:t>
            </a:r>
            <a:r>
              <a:rPr lang="fr-CH" dirty="0"/>
              <a:t>web </a:t>
            </a:r>
            <a:r>
              <a:rPr lang="fr-CH" dirty="0" smtClean="0"/>
              <a:t>page)</a:t>
            </a:r>
            <a:br>
              <a:rPr lang="fr-CH" dirty="0" smtClean="0"/>
            </a:br>
            <a:endParaRPr lang="en-GB" sz="22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109553"/>
              </p:ext>
            </p:extLst>
          </p:nvPr>
        </p:nvGraphicFramePr>
        <p:xfrm>
          <a:off x="1266119" y="978175"/>
          <a:ext cx="7373762" cy="5500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9174"/>
                <a:gridCol w="1001529"/>
                <a:gridCol w="963972"/>
                <a:gridCol w="1039087"/>
              </a:tblGrid>
              <a:tr h="166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Parameter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</a:rPr>
                        <a:t>nominal​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>
                          <a:effectLst/>
                        </a:rPr>
                        <a:t>25ns​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50ns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98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err="1">
                          <a:effectLst/>
                        </a:rPr>
                        <a:t>N</a:t>
                      </a:r>
                      <a:r>
                        <a:rPr lang="en-GB" sz="1400" u="none" strike="noStrike" baseline="-25000" dirty="0" err="1">
                          <a:effectLst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1.15E+11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​2.2E+11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​3.5E+11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98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n</a:t>
                      </a:r>
                      <a:r>
                        <a:rPr lang="en-GB" sz="1400" u="none" strike="noStrike" baseline="-25000">
                          <a:effectLst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</a:rPr>
                        <a:t>​2808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b="1" u="none" strike="noStrike" dirty="0">
                          <a:effectLst/>
                        </a:rPr>
                        <a:t>​2808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​1404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98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 err="1">
                          <a:effectLst/>
                        </a:rPr>
                        <a:t>N</a:t>
                      </a:r>
                      <a:r>
                        <a:rPr lang="en-GB" sz="1400" u="none" strike="noStrike" baseline="-25000" dirty="0" err="1">
                          <a:effectLst/>
                        </a:rPr>
                        <a:t>tot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3.2E+14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6.2E+14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4.9E+14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beam current [A]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​0.58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b="1" u="none" strike="noStrike" dirty="0">
                          <a:effectLst/>
                        </a:rPr>
                        <a:t>1.11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x-ing angle [</a:t>
                      </a:r>
                      <a:r>
                        <a:rPr lang="el-GR" sz="1400" u="none" strike="noStrike">
                          <a:effectLst/>
                        </a:rPr>
                        <a:t>μ</a:t>
                      </a:r>
                      <a:r>
                        <a:rPr lang="en-GB" sz="1400" u="none" strike="noStrike">
                          <a:effectLst/>
                        </a:rPr>
                        <a:t>rad]​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590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590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8483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beam separation [</a:t>
                      </a:r>
                      <a:r>
                        <a:rPr lang="el-GR" sz="1400" u="none" strike="noStrike" dirty="0">
                          <a:effectLst/>
                        </a:rPr>
                        <a:t>σ]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9.9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12.5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11.4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6509"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>
                          <a:effectLst/>
                        </a:rPr>
                        <a:t>β</a:t>
                      </a:r>
                      <a:r>
                        <a:rPr lang="el-GR" sz="1400" u="none" strike="noStrike" baseline="30000">
                          <a:effectLst/>
                        </a:rPr>
                        <a:t>*</a:t>
                      </a:r>
                      <a:r>
                        <a:rPr lang="el-GR" sz="1400" u="none" strike="noStrike">
                          <a:effectLst/>
                        </a:rPr>
                        <a:t> [</a:t>
                      </a:r>
                      <a:r>
                        <a:rPr lang="en-GB" sz="1400" u="none" strike="noStrike">
                          <a:effectLst/>
                        </a:rPr>
                        <a:t>m]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0.55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b="1" u="none" strike="noStrike" dirty="0">
                          <a:effectLst/>
                        </a:rPr>
                        <a:t>​0.15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​0.15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89831"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>
                          <a:effectLst/>
                        </a:rPr>
                        <a:t>ε</a:t>
                      </a:r>
                      <a:r>
                        <a:rPr lang="en-GB" sz="1400" u="none" strike="noStrike" baseline="-25000">
                          <a:effectLst/>
                        </a:rPr>
                        <a:t>n</a:t>
                      </a:r>
                      <a:r>
                        <a:rPr lang="en-GB" sz="1400" u="none" strike="noStrike">
                          <a:effectLst/>
                        </a:rPr>
                        <a:t> [</a:t>
                      </a:r>
                      <a:r>
                        <a:rPr lang="el-GR" sz="1400" u="none" strike="noStrike">
                          <a:effectLst/>
                        </a:rPr>
                        <a:t>μ</a:t>
                      </a:r>
                      <a:r>
                        <a:rPr lang="en-GB" sz="1400" u="none" strike="noStrike">
                          <a:effectLst/>
                        </a:rPr>
                        <a:t>m]​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3.75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​2.50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9822"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 dirty="0">
                          <a:effectLst/>
                        </a:rPr>
                        <a:t>ε</a:t>
                      </a:r>
                      <a:r>
                        <a:rPr lang="en-GB" sz="1400" u="none" strike="noStrike" baseline="-25000" dirty="0">
                          <a:effectLst/>
                        </a:rPr>
                        <a:t>L</a:t>
                      </a:r>
                      <a:r>
                        <a:rPr lang="en-GB" sz="1400" u="none" strike="noStrike" dirty="0">
                          <a:effectLst/>
                        </a:rPr>
                        <a:t> [</a:t>
                      </a:r>
                      <a:r>
                        <a:rPr lang="en-GB" sz="1400" u="none" strike="noStrike" dirty="0" err="1">
                          <a:effectLst/>
                        </a:rPr>
                        <a:t>eVs</a:t>
                      </a:r>
                      <a:r>
                        <a:rPr lang="en-GB" sz="1400" u="none" strike="noStrike" dirty="0">
                          <a:effectLst/>
                        </a:rPr>
                        <a:t>]​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2.51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​2.51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​2.51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8483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energy spread​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​1.20E-04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​1.20E-04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​1.20E-04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665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bunch length [m]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​7.50E-02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​7.50E-02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​7.50E-02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6651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IBS horizontal [h]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​80 -&gt; 106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18.5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17.2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IBS longitudinal [h]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61 -&gt; 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20.4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16.1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Piwinski parameter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​0.68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3.12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2.85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Reduction factor 'R1*H1‘ at full crossing angle (no crabbing)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​0.828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0.306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0.333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Reduction factor ‘H0‘ at zero crossing angle (full crabbing)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0.991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b="1" u="none" strike="noStrike" dirty="0">
                          <a:effectLst/>
                        </a:rPr>
                        <a:t>0.905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0.905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beam-beam / IP without Crab Cavity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3.1E-03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​3.3E-03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4.7E-03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beam-beam / IP with Crab cavity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3.8E-03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</a:rPr>
                        <a:t>1.1E-02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1.4E-02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31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Peak Luminosity without levelling [cm</a:t>
                      </a:r>
                      <a:r>
                        <a:rPr lang="en-GB" sz="1400" u="none" strike="noStrike" baseline="30000">
                          <a:effectLst/>
                        </a:rPr>
                        <a:t>-2</a:t>
                      </a:r>
                      <a:r>
                        <a:rPr lang="en-GB" sz="1400" u="none" strike="noStrike">
                          <a:effectLst/>
                        </a:rPr>
                        <a:t> s</a:t>
                      </a:r>
                      <a:r>
                        <a:rPr lang="en-GB" sz="1400" u="none" strike="noStrike" baseline="30000">
                          <a:effectLst/>
                        </a:rPr>
                        <a:t>-1</a:t>
                      </a:r>
                      <a:r>
                        <a:rPr lang="en-GB" sz="1400" u="none" strike="noStrike">
                          <a:effectLst/>
                        </a:rPr>
                        <a:t>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1.0E+34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7.4E+34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8.5E+34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9316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>
                          <a:effectLst/>
                        </a:rPr>
                        <a:t>Virtual Luminosity: Lpeak*H0/R1/H1   [cm</a:t>
                      </a:r>
                      <a:r>
                        <a:rPr lang="pt-BR" sz="1400" u="none" strike="noStrike" baseline="30000">
                          <a:effectLst/>
                        </a:rPr>
                        <a:t>-2</a:t>
                      </a:r>
                      <a:r>
                        <a:rPr lang="pt-BR" sz="1400" u="none" strike="noStrike">
                          <a:effectLst/>
                        </a:rPr>
                        <a:t> s</a:t>
                      </a:r>
                      <a:r>
                        <a:rPr lang="pt-BR" sz="1400" u="none" strike="noStrike" baseline="30000">
                          <a:effectLst/>
                        </a:rPr>
                        <a:t>-1</a:t>
                      </a:r>
                      <a:r>
                        <a:rPr lang="pt-BR" sz="1400" u="none" strike="noStrike">
                          <a:effectLst/>
                        </a:rPr>
                        <a:t>]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1.2E+34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b="1" u="none" strike="noStrike" dirty="0">
                          <a:effectLst/>
                        </a:rPr>
                        <a:t>21.9E+34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23.1E+34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Events / crossing without levelling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​19 -&gt; 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b"/>
                </a:tc>
              </a:tr>
              <a:tr h="1931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Levelled Luminosity [cm</a:t>
                      </a:r>
                      <a:r>
                        <a:rPr lang="en-GB" sz="1400" u="none" strike="noStrike" baseline="30000">
                          <a:effectLst/>
                        </a:rPr>
                        <a:t>-2</a:t>
                      </a:r>
                      <a:r>
                        <a:rPr lang="en-GB" sz="1400" u="none" strike="noStrike">
                          <a:effectLst/>
                        </a:rPr>
                        <a:t> s</a:t>
                      </a:r>
                      <a:r>
                        <a:rPr lang="en-GB" sz="1400" u="none" strike="noStrike" baseline="30000">
                          <a:effectLst/>
                        </a:rPr>
                        <a:t>-1</a:t>
                      </a:r>
                      <a:r>
                        <a:rPr lang="en-GB" sz="1400" u="none" strike="noStrike">
                          <a:effectLst/>
                        </a:rPr>
                        <a:t>]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-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​5E+34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2.50E+34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317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Events / crossing (with leveling for HL-LHC)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*​19 -&gt; 28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</a:rPr>
                        <a:t>140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</a:rPr>
                        <a:t>140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  <a:tr h="1798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Leveling time [h] (assuming no emittance growth)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-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>
                          <a:effectLst/>
                        </a:rPr>
                        <a:t>9.0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400" u="none" strike="noStrike" dirty="0">
                          <a:effectLst/>
                        </a:rPr>
                        <a:t>18.3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61" marR="6661" marT="6661" marB="0" anchor="ctr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954751" y="1834963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6954751" y="2498535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424247" y="4460166"/>
            <a:ext cx="1090343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954751" y="6011427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6200000">
            <a:off x="-2086094" y="3075355"/>
            <a:ext cx="512064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CH" dirty="0"/>
              <a:t>https://</a:t>
            </a:r>
            <a:r>
              <a:rPr lang="fr-CH" b="1" dirty="0"/>
              <a:t>espace.cern.ch/HiLumi/PLC/default.aspx</a:t>
            </a: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171" y="1092648"/>
            <a:ext cx="2670175" cy="84137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7365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The </a:t>
            </a:r>
            <a:r>
              <a:rPr lang="fr-CH" b="1" dirty="0" err="1" smtClean="0">
                <a:solidFill>
                  <a:srgbClr val="FF0000"/>
                </a:solidFill>
              </a:rPr>
              <a:t>critical</a:t>
            </a:r>
            <a:r>
              <a:rPr lang="fr-CH" b="1" dirty="0" smtClean="0">
                <a:solidFill>
                  <a:srgbClr val="FF0000"/>
                </a:solidFill>
              </a:rPr>
              <a:t> zone </a:t>
            </a:r>
            <a:r>
              <a:rPr lang="fr-CH" b="1" dirty="0" err="1" smtClean="0">
                <a:solidFill>
                  <a:srgbClr val="FF0000"/>
                </a:solidFill>
              </a:rPr>
              <a:t>around</a:t>
            </a:r>
            <a:r>
              <a:rPr lang="fr-CH" b="1" dirty="0" smtClean="0">
                <a:solidFill>
                  <a:srgbClr val="FF0000"/>
                </a:solidFill>
              </a:rPr>
              <a:t> IP1 and IP5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L. Rossi @ CERN-KEK committee 9 Dec 2013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1628800"/>
            <a:ext cx="9266238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43608" y="5718447"/>
            <a:ext cx="26901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800" b="1" dirty="0" smtClean="0"/>
              <a:t>1.2 km of LHC !!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01953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385</TotalTime>
  <Words>1421</Words>
  <Application>Microsoft Office PowerPoint</Application>
  <PresentationFormat>On-screen Show (4:3)</PresentationFormat>
  <Paragraphs>306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HiLumiLHC_PresentationTemplate</vt:lpstr>
      <vt:lpstr>The LHC Upgrade</vt:lpstr>
      <vt:lpstr>The CERN 10-year plan (approved early 2011)</vt:lpstr>
      <vt:lpstr>Recent modification to the LHC plan</vt:lpstr>
      <vt:lpstr>Goal of High Luminosity LHC (HL-LHC) as fixed in November 2010</vt:lpstr>
      <vt:lpstr>Technical bottlenecks Cryogenics P4</vt:lpstr>
      <vt:lpstr>IT cryoplants and new LSS QRL</vt:lpstr>
      <vt:lpstr>Availability: SC links  removal of  EPCs, DFBs from tunnel to surface</vt:lpstr>
      <vt:lpstr>Parameters (PLC web page) </vt:lpstr>
      <vt:lpstr>The critical zone around IP1 and IP5</vt:lpstr>
      <vt:lpstr>Magnet the progress</vt:lpstr>
      <vt:lpstr>Integration view of IT zone with D1</vt:lpstr>
      <vt:lpstr>LHC low-β quads: steps in magnet technology from LHC toward HL-LHC </vt:lpstr>
      <vt:lpstr>Effect of the crab cavities</vt:lpstr>
      <vt:lpstr>And excellent results: RF dipole &gt; 5 MV ¼ w and 4-rods also tested (1.5 MV)  cleaning &amp; vacuum issues: new test under way</vt:lpstr>
      <vt:lpstr>Crab Cavities for fast beam rotation</vt:lpstr>
      <vt:lpstr>P2 - DS collimators ions – 11 T (LS2 -2018)</vt:lpstr>
      <vt:lpstr>Low impedence collimators(LS2 &amp; LS3)</vt:lpstr>
      <vt:lpstr>The Crab-kissing (CK) scheme for pile-up density shaping and leveling (S. Fartoukh)</vt:lpstr>
      <vt:lpstr>Collaboration: the long way</vt:lpstr>
      <vt:lpstr>PowerPoint Presentation</vt:lpstr>
      <vt:lpstr>In-kind contribution and Collaboration for HW design and prototypes</vt:lpstr>
      <vt:lpstr>Implementation plan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Lucio Rossi</cp:lastModifiedBy>
  <cp:revision>44</cp:revision>
  <dcterms:created xsi:type="dcterms:W3CDTF">2011-12-13T14:40:13Z</dcterms:created>
  <dcterms:modified xsi:type="dcterms:W3CDTF">2013-12-09T00:17:14Z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