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9" r:id="rId3"/>
    <p:sldMasterId id="2147483693" r:id="rId4"/>
    <p:sldMasterId id="2147483705" r:id="rId5"/>
    <p:sldMasterId id="2147483719" r:id="rId6"/>
  </p:sldMasterIdLst>
  <p:notesMasterIdLst>
    <p:notesMasterId r:id="rId38"/>
  </p:notesMasterIdLst>
  <p:handoutMasterIdLst>
    <p:handoutMasterId r:id="rId39"/>
  </p:handoutMasterIdLst>
  <p:sldIdLst>
    <p:sldId id="256" r:id="rId7"/>
    <p:sldId id="302" r:id="rId8"/>
    <p:sldId id="303" r:id="rId9"/>
    <p:sldId id="257" r:id="rId10"/>
    <p:sldId id="258" r:id="rId11"/>
    <p:sldId id="304" r:id="rId12"/>
    <p:sldId id="314" r:id="rId13"/>
    <p:sldId id="287" r:id="rId14"/>
    <p:sldId id="301" r:id="rId15"/>
    <p:sldId id="311" r:id="rId16"/>
    <p:sldId id="290" r:id="rId17"/>
    <p:sldId id="315" r:id="rId18"/>
    <p:sldId id="322" r:id="rId19"/>
    <p:sldId id="305" r:id="rId20"/>
    <p:sldId id="269" r:id="rId21"/>
    <p:sldId id="306" r:id="rId22"/>
    <p:sldId id="281" r:id="rId23"/>
    <p:sldId id="308" r:id="rId24"/>
    <p:sldId id="318" r:id="rId25"/>
    <p:sldId id="316" r:id="rId26"/>
    <p:sldId id="323" r:id="rId27"/>
    <p:sldId id="319" r:id="rId28"/>
    <p:sldId id="324" r:id="rId29"/>
    <p:sldId id="321" r:id="rId30"/>
    <p:sldId id="299" r:id="rId31"/>
    <p:sldId id="297" r:id="rId32"/>
    <p:sldId id="296" r:id="rId33"/>
    <p:sldId id="267" r:id="rId34"/>
    <p:sldId id="309" r:id="rId35"/>
    <p:sldId id="310" r:id="rId36"/>
    <p:sldId id="270" r:id="rId3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08FFB-489D-E548-B8B5-66921D3CBF78}" type="datetimeFigureOut">
              <a:rPr kumimoji="1" lang="ja-JP" altLang="en-US" smtClean="0"/>
              <a:t>2013/12/09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C864A-0F9D-2F41-B2B3-4FAD5A7840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3056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FECFA-58CB-794A-8878-4B4451CF869A}" type="datetimeFigureOut">
              <a:rPr kumimoji="1" lang="ja-JP" altLang="en-US" smtClean="0"/>
              <a:t>2013/12/09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6E40F-D50D-BB4D-835F-5B4493DF94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0555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B0559-ADEB-F843-91DF-99243ABCE7B4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15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33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145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108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13/12/9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 R&amp;D Cooperation Status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382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A. Yamamoto, 13/12/9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LC R&amp;D Cooperation Status 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4784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ly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Yamamoto, 13/12/9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LC R&amp;D Cooperation Status 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50B6A-EECE-4C3C-9D7F-14B52D3C779A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258204" cy="5697559"/>
          </a:xfrm>
        </p:spPr>
        <p:txBody>
          <a:bodyPr/>
          <a:lstStyle>
            <a:lvl1pPr marL="274320" indent="-274320">
              <a:spcBef>
                <a:spcPts val="600"/>
              </a:spcBef>
              <a:buFont typeface="+mj-lt"/>
              <a:buAutoNum type="arabicPeriod"/>
              <a:defRPr sz="2000"/>
            </a:lvl1pPr>
            <a:lvl2pPr marL="731520" indent="-274320">
              <a:spcBef>
                <a:spcPts val="600"/>
              </a:spcBef>
              <a:buFont typeface="+mj-lt"/>
              <a:buAutoNum type="arabicPeriod"/>
              <a:defRPr sz="2000"/>
            </a:lvl2pPr>
            <a:lvl3pPr marL="1188720" indent="-274320">
              <a:spcBef>
                <a:spcPts val="600"/>
              </a:spcBef>
              <a:buFont typeface="+mj-lt"/>
              <a:buAutoNum type="arabicPeriod"/>
              <a:defRPr sz="2000"/>
            </a:lvl3pPr>
            <a:lvl4pPr marL="1645920" indent="-274320">
              <a:spcBef>
                <a:spcPts val="600"/>
              </a:spcBef>
              <a:buFont typeface="+mj-lt"/>
              <a:buAutoNum type="arabicPeriod"/>
              <a:defRPr sz="2000"/>
            </a:lvl4pPr>
            <a:lvl5pPr marL="2103120" indent="-274320">
              <a:spcBef>
                <a:spcPts val="600"/>
              </a:spcBef>
              <a:buFont typeface="+mj-lt"/>
              <a:buAutoNum type="arabicPeriod"/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8092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966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8866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42678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8782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515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1698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24562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0046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9158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58566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04794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0203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31199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626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13/12/9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49381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altLang="ja-JP" smtClean="0">
                <a:solidFill>
                  <a:prstClr val="black"/>
                </a:solidFill>
              </a:rPr>
              <a:t>LC R&amp;D Cooperation Status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6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80639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43551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69213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8822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63508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5761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6966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2294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7407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2658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684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1750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947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13/12/9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287996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>
                <a:solidFill>
                  <a:prstClr val="black"/>
                </a:solidFill>
              </a:rPr>
              <a:t>LC R&amp;D Cooperation Status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096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807941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8091586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876032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016591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04424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684853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6437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27091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734949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935690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633903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262019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23342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52471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97117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13711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759541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2374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3784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4109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4101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4135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7977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141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A. Yamamoto, 13/12/9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LC R&amp;D Cooperation Status </a:t>
            </a:r>
            <a:endParaRPr lang="ja-JP" altLang="en-US"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>
                <a:latin typeface="Calibri"/>
                <a:ea typeface="ＭＳ Ｐゴシック"/>
              </a:rPr>
              <a:pPr/>
              <a:t>‹#›</a:t>
            </a:fld>
            <a:endParaRPr lang="ja-JP" altLang="en-US"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8214842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4825" y="1347788"/>
            <a:ext cx="2774950" cy="215265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4825" y="3652838"/>
            <a:ext cx="2774950" cy="2154237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3288-B9ED-BB4E-99ED-7BC8A5BAC1A3}" type="slidenum">
              <a:rPr lang="en-GB">
                <a:latin typeface="Calibri"/>
              </a:rPr>
              <a:pPr>
                <a:defRPr/>
              </a:pPr>
              <a:t>‹#›</a:t>
            </a:fld>
            <a:endParaRPr lang="en-GB">
              <a:latin typeface="Calibri"/>
            </a:endParaRPr>
          </a:p>
        </p:txBody>
      </p:sp>
      <p:sp>
        <p:nvSpPr>
          <p:cNvPr id="8" name="Footer Placeholder 23"/>
          <p:cNvSpPr>
            <a:spLocks noGrp="1"/>
          </p:cNvSpPr>
          <p:nvPr>
            <p:ph type="ftr" sz="quarter" idx="11"/>
          </p:nvPr>
        </p:nvSpPr>
        <p:spPr bwMode="auto">
          <a:xfrm>
            <a:off x="31524" y="6443436"/>
            <a:ext cx="2221139" cy="41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0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None/>
            </a:pPr>
            <a:r>
              <a:rPr lang="en-US" smtClean="0">
                <a:solidFill>
                  <a:prstClr val="black"/>
                </a:solidFill>
              </a:rPr>
              <a:t>LC R&amp;D Cooperation Status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560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7826219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127853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5784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56579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218472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9509916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0989357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126857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173090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882823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315333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97914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13/12/9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6185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13/12/9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885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23526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5818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63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6" Type="http://schemas.openxmlformats.org/officeDocument/2006/relationships/image" Target="../media/image2.emf"/><Relationship Id="rId17" Type="http://schemas.openxmlformats.org/officeDocument/2006/relationships/image" Target="../media/image3.emf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2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Relationship Id="rId16" Type="http://schemas.openxmlformats.org/officeDocument/2006/relationships/image" Target="../media/image2.emf"/><Relationship Id="rId17" Type="http://schemas.openxmlformats.org/officeDocument/2006/relationships/image" Target="../media/image3.emf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66.xml"/><Relationship Id="rId14" Type="http://schemas.openxmlformats.org/officeDocument/2006/relationships/theme" Target="../theme/theme5.xml"/><Relationship Id="rId15" Type="http://schemas.openxmlformats.org/officeDocument/2006/relationships/image" Target="../media/image1.emf"/><Relationship Id="rId16" Type="http://schemas.openxmlformats.org/officeDocument/2006/relationships/image" Target="../media/image2.emf"/><Relationship Id="rId17" Type="http://schemas.openxmlformats.org/officeDocument/2006/relationships/image" Target="../media/image3.emf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0.xml"/><Relationship Id="rId15" Type="http://schemas.openxmlformats.org/officeDocument/2006/relationships/theme" Target="../theme/theme6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5FF54-B23B-F44D-95AA-F4D0266260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71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  <p:sldLayoutId id="2147483675" r:id="rId13"/>
    <p:sldLayoutId id="2147483676" r:id="rId14"/>
    <p:sldLayoutId id="2147483677" r:id="rId15"/>
    <p:sldLayoutId id="2147483678" r:id="rId1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A. Yamamoto, 13/12/9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>
                <a:latin typeface="Arial" charset="0"/>
                <a:ea typeface="ＭＳ Ｐゴシック" charset="0"/>
              </a:rPr>
              <a:t>LC R&amp;D Cooperation Status 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18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A. Yamamoto, 13/12/9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LC R&amp;D Cooperation Status 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11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351886"/>
            <a:ext cx="8229600" cy="47742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38406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3600" kern="1200">
          <a:solidFill>
            <a:schemeClr val="accent2">
              <a:lumMod val="40000"/>
              <a:lumOff val="6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rgbClr val="B7DEE8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400" kern="1200">
          <a:solidFill>
            <a:schemeClr val="accent3">
              <a:lumMod val="40000"/>
              <a:lumOff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rgbClr val="FCD5B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A. Yamamoto, 13/12/9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LC R&amp;D Cooperation Status 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20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B8DF-671B-8847-AFDF-B69659E8CDE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84319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emf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55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8" Type="http://schemas.openxmlformats.org/officeDocument/2006/relationships/image" Target="../media/image39.png"/><Relationship Id="rId9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7" Type="http://schemas.openxmlformats.org/officeDocument/2006/relationships/image" Target="../media/image12.jpeg"/><Relationship Id="rId8" Type="http://schemas.openxmlformats.org/officeDocument/2006/relationships/image" Target="../media/image13.png"/><Relationship Id="rId9" Type="http://schemas.openxmlformats.org/officeDocument/2006/relationships/image" Target="../media/image14.jpeg"/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jpeg"/><Relationship Id="rId6" Type="http://schemas.openxmlformats.org/officeDocument/2006/relationships/image" Target="../media/image64.png"/><Relationship Id="rId7" Type="http://schemas.openxmlformats.org/officeDocument/2006/relationships/image" Target="../media/image65.jpeg"/><Relationship Id="rId8" Type="http://schemas.openxmlformats.org/officeDocument/2006/relationships/image" Target="../media/image66.jpeg"/><Relationship Id="rId9" Type="http://schemas.openxmlformats.org/officeDocument/2006/relationships/image" Target="../media/image67.jpeg"/><Relationship Id="rId10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wmf"/><Relationship Id="rId5" Type="http://schemas.openxmlformats.org/officeDocument/2006/relationships/image" Target="../media/image17.png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jpeg"/><Relationship Id="rId5" Type="http://schemas.openxmlformats.org/officeDocument/2006/relationships/image" Target="../media/image72.jpeg"/><Relationship Id="rId6" Type="http://schemas.openxmlformats.org/officeDocument/2006/relationships/image" Target="../media/image73.jpeg"/><Relationship Id="rId7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jpeg"/><Relationship Id="rId5" Type="http://schemas.openxmlformats.org/officeDocument/2006/relationships/image" Target="../media/image78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8.jpeg"/><Relationship Id="rId3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8615" y="1618079"/>
            <a:ext cx="7772400" cy="2628801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Linear Collider 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lang="en-US" altLang="ja-JP" b="1" dirty="0" smtClean="0"/>
              <a:t>R &amp; D Status in Cooperation between CERN and KEK,</a:t>
            </a:r>
            <a:br>
              <a:rPr lang="en-US" altLang="ja-JP" b="1" dirty="0" smtClean="0"/>
            </a:br>
            <a:r>
              <a:rPr lang="en-US" altLang="ja-JP" b="1" dirty="0" smtClean="0">
                <a:solidFill>
                  <a:srgbClr val="3366FF"/>
                </a:solidFill>
              </a:rPr>
              <a:t>focusing on ILC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9200" y="4932459"/>
            <a:ext cx="7010910" cy="985081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Akira Yamamoto (KEK/LCC) 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CERN-KEK Committee</a:t>
            </a:r>
            <a:r>
              <a:rPr kumimoji="1" lang="en-US" altLang="ja-JP" dirty="0" smtClean="0"/>
              <a:t>, </a:t>
            </a:r>
            <a:r>
              <a:rPr lang="en-US" altLang="ja-JP" dirty="0" smtClean="0"/>
              <a:t>30 December</a:t>
            </a:r>
            <a:r>
              <a:rPr kumimoji="1" lang="en-US" altLang="ja-JP" dirty="0" smtClean="0"/>
              <a:t>, 2013 </a:t>
            </a:r>
          </a:p>
        </p:txBody>
      </p:sp>
      <p:pic>
        <p:nvPicPr>
          <p:cNvPr id="4" name="図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20" t="44345" r="41974" b="40469"/>
          <a:stretch/>
        </p:blipFill>
        <p:spPr bwMode="auto">
          <a:xfrm>
            <a:off x="5840413" y="294293"/>
            <a:ext cx="2986575" cy="1469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0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Cooperation Anticipated </a:t>
            </a:r>
            <a:r>
              <a:rPr lang="en-US" altLang="ja-JP" b="1" dirty="0" smtClean="0"/>
              <a:t>between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KEK-CERN-European Laboratories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</a:t>
            </a:r>
            <a:r>
              <a:rPr lang="en-US" altLang="ja-JP" dirty="0" smtClean="0"/>
              <a:t>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investigated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upgrade,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95110" y="1639888"/>
            <a:ext cx="7846250" cy="1439862"/>
          </a:xfrm>
          <a:prstGeom prst="roundRect">
            <a:avLst/>
          </a:prstGeom>
          <a:noFill/>
          <a:ln w="28575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3159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325" y="4298416"/>
            <a:ext cx="2638111" cy="1730164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212432" y="437112"/>
            <a:ext cx="4203786" cy="50030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KEK-ATF</a:t>
            </a:r>
            <a:r>
              <a:rPr kumimoji="1" lang="ja-JP" altLang="en-US" sz="3200" dirty="0"/>
              <a:t>：</a:t>
            </a:r>
            <a:r>
              <a:rPr kumimoji="1" lang="en-US" altLang="ja-JP" sz="3200" dirty="0"/>
              <a:t>Progress</a:t>
            </a:r>
            <a:endParaRPr kumimoji="1" lang="ja-JP" altLang="en-US" sz="32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E7002-2843-A748-8A39-5DB4CCBFD7B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4294967295"/>
          </p:nvPr>
        </p:nvSpPr>
        <p:spPr>
          <a:xfrm>
            <a:off x="181440" y="1491053"/>
            <a:ext cx="4038600" cy="4525963"/>
          </a:xfrm>
          <a:solidFill>
            <a:srgbClr val="CCFFCC"/>
          </a:solidFill>
          <a:ln>
            <a:solidFill>
              <a:srgbClr val="3366FF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FF0000"/>
                </a:solidFill>
                <a:cs typeface="Times"/>
              </a:rPr>
              <a:t>Ultra-small beam</a:t>
            </a: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Low </a:t>
            </a:r>
            <a:r>
              <a:rPr lang="en-US" altLang="ja-JP" sz="2200" dirty="0" err="1">
                <a:solidFill>
                  <a:srgbClr val="000000"/>
                </a:solidFill>
                <a:cs typeface="Times"/>
              </a:rPr>
              <a:t>emittance</a:t>
            </a:r>
            <a:r>
              <a:rPr lang="en-US" altLang="ja-JP" sz="2200" dirty="0">
                <a:solidFill>
                  <a:srgbClr val="000000"/>
                </a:solidFill>
                <a:cs typeface="Times"/>
              </a:rPr>
              <a:t> : KEK-ATF </a:t>
            </a:r>
          </a:p>
          <a:p>
            <a:pPr lvl="1"/>
            <a:r>
              <a:rPr lang="en-US" altLang="ja-JP" sz="1900" dirty="0">
                <a:solidFill>
                  <a:srgbClr val="000000"/>
                </a:solidFill>
                <a:cs typeface="Times"/>
              </a:rPr>
              <a:t>Achieved the ILC goal (2004).</a:t>
            </a:r>
          </a:p>
          <a:p>
            <a:endParaRPr lang="en-US" altLang="ja-JP" sz="2200" dirty="0">
              <a:solidFill>
                <a:srgbClr val="000000"/>
              </a:solidFill>
              <a:cs typeface="Times"/>
            </a:endParaRP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Small vertical beam size : KEK ATF2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Goal = 37 nm, </a:t>
            </a:r>
          </a:p>
          <a:p>
            <a:pPr lvl="2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160 nm (spring?, 2012)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  <a:cs typeface="Times"/>
              </a:rPr>
              <a:t>~65 nm (April. 2013)  at low beam current</a:t>
            </a: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3" b="-654"/>
          <a:stretch/>
        </p:blipFill>
        <p:spPr>
          <a:xfrm>
            <a:off x="4451796" y="1874839"/>
            <a:ext cx="4556125" cy="2039937"/>
          </a:xfrm>
          <a:ln>
            <a:solidFill>
              <a:srgbClr val="008000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763" y="4286088"/>
            <a:ext cx="1983777" cy="1897526"/>
          </a:xfrm>
          <a:prstGeom prst="rect">
            <a:avLst/>
          </a:prstGeom>
          <a:ln>
            <a:noFill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413" y="1305370"/>
            <a:ext cx="1290169" cy="704560"/>
          </a:xfrm>
          <a:prstGeom prst="rect">
            <a:avLst/>
          </a:prstGeom>
          <a:ln>
            <a:solidFill>
              <a:srgbClr val="008000"/>
            </a:solidFill>
          </a:ln>
        </p:spPr>
      </p:pic>
      <p:cxnSp>
        <p:nvCxnSpPr>
          <p:cNvPr id="18" name="直線矢印コネクタ 17"/>
          <p:cNvCxnSpPr/>
          <p:nvPr/>
        </p:nvCxnSpPr>
        <p:spPr>
          <a:xfrm>
            <a:off x="3963738" y="2707105"/>
            <a:ext cx="3222968" cy="171548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204432" y="5116531"/>
            <a:ext cx="1595699" cy="27526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29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4524375" y="1233488"/>
            <a:ext cx="4379913" cy="319087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377825" y="1235075"/>
            <a:ext cx="85248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0525" y="1554163"/>
            <a:ext cx="85121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4" name="テキスト ボックス 23"/>
          <p:cNvSpPr txBox="1">
            <a:spLocks noChangeArrowheads="1"/>
          </p:cNvSpPr>
          <p:nvPr/>
        </p:nvSpPr>
        <p:spPr bwMode="auto">
          <a:xfrm>
            <a:off x="762000" y="1152525"/>
            <a:ext cx="98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</a:rPr>
              <a:t>CY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5" name="テキスト ボックス 24"/>
          <p:cNvSpPr txBox="1">
            <a:spLocks noChangeArrowheads="1"/>
          </p:cNvSpPr>
          <p:nvPr/>
        </p:nvSpPr>
        <p:spPr bwMode="auto">
          <a:xfrm>
            <a:off x="19319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2011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6" name="テキスト ボックス 24"/>
          <p:cNvSpPr txBox="1">
            <a:spLocks noChangeArrowheads="1"/>
          </p:cNvSpPr>
          <p:nvPr/>
        </p:nvSpPr>
        <p:spPr bwMode="auto">
          <a:xfrm>
            <a:off x="27955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2012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7" name="テキスト ボックス 24"/>
          <p:cNvSpPr txBox="1">
            <a:spLocks noChangeArrowheads="1"/>
          </p:cNvSpPr>
          <p:nvPr/>
        </p:nvSpPr>
        <p:spPr bwMode="auto">
          <a:xfrm>
            <a:off x="3659188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2013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8" name="テキスト ボックス 24"/>
          <p:cNvSpPr txBox="1">
            <a:spLocks noChangeArrowheads="1"/>
          </p:cNvSpPr>
          <p:nvPr/>
        </p:nvSpPr>
        <p:spPr bwMode="auto">
          <a:xfrm>
            <a:off x="4524375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2014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9" name="テキスト ボックス 24"/>
          <p:cNvSpPr txBox="1">
            <a:spLocks noChangeArrowheads="1"/>
          </p:cNvSpPr>
          <p:nvPr/>
        </p:nvSpPr>
        <p:spPr bwMode="auto">
          <a:xfrm>
            <a:off x="54356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2015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0" name="テキスト ボックス 24"/>
          <p:cNvSpPr txBox="1">
            <a:spLocks noChangeArrowheads="1"/>
          </p:cNvSpPr>
          <p:nvPr/>
        </p:nvSpPr>
        <p:spPr bwMode="auto">
          <a:xfrm>
            <a:off x="63246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2016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1" name="テキスト ボックス 24"/>
          <p:cNvSpPr txBox="1">
            <a:spLocks noChangeArrowheads="1"/>
          </p:cNvSpPr>
          <p:nvPr/>
        </p:nvSpPr>
        <p:spPr bwMode="auto">
          <a:xfrm>
            <a:off x="71882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2017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2" name="テキスト ボックス 24"/>
          <p:cNvSpPr txBox="1">
            <a:spLocks noChangeArrowheads="1"/>
          </p:cNvSpPr>
          <p:nvPr/>
        </p:nvSpPr>
        <p:spPr bwMode="auto">
          <a:xfrm>
            <a:off x="80518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2018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 rot="5400000">
            <a:off x="5289550" y="397510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1781175" y="3973513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2669382" y="3967956"/>
            <a:ext cx="5481638" cy="317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3547269" y="3969544"/>
            <a:ext cx="54816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7164388" y="1235075"/>
            <a:ext cx="1587" cy="545623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-2362200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95288" y="6697663"/>
            <a:ext cx="85217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5400000">
            <a:off x="901700" y="3963988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5400000">
            <a:off x="6162675" y="396875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2" name="TextBox 97"/>
          <p:cNvSpPr txBox="1">
            <a:spLocks noChangeArrowheads="1"/>
          </p:cNvSpPr>
          <p:nvPr/>
        </p:nvSpPr>
        <p:spPr bwMode="auto">
          <a:xfrm>
            <a:off x="3089275" y="179388"/>
            <a:ext cx="3582988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>
                <a:solidFill>
                  <a:prstClr val="white"/>
                </a:solidFill>
              </a:rPr>
              <a:t>ATF</a:t>
            </a:r>
            <a:r>
              <a:rPr lang="ja-JP" altLang="en-US" sz="3200">
                <a:solidFill>
                  <a:prstClr val="white"/>
                </a:solidFill>
              </a:rPr>
              <a:t>長期計画</a:t>
            </a:r>
            <a:r>
              <a:rPr lang="en-US" altLang="ja-JP" sz="3200">
                <a:solidFill>
                  <a:prstClr val="white"/>
                </a:solidFill>
              </a:rPr>
              <a:t>(</a:t>
            </a:r>
            <a:r>
              <a:rPr lang="ja-JP" altLang="en-US" sz="3200">
                <a:solidFill>
                  <a:prstClr val="white"/>
                </a:solidFill>
              </a:rPr>
              <a:t>案</a:t>
            </a:r>
            <a:r>
              <a:rPr lang="en-US" altLang="ja-JP" sz="3200">
                <a:solidFill>
                  <a:prstClr val="white"/>
                </a:solidFill>
              </a:rPr>
              <a:t>)</a:t>
            </a:r>
            <a:endParaRPr lang="ja-JP" altLang="en-US" sz="3200">
              <a:solidFill>
                <a:prstClr val="white"/>
              </a:solidFill>
            </a:endParaRP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 rot="5400000">
            <a:off x="2857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正方形/長方形 131"/>
          <p:cNvSpPr/>
          <p:nvPr/>
        </p:nvSpPr>
        <p:spPr>
          <a:xfrm>
            <a:off x="4506913" y="4170363"/>
            <a:ext cx="4368800" cy="639762"/>
          </a:xfrm>
          <a:prstGeom prst="rect">
            <a:avLst/>
          </a:prstGeom>
          <a:solidFill>
            <a:srgbClr val="7793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05" name="テキスト ボックス 30"/>
          <p:cNvSpPr txBox="1">
            <a:spLocks noChangeArrowheads="1"/>
          </p:cNvSpPr>
          <p:nvPr/>
        </p:nvSpPr>
        <p:spPr bwMode="auto">
          <a:xfrm>
            <a:off x="4633913" y="4314825"/>
            <a:ext cx="43862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Gamma-gamma laser system R&amp;D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4478338" y="4940300"/>
            <a:ext cx="4395787" cy="4318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07" name="テキスト ボックス 30"/>
          <p:cNvSpPr txBox="1">
            <a:spLocks noChangeArrowheads="1"/>
          </p:cNvSpPr>
          <p:nvPr/>
        </p:nvSpPr>
        <p:spPr bwMode="auto">
          <a:xfrm>
            <a:off x="4624388" y="4960938"/>
            <a:ext cx="2738437" cy="339725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High Field Physics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rot="5400000">
            <a:off x="-83502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正方形/長方形 129"/>
          <p:cNvSpPr/>
          <p:nvPr/>
        </p:nvSpPr>
        <p:spPr bwMode="auto">
          <a:xfrm>
            <a:off x="4479925" y="2528888"/>
            <a:ext cx="2627313" cy="425450"/>
          </a:xfrm>
          <a:prstGeom prst="rect">
            <a:avLst/>
          </a:prstGeom>
          <a:solidFill>
            <a:srgbClr val="B7D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0" name="テキスト ボックス 30"/>
          <p:cNvSpPr txBox="1">
            <a:spLocks noChangeArrowheads="1"/>
          </p:cNvSpPr>
          <p:nvPr/>
        </p:nvSpPr>
        <p:spPr bwMode="auto">
          <a:xfrm>
            <a:off x="4473575" y="2528888"/>
            <a:ext cx="2738438" cy="4619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Nano beam orbit control (FONT extension)</a:t>
            </a:r>
            <a:endParaRPr lang="ja-JP" altLang="en-US" sz="12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3595688" y="2528888"/>
            <a:ext cx="871537" cy="6477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2520950" y="2528888"/>
            <a:ext cx="1074738" cy="636587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4319588" y="2954338"/>
            <a:ext cx="1524000" cy="2286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4" name="テキスト ボックス 30"/>
          <p:cNvSpPr txBox="1">
            <a:spLocks noChangeArrowheads="1"/>
          </p:cNvSpPr>
          <p:nvPr/>
        </p:nvSpPr>
        <p:spPr bwMode="auto">
          <a:xfrm>
            <a:off x="2698750" y="2528888"/>
            <a:ext cx="1063625" cy="600075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Develop.(2nmBPM, Fast FB)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5" name="テキスト ボックス 30"/>
          <p:cNvSpPr txBox="1">
            <a:spLocks noChangeArrowheads="1"/>
          </p:cNvSpPr>
          <p:nvPr/>
        </p:nvSpPr>
        <p:spPr bwMode="auto">
          <a:xfrm>
            <a:off x="4473575" y="2954338"/>
            <a:ext cx="13700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stab. R&amp;D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6" name="テキスト ボックス 30"/>
          <p:cNvSpPr txBox="1">
            <a:spLocks noChangeArrowheads="1"/>
          </p:cNvSpPr>
          <p:nvPr/>
        </p:nvSpPr>
        <p:spPr bwMode="auto">
          <a:xfrm>
            <a:off x="3621088" y="2681288"/>
            <a:ext cx="9636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2" name="正方形/長方形 141"/>
          <p:cNvSpPr/>
          <p:nvPr/>
        </p:nvSpPr>
        <p:spPr bwMode="auto">
          <a:xfrm>
            <a:off x="5691188" y="2941638"/>
            <a:ext cx="1416050" cy="247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18" name="テキスト ボックス 30"/>
          <p:cNvSpPr txBox="1">
            <a:spLocks noChangeArrowheads="1"/>
          </p:cNvSpPr>
          <p:nvPr/>
        </p:nvSpPr>
        <p:spPr bwMode="auto">
          <a:xfrm>
            <a:off x="5840413" y="2916238"/>
            <a:ext cx="13700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steady op.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9" name="テキスト ボックス 30"/>
          <p:cNvSpPr txBox="1">
            <a:spLocks noChangeArrowheads="1"/>
          </p:cNvSpPr>
          <p:nvPr/>
        </p:nvSpPr>
        <p:spPr bwMode="auto">
          <a:xfrm>
            <a:off x="369888" y="2528888"/>
            <a:ext cx="1490662" cy="5857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Nano beam orbit control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2" name="正方形/長方形 61"/>
          <p:cNvSpPr/>
          <p:nvPr/>
        </p:nvSpPr>
        <p:spPr bwMode="auto">
          <a:xfrm>
            <a:off x="2536825" y="3317875"/>
            <a:ext cx="1071563" cy="6318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1" name="テキスト ボックス 30"/>
          <p:cNvSpPr txBox="1">
            <a:spLocks noChangeArrowheads="1"/>
          </p:cNvSpPr>
          <p:nvPr/>
        </p:nvSpPr>
        <p:spPr bwMode="auto">
          <a:xfrm>
            <a:off x="2647950" y="3365413"/>
            <a:ext cx="101123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81" name="正方形/長方形 80"/>
          <p:cNvSpPr/>
          <p:nvPr/>
        </p:nvSpPr>
        <p:spPr bwMode="auto">
          <a:xfrm>
            <a:off x="4468813" y="3317875"/>
            <a:ext cx="4395787" cy="6477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3" name="テキスト ボックス 30"/>
          <p:cNvSpPr txBox="1">
            <a:spLocks noChangeArrowheads="1"/>
          </p:cNvSpPr>
          <p:nvPr/>
        </p:nvSpPr>
        <p:spPr bwMode="auto">
          <a:xfrm>
            <a:off x="4473575" y="3317876"/>
            <a:ext cx="46704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srgbClr val="0000FF"/>
                </a:solidFill>
              </a:rPr>
              <a:t>Challenging R&amp;D of the Very </a:t>
            </a:r>
            <a:r>
              <a:rPr lang="en-US" altLang="ja-JP" sz="1600" dirty="0">
                <a:solidFill>
                  <a:srgbClr val="0000FF"/>
                </a:solidFill>
              </a:rPr>
              <a:t>high chromaticity </a:t>
            </a:r>
            <a:r>
              <a:rPr lang="en-US" altLang="ja-JP" sz="1600" dirty="0" smtClean="0">
                <a:solidFill>
                  <a:srgbClr val="0000FF"/>
                </a:solidFill>
              </a:rPr>
              <a:t>optics</a:t>
            </a: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Ultra </a:t>
            </a: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 ~ 20 nm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4" name="テキスト ボックス 30"/>
          <p:cNvSpPr txBox="1">
            <a:spLocks noChangeArrowheads="1"/>
          </p:cNvSpPr>
          <p:nvPr/>
        </p:nvSpPr>
        <p:spPr bwMode="auto">
          <a:xfrm>
            <a:off x="379413" y="3462338"/>
            <a:ext cx="1490662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8" name="正方形/長方形 147"/>
          <p:cNvSpPr/>
          <p:nvPr/>
        </p:nvSpPr>
        <p:spPr bwMode="auto">
          <a:xfrm>
            <a:off x="3598863" y="3317875"/>
            <a:ext cx="882650" cy="6318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0526" name="テキスト ボックス 30"/>
          <p:cNvSpPr txBox="1">
            <a:spLocks noChangeArrowheads="1"/>
          </p:cNvSpPr>
          <p:nvPr/>
        </p:nvSpPr>
        <p:spPr bwMode="auto">
          <a:xfrm>
            <a:off x="3633788" y="3432175"/>
            <a:ext cx="120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srgbClr val="000000"/>
                </a:solidFill>
                <a:latin typeface="13" charset="0"/>
                <a:ea typeface="13" charset="0"/>
                <a:cs typeface="13" charset="0"/>
              </a:rPr>
              <a:t>37nm</a:t>
            </a:r>
            <a:endParaRPr lang="en-US" altLang="ja-JP" sz="1200" b="1" dirty="0">
              <a:solidFill>
                <a:srgbClr val="000000"/>
              </a:solidFill>
              <a:latin typeface="13" charset="0"/>
              <a:ea typeface="13" charset="0"/>
              <a:cs typeface="13" charset="0"/>
            </a:endParaRP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000000"/>
                </a:solidFill>
                <a:latin typeface="13" charset="0"/>
                <a:ea typeface="13" charset="0"/>
                <a:cs typeface="13" charset="0"/>
              </a:rPr>
              <a:t>Steady op.</a:t>
            </a:r>
            <a:endParaRPr lang="ja-JP" altLang="en-US" sz="1200" b="1" dirty="0">
              <a:solidFill>
                <a:srgbClr val="000000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9" name="正方形/長方形 148"/>
          <p:cNvSpPr/>
          <p:nvPr/>
        </p:nvSpPr>
        <p:spPr>
          <a:xfrm>
            <a:off x="2544763" y="4170363"/>
            <a:ext cx="1933575" cy="647700"/>
          </a:xfrm>
          <a:prstGeom prst="rect">
            <a:avLst/>
          </a:prstGeom>
          <a:solidFill>
            <a:srgbClr val="7793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>
              <a:defRPr/>
            </a:pPr>
            <a:endParaRPr lang="ja-JP" altLang="en-US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20528" name="テキスト ボックス 30"/>
          <p:cNvSpPr txBox="1">
            <a:spLocks noChangeArrowheads="1"/>
          </p:cNvSpPr>
          <p:nvPr/>
        </p:nvSpPr>
        <p:spPr bwMode="auto">
          <a:xfrm>
            <a:off x="2760663" y="4194175"/>
            <a:ext cx="1727200" cy="600075"/>
          </a:xfrm>
          <a:prstGeom prst="rect">
            <a:avLst/>
          </a:prstGeom>
          <a:solidFill>
            <a:srgbClr val="77933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 / beam study</a:t>
            </a: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4-mirror optical cavity (LAL/KEK)</a:t>
            </a:r>
            <a:endParaRPr lang="ja-JP" altLang="en-US" sz="11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9" name="テキスト ボックス 30"/>
          <p:cNvSpPr txBox="1">
            <a:spLocks noChangeArrowheads="1"/>
          </p:cNvSpPr>
          <p:nvPr/>
        </p:nvSpPr>
        <p:spPr bwMode="auto">
          <a:xfrm>
            <a:off x="385763" y="4059238"/>
            <a:ext cx="1490662" cy="8318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Gamma-gamma collider R&amp;D</a:t>
            </a:r>
            <a:endParaRPr lang="ja-JP" altLang="en-US" sz="16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0" name="テキスト ボックス 30"/>
          <p:cNvSpPr txBox="1">
            <a:spLocks noChangeArrowheads="1"/>
          </p:cNvSpPr>
          <p:nvPr/>
        </p:nvSpPr>
        <p:spPr bwMode="auto">
          <a:xfrm>
            <a:off x="395288" y="5588000"/>
            <a:ext cx="1490662" cy="338138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General R&amp;D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2" name="テキスト ボックス 30"/>
          <p:cNvSpPr txBox="1">
            <a:spLocks noChangeArrowheads="1"/>
          </p:cNvSpPr>
          <p:nvPr/>
        </p:nvSpPr>
        <p:spPr bwMode="auto">
          <a:xfrm>
            <a:off x="4083049" y="5575425"/>
            <a:ext cx="4811395" cy="1077913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Ex) for KEKB; CSR, RF gun,</a:t>
            </a: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Instrument develop.,</a:t>
            </a: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Low emittance,… </a:t>
            </a:r>
          </a:p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Test beamline for detector?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3" name="テキスト ボックス 30"/>
          <p:cNvSpPr txBox="1">
            <a:spLocks noChangeArrowheads="1"/>
          </p:cNvSpPr>
          <p:nvPr/>
        </p:nvSpPr>
        <p:spPr bwMode="auto">
          <a:xfrm>
            <a:off x="1538288" y="1989138"/>
            <a:ext cx="2797175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Delay by fire and earthquake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4" name="テキスト ボックス 30"/>
          <p:cNvSpPr txBox="1">
            <a:spLocks noChangeArrowheads="1"/>
          </p:cNvSpPr>
          <p:nvPr/>
        </p:nvSpPr>
        <p:spPr bwMode="auto">
          <a:xfrm>
            <a:off x="400050" y="5033963"/>
            <a:ext cx="1490663" cy="338137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Application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24375" y="950913"/>
            <a:ext cx="4368800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 defTabSz="4570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Next KEK Roadmap</a:t>
            </a:r>
            <a:endParaRPr lang="ja-JP" altLang="en-US" sz="1600" b="1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897063" y="950913"/>
            <a:ext cx="2185987" cy="3381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defTabSz="45701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GDE</a:t>
            </a:r>
            <a:endParaRPr lang="ja-JP" altLang="en-US" sz="1600" b="1" dirty="0">
              <a:solidFill>
                <a:prstClr val="black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144713" y="2247900"/>
            <a:ext cx="65087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011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3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  <a:latin typeface="Calibri"/>
                <a:ea typeface="ＭＳ Ｐゴシック"/>
                <a:cs typeface="ＭＳ Ｐゴシック"/>
              </a:rPr>
              <a:t>ATF Future Plan</a:t>
            </a:r>
            <a:endParaRPr lang="ja-JP" altLang="en-US" sz="6000" dirty="0" smtClean="0"/>
          </a:p>
        </p:txBody>
      </p:sp>
      <p:sp>
        <p:nvSpPr>
          <p:cNvPr id="20539" name="テキスト ボックス 30"/>
          <p:cNvSpPr txBox="1">
            <a:spLocks noChangeArrowheads="1"/>
          </p:cNvSpPr>
          <p:nvPr/>
        </p:nvSpPr>
        <p:spPr bwMode="auto">
          <a:xfrm>
            <a:off x="4335463" y="1687513"/>
            <a:ext cx="1589087" cy="5222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ILC</a:t>
            </a:r>
            <a:endParaRPr lang="ja-JP" altLang="en-US" sz="28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40" name="テキスト ボックス 30"/>
          <p:cNvSpPr txBox="1">
            <a:spLocks noChangeArrowheads="1"/>
          </p:cNvSpPr>
          <p:nvPr/>
        </p:nvSpPr>
        <p:spPr bwMode="auto">
          <a:xfrm>
            <a:off x="5945188" y="1687513"/>
            <a:ext cx="1589087" cy="522287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011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others</a:t>
            </a:r>
            <a:endParaRPr lang="ja-JP" altLang="en-US" sz="28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47976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Cooperation Anticipated </a:t>
            </a:r>
            <a:r>
              <a:rPr lang="en-US" altLang="ja-JP" b="1" dirty="0" smtClean="0"/>
              <a:t>between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KEK-CERN-European Laboratories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</a:t>
            </a:r>
            <a:r>
              <a:rPr lang="en-US" altLang="ja-JP" dirty="0" smtClean="0"/>
              <a:t>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investigated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upgrade,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95110" y="3052763"/>
            <a:ext cx="7846250" cy="1090612"/>
          </a:xfrm>
          <a:prstGeom prst="roundRect">
            <a:avLst/>
          </a:prstGeom>
          <a:noFill/>
          <a:ln w="28575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58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SCRF Linac Technology 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0966067"/>
              </p:ext>
            </p:extLst>
          </p:nvPr>
        </p:nvGraphicFramePr>
        <p:xfrm>
          <a:off x="3843525" y="3099810"/>
          <a:ext cx="4889892" cy="17526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178828"/>
                <a:gridCol w="17110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1.3 GHz </a:t>
                      </a:r>
                      <a:r>
                        <a:rPr lang="en-GB" dirty="0" err="1" smtClean="0"/>
                        <a:t>Nb</a:t>
                      </a:r>
                      <a:r>
                        <a:rPr lang="en-GB" dirty="0" smtClean="0"/>
                        <a:t> 9-cellCavities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16,024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1,855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 quadrupole </a:t>
                      </a:r>
                      <a:r>
                        <a:rPr lang="en-GB" dirty="0" err="1" smtClean="0"/>
                        <a:t>pkg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673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 MW</a:t>
                      </a:r>
                      <a:r>
                        <a:rPr lang="en-GB" baseline="0" dirty="0" smtClean="0"/>
                        <a:t> MB Klystrons &amp; modulators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436</a:t>
                      </a:r>
                      <a:r>
                        <a:rPr lang="en-GB" baseline="0" dirty="0" smtClean="0"/>
                        <a:t> / 471 *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 descr="Rey_Hori_Kamaboko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4576773"/>
            <a:ext cx="3232932" cy="2179780"/>
          </a:xfrm>
          <a:prstGeom prst="rect">
            <a:avLst/>
          </a:prstGeom>
        </p:spPr>
      </p:pic>
      <p:pic>
        <p:nvPicPr>
          <p:cNvPr id="4" name="Picture 3" descr="newsline0301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2615890"/>
            <a:ext cx="3232932" cy="1907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62525" y="5378824"/>
            <a:ext cx="5617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Approximately 20 years of R&amp;D worldwide</a:t>
            </a:r>
          </a:p>
          <a:p>
            <a:r>
              <a:rPr kumimoji="0" lang="en-GB" sz="2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 </a:t>
            </a:r>
            <a:r>
              <a:rPr kumimoji="0" lang="en-GB" sz="2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Mature technology, overall design and cost</a:t>
            </a:r>
            <a:endParaRPr kumimoji="0" lang="en-GB" sz="20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" name="Picture 9" descr="cavityassy-annotated.pdf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4507818" y="1050364"/>
            <a:ext cx="4572000" cy="1801721"/>
          </a:xfrm>
          <a:prstGeom prst="rect">
            <a:avLst/>
          </a:prstGeom>
        </p:spPr>
      </p:pic>
      <p:pic>
        <p:nvPicPr>
          <p:cNvPr id="5" name="Picture 4" descr="tesla9cell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97" y="1167011"/>
            <a:ext cx="4462855" cy="13733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38872" y="4852410"/>
            <a:ext cx="148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400" dirty="0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* site dependent</a:t>
            </a:r>
            <a:endParaRPr kumimoji="0" lang="en-GB" sz="1400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>
              <a:latin typeface="Calibri"/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latin typeface="Calibri"/>
              </a:rPr>
              <a:pPr>
                <a:defRPr/>
              </a:pPr>
              <a:t>14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474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828800" y="0"/>
            <a:ext cx="7010400" cy="762000"/>
          </a:xfrm>
        </p:spPr>
        <p:txBody>
          <a:bodyPr/>
          <a:lstStyle/>
          <a:p>
            <a:r>
              <a:rPr kumimoji="0" lang="en-US" altLang="ja-JP" b="1" dirty="0">
                <a:solidFill>
                  <a:srgbClr val="000090"/>
                </a:solidFill>
              </a:rPr>
              <a:t>Plug-compatible Conditions  </a:t>
            </a:r>
            <a:endParaRPr kumimoji="0" lang="en-US" altLang="ja-JP" sz="4400" b="1" dirty="0">
              <a:solidFill>
                <a:srgbClr val="000090"/>
              </a:solidFill>
            </a:endParaRPr>
          </a:p>
        </p:txBody>
      </p:sp>
      <p:pic>
        <p:nvPicPr>
          <p:cNvPr id="73731" name="Picture 4" descr="cavity_interface-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066800"/>
            <a:ext cx="2990850" cy="2133600"/>
          </a:xfrm>
        </p:spPr>
      </p:pic>
      <p:pic>
        <p:nvPicPr>
          <p:cNvPr id="73732" name="Picture 5" descr="cavity_interface-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3505200"/>
            <a:ext cx="3048000" cy="1960563"/>
          </a:xfrm>
        </p:spPr>
      </p:pic>
      <p:sp>
        <p:nvSpPr>
          <p:cNvPr id="73733" name="テキスト ボックス 8"/>
          <p:cNvSpPr txBox="1">
            <a:spLocks noChangeArrowheads="1"/>
          </p:cNvSpPr>
          <p:nvPr/>
        </p:nvSpPr>
        <p:spPr bwMode="auto">
          <a:xfrm>
            <a:off x="838200" y="5562600"/>
            <a:ext cx="7315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800" dirty="0">
                <a:solidFill>
                  <a:srgbClr val="FF6600"/>
                </a:solidFill>
              </a:rPr>
              <a:t>Plug-compatible interface </a:t>
            </a:r>
            <a:r>
              <a:rPr lang="en-US" altLang="ja-JP" sz="2800" dirty="0" smtClean="0"/>
              <a:t>established</a:t>
            </a:r>
            <a:endParaRPr lang="ja-JP" altLang="en-US" sz="2800" dirty="0"/>
          </a:p>
        </p:txBody>
      </p:sp>
      <p:graphicFrame>
        <p:nvGraphicFramePr>
          <p:cNvPr id="12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351479"/>
              </p:ext>
            </p:extLst>
          </p:nvPr>
        </p:nvGraphicFramePr>
        <p:xfrm>
          <a:off x="3733800" y="1143000"/>
          <a:ext cx="5105400" cy="3880485"/>
        </p:xfrm>
        <a:graphic>
          <a:graphicData uri="http://schemas.openxmlformats.org/drawingml/2006/table">
            <a:tbl>
              <a:tblPr/>
              <a:tblGrid>
                <a:gridCol w="2268538"/>
                <a:gridCol w="1389062"/>
                <a:gridCol w="144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Item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Varieties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Baseline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Cavity shape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/ LL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Length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Beam pipe flange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Suspension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Tuner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Blade/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Slide-Jack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flange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(cold end)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or 60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mm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He –in-line joint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Yamamoto, 13/12/9</a:t>
            </a:r>
            <a:endParaRPr lang="en-US" altLang="ja-JP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 R&amp;D Cooperation Status </a:t>
            </a:r>
            <a:endParaRPr lang="en-US" altLang="ja-JP"/>
          </a:p>
        </p:txBody>
      </p:sp>
      <p:sp>
        <p:nvSpPr>
          <p:cNvPr id="4" name="円/楕円 3"/>
          <p:cNvSpPr/>
          <p:nvPr/>
        </p:nvSpPr>
        <p:spPr>
          <a:xfrm>
            <a:off x="2328333" y="4064000"/>
            <a:ext cx="239889" cy="225778"/>
          </a:xfrm>
          <a:prstGeom prst="ellipse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65019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0" y="3492184"/>
            <a:ext cx="2132012" cy="1714816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772400" cy="914400"/>
          </a:xfrm>
        </p:spPr>
        <p:txBody>
          <a:bodyPr/>
          <a:lstStyle/>
          <a:p>
            <a:r>
              <a:rPr lang="en-US" altLang="ja-JP" sz="2800" b="1" dirty="0" smtClean="0"/>
              <a:t>Demonstrations</a:t>
            </a:r>
            <a:r>
              <a:rPr lang="en-US" altLang="ja-JP" sz="2800" b="1" dirty="0"/>
              <a:t> </a:t>
            </a:r>
            <a:r>
              <a:rPr lang="en-US" altLang="ja-JP" sz="2800" b="1" dirty="0" smtClean="0"/>
              <a:t>and </a:t>
            </a:r>
            <a:r>
              <a:rPr lang="en-US" altLang="ja-JP" sz="2800" b="1" dirty="0"/>
              <a:t>E</a:t>
            </a:r>
            <a:r>
              <a:rPr lang="en-US" altLang="ja-JP" sz="2800" b="1" dirty="0" smtClean="0"/>
              <a:t>valuation </a:t>
            </a:r>
            <a:br>
              <a:rPr lang="en-US" altLang="ja-JP" sz="2800" b="1" dirty="0" smtClean="0"/>
            </a:br>
            <a:r>
              <a:rPr lang="en-US" altLang="ja-JP" sz="2400" b="1" dirty="0" smtClean="0">
                <a:solidFill>
                  <a:srgbClr val="3366FF"/>
                </a:solidFill>
              </a:rPr>
              <a:t>of Various </a:t>
            </a:r>
            <a:r>
              <a:rPr kumimoji="1" lang="en-US" altLang="ja-JP" sz="2400" b="1" dirty="0" smtClean="0">
                <a:solidFill>
                  <a:srgbClr val="3366FF"/>
                </a:solidFill>
              </a:rPr>
              <a:t>Couplers</a:t>
            </a:r>
            <a:r>
              <a:rPr lang="en-US" altLang="ja-JP" sz="2400" b="1" dirty="0" smtClean="0">
                <a:solidFill>
                  <a:srgbClr val="3366FF"/>
                </a:solidFill>
              </a:rPr>
              <a:t> and </a:t>
            </a:r>
            <a:r>
              <a:rPr kumimoji="1" lang="en-US" altLang="ja-JP" sz="2400" b="1" dirty="0" smtClean="0">
                <a:solidFill>
                  <a:srgbClr val="3366FF"/>
                </a:solidFill>
              </a:rPr>
              <a:t>Tuners in S1-Global</a:t>
            </a:r>
            <a:endParaRPr kumimoji="1" lang="ja-JP" altLang="en-US" sz="2400" b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3400" y="5334000"/>
            <a:ext cx="7772400" cy="1066800"/>
          </a:xfrm>
          <a:solidFill>
            <a:srgbClr val="CCFFCC"/>
          </a:solidFill>
        </p:spPr>
        <p:txBody>
          <a:bodyPr>
            <a:normAutofit lnSpcReduction="10000"/>
          </a:bodyPr>
          <a:lstStyle/>
          <a:p>
            <a:r>
              <a:rPr lang="en-US" altLang="ja-JP" sz="2000" dirty="0" smtClean="0"/>
              <a:t>Every coupler and tuner demonstrated, as expected, and be </a:t>
            </a:r>
            <a:r>
              <a:rPr lang="en-US" altLang="ja-JP" sz="2000" dirty="0" smtClean="0">
                <a:solidFill>
                  <a:srgbClr val="FF0000"/>
                </a:solidFill>
              </a:rPr>
              <a:t>applicable </a:t>
            </a:r>
            <a:r>
              <a:rPr lang="en-US" altLang="ja-JP" sz="2000" dirty="0" smtClean="0">
                <a:solidFill>
                  <a:schemeClr val="tx1"/>
                </a:solidFill>
              </a:rPr>
              <a:t>for ILC cavities </a:t>
            </a:r>
          </a:p>
          <a:p>
            <a:r>
              <a:rPr kumimoji="1" lang="en-US" altLang="ja-JP" sz="2000" dirty="0" smtClean="0">
                <a:solidFill>
                  <a:srgbClr val="3366FF"/>
                </a:solidFill>
              </a:rPr>
              <a:t>Finding various subjects to be further investigated and settled</a:t>
            </a:r>
            <a:endParaRPr kumimoji="1"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A. Yamamoto, 13/12/9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R&amp;D Cooperation Status 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143" descr="Photo 005"/>
          <p:cNvPicPr>
            <a:picLocks noChangeAspect="1" noChangeArrowheads="1"/>
          </p:cNvPicPr>
          <p:nvPr/>
        </p:nvPicPr>
        <p:blipFill>
          <a:blip r:embed="rId3" cstate="email">
            <a:lum bright="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" y="1739900"/>
            <a:ext cx="1981200" cy="154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4" descr="20090424Di-009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0" y="2927350"/>
            <a:ext cx="2286000" cy="1524000"/>
          </a:xfrm>
          <a:prstGeom prst="rect">
            <a:avLst/>
          </a:prstGeom>
          <a:noFill/>
          <a:ln w="9525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0" descr="Blade Tuner 20100209Di-055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525" y="2263775"/>
            <a:ext cx="13874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2" descr="Piezo Tuner 20100324Di-003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810000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0" descr="TESLA cavity 20100627_top_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0" y="1054101"/>
            <a:ext cx="3581400" cy="596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00" y="990600"/>
            <a:ext cx="2882900" cy="82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905000"/>
            <a:ext cx="1219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54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852678"/>
            <a:ext cx="8001000" cy="301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576078"/>
            <a:ext cx="789631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202169" y="599916"/>
            <a:ext cx="2941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TTF3/XFEL coupler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74874" y="3884828"/>
            <a:ext cx="2198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STF-2 coupler</a:t>
            </a:r>
            <a:endParaRPr lang="en-US" sz="2800" b="1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359919" y="1123136"/>
            <a:ext cx="1326881" cy="369332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TDR coupler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5210" y="64025"/>
            <a:ext cx="77875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/>
              <a:t>(</a:t>
            </a:r>
            <a:r>
              <a:rPr lang="en-US" altLang="ja-JP" sz="3200" b="1" dirty="0"/>
              <a:t>1) Deep Technical Review of Input Couplers</a:t>
            </a:r>
            <a:endParaRPr kumimoji="1" lang="ja-JP" altLang="en-US" sz="3200" b="1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B8DF-671B-8847-AFDF-B69659E8CDE0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53200" y="4856480"/>
            <a:ext cx="2418037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Cu-plating is a key-issue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6858000" y="5225812"/>
            <a:ext cx="325120" cy="1022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4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1168400" y="211138"/>
            <a:ext cx="7747000" cy="779462"/>
          </a:xfrm>
        </p:spPr>
        <p:txBody>
          <a:bodyPr/>
          <a:lstStyle/>
          <a:p>
            <a:r>
              <a:rPr kumimoji="1" lang="en-US" altLang="ja-JP" sz="4000" b="1" dirty="0" smtClean="0"/>
              <a:t>EXFEL Cavity and Tuner </a:t>
            </a:r>
            <a:endParaRPr kumimoji="1" lang="ja-JP" altLang="en-US" sz="4000" b="1" dirty="0"/>
          </a:p>
        </p:txBody>
      </p:sp>
      <p:pic>
        <p:nvPicPr>
          <p:cNvPr id="10" name="コンテンツ プレースホルダー 9" descr="DSC0356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コンテンツ プレースホルダー 11" descr="DSC0355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コンテンツ プレースホルダー 10" descr="DSC03556.jpg"/>
          <p:cNvPicPr>
            <a:picLocks noGrp="1" noChangeAspect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コンテンツ プレースホルダー 12" descr="DSC03584.jpg"/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Yamamoto, 13/12/9</a:t>
            </a: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LC R&amp;D Cooperation Status 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0868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4885" y="3924031"/>
            <a:ext cx="3367617" cy="2159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885" y="1340177"/>
            <a:ext cx="3367617" cy="2989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12" y="1427190"/>
            <a:ext cx="3680883" cy="304121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1531115" y="3033158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983332" y="3033158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531115" y="4077253"/>
            <a:ext cx="145221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060888" y="3938753"/>
            <a:ext cx="441422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292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1535377" y="3517956"/>
            <a:ext cx="5255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2060888" y="3517956"/>
            <a:ext cx="407800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2468688" y="3517956"/>
            <a:ext cx="525511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668017" y="3423561"/>
            <a:ext cx="25675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04571" y="3419317"/>
            <a:ext cx="25675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78399" y="3419317"/>
            <a:ext cx="171171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82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6260082" y="3021324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946779" y="3021324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260082" y="4065419"/>
            <a:ext cx="16866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907366" y="3926919"/>
            <a:ext cx="441422" cy="276999"/>
          </a:xfrm>
          <a:prstGeom prst="rect">
            <a:avLst/>
          </a:prstGeom>
          <a:solidFill>
            <a:srgbClr val="D9DDDF"/>
          </a:solidFill>
        </p:spPr>
        <p:txBody>
          <a:bodyPr wrap="none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353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264344" y="3506122"/>
            <a:ext cx="4906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6754980" y="3506122"/>
            <a:ext cx="543169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7298149" y="3506122"/>
            <a:ext cx="6486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6396984" y="3411727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06347" y="3407483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907366" y="3407483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33865" y="4600244"/>
            <a:ext cx="47414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14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Reduction in inter-cavity spacing 		= 61 mm</a:t>
            </a:r>
          </a:p>
          <a:p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Bellows:			= 108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82 		= 26 mm</a:t>
            </a:r>
          </a:p>
          <a:p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“Long” cavity end		= 140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 	= 35 mm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3712" y="142719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 Type-IV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510938" y="1427190"/>
            <a:ext cx="75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XFEL</a:t>
            </a:r>
          </a:p>
        </p:txBody>
      </p:sp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Inter-Cavity Spacing</a:t>
            </a:r>
            <a:endParaRPr lang="en-GB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57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953292" y="46129"/>
            <a:ext cx="5339443" cy="500303"/>
          </a:xfrm>
        </p:spPr>
        <p:txBody>
          <a:bodyPr>
            <a:normAutofit/>
          </a:bodyPr>
          <a:lstStyle/>
          <a:p>
            <a:pPr algn="ctr"/>
            <a:r>
              <a:rPr lang="en-GB" altLang="ja-JP" sz="3200" dirty="0">
                <a:latin typeface="Arial" charset="0"/>
                <a:cs typeface="Arial Unicode MS" charset="0"/>
              </a:rPr>
              <a:t>ILC </a:t>
            </a:r>
            <a:r>
              <a:rPr lang="en-US" altLang="ja-JP" sz="3200" dirty="0">
                <a:latin typeface="Arial" charset="0"/>
                <a:cs typeface="Arial Unicode MS" charset="0"/>
              </a:rPr>
              <a:t>Time Line</a:t>
            </a:r>
            <a:endParaRPr lang="en-GB" altLang="ja-JP" sz="3200" dirty="0">
              <a:latin typeface="Arial" charset="0"/>
              <a:cs typeface="Arial Unicode MS" charset="0"/>
            </a:endParaRPr>
          </a:p>
        </p:txBody>
      </p:sp>
      <p:sp>
        <p:nvSpPr>
          <p:cNvPr id="23573" name="日付プレースホルダ 44"/>
          <p:cNvSpPr>
            <a:spLocks noGrp="1"/>
          </p:cNvSpPr>
          <p:nvPr>
            <p:ph type="dt" sz="half" idx="10"/>
          </p:nvPr>
        </p:nvSpPr>
        <p:spPr>
          <a:xfrm>
            <a:off x="4064002" y="6355774"/>
            <a:ext cx="1759239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 smtClean="0">
                <a:solidFill>
                  <a:prstClr val="black"/>
                </a:solidFill>
              </a:rPr>
              <a:t>A. Yamamoto, 13/12/9</a:t>
            </a:r>
            <a:endParaRPr kumimoji="0"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3570" name="Footer Placeholder 40"/>
          <p:cNvSpPr>
            <a:spLocks noGrp="1"/>
          </p:cNvSpPr>
          <p:nvPr>
            <p:ph type="ftr" sz="quarter" idx="11"/>
          </p:nvPr>
        </p:nvSpPr>
        <p:spPr>
          <a:xfrm>
            <a:off x="5945909" y="6355774"/>
            <a:ext cx="2366818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100" smtClean="0">
                <a:solidFill>
                  <a:srgbClr val="23346C"/>
                </a:solidFill>
              </a:rPr>
              <a:t>LC R&amp;D Cooperation Status </a:t>
            </a:r>
            <a:endParaRPr kumimoji="0" lang="de-DE" altLang="ja-JP" sz="1100" dirty="0">
              <a:solidFill>
                <a:srgbClr val="23346C"/>
              </a:solidFill>
            </a:endParaRPr>
          </a:p>
        </p:txBody>
      </p:sp>
      <p:sp>
        <p:nvSpPr>
          <p:cNvPr id="23569" name="Slide Number Placeholder 39"/>
          <p:cNvSpPr>
            <a:spLocks noGrp="1"/>
          </p:cNvSpPr>
          <p:nvPr>
            <p:ph type="sldNum" sz="quarter" idx="12"/>
          </p:nvPr>
        </p:nvSpPr>
        <p:spPr>
          <a:xfrm>
            <a:off x="525811" y="6355774"/>
            <a:ext cx="2133023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AA530E41-85CB-DD4B-BF90-7184FB9FD3ED}" type="slidenum">
              <a:rPr kumimoji="0" lang="en-GB" altLang="ja-JP" sz="1400">
                <a:solidFill>
                  <a:prstClr val="black"/>
                </a:solidFill>
              </a:rPr>
              <a:pPr/>
              <a:t>2</a:t>
            </a:fld>
            <a:endParaRPr kumimoji="0" lang="en-GB" altLang="ja-JP" sz="1400">
              <a:solidFill>
                <a:prstClr val="black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52476" y="2748085"/>
            <a:ext cx="1973263" cy="2365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019426" y="2984622"/>
            <a:ext cx="2292350" cy="441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65175" y="2356164"/>
            <a:ext cx="6781818" cy="352233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642370" y="2332199"/>
            <a:ext cx="1224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FF"/>
                </a:solidFill>
              </a:rPr>
              <a:t>ILC-GDE</a:t>
            </a:r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4887913" y="3487708"/>
            <a:ext cx="2386012" cy="4286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563" name="Group 58"/>
          <p:cNvGrpSpPr>
            <a:grpSpLocks/>
          </p:cNvGrpSpPr>
          <p:nvPr/>
        </p:nvGrpSpPr>
        <p:grpSpPr bwMode="auto">
          <a:xfrm>
            <a:off x="633414" y="1003422"/>
            <a:ext cx="7481887" cy="1450975"/>
            <a:chOff x="633413" y="1120775"/>
            <a:chExt cx="7481887" cy="1450976"/>
          </a:xfrm>
        </p:grpSpPr>
        <p:sp>
          <p:nvSpPr>
            <p:cNvPr id="23576" name="Rectangle 14"/>
            <p:cNvSpPr>
              <a:spLocks noChangeArrowheads="1"/>
            </p:cNvSpPr>
            <p:nvPr/>
          </p:nvSpPr>
          <p:spPr bwMode="auto">
            <a:xfrm>
              <a:off x="779463" y="1852613"/>
              <a:ext cx="6978650" cy="479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7" name="AutoShape 15"/>
            <p:cNvSpPr>
              <a:spLocks noChangeArrowheads="1"/>
            </p:cNvSpPr>
            <p:nvPr/>
          </p:nvSpPr>
          <p:spPr bwMode="auto">
            <a:xfrm>
              <a:off x="7415213" y="1611313"/>
              <a:ext cx="700087" cy="960438"/>
            </a:xfrm>
            <a:prstGeom prst="rightArrow">
              <a:avLst>
                <a:gd name="adj1" fmla="val 41157"/>
                <a:gd name="adj2" fmla="val 60093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8" name="Line 16"/>
            <p:cNvSpPr>
              <a:spLocks noChangeShapeType="1"/>
            </p:cNvSpPr>
            <p:nvPr/>
          </p:nvSpPr>
          <p:spPr bwMode="auto">
            <a:xfrm>
              <a:off x="7953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79" name="Line 17"/>
            <p:cNvSpPr>
              <a:spLocks noChangeShapeType="1"/>
            </p:cNvSpPr>
            <p:nvPr/>
          </p:nvSpPr>
          <p:spPr bwMode="auto">
            <a:xfrm>
              <a:off x="16081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0" name="Line 18"/>
            <p:cNvSpPr>
              <a:spLocks noChangeShapeType="1"/>
            </p:cNvSpPr>
            <p:nvPr/>
          </p:nvSpPr>
          <p:spPr bwMode="auto">
            <a:xfrm>
              <a:off x="24209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1" name="Line 19"/>
            <p:cNvSpPr>
              <a:spLocks noChangeShapeType="1"/>
            </p:cNvSpPr>
            <p:nvPr/>
          </p:nvSpPr>
          <p:spPr bwMode="auto">
            <a:xfrm>
              <a:off x="32353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2" name="Line 20"/>
            <p:cNvSpPr>
              <a:spLocks noChangeShapeType="1"/>
            </p:cNvSpPr>
            <p:nvPr/>
          </p:nvSpPr>
          <p:spPr bwMode="auto">
            <a:xfrm>
              <a:off x="64881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3" name="Text Box 21"/>
            <p:cNvSpPr txBox="1">
              <a:spLocks noChangeArrowheads="1"/>
            </p:cNvSpPr>
            <p:nvPr/>
          </p:nvSpPr>
          <p:spPr bwMode="auto">
            <a:xfrm>
              <a:off x="63341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2005</a:t>
              </a:r>
            </a:p>
          </p:txBody>
        </p:sp>
        <p:sp>
          <p:nvSpPr>
            <p:cNvPr id="23584" name="Text Box 22"/>
            <p:cNvSpPr txBox="1">
              <a:spLocks noChangeArrowheads="1"/>
            </p:cNvSpPr>
            <p:nvPr/>
          </p:nvSpPr>
          <p:spPr bwMode="auto">
            <a:xfrm>
              <a:off x="144303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2006</a:t>
              </a:r>
            </a:p>
          </p:txBody>
        </p:sp>
        <p:sp>
          <p:nvSpPr>
            <p:cNvPr id="23585" name="Text Box 23"/>
            <p:cNvSpPr txBox="1">
              <a:spLocks noChangeArrowheads="1"/>
            </p:cNvSpPr>
            <p:nvPr/>
          </p:nvSpPr>
          <p:spPr bwMode="auto">
            <a:xfrm>
              <a:off x="2270125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2007</a:t>
              </a:r>
            </a:p>
          </p:txBody>
        </p:sp>
        <p:sp>
          <p:nvSpPr>
            <p:cNvPr id="23586" name="Text Box 24"/>
            <p:cNvSpPr txBox="1">
              <a:spLocks noChangeArrowheads="1"/>
            </p:cNvSpPr>
            <p:nvPr/>
          </p:nvSpPr>
          <p:spPr bwMode="auto">
            <a:xfrm>
              <a:off x="30734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2008</a:t>
              </a:r>
            </a:p>
          </p:txBody>
        </p:sp>
        <p:sp>
          <p:nvSpPr>
            <p:cNvPr id="23587" name="Text Box 25"/>
            <p:cNvSpPr txBox="1">
              <a:spLocks noChangeArrowheads="1"/>
            </p:cNvSpPr>
            <p:nvPr/>
          </p:nvSpPr>
          <p:spPr bwMode="auto">
            <a:xfrm>
              <a:off x="632936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2012</a:t>
              </a:r>
            </a:p>
          </p:txBody>
        </p:sp>
        <p:sp>
          <p:nvSpPr>
            <p:cNvPr id="23588" name="Line 26"/>
            <p:cNvSpPr>
              <a:spLocks noChangeShapeType="1"/>
            </p:cNvSpPr>
            <p:nvPr/>
          </p:nvSpPr>
          <p:spPr bwMode="auto">
            <a:xfrm>
              <a:off x="40481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386715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2009</a:t>
              </a:r>
            </a:p>
          </p:txBody>
        </p:sp>
        <p:sp>
          <p:nvSpPr>
            <p:cNvPr id="23590" name="Line 28"/>
            <p:cNvSpPr>
              <a:spLocks noChangeShapeType="1"/>
            </p:cNvSpPr>
            <p:nvPr/>
          </p:nvSpPr>
          <p:spPr bwMode="auto">
            <a:xfrm>
              <a:off x="48609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1" name="Text Box 29"/>
            <p:cNvSpPr txBox="1">
              <a:spLocks noChangeArrowheads="1"/>
            </p:cNvSpPr>
            <p:nvPr/>
          </p:nvSpPr>
          <p:spPr bwMode="auto">
            <a:xfrm>
              <a:off x="46990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2010</a:t>
              </a:r>
            </a:p>
          </p:txBody>
        </p:sp>
        <p:sp>
          <p:nvSpPr>
            <p:cNvPr id="23592" name="Line 30"/>
            <p:cNvSpPr>
              <a:spLocks noChangeShapeType="1"/>
            </p:cNvSpPr>
            <p:nvPr/>
          </p:nvSpPr>
          <p:spPr bwMode="auto">
            <a:xfrm>
              <a:off x="56753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3" name="Text Box 31"/>
            <p:cNvSpPr txBox="1">
              <a:spLocks noChangeArrowheads="1"/>
            </p:cNvSpPr>
            <p:nvPr/>
          </p:nvSpPr>
          <p:spPr bwMode="auto">
            <a:xfrm>
              <a:off x="5511800" y="1120775"/>
              <a:ext cx="73619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2011</a:t>
              </a:r>
            </a:p>
          </p:txBody>
        </p:sp>
        <p:sp>
          <p:nvSpPr>
            <p:cNvPr id="23594" name="Line 37"/>
            <p:cNvSpPr>
              <a:spLocks noChangeShapeType="1"/>
            </p:cNvSpPr>
            <p:nvPr/>
          </p:nvSpPr>
          <p:spPr bwMode="auto">
            <a:xfrm>
              <a:off x="7302500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5" name="Text Box 38"/>
            <p:cNvSpPr txBox="1">
              <a:spLocks noChangeArrowheads="1"/>
            </p:cNvSpPr>
            <p:nvPr/>
          </p:nvSpPr>
          <p:spPr bwMode="auto">
            <a:xfrm>
              <a:off x="713898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2013</a:t>
              </a:r>
            </a:p>
          </p:txBody>
        </p:sp>
      </p:grpSp>
      <p:sp>
        <p:nvSpPr>
          <p:cNvPr id="23566" name="Text Box 8"/>
          <p:cNvSpPr txBox="1">
            <a:spLocks noChangeArrowheads="1"/>
          </p:cNvSpPr>
          <p:nvPr/>
        </p:nvSpPr>
        <p:spPr bwMode="auto">
          <a:xfrm>
            <a:off x="3234439" y="3027030"/>
            <a:ext cx="2309609" cy="36933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b="1" dirty="0">
                <a:solidFill>
                  <a:srgbClr val="3366FF"/>
                </a:solidFill>
              </a:rPr>
              <a:t>Tech. Design</a:t>
            </a:r>
            <a:r>
              <a:rPr kumimoji="0" lang="ja-JP" altLang="en-US" sz="1800" b="1" dirty="0">
                <a:solidFill>
                  <a:srgbClr val="3366FF"/>
                </a:solidFill>
              </a:rPr>
              <a:t>：</a:t>
            </a:r>
            <a:r>
              <a:rPr kumimoji="0" lang="en-GB" altLang="ja-JP" sz="1800" b="1" dirty="0">
                <a:solidFill>
                  <a:srgbClr val="3366FF"/>
                </a:solidFill>
              </a:rPr>
              <a:t>TDP1</a:t>
            </a:r>
          </a:p>
        </p:txBody>
      </p:sp>
      <p:sp>
        <p:nvSpPr>
          <p:cNvPr id="23568" name="AutoShape 52" descr="LCWS08 and ILC08"/>
          <p:cNvSpPr>
            <a:spLocks noChangeAspect="1" noChangeArrowheads="1"/>
          </p:cNvSpPr>
          <p:nvPr/>
        </p:nvSpPr>
        <p:spPr bwMode="auto">
          <a:xfrm>
            <a:off x="219075" y="-274637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07" eaLnBrk="0" fontAlgn="ctr" hangingPunct="0"/>
            <a:endParaRPr kumimoji="0"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575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793" y="1865917"/>
            <a:ext cx="5921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401" y="4294707"/>
            <a:ext cx="1505726" cy="1391076"/>
          </a:xfrm>
          <a:prstGeom prst="rect">
            <a:avLst/>
          </a:prstGeom>
          <a:ln>
            <a:solidFill>
              <a:srgbClr val="00007A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034932" y="4519396"/>
            <a:ext cx="1090946" cy="584765"/>
          </a:xfrm>
          <a:prstGeom prst="rect">
            <a:avLst/>
          </a:prstGeom>
          <a:solidFill>
            <a:srgbClr val="FF6600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lang="en-US" altLang="ja-JP" sz="1600" dirty="0">
                <a:solidFill>
                  <a:srgbClr val="FFFFFF"/>
                </a:solidFill>
                <a:latin typeface="Calibri"/>
                <a:ea typeface="ＭＳ Ｐゴシック"/>
              </a:rPr>
              <a:t>Higgs </a:t>
            </a:r>
            <a:r>
              <a:rPr lang="en-US" altLang="ja-JP" sz="1600" dirty="0" smtClean="0">
                <a:solidFill>
                  <a:srgbClr val="FFFFFF"/>
                </a:solidFill>
                <a:latin typeface="Calibri"/>
                <a:ea typeface="ＭＳ Ｐゴシック"/>
              </a:rPr>
              <a:t> </a:t>
            </a:r>
            <a:endParaRPr lang="en-US" altLang="ja-JP" sz="1600" dirty="0">
              <a:solidFill>
                <a:srgbClr val="FFFFFF"/>
              </a:solidFill>
              <a:latin typeface="Calibri"/>
              <a:ea typeface="ＭＳ Ｐゴシック"/>
            </a:endParaRPr>
          </a:p>
          <a:p>
            <a:pPr defTabSz="457154"/>
            <a:r>
              <a:rPr lang="en-US" altLang="ja-JP" sz="1600" dirty="0" smtClean="0">
                <a:solidFill>
                  <a:srgbClr val="FFFFFF"/>
                </a:solidFill>
                <a:latin typeface="Calibri"/>
                <a:ea typeface="ＭＳ Ｐゴシック"/>
              </a:rPr>
              <a:t>discovered</a:t>
            </a:r>
            <a:endParaRPr lang="en-US" altLang="ja-JP" sz="1600" dirty="0">
              <a:solidFill>
                <a:srgbClr val="FFFFFF"/>
              </a:solidFill>
              <a:latin typeface="Calibri"/>
              <a:ea typeface="ＭＳ Ｐゴシック"/>
            </a:endParaRPr>
          </a:p>
        </p:txBody>
      </p:sp>
      <p:sp>
        <p:nvSpPr>
          <p:cNvPr id="11" name="屈折矢印 10"/>
          <p:cNvSpPr/>
          <p:nvPr/>
        </p:nvSpPr>
        <p:spPr bwMode="auto">
          <a:xfrm>
            <a:off x="6182218" y="4470177"/>
            <a:ext cx="617082" cy="320729"/>
          </a:xfrm>
          <a:prstGeom prst="bentUpArrow">
            <a:avLst>
              <a:gd name="adj1" fmla="val 25000"/>
              <a:gd name="adj2" fmla="val 23502"/>
              <a:gd name="adj3" fmla="val 25000"/>
            </a:avLst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669" y="5152123"/>
            <a:ext cx="1173548" cy="92806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235325" y="5736860"/>
            <a:ext cx="1000740" cy="372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lang="en-US" altLang="ja-JP" dirty="0" smtClean="0">
                <a:solidFill>
                  <a:srgbClr val="FF6600"/>
                </a:solidFill>
                <a:latin typeface="Calibri"/>
                <a:ea typeface="ＭＳ Ｐゴシック"/>
              </a:rPr>
              <a:t>126 </a:t>
            </a:r>
            <a:r>
              <a:rPr lang="en-US" altLang="ja-JP" dirty="0" err="1" smtClean="0">
                <a:solidFill>
                  <a:srgbClr val="FF6600"/>
                </a:solidFill>
                <a:latin typeface="Calibri"/>
                <a:ea typeface="ＭＳ Ｐゴシック"/>
              </a:rPr>
              <a:t>GeV</a:t>
            </a:r>
            <a:endParaRPr lang="ja-JP" altLang="en-US" dirty="0">
              <a:solidFill>
                <a:srgbClr val="FF6600"/>
              </a:solidFill>
              <a:latin typeface="Calibri"/>
              <a:ea typeface="ＭＳ Ｐゴシック"/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3660263" y="4919627"/>
            <a:ext cx="256836" cy="29494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1003420"/>
            <a:ext cx="2725738" cy="4960753"/>
          </a:xfrm>
          <a:prstGeom prst="rect">
            <a:avLst/>
          </a:prstGeom>
          <a:solidFill>
            <a:srgbClr val="3366FF">
              <a:alpha val="1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dirty="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7546994" y="1003422"/>
            <a:ext cx="1597007" cy="4960754"/>
          </a:xfrm>
          <a:prstGeom prst="rect">
            <a:avLst/>
          </a:prstGeom>
          <a:solidFill>
            <a:srgbClr val="CCFFCC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2" name="図 52" descr="20070315_dc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3" y="4368309"/>
            <a:ext cx="1560486" cy="10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376" y="5531895"/>
            <a:ext cx="2139122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Selection of SC Technology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364" y="4839252"/>
            <a:ext cx="1362417" cy="1313759"/>
          </a:xfrm>
          <a:prstGeom prst="rect">
            <a:avLst/>
          </a:prstGeom>
        </p:spPr>
      </p:pic>
      <p:sp>
        <p:nvSpPr>
          <p:cNvPr id="5" name="上矢印 4"/>
          <p:cNvSpPr/>
          <p:nvPr/>
        </p:nvSpPr>
        <p:spPr bwMode="auto">
          <a:xfrm flipV="1">
            <a:off x="252707" y="1865917"/>
            <a:ext cx="252413" cy="8821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60" name="Text Box 33"/>
          <p:cNvSpPr txBox="1">
            <a:spLocks noChangeArrowheads="1"/>
          </p:cNvSpPr>
          <p:nvPr/>
        </p:nvSpPr>
        <p:spPr bwMode="auto">
          <a:xfrm>
            <a:off x="5329250" y="3497838"/>
            <a:ext cx="8346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1800" b="1" dirty="0">
                <a:solidFill>
                  <a:srgbClr val="FFFFFF"/>
                </a:solidFill>
              </a:rPr>
              <a:t>TDP 2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10473" y="2669344"/>
            <a:ext cx="2108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dirty="0">
                <a:solidFill>
                  <a:prstClr val="white"/>
                </a:solidFill>
              </a:rPr>
              <a:t>Ref. Design </a:t>
            </a:r>
            <a:r>
              <a:rPr kumimoji="0" lang="en-GB" altLang="ja-JP" sz="1800" dirty="0">
                <a:solidFill>
                  <a:prstClr val="black"/>
                </a:solidFill>
              </a:rPr>
              <a:t>(RDR)</a:t>
            </a:r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>
            <a:off x="7546994" y="2356163"/>
            <a:ext cx="1597007" cy="352234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7993649" y="2320217"/>
            <a:ext cx="697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00"/>
                </a:solidFill>
              </a:rPr>
              <a:t>LCC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5311776" y="4004579"/>
            <a:ext cx="3832225" cy="396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ja-JP" altLang="en-US" sz="2000" dirty="0">
                <a:solidFill>
                  <a:prstClr val="black"/>
                </a:solidFill>
              </a:rPr>
              <a:t>　</a:t>
            </a:r>
            <a:r>
              <a:rPr kumimoji="0" lang="en-GB" altLang="ja-JP" sz="2000" dirty="0">
                <a:solidFill>
                  <a:prstClr val="black"/>
                </a:solidFill>
              </a:rPr>
              <a:t>LHC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8969" y="1427482"/>
            <a:ext cx="548630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pPr defTabSz="457154"/>
            <a:r>
              <a:rPr lang="en-US" altLang="ja-JP" sz="1400" dirty="0">
                <a:solidFill>
                  <a:prstClr val="white"/>
                </a:solidFill>
                <a:latin typeface="Calibri"/>
                <a:ea typeface="ＭＳ Ｐゴシック"/>
              </a:rPr>
              <a:t>2004</a:t>
            </a:r>
            <a:endParaRPr lang="ja-JP" altLang="en-US" sz="1400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7193240" y="3867170"/>
            <a:ext cx="276225" cy="7666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8" name="Picture 2" descr="Rotation of ITR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0" y="3067803"/>
            <a:ext cx="1574599" cy="11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436" y="2738626"/>
            <a:ext cx="909638" cy="119197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6807625" y="2748152"/>
            <a:ext cx="837832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154"/>
            <a:r>
              <a:rPr kumimoji="0" lang="en-GB" altLang="ja-JP" sz="1600" dirty="0">
                <a:solidFill>
                  <a:prstClr val="white"/>
                </a:solidFill>
              </a:rPr>
              <a:t>TDR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7" y="739238"/>
            <a:ext cx="20367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pPr defTabSz="457154"/>
            <a:r>
              <a:rPr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1980’ ~  Basic Study </a:t>
            </a:r>
            <a:endParaRPr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61" name="Picture 2" descr="http://sphotos-a.ak.fbcdn.net/hphotos-ak-prn2/971231_600912173260565_2028028656_n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0" b="11971"/>
          <a:stretch/>
        </p:blipFill>
        <p:spPr bwMode="auto">
          <a:xfrm>
            <a:off x="7788059" y="4478165"/>
            <a:ext cx="1216465" cy="145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7137596" y="3501394"/>
            <a:ext cx="1431637" cy="338544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eaLnBrk="0" fontAlgn="ctr" hangingPunct="0"/>
            <a:r>
              <a:rPr kumimoji="0" lang="en-US" altLang="ja-JP" sz="1600" b="1" dirty="0" smtClean="0">
                <a:solidFill>
                  <a:prstClr val="black"/>
                </a:solidFill>
              </a:rPr>
              <a:t> completion</a:t>
            </a:r>
            <a:endParaRPr kumimoji="0" lang="en-US" altLang="ja-JP" sz="16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39678" y="5546165"/>
            <a:ext cx="112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4"/>
            <a:r>
              <a:rPr lang="en-US" altLang="ja-JP" dirty="0" smtClean="0">
                <a:solidFill>
                  <a:prstClr val="white"/>
                </a:solidFill>
                <a:latin typeface="Calibri"/>
                <a:ea typeface="ＭＳ Ｐゴシック"/>
              </a:rPr>
              <a:t>2013.6.12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6426825" y="5895518"/>
            <a:ext cx="123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54"/>
            <a:r>
              <a:rPr lang="en-US" altLang="ja-JP" dirty="0" smtClean="0">
                <a:solidFill>
                  <a:prstClr val="white"/>
                </a:solidFill>
                <a:latin typeface="Calibri"/>
                <a:ea typeface="ＭＳ Ｐゴシック"/>
              </a:rPr>
              <a:t>2012.12.15</a:t>
            </a:r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669478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 sz="quarter"/>
          </p:nvPr>
        </p:nvSpPr>
        <p:spPr/>
        <p:txBody>
          <a:bodyPr>
            <a:noAutofit/>
          </a:bodyPr>
          <a:lstStyle/>
          <a:p>
            <a:r>
              <a:rPr lang="en-US" altLang="ja-JP" sz="3200" b="1" dirty="0" smtClean="0"/>
              <a:t>CERN - CEA-</a:t>
            </a:r>
            <a:r>
              <a:rPr lang="en-US" altLang="ja-JP" sz="3200" b="1" dirty="0" err="1" smtClean="0"/>
              <a:t>Saclay</a:t>
            </a:r>
            <a:r>
              <a:rPr lang="en-US" altLang="ja-JP" sz="3200" b="1" dirty="0" smtClean="0"/>
              <a:t> Collaboration for </a:t>
            </a:r>
            <a:br>
              <a:rPr lang="en-US" altLang="ja-JP" sz="3200" b="1" dirty="0" smtClean="0"/>
            </a:br>
            <a:r>
              <a:rPr lang="en-US" altLang="ja-JP" sz="3200" b="1" dirty="0" smtClean="0"/>
              <a:t>CERN-SPL SCRF cavity and tuner development </a:t>
            </a:r>
            <a:endParaRPr kumimoji="1" lang="ja-JP" altLang="en-US" sz="3200" b="1" dirty="0"/>
          </a:p>
        </p:txBody>
      </p:sp>
      <p:pic>
        <p:nvPicPr>
          <p:cNvPr id="12" name="コンテンツ プレースホルダー 11" descr="DSC0810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4480658" cy="2411172"/>
          </a:xfrm>
        </p:spPr>
      </p:pic>
      <p:pic>
        <p:nvPicPr>
          <p:cNvPr id="14" name="コンテンツ プレースホルダー 13" descr="DSC08112.jpg"/>
          <p:cNvPicPr>
            <a:picLocks noGrp="1" noChangeAspect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8154" y="3759119"/>
            <a:ext cx="3802346" cy="2046152"/>
          </a:xfrm>
          <a:ln>
            <a:solidFill>
              <a:schemeClr val="bg1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Yamamoto, 13/12/9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LC R&amp;D Cooperation Status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00001" y="5977515"/>
            <a:ext cx="804579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eeking for the best space-effective and cost-effective tuner, as a common subjects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261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Cooperation Anticipated </a:t>
            </a:r>
            <a:r>
              <a:rPr lang="en-US" altLang="ja-JP" b="1" dirty="0" smtClean="0"/>
              <a:t>between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KEK-CERN-European Laboratories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</a:t>
            </a:r>
            <a:r>
              <a:rPr lang="en-US" altLang="ja-JP" dirty="0" smtClean="0"/>
              <a:t>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investigated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upgrade,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57200" y="4021138"/>
            <a:ext cx="7846250" cy="1185862"/>
          </a:xfrm>
          <a:prstGeom prst="roundRect">
            <a:avLst/>
          </a:prstGeom>
          <a:noFill/>
          <a:ln w="28575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58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CERN’s Experience for He/N2 Storage</a:t>
            </a:r>
            <a:br>
              <a:rPr kumimoji="1" lang="en-US" altLang="ja-JP" dirty="0" smtClean="0"/>
            </a:br>
            <a:r>
              <a:rPr lang="en-US" altLang="ja-JP" sz="3100" dirty="0" smtClean="0">
                <a:solidFill>
                  <a:srgbClr val="3366FF"/>
                </a:solidFill>
              </a:rPr>
              <a:t>to be reflected to the ILC Cryogenics design </a:t>
            </a:r>
            <a:endParaRPr kumimoji="1" lang="ja-JP" altLang="en-US" sz="3100" dirty="0">
              <a:solidFill>
                <a:srgbClr val="3366FF"/>
              </a:solidFill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27" r="11"/>
          <a:stretch/>
        </p:blipFill>
        <p:spPr>
          <a:xfrm>
            <a:off x="213360" y="1711960"/>
            <a:ext cx="6055360" cy="4525963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541" y="2255520"/>
            <a:ext cx="2832407" cy="3220720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472071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Cooperation Anticipated </a:t>
            </a:r>
            <a:r>
              <a:rPr lang="en-US" altLang="ja-JP" b="1" dirty="0" smtClean="0"/>
              <a:t>between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KEK-CERN-European Laboratories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</a:t>
            </a:r>
            <a:r>
              <a:rPr lang="en-US" altLang="ja-JP" dirty="0" smtClean="0"/>
              <a:t>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investigated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upgrade,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95110" y="5068888"/>
            <a:ext cx="7846250" cy="1439862"/>
          </a:xfrm>
          <a:prstGeom prst="roundRect">
            <a:avLst/>
          </a:prstGeom>
          <a:noFill/>
          <a:ln w="28575" cmpd="sng">
            <a:solidFill>
              <a:srgbClr val="008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586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8" y="773646"/>
            <a:ext cx="8726039" cy="502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82" y="860724"/>
            <a:ext cx="5106821" cy="1279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グループ化 26"/>
          <p:cNvGrpSpPr/>
          <p:nvPr/>
        </p:nvGrpSpPr>
        <p:grpSpPr>
          <a:xfrm>
            <a:off x="1257527" y="2699932"/>
            <a:ext cx="6978854" cy="1809549"/>
            <a:chOff x="1323768" y="3239273"/>
            <a:chExt cx="6825586" cy="1777692"/>
          </a:xfrm>
        </p:grpSpPr>
        <p:sp>
          <p:nvSpPr>
            <p:cNvPr id="100" name="テキスト ボックス 99"/>
            <p:cNvSpPr txBox="1"/>
            <p:nvPr/>
          </p:nvSpPr>
          <p:spPr>
            <a:xfrm>
              <a:off x="1739827" y="4572000"/>
              <a:ext cx="1220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Access Tunnel</a:t>
              </a:r>
            </a:p>
          </p:txBody>
        </p:sp>
        <p:grpSp>
          <p:nvGrpSpPr>
            <p:cNvPr id="6" name="グループ化 25"/>
            <p:cNvGrpSpPr/>
            <p:nvPr/>
          </p:nvGrpSpPr>
          <p:grpSpPr>
            <a:xfrm>
              <a:off x="1323768" y="3239273"/>
              <a:ext cx="6825586" cy="1777692"/>
              <a:chOff x="1323768" y="3239273"/>
              <a:chExt cx="6825586" cy="1777692"/>
            </a:xfrm>
          </p:grpSpPr>
          <p:cxnSp>
            <p:nvCxnSpPr>
              <p:cNvPr id="25" name="曲線コネクタ 24"/>
              <p:cNvCxnSpPr/>
              <p:nvPr/>
            </p:nvCxnSpPr>
            <p:spPr>
              <a:xfrm rot="2520000" flipV="1">
                <a:off x="5160946" y="3818172"/>
                <a:ext cx="541331" cy="534924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曲線コネクタ 36"/>
              <p:cNvCxnSpPr/>
              <p:nvPr/>
            </p:nvCxnSpPr>
            <p:spPr>
              <a:xfrm rot="2700000" flipV="1">
                <a:off x="3918583" y="4015488"/>
                <a:ext cx="685800" cy="457200"/>
              </a:xfrm>
              <a:prstGeom prst="curvedConnector3">
                <a:avLst>
                  <a:gd name="adj1" fmla="val 46021"/>
                </a:avLst>
              </a:prstGeom>
              <a:ln w="3810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曲線コネクタ 40"/>
              <p:cNvCxnSpPr/>
              <p:nvPr/>
            </p:nvCxnSpPr>
            <p:spPr>
              <a:xfrm rot="4200000" flipV="1">
                <a:off x="2321227" y="4237703"/>
                <a:ext cx="685800" cy="457200"/>
              </a:xfrm>
              <a:prstGeom prst="curvedConnector3">
                <a:avLst>
                  <a:gd name="adj1" fmla="val 46021"/>
                </a:avLst>
              </a:prstGeom>
              <a:ln w="3810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曲線コネクタ 43"/>
              <p:cNvCxnSpPr/>
              <p:nvPr/>
            </p:nvCxnSpPr>
            <p:spPr>
              <a:xfrm rot="6900000" flipV="1">
                <a:off x="1215640" y="4629793"/>
                <a:ext cx="495300" cy="279044"/>
              </a:xfrm>
              <a:prstGeom prst="curvedConnector3">
                <a:avLst>
                  <a:gd name="adj1" fmla="val 33882"/>
                </a:avLst>
              </a:prstGeom>
              <a:ln w="3810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曲線コネクタ 51"/>
              <p:cNvCxnSpPr/>
              <p:nvPr/>
            </p:nvCxnSpPr>
            <p:spPr>
              <a:xfrm>
                <a:off x="6950596" y="3380305"/>
                <a:ext cx="550475" cy="228908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曲線コネクタ 53"/>
              <p:cNvCxnSpPr/>
              <p:nvPr/>
            </p:nvCxnSpPr>
            <p:spPr>
              <a:xfrm>
                <a:off x="6400121" y="3502348"/>
                <a:ext cx="550475" cy="228908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曲線コネクタ 54"/>
              <p:cNvCxnSpPr/>
              <p:nvPr/>
            </p:nvCxnSpPr>
            <p:spPr>
              <a:xfrm>
                <a:off x="7238825" y="3284979"/>
                <a:ext cx="550475" cy="228908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曲線コネクタ 55"/>
              <p:cNvCxnSpPr/>
              <p:nvPr/>
            </p:nvCxnSpPr>
            <p:spPr>
              <a:xfrm>
                <a:off x="7833967" y="3303603"/>
                <a:ext cx="315387" cy="160653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曲線コネクタ 65"/>
              <p:cNvCxnSpPr/>
              <p:nvPr/>
            </p:nvCxnSpPr>
            <p:spPr>
              <a:xfrm rot="2700000" flipV="1">
                <a:off x="4718399" y="3353573"/>
                <a:ext cx="685800" cy="457200"/>
              </a:xfrm>
              <a:prstGeom prst="curvedConnector3">
                <a:avLst>
                  <a:gd name="adj1" fmla="val 46021"/>
                </a:avLst>
              </a:prstGeom>
              <a:ln w="38100">
                <a:solidFill>
                  <a:srgbClr val="FFFF00"/>
                </a:solidFill>
                <a:prstDash val="sys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/>
              <p:cNvCxnSpPr/>
              <p:nvPr/>
            </p:nvCxnSpPr>
            <p:spPr>
              <a:xfrm flipV="1">
                <a:off x="2580821" y="4468504"/>
                <a:ext cx="162379" cy="179696"/>
              </a:xfrm>
              <a:prstGeom prst="line">
                <a:avLst/>
              </a:prstGeom>
              <a:ln w="31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テキスト ボックス 105"/>
              <p:cNvSpPr txBox="1"/>
              <p:nvPr/>
            </p:nvSpPr>
            <p:spPr>
              <a:xfrm>
                <a:off x="3074316" y="4492823"/>
                <a:ext cx="101021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altLang="ja-JP" sz="1400" b="1" dirty="0">
                    <a:solidFill>
                      <a:srgbClr val="FFFF00"/>
                    </a:solidFill>
                    <a:latin typeface="Calibri"/>
                    <a:ea typeface="ＭＳ Ｐゴシック"/>
                    <a:sym typeface="Wingdings" pitchFamily="2" charset="2"/>
                  </a:rPr>
                  <a:t>Access Hall</a:t>
                </a:r>
                <a:endParaRPr lang="ja-JP" altLang="en-US" sz="1400" b="1" dirty="0">
                  <a:solidFill>
                    <a:srgbClr val="FFFF00"/>
                  </a:solidFill>
                  <a:latin typeface="Calibri"/>
                  <a:ea typeface="ＭＳ Ｐゴシック"/>
                </a:endParaRPr>
              </a:p>
            </p:txBody>
          </p:sp>
          <p:cxnSp>
            <p:nvCxnSpPr>
              <p:cNvPr id="107" name="直線コネクタ 106"/>
              <p:cNvCxnSpPr/>
              <p:nvPr/>
            </p:nvCxnSpPr>
            <p:spPr>
              <a:xfrm flipV="1">
                <a:off x="3118983" y="4732360"/>
                <a:ext cx="162379" cy="179696"/>
              </a:xfrm>
              <a:prstGeom prst="line">
                <a:avLst/>
              </a:prstGeom>
              <a:ln w="31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テキスト ボックス 107"/>
              <p:cNvSpPr txBox="1"/>
              <p:nvPr/>
            </p:nvSpPr>
            <p:spPr>
              <a:xfrm>
                <a:off x="1892227" y="4724400"/>
                <a:ext cx="9444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altLang="ja-JP" sz="1100" b="1" dirty="0">
                    <a:solidFill>
                      <a:srgbClr val="FFFF00"/>
                    </a:solidFill>
                    <a:latin typeface="Calibri"/>
                    <a:ea typeface="ＭＳ Ｐゴシック"/>
                    <a:sym typeface="Wingdings" pitchFamily="2" charset="2"/>
                  </a:rPr>
                  <a:t>(Slope </a:t>
                </a:r>
                <a:r>
                  <a:rPr lang="en-US" altLang="ja-JP" sz="1100" b="1">
                    <a:solidFill>
                      <a:srgbClr val="FFFF00"/>
                    </a:solidFill>
                    <a:latin typeface="Calibri"/>
                    <a:ea typeface="ＭＳ Ｐゴシック"/>
                    <a:sym typeface="Wingdings" pitchFamily="2" charset="2"/>
                  </a:rPr>
                  <a:t>&lt;10%)</a:t>
                </a:r>
                <a:endParaRPr lang="en-US" altLang="ja-JP" sz="11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endParaRPr>
              </a:p>
            </p:txBody>
          </p:sp>
        </p:grpSp>
      </p:grpSp>
      <p:grpSp>
        <p:nvGrpSpPr>
          <p:cNvPr id="8" name="グループ化 10"/>
          <p:cNvGrpSpPr/>
          <p:nvPr/>
        </p:nvGrpSpPr>
        <p:grpSpPr>
          <a:xfrm>
            <a:off x="667611" y="2082278"/>
            <a:ext cx="7990974" cy="3353003"/>
            <a:chOff x="756080" y="2648792"/>
            <a:chExt cx="7815478" cy="3293973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5026591" y="2648792"/>
              <a:ext cx="12218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Damping Ring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29" name="直線コネクタ 28"/>
            <p:cNvCxnSpPr/>
            <p:nvPr/>
          </p:nvCxnSpPr>
          <p:spPr>
            <a:xfrm flipH="1" flipV="1">
              <a:off x="5746188" y="2858503"/>
              <a:ext cx="502212" cy="833609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5889008" y="2858503"/>
              <a:ext cx="11653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Detector Hall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 flipV="1">
              <a:off x="6509982" y="3125337"/>
              <a:ext cx="403241" cy="793605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テキスト ボックス 72"/>
            <p:cNvSpPr txBox="1"/>
            <p:nvPr/>
          </p:nvSpPr>
          <p:spPr>
            <a:xfrm>
              <a:off x="3631437" y="2906271"/>
              <a:ext cx="21823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Ring To Main </a:t>
              </a:r>
              <a:r>
                <a:rPr lang="en-US" altLang="ja-JP" sz="1400" b="1" dirty="0" err="1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Linac</a:t>
              </a:r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 (RTML)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 rot="-960000">
              <a:off x="3290592" y="4781042"/>
              <a:ext cx="15600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e- Main </a:t>
              </a:r>
              <a:r>
                <a:rPr lang="en-US" altLang="ja-JP" sz="1400" b="1" dirty="0" err="1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Linac</a:t>
              </a:r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 (ML)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89" name="テキスト ボックス 88"/>
            <p:cNvSpPr txBox="1"/>
            <p:nvPr/>
          </p:nvSpPr>
          <p:spPr>
            <a:xfrm rot="-1020000">
              <a:off x="7934845" y="3542651"/>
              <a:ext cx="636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e+ ML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90" name="直線コネクタ 89"/>
            <p:cNvCxnSpPr/>
            <p:nvPr/>
          </p:nvCxnSpPr>
          <p:spPr>
            <a:xfrm>
              <a:off x="5465411" y="3166280"/>
              <a:ext cx="986096" cy="805502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>
              <a:off x="5431611" y="3150415"/>
              <a:ext cx="1622781" cy="760527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ボックス 93"/>
            <p:cNvSpPr txBox="1"/>
            <p:nvPr/>
          </p:nvSpPr>
          <p:spPr>
            <a:xfrm>
              <a:off x="1405964" y="5589250"/>
              <a:ext cx="1552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RTML turn-around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95" name="直線コネクタ 94"/>
            <p:cNvCxnSpPr/>
            <p:nvPr/>
          </p:nvCxnSpPr>
          <p:spPr>
            <a:xfrm flipV="1">
              <a:off x="756080" y="5868888"/>
              <a:ext cx="707210" cy="73877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テキスト ボックス 131"/>
            <p:cNvSpPr txBox="1"/>
            <p:nvPr/>
          </p:nvSpPr>
          <p:spPr>
            <a:xfrm rot="-960000">
              <a:off x="7626327" y="3771954"/>
              <a:ext cx="872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e- Source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 rot="-960000">
              <a:off x="5848712" y="4310215"/>
              <a:ext cx="9082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4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e+ Source</a:t>
              </a:r>
              <a:endParaRPr lang="ja-JP" altLang="en-US" sz="1400" b="1" dirty="0">
                <a:solidFill>
                  <a:srgbClr val="FFFF00"/>
                </a:solidFill>
                <a:latin typeface="Calibri"/>
                <a:ea typeface="ＭＳ Ｐゴシック"/>
              </a:endParaRPr>
            </a:p>
          </p:txBody>
        </p:sp>
        <p:cxnSp>
          <p:nvCxnSpPr>
            <p:cNvPr id="134" name="直線コネクタ 133"/>
            <p:cNvCxnSpPr/>
            <p:nvPr/>
          </p:nvCxnSpPr>
          <p:spPr>
            <a:xfrm flipH="1" flipV="1">
              <a:off x="6396063" y="4142097"/>
              <a:ext cx="4147" cy="213501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 flipH="1" flipV="1">
              <a:off x="7260609" y="3886201"/>
              <a:ext cx="438123" cy="85581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21"/>
          <p:cNvGrpSpPr/>
          <p:nvPr/>
        </p:nvGrpSpPr>
        <p:grpSpPr>
          <a:xfrm>
            <a:off x="7545996" y="3636193"/>
            <a:ext cx="1231898" cy="465393"/>
            <a:chOff x="7486023" y="4151870"/>
            <a:chExt cx="1204843" cy="457200"/>
          </a:xfrm>
        </p:grpSpPr>
        <p:cxnSp>
          <p:nvCxnSpPr>
            <p:cNvPr id="67" name="曲線コネクタ 66"/>
            <p:cNvCxnSpPr/>
            <p:nvPr/>
          </p:nvCxnSpPr>
          <p:spPr>
            <a:xfrm rot="21780000" flipH="1" flipV="1">
              <a:off x="7486023" y="4151870"/>
              <a:ext cx="685800" cy="457200"/>
            </a:xfrm>
            <a:prstGeom prst="curvedConnector3">
              <a:avLst>
                <a:gd name="adj1" fmla="val 46021"/>
              </a:avLst>
            </a:prstGeom>
            <a:ln w="38100">
              <a:solidFill>
                <a:srgbClr val="FFFF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テキスト ボックス 145"/>
            <p:cNvSpPr txBox="1"/>
            <p:nvPr/>
          </p:nvSpPr>
          <p:spPr>
            <a:xfrm>
              <a:off x="7818511" y="4194085"/>
              <a:ext cx="8723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altLang="ja-JP" sz="11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(Slope &lt;7%)</a:t>
              </a:r>
            </a:p>
          </p:txBody>
        </p:sp>
      </p:grpSp>
      <p:grpSp>
        <p:nvGrpSpPr>
          <p:cNvPr id="12" name="グループ化 13"/>
          <p:cNvGrpSpPr/>
          <p:nvPr/>
        </p:nvGrpSpPr>
        <p:grpSpPr>
          <a:xfrm>
            <a:off x="771095" y="2508771"/>
            <a:ext cx="8214491" cy="2320020"/>
            <a:chOff x="864473" y="3057099"/>
            <a:chExt cx="8034086" cy="2279176"/>
          </a:xfrm>
        </p:grpSpPr>
        <p:sp>
          <p:nvSpPr>
            <p:cNvPr id="115" name="テキスト ボックス 114"/>
            <p:cNvSpPr txBox="1"/>
            <p:nvPr/>
          </p:nvSpPr>
          <p:spPr>
            <a:xfrm rot="21060000">
              <a:off x="864473" y="3905464"/>
              <a:ext cx="156308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altLang="ja-JP" sz="11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Existing surface road</a:t>
              </a:r>
            </a:p>
          </p:txBody>
        </p:sp>
        <p:sp>
          <p:nvSpPr>
            <p:cNvPr id="147" name="フリーフォーム 146"/>
            <p:cNvSpPr/>
            <p:nvPr/>
          </p:nvSpPr>
          <p:spPr>
            <a:xfrm>
              <a:off x="1050878" y="3057099"/>
              <a:ext cx="7369791" cy="1201002"/>
            </a:xfrm>
            <a:custGeom>
              <a:avLst/>
              <a:gdLst>
                <a:gd name="connsiteX0" fmla="*/ 0 w 7369791"/>
                <a:gd name="connsiteY0" fmla="*/ 1201002 h 1201002"/>
                <a:gd name="connsiteX1" fmla="*/ 518615 w 7369791"/>
                <a:gd name="connsiteY1" fmla="*/ 1187355 h 1201002"/>
                <a:gd name="connsiteX2" fmla="*/ 614149 w 7369791"/>
                <a:gd name="connsiteY2" fmla="*/ 1160059 h 1201002"/>
                <a:gd name="connsiteX3" fmla="*/ 655092 w 7369791"/>
                <a:gd name="connsiteY3" fmla="*/ 1132764 h 1201002"/>
                <a:gd name="connsiteX4" fmla="*/ 736979 w 7369791"/>
                <a:gd name="connsiteY4" fmla="*/ 1105468 h 1201002"/>
                <a:gd name="connsiteX5" fmla="*/ 791570 w 7369791"/>
                <a:gd name="connsiteY5" fmla="*/ 1091820 h 1201002"/>
                <a:gd name="connsiteX6" fmla="*/ 941695 w 7369791"/>
                <a:gd name="connsiteY6" fmla="*/ 1064525 h 1201002"/>
                <a:gd name="connsiteX7" fmla="*/ 982638 w 7369791"/>
                <a:gd name="connsiteY7" fmla="*/ 1037229 h 1201002"/>
                <a:gd name="connsiteX8" fmla="*/ 1160059 w 7369791"/>
                <a:gd name="connsiteY8" fmla="*/ 1009934 h 1201002"/>
                <a:gd name="connsiteX9" fmla="*/ 1323832 w 7369791"/>
                <a:gd name="connsiteY9" fmla="*/ 996286 h 1201002"/>
                <a:gd name="connsiteX10" fmla="*/ 1760561 w 7369791"/>
                <a:gd name="connsiteY10" fmla="*/ 1009934 h 1201002"/>
                <a:gd name="connsiteX11" fmla="*/ 1856095 w 7369791"/>
                <a:gd name="connsiteY11" fmla="*/ 1023582 h 1201002"/>
                <a:gd name="connsiteX12" fmla="*/ 2210937 w 7369791"/>
                <a:gd name="connsiteY12" fmla="*/ 1009934 h 1201002"/>
                <a:gd name="connsiteX13" fmla="*/ 2292823 w 7369791"/>
                <a:gd name="connsiteY13" fmla="*/ 955343 h 1201002"/>
                <a:gd name="connsiteX14" fmla="*/ 2333767 w 7369791"/>
                <a:gd name="connsiteY14" fmla="*/ 928047 h 1201002"/>
                <a:gd name="connsiteX15" fmla="*/ 2374710 w 7369791"/>
                <a:gd name="connsiteY15" fmla="*/ 914400 h 1201002"/>
                <a:gd name="connsiteX16" fmla="*/ 2415653 w 7369791"/>
                <a:gd name="connsiteY16" fmla="*/ 887104 h 1201002"/>
                <a:gd name="connsiteX17" fmla="*/ 2524835 w 7369791"/>
                <a:gd name="connsiteY17" fmla="*/ 873456 h 1201002"/>
                <a:gd name="connsiteX18" fmla="*/ 2606722 w 7369791"/>
                <a:gd name="connsiteY18" fmla="*/ 859808 h 1201002"/>
                <a:gd name="connsiteX19" fmla="*/ 3521122 w 7369791"/>
                <a:gd name="connsiteY19" fmla="*/ 859808 h 1201002"/>
                <a:gd name="connsiteX20" fmla="*/ 3562065 w 7369791"/>
                <a:gd name="connsiteY20" fmla="*/ 846161 h 1201002"/>
                <a:gd name="connsiteX21" fmla="*/ 3616656 w 7369791"/>
                <a:gd name="connsiteY21" fmla="*/ 764274 h 1201002"/>
                <a:gd name="connsiteX22" fmla="*/ 3643952 w 7369791"/>
                <a:gd name="connsiteY22" fmla="*/ 723331 h 1201002"/>
                <a:gd name="connsiteX23" fmla="*/ 3698543 w 7369791"/>
                <a:gd name="connsiteY23" fmla="*/ 709683 h 1201002"/>
                <a:gd name="connsiteX24" fmla="*/ 3780429 w 7369791"/>
                <a:gd name="connsiteY24" fmla="*/ 682388 h 1201002"/>
                <a:gd name="connsiteX25" fmla="*/ 3862316 w 7369791"/>
                <a:gd name="connsiteY25" fmla="*/ 627797 h 1201002"/>
                <a:gd name="connsiteX26" fmla="*/ 3903259 w 7369791"/>
                <a:gd name="connsiteY26" fmla="*/ 600501 h 1201002"/>
                <a:gd name="connsiteX27" fmla="*/ 3985146 w 7369791"/>
                <a:gd name="connsiteY27" fmla="*/ 559558 h 1201002"/>
                <a:gd name="connsiteX28" fmla="*/ 4039737 w 7369791"/>
                <a:gd name="connsiteY28" fmla="*/ 477671 h 1201002"/>
                <a:gd name="connsiteX29" fmla="*/ 4121623 w 7369791"/>
                <a:gd name="connsiteY29" fmla="*/ 450376 h 1201002"/>
                <a:gd name="connsiteX30" fmla="*/ 4271749 w 7369791"/>
                <a:gd name="connsiteY30" fmla="*/ 423080 h 1201002"/>
                <a:gd name="connsiteX31" fmla="*/ 4517409 w 7369791"/>
                <a:gd name="connsiteY31" fmla="*/ 395785 h 1201002"/>
                <a:gd name="connsiteX32" fmla="*/ 4667534 w 7369791"/>
                <a:gd name="connsiteY32" fmla="*/ 368489 h 1201002"/>
                <a:gd name="connsiteX33" fmla="*/ 4763068 w 7369791"/>
                <a:gd name="connsiteY33" fmla="*/ 354841 h 1201002"/>
                <a:gd name="connsiteX34" fmla="*/ 4804012 w 7369791"/>
                <a:gd name="connsiteY34" fmla="*/ 341194 h 1201002"/>
                <a:gd name="connsiteX35" fmla="*/ 4954137 w 7369791"/>
                <a:gd name="connsiteY35" fmla="*/ 313898 h 1201002"/>
                <a:gd name="connsiteX36" fmla="*/ 4995080 w 7369791"/>
                <a:gd name="connsiteY36" fmla="*/ 300250 h 1201002"/>
                <a:gd name="connsiteX37" fmla="*/ 5049671 w 7369791"/>
                <a:gd name="connsiteY37" fmla="*/ 286602 h 1201002"/>
                <a:gd name="connsiteX38" fmla="*/ 5172501 w 7369791"/>
                <a:gd name="connsiteY38" fmla="*/ 245659 h 1201002"/>
                <a:gd name="connsiteX39" fmla="*/ 5227092 w 7369791"/>
                <a:gd name="connsiteY39" fmla="*/ 232011 h 1201002"/>
                <a:gd name="connsiteX40" fmla="*/ 5268035 w 7369791"/>
                <a:gd name="connsiteY40" fmla="*/ 218364 h 1201002"/>
                <a:gd name="connsiteX41" fmla="*/ 5308979 w 7369791"/>
                <a:gd name="connsiteY41" fmla="*/ 191068 h 1201002"/>
                <a:gd name="connsiteX42" fmla="*/ 5472752 w 7369791"/>
                <a:gd name="connsiteY42" fmla="*/ 150125 h 1201002"/>
                <a:gd name="connsiteX43" fmla="*/ 5513695 w 7369791"/>
                <a:gd name="connsiteY43" fmla="*/ 136477 h 1201002"/>
                <a:gd name="connsiteX44" fmla="*/ 5745707 w 7369791"/>
                <a:gd name="connsiteY44" fmla="*/ 109182 h 1201002"/>
                <a:gd name="connsiteX45" fmla="*/ 5827594 w 7369791"/>
                <a:gd name="connsiteY45" fmla="*/ 81886 h 1201002"/>
                <a:gd name="connsiteX46" fmla="*/ 5936776 w 7369791"/>
                <a:gd name="connsiteY46" fmla="*/ 68238 h 1201002"/>
                <a:gd name="connsiteX47" fmla="*/ 6086901 w 7369791"/>
                <a:gd name="connsiteY47" fmla="*/ 54591 h 1201002"/>
                <a:gd name="connsiteX48" fmla="*/ 6277970 w 7369791"/>
                <a:gd name="connsiteY48" fmla="*/ 27295 h 1201002"/>
                <a:gd name="connsiteX49" fmla="*/ 7328847 w 7369791"/>
                <a:gd name="connsiteY49" fmla="*/ 13647 h 1201002"/>
                <a:gd name="connsiteX50" fmla="*/ 7369791 w 7369791"/>
                <a:gd name="connsiteY50" fmla="*/ 0 h 120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369791" h="1201002">
                  <a:moveTo>
                    <a:pt x="0" y="1201002"/>
                  </a:moveTo>
                  <a:cubicBezTo>
                    <a:pt x="172872" y="1196453"/>
                    <a:pt x="345879" y="1195580"/>
                    <a:pt x="518615" y="1187355"/>
                  </a:cubicBezTo>
                  <a:cubicBezTo>
                    <a:pt x="528282" y="1186895"/>
                    <a:pt x="600571" y="1166848"/>
                    <a:pt x="614149" y="1160059"/>
                  </a:cubicBezTo>
                  <a:cubicBezTo>
                    <a:pt x="628820" y="1152724"/>
                    <a:pt x="640103" y="1139426"/>
                    <a:pt x="655092" y="1132764"/>
                  </a:cubicBezTo>
                  <a:cubicBezTo>
                    <a:pt x="681384" y="1121079"/>
                    <a:pt x="709683" y="1114567"/>
                    <a:pt x="736979" y="1105468"/>
                  </a:cubicBezTo>
                  <a:cubicBezTo>
                    <a:pt x="754773" y="1099536"/>
                    <a:pt x="773260" y="1095889"/>
                    <a:pt x="791570" y="1091820"/>
                  </a:cubicBezTo>
                  <a:cubicBezTo>
                    <a:pt x="848776" y="1079108"/>
                    <a:pt x="882459" y="1074398"/>
                    <a:pt x="941695" y="1064525"/>
                  </a:cubicBezTo>
                  <a:cubicBezTo>
                    <a:pt x="955343" y="1055426"/>
                    <a:pt x="967967" y="1044564"/>
                    <a:pt x="982638" y="1037229"/>
                  </a:cubicBezTo>
                  <a:cubicBezTo>
                    <a:pt x="1031545" y="1012776"/>
                    <a:pt x="1121802" y="1013412"/>
                    <a:pt x="1160059" y="1009934"/>
                  </a:cubicBezTo>
                  <a:lnTo>
                    <a:pt x="1323832" y="996286"/>
                  </a:lnTo>
                  <a:cubicBezTo>
                    <a:pt x="1469408" y="1000835"/>
                    <a:pt x="1615105" y="1002475"/>
                    <a:pt x="1760561" y="1009934"/>
                  </a:cubicBezTo>
                  <a:cubicBezTo>
                    <a:pt x="1792687" y="1011582"/>
                    <a:pt x="1823927" y="1023582"/>
                    <a:pt x="1856095" y="1023582"/>
                  </a:cubicBezTo>
                  <a:cubicBezTo>
                    <a:pt x="1974463" y="1023582"/>
                    <a:pt x="2092656" y="1014483"/>
                    <a:pt x="2210937" y="1009934"/>
                  </a:cubicBezTo>
                  <a:lnTo>
                    <a:pt x="2292823" y="955343"/>
                  </a:lnTo>
                  <a:cubicBezTo>
                    <a:pt x="2306471" y="946244"/>
                    <a:pt x="2318206" y="933234"/>
                    <a:pt x="2333767" y="928047"/>
                  </a:cubicBezTo>
                  <a:lnTo>
                    <a:pt x="2374710" y="914400"/>
                  </a:lnTo>
                  <a:cubicBezTo>
                    <a:pt x="2388358" y="905301"/>
                    <a:pt x="2399828" y="891420"/>
                    <a:pt x="2415653" y="887104"/>
                  </a:cubicBezTo>
                  <a:cubicBezTo>
                    <a:pt x="2451038" y="877453"/>
                    <a:pt x="2488526" y="878643"/>
                    <a:pt x="2524835" y="873456"/>
                  </a:cubicBezTo>
                  <a:cubicBezTo>
                    <a:pt x="2552229" y="869543"/>
                    <a:pt x="2579426" y="864357"/>
                    <a:pt x="2606722" y="859808"/>
                  </a:cubicBezTo>
                  <a:cubicBezTo>
                    <a:pt x="2972379" y="867934"/>
                    <a:pt x="3186903" y="886545"/>
                    <a:pt x="3521122" y="859808"/>
                  </a:cubicBezTo>
                  <a:cubicBezTo>
                    <a:pt x="3535462" y="858661"/>
                    <a:pt x="3548417" y="850710"/>
                    <a:pt x="3562065" y="846161"/>
                  </a:cubicBezTo>
                  <a:lnTo>
                    <a:pt x="3616656" y="764274"/>
                  </a:lnTo>
                  <a:cubicBezTo>
                    <a:pt x="3625755" y="750626"/>
                    <a:pt x="3628039" y="727309"/>
                    <a:pt x="3643952" y="723331"/>
                  </a:cubicBezTo>
                  <a:cubicBezTo>
                    <a:pt x="3662149" y="718782"/>
                    <a:pt x="3680577" y="715073"/>
                    <a:pt x="3698543" y="709683"/>
                  </a:cubicBezTo>
                  <a:cubicBezTo>
                    <a:pt x="3726101" y="701416"/>
                    <a:pt x="3780429" y="682388"/>
                    <a:pt x="3780429" y="682388"/>
                  </a:cubicBezTo>
                  <a:lnTo>
                    <a:pt x="3862316" y="627797"/>
                  </a:lnTo>
                  <a:cubicBezTo>
                    <a:pt x="3875964" y="618698"/>
                    <a:pt x="3887698" y="605688"/>
                    <a:pt x="3903259" y="600501"/>
                  </a:cubicBezTo>
                  <a:cubicBezTo>
                    <a:pt x="3959764" y="581666"/>
                    <a:pt x="3932233" y="594833"/>
                    <a:pt x="3985146" y="559558"/>
                  </a:cubicBezTo>
                  <a:lnTo>
                    <a:pt x="4039737" y="477671"/>
                  </a:lnTo>
                  <a:cubicBezTo>
                    <a:pt x="4055697" y="453731"/>
                    <a:pt x="4094328" y="459474"/>
                    <a:pt x="4121623" y="450376"/>
                  </a:cubicBezTo>
                  <a:cubicBezTo>
                    <a:pt x="4194336" y="426138"/>
                    <a:pt x="4156006" y="435941"/>
                    <a:pt x="4271749" y="423080"/>
                  </a:cubicBezTo>
                  <a:cubicBezTo>
                    <a:pt x="4583203" y="388473"/>
                    <a:pt x="4251765" y="428988"/>
                    <a:pt x="4517409" y="395785"/>
                  </a:cubicBezTo>
                  <a:cubicBezTo>
                    <a:pt x="4595165" y="369866"/>
                    <a:pt x="4538933" y="385636"/>
                    <a:pt x="4667534" y="368489"/>
                  </a:cubicBezTo>
                  <a:lnTo>
                    <a:pt x="4763068" y="354841"/>
                  </a:lnTo>
                  <a:cubicBezTo>
                    <a:pt x="4776716" y="350292"/>
                    <a:pt x="4789968" y="344315"/>
                    <a:pt x="4804012" y="341194"/>
                  </a:cubicBezTo>
                  <a:cubicBezTo>
                    <a:pt x="4913482" y="316868"/>
                    <a:pt x="4854821" y="338727"/>
                    <a:pt x="4954137" y="313898"/>
                  </a:cubicBezTo>
                  <a:cubicBezTo>
                    <a:pt x="4968093" y="310409"/>
                    <a:pt x="4981248" y="304202"/>
                    <a:pt x="4995080" y="300250"/>
                  </a:cubicBezTo>
                  <a:cubicBezTo>
                    <a:pt x="5013115" y="295097"/>
                    <a:pt x="5031705" y="291992"/>
                    <a:pt x="5049671" y="286602"/>
                  </a:cubicBezTo>
                  <a:cubicBezTo>
                    <a:pt x="5049718" y="286588"/>
                    <a:pt x="5152006" y="252491"/>
                    <a:pt x="5172501" y="245659"/>
                  </a:cubicBezTo>
                  <a:cubicBezTo>
                    <a:pt x="5190295" y="239727"/>
                    <a:pt x="5209057" y="237164"/>
                    <a:pt x="5227092" y="232011"/>
                  </a:cubicBezTo>
                  <a:cubicBezTo>
                    <a:pt x="5240924" y="228059"/>
                    <a:pt x="5254387" y="222913"/>
                    <a:pt x="5268035" y="218364"/>
                  </a:cubicBezTo>
                  <a:cubicBezTo>
                    <a:pt x="5281683" y="209265"/>
                    <a:pt x="5293990" y="197730"/>
                    <a:pt x="5308979" y="191068"/>
                  </a:cubicBezTo>
                  <a:cubicBezTo>
                    <a:pt x="5373860" y="162232"/>
                    <a:pt x="5404088" y="161569"/>
                    <a:pt x="5472752" y="150125"/>
                  </a:cubicBezTo>
                  <a:cubicBezTo>
                    <a:pt x="5486400" y="145576"/>
                    <a:pt x="5499435" y="138378"/>
                    <a:pt x="5513695" y="136477"/>
                  </a:cubicBezTo>
                  <a:cubicBezTo>
                    <a:pt x="5617338" y="122658"/>
                    <a:pt x="5659002" y="132829"/>
                    <a:pt x="5745707" y="109182"/>
                  </a:cubicBezTo>
                  <a:cubicBezTo>
                    <a:pt x="5773465" y="101612"/>
                    <a:pt x="5800298" y="90985"/>
                    <a:pt x="5827594" y="81886"/>
                  </a:cubicBezTo>
                  <a:cubicBezTo>
                    <a:pt x="5862389" y="70288"/>
                    <a:pt x="5900300" y="72077"/>
                    <a:pt x="5936776" y="68238"/>
                  </a:cubicBezTo>
                  <a:cubicBezTo>
                    <a:pt x="5986748" y="62978"/>
                    <a:pt x="6037011" y="60578"/>
                    <a:pt x="6086901" y="54591"/>
                  </a:cubicBezTo>
                  <a:cubicBezTo>
                    <a:pt x="6150779" y="46926"/>
                    <a:pt x="6213639" y="28130"/>
                    <a:pt x="6277970" y="27295"/>
                  </a:cubicBezTo>
                  <a:lnTo>
                    <a:pt x="7328847" y="13647"/>
                  </a:lnTo>
                  <a:lnTo>
                    <a:pt x="7369791" y="0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ja-JP" altLang="en-US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7683690" y="4885895"/>
              <a:ext cx="1132764" cy="450380"/>
            </a:xfrm>
            <a:custGeom>
              <a:avLst/>
              <a:gdLst>
                <a:gd name="connsiteX0" fmla="*/ 0 w 1132764"/>
                <a:gd name="connsiteY0" fmla="*/ 450380 h 450380"/>
                <a:gd name="connsiteX1" fmla="*/ 27295 w 1132764"/>
                <a:gd name="connsiteY1" fmla="*/ 382141 h 450380"/>
                <a:gd name="connsiteX2" fmla="*/ 109182 w 1132764"/>
                <a:gd name="connsiteY2" fmla="*/ 354846 h 450380"/>
                <a:gd name="connsiteX3" fmla="*/ 150125 w 1132764"/>
                <a:gd name="connsiteY3" fmla="*/ 341198 h 450380"/>
                <a:gd name="connsiteX4" fmla="*/ 232011 w 1132764"/>
                <a:gd name="connsiteY4" fmla="*/ 313902 h 450380"/>
                <a:gd name="connsiteX5" fmla="*/ 313898 w 1132764"/>
                <a:gd name="connsiteY5" fmla="*/ 272959 h 450380"/>
                <a:gd name="connsiteX6" fmla="*/ 395785 w 1132764"/>
                <a:gd name="connsiteY6" fmla="*/ 259311 h 450380"/>
                <a:gd name="connsiteX7" fmla="*/ 532262 w 1132764"/>
                <a:gd name="connsiteY7" fmla="*/ 232016 h 450380"/>
                <a:gd name="connsiteX8" fmla="*/ 614149 w 1132764"/>
                <a:gd name="connsiteY8" fmla="*/ 204720 h 450380"/>
                <a:gd name="connsiteX9" fmla="*/ 736979 w 1132764"/>
                <a:gd name="connsiteY9" fmla="*/ 163777 h 450380"/>
                <a:gd name="connsiteX10" fmla="*/ 818865 w 1132764"/>
                <a:gd name="connsiteY10" fmla="*/ 136481 h 450380"/>
                <a:gd name="connsiteX11" fmla="*/ 859809 w 1132764"/>
                <a:gd name="connsiteY11" fmla="*/ 122834 h 450380"/>
                <a:gd name="connsiteX12" fmla="*/ 982638 w 1132764"/>
                <a:gd name="connsiteY12" fmla="*/ 40947 h 450380"/>
                <a:gd name="connsiteX13" fmla="*/ 1023582 w 1132764"/>
                <a:gd name="connsiteY13" fmla="*/ 13652 h 450380"/>
                <a:gd name="connsiteX14" fmla="*/ 1132764 w 1132764"/>
                <a:gd name="connsiteY14" fmla="*/ 4 h 45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32764" h="450380">
                  <a:moveTo>
                    <a:pt x="0" y="450380"/>
                  </a:moveTo>
                  <a:cubicBezTo>
                    <a:pt x="9098" y="427634"/>
                    <a:pt x="8858" y="398273"/>
                    <a:pt x="27295" y="382141"/>
                  </a:cubicBezTo>
                  <a:cubicBezTo>
                    <a:pt x="48948" y="363194"/>
                    <a:pt x="81886" y="363944"/>
                    <a:pt x="109182" y="354846"/>
                  </a:cubicBezTo>
                  <a:lnTo>
                    <a:pt x="150125" y="341198"/>
                  </a:lnTo>
                  <a:lnTo>
                    <a:pt x="232011" y="313902"/>
                  </a:lnTo>
                  <a:cubicBezTo>
                    <a:pt x="379220" y="264831"/>
                    <a:pt x="174693" y="303894"/>
                    <a:pt x="313898" y="272959"/>
                  </a:cubicBezTo>
                  <a:cubicBezTo>
                    <a:pt x="340911" y="266956"/>
                    <a:pt x="368587" y="264411"/>
                    <a:pt x="395785" y="259311"/>
                  </a:cubicBezTo>
                  <a:cubicBezTo>
                    <a:pt x="441384" y="250761"/>
                    <a:pt x="486770" y="241114"/>
                    <a:pt x="532262" y="232016"/>
                  </a:cubicBezTo>
                  <a:cubicBezTo>
                    <a:pt x="560475" y="226373"/>
                    <a:pt x="586853" y="213819"/>
                    <a:pt x="614149" y="204720"/>
                  </a:cubicBezTo>
                  <a:lnTo>
                    <a:pt x="736979" y="163777"/>
                  </a:lnTo>
                  <a:lnTo>
                    <a:pt x="818865" y="136481"/>
                  </a:lnTo>
                  <a:lnTo>
                    <a:pt x="859809" y="122834"/>
                  </a:lnTo>
                  <a:lnTo>
                    <a:pt x="982638" y="40947"/>
                  </a:lnTo>
                  <a:cubicBezTo>
                    <a:pt x="996286" y="31848"/>
                    <a:pt x="1007344" y="15972"/>
                    <a:pt x="1023582" y="13652"/>
                  </a:cubicBezTo>
                  <a:cubicBezTo>
                    <a:pt x="1123620" y="-639"/>
                    <a:pt x="1086948" y="4"/>
                    <a:pt x="1132764" y="4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ja-JP" altLang="en-US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 rot="-900000">
              <a:off x="7899874" y="5053050"/>
              <a:ext cx="99868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altLang="ja-JP" sz="1100" b="1" dirty="0">
                  <a:solidFill>
                    <a:srgbClr val="FFFF00"/>
                  </a:solidFill>
                  <a:latin typeface="Calibri"/>
                  <a:ea typeface="ＭＳ Ｐゴシック"/>
                  <a:sym typeface="Wingdings" pitchFamily="2" charset="2"/>
                </a:rPr>
                <a:t>Existing road</a:t>
              </a:r>
            </a:p>
          </p:txBody>
        </p:sp>
      </p:grpSp>
      <p:sp>
        <p:nvSpPr>
          <p:cNvPr id="93" name="テキスト ボックス 92"/>
          <p:cNvSpPr txBox="1"/>
          <p:nvPr/>
        </p:nvSpPr>
        <p:spPr>
          <a:xfrm>
            <a:off x="3348927" y="4949934"/>
            <a:ext cx="5559599" cy="313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altLang="ja-JP" sz="1200" dirty="0">
                <a:solidFill>
                  <a:schemeClr val="bg1"/>
                </a:solidFill>
                <a:latin typeface="Calibri"/>
                <a:ea typeface="ＭＳ Ｐゴシック"/>
              </a:rPr>
              <a:t>(</a:t>
            </a:r>
            <a:r>
              <a:rPr lang="en-US" altLang="ja-JP" sz="1400" dirty="0">
                <a:solidFill>
                  <a:schemeClr val="bg1"/>
                </a:solidFill>
                <a:latin typeface="Calibri"/>
                <a:ea typeface="ＭＳ Ｐゴシック"/>
              </a:rPr>
              <a:t>The background photo shows a similar site </a:t>
            </a:r>
            <a:r>
              <a:rPr lang="en-US" altLang="ja-JP" sz="1400" dirty="0" smtClean="0">
                <a:solidFill>
                  <a:schemeClr val="bg1"/>
                </a:solidFill>
                <a:latin typeface="Calibri"/>
                <a:ea typeface="ＭＳ Ｐゴシック"/>
              </a:rPr>
              <a:t>image, but not </a:t>
            </a:r>
            <a:r>
              <a:rPr lang="en-US" altLang="ja-JP" sz="1400" dirty="0">
                <a:solidFill>
                  <a:schemeClr val="bg1"/>
                </a:solidFill>
                <a:latin typeface="Calibri"/>
                <a:ea typeface="ＭＳ Ｐゴシック"/>
              </a:rPr>
              <a:t>the real site.)</a:t>
            </a:r>
            <a:endParaRPr lang="ja-JP" altLang="en-US" sz="1400" dirty="0">
              <a:solidFill>
                <a:schemeClr val="bg1"/>
              </a:solidFill>
              <a:latin typeface="Calibri"/>
              <a:ea typeface="ＭＳ Ｐゴシック"/>
            </a:endParaRPr>
          </a:p>
        </p:txBody>
      </p:sp>
      <p:grpSp>
        <p:nvGrpSpPr>
          <p:cNvPr id="14" name="グループ化 23"/>
          <p:cNvGrpSpPr/>
          <p:nvPr/>
        </p:nvGrpSpPr>
        <p:grpSpPr>
          <a:xfrm>
            <a:off x="1117233" y="2023406"/>
            <a:ext cx="7829421" cy="2520213"/>
            <a:chOff x="1202154" y="2572774"/>
            <a:chExt cx="7657473" cy="2478327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4694830" y="3786506"/>
              <a:ext cx="177421" cy="171345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グループ化 18"/>
            <p:cNvGrpSpPr/>
            <p:nvPr/>
          </p:nvGrpSpPr>
          <p:grpSpPr>
            <a:xfrm>
              <a:off x="1202154" y="2572774"/>
              <a:ext cx="7657473" cy="2478327"/>
              <a:chOff x="1202154" y="2572774"/>
              <a:chExt cx="7657473" cy="2478327"/>
            </a:xfrm>
          </p:grpSpPr>
          <p:sp>
            <p:nvSpPr>
              <p:cNvPr id="99" name="テキスト ボックス 98"/>
              <p:cNvSpPr txBox="1"/>
              <p:nvPr/>
            </p:nvSpPr>
            <p:spPr>
              <a:xfrm>
                <a:off x="1761551" y="3623845"/>
                <a:ext cx="154234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altLang="ja-JP" sz="1400" b="1" dirty="0">
                    <a:solidFill>
                      <a:srgbClr val="FFFF00"/>
                    </a:solidFill>
                    <a:latin typeface="Calibri"/>
                    <a:ea typeface="ＭＳ Ｐゴシック"/>
                    <a:sym typeface="Wingdings" pitchFamily="2" charset="2"/>
                  </a:rPr>
                  <a:t>Surface Structures</a:t>
                </a:r>
                <a:endParaRPr lang="ja-JP" altLang="en-US" sz="1400" b="1" dirty="0">
                  <a:solidFill>
                    <a:srgbClr val="FFFF00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6" name="グループ化 14"/>
              <p:cNvGrpSpPr/>
              <p:nvPr/>
            </p:nvGrpSpPr>
            <p:grpSpPr>
              <a:xfrm>
                <a:off x="1268103" y="2572774"/>
                <a:ext cx="7489209" cy="2478327"/>
                <a:chOff x="1268103" y="2572774"/>
                <a:chExt cx="7489209" cy="2478327"/>
              </a:xfrm>
            </p:grpSpPr>
            <p:sp>
              <p:nvSpPr>
                <p:cNvPr id="21" name="円/楕円 20"/>
                <p:cNvSpPr/>
                <p:nvPr/>
              </p:nvSpPr>
              <p:spPr>
                <a:xfrm>
                  <a:off x="3404548" y="3946893"/>
                  <a:ext cx="571500" cy="277091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4644051" y="3857146"/>
                  <a:ext cx="571500" cy="277091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" name="円/楕円 39"/>
                <p:cNvSpPr/>
                <p:nvPr/>
              </p:nvSpPr>
              <p:spPr>
                <a:xfrm>
                  <a:off x="2009321" y="4078508"/>
                  <a:ext cx="571500" cy="277091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1268103" y="4294496"/>
                  <a:ext cx="342331" cy="148469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円/楕円 56"/>
                <p:cNvSpPr/>
                <p:nvPr/>
              </p:nvSpPr>
              <p:spPr>
                <a:xfrm>
                  <a:off x="6201602" y="3314659"/>
                  <a:ext cx="397038" cy="237682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6675358" y="3219652"/>
                  <a:ext cx="397038" cy="237682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9" name="円/楕円 58"/>
                <p:cNvSpPr/>
                <p:nvPr/>
              </p:nvSpPr>
              <p:spPr>
                <a:xfrm>
                  <a:off x="7162800" y="3124200"/>
                  <a:ext cx="397038" cy="237682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" name="円/楕円 64"/>
                <p:cNvSpPr/>
                <p:nvPr/>
              </p:nvSpPr>
              <p:spPr>
                <a:xfrm>
                  <a:off x="4204364" y="3284978"/>
                  <a:ext cx="571500" cy="277091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" name="円/楕円 67"/>
                <p:cNvSpPr/>
                <p:nvPr/>
              </p:nvSpPr>
              <p:spPr>
                <a:xfrm>
                  <a:off x="7734707" y="4534782"/>
                  <a:ext cx="1022605" cy="359640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6" name="円/楕円 85"/>
                <p:cNvSpPr/>
                <p:nvPr/>
              </p:nvSpPr>
              <p:spPr>
                <a:xfrm>
                  <a:off x="7698732" y="3170991"/>
                  <a:ext cx="342331" cy="148469"/>
                </a:xfrm>
                <a:prstGeom prst="ellipse">
                  <a:avLst/>
                </a:prstGeom>
                <a:solidFill>
                  <a:srgbClr val="FFFF00"/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cxnSp>
              <p:nvCxnSpPr>
                <p:cNvPr id="5" name="直線コネクタ 4"/>
                <p:cNvCxnSpPr/>
                <p:nvPr/>
              </p:nvCxnSpPr>
              <p:spPr>
                <a:xfrm>
                  <a:off x="2107665" y="4079544"/>
                  <a:ext cx="79523" cy="111863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線コネクタ 69"/>
                <p:cNvCxnSpPr/>
                <p:nvPr/>
              </p:nvCxnSpPr>
              <p:spPr>
                <a:xfrm>
                  <a:off x="3537348" y="3934697"/>
                  <a:ext cx="138484" cy="111863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線コネクタ 70"/>
                <p:cNvCxnSpPr>
                  <a:endCxn id="147" idx="22"/>
                </p:cNvCxnSpPr>
                <p:nvPr/>
              </p:nvCxnSpPr>
              <p:spPr>
                <a:xfrm>
                  <a:off x="4622901" y="3045277"/>
                  <a:ext cx="62651" cy="208223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71"/>
                <p:cNvCxnSpPr/>
                <p:nvPr/>
              </p:nvCxnSpPr>
              <p:spPr>
                <a:xfrm>
                  <a:off x="6267045" y="3285114"/>
                  <a:ext cx="133755" cy="208713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/>
                <p:cNvCxnSpPr>
                  <a:stCxn id="147" idx="1"/>
                </p:cNvCxnSpPr>
                <p:nvPr/>
              </p:nvCxnSpPr>
              <p:spPr>
                <a:xfrm>
                  <a:off x="1490035" y="3725837"/>
                  <a:ext cx="43754" cy="132314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/>
                <p:cNvCxnSpPr>
                  <a:stCxn id="147" idx="47"/>
                </p:cNvCxnSpPr>
                <p:nvPr/>
              </p:nvCxnSpPr>
              <p:spPr>
                <a:xfrm>
                  <a:off x="7183357" y="2572774"/>
                  <a:ext cx="273749" cy="175108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/>
                <p:cNvCxnSpPr/>
                <p:nvPr/>
              </p:nvCxnSpPr>
              <p:spPr>
                <a:xfrm>
                  <a:off x="7642821" y="3073807"/>
                  <a:ext cx="181408" cy="169608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/>
                <p:cNvCxnSpPr>
                  <a:stCxn id="147" idx="44"/>
                </p:cNvCxnSpPr>
                <p:nvPr/>
              </p:nvCxnSpPr>
              <p:spPr>
                <a:xfrm>
                  <a:off x="6834501" y="2628343"/>
                  <a:ext cx="108615" cy="195689"/>
                </a:xfrm>
                <a:prstGeom prst="line">
                  <a:avLst/>
                </a:prstGeom>
                <a:ln w="38100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フリーフォーム 34"/>
                <p:cNvSpPr/>
                <p:nvPr/>
              </p:nvSpPr>
              <p:spPr>
                <a:xfrm>
                  <a:off x="8297839" y="4872251"/>
                  <a:ext cx="136477" cy="178850"/>
                </a:xfrm>
                <a:custGeom>
                  <a:avLst/>
                  <a:gdLst>
                    <a:gd name="connsiteX0" fmla="*/ 0 w 136477"/>
                    <a:gd name="connsiteY0" fmla="*/ 0 h 178850"/>
                    <a:gd name="connsiteX1" fmla="*/ 40943 w 136477"/>
                    <a:gd name="connsiteY1" fmla="*/ 68239 h 178850"/>
                    <a:gd name="connsiteX2" fmla="*/ 81886 w 136477"/>
                    <a:gd name="connsiteY2" fmla="*/ 95534 h 178850"/>
                    <a:gd name="connsiteX3" fmla="*/ 122830 w 136477"/>
                    <a:gd name="connsiteY3" fmla="*/ 177421 h 178850"/>
                    <a:gd name="connsiteX4" fmla="*/ 136477 w 136477"/>
                    <a:gd name="connsiteY4" fmla="*/ 177421 h 17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6477" h="178850">
                      <a:moveTo>
                        <a:pt x="0" y="0"/>
                      </a:moveTo>
                      <a:cubicBezTo>
                        <a:pt x="13648" y="22746"/>
                        <a:pt x="23680" y="48099"/>
                        <a:pt x="40943" y="68239"/>
                      </a:cubicBezTo>
                      <a:cubicBezTo>
                        <a:pt x="51618" y="80693"/>
                        <a:pt x="71639" y="82726"/>
                        <a:pt x="81886" y="95534"/>
                      </a:cubicBezTo>
                      <a:cubicBezTo>
                        <a:pt x="170700" y="206550"/>
                        <a:pt x="7764" y="62353"/>
                        <a:pt x="122830" y="177421"/>
                      </a:cubicBezTo>
                      <a:cubicBezTo>
                        <a:pt x="126047" y="180638"/>
                        <a:pt x="131928" y="177421"/>
                        <a:pt x="136477" y="177421"/>
                      </a:cubicBezTo>
                    </a:path>
                  </a:pathLst>
                </a:custGeom>
                <a:noFill/>
                <a:ln w="3810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400"/>
                  <a:endParaRPr lang="ja-JP" altLang="en-US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>
                <a:off x="1202154" y="3127656"/>
                <a:ext cx="7657473" cy="1749144"/>
                <a:chOff x="1202154" y="3127656"/>
                <a:chExt cx="7657473" cy="1749144"/>
              </a:xfrm>
            </p:grpSpPr>
            <p:sp>
              <p:nvSpPr>
                <p:cNvPr id="85" name="テキスト ボックス 84"/>
                <p:cNvSpPr txBox="1"/>
                <p:nvPr/>
              </p:nvSpPr>
              <p:spPr>
                <a:xfrm>
                  <a:off x="1202154" y="4269559"/>
                  <a:ext cx="497252" cy="2539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9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PM-13</a:t>
                  </a:r>
                </a:p>
              </p:txBody>
            </p:sp>
            <p:sp>
              <p:nvSpPr>
                <p:cNvPr id="76" name="テキスト ボックス 75"/>
                <p:cNvSpPr txBox="1"/>
                <p:nvPr/>
              </p:nvSpPr>
              <p:spPr>
                <a:xfrm>
                  <a:off x="1982344" y="4087504"/>
                  <a:ext cx="60465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2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PM-12</a:t>
                  </a:r>
                  <a:endParaRPr lang="ja-JP" altLang="en-US" sz="12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77" name="テキスト ボックス 76"/>
                <p:cNvSpPr txBox="1"/>
                <p:nvPr/>
              </p:nvSpPr>
              <p:spPr>
                <a:xfrm>
                  <a:off x="3380096" y="3965177"/>
                  <a:ext cx="60465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2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PM-10</a:t>
                  </a:r>
                  <a:endParaRPr lang="ja-JP" altLang="en-US" sz="12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80" name="テキスト ボックス 79"/>
                <p:cNvSpPr txBox="1"/>
                <p:nvPr/>
              </p:nvSpPr>
              <p:spPr>
                <a:xfrm>
                  <a:off x="4654770" y="3866864"/>
                  <a:ext cx="52610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2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PM-8</a:t>
                  </a:r>
                  <a:endParaRPr lang="ja-JP" altLang="en-US" sz="12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84" name="テキスト ボックス 83"/>
                <p:cNvSpPr txBox="1"/>
                <p:nvPr/>
              </p:nvSpPr>
              <p:spPr>
                <a:xfrm>
                  <a:off x="4194344" y="3296976"/>
                  <a:ext cx="60625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2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PM-</a:t>
                  </a:r>
                  <a:r>
                    <a:rPr lang="en-US" altLang="ja-JP" sz="1200" b="1" dirty="0" err="1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ab</a:t>
                  </a:r>
                  <a:endParaRPr lang="en-US" altLang="ja-JP" sz="12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78" name="テキスト ボックス 77"/>
                <p:cNvSpPr txBox="1"/>
                <p:nvPr/>
              </p:nvSpPr>
              <p:spPr>
                <a:xfrm>
                  <a:off x="6152386" y="3313571"/>
                  <a:ext cx="49564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0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PM+8</a:t>
                  </a:r>
                  <a:endParaRPr lang="ja-JP" altLang="en-US" sz="10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81" name="テキスト ボックス 80"/>
                <p:cNvSpPr txBox="1"/>
                <p:nvPr/>
              </p:nvSpPr>
              <p:spPr>
                <a:xfrm>
                  <a:off x="6600487" y="3210075"/>
                  <a:ext cx="56137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0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PM+10</a:t>
                  </a:r>
                  <a:endParaRPr lang="ja-JP" altLang="en-US" sz="10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82" name="テキスト ボックス 81"/>
                <p:cNvSpPr txBox="1"/>
                <p:nvPr/>
              </p:nvSpPr>
              <p:spPr>
                <a:xfrm>
                  <a:off x="7081449" y="3133875"/>
                  <a:ext cx="56137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10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PM+12</a:t>
                  </a:r>
                  <a:endParaRPr lang="ja-JP" altLang="en-US" sz="1000" b="1" dirty="0">
                    <a:solidFill>
                      <a:prstClr val="black"/>
                    </a:solidFill>
                    <a:latin typeface="Calibri"/>
                    <a:ea typeface="ＭＳ Ｐゴシック"/>
                    <a:cs typeface="Helvetica" pitchFamily="34" charset="0"/>
                  </a:endParaRPr>
                </a:p>
              </p:txBody>
            </p:sp>
            <p:sp>
              <p:nvSpPr>
                <p:cNvPr id="87" name="テキスト ボックス 86"/>
                <p:cNvSpPr txBox="1"/>
                <p:nvPr/>
              </p:nvSpPr>
              <p:spPr>
                <a:xfrm>
                  <a:off x="7638314" y="3127656"/>
                  <a:ext cx="51969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400"/>
                  <a:r>
                    <a:rPr lang="en-US" altLang="ja-JP" sz="900" b="1" dirty="0">
                      <a:solidFill>
                        <a:prstClr val="black"/>
                      </a:solidFill>
                      <a:latin typeface="Calibri"/>
                      <a:ea typeface="ＭＳ Ｐゴシック"/>
                      <a:cs typeface="Helvetica" pitchFamily="34" charset="0"/>
                    </a:rPr>
                    <a:t>PM+13</a:t>
                  </a:r>
                </a:p>
              </p:txBody>
            </p:sp>
            <p:grpSp>
              <p:nvGrpSpPr>
                <p:cNvPr id="18" name="グループ化 15"/>
                <p:cNvGrpSpPr/>
                <p:nvPr/>
              </p:nvGrpSpPr>
              <p:grpSpPr>
                <a:xfrm>
                  <a:off x="7698732" y="4509448"/>
                  <a:ext cx="1160895" cy="367352"/>
                  <a:chOff x="7698732" y="4509448"/>
                  <a:chExt cx="1160895" cy="367352"/>
                </a:xfrm>
              </p:grpSpPr>
              <p:sp>
                <p:nvSpPr>
                  <p:cNvPr id="83" name="テキスト ボックス 82"/>
                  <p:cNvSpPr txBox="1"/>
                  <p:nvPr/>
                </p:nvSpPr>
                <p:spPr>
                  <a:xfrm>
                    <a:off x="7698732" y="4615190"/>
                    <a:ext cx="1160895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400"/>
                    <a:r>
                      <a:rPr lang="en-US" altLang="ja-JP" sz="1100" b="1" dirty="0">
                        <a:solidFill>
                          <a:prstClr val="black"/>
                        </a:solidFill>
                        <a:latin typeface="Calibri"/>
                        <a:ea typeface="ＭＳ Ｐゴシック"/>
                        <a:cs typeface="Helvetica" pitchFamily="34" charset="0"/>
                      </a:rPr>
                      <a:t>(Center Campus)</a:t>
                    </a:r>
                  </a:p>
                </p:txBody>
              </p:sp>
              <p:sp>
                <p:nvSpPr>
                  <p:cNvPr id="79" name="テキスト ボックス 78"/>
                  <p:cNvSpPr txBox="1"/>
                  <p:nvPr/>
                </p:nvSpPr>
                <p:spPr>
                  <a:xfrm>
                    <a:off x="8012412" y="4509448"/>
                    <a:ext cx="34798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400"/>
                    <a:r>
                      <a:rPr lang="en-US" altLang="ja-JP" sz="1200" b="1" dirty="0">
                        <a:solidFill>
                          <a:prstClr val="black"/>
                        </a:solidFill>
                        <a:latin typeface="Calibri"/>
                        <a:ea typeface="ＭＳ Ｐゴシック"/>
                        <a:cs typeface="Helvetica" pitchFamily="34" charset="0"/>
                      </a:rPr>
                      <a:t>PX</a:t>
                    </a:r>
                  </a:p>
                </p:txBody>
              </p:sp>
            </p:grpSp>
          </p:grpSp>
          <p:cxnSp>
            <p:nvCxnSpPr>
              <p:cNvPr id="101" name="直線コネクタ 100"/>
              <p:cNvCxnSpPr>
                <a:stCxn id="76" idx="0"/>
              </p:cNvCxnSpPr>
              <p:nvPr/>
            </p:nvCxnSpPr>
            <p:spPr>
              <a:xfrm flipV="1">
                <a:off x="2284671" y="3786506"/>
                <a:ext cx="248052" cy="300998"/>
              </a:xfrm>
              <a:prstGeom prst="line">
                <a:avLst/>
              </a:prstGeom>
              <a:ln w="31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テキスト ボックス 6"/>
          <p:cNvSpPr txBox="1"/>
          <p:nvPr/>
        </p:nvSpPr>
        <p:spPr>
          <a:xfrm>
            <a:off x="635437" y="1793676"/>
            <a:ext cx="2388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>
                <a:solidFill>
                  <a:schemeClr val="bg1">
                    <a:lumMod val="50000"/>
                  </a:schemeClr>
                </a:solidFill>
              </a:rPr>
              <a:t>Kitakami</a:t>
            </a:r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-site </a:t>
            </a:r>
            <a:r>
              <a:rPr lang="en-US" altLang="ja-JP" sz="1600" dirty="0" smtClean="0">
                <a:solidFill>
                  <a:schemeClr val="bg1">
                    <a:lumMod val="50000"/>
                  </a:schemeClr>
                </a:solidFill>
              </a:rPr>
              <a:t>cross section</a:t>
            </a:r>
            <a:endParaRPr kumimoji="1" lang="ja-JP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625651" y="5451776"/>
            <a:ext cx="6584975" cy="1200328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Need to establish the IP and </a:t>
            </a:r>
            <a:r>
              <a:rPr lang="en-US" sz="2400" dirty="0" err="1" smtClean="0"/>
              <a:t>linac</a:t>
            </a:r>
            <a:r>
              <a:rPr lang="en-US" sz="2400" dirty="0" smtClean="0"/>
              <a:t> orientation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Then.  the access points and IR infrastructure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Then.  linac length and timing</a:t>
            </a:r>
            <a:endParaRPr lang="en-US" sz="2400" dirty="0"/>
          </a:p>
        </p:txBody>
      </p:sp>
      <p:pic>
        <p:nvPicPr>
          <p:cNvPr id="88" name="コンテンツ プレースホルダー 14"/>
          <p:cNvPicPr>
            <a:picLocks noChangeAspect="1"/>
          </p:cNvPicPr>
          <p:nvPr/>
        </p:nvPicPr>
        <p:blipFill rotWithShape="1">
          <a:blip r:embed="rId4"/>
          <a:srcRect l="135" r="45833"/>
          <a:stretch/>
        </p:blipFill>
        <p:spPr>
          <a:xfrm>
            <a:off x="6685401" y="950409"/>
            <a:ext cx="2127798" cy="2017312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6758067" y="1222422"/>
            <a:ext cx="1031953" cy="861774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Kitakami</a:t>
            </a:r>
            <a:r>
              <a:rPr kumimoji="1" lang="en-US" altLang="ja-JP" sz="1600" dirty="0" smtClean="0"/>
              <a:t> </a:t>
            </a:r>
          </a:p>
          <a:p>
            <a:r>
              <a:rPr kumimoji="1" lang="en-US" altLang="ja-JP" sz="1600" dirty="0" smtClean="0"/>
              <a:t>Candidate </a:t>
            </a:r>
          </a:p>
          <a:p>
            <a:r>
              <a:rPr kumimoji="1" lang="en-US" altLang="ja-JP" sz="1600" dirty="0" smtClean="0"/>
              <a:t>Site </a:t>
            </a:r>
            <a:endParaRPr kumimoji="1" lang="ja-JP" altLang="en-US" dirty="0"/>
          </a:p>
        </p:txBody>
      </p:sp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51045" y="75588"/>
            <a:ext cx="8762154" cy="571500"/>
          </a:xfrm>
        </p:spPr>
        <p:txBody>
          <a:bodyPr>
            <a:normAutofit fontScale="90000"/>
          </a:bodyPr>
          <a:lstStyle/>
          <a:p>
            <a:r>
              <a:rPr lang="en-GB" altLang="ja-JP" b="1" dirty="0" smtClean="0"/>
              <a:t>Site Specific Design to be carried out</a:t>
            </a:r>
            <a:endParaRPr kumimoji="1" lang="ja-JP" altLang="en-US" b="1" dirty="0"/>
          </a:p>
        </p:txBody>
      </p:sp>
      <p:pic>
        <p:nvPicPr>
          <p:cNvPr id="110" name="図 109" descr="ILC2011_01color_110716.pd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48" b="32229"/>
          <a:stretch/>
        </p:blipFill>
        <p:spPr>
          <a:xfrm>
            <a:off x="562923" y="2362539"/>
            <a:ext cx="4717171" cy="749314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22" name="日付プレースホルダー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24" name="スライド番号プレースホルダー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5915799" y="3092241"/>
            <a:ext cx="2060200" cy="1008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9015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9612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Summary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7125"/>
            <a:ext cx="8229600" cy="5445125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ILC design has reached the Technical Design Report including the technology demonstration,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“Design to Realization” is the next step, the design and </a:t>
            </a:r>
            <a:r>
              <a:rPr lang="en-US" altLang="ja-JP" dirty="0" err="1" smtClean="0"/>
              <a:t>techonology</a:t>
            </a:r>
            <a:r>
              <a:rPr lang="en-US" altLang="ja-JP" dirty="0" smtClean="0"/>
              <a:t> need to be further matured with cost-effective production technology to prepare for the construction stage, </a:t>
            </a:r>
          </a:p>
          <a:p>
            <a:endParaRPr lang="en-US" altLang="ja-JP" dirty="0"/>
          </a:p>
          <a:p>
            <a:r>
              <a:rPr lang="en-US" altLang="ja-JP" dirty="0" smtClean="0"/>
              <a:t>CERN and KEK cooperation is expected, specially on </a:t>
            </a:r>
          </a:p>
          <a:p>
            <a:pPr lvl="1"/>
            <a:r>
              <a:rPr lang="en-US" altLang="ja-JP" dirty="0" smtClean="0"/>
              <a:t>Ultra-low 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nano</a:t>
            </a:r>
            <a:r>
              <a:rPr lang="en-US" altLang="ja-JP" dirty="0" smtClean="0"/>
              <a:t>-beam handling </a:t>
            </a:r>
            <a:r>
              <a:rPr lang="en-US" altLang="ja-JP" dirty="0" smtClean="0"/>
              <a:t>technology, including final focusing magnet </a:t>
            </a:r>
            <a:r>
              <a:rPr lang="en-US" altLang="ja-JP" dirty="0" err="1" smtClean="0"/>
              <a:t>technolgy</a:t>
            </a:r>
            <a:r>
              <a:rPr lang="en-US" altLang="ja-JP" dirty="0" smtClean="0"/>
              <a:t>, 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SCRF cavity integration technology, focusing on power-coupler and tuner technology  to be matured for the best cost-effective mass-production, (to be discussed later by SS). </a:t>
            </a:r>
          </a:p>
          <a:p>
            <a:pPr lvl="1"/>
            <a:r>
              <a:rPr lang="en-US" altLang="ja-JP" dirty="0" smtClean="0"/>
              <a:t>Cryogenics engineering with a similar scale as that of the LHC, specially focusing on safe and stable helium resource handling,  </a:t>
            </a:r>
          </a:p>
          <a:p>
            <a:pPr lvl="1"/>
            <a:r>
              <a:rPr lang="en-US" altLang="ja-JP" dirty="0" smtClean="0"/>
              <a:t>Civil engineering, focusing on a large detector hall based on the LHC experience </a:t>
            </a:r>
            <a:r>
              <a:rPr lang="en-US" altLang="ja-JP" dirty="0"/>
              <a:t>(to be discussed </a:t>
            </a:r>
            <a:r>
              <a:rPr lang="en-US" altLang="ja-JP" dirty="0" smtClean="0"/>
              <a:t>later </a:t>
            </a:r>
            <a:r>
              <a:rPr lang="en-US" altLang="ja-JP" dirty="0"/>
              <a:t>by SS)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The cooperative works are anticipated to be encouraged and supported by CERN and KEK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8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04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4843"/>
            <a:ext cx="8229600" cy="462858"/>
          </a:xfrm>
        </p:spPr>
        <p:txBody>
          <a:bodyPr>
            <a:noAutofit/>
          </a:bodyPr>
          <a:lstStyle/>
          <a:p>
            <a:r>
              <a:rPr lang="en-US" altLang="ja-JP" sz="3200" b="1" dirty="0" smtClean="0"/>
              <a:t>ILC Time Scale required </a:t>
            </a:r>
            <a:endParaRPr kumimoji="1" lang="ja-JP" altLang="en-US" sz="1800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6454610"/>
              </p:ext>
            </p:extLst>
          </p:nvPr>
        </p:nvGraphicFramePr>
        <p:xfrm>
          <a:off x="246755" y="647621"/>
          <a:ext cx="8614229" cy="6142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470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8"/>
                <a:gridCol w="517197"/>
                <a:gridCol w="517197"/>
                <a:gridCol w="517197"/>
                <a:gridCol w="517197"/>
              </a:tblGrid>
              <a:tr h="308863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ILC TDP/TDR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ATF-II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Beam test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</a:t>
                      </a:r>
                      <a:r>
                        <a:rPr kumimoji="1" lang="en-US" altLang="ja-JP" sz="1600" dirty="0" smtClean="0"/>
                        <a:t> ATF-future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Extended</a:t>
                      </a:r>
                      <a:r>
                        <a:rPr kumimoji="1" lang="en-US" altLang="ja-JP" sz="1400" baseline="0" dirty="0" smtClean="0"/>
                        <a:t> program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STF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QB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FFFF00"/>
                          </a:solidFill>
                        </a:rPr>
                        <a:t>Beam test</a:t>
                      </a:r>
                      <a:endParaRPr kumimoji="1" lang="ja-JP" altLang="en-US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8079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STF2-  </a:t>
                      </a:r>
                    </a:p>
                    <a:p>
                      <a:r>
                        <a:rPr kumimoji="1" lang="en-US" altLang="ja-JP" sz="1400" dirty="0" smtClean="0"/>
                        <a:t>  CM1+CM2a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FFFF00"/>
                          </a:solidFill>
                        </a:rPr>
                        <a:t>Beam</a:t>
                      </a:r>
                      <a:r>
                        <a:rPr kumimoji="1" lang="en-US" altLang="ja-JP" sz="1100" baseline="0" dirty="0" smtClean="0">
                          <a:solidFill>
                            <a:srgbClr val="FFFF00"/>
                          </a:solidFill>
                        </a:rPr>
                        <a:t> test</a:t>
                      </a:r>
                      <a:endParaRPr kumimoji="1" lang="ja-JP" altLang="en-US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STF-Future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Extended</a:t>
                      </a:r>
                      <a:r>
                        <a:rPr kumimoji="1" lang="en-US" altLang="ja-JP" sz="1400" baseline="0" dirty="0" smtClean="0"/>
                        <a:t> program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CFS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Civil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eng.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Site-survey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8863"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14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19</a:t>
                      </a:r>
                      <a:endParaRPr kumimoji="1" lang="ja-JP" altLang="en-US" sz="1600" b="1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16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6600"/>
                          </a:solidFill>
                        </a:rPr>
                        <a:t>21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19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6600"/>
                          </a:solidFill>
                        </a:rPr>
                        <a:t>24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25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6600"/>
                          </a:solidFill>
                        </a:rPr>
                        <a:t>30</a:t>
                      </a:r>
                      <a:endParaRPr kumimoji="1" lang="ja-JP" alt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ILC</a:t>
                      </a:r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 constr.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900" dirty="0" smtClean="0"/>
                        <a:t>Commissioning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Fabrication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/>
                      <a:r>
                        <a:rPr kumimoji="1" lang="en-US" altLang="ja-JP" sz="1000" dirty="0" smtClean="0"/>
                        <a:t>Preparation for the</a:t>
                      </a:r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dirty="0" smtClean="0"/>
                        <a:t>project</a:t>
                      </a:r>
                      <a:r>
                        <a:rPr kumimoji="1" lang="en-US" altLang="ja-JP" sz="1000" baseline="0" dirty="0" smtClean="0"/>
                        <a:t> </a:t>
                      </a:r>
                      <a:endParaRPr kumimoji="1" lang="ja-JP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Preparation</a:t>
                      </a:r>
                      <a:r>
                        <a:rPr kumimoji="1" lang="ja-JP" altLang="en-US" sz="1000" dirty="0" smtClean="0"/>
                        <a:t>　</a:t>
                      </a:r>
                      <a:r>
                        <a:rPr kumimoji="1" lang="en-US" altLang="ja-JP" sz="1000" dirty="0" smtClean="0"/>
                        <a:t>for</a:t>
                      </a:r>
                      <a:r>
                        <a:rPr kumimoji="1" lang="en-US" altLang="ja-JP" sz="1000" baseline="0" dirty="0" smtClean="0"/>
                        <a:t> industrialization </a:t>
                      </a:r>
                      <a:endParaRPr kumimoji="1" lang="ja-JP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Fabrication</a:t>
                      </a:r>
                      <a:r>
                        <a:rPr kumimoji="1" lang="en-US" altLang="ja-JP" sz="1200" baseline="0" dirty="0" smtClean="0"/>
                        <a:t> and t</a:t>
                      </a:r>
                      <a:r>
                        <a:rPr kumimoji="1" lang="en-US" altLang="ja-JP" sz="1200" dirty="0" smtClean="0"/>
                        <a:t>ests,</a:t>
                      </a:r>
                      <a:r>
                        <a:rPr kumimoji="1" lang="en-US" altLang="ja-JP" sz="1200" baseline="0" dirty="0" smtClean="0"/>
                        <a:t> preparation for installation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</a:t>
                      </a:r>
                      <a:r>
                        <a:rPr kumimoji="1" lang="en-US" altLang="ja-JP" sz="1400" dirty="0" err="1" smtClean="0"/>
                        <a:t>Inst</a:t>
                      </a:r>
                      <a:r>
                        <a:rPr kumimoji="1" lang="en-US" altLang="ja-JP" sz="1400" dirty="0" smtClean="0"/>
                        <a:t>/commission.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Installation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081432" y="2976942"/>
            <a:ext cx="3675781" cy="175432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After getting Green Sign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Preparation for contract</a:t>
            </a:r>
            <a:r>
              <a:rPr lang="ja-JP" altLang="en-US" dirty="0" smtClean="0"/>
              <a:t>：　</a:t>
            </a:r>
            <a:r>
              <a:rPr lang="en-US" altLang="ja-JP" dirty="0" smtClean="0">
                <a:solidFill>
                  <a:srgbClr val="3366FF"/>
                </a:solidFill>
              </a:rPr>
              <a:t>~ 2 years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Construction period</a:t>
            </a:r>
            <a:r>
              <a:rPr lang="ja-JP" altLang="en-US" dirty="0" smtClean="0"/>
              <a:t>：　　　</a:t>
            </a:r>
            <a:r>
              <a:rPr lang="en-US" altLang="ja-JP" dirty="0" smtClean="0">
                <a:solidFill>
                  <a:srgbClr val="FF0000"/>
                </a:solidFill>
              </a:rPr>
              <a:t>~ 10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years</a:t>
            </a:r>
          </a:p>
          <a:p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If the green sign given in 5 years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ILC to be realized by </a:t>
            </a:r>
            <a:r>
              <a:rPr kumimoji="1" lang="en-US" altLang="ja-JP" dirty="0" smtClean="0">
                <a:solidFill>
                  <a:srgbClr val="3366FF"/>
                </a:solidFill>
              </a:rPr>
              <a:t>2030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35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295400" y="76200"/>
            <a:ext cx="7705374" cy="914400"/>
          </a:xfrm>
        </p:spPr>
        <p:txBody>
          <a:bodyPr/>
          <a:lstStyle/>
          <a:p>
            <a:r>
              <a:rPr kumimoji="1" lang="en-US" altLang="ja-JP" b="1" dirty="0" smtClean="0"/>
              <a:t>Cavity Integration</a:t>
            </a:r>
            <a:endParaRPr kumimoji="1" lang="ja-JP" altLang="en-US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13/12/9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LC R&amp;D Cooperation Status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2" name="コンテンツ プレースホルダー 1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68" b="-517"/>
          <a:stretch/>
        </p:blipFill>
        <p:spPr>
          <a:xfrm>
            <a:off x="5194068" y="1095459"/>
            <a:ext cx="3276158" cy="3122160"/>
          </a:xfrm>
          <a:ln>
            <a:noFill/>
          </a:ln>
        </p:spPr>
      </p:pic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>
          <a:xfrm>
            <a:off x="685800" y="1255090"/>
            <a:ext cx="3810000" cy="4391587"/>
          </a:xfrm>
          <a:ln>
            <a:solidFill>
              <a:srgbClr val="3366FF"/>
            </a:solidFill>
          </a:ln>
        </p:spPr>
        <p:txBody>
          <a:bodyPr/>
          <a:lstStyle/>
          <a:p>
            <a:r>
              <a:rPr kumimoji="1" lang="en-US" altLang="ja-JP" dirty="0" smtClean="0"/>
              <a:t>9-cell resonator</a:t>
            </a:r>
          </a:p>
          <a:p>
            <a:r>
              <a:rPr kumimoji="1" lang="en-US" altLang="ja-JP" dirty="0" smtClean="0"/>
              <a:t>Input</a:t>
            </a:r>
            <a:r>
              <a:rPr kumimoji="1" lang="en-US" altLang="ja-JP" dirty="0"/>
              <a:t>-</a:t>
            </a:r>
            <a:r>
              <a:rPr kumimoji="1" lang="en-US" altLang="ja-JP" dirty="0" smtClean="0"/>
              <a:t>coupler</a:t>
            </a:r>
          </a:p>
          <a:p>
            <a:pPr lvl="1"/>
            <a:r>
              <a:rPr kumimoji="1" lang="en-US" altLang="ja-JP" dirty="0" smtClean="0">
                <a:solidFill>
                  <a:srgbClr val="3366FF"/>
                </a:solidFill>
              </a:rPr>
              <a:t>TTF-III coupler </a:t>
            </a:r>
            <a:endParaRPr kumimoji="1" lang="en-US" altLang="ja-JP" dirty="0">
              <a:solidFill>
                <a:srgbClr val="3366FF"/>
              </a:solidFill>
            </a:endParaRPr>
          </a:p>
          <a:p>
            <a:r>
              <a:rPr kumimoji="1" lang="en-US" altLang="ja-JP" dirty="0" smtClean="0"/>
              <a:t>Frequency tuners</a:t>
            </a:r>
          </a:p>
          <a:p>
            <a:pPr lvl="1"/>
            <a:r>
              <a:rPr kumimoji="1" lang="en-US" altLang="ja-JP" dirty="0" smtClean="0">
                <a:solidFill>
                  <a:srgbClr val="3366FF"/>
                </a:solidFill>
              </a:rPr>
              <a:t>Blade tuner</a:t>
            </a:r>
          </a:p>
          <a:p>
            <a:r>
              <a:rPr kumimoji="1" lang="en-US" altLang="ja-JP" dirty="0"/>
              <a:t>He tank</a:t>
            </a:r>
          </a:p>
          <a:p>
            <a:r>
              <a:rPr kumimoji="1" lang="en-US" altLang="ja-JP" dirty="0" smtClean="0"/>
              <a:t>Magnetic shield</a:t>
            </a:r>
          </a:p>
          <a:p>
            <a:pPr lvl="1"/>
            <a:r>
              <a:rPr kumimoji="1" lang="en-US" altLang="ja-JP" dirty="0" smtClean="0">
                <a:solidFill>
                  <a:srgbClr val="3366FF"/>
                </a:solidFill>
              </a:rPr>
              <a:t>Inside He tank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1390" y="4369081"/>
            <a:ext cx="2766600" cy="1897228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38251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1"/>
          <p:cNvSpPr>
            <a:spLocks noGrp="1"/>
          </p:cNvSpPr>
          <p:nvPr>
            <p:ph type="title"/>
          </p:nvPr>
        </p:nvSpPr>
        <p:spPr>
          <a:xfrm>
            <a:off x="831274" y="128758"/>
            <a:ext cx="7481455" cy="769914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ja-JP" sz="2800" dirty="0">
                <a:latin typeface="Arial" charset="0"/>
                <a:cs typeface="ＭＳ Ｐゴシック" charset="0"/>
              </a:rPr>
              <a:t>S1-Global hosted at KEK: </a:t>
            </a:r>
            <a:br>
              <a:rPr lang="en-US" altLang="ja-JP" sz="2800" dirty="0">
                <a:latin typeface="Arial" charset="0"/>
                <a:cs typeface="ＭＳ Ｐゴシック" charset="0"/>
              </a:rPr>
            </a:br>
            <a:r>
              <a:rPr lang="en-US" altLang="ja-JP" sz="2400" dirty="0">
                <a:latin typeface="Arial" charset="0"/>
                <a:cs typeface="ＭＳ Ｐゴシック" charset="0"/>
              </a:rPr>
              <a:t>Global cooperation to demonstrate  SCRF system</a:t>
            </a:r>
            <a:endParaRPr lang="ja-JP" altLang="en-US" sz="2400" dirty="0">
              <a:latin typeface="Arial" charset="0"/>
              <a:cs typeface="ＭＳ Ｐゴシック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13/12/9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R&amp;D Cooperation Status 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29</a:t>
            </a:fld>
            <a:endParaRPr lang="en-US"/>
          </a:p>
        </p:txBody>
      </p:sp>
      <p:pic>
        <p:nvPicPr>
          <p:cNvPr id="59397" name="図 5" descr="20100119Di-0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60" y="959754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図 7" descr="20100209Di-0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1"/>
            <a:ext cx="18288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図 9" descr="20100308Di-01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図 11" descr="20100319Di-01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3939540" cy="167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2" name="図 13" descr="IMG_059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959144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3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2478747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FNAL, </a:t>
            </a:r>
            <a:r>
              <a:rPr lang="en-US" altLang="ja-JP" sz="1600" dirty="0">
                <a:solidFill>
                  <a:srgbClr val="000090"/>
                </a:solidFill>
              </a:rPr>
              <a:t>Jan.,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4" name="テキスト ボックス 15"/>
          <p:cNvSpPr txBox="1">
            <a:spLocks noChangeArrowheads="1"/>
          </p:cNvSpPr>
          <p:nvPr/>
        </p:nvSpPr>
        <p:spPr bwMode="auto">
          <a:xfrm>
            <a:off x="76200" y="4887914"/>
            <a:ext cx="713281" cy="135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INFN</a:t>
            </a:r>
          </a:p>
          <a:p>
            <a:r>
              <a:rPr lang="en-US" altLang="ja-JP" sz="1600" dirty="0">
                <a:solidFill>
                  <a:srgbClr val="3366FF"/>
                </a:solidFill>
              </a:rPr>
              <a:t>and </a:t>
            </a:r>
          </a:p>
          <a:p>
            <a:r>
              <a:rPr lang="en-US" altLang="ja-JP" sz="1600" dirty="0">
                <a:solidFill>
                  <a:srgbClr val="3366FF"/>
                </a:solidFill>
              </a:rPr>
              <a:t>FNAL</a:t>
            </a:r>
          </a:p>
          <a:p>
            <a:r>
              <a:rPr lang="en-US" altLang="ja-JP" sz="1600" dirty="0">
                <a:solidFill>
                  <a:srgbClr val="000090"/>
                </a:solidFill>
              </a:rPr>
              <a:t>Feb. </a:t>
            </a:r>
          </a:p>
          <a:p>
            <a:r>
              <a:rPr lang="en-US" altLang="ja-JP" sz="1600" dirty="0">
                <a:solidFill>
                  <a:srgbClr val="000090"/>
                </a:solidFill>
              </a:rPr>
              <a:t>2010</a:t>
            </a:r>
            <a:endParaRPr lang="ja-JP" altLang="en-US" sz="18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5" name="テキスト ボックス 16"/>
          <p:cNvSpPr txBox="1">
            <a:spLocks noChangeArrowheads="1"/>
          </p:cNvSpPr>
          <p:nvPr/>
        </p:nvSpPr>
        <p:spPr bwMode="auto">
          <a:xfrm>
            <a:off x="6248400" y="4114800"/>
            <a:ext cx="2517069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FNAL &amp; INFN, </a:t>
            </a:r>
            <a:r>
              <a:rPr lang="en-US" altLang="ja-JP" sz="1600" dirty="0">
                <a:solidFill>
                  <a:srgbClr val="000090"/>
                </a:solidFill>
              </a:rPr>
              <a:t>July,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6" name="テキスト ボックス 17"/>
          <p:cNvSpPr txBox="1">
            <a:spLocks noChangeArrowheads="1"/>
          </p:cNvSpPr>
          <p:nvPr/>
        </p:nvSpPr>
        <p:spPr bwMode="auto">
          <a:xfrm>
            <a:off x="3657601" y="6030914"/>
            <a:ext cx="1809961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</a:t>
            </a:r>
            <a:r>
              <a:rPr lang="en-US" altLang="ja-JP" sz="1600" dirty="0">
                <a:solidFill>
                  <a:srgbClr val="000090"/>
                </a:solidFill>
              </a:rPr>
              <a:t>May,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7" name="テキスト ボックス 18"/>
          <p:cNvSpPr txBox="1">
            <a:spLocks noChangeArrowheads="1"/>
          </p:cNvSpPr>
          <p:nvPr/>
        </p:nvSpPr>
        <p:spPr bwMode="auto">
          <a:xfrm>
            <a:off x="1295401" y="6019800"/>
            <a:ext cx="1351124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000090"/>
                </a:solidFill>
              </a:rPr>
              <a:t>March,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8" name="テキスト ボックス 19"/>
          <p:cNvSpPr txBox="1">
            <a:spLocks noChangeArrowheads="1"/>
          </p:cNvSpPr>
          <p:nvPr/>
        </p:nvSpPr>
        <p:spPr bwMode="auto">
          <a:xfrm>
            <a:off x="6858002" y="6030914"/>
            <a:ext cx="1403995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June, </a:t>
            </a:r>
            <a:r>
              <a:rPr lang="en-US" altLang="ja-JP" sz="1600" dirty="0">
                <a:solidFill>
                  <a:srgbClr val="000090"/>
                </a:solidFill>
              </a:rPr>
              <a:t>2010 ~ 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9" name="テキスト ボックス 20"/>
          <p:cNvSpPr txBox="1">
            <a:spLocks noChangeArrowheads="1"/>
          </p:cNvSpPr>
          <p:nvPr/>
        </p:nvSpPr>
        <p:spPr bwMode="auto">
          <a:xfrm>
            <a:off x="6324600" y="2316237"/>
            <a:ext cx="1860783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</a:t>
            </a:r>
            <a:r>
              <a:rPr lang="en-US" altLang="ja-JP" sz="1600" dirty="0">
                <a:solidFill>
                  <a:srgbClr val="000090"/>
                </a:solidFill>
              </a:rPr>
              <a:t>Sept.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pic>
        <p:nvPicPr>
          <p:cNvPr id="59410" name="Picture 2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1" y="959754"/>
            <a:ext cx="24177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2" name="図 22" descr="20100706Di-031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36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387789" y="78286"/>
            <a:ext cx="7493000" cy="544512"/>
          </a:xfrm>
        </p:spPr>
        <p:txBody>
          <a:bodyPr>
            <a:normAutofit fontScale="90000"/>
          </a:bodyPr>
          <a:lstStyle/>
          <a:p>
            <a:r>
              <a:rPr lang="en-US" altLang="ja-JP" sz="3200" b="1" dirty="0">
                <a:solidFill>
                  <a:srgbClr val="000090"/>
                </a:solidFill>
                <a:cs typeface="Osaka"/>
              </a:rPr>
              <a:t>RDR (2007) to TDR (2012)  </a:t>
            </a:r>
            <a:endParaRPr lang="ja-JP" altLang="en-US" sz="3200" b="1" dirty="0">
              <a:solidFill>
                <a:srgbClr val="3366FF"/>
              </a:solidFill>
              <a:cs typeface="Osaka"/>
            </a:endParaRPr>
          </a:p>
        </p:txBody>
      </p:sp>
      <p:sp>
        <p:nvSpPr>
          <p:cNvPr id="17" name="コンテンツ プレースホルダー 1"/>
          <p:cNvSpPr>
            <a:spLocks noGrp="1"/>
          </p:cNvSpPr>
          <p:nvPr>
            <p:ph sz="half" idx="4294967295"/>
          </p:nvPr>
        </p:nvSpPr>
        <p:spPr>
          <a:xfrm>
            <a:off x="4872940" y="859730"/>
            <a:ext cx="4146550" cy="3830638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u="sng" dirty="0" smtClean="0">
                <a:solidFill>
                  <a:srgbClr val="000090"/>
                </a:solidFill>
                <a:latin typeface="Osaka"/>
                <a:ea typeface="Osaka"/>
                <a:cs typeface="Osaka"/>
              </a:rPr>
              <a:t> </a:t>
            </a:r>
            <a:r>
              <a:rPr kumimoji="1" lang="en-US" altLang="ja-JP" u="sng" dirty="0" smtClean="0">
                <a:solidFill>
                  <a:srgbClr val="000090"/>
                </a:solidFill>
                <a:latin typeface="+mn-lt"/>
                <a:ea typeface="Osaka"/>
                <a:cs typeface="Osaka"/>
              </a:rPr>
              <a:t>Cost Containing Effort</a:t>
            </a:r>
            <a:endParaRPr kumimoji="1" lang="en-US" altLang="ja-JP" sz="2400" dirty="0">
              <a:solidFill>
                <a:srgbClr val="3366FF"/>
              </a:solidFill>
              <a:latin typeface="+mn-lt"/>
            </a:endParaRPr>
          </a:p>
          <a:p>
            <a:r>
              <a:rPr kumimoji="1" lang="en-US" altLang="ja-JP" sz="2400" dirty="0">
                <a:solidFill>
                  <a:srgbClr val="000000"/>
                </a:solidFill>
                <a:latin typeface="+mn-lt"/>
              </a:rPr>
              <a:t>Single acc. Tunnel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Reducing # bunches </a:t>
            </a:r>
          </a:p>
          <a:p>
            <a:pPr lvl="1"/>
            <a:r>
              <a:rPr kumimoji="1" lang="en-US" altLang="ja-JP" sz="1900" dirty="0">
                <a:solidFill>
                  <a:srgbClr val="000090"/>
                </a:solidFill>
              </a:rPr>
              <a:t>w/ smaller damping rings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Allowing gradient spread</a:t>
            </a:r>
          </a:p>
          <a:p>
            <a:pPr lvl="1"/>
            <a:r>
              <a:rPr kumimoji="1" lang="en-US" altLang="ja-JP" sz="2200" dirty="0"/>
              <a:t>31.5 MV/m </a:t>
            </a:r>
            <a:r>
              <a:rPr kumimoji="1" lang="en-US" altLang="ja-JP" sz="2200" dirty="0">
                <a:solidFill>
                  <a:srgbClr val="FF0000"/>
                </a:solidFill>
              </a:rPr>
              <a:t>+/- 20 %, 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Site-dependent RF system: </a:t>
            </a:r>
          </a:p>
          <a:p>
            <a:pPr lvl="1"/>
            <a:r>
              <a:rPr kumimoji="1" lang="en-US" altLang="ja-JP" sz="2000" dirty="0"/>
              <a:t>Clustered on surface (KCS), </a:t>
            </a:r>
          </a:p>
          <a:p>
            <a:pPr lvl="1"/>
            <a:r>
              <a:rPr kumimoji="1" lang="en-US" altLang="ja-JP" sz="2000" dirty="0"/>
              <a:t>Distributed in </a:t>
            </a:r>
            <a:r>
              <a:rPr kumimoji="1" lang="en-US" altLang="ja-JP" sz="2000" dirty="0" err="1"/>
              <a:t>tunnl</a:t>
            </a:r>
            <a:r>
              <a:rPr kumimoji="1" lang="en-US" altLang="ja-JP" sz="2000" dirty="0"/>
              <a:t>  (DKS)</a:t>
            </a:r>
            <a:endParaRPr kumimoji="1" lang="ja-JP" altLang="en-US" sz="2000" dirty="0">
              <a:solidFill>
                <a:srgbClr val="A6A6A6"/>
              </a:solidFill>
            </a:endParaRPr>
          </a:p>
        </p:txBody>
      </p:sp>
      <p:pic>
        <p:nvPicPr>
          <p:cNvPr id="15" name="Content Placeholder 3" descr="Figure-4-2.pn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7364" y="4731197"/>
            <a:ext cx="1062037" cy="1471613"/>
          </a:xfrm>
          <a:ln>
            <a:solidFill>
              <a:srgbClr val="3366FF"/>
            </a:solidFill>
          </a:ln>
        </p:spPr>
      </p:pic>
      <p:sp>
        <p:nvSpPr>
          <p:cNvPr id="25640" name="日付プレースホルダ 10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2438400" cy="457200"/>
          </a:xfrm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A. Yamamoto, 13/12/9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4294967295"/>
          </p:nvPr>
        </p:nvSpPr>
        <p:spPr>
          <a:xfrm>
            <a:off x="2264086" y="6398351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smtClean="0"/>
              <a:t>LC R&amp;D Cooperation Status </a:t>
            </a:r>
            <a:endParaRPr lang="en-US" altLang="ja-JP" dirty="0"/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3</a:t>
            </a:fld>
            <a:endParaRPr lang="en-US" altLang="ja-JP" dirty="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10" y="835958"/>
            <a:ext cx="4620301" cy="3940309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434" y="4919533"/>
            <a:ext cx="2160147" cy="123747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21506" y="5040312"/>
            <a:ext cx="2307080" cy="1015663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RDR’07  </a:t>
            </a:r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 </a:t>
            </a:r>
          </a:p>
          <a:p>
            <a:r>
              <a:rPr lang="en-US" altLang="ja-JP" sz="1200" b="1" dirty="0">
                <a:solidFill>
                  <a:srgbClr val="000090"/>
                </a:solidFill>
                <a:sym typeface="Wingdings"/>
              </a:rPr>
              <a:t>(Reference Design Rep.)</a:t>
            </a:r>
          </a:p>
          <a:p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          </a:t>
            </a:r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TDR’12</a:t>
            </a:r>
          </a:p>
          <a:p>
            <a:r>
              <a:rPr lang="en-US" altLang="ja-JP" sz="1200" b="1" dirty="0">
                <a:solidFill>
                  <a:srgbClr val="3366FF"/>
                </a:solidFill>
                <a:sym typeface="Wingdings"/>
              </a:rPr>
              <a:t>       (Technical Design Rep.)</a:t>
            </a:r>
            <a:endParaRPr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32370" y="6219559"/>
            <a:ext cx="3113703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/>
              <a:t>Flat-land or Mountainous Tunnel Design</a:t>
            </a:r>
            <a:endParaRPr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615547" y="5419619"/>
            <a:ext cx="41639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200" dirty="0"/>
              <a:t>5 m</a:t>
            </a:r>
            <a:endParaRPr lang="ja-JP" altLang="en-US" sz="1200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8660374" y="5169648"/>
            <a:ext cx="7471" cy="7490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右矢印 2"/>
          <p:cNvSpPr/>
          <p:nvPr/>
        </p:nvSpPr>
        <p:spPr bwMode="auto">
          <a:xfrm>
            <a:off x="2224875" y="2809023"/>
            <a:ext cx="509867" cy="389369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6" name="図 15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20" t="44345" r="41974" b="40469"/>
          <a:stretch/>
        </p:blipFill>
        <p:spPr bwMode="auto">
          <a:xfrm>
            <a:off x="6732249" y="4735944"/>
            <a:ext cx="2299690" cy="1463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551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0112Di-02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431800"/>
            <a:ext cx="2743200" cy="1828800"/>
          </a:xfrm>
          <a:prstGeom prst="rect">
            <a:avLst/>
          </a:prstGeom>
        </p:spPr>
      </p:pic>
      <p:pic>
        <p:nvPicPr>
          <p:cNvPr id="3" name="図 2" descr="20100302Di-057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00" y="431800"/>
            <a:ext cx="3638550" cy="2425700"/>
          </a:xfrm>
          <a:prstGeom prst="rect">
            <a:avLst/>
          </a:prstGeom>
        </p:spPr>
      </p:pic>
      <p:pic>
        <p:nvPicPr>
          <p:cNvPr id="4" name="図 3" descr="20100324Di-01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750" y="3003551"/>
            <a:ext cx="2197100" cy="3295650"/>
          </a:xfrm>
          <a:prstGeom prst="rect">
            <a:avLst/>
          </a:prstGeom>
        </p:spPr>
      </p:pic>
      <p:pic>
        <p:nvPicPr>
          <p:cNvPr id="5" name="図 4" descr="20100211Di-017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2438400"/>
            <a:ext cx="2743200" cy="1828800"/>
          </a:xfrm>
          <a:prstGeom prst="rect">
            <a:avLst/>
          </a:prstGeom>
        </p:spPr>
      </p:pic>
      <p:pic>
        <p:nvPicPr>
          <p:cNvPr id="6" name="図 5" descr="20100302Di-126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4470400"/>
            <a:ext cx="2743200" cy="1828800"/>
          </a:xfrm>
          <a:prstGeom prst="rect">
            <a:avLst/>
          </a:prstGeom>
        </p:spPr>
      </p:pic>
      <p:pic>
        <p:nvPicPr>
          <p:cNvPr id="7" name="図 6" descr="20100305Di-004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4470400"/>
            <a:ext cx="2743200" cy="1828800"/>
          </a:xfrm>
          <a:prstGeom prst="rect">
            <a:avLst/>
          </a:prstGeom>
        </p:spPr>
      </p:pic>
      <p:sp>
        <p:nvSpPr>
          <p:cNvPr id="8" name="Text Box 148"/>
          <p:cNvSpPr txBox="1">
            <a:spLocks noChangeArrowheads="1"/>
          </p:cNvSpPr>
          <p:nvPr/>
        </p:nvSpPr>
        <p:spPr bwMode="auto">
          <a:xfrm>
            <a:off x="317500" y="6325673"/>
            <a:ext cx="53213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TTF-III Coupler: various support jigs are required.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412750" y="1263650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933450" y="3003551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565150" y="5238752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1200150" y="5238752"/>
            <a:ext cx="304800" cy="31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3803650" y="4921252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4959350" y="5299078"/>
            <a:ext cx="304800" cy="31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222263" y="2988618"/>
            <a:ext cx="2784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0000"/>
                </a:solidFill>
                <a:latin typeface="Helvetica"/>
                <a:cs typeface="Helvetica"/>
              </a:rPr>
              <a:t>coupler assembly</a:t>
            </a:r>
            <a:endParaRPr kumimoji="1" lang="ja-JP" altLang="en-US" sz="24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8" name="Text Box 149"/>
          <p:cNvSpPr txBox="1">
            <a:spLocks noChangeArrowheads="1"/>
          </p:cNvSpPr>
          <p:nvPr/>
        </p:nvSpPr>
        <p:spPr bwMode="auto">
          <a:xfrm>
            <a:off x="6252575" y="6340934"/>
            <a:ext cx="28850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KEK STF Coupler:self standing </a:t>
            </a: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743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B03B2-7388-40F3-9005-D4E8B3DDAC14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6146" name="Segnaposto contenuto 2"/>
          <p:cNvSpPr>
            <a:spLocks noGrp="1"/>
          </p:cNvSpPr>
          <p:nvPr>
            <p:ph sz="half" idx="1"/>
          </p:nvPr>
        </p:nvSpPr>
        <p:spPr>
          <a:xfrm>
            <a:off x="251520" y="116632"/>
            <a:ext cx="8258204" cy="477835"/>
          </a:xfrm>
        </p:spPr>
        <p:txBody>
          <a:bodyPr/>
          <a:lstStyle/>
          <a:p>
            <a:pPr marL="457200" indent="-457200">
              <a:buNone/>
            </a:pPr>
            <a:r>
              <a:rPr lang="en-US" sz="2400" b="1" dirty="0" smtClean="0"/>
              <a:t>Legend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7913" y="476672"/>
            <a:ext cx="9001188" cy="2571744"/>
            <a:chOff x="142875" y="3929063"/>
            <a:chExt cx="9001125" cy="2798762"/>
          </a:xfrm>
        </p:grpSpPr>
        <p:cxnSp>
          <p:nvCxnSpPr>
            <p:cNvPr id="7" name="Connettore 2 31"/>
            <p:cNvCxnSpPr/>
            <p:nvPr/>
          </p:nvCxnSpPr>
          <p:spPr>
            <a:xfrm>
              <a:off x="642938" y="6286500"/>
              <a:ext cx="4071937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32"/>
            <p:cNvSpPr txBox="1">
              <a:spLocks noChangeArrowheads="1"/>
            </p:cNvSpPr>
            <p:nvPr/>
          </p:nvSpPr>
          <p:spPr bwMode="auto">
            <a:xfrm>
              <a:off x="3071813" y="6345238"/>
              <a:ext cx="22860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Toward coupler side</a:t>
              </a:r>
            </a:p>
          </p:txBody>
        </p:sp>
        <p:sp>
          <p:nvSpPr>
            <p:cNvPr id="9" name="CasellaDiTesto 33"/>
            <p:cNvSpPr txBox="1">
              <a:spLocks noChangeArrowheads="1"/>
            </p:cNvSpPr>
            <p:nvPr/>
          </p:nvSpPr>
          <p:spPr bwMode="auto">
            <a:xfrm>
              <a:off x="357188" y="6357938"/>
              <a:ext cx="2214562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Toward pick-up side</a:t>
              </a:r>
            </a:p>
          </p:txBody>
        </p:sp>
        <p:cxnSp>
          <p:nvCxnSpPr>
            <p:cNvPr id="10" name="Connettore 2 34"/>
            <p:cNvCxnSpPr/>
            <p:nvPr/>
          </p:nvCxnSpPr>
          <p:spPr>
            <a:xfrm>
              <a:off x="6357938" y="6286500"/>
              <a:ext cx="2214562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36"/>
            <p:cNvSpPr txBox="1">
              <a:spLocks noChangeArrowheads="1"/>
            </p:cNvSpPr>
            <p:nvPr/>
          </p:nvSpPr>
          <p:spPr bwMode="auto">
            <a:xfrm>
              <a:off x="5715000" y="6357938"/>
              <a:ext cx="150018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coupler side</a:t>
              </a:r>
            </a:p>
          </p:txBody>
        </p:sp>
        <p:sp>
          <p:nvSpPr>
            <p:cNvPr id="12" name="CasellaDiTesto 37"/>
            <p:cNvSpPr txBox="1">
              <a:spLocks noChangeArrowheads="1"/>
            </p:cNvSpPr>
            <p:nvPr/>
          </p:nvSpPr>
          <p:spPr bwMode="auto">
            <a:xfrm>
              <a:off x="7643813" y="6357938"/>
              <a:ext cx="150018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motor side</a:t>
              </a:r>
            </a:p>
          </p:txBody>
        </p:sp>
        <p:cxnSp>
          <p:nvCxnSpPr>
            <p:cNvPr id="13" name="Connettore 2 38"/>
            <p:cNvCxnSpPr/>
            <p:nvPr/>
          </p:nvCxnSpPr>
          <p:spPr>
            <a:xfrm rot="5400000">
              <a:off x="5715794" y="5142707"/>
              <a:ext cx="1285875" cy="1587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41"/>
            <p:cNvSpPr txBox="1">
              <a:spLocks noChangeArrowheads="1"/>
            </p:cNvSpPr>
            <p:nvPr/>
          </p:nvSpPr>
          <p:spPr bwMode="auto">
            <a:xfrm>
              <a:off x="5572125" y="4071938"/>
              <a:ext cx="150018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top</a:t>
              </a:r>
            </a:p>
          </p:txBody>
        </p:sp>
        <p:sp>
          <p:nvSpPr>
            <p:cNvPr id="18" name="CasellaDiTesto 42"/>
            <p:cNvSpPr txBox="1">
              <a:spLocks noChangeArrowheads="1"/>
            </p:cNvSpPr>
            <p:nvPr/>
          </p:nvSpPr>
          <p:spPr bwMode="auto">
            <a:xfrm>
              <a:off x="5643563" y="5857875"/>
              <a:ext cx="150018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bottom</a:t>
              </a:r>
            </a:p>
          </p:txBody>
        </p:sp>
        <p:pic>
          <p:nvPicPr>
            <p:cNvPr id="19" name="Immagine 35" descr="total 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875" y="4071938"/>
              <a:ext cx="5710238" cy="197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Immagine 36" descr="total 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0813" y="3929063"/>
              <a:ext cx="2573337" cy="1979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Content Placeholder 3"/>
          <p:cNvSpPr txBox="1">
            <a:spLocks/>
          </p:cNvSpPr>
          <p:nvPr/>
        </p:nvSpPr>
        <p:spPr bwMode="auto">
          <a:xfrm>
            <a:off x="179512" y="3933056"/>
            <a:ext cx="871296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marR="0" lvl="0" indent="-27432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Driving unit support elements are already installed on the tuner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halves.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79512" y="3429000"/>
            <a:ext cx="8229600" cy="58259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Preassembled parts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" name="Immagine 3" descr="DSCN3305.JPG"/>
          <p:cNvPicPr>
            <a:picLocks noChangeAspect="1"/>
          </p:cNvPicPr>
          <p:nvPr/>
        </p:nvPicPr>
        <p:blipFill>
          <a:blip r:embed="rId4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509120"/>
            <a:ext cx="4401964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magine 4" descr="DSCN3305.JPG"/>
          <p:cNvPicPr>
            <a:picLocks noChangeAspect="1"/>
          </p:cNvPicPr>
          <p:nvPr/>
        </p:nvPicPr>
        <p:blipFill>
          <a:blip r:embed="rId5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509120"/>
            <a:ext cx="440972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Yamamoto, 13/12/9</a:t>
            </a:r>
            <a:endParaRPr lang="it-IT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LC R&amp;D Cooperation Status 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3740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TDR </a:t>
            </a:r>
            <a:r>
              <a:rPr lang="en-US" b="1" dirty="0" smtClean="0">
                <a:latin typeface="+mn-lt"/>
              </a:rPr>
              <a:t>Design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92510" y="6400800"/>
            <a:ext cx="24384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000" smtClean="0">
                <a:solidFill>
                  <a:srgbClr val="000000"/>
                </a:solidFill>
                <a:cs typeface="Arial Unicode MS" charset="0"/>
              </a:rPr>
              <a:t>A. Yamamoto, 13/12/9</a:t>
            </a:r>
            <a:endParaRPr lang="en-US" altLang="ja-JP" sz="1000" dirty="0">
              <a:solidFill>
                <a:srgbClr val="000000"/>
              </a:solidFill>
              <a:cs typeface="Arial Unicode MS" charset="0"/>
            </a:endParaRPr>
          </a:p>
        </p:txBody>
      </p:sp>
      <p:sp>
        <p:nvSpPr>
          <p:cNvPr id="2460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19651" y="6417762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 smtClean="0">
                <a:solidFill>
                  <a:srgbClr val="23346C"/>
                </a:solidFill>
              </a:rPr>
              <a:t>LC R&amp;D Cooperation Status </a:t>
            </a:r>
            <a:endParaRPr lang="en-US" altLang="ja-JP" sz="1600" dirty="0">
              <a:solidFill>
                <a:srgbClr val="23346C"/>
              </a:solidFill>
            </a:endParaRP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14649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60AAECE3-A0EC-C944-B2BE-BA049A41EA7F}" type="slidenum">
              <a:rPr lang="en-US" altLang="ja-JP" sz="1400">
                <a:solidFill>
                  <a:prstClr val="black"/>
                </a:solidFill>
              </a:rPr>
              <a:pPr algn="r"/>
              <a:t>4</a:t>
            </a:fld>
            <a:endParaRPr lang="en-US" altLang="ja-JP" sz="1400">
              <a:solidFill>
                <a:prstClr val="black"/>
              </a:solidFill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23" y="978298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5459948" y="3491409"/>
            <a:ext cx="3587825" cy="2900362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444166"/>
              </p:ext>
            </p:extLst>
          </p:nvPr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135" y="4508291"/>
            <a:ext cx="2353563" cy="1883480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2229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0049" name="Date Placeholder 1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 sz="1200" smtClean="0">
                <a:latin typeface="Arial" charset="0"/>
                <a:ea typeface="ＭＳ Ｐゴシック" charset="0"/>
                <a:cs typeface="ＭＳ Ｐゴシック" charset="0"/>
              </a:rPr>
              <a:t>A. Yamamoto, 13/12/9</a:t>
            </a:r>
            <a:endParaRPr kumimoji="0" lang="en-US" altLang="ja-JP" sz="12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005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r>
              <a:rPr kumimoji="0" lang="en-US" altLang="ja-JP" sz="1600" smtClean="0">
                <a:solidFill>
                  <a:srgbClr val="23346C"/>
                </a:solidFill>
                <a:latin typeface="Arial" charset="0"/>
                <a:ea typeface="ＭＳ Ｐゴシック" charset="0"/>
                <a:cs typeface="ＭＳ Ｐゴシック" charset="0"/>
              </a:rPr>
              <a:t>LC R&amp;D Cooperation Status </a:t>
            </a:r>
            <a:endParaRPr kumimoji="0" lang="en-US" altLang="ja-JP" sz="1600" dirty="0">
              <a:solidFill>
                <a:srgbClr val="23346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00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0"/>
                <a:cs typeface="Osaka" charset="0"/>
              </a:defRPr>
            </a:lvl9pPr>
          </a:lstStyle>
          <a:p>
            <a:fld id="{4A350508-9334-6D45-904F-0DA59882C97C}" type="slidenum">
              <a:rPr kumimoji="0" lang="en-US" altLang="ja-JP" sz="1400">
                <a:latin typeface="Arial" charset="0"/>
                <a:ea typeface="ＭＳ Ｐゴシック" charset="0"/>
                <a:cs typeface="ＭＳ Ｐゴシック" charset="0"/>
              </a:rPr>
              <a:pPr/>
              <a:t>5</a:t>
            </a:fld>
            <a:endParaRPr kumimoji="0" lang="en-US" altLang="ja-JP" sz="1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292559"/>
            <a:ext cx="9020175" cy="473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518511" y="5316270"/>
            <a:ext cx="2015095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Expecting: 3+2 year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71333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ILC Timeline  </a:t>
            </a:r>
            <a:br>
              <a:rPr lang="en-US" altLang="ja-JP" dirty="0" smtClean="0"/>
            </a:br>
            <a:r>
              <a:rPr lang="en-US" altLang="ja-JP" sz="2667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Proposed by LCC</a:t>
            </a:r>
            <a:endParaRPr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08100"/>
            <a:ext cx="8229600" cy="497840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solidFill>
                  <a:srgbClr val="FAB3C7"/>
                </a:solidFill>
              </a:rPr>
              <a:t>2013 - 2016</a:t>
            </a:r>
          </a:p>
          <a:p>
            <a:pPr lvl="1"/>
            <a:r>
              <a:rPr lang="en-US" altLang="ja-JP" dirty="0" smtClean="0"/>
              <a:t>Negotiations among governments</a:t>
            </a:r>
          </a:p>
          <a:p>
            <a:pPr lvl="1"/>
            <a:r>
              <a:rPr lang="en-US" altLang="ja-JP" dirty="0" smtClean="0"/>
              <a:t>Accelerator detailed design, R&amp;Ds for cost-effective production, site study, CFS designs etc.</a:t>
            </a:r>
          </a:p>
          <a:p>
            <a:pPr lvl="1"/>
            <a:r>
              <a:rPr lang="en-US" altLang="ja-JP" dirty="0" smtClean="0"/>
              <a:t>Prepare for the international lab.</a:t>
            </a:r>
          </a:p>
          <a:p>
            <a:r>
              <a:rPr lang="en-US" altLang="ja-JP" dirty="0" smtClean="0">
                <a:solidFill>
                  <a:srgbClr val="FAB3C7"/>
                </a:solidFill>
              </a:rPr>
              <a:t>2016 – 2018</a:t>
            </a:r>
          </a:p>
          <a:p>
            <a:pPr lvl="1"/>
            <a:r>
              <a:rPr lang="en-US" altLang="ja-JP" dirty="0" smtClean="0"/>
              <a:t>‘Green-sign’ for the ILC construction to be given (in early 2016 ) </a:t>
            </a:r>
          </a:p>
          <a:p>
            <a:pPr lvl="1"/>
            <a:r>
              <a:rPr lang="en-US" altLang="ja-JP" dirty="0" smtClean="0"/>
              <a:t>International agreement reached to go ahead with the ILC</a:t>
            </a:r>
          </a:p>
          <a:p>
            <a:pPr lvl="1"/>
            <a:r>
              <a:rPr lang="en-US" altLang="ja-JP" dirty="0" smtClean="0"/>
              <a:t>Formation of the ILC lab.</a:t>
            </a:r>
          </a:p>
          <a:p>
            <a:pPr lvl="1"/>
            <a:r>
              <a:rPr lang="en-US" altLang="ja-JP" dirty="0" smtClean="0"/>
              <a:t>Preparation for biddings etc. </a:t>
            </a:r>
          </a:p>
          <a:p>
            <a:r>
              <a:rPr lang="en-US" altLang="ja-JP" dirty="0" smtClean="0">
                <a:solidFill>
                  <a:srgbClr val="FAB3C7"/>
                </a:solidFill>
              </a:rPr>
              <a:t>2018 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Construction start (9 yrs)</a:t>
            </a:r>
          </a:p>
          <a:p>
            <a:r>
              <a:rPr lang="en-US" altLang="ja-JP" dirty="0" smtClean="0">
                <a:solidFill>
                  <a:srgbClr val="FAB3C7"/>
                </a:solidFill>
              </a:rPr>
              <a:t>2027 </a:t>
            </a:r>
          </a:p>
          <a:p>
            <a:pPr lvl="1"/>
            <a:r>
              <a:rPr lang="en-US" altLang="ja-JP" dirty="0"/>
              <a:t>C</a:t>
            </a:r>
            <a:r>
              <a:rPr lang="en-US" altLang="ja-JP" dirty="0" smtClean="0"/>
              <a:t>onstruction (500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) complete, (and commissioning start)</a:t>
            </a:r>
          </a:p>
          <a:p>
            <a:pPr lvl="1">
              <a:buNone/>
            </a:pPr>
            <a:r>
              <a:rPr lang="en-US" altLang="ja-JP" dirty="0" smtClean="0"/>
              <a:t>    (250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is slightly shorter)</a:t>
            </a:r>
          </a:p>
        </p:txBody>
      </p:sp>
      <p:pic>
        <p:nvPicPr>
          <p:cNvPr id="4" name="図 3" descr="LCClogo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8850" cy="900294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A. Yamamoto, 13/12/9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t>LC R&amp;D Cooperation Status </a:t>
            </a:r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987E0-5488-4D49-9052-83109E966046}" type="slidenum">
              <a:rPr lang="ja-JP" altLang="en-US" smtClean="0">
                <a:solidFill>
                  <a:srgbClr val="26056F">
                    <a:tint val="75000"/>
                  </a:srgbClr>
                </a:solidFill>
                <a:latin typeface="Calibri"/>
                <a:ea typeface="ＭＳ Ｐゴシック"/>
              </a:rPr>
              <a:pPr/>
              <a:t>6</a:t>
            </a:fld>
            <a:endParaRPr lang="ja-JP" altLang="en-US">
              <a:solidFill>
                <a:srgbClr val="26056F">
                  <a:tint val="75000"/>
                </a:srgb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76298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矢印コネクタ 50"/>
          <p:cNvCxnSpPr/>
          <p:nvPr/>
        </p:nvCxnSpPr>
        <p:spPr>
          <a:xfrm>
            <a:off x="4852318" y="1337733"/>
            <a:ext cx="0" cy="1376763"/>
          </a:xfrm>
          <a:prstGeom prst="straightConnector1">
            <a:avLst/>
          </a:prstGeom>
          <a:ln w="57150" cmpd="sng">
            <a:solidFill>
              <a:srgbClr val="00009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6" idx="3"/>
          </p:cNvCxnSpPr>
          <p:nvPr/>
        </p:nvCxnSpPr>
        <p:spPr>
          <a:xfrm flipV="1">
            <a:off x="6515899" y="2771144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247" y="125892"/>
            <a:ext cx="8003020" cy="509172"/>
          </a:xfrm>
        </p:spPr>
        <p:txBody>
          <a:bodyPr>
            <a:noAutofit/>
          </a:bodyPr>
          <a:lstStyle/>
          <a:p>
            <a:r>
              <a:rPr kumimoji="1" lang="en-US" altLang="ja-JP" sz="2800" b="1" dirty="0"/>
              <a:t> </a:t>
            </a:r>
            <a:r>
              <a:rPr kumimoji="1" lang="en-US" altLang="ja-JP" sz="2800" b="1" dirty="0" smtClean="0"/>
              <a:t>     </a:t>
            </a:r>
            <a:r>
              <a:rPr kumimoji="1" lang="en-US" altLang="ja-JP" sz="2400" b="1" dirty="0" smtClean="0"/>
              <a:t>Cooperation of ILC host- and hub-laboratories</a:t>
            </a:r>
            <a:br>
              <a:rPr kumimoji="1" lang="en-US" altLang="ja-JP" sz="2400" b="1" dirty="0" smtClean="0"/>
            </a:br>
            <a:r>
              <a:rPr kumimoji="1" lang="en-US" altLang="ja-JP" sz="2400" b="1" dirty="0" smtClean="0"/>
              <a:t>with worldwide industry (proposed)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5390" y="5329033"/>
            <a:ext cx="3088750" cy="955667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1400" dirty="0" smtClean="0"/>
              <a:t>Regional hub-laboratories responsible to regional procurements to be 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open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for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 any world-wide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industry participation </a:t>
            </a:r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円/楕円 3"/>
          <p:cNvSpPr/>
          <p:nvPr/>
        </p:nvSpPr>
        <p:spPr>
          <a:xfrm>
            <a:off x="2001707" y="1860403"/>
            <a:ext cx="5673801" cy="3273594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ローチャート: 結合子 5"/>
          <p:cNvSpPr/>
          <p:nvPr/>
        </p:nvSpPr>
        <p:spPr>
          <a:xfrm>
            <a:off x="6945943" y="1931361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E, &amp; …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フローチャート: 結合子 6"/>
          <p:cNvSpPr/>
          <p:nvPr/>
        </p:nvSpPr>
        <p:spPr>
          <a:xfrm>
            <a:off x="1153928" y="187613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結合子 7"/>
          <p:cNvSpPr/>
          <p:nvPr/>
        </p:nvSpPr>
        <p:spPr>
          <a:xfrm>
            <a:off x="1153928" y="408748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B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フローチャート: 結合子 8"/>
          <p:cNvSpPr/>
          <p:nvPr/>
        </p:nvSpPr>
        <p:spPr>
          <a:xfrm>
            <a:off x="6988218" y="3963233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D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5" name="フローチャート: 結合子 14"/>
          <p:cNvSpPr/>
          <p:nvPr/>
        </p:nvSpPr>
        <p:spPr>
          <a:xfrm>
            <a:off x="2788585" y="2623092"/>
            <a:ext cx="4017217" cy="1780940"/>
          </a:xfrm>
          <a:prstGeom prst="flowChartConnector">
            <a:avLst/>
          </a:prstGeom>
          <a:solidFill>
            <a:srgbClr val="008000">
              <a:alpha val="15000"/>
            </a:srgbClr>
          </a:solidFill>
          <a:ln w="28575" cmpd="sng"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World-wide</a:t>
            </a:r>
          </a:p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Industry responsible to</a:t>
            </a:r>
          </a:p>
          <a:p>
            <a:pPr algn="ctr"/>
            <a:r>
              <a:rPr kumimoji="1" lang="en-US" altLang="ja-JP" sz="2000" b="1" dirty="0" smtClean="0">
                <a:solidFill>
                  <a:srgbClr val="FF0000"/>
                </a:solidFill>
              </a:rPr>
              <a:t>‘Build-to-Print’ manufacturing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2941340" y="821923"/>
            <a:ext cx="3768729" cy="567474"/>
          </a:xfrm>
          <a:prstGeom prst="roundRect">
            <a:avLst/>
          </a:prstGeom>
          <a:solidFill>
            <a:srgbClr val="FF6600"/>
          </a:solidFill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FF00"/>
                </a:solidFill>
              </a:rPr>
              <a:t>ILC Host-Lab</a:t>
            </a:r>
            <a:r>
              <a:rPr kumimoji="1" lang="en-US" altLang="ja-JP" dirty="0" smtClean="0">
                <a:solidFill>
                  <a:srgbClr val="FFFF00"/>
                </a:solidFill>
              </a:rPr>
              <a:t>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2" name="フローチャート: 結合子 21"/>
          <p:cNvSpPr/>
          <p:nvPr/>
        </p:nvSpPr>
        <p:spPr>
          <a:xfrm>
            <a:off x="3242240" y="4786100"/>
            <a:ext cx="3285560" cy="1614700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C: </a:t>
            </a:r>
            <a:r>
              <a:rPr lang="en-US" altLang="ja-JP" b="1" dirty="0" smtClean="0">
                <a:solidFill>
                  <a:srgbClr val="000000"/>
                </a:solidFill>
              </a:rPr>
              <a:t>responsible to </a:t>
            </a:r>
          </a:p>
          <a:p>
            <a:pPr algn="ctr"/>
            <a:r>
              <a:rPr lang="en-US" altLang="ja-JP" b="1" dirty="0" smtClean="0">
                <a:solidFill>
                  <a:srgbClr val="000000"/>
                </a:solidFill>
              </a:rPr>
              <a:t>Hosting System Test  and </a:t>
            </a:r>
            <a:r>
              <a:rPr lang="en-US" altLang="ja-JP" b="1" dirty="0" smtClean="0">
                <a:solidFill>
                  <a:srgbClr val="FF6600"/>
                </a:solidFill>
              </a:rPr>
              <a:t>Gradient Performance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3409802" y="1505362"/>
            <a:ext cx="2595315" cy="731165"/>
          </a:xfrm>
          <a:prstGeom prst="roundRect">
            <a:avLst>
              <a:gd name="adj" fmla="val 21532"/>
            </a:avLst>
          </a:prstGeom>
          <a:solidFill>
            <a:srgbClr val="FFFF00">
              <a:alpha val="35000"/>
            </a:srgbClr>
          </a:solidFill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Technical Coordination</a:t>
            </a:r>
          </a:p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for Lab-Consortium </a:t>
            </a:r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2708889" y="4087487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664343" y="2688308"/>
            <a:ext cx="671135" cy="209403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9" idx="1"/>
          </p:cNvCxnSpPr>
          <p:nvPr/>
        </p:nvCxnSpPr>
        <p:spPr>
          <a:xfrm>
            <a:off x="6631511" y="3865606"/>
            <a:ext cx="602919" cy="241711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4845509" y="4395025"/>
            <a:ext cx="0" cy="39107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312109" y="1311545"/>
            <a:ext cx="0" cy="215264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6795447" y="6074705"/>
            <a:ext cx="687290" cy="1380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7512737" y="5521174"/>
            <a:ext cx="16466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Technical 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c</a:t>
            </a:r>
            <a:r>
              <a:rPr kumimoji="1" lang="en-US" altLang="ja-JP" sz="1400" dirty="0" smtClean="0"/>
              <a:t>oordination link </a:t>
            </a:r>
          </a:p>
          <a:p>
            <a:r>
              <a:rPr kumimoji="1" lang="en-US" altLang="ja-JP" sz="1400" dirty="0" smtClean="0"/>
              <a:t>: Procurement link </a:t>
            </a:r>
            <a:endParaRPr kumimoji="1" lang="ja-JP" altLang="en-US" sz="1400" dirty="0"/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6805802" y="5729562"/>
            <a:ext cx="687290" cy="13805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A. Yamamoto, 13/12/9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R&amp;D Cooperation Status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9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6038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Further Works in Preparation Phase</a:t>
            </a:r>
            <a:endParaRPr kumimoji="1" lang="ja-JP" altLang="en-US" b="1" dirty="0"/>
          </a:p>
        </p:txBody>
      </p:sp>
      <p:pic>
        <p:nvPicPr>
          <p:cNvPr id="7" name="Picture 2"/>
          <p:cNvPicPr>
            <a:picLocks noGrp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1" t="-4324" r="-1279" b="-1"/>
          <a:stretch/>
        </p:blipFill>
        <p:spPr bwMode="auto">
          <a:xfrm>
            <a:off x="441224" y="1032509"/>
            <a:ext cx="8312923" cy="2017630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A. Yamamoto, 13/12/9</a:t>
            </a:r>
            <a:endParaRPr lang="en-US" dirty="0">
              <a:latin typeface="Calibri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LC R&amp;D Cooperation Status </a:t>
            </a:r>
            <a:endParaRPr lang="en-US">
              <a:latin typeface="Calibri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>
                <a:latin typeface="Calibri"/>
              </a:rPr>
              <a:pPr>
                <a:defRPr/>
              </a:pPr>
              <a:t>8</a:t>
            </a:fld>
            <a:endParaRPr lang="en-US" dirty="0">
              <a:latin typeface="Calibri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4294967295"/>
          </p:nvPr>
        </p:nvSpPr>
        <p:spPr>
          <a:xfrm>
            <a:off x="501650" y="3098248"/>
            <a:ext cx="8642350" cy="306125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kumimoji="1" lang="en-US" altLang="ja-JP" sz="2400" b="0" dirty="0" smtClean="0">
              <a:solidFill>
                <a:srgbClr val="3366FF"/>
              </a:solidFill>
              <a:latin typeface="+mn-lt"/>
            </a:endParaRPr>
          </a:p>
          <a:p>
            <a:r>
              <a:rPr kumimoji="1" lang="en-US" altLang="ja-JP" sz="2400" b="0" dirty="0" smtClean="0">
                <a:latin typeface="+mn-lt"/>
              </a:rPr>
              <a:t>Accelerator </a:t>
            </a:r>
            <a:r>
              <a:rPr lang="en-US" altLang="ja-JP" sz="2400" dirty="0"/>
              <a:t>E</a:t>
            </a:r>
            <a:r>
              <a:rPr lang="en-US" altLang="ja-JP" sz="2400" dirty="0" smtClean="0"/>
              <a:t>ngineering </a:t>
            </a:r>
            <a:r>
              <a:rPr lang="en-US" altLang="ja-JP" sz="2400" dirty="0"/>
              <a:t>D</a:t>
            </a:r>
            <a:r>
              <a:rPr lang="en-US" altLang="ja-JP" sz="2400" dirty="0" smtClean="0"/>
              <a:t>esign </a:t>
            </a:r>
          </a:p>
          <a:p>
            <a:r>
              <a:rPr kumimoji="1" lang="en-US" altLang="ja-JP" sz="2400" b="0" dirty="0" smtClean="0">
                <a:latin typeface="+mn-lt"/>
              </a:rPr>
              <a:t>Positron </a:t>
            </a:r>
            <a:r>
              <a:rPr lang="en-US" altLang="ja-JP" sz="2400" dirty="0"/>
              <a:t>S</a:t>
            </a:r>
            <a:r>
              <a:rPr kumimoji="1" lang="en-US" altLang="ja-JP" sz="2400" b="0" dirty="0" smtClean="0">
                <a:latin typeface="+mn-lt"/>
              </a:rPr>
              <a:t>ource</a:t>
            </a:r>
            <a:r>
              <a:rPr kumimoji="1" lang="en-US" altLang="ja-JP" sz="2400" b="0" dirty="0">
                <a:latin typeface="+mn-lt"/>
              </a:rPr>
              <a:t>: </a:t>
            </a:r>
            <a:r>
              <a:rPr lang="en-US" altLang="ja-JP" sz="2400" dirty="0" smtClean="0"/>
              <a:t>Conventional source development as</a:t>
            </a:r>
            <a:r>
              <a:rPr lang="en-US" altLang="ja-JP" sz="2400" dirty="0"/>
              <a:t> </a:t>
            </a:r>
            <a:r>
              <a:rPr kumimoji="1" lang="en-US" altLang="ja-JP" sz="2400" b="0" dirty="0" smtClean="0"/>
              <a:t>backup</a:t>
            </a:r>
            <a:endParaRPr kumimoji="1" lang="en-US" altLang="ja-JP" sz="2400" b="0" dirty="0"/>
          </a:p>
          <a:p>
            <a:r>
              <a:rPr kumimoji="1" lang="en-US" altLang="ja-JP" sz="2400" b="0" dirty="0">
                <a:latin typeface="+mn-lt"/>
              </a:rPr>
              <a:t>Damping </a:t>
            </a:r>
            <a:r>
              <a:rPr kumimoji="1" lang="en-US" altLang="ja-JP" sz="2400" b="0" dirty="0" smtClean="0">
                <a:latin typeface="+mn-lt"/>
              </a:rPr>
              <a:t>Ring</a:t>
            </a:r>
            <a:r>
              <a:rPr kumimoji="1" lang="en-US" altLang="ja-JP" sz="2400" b="0" dirty="0">
                <a:latin typeface="+mn-lt"/>
              </a:rPr>
              <a:t>: </a:t>
            </a:r>
            <a:r>
              <a:rPr lang="en-US" altLang="ja-JP" sz="2400" dirty="0" smtClean="0">
                <a:solidFill>
                  <a:srgbClr val="3366FF"/>
                </a:solidFill>
              </a:rPr>
              <a:t>Ultra low </a:t>
            </a:r>
            <a:r>
              <a:rPr lang="en-US" altLang="ja-JP" sz="2400" dirty="0" err="1" smtClean="0">
                <a:solidFill>
                  <a:srgbClr val="3366FF"/>
                </a:solidFill>
              </a:rPr>
              <a:t>emmittance</a:t>
            </a:r>
            <a:r>
              <a:rPr lang="en-US" altLang="ja-JP" sz="2400" dirty="0" smtClean="0">
                <a:solidFill>
                  <a:srgbClr val="3366FF"/>
                </a:solidFill>
              </a:rPr>
              <a:t> beam, and the stability</a:t>
            </a:r>
            <a:r>
              <a:rPr lang="en-US" altLang="ja-JP" sz="2400" dirty="0" smtClean="0"/>
              <a:t>, </a:t>
            </a:r>
            <a:r>
              <a:rPr kumimoji="1" lang="en-US" altLang="ja-JP" sz="2400" b="0" dirty="0" err="1" smtClean="0">
                <a:latin typeface="+mn-lt"/>
              </a:rPr>
              <a:t>Undulators</a:t>
            </a:r>
            <a:r>
              <a:rPr kumimoji="1" lang="en-US" altLang="ja-JP" sz="2400" b="0" dirty="0">
                <a:latin typeface="+mn-lt"/>
              </a:rPr>
              <a:t>, 650 MHz SCRF </a:t>
            </a:r>
          </a:p>
          <a:p>
            <a:r>
              <a:rPr kumimoji="1" lang="en-US" altLang="ja-JP" sz="2400" b="0" dirty="0">
                <a:latin typeface="+mn-lt"/>
              </a:rPr>
              <a:t>RTML</a:t>
            </a:r>
            <a:r>
              <a:rPr kumimoji="1" lang="en-US" altLang="ja-JP" sz="2400" b="0" dirty="0" smtClean="0">
                <a:latin typeface="+mn-lt"/>
              </a:rPr>
              <a:t>: residual magnetic field effect in long beam transport-line</a:t>
            </a:r>
            <a:endParaRPr kumimoji="1" lang="en-US" altLang="ja-JP" sz="2400" b="0" dirty="0">
              <a:latin typeface="+mn-lt"/>
            </a:endParaRPr>
          </a:p>
          <a:p>
            <a:r>
              <a:rPr kumimoji="1" lang="en-US" altLang="ja-JP" sz="2400" b="0" dirty="0">
                <a:latin typeface="+mn-lt"/>
              </a:rPr>
              <a:t>ML: </a:t>
            </a:r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Cavity integration, CM </a:t>
            </a:r>
            <a:r>
              <a:rPr kumimoji="1" lang="en-US" altLang="ja-JP" sz="2400" b="0" dirty="0" smtClean="0">
                <a:solidFill>
                  <a:srgbClr val="3366FF"/>
                </a:solidFill>
                <a:latin typeface="+mn-lt"/>
              </a:rPr>
              <a:t>eng</a:t>
            </a:r>
            <a:r>
              <a:rPr lang="en-US" altLang="ja-JP" sz="2400" dirty="0" smtClean="0">
                <a:solidFill>
                  <a:srgbClr val="3366FF"/>
                </a:solidFill>
              </a:rPr>
              <a:t>ineering </a:t>
            </a:r>
            <a:r>
              <a:rPr lang="en-US" altLang="ja-JP" sz="2400" dirty="0" smtClean="0"/>
              <a:t>for cost-effective industrialization, </a:t>
            </a:r>
            <a:r>
              <a:rPr lang="en-US" altLang="ja-JP" sz="2400" dirty="0" smtClean="0">
                <a:solidFill>
                  <a:srgbClr val="3366FF"/>
                </a:solidFill>
              </a:rPr>
              <a:t>Cryogenic Eng.</a:t>
            </a:r>
            <a:endParaRPr kumimoji="1" lang="en-US" altLang="ja-JP" sz="2400" b="0" dirty="0">
              <a:solidFill>
                <a:srgbClr val="3366FF"/>
              </a:solidFill>
            </a:endParaRPr>
          </a:p>
          <a:p>
            <a:r>
              <a:rPr kumimoji="1" lang="en-US" altLang="ja-JP" sz="2400" b="0" dirty="0">
                <a:latin typeface="+mn-lt"/>
              </a:rPr>
              <a:t>BDS: Final </a:t>
            </a:r>
            <a:r>
              <a:rPr kumimoji="1" lang="en-US" altLang="ja-JP" sz="2400" b="0" dirty="0" smtClean="0">
                <a:latin typeface="+mn-lt"/>
              </a:rPr>
              <a:t>focusing with </a:t>
            </a:r>
            <a:r>
              <a:rPr kumimoji="1" lang="en-US" altLang="ja-JP" sz="2400" b="0" dirty="0" err="1" smtClean="0">
                <a:latin typeface="+mn-lt"/>
              </a:rPr>
              <a:t>nano</a:t>
            </a:r>
            <a:r>
              <a:rPr kumimoji="1" lang="en-US" altLang="ja-JP" sz="2400" b="0" dirty="0" smtClean="0">
                <a:latin typeface="+mn-lt"/>
              </a:rPr>
              <a:t>-beam, </a:t>
            </a:r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alignment </a:t>
            </a:r>
            <a:r>
              <a:rPr kumimoji="1" lang="en-US" altLang="ja-JP" sz="2400" b="0" dirty="0">
                <a:latin typeface="+mn-lt"/>
              </a:rPr>
              <a:t>w/ tighter </a:t>
            </a:r>
            <a:r>
              <a:rPr kumimoji="1" lang="en-US" altLang="ja-JP" sz="2400" b="0" dirty="0" smtClean="0">
                <a:latin typeface="+mn-lt"/>
              </a:rPr>
              <a:t>tolerance, and design update</a:t>
            </a:r>
            <a:endParaRPr kumimoji="1" lang="en-US" altLang="ja-JP" sz="2400" b="0" dirty="0">
              <a:latin typeface="+mn-lt"/>
            </a:endParaRPr>
          </a:p>
          <a:p>
            <a:r>
              <a:rPr kumimoji="1" lang="en-US" altLang="ja-JP" sz="2400" b="0" dirty="0">
                <a:latin typeface="+mn-lt"/>
              </a:rPr>
              <a:t>Beam Dynamics: Accurate lattice design based on the specific site</a:t>
            </a:r>
          </a:p>
          <a:p>
            <a:r>
              <a:rPr kumimoji="1" lang="en-US" altLang="ja-JP" sz="2400" b="0" dirty="0">
                <a:latin typeface="+mn-lt"/>
              </a:rPr>
              <a:t>CFS:  Site specific work including </a:t>
            </a:r>
            <a:r>
              <a:rPr kumimoji="1" lang="en-US" altLang="ja-JP" sz="2400" b="0" dirty="0" smtClean="0">
                <a:solidFill>
                  <a:srgbClr val="3366FF"/>
                </a:solidFill>
                <a:latin typeface="+mn-lt"/>
              </a:rPr>
              <a:t>Detector hall </a:t>
            </a:r>
            <a:r>
              <a:rPr kumimoji="1" lang="en-US" altLang="ja-JP" sz="2400" b="0" dirty="0" smtClean="0">
                <a:latin typeface="+mn-lt"/>
              </a:rPr>
              <a:t>and Central </a:t>
            </a:r>
            <a:r>
              <a:rPr kumimoji="1" lang="en-US" altLang="ja-JP" sz="2400" b="0" dirty="0">
                <a:latin typeface="+mn-lt"/>
              </a:rPr>
              <a:t>Campus design and others</a:t>
            </a:r>
          </a:p>
          <a:p>
            <a:r>
              <a:rPr lang="en-US" altLang="ja-JP" sz="2400" dirty="0" smtClean="0"/>
              <a:t>EDMS:  engineering based on the EDMS</a:t>
            </a:r>
            <a:endParaRPr kumimoji="1" lang="en-US" altLang="ja-JP" sz="2400" b="0" dirty="0"/>
          </a:p>
        </p:txBody>
      </p:sp>
    </p:spTree>
    <p:extLst>
      <p:ext uri="{BB962C8B-B14F-4D97-AF65-F5344CB8AC3E}">
        <p14:creationId xmlns:p14="http://schemas.microsoft.com/office/powerpoint/2010/main" val="2268294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Cooperation Anticipated </a:t>
            </a:r>
            <a:r>
              <a:rPr lang="en-US" altLang="ja-JP" b="1" dirty="0" smtClean="0"/>
              <a:t>between</a:t>
            </a:r>
            <a:r>
              <a:rPr kumimoji="1" lang="en-US" altLang="ja-JP" b="1" dirty="0" smtClean="0"/>
              <a:t/>
            </a:r>
            <a:br>
              <a:rPr kumimoji="1" lang="en-US" altLang="ja-JP" b="1" dirty="0" smtClean="0"/>
            </a:br>
            <a:r>
              <a:rPr kumimoji="1" lang="en-US" altLang="ja-JP" sz="3600" b="1" dirty="0" smtClean="0"/>
              <a:t>KEK-CERN-European Laboratories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Nano-beam handling technology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Nano-beam </a:t>
            </a:r>
            <a:r>
              <a:rPr lang="en-US" altLang="ja-JP" dirty="0" smtClean="0"/>
              <a:t>and</a:t>
            </a:r>
            <a:r>
              <a:rPr lang="en-US" altLang="ja-JP" dirty="0" smtClean="0">
                <a:solidFill>
                  <a:srgbClr val="FF0000"/>
                </a:solidFill>
              </a:rPr>
              <a:t> the stability </a:t>
            </a:r>
            <a:r>
              <a:rPr lang="en-US" altLang="ja-JP" dirty="0" smtClean="0"/>
              <a:t>as a common subject for both ILC and CLIC, through ATF </a:t>
            </a:r>
            <a:r>
              <a:rPr lang="en-US" altLang="ja-JP" dirty="0" smtClean="0"/>
              <a:t>collaboration</a:t>
            </a:r>
          </a:p>
          <a:p>
            <a:pPr lvl="1"/>
            <a:r>
              <a:rPr lang="en-US" altLang="ja-JP" dirty="0"/>
              <a:t>Final focusing including magnet and the mechanical stability, as well as commissioning technology, still to be investigated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3366FF"/>
                </a:solidFill>
              </a:rPr>
              <a:t>SCRF cavity integration technology, </a:t>
            </a:r>
          </a:p>
          <a:p>
            <a:pPr lvl="1"/>
            <a:r>
              <a:rPr lang="en-US" altLang="ja-JP" dirty="0" smtClean="0"/>
              <a:t>Specially on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input-power couplers </a:t>
            </a:r>
            <a:r>
              <a:rPr kumimoji="1" lang="en-US" altLang="ja-JP" dirty="0" smtClean="0"/>
              <a:t>and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tuners,</a:t>
            </a:r>
            <a:r>
              <a:rPr kumimoji="1" lang="en-US" altLang="ja-JP" dirty="0" smtClean="0"/>
              <a:t> as a common subject for both ILC and SPL for LHC injector upgrade,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Cryogenic engineering </a:t>
            </a:r>
          </a:p>
          <a:p>
            <a:pPr lvl="1"/>
            <a:r>
              <a:rPr kumimoji="1" lang="en-US" altLang="ja-JP" dirty="0" smtClean="0"/>
              <a:t>Specially on handling of large amount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helium inventory</a:t>
            </a:r>
            <a:r>
              <a:rPr kumimoji="1" lang="en-US" altLang="ja-JP" dirty="0" smtClean="0"/>
              <a:t>, as a specially crucial issue in mountain region, </a:t>
            </a:r>
          </a:p>
          <a:p>
            <a:pPr lvl="1"/>
            <a:endParaRPr lang="en-US" altLang="ja-JP" dirty="0"/>
          </a:p>
          <a:p>
            <a:r>
              <a:rPr lang="en-US" altLang="ja-JP" dirty="0" smtClean="0">
                <a:solidFill>
                  <a:srgbClr val="3366FF"/>
                </a:solidFill>
              </a:rPr>
              <a:t>Civil engineering study </a:t>
            </a:r>
          </a:p>
          <a:p>
            <a:pPr lvl="1"/>
            <a:r>
              <a:rPr lang="en-US" altLang="ja-JP" dirty="0" smtClean="0"/>
              <a:t>specially for the </a:t>
            </a:r>
            <a:r>
              <a:rPr lang="en-US" altLang="ja-JP" dirty="0" smtClean="0">
                <a:solidFill>
                  <a:srgbClr val="FF0000"/>
                </a:solidFill>
              </a:rPr>
              <a:t>detector-hall </a:t>
            </a:r>
            <a:r>
              <a:rPr lang="en-US" altLang="ja-JP" dirty="0" smtClean="0"/>
              <a:t>design, </a:t>
            </a:r>
            <a:r>
              <a:rPr kumimoji="1" lang="en-US" altLang="ja-JP" dirty="0" smtClean="0"/>
              <a:t>  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A. Yamamoto, 13/12/9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LC R&amp;D Cooperation Status 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5FF54-B23B-F44D-95AA-F4D02662607B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540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ユーザー設定 2">
      <a:dk1>
        <a:sysClr val="windowText" lastClr="000000"/>
      </a:dk1>
      <a:lt1>
        <a:srgbClr val="26056F"/>
      </a:lt1>
      <a:dk2>
        <a:srgbClr val="69676D"/>
      </a:dk2>
      <a:lt2>
        <a:srgbClr val="201F22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99F5BF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</TotalTime>
  <Words>2531</Words>
  <Application>Microsoft Macintosh PowerPoint</Application>
  <PresentationFormat>画面に合わせる (4:3)</PresentationFormat>
  <Paragraphs>527</Paragraphs>
  <Slides>31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6</vt:i4>
      </vt:variant>
      <vt:variant>
        <vt:lpstr>スライド タイトル</vt:lpstr>
      </vt:variant>
      <vt:variant>
        <vt:i4>31</vt:i4>
      </vt:variant>
    </vt:vector>
  </HeadingPairs>
  <TitlesOfParts>
    <vt:vector size="37" baseType="lpstr">
      <vt:lpstr>ホワイト</vt:lpstr>
      <vt:lpstr>Draft_LLC_PowerPoint_template_021513</vt:lpstr>
      <vt:lpstr>1_Draft_LLC_PowerPoint_template_021513</vt:lpstr>
      <vt:lpstr>Office テーマ</vt:lpstr>
      <vt:lpstr>2_Draft_LLC_PowerPoint_template_021513</vt:lpstr>
      <vt:lpstr>3_ホワイト</vt:lpstr>
      <vt:lpstr>Linear Collider  R &amp; D Status in Cooperation between CERN and KEK, focusing on ILC</vt:lpstr>
      <vt:lpstr>ILC Time Line</vt:lpstr>
      <vt:lpstr>RDR (2007) to TDR (2012)  </vt:lpstr>
      <vt:lpstr>ILC TDR Design</vt:lpstr>
      <vt:lpstr>ILC Time Line: Progress and Prospect</vt:lpstr>
      <vt:lpstr>ILC Timeline   Proposed by LCC</vt:lpstr>
      <vt:lpstr>      Cooperation of ILC host- and hub-laboratories with worldwide industry (proposed)</vt:lpstr>
      <vt:lpstr>Further Works in Preparation Phase</vt:lpstr>
      <vt:lpstr>Cooperation Anticipated between KEK-CERN-European Laboratories</vt:lpstr>
      <vt:lpstr>Cooperation Anticipated between KEK-CERN-European Laboratories</vt:lpstr>
      <vt:lpstr>KEK-ATF：Progress</vt:lpstr>
      <vt:lpstr>ATF Future Plan</vt:lpstr>
      <vt:lpstr>Cooperation Anticipated between KEK-CERN-European Laboratories</vt:lpstr>
      <vt:lpstr>SCRF Linac Technology </vt:lpstr>
      <vt:lpstr>Plug-compatible Conditions  </vt:lpstr>
      <vt:lpstr>Demonstrations and Evaluation  of Various Couplers and Tuners in S1-Global</vt:lpstr>
      <vt:lpstr>PowerPoint プレゼンテーション</vt:lpstr>
      <vt:lpstr>EXFEL Cavity and Tuner </vt:lpstr>
      <vt:lpstr>Inter-Cavity Spacing</vt:lpstr>
      <vt:lpstr>CERN - CEA-Saclay Collaboration for  CERN-SPL SCRF cavity and tuner development </vt:lpstr>
      <vt:lpstr>Cooperation Anticipated between KEK-CERN-European Laboratories</vt:lpstr>
      <vt:lpstr>CERN’s Experience for He/N2 Storage to be reflected to the ILC Cryogenics design </vt:lpstr>
      <vt:lpstr>Cooperation Anticipated between KEK-CERN-European Laboratories</vt:lpstr>
      <vt:lpstr>Site Specific Design to be carried out</vt:lpstr>
      <vt:lpstr>Summary</vt:lpstr>
      <vt:lpstr>backup</vt:lpstr>
      <vt:lpstr>ILC Time Scale required </vt:lpstr>
      <vt:lpstr>Cavity Integration</vt:lpstr>
      <vt:lpstr>S1-Global hosted at KEK:  Global cooperation to demonstrate  SCRF system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 Accelerator Activities in Japan</dc:title>
  <dc:creator>Yamamoto Akira</dc:creator>
  <cp:lastModifiedBy>Yamamoto Akira</cp:lastModifiedBy>
  <cp:revision>44</cp:revision>
  <dcterms:created xsi:type="dcterms:W3CDTF">2013-11-27T04:44:08Z</dcterms:created>
  <dcterms:modified xsi:type="dcterms:W3CDTF">2013-12-09T08:19:09Z</dcterms:modified>
</cp:coreProperties>
</file>