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8" r:id="rId3"/>
    <p:sldMasterId id="2147483680" r:id="rId4"/>
  </p:sldMasterIdLst>
  <p:notesMasterIdLst>
    <p:notesMasterId r:id="rId32"/>
  </p:notesMasterIdLst>
  <p:handoutMasterIdLst>
    <p:handoutMasterId r:id="rId33"/>
  </p:handoutMasterIdLst>
  <p:sldIdLst>
    <p:sldId id="395" r:id="rId5"/>
    <p:sldId id="548" r:id="rId6"/>
    <p:sldId id="523" r:id="rId7"/>
    <p:sldId id="262" r:id="rId8"/>
    <p:sldId id="528" r:id="rId9"/>
    <p:sldId id="531" r:id="rId10"/>
    <p:sldId id="539" r:id="rId11"/>
    <p:sldId id="534" r:id="rId12"/>
    <p:sldId id="536" r:id="rId13"/>
    <p:sldId id="488" r:id="rId14"/>
    <p:sldId id="507" r:id="rId15"/>
    <p:sldId id="510" r:id="rId16"/>
    <p:sldId id="511" r:id="rId17"/>
    <p:sldId id="504" r:id="rId18"/>
    <p:sldId id="514" r:id="rId19"/>
    <p:sldId id="479" r:id="rId20"/>
    <p:sldId id="480" r:id="rId21"/>
    <p:sldId id="550" r:id="rId22"/>
    <p:sldId id="515" r:id="rId23"/>
    <p:sldId id="555" r:id="rId24"/>
    <p:sldId id="551" r:id="rId25"/>
    <p:sldId id="517" r:id="rId26"/>
    <p:sldId id="516" r:id="rId27"/>
    <p:sldId id="552" r:id="rId28"/>
    <p:sldId id="553" r:id="rId29"/>
    <p:sldId id="494" r:id="rId30"/>
    <p:sldId id="52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80"/>
    <a:srgbClr val="8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96" autoAdjust="0"/>
    <p:restoredTop sz="98020" autoAdjust="0"/>
  </p:normalViewPr>
  <p:slideViewPr>
    <p:cSldViewPr snapToGrid="0">
      <p:cViewPr>
        <p:scale>
          <a:sx n="100" d="100"/>
          <a:sy n="100" d="100"/>
        </p:scale>
        <p:origin x="-75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qingjin:Desktop:To_be_done:D1%20ongoing:A150-LHC-OUTER&#65293;CABLE:20130924-New%20Insu-2D:2D%20Multiple%20coefficients%20-%20templat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qingjin:Desktop:To_be_done:D1%20ongoing:A150-LHC-OUTER&#65293;CABLE:20130924-New%20Insu-2D:2D%20Multiple%20coefficients%20-%20templat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akamoto:WorkArea:H20.4:CERN-LHC:D1&#38283;&#30330;:&#24029;&#21448;&#12373;&#12435;:20130927ROXIE-CAD_Ver2.1:FromQingjin:20131031&#12467;&#12452;&#12523;&#12456;&#12531;&#12489;&#12399;&#20206;:Coil_harmonics-LHC_NbTi_OUTER_A150_3D_NWay-full_model-cold-35Tm&#65343;Peak&#20184;&#12365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akamoto:WorkArea:H20.4:CERN-LHC:D1&#38283;&#30330;:&#24029;&#21448;&#12373;&#12435;:20130927ROXIE-CAD_Ver2.1:FromQingjin:20131031&#12467;&#12452;&#12523;&#12456;&#12531;&#12489;&#12399;&#20206;:Coil_harmonics-LHC_NbTi_OUTER_A150_3D_NWay-full_model-cold-35Tm&#65343;Peak&#20184;&#12365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akamoto:WorkArea:H20.4:CERN-LHC:D1&#38283;&#30330;:&#24029;&#21448;&#12373;&#12435;:20130927ROXIE-CAD_Ver2.1:FromQingjin:20131031&#12467;&#12452;&#12523;&#12456;&#12531;&#12489;&#12399;&#20206;:Coil_harmonics-LHC_NbTi_OUTER_A150_3D_NWay-full_model-cold-35Tm&#65343;Peak&#20184;&#12365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qingjin:KEK%20office:High%20field%20magnet%20development:HL-LHC%20magnet%20development:D1%20dipole%20development:report:Excel%20sum:ND1-LHC%20dipole%20cable%20(outer):Stress%20&amp;%20stray%20field.xlsx" TargetMode="External"/><Relationship Id="rId2" Type="http://schemas.openxmlformats.org/officeDocument/2006/relationships/chartUserShapes" Target="../drawings/drawing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RURI\Documents\RURI\LHC\D1\10stack_graph\20130613_rur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561114581689"/>
          <c:y val="0.033757225433526"/>
          <c:w val="0.828192134222106"/>
          <c:h val="0.833171726366574"/>
        </c:manualLayout>
      </c:layout>
      <c:scatterChart>
        <c:scatterStyle val="lineMarker"/>
        <c:varyColors val="0"/>
        <c:ser>
          <c:idx val="1"/>
          <c:order val="0"/>
          <c:tx>
            <c:strRef>
              <c:f>'New-insu-LL75'!$E$2</c:f>
              <c:strCache>
                <c:ptCount val="1"/>
                <c:pt idx="0">
                  <c:v>b5</c:v>
                </c:pt>
              </c:strCache>
            </c:strRef>
          </c:tx>
          <c:xVal>
            <c:numRef>
              <c:f>'New-insu-LL75'!$B$3:$B$53</c:f>
              <c:numCache>
                <c:formatCode>General</c:formatCode>
                <c:ptCount val="51"/>
                <c:pt idx="0">
                  <c:v>0.49935</c:v>
                </c:pt>
                <c:pt idx="1">
                  <c:v>0.99935</c:v>
                </c:pt>
                <c:pt idx="2">
                  <c:v>1.4993</c:v>
                </c:pt>
                <c:pt idx="3">
                  <c:v>1.9993</c:v>
                </c:pt>
                <c:pt idx="4">
                  <c:v>2.4994</c:v>
                </c:pt>
                <c:pt idx="5">
                  <c:v>2.9994</c:v>
                </c:pt>
                <c:pt idx="6">
                  <c:v>3.4994</c:v>
                </c:pt>
                <c:pt idx="7">
                  <c:v>3.9994</c:v>
                </c:pt>
                <c:pt idx="8">
                  <c:v>4.4994</c:v>
                </c:pt>
                <c:pt idx="9">
                  <c:v>4.9994</c:v>
                </c:pt>
                <c:pt idx="10">
                  <c:v>5.4994</c:v>
                </c:pt>
                <c:pt idx="11">
                  <c:v>5.9994</c:v>
                </c:pt>
                <c:pt idx="12">
                  <c:v>6.4994</c:v>
                </c:pt>
                <c:pt idx="13">
                  <c:v>6.9994</c:v>
                </c:pt>
                <c:pt idx="14">
                  <c:v>7.4994</c:v>
                </c:pt>
                <c:pt idx="15">
                  <c:v>7.9994</c:v>
                </c:pt>
                <c:pt idx="16">
                  <c:v>8.4993</c:v>
                </c:pt>
                <c:pt idx="17">
                  <c:v>8.9993</c:v>
                </c:pt>
                <c:pt idx="18">
                  <c:v>9.4993</c:v>
                </c:pt>
                <c:pt idx="19">
                  <c:v>9.9993</c:v>
                </c:pt>
                <c:pt idx="20">
                  <c:v>10.499</c:v>
                </c:pt>
                <c:pt idx="21">
                  <c:v>10.999</c:v>
                </c:pt>
                <c:pt idx="22">
                  <c:v>11.499</c:v>
                </c:pt>
                <c:pt idx="23">
                  <c:v>11.999</c:v>
                </c:pt>
                <c:pt idx="24">
                  <c:v>12.499</c:v>
                </c:pt>
                <c:pt idx="25">
                  <c:v>12.999</c:v>
                </c:pt>
                <c:pt idx="26">
                  <c:v>12.499</c:v>
                </c:pt>
                <c:pt idx="27">
                  <c:v>11.999</c:v>
                </c:pt>
                <c:pt idx="28">
                  <c:v>11.499</c:v>
                </c:pt>
                <c:pt idx="29">
                  <c:v>10.999</c:v>
                </c:pt>
                <c:pt idx="30">
                  <c:v>10.499</c:v>
                </c:pt>
                <c:pt idx="31">
                  <c:v>9.9993</c:v>
                </c:pt>
                <c:pt idx="32">
                  <c:v>9.4993</c:v>
                </c:pt>
                <c:pt idx="33">
                  <c:v>8.9993</c:v>
                </c:pt>
                <c:pt idx="34">
                  <c:v>8.4993</c:v>
                </c:pt>
                <c:pt idx="35">
                  <c:v>7.9994</c:v>
                </c:pt>
                <c:pt idx="36">
                  <c:v>7.4994</c:v>
                </c:pt>
                <c:pt idx="37">
                  <c:v>6.9994</c:v>
                </c:pt>
                <c:pt idx="38">
                  <c:v>6.4994</c:v>
                </c:pt>
                <c:pt idx="39">
                  <c:v>5.9994</c:v>
                </c:pt>
                <c:pt idx="40">
                  <c:v>5.4994</c:v>
                </c:pt>
                <c:pt idx="41">
                  <c:v>4.9994</c:v>
                </c:pt>
                <c:pt idx="42">
                  <c:v>4.4994</c:v>
                </c:pt>
                <c:pt idx="43">
                  <c:v>3.9994</c:v>
                </c:pt>
                <c:pt idx="44">
                  <c:v>3.4994</c:v>
                </c:pt>
                <c:pt idx="45">
                  <c:v>2.9994</c:v>
                </c:pt>
                <c:pt idx="46">
                  <c:v>2.4994</c:v>
                </c:pt>
                <c:pt idx="47">
                  <c:v>1.9993</c:v>
                </c:pt>
                <c:pt idx="48">
                  <c:v>1.4993</c:v>
                </c:pt>
                <c:pt idx="49">
                  <c:v>0.99935</c:v>
                </c:pt>
                <c:pt idx="50">
                  <c:v>0.49935</c:v>
                </c:pt>
              </c:numCache>
            </c:numRef>
          </c:xVal>
          <c:yVal>
            <c:numRef>
              <c:f>'New-insu-LL75'!$E$3:$E$53</c:f>
              <c:numCache>
                <c:formatCode>0.00E+00</c:formatCode>
                <c:ptCount val="51"/>
                <c:pt idx="0">
                  <c:v>-2.7221</c:v>
                </c:pt>
                <c:pt idx="1">
                  <c:v>-1.7437</c:v>
                </c:pt>
                <c:pt idx="2">
                  <c:v>-1.442</c:v>
                </c:pt>
                <c:pt idx="3">
                  <c:v>-1.3109</c:v>
                </c:pt>
                <c:pt idx="4">
                  <c:v>-1.2417</c:v>
                </c:pt>
                <c:pt idx="5">
                  <c:v>-1.1997</c:v>
                </c:pt>
                <c:pt idx="6">
                  <c:v>-1.1736</c:v>
                </c:pt>
                <c:pt idx="7">
                  <c:v>-1.1562</c:v>
                </c:pt>
                <c:pt idx="8">
                  <c:v>-1.1537</c:v>
                </c:pt>
                <c:pt idx="9">
                  <c:v>-1.1316</c:v>
                </c:pt>
                <c:pt idx="10">
                  <c:v>-1.1044</c:v>
                </c:pt>
                <c:pt idx="11">
                  <c:v>-1.2667</c:v>
                </c:pt>
                <c:pt idx="12">
                  <c:v>-1.4988</c:v>
                </c:pt>
                <c:pt idx="13">
                  <c:v>-1.5964</c:v>
                </c:pt>
                <c:pt idx="14">
                  <c:v>-1.6379</c:v>
                </c:pt>
                <c:pt idx="15">
                  <c:v>-1.6803</c:v>
                </c:pt>
                <c:pt idx="16">
                  <c:v>-1.6672</c:v>
                </c:pt>
                <c:pt idx="17">
                  <c:v>-1.5873</c:v>
                </c:pt>
                <c:pt idx="18">
                  <c:v>-1.4129</c:v>
                </c:pt>
                <c:pt idx="19">
                  <c:v>-1.1582</c:v>
                </c:pt>
                <c:pt idx="20">
                  <c:v>-0.88774</c:v>
                </c:pt>
                <c:pt idx="21">
                  <c:v>-0.62453</c:v>
                </c:pt>
                <c:pt idx="22">
                  <c:v>-0.37395</c:v>
                </c:pt>
                <c:pt idx="23">
                  <c:v>-0.14378</c:v>
                </c:pt>
                <c:pt idx="24">
                  <c:v>0.08166</c:v>
                </c:pt>
                <c:pt idx="25">
                  <c:v>0.29998</c:v>
                </c:pt>
                <c:pt idx="26">
                  <c:v>0.16928</c:v>
                </c:pt>
                <c:pt idx="27">
                  <c:v>-0.04636</c:v>
                </c:pt>
                <c:pt idx="28">
                  <c:v>-0.27387</c:v>
                </c:pt>
                <c:pt idx="29">
                  <c:v>-0.52151</c:v>
                </c:pt>
                <c:pt idx="30">
                  <c:v>-0.78058</c:v>
                </c:pt>
                <c:pt idx="31">
                  <c:v>-1.0449</c:v>
                </c:pt>
                <c:pt idx="32">
                  <c:v>-1.2945</c:v>
                </c:pt>
                <c:pt idx="33">
                  <c:v>-1.4664</c:v>
                </c:pt>
                <c:pt idx="34">
                  <c:v>-1.5472</c:v>
                </c:pt>
                <c:pt idx="35">
                  <c:v>-1.5647</c:v>
                </c:pt>
                <c:pt idx="36">
                  <c:v>-1.5258</c:v>
                </c:pt>
                <c:pt idx="37">
                  <c:v>-1.4845</c:v>
                </c:pt>
                <c:pt idx="38">
                  <c:v>-1.3896</c:v>
                </c:pt>
                <c:pt idx="39">
                  <c:v>-1.1476</c:v>
                </c:pt>
                <c:pt idx="40">
                  <c:v>-0.9784</c:v>
                </c:pt>
                <c:pt idx="41">
                  <c:v>-0.99355</c:v>
                </c:pt>
                <c:pt idx="42">
                  <c:v>-0.99625</c:v>
                </c:pt>
                <c:pt idx="43">
                  <c:v>-0.9764</c:v>
                </c:pt>
                <c:pt idx="44">
                  <c:v>-0.95926</c:v>
                </c:pt>
                <c:pt idx="45">
                  <c:v>-0.93636</c:v>
                </c:pt>
                <c:pt idx="46">
                  <c:v>-0.90439</c:v>
                </c:pt>
                <c:pt idx="47">
                  <c:v>-0.85261</c:v>
                </c:pt>
                <c:pt idx="48">
                  <c:v>-0.75887</c:v>
                </c:pt>
                <c:pt idx="49">
                  <c:v>-0.55263</c:v>
                </c:pt>
                <c:pt idx="50">
                  <c:v>0.076451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'New-insu-LL75'!$F$2</c:f>
              <c:strCache>
                <c:ptCount val="1"/>
                <c:pt idx="0">
                  <c:v>b7</c:v>
                </c:pt>
              </c:strCache>
            </c:strRef>
          </c:tx>
          <c:xVal>
            <c:numRef>
              <c:f>'New-insu-LL75'!$B$3:$B$53</c:f>
              <c:numCache>
                <c:formatCode>General</c:formatCode>
                <c:ptCount val="51"/>
                <c:pt idx="0">
                  <c:v>0.49935</c:v>
                </c:pt>
                <c:pt idx="1">
                  <c:v>0.99935</c:v>
                </c:pt>
                <c:pt idx="2">
                  <c:v>1.4993</c:v>
                </c:pt>
                <c:pt idx="3">
                  <c:v>1.9993</c:v>
                </c:pt>
                <c:pt idx="4">
                  <c:v>2.4994</c:v>
                </c:pt>
                <c:pt idx="5">
                  <c:v>2.9994</c:v>
                </c:pt>
                <c:pt idx="6">
                  <c:v>3.4994</c:v>
                </c:pt>
                <c:pt idx="7">
                  <c:v>3.9994</c:v>
                </c:pt>
                <c:pt idx="8">
                  <c:v>4.4994</c:v>
                </c:pt>
                <c:pt idx="9">
                  <c:v>4.9994</c:v>
                </c:pt>
                <c:pt idx="10">
                  <c:v>5.4994</c:v>
                </c:pt>
                <c:pt idx="11">
                  <c:v>5.9994</c:v>
                </c:pt>
                <c:pt idx="12">
                  <c:v>6.4994</c:v>
                </c:pt>
                <c:pt idx="13">
                  <c:v>6.9994</c:v>
                </c:pt>
                <c:pt idx="14">
                  <c:v>7.4994</c:v>
                </c:pt>
                <c:pt idx="15">
                  <c:v>7.9994</c:v>
                </c:pt>
                <c:pt idx="16">
                  <c:v>8.4993</c:v>
                </c:pt>
                <c:pt idx="17">
                  <c:v>8.9993</c:v>
                </c:pt>
                <c:pt idx="18">
                  <c:v>9.4993</c:v>
                </c:pt>
                <c:pt idx="19">
                  <c:v>9.9993</c:v>
                </c:pt>
                <c:pt idx="20">
                  <c:v>10.499</c:v>
                </c:pt>
                <c:pt idx="21">
                  <c:v>10.999</c:v>
                </c:pt>
                <c:pt idx="22">
                  <c:v>11.499</c:v>
                </c:pt>
                <c:pt idx="23">
                  <c:v>11.999</c:v>
                </c:pt>
                <c:pt idx="24">
                  <c:v>12.499</c:v>
                </c:pt>
                <c:pt idx="25">
                  <c:v>12.999</c:v>
                </c:pt>
                <c:pt idx="26">
                  <c:v>12.499</c:v>
                </c:pt>
                <c:pt idx="27">
                  <c:v>11.999</c:v>
                </c:pt>
                <c:pt idx="28">
                  <c:v>11.499</c:v>
                </c:pt>
                <c:pt idx="29">
                  <c:v>10.999</c:v>
                </c:pt>
                <c:pt idx="30">
                  <c:v>10.499</c:v>
                </c:pt>
                <c:pt idx="31">
                  <c:v>9.9993</c:v>
                </c:pt>
                <c:pt idx="32">
                  <c:v>9.4993</c:v>
                </c:pt>
                <c:pt idx="33">
                  <c:v>8.9993</c:v>
                </c:pt>
                <c:pt idx="34">
                  <c:v>8.4993</c:v>
                </c:pt>
                <c:pt idx="35">
                  <c:v>7.9994</c:v>
                </c:pt>
                <c:pt idx="36">
                  <c:v>7.4994</c:v>
                </c:pt>
                <c:pt idx="37">
                  <c:v>6.9994</c:v>
                </c:pt>
                <c:pt idx="38">
                  <c:v>6.4994</c:v>
                </c:pt>
                <c:pt idx="39">
                  <c:v>5.9994</c:v>
                </c:pt>
                <c:pt idx="40">
                  <c:v>5.4994</c:v>
                </c:pt>
                <c:pt idx="41">
                  <c:v>4.9994</c:v>
                </c:pt>
                <c:pt idx="42">
                  <c:v>4.4994</c:v>
                </c:pt>
                <c:pt idx="43">
                  <c:v>3.9994</c:v>
                </c:pt>
                <c:pt idx="44">
                  <c:v>3.4994</c:v>
                </c:pt>
                <c:pt idx="45">
                  <c:v>2.9994</c:v>
                </c:pt>
                <c:pt idx="46">
                  <c:v>2.4994</c:v>
                </c:pt>
                <c:pt idx="47">
                  <c:v>1.9993</c:v>
                </c:pt>
                <c:pt idx="48">
                  <c:v>1.4993</c:v>
                </c:pt>
                <c:pt idx="49">
                  <c:v>0.99935</c:v>
                </c:pt>
                <c:pt idx="50">
                  <c:v>0.49935</c:v>
                </c:pt>
              </c:numCache>
            </c:numRef>
          </c:xVal>
          <c:yVal>
            <c:numRef>
              <c:f>'New-insu-LL75'!$F$3:$F$53</c:f>
              <c:numCache>
                <c:formatCode>0.00E+00</c:formatCode>
                <c:ptCount val="51"/>
                <c:pt idx="0">
                  <c:v>0.081548</c:v>
                </c:pt>
                <c:pt idx="1">
                  <c:v>0.75984</c:v>
                </c:pt>
                <c:pt idx="2">
                  <c:v>0.98495</c:v>
                </c:pt>
                <c:pt idx="3">
                  <c:v>1.0831</c:v>
                </c:pt>
                <c:pt idx="4">
                  <c:v>1.1349</c:v>
                </c:pt>
                <c:pt idx="5">
                  <c:v>1.1664</c:v>
                </c:pt>
                <c:pt idx="6">
                  <c:v>1.187</c:v>
                </c:pt>
                <c:pt idx="7">
                  <c:v>1.2015</c:v>
                </c:pt>
                <c:pt idx="8">
                  <c:v>1.2124</c:v>
                </c:pt>
                <c:pt idx="9">
                  <c:v>1.2332</c:v>
                </c:pt>
                <c:pt idx="10">
                  <c:v>1.2635</c:v>
                </c:pt>
                <c:pt idx="11">
                  <c:v>1.2674</c:v>
                </c:pt>
                <c:pt idx="12">
                  <c:v>1.2302</c:v>
                </c:pt>
                <c:pt idx="13">
                  <c:v>1.138</c:v>
                </c:pt>
                <c:pt idx="14">
                  <c:v>0.98221</c:v>
                </c:pt>
                <c:pt idx="15">
                  <c:v>0.78178</c:v>
                </c:pt>
                <c:pt idx="16">
                  <c:v>0.58365</c:v>
                </c:pt>
                <c:pt idx="17">
                  <c:v>0.40974</c:v>
                </c:pt>
                <c:pt idx="18">
                  <c:v>0.26362</c:v>
                </c:pt>
                <c:pt idx="19">
                  <c:v>0.14477</c:v>
                </c:pt>
                <c:pt idx="20">
                  <c:v>0.050003</c:v>
                </c:pt>
                <c:pt idx="21">
                  <c:v>-0.025655</c:v>
                </c:pt>
                <c:pt idx="22">
                  <c:v>-0.085014</c:v>
                </c:pt>
                <c:pt idx="23">
                  <c:v>-0.13402</c:v>
                </c:pt>
                <c:pt idx="24">
                  <c:v>-0.17082</c:v>
                </c:pt>
                <c:pt idx="25">
                  <c:v>-0.19952</c:v>
                </c:pt>
                <c:pt idx="26">
                  <c:v>-0.13134</c:v>
                </c:pt>
                <c:pt idx="27">
                  <c:v>-0.089275</c:v>
                </c:pt>
                <c:pt idx="28">
                  <c:v>-0.038256</c:v>
                </c:pt>
                <c:pt idx="29">
                  <c:v>0.023108</c:v>
                </c:pt>
                <c:pt idx="30">
                  <c:v>0.10147</c:v>
                </c:pt>
                <c:pt idx="31">
                  <c:v>0.19998</c:v>
                </c:pt>
                <c:pt idx="32">
                  <c:v>0.32222</c:v>
                </c:pt>
                <c:pt idx="33">
                  <c:v>0.47081</c:v>
                </c:pt>
                <c:pt idx="34">
                  <c:v>0.64587</c:v>
                </c:pt>
                <c:pt idx="35">
                  <c:v>0.84384</c:v>
                </c:pt>
                <c:pt idx="36">
                  <c:v>1.0448</c:v>
                </c:pt>
                <c:pt idx="37">
                  <c:v>1.2029</c:v>
                </c:pt>
                <c:pt idx="38">
                  <c:v>1.2984</c:v>
                </c:pt>
                <c:pt idx="39">
                  <c:v>1.342</c:v>
                </c:pt>
                <c:pt idx="40">
                  <c:v>1.3457</c:v>
                </c:pt>
                <c:pt idx="41">
                  <c:v>1.3262</c:v>
                </c:pt>
                <c:pt idx="42">
                  <c:v>1.3201</c:v>
                </c:pt>
                <c:pt idx="43">
                  <c:v>1.3286</c:v>
                </c:pt>
                <c:pt idx="44">
                  <c:v>1.3417</c:v>
                </c:pt>
                <c:pt idx="45">
                  <c:v>1.3604</c:v>
                </c:pt>
                <c:pt idx="46">
                  <c:v>1.3886</c:v>
                </c:pt>
                <c:pt idx="47">
                  <c:v>1.4346</c:v>
                </c:pt>
                <c:pt idx="48">
                  <c:v>1.5187</c:v>
                </c:pt>
                <c:pt idx="49">
                  <c:v>1.7081</c:v>
                </c:pt>
                <c:pt idx="50">
                  <c:v>2.379399999999999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'New-insu-LL75'!$G$2</c:f>
              <c:strCache>
                <c:ptCount val="1"/>
                <c:pt idx="0">
                  <c:v>b9</c:v>
                </c:pt>
              </c:strCache>
            </c:strRef>
          </c:tx>
          <c:xVal>
            <c:numRef>
              <c:f>'New-insu-LL75'!$B$3:$B$53</c:f>
              <c:numCache>
                <c:formatCode>General</c:formatCode>
                <c:ptCount val="51"/>
                <c:pt idx="0">
                  <c:v>0.49935</c:v>
                </c:pt>
                <c:pt idx="1">
                  <c:v>0.99935</c:v>
                </c:pt>
                <c:pt idx="2">
                  <c:v>1.4993</c:v>
                </c:pt>
                <c:pt idx="3">
                  <c:v>1.9993</c:v>
                </c:pt>
                <c:pt idx="4">
                  <c:v>2.4994</c:v>
                </c:pt>
                <c:pt idx="5">
                  <c:v>2.9994</c:v>
                </c:pt>
                <c:pt idx="6">
                  <c:v>3.4994</c:v>
                </c:pt>
                <c:pt idx="7">
                  <c:v>3.9994</c:v>
                </c:pt>
                <c:pt idx="8">
                  <c:v>4.4994</c:v>
                </c:pt>
                <c:pt idx="9">
                  <c:v>4.9994</c:v>
                </c:pt>
                <c:pt idx="10">
                  <c:v>5.4994</c:v>
                </c:pt>
                <c:pt idx="11">
                  <c:v>5.9994</c:v>
                </c:pt>
                <c:pt idx="12">
                  <c:v>6.4994</c:v>
                </c:pt>
                <c:pt idx="13">
                  <c:v>6.9994</c:v>
                </c:pt>
                <c:pt idx="14">
                  <c:v>7.4994</c:v>
                </c:pt>
                <c:pt idx="15">
                  <c:v>7.9994</c:v>
                </c:pt>
                <c:pt idx="16">
                  <c:v>8.4993</c:v>
                </c:pt>
                <c:pt idx="17">
                  <c:v>8.9993</c:v>
                </c:pt>
                <c:pt idx="18">
                  <c:v>9.4993</c:v>
                </c:pt>
                <c:pt idx="19">
                  <c:v>9.9993</c:v>
                </c:pt>
                <c:pt idx="20">
                  <c:v>10.499</c:v>
                </c:pt>
                <c:pt idx="21">
                  <c:v>10.999</c:v>
                </c:pt>
                <c:pt idx="22">
                  <c:v>11.499</c:v>
                </c:pt>
                <c:pt idx="23">
                  <c:v>11.999</c:v>
                </c:pt>
                <c:pt idx="24">
                  <c:v>12.499</c:v>
                </c:pt>
                <c:pt idx="25">
                  <c:v>12.999</c:v>
                </c:pt>
                <c:pt idx="26">
                  <c:v>12.499</c:v>
                </c:pt>
                <c:pt idx="27">
                  <c:v>11.999</c:v>
                </c:pt>
                <c:pt idx="28">
                  <c:v>11.499</c:v>
                </c:pt>
                <c:pt idx="29">
                  <c:v>10.999</c:v>
                </c:pt>
                <c:pt idx="30">
                  <c:v>10.499</c:v>
                </c:pt>
                <c:pt idx="31">
                  <c:v>9.9993</c:v>
                </c:pt>
                <c:pt idx="32">
                  <c:v>9.4993</c:v>
                </c:pt>
                <c:pt idx="33">
                  <c:v>8.9993</c:v>
                </c:pt>
                <c:pt idx="34">
                  <c:v>8.4993</c:v>
                </c:pt>
                <c:pt idx="35">
                  <c:v>7.9994</c:v>
                </c:pt>
                <c:pt idx="36">
                  <c:v>7.4994</c:v>
                </c:pt>
                <c:pt idx="37">
                  <c:v>6.9994</c:v>
                </c:pt>
                <c:pt idx="38">
                  <c:v>6.4994</c:v>
                </c:pt>
                <c:pt idx="39">
                  <c:v>5.9994</c:v>
                </c:pt>
                <c:pt idx="40">
                  <c:v>5.4994</c:v>
                </c:pt>
                <c:pt idx="41">
                  <c:v>4.9994</c:v>
                </c:pt>
                <c:pt idx="42">
                  <c:v>4.4994</c:v>
                </c:pt>
                <c:pt idx="43">
                  <c:v>3.9994</c:v>
                </c:pt>
                <c:pt idx="44">
                  <c:v>3.4994</c:v>
                </c:pt>
                <c:pt idx="45">
                  <c:v>2.9994</c:v>
                </c:pt>
                <c:pt idx="46">
                  <c:v>2.4994</c:v>
                </c:pt>
                <c:pt idx="47">
                  <c:v>1.9993</c:v>
                </c:pt>
                <c:pt idx="48">
                  <c:v>1.4993</c:v>
                </c:pt>
                <c:pt idx="49">
                  <c:v>0.99935</c:v>
                </c:pt>
                <c:pt idx="50">
                  <c:v>0.49935</c:v>
                </c:pt>
              </c:numCache>
            </c:numRef>
          </c:xVal>
          <c:yVal>
            <c:numRef>
              <c:f>'New-insu-LL75'!$G$3:$G$53</c:f>
              <c:numCache>
                <c:formatCode>0.00E+00</c:formatCode>
                <c:ptCount val="51"/>
                <c:pt idx="0">
                  <c:v>0.10628</c:v>
                </c:pt>
                <c:pt idx="1">
                  <c:v>-0.050648</c:v>
                </c:pt>
                <c:pt idx="2">
                  <c:v>-0.060095</c:v>
                </c:pt>
                <c:pt idx="3">
                  <c:v>-0.061814</c:v>
                </c:pt>
                <c:pt idx="4">
                  <c:v>-0.062623</c:v>
                </c:pt>
                <c:pt idx="5">
                  <c:v>-0.063066</c:v>
                </c:pt>
                <c:pt idx="6">
                  <c:v>-0.063291</c:v>
                </c:pt>
                <c:pt idx="7">
                  <c:v>-0.063257</c:v>
                </c:pt>
                <c:pt idx="8">
                  <c:v>-0.061677</c:v>
                </c:pt>
                <c:pt idx="9">
                  <c:v>-0.053139</c:v>
                </c:pt>
                <c:pt idx="10">
                  <c:v>-0.032975</c:v>
                </c:pt>
                <c:pt idx="11">
                  <c:v>0.0011359</c:v>
                </c:pt>
                <c:pt idx="12">
                  <c:v>0.062703</c:v>
                </c:pt>
                <c:pt idx="13">
                  <c:v>0.14551</c:v>
                </c:pt>
                <c:pt idx="14">
                  <c:v>0.21834</c:v>
                </c:pt>
                <c:pt idx="15">
                  <c:v>0.26327</c:v>
                </c:pt>
                <c:pt idx="16">
                  <c:v>0.28625</c:v>
                </c:pt>
                <c:pt idx="17">
                  <c:v>0.29528</c:v>
                </c:pt>
                <c:pt idx="18">
                  <c:v>0.29679</c:v>
                </c:pt>
                <c:pt idx="19">
                  <c:v>0.29504</c:v>
                </c:pt>
                <c:pt idx="20">
                  <c:v>0.29255</c:v>
                </c:pt>
                <c:pt idx="21">
                  <c:v>0.29014</c:v>
                </c:pt>
                <c:pt idx="22">
                  <c:v>0.28847</c:v>
                </c:pt>
                <c:pt idx="23">
                  <c:v>0.28745</c:v>
                </c:pt>
                <c:pt idx="24">
                  <c:v>0.28822</c:v>
                </c:pt>
                <c:pt idx="25">
                  <c:v>0.29023</c:v>
                </c:pt>
                <c:pt idx="26">
                  <c:v>0.29251</c:v>
                </c:pt>
                <c:pt idx="27">
                  <c:v>0.29329</c:v>
                </c:pt>
                <c:pt idx="28">
                  <c:v>0.29456</c:v>
                </c:pt>
                <c:pt idx="29">
                  <c:v>0.29632</c:v>
                </c:pt>
                <c:pt idx="30">
                  <c:v>0.29905</c:v>
                </c:pt>
                <c:pt idx="31">
                  <c:v>0.30224</c:v>
                </c:pt>
                <c:pt idx="32">
                  <c:v>0.30447</c:v>
                </c:pt>
                <c:pt idx="33">
                  <c:v>0.30298</c:v>
                </c:pt>
                <c:pt idx="34">
                  <c:v>0.29336</c:v>
                </c:pt>
                <c:pt idx="35">
                  <c:v>0.26913</c:v>
                </c:pt>
                <c:pt idx="36">
                  <c:v>0.22294</c:v>
                </c:pt>
                <c:pt idx="37">
                  <c:v>0.14912</c:v>
                </c:pt>
                <c:pt idx="38">
                  <c:v>0.06535</c:v>
                </c:pt>
                <c:pt idx="39">
                  <c:v>0.0029728</c:v>
                </c:pt>
                <c:pt idx="40">
                  <c:v>-0.032006</c:v>
                </c:pt>
                <c:pt idx="41">
                  <c:v>-0.053008</c:v>
                </c:pt>
                <c:pt idx="42">
                  <c:v>-0.062389</c:v>
                </c:pt>
                <c:pt idx="43">
                  <c:v>-0.064845</c:v>
                </c:pt>
                <c:pt idx="44">
                  <c:v>-0.065946</c:v>
                </c:pt>
                <c:pt idx="45">
                  <c:v>-0.067119</c:v>
                </c:pt>
                <c:pt idx="46">
                  <c:v>-0.068748</c:v>
                </c:pt>
                <c:pt idx="47">
                  <c:v>-0.071487</c:v>
                </c:pt>
                <c:pt idx="48">
                  <c:v>-0.076987</c:v>
                </c:pt>
                <c:pt idx="49">
                  <c:v>-0.091712</c:v>
                </c:pt>
                <c:pt idx="50">
                  <c:v>-0.16139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'New-insu-LL75'!$H$2</c:f>
              <c:strCache>
                <c:ptCount val="1"/>
                <c:pt idx="0">
                  <c:v>b11</c:v>
                </c:pt>
              </c:strCache>
            </c:strRef>
          </c:tx>
          <c:xVal>
            <c:numRef>
              <c:f>'New-insu-LL75'!$B$3:$B$53</c:f>
              <c:numCache>
                <c:formatCode>General</c:formatCode>
                <c:ptCount val="51"/>
                <c:pt idx="0">
                  <c:v>0.49935</c:v>
                </c:pt>
                <c:pt idx="1">
                  <c:v>0.99935</c:v>
                </c:pt>
                <c:pt idx="2">
                  <c:v>1.4993</c:v>
                </c:pt>
                <c:pt idx="3">
                  <c:v>1.9993</c:v>
                </c:pt>
                <c:pt idx="4">
                  <c:v>2.4994</c:v>
                </c:pt>
                <c:pt idx="5">
                  <c:v>2.9994</c:v>
                </c:pt>
                <c:pt idx="6">
                  <c:v>3.4994</c:v>
                </c:pt>
                <c:pt idx="7">
                  <c:v>3.9994</c:v>
                </c:pt>
                <c:pt idx="8">
                  <c:v>4.4994</c:v>
                </c:pt>
                <c:pt idx="9">
                  <c:v>4.9994</c:v>
                </c:pt>
                <c:pt idx="10">
                  <c:v>5.4994</c:v>
                </c:pt>
                <c:pt idx="11">
                  <c:v>5.9994</c:v>
                </c:pt>
                <c:pt idx="12">
                  <c:v>6.4994</c:v>
                </c:pt>
                <c:pt idx="13">
                  <c:v>6.9994</c:v>
                </c:pt>
                <c:pt idx="14">
                  <c:v>7.4994</c:v>
                </c:pt>
                <c:pt idx="15">
                  <c:v>7.9994</c:v>
                </c:pt>
                <c:pt idx="16">
                  <c:v>8.4993</c:v>
                </c:pt>
                <c:pt idx="17">
                  <c:v>8.9993</c:v>
                </c:pt>
                <c:pt idx="18">
                  <c:v>9.4993</c:v>
                </c:pt>
                <c:pt idx="19">
                  <c:v>9.9993</c:v>
                </c:pt>
                <c:pt idx="20">
                  <c:v>10.499</c:v>
                </c:pt>
                <c:pt idx="21">
                  <c:v>10.999</c:v>
                </c:pt>
                <c:pt idx="22">
                  <c:v>11.499</c:v>
                </c:pt>
                <c:pt idx="23">
                  <c:v>11.999</c:v>
                </c:pt>
                <c:pt idx="24">
                  <c:v>12.499</c:v>
                </c:pt>
                <c:pt idx="25">
                  <c:v>12.999</c:v>
                </c:pt>
                <c:pt idx="26">
                  <c:v>12.499</c:v>
                </c:pt>
                <c:pt idx="27">
                  <c:v>11.999</c:v>
                </c:pt>
                <c:pt idx="28">
                  <c:v>11.499</c:v>
                </c:pt>
                <c:pt idx="29">
                  <c:v>10.999</c:v>
                </c:pt>
                <c:pt idx="30">
                  <c:v>10.499</c:v>
                </c:pt>
                <c:pt idx="31">
                  <c:v>9.9993</c:v>
                </c:pt>
                <c:pt idx="32">
                  <c:v>9.4993</c:v>
                </c:pt>
                <c:pt idx="33">
                  <c:v>8.9993</c:v>
                </c:pt>
                <c:pt idx="34">
                  <c:v>8.4993</c:v>
                </c:pt>
                <c:pt idx="35">
                  <c:v>7.9994</c:v>
                </c:pt>
                <c:pt idx="36">
                  <c:v>7.4994</c:v>
                </c:pt>
                <c:pt idx="37">
                  <c:v>6.9994</c:v>
                </c:pt>
                <c:pt idx="38">
                  <c:v>6.4994</c:v>
                </c:pt>
                <c:pt idx="39">
                  <c:v>5.9994</c:v>
                </c:pt>
                <c:pt idx="40">
                  <c:v>5.4994</c:v>
                </c:pt>
                <c:pt idx="41">
                  <c:v>4.9994</c:v>
                </c:pt>
                <c:pt idx="42">
                  <c:v>4.4994</c:v>
                </c:pt>
                <c:pt idx="43">
                  <c:v>3.9994</c:v>
                </c:pt>
                <c:pt idx="44">
                  <c:v>3.4994</c:v>
                </c:pt>
                <c:pt idx="45">
                  <c:v>2.9994</c:v>
                </c:pt>
                <c:pt idx="46">
                  <c:v>2.4994</c:v>
                </c:pt>
                <c:pt idx="47">
                  <c:v>1.9993</c:v>
                </c:pt>
                <c:pt idx="48">
                  <c:v>1.4993</c:v>
                </c:pt>
                <c:pt idx="49">
                  <c:v>0.99935</c:v>
                </c:pt>
                <c:pt idx="50">
                  <c:v>0.49935</c:v>
                </c:pt>
              </c:numCache>
            </c:numRef>
          </c:xVal>
          <c:yVal>
            <c:numRef>
              <c:f>'New-insu-LL75'!$H$3:$H$53</c:f>
              <c:numCache>
                <c:formatCode>0.00E+00</c:formatCode>
                <c:ptCount val="51"/>
                <c:pt idx="0">
                  <c:v>0.27366</c:v>
                </c:pt>
                <c:pt idx="1">
                  <c:v>0.31402</c:v>
                </c:pt>
                <c:pt idx="2">
                  <c:v>0.33609</c:v>
                </c:pt>
                <c:pt idx="3">
                  <c:v>0.34664</c:v>
                </c:pt>
                <c:pt idx="4">
                  <c:v>0.35234</c:v>
                </c:pt>
                <c:pt idx="5">
                  <c:v>0.35581</c:v>
                </c:pt>
                <c:pt idx="6">
                  <c:v>0.3581</c:v>
                </c:pt>
                <c:pt idx="7">
                  <c:v>0.35968</c:v>
                </c:pt>
                <c:pt idx="8">
                  <c:v>0.36062</c:v>
                </c:pt>
                <c:pt idx="9">
                  <c:v>0.36071</c:v>
                </c:pt>
                <c:pt idx="10">
                  <c:v>0.36045</c:v>
                </c:pt>
                <c:pt idx="11">
                  <c:v>0.35757</c:v>
                </c:pt>
                <c:pt idx="12">
                  <c:v>0.35094</c:v>
                </c:pt>
                <c:pt idx="13">
                  <c:v>0.34806</c:v>
                </c:pt>
                <c:pt idx="14">
                  <c:v>0.35125</c:v>
                </c:pt>
                <c:pt idx="15">
                  <c:v>0.35703</c:v>
                </c:pt>
                <c:pt idx="16">
                  <c:v>0.36209</c:v>
                </c:pt>
                <c:pt idx="17">
                  <c:v>0.3652</c:v>
                </c:pt>
                <c:pt idx="18">
                  <c:v>0.36672</c:v>
                </c:pt>
                <c:pt idx="19">
                  <c:v>0.36732</c:v>
                </c:pt>
                <c:pt idx="20">
                  <c:v>0.36753</c:v>
                </c:pt>
                <c:pt idx="21">
                  <c:v>0.36749</c:v>
                </c:pt>
                <c:pt idx="22">
                  <c:v>0.36728</c:v>
                </c:pt>
                <c:pt idx="23">
                  <c:v>0.36698</c:v>
                </c:pt>
                <c:pt idx="24">
                  <c:v>0.36689</c:v>
                </c:pt>
                <c:pt idx="25">
                  <c:v>0.367</c:v>
                </c:pt>
                <c:pt idx="26">
                  <c:v>0.36985</c:v>
                </c:pt>
                <c:pt idx="27">
                  <c:v>0.3707</c:v>
                </c:pt>
                <c:pt idx="28">
                  <c:v>0.3713</c:v>
                </c:pt>
                <c:pt idx="29">
                  <c:v>0.37175</c:v>
                </c:pt>
                <c:pt idx="30">
                  <c:v>0.37214</c:v>
                </c:pt>
                <c:pt idx="31">
                  <c:v>0.37246</c:v>
                </c:pt>
                <c:pt idx="32">
                  <c:v>0.37234</c:v>
                </c:pt>
                <c:pt idx="33">
                  <c:v>0.3712</c:v>
                </c:pt>
                <c:pt idx="34">
                  <c:v>0.36829</c:v>
                </c:pt>
                <c:pt idx="35">
                  <c:v>0.3633</c:v>
                </c:pt>
                <c:pt idx="36">
                  <c:v>0.35764</c:v>
                </c:pt>
                <c:pt idx="37">
                  <c:v>0.35474</c:v>
                </c:pt>
                <c:pt idx="38">
                  <c:v>0.35807</c:v>
                </c:pt>
                <c:pt idx="39">
                  <c:v>0.3653</c:v>
                </c:pt>
                <c:pt idx="40">
                  <c:v>0.36903</c:v>
                </c:pt>
                <c:pt idx="41">
                  <c:v>0.37045</c:v>
                </c:pt>
                <c:pt idx="42">
                  <c:v>0.37192</c:v>
                </c:pt>
                <c:pt idx="43">
                  <c:v>0.37312</c:v>
                </c:pt>
                <c:pt idx="44">
                  <c:v>0.37452</c:v>
                </c:pt>
                <c:pt idx="45">
                  <c:v>0.3765</c:v>
                </c:pt>
                <c:pt idx="46">
                  <c:v>0.37954</c:v>
                </c:pt>
                <c:pt idx="47">
                  <c:v>0.3845</c:v>
                </c:pt>
                <c:pt idx="48">
                  <c:v>0.39361</c:v>
                </c:pt>
                <c:pt idx="49">
                  <c:v>0.41423</c:v>
                </c:pt>
                <c:pt idx="50">
                  <c:v>0.48842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'New-insu-LL75'!$I$2</c:f>
              <c:strCache>
                <c:ptCount val="1"/>
                <c:pt idx="0">
                  <c:v>b13</c:v>
                </c:pt>
              </c:strCache>
            </c:strRef>
          </c:tx>
          <c:xVal>
            <c:numRef>
              <c:f>'New-insu-LL75'!$B$3:$B$53</c:f>
              <c:numCache>
                <c:formatCode>General</c:formatCode>
                <c:ptCount val="51"/>
                <c:pt idx="0">
                  <c:v>0.49935</c:v>
                </c:pt>
                <c:pt idx="1">
                  <c:v>0.99935</c:v>
                </c:pt>
                <c:pt idx="2">
                  <c:v>1.4993</c:v>
                </c:pt>
                <c:pt idx="3">
                  <c:v>1.9993</c:v>
                </c:pt>
                <c:pt idx="4">
                  <c:v>2.4994</c:v>
                </c:pt>
                <c:pt idx="5">
                  <c:v>2.9994</c:v>
                </c:pt>
                <c:pt idx="6">
                  <c:v>3.4994</c:v>
                </c:pt>
                <c:pt idx="7">
                  <c:v>3.9994</c:v>
                </c:pt>
                <c:pt idx="8">
                  <c:v>4.4994</c:v>
                </c:pt>
                <c:pt idx="9">
                  <c:v>4.9994</c:v>
                </c:pt>
                <c:pt idx="10">
                  <c:v>5.4994</c:v>
                </c:pt>
                <c:pt idx="11">
                  <c:v>5.9994</c:v>
                </c:pt>
                <c:pt idx="12">
                  <c:v>6.4994</c:v>
                </c:pt>
                <c:pt idx="13">
                  <c:v>6.9994</c:v>
                </c:pt>
                <c:pt idx="14">
                  <c:v>7.4994</c:v>
                </c:pt>
                <c:pt idx="15">
                  <c:v>7.9994</c:v>
                </c:pt>
                <c:pt idx="16">
                  <c:v>8.4993</c:v>
                </c:pt>
                <c:pt idx="17">
                  <c:v>8.9993</c:v>
                </c:pt>
                <c:pt idx="18">
                  <c:v>9.4993</c:v>
                </c:pt>
                <c:pt idx="19">
                  <c:v>9.9993</c:v>
                </c:pt>
                <c:pt idx="20">
                  <c:v>10.499</c:v>
                </c:pt>
                <c:pt idx="21">
                  <c:v>10.999</c:v>
                </c:pt>
                <c:pt idx="22">
                  <c:v>11.499</c:v>
                </c:pt>
                <c:pt idx="23">
                  <c:v>11.999</c:v>
                </c:pt>
                <c:pt idx="24">
                  <c:v>12.499</c:v>
                </c:pt>
                <c:pt idx="25">
                  <c:v>12.999</c:v>
                </c:pt>
                <c:pt idx="26">
                  <c:v>12.499</c:v>
                </c:pt>
                <c:pt idx="27">
                  <c:v>11.999</c:v>
                </c:pt>
                <c:pt idx="28">
                  <c:v>11.499</c:v>
                </c:pt>
                <c:pt idx="29">
                  <c:v>10.999</c:v>
                </c:pt>
                <c:pt idx="30">
                  <c:v>10.499</c:v>
                </c:pt>
                <c:pt idx="31">
                  <c:v>9.9993</c:v>
                </c:pt>
                <c:pt idx="32">
                  <c:v>9.4993</c:v>
                </c:pt>
                <c:pt idx="33">
                  <c:v>8.9993</c:v>
                </c:pt>
                <c:pt idx="34">
                  <c:v>8.4993</c:v>
                </c:pt>
                <c:pt idx="35">
                  <c:v>7.9994</c:v>
                </c:pt>
                <c:pt idx="36">
                  <c:v>7.4994</c:v>
                </c:pt>
                <c:pt idx="37">
                  <c:v>6.9994</c:v>
                </c:pt>
                <c:pt idx="38">
                  <c:v>6.4994</c:v>
                </c:pt>
                <c:pt idx="39">
                  <c:v>5.9994</c:v>
                </c:pt>
                <c:pt idx="40">
                  <c:v>5.4994</c:v>
                </c:pt>
                <c:pt idx="41">
                  <c:v>4.9994</c:v>
                </c:pt>
                <c:pt idx="42">
                  <c:v>4.4994</c:v>
                </c:pt>
                <c:pt idx="43">
                  <c:v>3.9994</c:v>
                </c:pt>
                <c:pt idx="44">
                  <c:v>3.4994</c:v>
                </c:pt>
                <c:pt idx="45">
                  <c:v>2.9994</c:v>
                </c:pt>
                <c:pt idx="46">
                  <c:v>2.4994</c:v>
                </c:pt>
                <c:pt idx="47">
                  <c:v>1.9993</c:v>
                </c:pt>
                <c:pt idx="48">
                  <c:v>1.4993</c:v>
                </c:pt>
                <c:pt idx="49">
                  <c:v>0.99935</c:v>
                </c:pt>
                <c:pt idx="50">
                  <c:v>0.49935</c:v>
                </c:pt>
              </c:numCache>
            </c:numRef>
          </c:xVal>
          <c:yVal>
            <c:numRef>
              <c:f>'New-insu-LL75'!$I$3:$I$53</c:f>
              <c:numCache>
                <c:formatCode>0.00E+00</c:formatCode>
                <c:ptCount val="51"/>
                <c:pt idx="0">
                  <c:v>-0.59694</c:v>
                </c:pt>
                <c:pt idx="1">
                  <c:v>-0.59777</c:v>
                </c:pt>
                <c:pt idx="2">
                  <c:v>-0.59459</c:v>
                </c:pt>
                <c:pt idx="3">
                  <c:v>-0.59276</c:v>
                </c:pt>
                <c:pt idx="4">
                  <c:v>-0.59173</c:v>
                </c:pt>
                <c:pt idx="5">
                  <c:v>-0.59111</c:v>
                </c:pt>
                <c:pt idx="6">
                  <c:v>-0.5907</c:v>
                </c:pt>
                <c:pt idx="7">
                  <c:v>-0.59043</c:v>
                </c:pt>
                <c:pt idx="8">
                  <c:v>-0.59021</c:v>
                </c:pt>
                <c:pt idx="9">
                  <c:v>-0.5902</c:v>
                </c:pt>
                <c:pt idx="10">
                  <c:v>-0.59071</c:v>
                </c:pt>
                <c:pt idx="11">
                  <c:v>-0.59115</c:v>
                </c:pt>
                <c:pt idx="12">
                  <c:v>-0.59226</c:v>
                </c:pt>
                <c:pt idx="13">
                  <c:v>-0.59527</c:v>
                </c:pt>
                <c:pt idx="14">
                  <c:v>-0.59923</c:v>
                </c:pt>
                <c:pt idx="15">
                  <c:v>-0.60324</c:v>
                </c:pt>
                <c:pt idx="16">
                  <c:v>-0.60757</c:v>
                </c:pt>
                <c:pt idx="17">
                  <c:v>-0.61256</c:v>
                </c:pt>
                <c:pt idx="18">
                  <c:v>-0.61804</c:v>
                </c:pt>
                <c:pt idx="19">
                  <c:v>-0.62381</c:v>
                </c:pt>
                <c:pt idx="20">
                  <c:v>-0.62968</c:v>
                </c:pt>
                <c:pt idx="21">
                  <c:v>-0.63555</c:v>
                </c:pt>
                <c:pt idx="22">
                  <c:v>-0.64137</c:v>
                </c:pt>
                <c:pt idx="23">
                  <c:v>-0.64709</c:v>
                </c:pt>
                <c:pt idx="24">
                  <c:v>-0.65264</c:v>
                </c:pt>
                <c:pt idx="25">
                  <c:v>-0.65801</c:v>
                </c:pt>
                <c:pt idx="26">
                  <c:v>-0.6523</c:v>
                </c:pt>
                <c:pt idx="27">
                  <c:v>-0.6465</c:v>
                </c:pt>
                <c:pt idx="28">
                  <c:v>-0.64069</c:v>
                </c:pt>
                <c:pt idx="29">
                  <c:v>-0.63481</c:v>
                </c:pt>
                <c:pt idx="30">
                  <c:v>-0.62885</c:v>
                </c:pt>
                <c:pt idx="31">
                  <c:v>-0.62283</c:v>
                </c:pt>
                <c:pt idx="32">
                  <c:v>-0.61691</c:v>
                </c:pt>
                <c:pt idx="33">
                  <c:v>-0.61133</c:v>
                </c:pt>
                <c:pt idx="34">
                  <c:v>-0.6063</c:v>
                </c:pt>
                <c:pt idx="35">
                  <c:v>-0.60196</c:v>
                </c:pt>
                <c:pt idx="36">
                  <c:v>-0.59794</c:v>
                </c:pt>
                <c:pt idx="37">
                  <c:v>-0.59393</c:v>
                </c:pt>
                <c:pt idx="38">
                  <c:v>-0.59086</c:v>
                </c:pt>
                <c:pt idx="39">
                  <c:v>-0.58965</c:v>
                </c:pt>
                <c:pt idx="40">
                  <c:v>-0.58907</c:v>
                </c:pt>
                <c:pt idx="41">
                  <c:v>-0.58838</c:v>
                </c:pt>
                <c:pt idx="42">
                  <c:v>-0.58814</c:v>
                </c:pt>
                <c:pt idx="43">
                  <c:v>-0.58801</c:v>
                </c:pt>
                <c:pt idx="44">
                  <c:v>-0.58779</c:v>
                </c:pt>
                <c:pt idx="45">
                  <c:v>-0.58747</c:v>
                </c:pt>
                <c:pt idx="46">
                  <c:v>-0.58701</c:v>
                </c:pt>
                <c:pt idx="47">
                  <c:v>-0.58626</c:v>
                </c:pt>
                <c:pt idx="48">
                  <c:v>-0.58493</c:v>
                </c:pt>
                <c:pt idx="49">
                  <c:v>-0.58207</c:v>
                </c:pt>
                <c:pt idx="50">
                  <c:v>-0.5729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7972280"/>
        <c:axId val="687980312"/>
      </c:scatterChart>
      <c:valAx>
        <c:axId val="687972280"/>
        <c:scaling>
          <c:orientation val="minMax"/>
          <c:max val="14.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Current (kA)</a:t>
                </a:r>
              </a:p>
            </c:rich>
          </c:tx>
          <c:layout>
            <c:manualLayout>
              <c:xMode val="edge"/>
              <c:yMode val="edge"/>
              <c:x val="0.428105979995744"/>
              <c:y val="0.934830340452048"/>
            </c:manualLayout>
          </c:layout>
          <c:overlay val="0"/>
        </c:title>
        <c:numFmt formatCode="General" sourceLinked="0"/>
        <c:majorTickMark val="none"/>
        <c:minorTickMark val="none"/>
        <c:tickLblPos val="low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ja-JP"/>
          </a:p>
        </c:txPr>
        <c:crossAx val="687980312"/>
        <c:crosses val="autoZero"/>
        <c:crossBetween val="midCat"/>
        <c:majorUnit val="2.0"/>
      </c:valAx>
      <c:valAx>
        <c:axId val="6879803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Multiple</a:t>
                </a:r>
                <a:r>
                  <a:rPr lang="en-US" sz="1200" baseline="0"/>
                  <a:t> coefficients (1e-4)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0"/>
              <c:y val="0.238881252560193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ja-JP"/>
          </a:p>
        </c:txPr>
        <c:crossAx val="687972280"/>
        <c:crosses val="autoZero"/>
        <c:crossBetween val="midCat"/>
        <c:majorUnit val="1.0"/>
        <c:minorUnit val="0.1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58604171100234"/>
          <c:y val="0.098639891236617"/>
          <c:w val="0.637009576505639"/>
          <c:h val="0.0762510582130991"/>
        </c:manualLayout>
      </c:layout>
      <c:overlay val="0"/>
      <c:txPr>
        <a:bodyPr/>
        <a:lstStyle/>
        <a:p>
          <a:pPr>
            <a:defRPr sz="1200"/>
          </a:pPr>
          <a:endParaRPr lang="ja-JP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892751548349"/>
          <c:y val="0.0314556508974928"/>
          <c:w val="0.794054547529385"/>
          <c:h val="0.83547330174062"/>
        </c:manualLayout>
      </c:layout>
      <c:scatterChart>
        <c:scatterStyle val="lineMarker"/>
        <c:varyColors val="0"/>
        <c:ser>
          <c:idx val="2"/>
          <c:order val="0"/>
          <c:tx>
            <c:strRef>
              <c:f>'New-insu-LL75'!$D$2</c:f>
              <c:strCache>
                <c:ptCount val="1"/>
                <c:pt idx="0">
                  <c:v>LHC_Outer_cable_A150_LL75</c:v>
                </c:pt>
              </c:strCache>
            </c:strRef>
          </c:tx>
          <c:xVal>
            <c:numRef>
              <c:f>'New-insu-LL75'!$B$3:$B$53</c:f>
              <c:numCache>
                <c:formatCode>General</c:formatCode>
                <c:ptCount val="51"/>
                <c:pt idx="0">
                  <c:v>0.49935</c:v>
                </c:pt>
                <c:pt idx="1">
                  <c:v>0.99935</c:v>
                </c:pt>
                <c:pt idx="2">
                  <c:v>1.4993</c:v>
                </c:pt>
                <c:pt idx="3">
                  <c:v>1.9993</c:v>
                </c:pt>
                <c:pt idx="4">
                  <c:v>2.4994</c:v>
                </c:pt>
                <c:pt idx="5">
                  <c:v>2.9994</c:v>
                </c:pt>
                <c:pt idx="6">
                  <c:v>3.4994</c:v>
                </c:pt>
                <c:pt idx="7">
                  <c:v>3.9994</c:v>
                </c:pt>
                <c:pt idx="8">
                  <c:v>4.4994</c:v>
                </c:pt>
                <c:pt idx="9">
                  <c:v>4.9994</c:v>
                </c:pt>
                <c:pt idx="10">
                  <c:v>5.4994</c:v>
                </c:pt>
                <c:pt idx="11">
                  <c:v>5.9994</c:v>
                </c:pt>
                <c:pt idx="12">
                  <c:v>6.4994</c:v>
                </c:pt>
                <c:pt idx="13">
                  <c:v>6.9994</c:v>
                </c:pt>
                <c:pt idx="14">
                  <c:v>7.4994</c:v>
                </c:pt>
                <c:pt idx="15">
                  <c:v>7.9994</c:v>
                </c:pt>
                <c:pt idx="16">
                  <c:v>8.4993</c:v>
                </c:pt>
                <c:pt idx="17">
                  <c:v>8.9993</c:v>
                </c:pt>
                <c:pt idx="18">
                  <c:v>9.4993</c:v>
                </c:pt>
                <c:pt idx="19">
                  <c:v>9.9993</c:v>
                </c:pt>
                <c:pt idx="20">
                  <c:v>10.499</c:v>
                </c:pt>
                <c:pt idx="21">
                  <c:v>10.999</c:v>
                </c:pt>
                <c:pt idx="22">
                  <c:v>11.499</c:v>
                </c:pt>
                <c:pt idx="23">
                  <c:v>11.999</c:v>
                </c:pt>
                <c:pt idx="24">
                  <c:v>12.499</c:v>
                </c:pt>
                <c:pt idx="25">
                  <c:v>12.999</c:v>
                </c:pt>
                <c:pt idx="26">
                  <c:v>12.499</c:v>
                </c:pt>
                <c:pt idx="27">
                  <c:v>11.999</c:v>
                </c:pt>
                <c:pt idx="28">
                  <c:v>11.499</c:v>
                </c:pt>
                <c:pt idx="29">
                  <c:v>10.999</c:v>
                </c:pt>
                <c:pt idx="30">
                  <c:v>10.499</c:v>
                </c:pt>
                <c:pt idx="31">
                  <c:v>9.9993</c:v>
                </c:pt>
                <c:pt idx="32">
                  <c:v>9.4993</c:v>
                </c:pt>
                <c:pt idx="33">
                  <c:v>8.9993</c:v>
                </c:pt>
                <c:pt idx="34">
                  <c:v>8.4993</c:v>
                </c:pt>
                <c:pt idx="35">
                  <c:v>7.9994</c:v>
                </c:pt>
                <c:pt idx="36">
                  <c:v>7.4994</c:v>
                </c:pt>
                <c:pt idx="37">
                  <c:v>6.9994</c:v>
                </c:pt>
                <c:pt idx="38">
                  <c:v>6.4994</c:v>
                </c:pt>
                <c:pt idx="39">
                  <c:v>5.9994</c:v>
                </c:pt>
                <c:pt idx="40">
                  <c:v>5.4994</c:v>
                </c:pt>
                <c:pt idx="41">
                  <c:v>4.9994</c:v>
                </c:pt>
                <c:pt idx="42">
                  <c:v>4.4994</c:v>
                </c:pt>
                <c:pt idx="43">
                  <c:v>3.9994</c:v>
                </c:pt>
                <c:pt idx="44">
                  <c:v>3.4994</c:v>
                </c:pt>
                <c:pt idx="45">
                  <c:v>2.9994</c:v>
                </c:pt>
                <c:pt idx="46">
                  <c:v>2.4994</c:v>
                </c:pt>
                <c:pt idx="47">
                  <c:v>1.9993</c:v>
                </c:pt>
                <c:pt idx="48">
                  <c:v>1.4993</c:v>
                </c:pt>
                <c:pt idx="49">
                  <c:v>0.99935</c:v>
                </c:pt>
                <c:pt idx="50">
                  <c:v>0.49935</c:v>
                </c:pt>
              </c:numCache>
            </c:numRef>
          </c:xVal>
          <c:yVal>
            <c:numRef>
              <c:f>'New-insu-LL75'!$D$3:$D$53</c:f>
              <c:numCache>
                <c:formatCode>0.00E+00</c:formatCode>
                <c:ptCount val="51"/>
                <c:pt idx="0">
                  <c:v>-19.69</c:v>
                </c:pt>
                <c:pt idx="1">
                  <c:v>-6.5096</c:v>
                </c:pt>
                <c:pt idx="2">
                  <c:v>-3.2516</c:v>
                </c:pt>
                <c:pt idx="3">
                  <c:v>-1.8966</c:v>
                </c:pt>
                <c:pt idx="4">
                  <c:v>-1.184</c:v>
                </c:pt>
                <c:pt idx="5">
                  <c:v>-0.75929</c:v>
                </c:pt>
                <c:pt idx="6">
                  <c:v>-0.50028</c:v>
                </c:pt>
                <c:pt idx="7">
                  <c:v>-0.33978</c:v>
                </c:pt>
                <c:pt idx="8">
                  <c:v>-0.21641</c:v>
                </c:pt>
                <c:pt idx="9">
                  <c:v>-0.1302</c:v>
                </c:pt>
                <c:pt idx="10">
                  <c:v>-0.38185</c:v>
                </c:pt>
                <c:pt idx="11">
                  <c:v>-0.77764</c:v>
                </c:pt>
                <c:pt idx="12">
                  <c:v>-0.092482</c:v>
                </c:pt>
                <c:pt idx="13">
                  <c:v>1.0683</c:v>
                </c:pt>
                <c:pt idx="14">
                  <c:v>2.3735</c:v>
                </c:pt>
                <c:pt idx="15">
                  <c:v>3.5248</c:v>
                </c:pt>
                <c:pt idx="16">
                  <c:v>3.7927</c:v>
                </c:pt>
                <c:pt idx="17">
                  <c:v>3.3284</c:v>
                </c:pt>
                <c:pt idx="18">
                  <c:v>2.8583</c:v>
                </c:pt>
                <c:pt idx="19">
                  <c:v>2.5742</c:v>
                </c:pt>
                <c:pt idx="20">
                  <c:v>2.1503</c:v>
                </c:pt>
                <c:pt idx="21">
                  <c:v>1.5276</c:v>
                </c:pt>
                <c:pt idx="22">
                  <c:v>0.71083</c:v>
                </c:pt>
                <c:pt idx="23">
                  <c:v>-0.26549</c:v>
                </c:pt>
                <c:pt idx="24">
                  <c:v>-1.3398</c:v>
                </c:pt>
                <c:pt idx="25">
                  <c:v>-2.4688</c:v>
                </c:pt>
                <c:pt idx="26">
                  <c:v>-0.93246</c:v>
                </c:pt>
                <c:pt idx="27">
                  <c:v>0.17129</c:v>
                </c:pt>
                <c:pt idx="28">
                  <c:v>1.1694</c:v>
                </c:pt>
                <c:pt idx="29">
                  <c:v>2.008</c:v>
                </c:pt>
                <c:pt idx="30">
                  <c:v>2.657</c:v>
                </c:pt>
                <c:pt idx="31">
                  <c:v>3.1135</c:v>
                </c:pt>
                <c:pt idx="32">
                  <c:v>3.4319</c:v>
                </c:pt>
                <c:pt idx="33">
                  <c:v>3.935799999999999</c:v>
                </c:pt>
                <c:pt idx="34">
                  <c:v>4.4361</c:v>
                </c:pt>
                <c:pt idx="35">
                  <c:v>4.2061</c:v>
                </c:pt>
                <c:pt idx="36">
                  <c:v>3.1039</c:v>
                </c:pt>
                <c:pt idx="37">
                  <c:v>1.868</c:v>
                </c:pt>
                <c:pt idx="38">
                  <c:v>0.76586</c:v>
                </c:pt>
                <c:pt idx="39">
                  <c:v>0.21725</c:v>
                </c:pt>
                <c:pt idx="40">
                  <c:v>0.74086</c:v>
                </c:pt>
                <c:pt idx="41">
                  <c:v>1.1647</c:v>
                </c:pt>
                <c:pt idx="42">
                  <c:v>1.3143</c:v>
                </c:pt>
                <c:pt idx="43">
                  <c:v>1.4833</c:v>
                </c:pt>
                <c:pt idx="44">
                  <c:v>1.7258</c:v>
                </c:pt>
                <c:pt idx="45">
                  <c:v>2.0445</c:v>
                </c:pt>
                <c:pt idx="46">
                  <c:v>2.4934</c:v>
                </c:pt>
                <c:pt idx="47">
                  <c:v>3.2171</c:v>
                </c:pt>
                <c:pt idx="48">
                  <c:v>4.5483</c:v>
                </c:pt>
                <c:pt idx="49">
                  <c:v>7.5663</c:v>
                </c:pt>
                <c:pt idx="50">
                  <c:v>18.542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0344"/>
        <c:axId val="1849320"/>
      </c:scatterChart>
      <c:valAx>
        <c:axId val="1820344"/>
        <c:scaling>
          <c:orientation val="minMax"/>
          <c:max val="14.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Current (kA)</a:t>
                </a:r>
              </a:p>
            </c:rich>
          </c:tx>
          <c:layout>
            <c:manualLayout>
              <c:xMode val="edge"/>
              <c:yMode val="edge"/>
              <c:x val="0.430808751347232"/>
              <c:y val="0.946820809248555"/>
            </c:manualLayout>
          </c:layout>
          <c:overlay val="0"/>
        </c:title>
        <c:numFmt formatCode="General" sourceLinked="0"/>
        <c:majorTickMark val="none"/>
        <c:minorTickMark val="none"/>
        <c:tickLblPos val="low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600"/>
            </a:pPr>
            <a:endParaRPr lang="ja-JP"/>
          </a:p>
        </c:txPr>
        <c:crossAx val="1849320"/>
        <c:crosses val="autoZero"/>
        <c:crossBetween val="midCat"/>
        <c:majorUnit val="1.0"/>
      </c:valAx>
      <c:valAx>
        <c:axId val="1849320"/>
        <c:scaling>
          <c:orientation val="minMax"/>
          <c:max val="20.0"/>
          <c:min val="-25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Multiple</a:t>
                </a:r>
                <a:r>
                  <a:rPr lang="en-US" sz="1600" baseline="0" dirty="0"/>
                  <a:t> </a:t>
                </a:r>
                <a:r>
                  <a:rPr lang="en-US" sz="1600" baseline="0" dirty="0" smtClean="0"/>
                  <a:t>coefficient b3 </a:t>
                </a:r>
                <a:r>
                  <a:rPr lang="en-US" sz="1600" baseline="0" dirty="0"/>
                  <a:t>(1e-4)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0"/>
              <c:y val="0.238881252560193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600"/>
            </a:pPr>
            <a:endParaRPr lang="ja-JP"/>
          </a:p>
        </c:txPr>
        <c:crossAx val="182034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65763143243458"/>
          <c:y val="0.0587197685369477"/>
          <c:w val="0.651044755769165"/>
          <c:h val="0.145838183270569"/>
        </c:manualLayout>
      </c:layout>
      <c:overlay val="0"/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>
        <c:manualLayout>
          <c:xMode val="edge"/>
          <c:yMode val="edge"/>
          <c:x val="0.563618256970991"/>
          <c:y val="0.330175128970948"/>
        </c:manualLayout>
      </c:layout>
      <c:overlay val="0"/>
      <c:txPr>
        <a:bodyPr/>
        <a:lstStyle/>
        <a:p>
          <a:pPr>
            <a:defRPr sz="1400"/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052407706208855"/>
          <c:y val="0.0415335463258786"/>
          <c:w val="0.895867755260101"/>
          <c:h val="0.916932907348243"/>
        </c:manualLayout>
      </c:layout>
      <c:scatterChart>
        <c:scatterStyle val="smoothMarker"/>
        <c:varyColors val="0"/>
        <c:ser>
          <c:idx val="0"/>
          <c:order val="0"/>
          <c:tx>
            <c:v>b1</c:v>
          </c:tx>
          <c:spPr>
            <a:ln w="31750"/>
          </c:spPr>
          <c:marker>
            <c:symbol val="none"/>
          </c:marker>
          <c:xVal>
            <c:numRef>
              <c:f>'35Tm harmonics'!$C$3:$C$101</c:f>
              <c:numCache>
                <c:formatCode>0.00</c:formatCode>
                <c:ptCount val="99"/>
                <c:pt idx="0">
                  <c:v>-4000.0</c:v>
                </c:pt>
                <c:pt idx="1">
                  <c:v>-3918.4</c:v>
                </c:pt>
                <c:pt idx="2">
                  <c:v>-3836.7</c:v>
                </c:pt>
                <c:pt idx="3">
                  <c:v>-3755.1</c:v>
                </c:pt>
                <c:pt idx="4">
                  <c:v>-3673.5</c:v>
                </c:pt>
                <c:pt idx="5">
                  <c:v>-3591.8</c:v>
                </c:pt>
                <c:pt idx="6">
                  <c:v>-3510.2</c:v>
                </c:pt>
                <c:pt idx="7">
                  <c:v>-3428.6</c:v>
                </c:pt>
                <c:pt idx="8">
                  <c:v>-3346.9</c:v>
                </c:pt>
                <c:pt idx="9">
                  <c:v>-3265.3</c:v>
                </c:pt>
                <c:pt idx="10">
                  <c:v>-3183.7</c:v>
                </c:pt>
                <c:pt idx="11">
                  <c:v>-3102.0</c:v>
                </c:pt>
                <c:pt idx="12">
                  <c:v>-3020.4</c:v>
                </c:pt>
                <c:pt idx="13">
                  <c:v>-2938.8</c:v>
                </c:pt>
                <c:pt idx="14">
                  <c:v>-2857.1</c:v>
                </c:pt>
                <c:pt idx="15">
                  <c:v>-2775.5</c:v>
                </c:pt>
                <c:pt idx="16">
                  <c:v>-2693.9</c:v>
                </c:pt>
                <c:pt idx="17">
                  <c:v>-2612.2</c:v>
                </c:pt>
                <c:pt idx="18">
                  <c:v>-2530.6</c:v>
                </c:pt>
                <c:pt idx="19">
                  <c:v>-2449.0</c:v>
                </c:pt>
                <c:pt idx="20">
                  <c:v>-2367.3</c:v>
                </c:pt>
                <c:pt idx="21">
                  <c:v>-2285.7</c:v>
                </c:pt>
                <c:pt idx="22">
                  <c:v>-2204.1</c:v>
                </c:pt>
                <c:pt idx="23">
                  <c:v>-2122.4</c:v>
                </c:pt>
                <c:pt idx="24">
                  <c:v>-2040.8</c:v>
                </c:pt>
                <c:pt idx="25">
                  <c:v>-1959.2</c:v>
                </c:pt>
                <c:pt idx="26">
                  <c:v>-1877.6</c:v>
                </c:pt>
                <c:pt idx="27">
                  <c:v>-1795.9</c:v>
                </c:pt>
                <c:pt idx="28">
                  <c:v>-1714.3</c:v>
                </c:pt>
                <c:pt idx="29">
                  <c:v>-1632.7</c:v>
                </c:pt>
                <c:pt idx="30">
                  <c:v>-1551.0</c:v>
                </c:pt>
                <c:pt idx="31">
                  <c:v>-1469.4</c:v>
                </c:pt>
                <c:pt idx="32">
                  <c:v>-1387.8</c:v>
                </c:pt>
                <c:pt idx="33">
                  <c:v>-1306.1</c:v>
                </c:pt>
                <c:pt idx="34">
                  <c:v>-1224.5</c:v>
                </c:pt>
                <c:pt idx="35">
                  <c:v>-1142.9</c:v>
                </c:pt>
                <c:pt idx="36">
                  <c:v>-1061.2</c:v>
                </c:pt>
                <c:pt idx="37">
                  <c:v>-979.59</c:v>
                </c:pt>
                <c:pt idx="38">
                  <c:v>-897.9599999999994</c:v>
                </c:pt>
                <c:pt idx="39">
                  <c:v>-816.3299999999994</c:v>
                </c:pt>
                <c:pt idx="40">
                  <c:v>-734.69</c:v>
                </c:pt>
                <c:pt idx="41">
                  <c:v>-653.0599999999994</c:v>
                </c:pt>
                <c:pt idx="42">
                  <c:v>-571.4299999999994</c:v>
                </c:pt>
                <c:pt idx="43">
                  <c:v>-489.8</c:v>
                </c:pt>
                <c:pt idx="44">
                  <c:v>-408.16</c:v>
                </c:pt>
                <c:pt idx="45">
                  <c:v>-326.53</c:v>
                </c:pt>
                <c:pt idx="46">
                  <c:v>-244.9</c:v>
                </c:pt>
                <c:pt idx="47">
                  <c:v>-163.27</c:v>
                </c:pt>
                <c:pt idx="48">
                  <c:v>-81.633</c:v>
                </c:pt>
                <c:pt idx="49">
                  <c:v>0.0</c:v>
                </c:pt>
                <c:pt idx="50">
                  <c:v>81.633</c:v>
                </c:pt>
                <c:pt idx="51">
                  <c:v>163.27</c:v>
                </c:pt>
                <c:pt idx="52">
                  <c:v>244.9</c:v>
                </c:pt>
                <c:pt idx="53">
                  <c:v>326.53</c:v>
                </c:pt>
                <c:pt idx="54">
                  <c:v>408.16</c:v>
                </c:pt>
                <c:pt idx="55">
                  <c:v>489.8</c:v>
                </c:pt>
                <c:pt idx="56">
                  <c:v>571.4299999999994</c:v>
                </c:pt>
                <c:pt idx="57">
                  <c:v>653.0599999999994</c:v>
                </c:pt>
                <c:pt idx="58">
                  <c:v>734.69</c:v>
                </c:pt>
                <c:pt idx="59">
                  <c:v>816.3299999999994</c:v>
                </c:pt>
                <c:pt idx="60">
                  <c:v>897.9599999999994</c:v>
                </c:pt>
                <c:pt idx="61">
                  <c:v>979.59</c:v>
                </c:pt>
                <c:pt idx="62">
                  <c:v>1061.2</c:v>
                </c:pt>
                <c:pt idx="63">
                  <c:v>1142.9</c:v>
                </c:pt>
                <c:pt idx="64">
                  <c:v>1224.5</c:v>
                </c:pt>
                <c:pt idx="65">
                  <c:v>1306.1</c:v>
                </c:pt>
                <c:pt idx="66">
                  <c:v>1387.8</c:v>
                </c:pt>
                <c:pt idx="67">
                  <c:v>1469.4</c:v>
                </c:pt>
                <c:pt idx="68">
                  <c:v>1551.0</c:v>
                </c:pt>
                <c:pt idx="69">
                  <c:v>1632.7</c:v>
                </c:pt>
                <c:pt idx="70">
                  <c:v>1714.3</c:v>
                </c:pt>
                <c:pt idx="71">
                  <c:v>1795.9</c:v>
                </c:pt>
                <c:pt idx="72">
                  <c:v>1877.6</c:v>
                </c:pt>
                <c:pt idx="73">
                  <c:v>1959.2</c:v>
                </c:pt>
                <c:pt idx="74">
                  <c:v>2040.8</c:v>
                </c:pt>
                <c:pt idx="75">
                  <c:v>2122.4</c:v>
                </c:pt>
                <c:pt idx="76">
                  <c:v>2204.1</c:v>
                </c:pt>
                <c:pt idx="77">
                  <c:v>2285.7</c:v>
                </c:pt>
                <c:pt idx="78">
                  <c:v>2367.3</c:v>
                </c:pt>
                <c:pt idx="79">
                  <c:v>2449.0</c:v>
                </c:pt>
                <c:pt idx="80">
                  <c:v>2530.6</c:v>
                </c:pt>
                <c:pt idx="81">
                  <c:v>2612.2</c:v>
                </c:pt>
                <c:pt idx="82">
                  <c:v>2693.9</c:v>
                </c:pt>
                <c:pt idx="83">
                  <c:v>2775.5</c:v>
                </c:pt>
                <c:pt idx="84">
                  <c:v>2857.1</c:v>
                </c:pt>
                <c:pt idx="85">
                  <c:v>2938.8</c:v>
                </c:pt>
                <c:pt idx="86">
                  <c:v>3020.4</c:v>
                </c:pt>
                <c:pt idx="87">
                  <c:v>3102.0</c:v>
                </c:pt>
                <c:pt idx="88">
                  <c:v>3183.7</c:v>
                </c:pt>
                <c:pt idx="89">
                  <c:v>3265.3</c:v>
                </c:pt>
                <c:pt idx="90">
                  <c:v>3346.9</c:v>
                </c:pt>
                <c:pt idx="91">
                  <c:v>3428.6</c:v>
                </c:pt>
                <c:pt idx="92">
                  <c:v>3510.2</c:v>
                </c:pt>
                <c:pt idx="93">
                  <c:v>3591.8</c:v>
                </c:pt>
                <c:pt idx="94">
                  <c:v>3673.5</c:v>
                </c:pt>
                <c:pt idx="95">
                  <c:v>3755.1</c:v>
                </c:pt>
                <c:pt idx="96">
                  <c:v>3836.7</c:v>
                </c:pt>
                <c:pt idx="97">
                  <c:v>3918.4</c:v>
                </c:pt>
                <c:pt idx="98">
                  <c:v>4000.0</c:v>
                </c:pt>
              </c:numCache>
            </c:numRef>
          </c:xVal>
          <c:yVal>
            <c:numRef>
              <c:f>'35Tm harmonics'!$D$3:$D$101</c:f>
              <c:numCache>
                <c:formatCode>0.00E+00</c:formatCode>
                <c:ptCount val="99"/>
                <c:pt idx="0">
                  <c:v>-5.605799999999998</c:v>
                </c:pt>
                <c:pt idx="1">
                  <c:v>-7.0963</c:v>
                </c:pt>
                <c:pt idx="2">
                  <c:v>-9.2237</c:v>
                </c:pt>
                <c:pt idx="3">
                  <c:v>-12.377</c:v>
                </c:pt>
                <c:pt idx="4">
                  <c:v>-17.262</c:v>
                </c:pt>
                <c:pt idx="5">
                  <c:v>-25.226</c:v>
                </c:pt>
                <c:pt idx="6">
                  <c:v>-38.965</c:v>
                </c:pt>
                <c:pt idx="7">
                  <c:v>-64.02800000000001</c:v>
                </c:pt>
                <c:pt idx="8">
                  <c:v>-111.8</c:v>
                </c:pt>
                <c:pt idx="9">
                  <c:v>-204.41</c:v>
                </c:pt>
                <c:pt idx="10">
                  <c:v>1842.0</c:v>
                </c:pt>
                <c:pt idx="11">
                  <c:v>7788.9</c:v>
                </c:pt>
                <c:pt idx="12">
                  <c:v>10045.0</c:v>
                </c:pt>
                <c:pt idx="13">
                  <c:v>10157.0</c:v>
                </c:pt>
                <c:pt idx="14">
                  <c:v>10125.0</c:v>
                </c:pt>
                <c:pt idx="15">
                  <c:v>10102.0</c:v>
                </c:pt>
                <c:pt idx="16">
                  <c:v>10086.0</c:v>
                </c:pt>
                <c:pt idx="17">
                  <c:v>10073.0</c:v>
                </c:pt>
                <c:pt idx="18">
                  <c:v>10062.0</c:v>
                </c:pt>
                <c:pt idx="19">
                  <c:v>10054.0</c:v>
                </c:pt>
                <c:pt idx="20">
                  <c:v>10047.0</c:v>
                </c:pt>
                <c:pt idx="21">
                  <c:v>10042.0</c:v>
                </c:pt>
                <c:pt idx="22">
                  <c:v>10037.0</c:v>
                </c:pt>
                <c:pt idx="23">
                  <c:v>10033.0</c:v>
                </c:pt>
                <c:pt idx="24">
                  <c:v>10029.0</c:v>
                </c:pt>
                <c:pt idx="25">
                  <c:v>10026.0</c:v>
                </c:pt>
                <c:pt idx="26">
                  <c:v>10023.0</c:v>
                </c:pt>
                <c:pt idx="27">
                  <c:v>10021.0</c:v>
                </c:pt>
                <c:pt idx="28">
                  <c:v>10019.0</c:v>
                </c:pt>
                <c:pt idx="29">
                  <c:v>10017.0</c:v>
                </c:pt>
                <c:pt idx="30">
                  <c:v>10015.0</c:v>
                </c:pt>
                <c:pt idx="31">
                  <c:v>10014.0</c:v>
                </c:pt>
                <c:pt idx="32">
                  <c:v>10013.0</c:v>
                </c:pt>
                <c:pt idx="33">
                  <c:v>10011.0</c:v>
                </c:pt>
                <c:pt idx="34">
                  <c:v>10010.0</c:v>
                </c:pt>
                <c:pt idx="35">
                  <c:v>10009.0</c:v>
                </c:pt>
                <c:pt idx="36">
                  <c:v>10008.0</c:v>
                </c:pt>
                <c:pt idx="37">
                  <c:v>10008.0</c:v>
                </c:pt>
                <c:pt idx="38">
                  <c:v>10007.0</c:v>
                </c:pt>
                <c:pt idx="39">
                  <c:v>10006.0</c:v>
                </c:pt>
                <c:pt idx="40">
                  <c:v>10005.0</c:v>
                </c:pt>
                <c:pt idx="41">
                  <c:v>10005.0</c:v>
                </c:pt>
                <c:pt idx="42">
                  <c:v>10004.0</c:v>
                </c:pt>
                <c:pt idx="43">
                  <c:v>10004.0</c:v>
                </c:pt>
                <c:pt idx="44">
                  <c:v>10003.0</c:v>
                </c:pt>
                <c:pt idx="45">
                  <c:v>10003.0</c:v>
                </c:pt>
                <c:pt idx="46">
                  <c:v>10002.0</c:v>
                </c:pt>
                <c:pt idx="47">
                  <c:v>10001.0</c:v>
                </c:pt>
                <c:pt idx="48">
                  <c:v>10000.0</c:v>
                </c:pt>
                <c:pt idx="49">
                  <c:v>10000.0</c:v>
                </c:pt>
                <c:pt idx="50">
                  <c:v>10000.0</c:v>
                </c:pt>
                <c:pt idx="51">
                  <c:v>10001.0</c:v>
                </c:pt>
                <c:pt idx="52">
                  <c:v>10002.0</c:v>
                </c:pt>
                <c:pt idx="53">
                  <c:v>10003.0</c:v>
                </c:pt>
                <c:pt idx="54">
                  <c:v>10003.0</c:v>
                </c:pt>
                <c:pt idx="55">
                  <c:v>10004.0</c:v>
                </c:pt>
                <c:pt idx="56">
                  <c:v>10004.0</c:v>
                </c:pt>
                <c:pt idx="57">
                  <c:v>10005.0</c:v>
                </c:pt>
                <c:pt idx="58">
                  <c:v>10005.0</c:v>
                </c:pt>
                <c:pt idx="59">
                  <c:v>10006.0</c:v>
                </c:pt>
                <c:pt idx="60">
                  <c:v>10007.0</c:v>
                </c:pt>
                <c:pt idx="61">
                  <c:v>10008.0</c:v>
                </c:pt>
                <c:pt idx="62">
                  <c:v>10008.0</c:v>
                </c:pt>
                <c:pt idx="63">
                  <c:v>10009.0</c:v>
                </c:pt>
                <c:pt idx="64">
                  <c:v>10010.0</c:v>
                </c:pt>
                <c:pt idx="65">
                  <c:v>10011.0</c:v>
                </c:pt>
                <c:pt idx="66">
                  <c:v>10012.0</c:v>
                </c:pt>
                <c:pt idx="67">
                  <c:v>10014.0</c:v>
                </c:pt>
                <c:pt idx="68">
                  <c:v>10015.0</c:v>
                </c:pt>
                <c:pt idx="69">
                  <c:v>10017.0</c:v>
                </c:pt>
                <c:pt idx="70">
                  <c:v>10019.0</c:v>
                </c:pt>
                <c:pt idx="71">
                  <c:v>10021.0</c:v>
                </c:pt>
                <c:pt idx="72">
                  <c:v>10023.0</c:v>
                </c:pt>
                <c:pt idx="73">
                  <c:v>10026.0</c:v>
                </c:pt>
                <c:pt idx="74">
                  <c:v>10029.0</c:v>
                </c:pt>
                <c:pt idx="75">
                  <c:v>10032.0</c:v>
                </c:pt>
                <c:pt idx="76">
                  <c:v>10036.0</c:v>
                </c:pt>
                <c:pt idx="77">
                  <c:v>10041.0</c:v>
                </c:pt>
                <c:pt idx="78">
                  <c:v>10047.0</c:v>
                </c:pt>
                <c:pt idx="79">
                  <c:v>10053.0</c:v>
                </c:pt>
                <c:pt idx="80">
                  <c:v>10062.0</c:v>
                </c:pt>
                <c:pt idx="81">
                  <c:v>10071.0</c:v>
                </c:pt>
                <c:pt idx="82">
                  <c:v>10084.0</c:v>
                </c:pt>
                <c:pt idx="83">
                  <c:v>10100.0</c:v>
                </c:pt>
                <c:pt idx="84">
                  <c:v>10117.0</c:v>
                </c:pt>
                <c:pt idx="85">
                  <c:v>10145.0</c:v>
                </c:pt>
                <c:pt idx="86">
                  <c:v>10039.0</c:v>
                </c:pt>
                <c:pt idx="87">
                  <c:v>7772.1</c:v>
                </c:pt>
                <c:pt idx="88">
                  <c:v>1790.4</c:v>
                </c:pt>
                <c:pt idx="89">
                  <c:v>-150.21</c:v>
                </c:pt>
                <c:pt idx="90">
                  <c:v>-93.506</c:v>
                </c:pt>
                <c:pt idx="91">
                  <c:v>-55.509</c:v>
                </c:pt>
                <c:pt idx="92">
                  <c:v>-34.157</c:v>
                </c:pt>
                <c:pt idx="93">
                  <c:v>-22.168</c:v>
                </c:pt>
                <c:pt idx="94">
                  <c:v>-15.155</c:v>
                </c:pt>
                <c:pt idx="95">
                  <c:v>-10.84</c:v>
                </c:pt>
                <c:pt idx="96">
                  <c:v>-8.0543</c:v>
                </c:pt>
                <c:pt idx="97">
                  <c:v>-6.1768</c:v>
                </c:pt>
                <c:pt idx="98">
                  <c:v>-4.863799999999999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2356760"/>
        <c:axId val="702462024"/>
      </c:scatterChart>
      <c:valAx>
        <c:axId val="702356760"/>
        <c:scaling>
          <c:orientation val="minMax"/>
          <c:max val="4000.0"/>
          <c:min val="-4000.0"/>
        </c:scaling>
        <c:delete val="0"/>
        <c:axPos val="b"/>
        <c:numFmt formatCode="#,##0" sourceLinked="0"/>
        <c:majorTickMark val="out"/>
        <c:minorTickMark val="none"/>
        <c:tickLblPos val="nextTo"/>
        <c:crossAx val="702462024"/>
        <c:crosses val="autoZero"/>
        <c:crossBetween val="midCat"/>
      </c:valAx>
      <c:valAx>
        <c:axId val="702462024"/>
        <c:scaling>
          <c:orientation val="minMax"/>
          <c:max val="12000.0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702356760"/>
        <c:crosses val="autoZero"/>
        <c:crossBetween val="midCat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2407706208855"/>
          <c:y val="0.0415335463258786"/>
          <c:w val="0.895867755260101"/>
          <c:h val="0.91693290734824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'35Tm harmonics'!$E$2</c:f>
              <c:strCache>
                <c:ptCount val="1"/>
                <c:pt idx="0">
                  <c:v>b3</c:v>
                </c:pt>
              </c:strCache>
            </c:strRef>
          </c:tx>
          <c:spPr>
            <a:ln w="31750"/>
          </c:spPr>
          <c:marker>
            <c:symbol val="none"/>
          </c:marker>
          <c:xVal>
            <c:numRef>
              <c:f>'35Tm harmonics'!$C$3:$C$101</c:f>
              <c:numCache>
                <c:formatCode>0.00</c:formatCode>
                <c:ptCount val="99"/>
                <c:pt idx="0">
                  <c:v>-4000.0</c:v>
                </c:pt>
                <c:pt idx="1">
                  <c:v>-3918.4</c:v>
                </c:pt>
                <c:pt idx="2">
                  <c:v>-3836.7</c:v>
                </c:pt>
                <c:pt idx="3">
                  <c:v>-3755.1</c:v>
                </c:pt>
                <c:pt idx="4">
                  <c:v>-3673.5</c:v>
                </c:pt>
                <c:pt idx="5">
                  <c:v>-3591.8</c:v>
                </c:pt>
                <c:pt idx="6">
                  <c:v>-3510.2</c:v>
                </c:pt>
                <c:pt idx="7">
                  <c:v>-3428.6</c:v>
                </c:pt>
                <c:pt idx="8">
                  <c:v>-3346.9</c:v>
                </c:pt>
                <c:pt idx="9">
                  <c:v>-3265.3</c:v>
                </c:pt>
                <c:pt idx="10">
                  <c:v>-3183.7</c:v>
                </c:pt>
                <c:pt idx="11">
                  <c:v>-3102.0</c:v>
                </c:pt>
                <c:pt idx="12">
                  <c:v>-3020.4</c:v>
                </c:pt>
                <c:pt idx="13">
                  <c:v>-2938.8</c:v>
                </c:pt>
                <c:pt idx="14">
                  <c:v>-2857.1</c:v>
                </c:pt>
                <c:pt idx="15">
                  <c:v>-2775.5</c:v>
                </c:pt>
                <c:pt idx="16">
                  <c:v>-2693.9</c:v>
                </c:pt>
                <c:pt idx="17">
                  <c:v>-2612.2</c:v>
                </c:pt>
                <c:pt idx="18">
                  <c:v>-2530.6</c:v>
                </c:pt>
                <c:pt idx="19">
                  <c:v>-2449.0</c:v>
                </c:pt>
                <c:pt idx="20">
                  <c:v>-2367.3</c:v>
                </c:pt>
                <c:pt idx="21">
                  <c:v>-2285.7</c:v>
                </c:pt>
                <c:pt idx="22">
                  <c:v>-2204.1</c:v>
                </c:pt>
                <c:pt idx="23">
                  <c:v>-2122.4</c:v>
                </c:pt>
                <c:pt idx="24">
                  <c:v>-2040.8</c:v>
                </c:pt>
                <c:pt idx="25">
                  <c:v>-1959.2</c:v>
                </c:pt>
                <c:pt idx="26">
                  <c:v>-1877.6</c:v>
                </c:pt>
                <c:pt idx="27">
                  <c:v>-1795.9</c:v>
                </c:pt>
                <c:pt idx="28">
                  <c:v>-1714.3</c:v>
                </c:pt>
                <c:pt idx="29">
                  <c:v>-1632.7</c:v>
                </c:pt>
                <c:pt idx="30">
                  <c:v>-1551.0</c:v>
                </c:pt>
                <c:pt idx="31">
                  <c:v>-1469.4</c:v>
                </c:pt>
                <c:pt idx="32">
                  <c:v>-1387.8</c:v>
                </c:pt>
                <c:pt idx="33">
                  <c:v>-1306.1</c:v>
                </c:pt>
                <c:pt idx="34">
                  <c:v>-1224.5</c:v>
                </c:pt>
                <c:pt idx="35">
                  <c:v>-1142.9</c:v>
                </c:pt>
                <c:pt idx="36">
                  <c:v>-1061.2</c:v>
                </c:pt>
                <c:pt idx="37">
                  <c:v>-979.59</c:v>
                </c:pt>
                <c:pt idx="38">
                  <c:v>-897.9599999999994</c:v>
                </c:pt>
                <c:pt idx="39">
                  <c:v>-816.3299999999994</c:v>
                </c:pt>
                <c:pt idx="40">
                  <c:v>-734.69</c:v>
                </c:pt>
                <c:pt idx="41">
                  <c:v>-653.0599999999994</c:v>
                </c:pt>
                <c:pt idx="42">
                  <c:v>-571.4299999999994</c:v>
                </c:pt>
                <c:pt idx="43">
                  <c:v>-489.8</c:v>
                </c:pt>
                <c:pt idx="44">
                  <c:v>-408.16</c:v>
                </c:pt>
                <c:pt idx="45">
                  <c:v>-326.53</c:v>
                </c:pt>
                <c:pt idx="46">
                  <c:v>-244.9</c:v>
                </c:pt>
                <c:pt idx="47">
                  <c:v>-163.27</c:v>
                </c:pt>
                <c:pt idx="48">
                  <c:v>-81.633</c:v>
                </c:pt>
                <c:pt idx="49">
                  <c:v>0.0</c:v>
                </c:pt>
                <c:pt idx="50">
                  <c:v>81.633</c:v>
                </c:pt>
                <c:pt idx="51">
                  <c:v>163.27</c:v>
                </c:pt>
                <c:pt idx="52">
                  <c:v>244.9</c:v>
                </c:pt>
                <c:pt idx="53">
                  <c:v>326.53</c:v>
                </c:pt>
                <c:pt idx="54">
                  <c:v>408.16</c:v>
                </c:pt>
                <c:pt idx="55">
                  <c:v>489.8</c:v>
                </c:pt>
                <c:pt idx="56">
                  <c:v>571.4299999999994</c:v>
                </c:pt>
                <c:pt idx="57">
                  <c:v>653.0599999999994</c:v>
                </c:pt>
                <c:pt idx="58">
                  <c:v>734.69</c:v>
                </c:pt>
                <c:pt idx="59">
                  <c:v>816.3299999999994</c:v>
                </c:pt>
                <c:pt idx="60">
                  <c:v>897.9599999999994</c:v>
                </c:pt>
                <c:pt idx="61">
                  <c:v>979.59</c:v>
                </c:pt>
                <c:pt idx="62">
                  <c:v>1061.2</c:v>
                </c:pt>
                <c:pt idx="63">
                  <c:v>1142.9</c:v>
                </c:pt>
                <c:pt idx="64">
                  <c:v>1224.5</c:v>
                </c:pt>
                <c:pt idx="65">
                  <c:v>1306.1</c:v>
                </c:pt>
                <c:pt idx="66">
                  <c:v>1387.8</c:v>
                </c:pt>
                <c:pt idx="67">
                  <c:v>1469.4</c:v>
                </c:pt>
                <c:pt idx="68">
                  <c:v>1551.0</c:v>
                </c:pt>
                <c:pt idx="69">
                  <c:v>1632.7</c:v>
                </c:pt>
                <c:pt idx="70">
                  <c:v>1714.3</c:v>
                </c:pt>
                <c:pt idx="71">
                  <c:v>1795.9</c:v>
                </c:pt>
                <c:pt idx="72">
                  <c:v>1877.6</c:v>
                </c:pt>
                <c:pt idx="73">
                  <c:v>1959.2</c:v>
                </c:pt>
                <c:pt idx="74">
                  <c:v>2040.8</c:v>
                </c:pt>
                <c:pt idx="75">
                  <c:v>2122.4</c:v>
                </c:pt>
                <c:pt idx="76">
                  <c:v>2204.1</c:v>
                </c:pt>
                <c:pt idx="77">
                  <c:v>2285.7</c:v>
                </c:pt>
                <c:pt idx="78">
                  <c:v>2367.3</c:v>
                </c:pt>
                <c:pt idx="79">
                  <c:v>2449.0</c:v>
                </c:pt>
                <c:pt idx="80">
                  <c:v>2530.6</c:v>
                </c:pt>
                <c:pt idx="81">
                  <c:v>2612.2</c:v>
                </c:pt>
                <c:pt idx="82">
                  <c:v>2693.9</c:v>
                </c:pt>
                <c:pt idx="83">
                  <c:v>2775.5</c:v>
                </c:pt>
                <c:pt idx="84">
                  <c:v>2857.1</c:v>
                </c:pt>
                <c:pt idx="85">
                  <c:v>2938.8</c:v>
                </c:pt>
                <c:pt idx="86">
                  <c:v>3020.4</c:v>
                </c:pt>
                <c:pt idx="87">
                  <c:v>3102.0</c:v>
                </c:pt>
                <c:pt idx="88">
                  <c:v>3183.7</c:v>
                </c:pt>
                <c:pt idx="89">
                  <c:v>3265.3</c:v>
                </c:pt>
                <c:pt idx="90">
                  <c:v>3346.9</c:v>
                </c:pt>
                <c:pt idx="91">
                  <c:v>3428.6</c:v>
                </c:pt>
                <c:pt idx="92">
                  <c:v>3510.2</c:v>
                </c:pt>
                <c:pt idx="93">
                  <c:v>3591.8</c:v>
                </c:pt>
                <c:pt idx="94">
                  <c:v>3673.5</c:v>
                </c:pt>
                <c:pt idx="95">
                  <c:v>3755.1</c:v>
                </c:pt>
                <c:pt idx="96">
                  <c:v>3836.7</c:v>
                </c:pt>
                <c:pt idx="97">
                  <c:v>3918.4</c:v>
                </c:pt>
                <c:pt idx="98">
                  <c:v>4000.0</c:v>
                </c:pt>
              </c:numCache>
            </c:numRef>
          </c:xVal>
          <c:yVal>
            <c:numRef>
              <c:f>'35Tm harmonics'!$E$3:$E$101</c:f>
              <c:numCache>
                <c:formatCode>0.00E+00</c:formatCode>
                <c:ptCount val="99"/>
                <c:pt idx="0">
                  <c:v>-0.0010171</c:v>
                </c:pt>
                <c:pt idx="1">
                  <c:v>-0.001833</c:v>
                </c:pt>
                <c:pt idx="2">
                  <c:v>-0.003497</c:v>
                </c:pt>
                <c:pt idx="3">
                  <c:v>-0.0071546</c:v>
                </c:pt>
                <c:pt idx="4">
                  <c:v>-0.016007</c:v>
                </c:pt>
                <c:pt idx="5">
                  <c:v>-0.040345</c:v>
                </c:pt>
                <c:pt idx="6">
                  <c:v>-0.11979</c:v>
                </c:pt>
                <c:pt idx="7">
                  <c:v>-0.44674</c:v>
                </c:pt>
                <c:pt idx="8">
                  <c:v>-2.3165</c:v>
                </c:pt>
                <c:pt idx="9">
                  <c:v>-17.229</c:v>
                </c:pt>
                <c:pt idx="10">
                  <c:v>-680.67</c:v>
                </c:pt>
                <c:pt idx="11">
                  <c:v>72.768</c:v>
                </c:pt>
                <c:pt idx="12">
                  <c:v>114.99</c:v>
                </c:pt>
                <c:pt idx="13">
                  <c:v>26.173</c:v>
                </c:pt>
                <c:pt idx="14">
                  <c:v>23.896</c:v>
                </c:pt>
                <c:pt idx="15">
                  <c:v>20.806</c:v>
                </c:pt>
                <c:pt idx="16">
                  <c:v>17.963</c:v>
                </c:pt>
                <c:pt idx="17">
                  <c:v>15.571</c:v>
                </c:pt>
                <c:pt idx="18">
                  <c:v>13.631</c:v>
                </c:pt>
                <c:pt idx="19">
                  <c:v>12.039</c:v>
                </c:pt>
                <c:pt idx="20">
                  <c:v>10.728</c:v>
                </c:pt>
                <c:pt idx="21">
                  <c:v>9.6471</c:v>
                </c:pt>
                <c:pt idx="22">
                  <c:v>8.7363</c:v>
                </c:pt>
                <c:pt idx="23">
                  <c:v>7.9416</c:v>
                </c:pt>
                <c:pt idx="24">
                  <c:v>7.2728</c:v>
                </c:pt>
                <c:pt idx="25">
                  <c:v>6.7023</c:v>
                </c:pt>
                <c:pt idx="26">
                  <c:v>6.1982</c:v>
                </c:pt>
                <c:pt idx="27">
                  <c:v>5.7806</c:v>
                </c:pt>
                <c:pt idx="28">
                  <c:v>5.409</c:v>
                </c:pt>
                <c:pt idx="29">
                  <c:v>5.085</c:v>
                </c:pt>
                <c:pt idx="30">
                  <c:v>4.807399999999999</c:v>
                </c:pt>
                <c:pt idx="31">
                  <c:v>4.5877</c:v>
                </c:pt>
                <c:pt idx="32">
                  <c:v>4.3332</c:v>
                </c:pt>
                <c:pt idx="33">
                  <c:v>4.127599999999976</c:v>
                </c:pt>
                <c:pt idx="34">
                  <c:v>3.9476</c:v>
                </c:pt>
                <c:pt idx="35">
                  <c:v>3.768</c:v>
                </c:pt>
                <c:pt idx="36">
                  <c:v>3.6125</c:v>
                </c:pt>
                <c:pt idx="37">
                  <c:v>3.4752</c:v>
                </c:pt>
                <c:pt idx="38">
                  <c:v>3.3436</c:v>
                </c:pt>
                <c:pt idx="39">
                  <c:v>3.222</c:v>
                </c:pt>
                <c:pt idx="40">
                  <c:v>3.1143</c:v>
                </c:pt>
                <c:pt idx="41">
                  <c:v>3.0146</c:v>
                </c:pt>
                <c:pt idx="42">
                  <c:v>2.9111</c:v>
                </c:pt>
                <c:pt idx="43">
                  <c:v>2.8323</c:v>
                </c:pt>
                <c:pt idx="44">
                  <c:v>2.7448</c:v>
                </c:pt>
                <c:pt idx="45">
                  <c:v>2.6633</c:v>
                </c:pt>
                <c:pt idx="46">
                  <c:v>2.6129</c:v>
                </c:pt>
                <c:pt idx="47">
                  <c:v>2.472399999999999</c:v>
                </c:pt>
                <c:pt idx="48">
                  <c:v>2.3241</c:v>
                </c:pt>
                <c:pt idx="49">
                  <c:v>2.3057</c:v>
                </c:pt>
                <c:pt idx="50">
                  <c:v>2.3259</c:v>
                </c:pt>
                <c:pt idx="51">
                  <c:v>2.4742</c:v>
                </c:pt>
                <c:pt idx="52">
                  <c:v>2.6147</c:v>
                </c:pt>
                <c:pt idx="53">
                  <c:v>2.6651</c:v>
                </c:pt>
                <c:pt idx="54">
                  <c:v>2.7465</c:v>
                </c:pt>
                <c:pt idx="55">
                  <c:v>2.8341</c:v>
                </c:pt>
                <c:pt idx="56">
                  <c:v>2.9129</c:v>
                </c:pt>
                <c:pt idx="57">
                  <c:v>3.0164</c:v>
                </c:pt>
                <c:pt idx="58">
                  <c:v>3.1161</c:v>
                </c:pt>
                <c:pt idx="59">
                  <c:v>3.2238</c:v>
                </c:pt>
                <c:pt idx="60">
                  <c:v>3.3454</c:v>
                </c:pt>
                <c:pt idx="61">
                  <c:v>3.4769</c:v>
                </c:pt>
                <c:pt idx="62">
                  <c:v>3.6143</c:v>
                </c:pt>
                <c:pt idx="63">
                  <c:v>3.7698</c:v>
                </c:pt>
                <c:pt idx="64">
                  <c:v>3.9494</c:v>
                </c:pt>
                <c:pt idx="65">
                  <c:v>4.1294</c:v>
                </c:pt>
                <c:pt idx="66">
                  <c:v>4.335</c:v>
                </c:pt>
                <c:pt idx="67">
                  <c:v>4.5895</c:v>
                </c:pt>
                <c:pt idx="68">
                  <c:v>4.8092</c:v>
                </c:pt>
                <c:pt idx="69">
                  <c:v>5.0868</c:v>
                </c:pt>
                <c:pt idx="70">
                  <c:v>5.4108</c:v>
                </c:pt>
                <c:pt idx="71">
                  <c:v>5.7824</c:v>
                </c:pt>
                <c:pt idx="72">
                  <c:v>6.2</c:v>
                </c:pt>
                <c:pt idx="73">
                  <c:v>6.704099999999999</c:v>
                </c:pt>
                <c:pt idx="74">
                  <c:v>7.2746</c:v>
                </c:pt>
                <c:pt idx="75">
                  <c:v>7.9434</c:v>
                </c:pt>
                <c:pt idx="76">
                  <c:v>8.738099999999997</c:v>
                </c:pt>
                <c:pt idx="77">
                  <c:v>9.648899999999997</c:v>
                </c:pt>
                <c:pt idx="78">
                  <c:v>10.73</c:v>
                </c:pt>
                <c:pt idx="79">
                  <c:v>12.041</c:v>
                </c:pt>
                <c:pt idx="80">
                  <c:v>13.633</c:v>
                </c:pt>
                <c:pt idx="81">
                  <c:v>15.574</c:v>
                </c:pt>
                <c:pt idx="82">
                  <c:v>17.966</c:v>
                </c:pt>
                <c:pt idx="83">
                  <c:v>20.848</c:v>
                </c:pt>
                <c:pt idx="84">
                  <c:v>28.179</c:v>
                </c:pt>
                <c:pt idx="85">
                  <c:v>36.388</c:v>
                </c:pt>
                <c:pt idx="86">
                  <c:v>120.92</c:v>
                </c:pt>
                <c:pt idx="87">
                  <c:v>30.766</c:v>
                </c:pt>
                <c:pt idx="88">
                  <c:v>-622.61</c:v>
                </c:pt>
                <c:pt idx="89">
                  <c:v>-13.037</c:v>
                </c:pt>
                <c:pt idx="90">
                  <c:v>-2.2868</c:v>
                </c:pt>
                <c:pt idx="91">
                  <c:v>-0.44869</c:v>
                </c:pt>
                <c:pt idx="92">
                  <c:v>-0.12022</c:v>
                </c:pt>
                <c:pt idx="93">
                  <c:v>-0.040432</c:v>
                </c:pt>
                <c:pt idx="94">
                  <c:v>-0.016025</c:v>
                </c:pt>
                <c:pt idx="95">
                  <c:v>-0.0071587</c:v>
                </c:pt>
                <c:pt idx="96">
                  <c:v>-0.0034977</c:v>
                </c:pt>
                <c:pt idx="97">
                  <c:v>-0.0018331</c:v>
                </c:pt>
                <c:pt idx="98">
                  <c:v>-0.001017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'35Tm harmonics'!$F$2</c:f>
              <c:strCache>
                <c:ptCount val="1"/>
                <c:pt idx="0">
                  <c:v>b5</c:v>
                </c:pt>
              </c:strCache>
            </c:strRef>
          </c:tx>
          <c:spPr>
            <a:ln w="31750"/>
          </c:spPr>
          <c:marker>
            <c:symbol val="none"/>
          </c:marker>
          <c:xVal>
            <c:numRef>
              <c:f>'35Tm harmonics'!$C$3:$C$101</c:f>
              <c:numCache>
                <c:formatCode>0.00</c:formatCode>
                <c:ptCount val="99"/>
                <c:pt idx="0">
                  <c:v>-4000.0</c:v>
                </c:pt>
                <c:pt idx="1">
                  <c:v>-3918.4</c:v>
                </c:pt>
                <c:pt idx="2">
                  <c:v>-3836.7</c:v>
                </c:pt>
                <c:pt idx="3">
                  <c:v>-3755.1</c:v>
                </c:pt>
                <c:pt idx="4">
                  <c:v>-3673.5</c:v>
                </c:pt>
                <c:pt idx="5">
                  <c:v>-3591.8</c:v>
                </c:pt>
                <c:pt idx="6">
                  <c:v>-3510.2</c:v>
                </c:pt>
                <c:pt idx="7">
                  <c:v>-3428.6</c:v>
                </c:pt>
                <c:pt idx="8">
                  <c:v>-3346.9</c:v>
                </c:pt>
                <c:pt idx="9">
                  <c:v>-3265.3</c:v>
                </c:pt>
                <c:pt idx="10">
                  <c:v>-3183.7</c:v>
                </c:pt>
                <c:pt idx="11">
                  <c:v>-3102.0</c:v>
                </c:pt>
                <c:pt idx="12">
                  <c:v>-3020.4</c:v>
                </c:pt>
                <c:pt idx="13">
                  <c:v>-2938.8</c:v>
                </c:pt>
                <c:pt idx="14">
                  <c:v>-2857.1</c:v>
                </c:pt>
                <c:pt idx="15">
                  <c:v>-2775.5</c:v>
                </c:pt>
                <c:pt idx="16">
                  <c:v>-2693.9</c:v>
                </c:pt>
                <c:pt idx="17">
                  <c:v>-2612.2</c:v>
                </c:pt>
                <c:pt idx="18">
                  <c:v>-2530.6</c:v>
                </c:pt>
                <c:pt idx="19">
                  <c:v>-2449.0</c:v>
                </c:pt>
                <c:pt idx="20">
                  <c:v>-2367.3</c:v>
                </c:pt>
                <c:pt idx="21">
                  <c:v>-2285.7</c:v>
                </c:pt>
                <c:pt idx="22">
                  <c:v>-2204.1</c:v>
                </c:pt>
                <c:pt idx="23">
                  <c:v>-2122.4</c:v>
                </c:pt>
                <c:pt idx="24">
                  <c:v>-2040.8</c:v>
                </c:pt>
                <c:pt idx="25">
                  <c:v>-1959.2</c:v>
                </c:pt>
                <c:pt idx="26">
                  <c:v>-1877.6</c:v>
                </c:pt>
                <c:pt idx="27">
                  <c:v>-1795.9</c:v>
                </c:pt>
                <c:pt idx="28">
                  <c:v>-1714.3</c:v>
                </c:pt>
                <c:pt idx="29">
                  <c:v>-1632.7</c:v>
                </c:pt>
                <c:pt idx="30">
                  <c:v>-1551.0</c:v>
                </c:pt>
                <c:pt idx="31">
                  <c:v>-1469.4</c:v>
                </c:pt>
                <c:pt idx="32">
                  <c:v>-1387.8</c:v>
                </c:pt>
                <c:pt idx="33">
                  <c:v>-1306.1</c:v>
                </c:pt>
                <c:pt idx="34">
                  <c:v>-1224.5</c:v>
                </c:pt>
                <c:pt idx="35">
                  <c:v>-1142.9</c:v>
                </c:pt>
                <c:pt idx="36">
                  <c:v>-1061.2</c:v>
                </c:pt>
                <c:pt idx="37">
                  <c:v>-979.59</c:v>
                </c:pt>
                <c:pt idx="38">
                  <c:v>-897.9599999999994</c:v>
                </c:pt>
                <c:pt idx="39">
                  <c:v>-816.3299999999994</c:v>
                </c:pt>
                <c:pt idx="40">
                  <c:v>-734.69</c:v>
                </c:pt>
                <c:pt idx="41">
                  <c:v>-653.0599999999994</c:v>
                </c:pt>
                <c:pt idx="42">
                  <c:v>-571.4299999999994</c:v>
                </c:pt>
                <c:pt idx="43">
                  <c:v>-489.8</c:v>
                </c:pt>
                <c:pt idx="44">
                  <c:v>-408.16</c:v>
                </c:pt>
                <c:pt idx="45">
                  <c:v>-326.53</c:v>
                </c:pt>
                <c:pt idx="46">
                  <c:v>-244.9</c:v>
                </c:pt>
                <c:pt idx="47">
                  <c:v>-163.27</c:v>
                </c:pt>
                <c:pt idx="48">
                  <c:v>-81.633</c:v>
                </c:pt>
                <c:pt idx="49">
                  <c:v>0.0</c:v>
                </c:pt>
                <c:pt idx="50">
                  <c:v>81.633</c:v>
                </c:pt>
                <c:pt idx="51">
                  <c:v>163.27</c:v>
                </c:pt>
                <c:pt idx="52">
                  <c:v>244.9</c:v>
                </c:pt>
                <c:pt idx="53">
                  <c:v>326.53</c:v>
                </c:pt>
                <c:pt idx="54">
                  <c:v>408.16</c:v>
                </c:pt>
                <c:pt idx="55">
                  <c:v>489.8</c:v>
                </c:pt>
                <c:pt idx="56">
                  <c:v>571.4299999999994</c:v>
                </c:pt>
                <c:pt idx="57">
                  <c:v>653.0599999999994</c:v>
                </c:pt>
                <c:pt idx="58">
                  <c:v>734.69</c:v>
                </c:pt>
                <c:pt idx="59">
                  <c:v>816.3299999999994</c:v>
                </c:pt>
                <c:pt idx="60">
                  <c:v>897.9599999999994</c:v>
                </c:pt>
                <c:pt idx="61">
                  <c:v>979.59</c:v>
                </c:pt>
                <c:pt idx="62">
                  <c:v>1061.2</c:v>
                </c:pt>
                <c:pt idx="63">
                  <c:v>1142.9</c:v>
                </c:pt>
                <c:pt idx="64">
                  <c:v>1224.5</c:v>
                </c:pt>
                <c:pt idx="65">
                  <c:v>1306.1</c:v>
                </c:pt>
                <c:pt idx="66">
                  <c:v>1387.8</c:v>
                </c:pt>
                <c:pt idx="67">
                  <c:v>1469.4</c:v>
                </c:pt>
                <c:pt idx="68">
                  <c:v>1551.0</c:v>
                </c:pt>
                <c:pt idx="69">
                  <c:v>1632.7</c:v>
                </c:pt>
                <c:pt idx="70">
                  <c:v>1714.3</c:v>
                </c:pt>
                <c:pt idx="71">
                  <c:v>1795.9</c:v>
                </c:pt>
                <c:pt idx="72">
                  <c:v>1877.6</c:v>
                </c:pt>
                <c:pt idx="73">
                  <c:v>1959.2</c:v>
                </c:pt>
                <c:pt idx="74">
                  <c:v>2040.8</c:v>
                </c:pt>
                <c:pt idx="75">
                  <c:v>2122.4</c:v>
                </c:pt>
                <c:pt idx="76">
                  <c:v>2204.1</c:v>
                </c:pt>
                <c:pt idx="77">
                  <c:v>2285.7</c:v>
                </c:pt>
                <c:pt idx="78">
                  <c:v>2367.3</c:v>
                </c:pt>
                <c:pt idx="79">
                  <c:v>2449.0</c:v>
                </c:pt>
                <c:pt idx="80">
                  <c:v>2530.6</c:v>
                </c:pt>
                <c:pt idx="81">
                  <c:v>2612.2</c:v>
                </c:pt>
                <c:pt idx="82">
                  <c:v>2693.9</c:v>
                </c:pt>
                <c:pt idx="83">
                  <c:v>2775.5</c:v>
                </c:pt>
                <c:pt idx="84">
                  <c:v>2857.1</c:v>
                </c:pt>
                <c:pt idx="85">
                  <c:v>2938.8</c:v>
                </c:pt>
                <c:pt idx="86">
                  <c:v>3020.4</c:v>
                </c:pt>
                <c:pt idx="87">
                  <c:v>3102.0</c:v>
                </c:pt>
                <c:pt idx="88">
                  <c:v>3183.7</c:v>
                </c:pt>
                <c:pt idx="89">
                  <c:v>3265.3</c:v>
                </c:pt>
                <c:pt idx="90">
                  <c:v>3346.9</c:v>
                </c:pt>
                <c:pt idx="91">
                  <c:v>3428.6</c:v>
                </c:pt>
                <c:pt idx="92">
                  <c:v>3510.2</c:v>
                </c:pt>
                <c:pt idx="93">
                  <c:v>3591.8</c:v>
                </c:pt>
                <c:pt idx="94">
                  <c:v>3673.5</c:v>
                </c:pt>
                <c:pt idx="95">
                  <c:v>3755.1</c:v>
                </c:pt>
                <c:pt idx="96">
                  <c:v>3836.7</c:v>
                </c:pt>
                <c:pt idx="97">
                  <c:v>3918.4</c:v>
                </c:pt>
                <c:pt idx="98">
                  <c:v>4000.0</c:v>
                </c:pt>
              </c:numCache>
            </c:numRef>
          </c:xVal>
          <c:yVal>
            <c:numRef>
              <c:f>'35Tm harmonics'!$F$3:$F$101</c:f>
              <c:numCache>
                <c:formatCode>0.00E+00</c:formatCode>
                <c:ptCount val="99"/>
                <c:pt idx="0">
                  <c:v>2.7526E-7</c:v>
                </c:pt>
                <c:pt idx="1">
                  <c:v>7.5597E-7</c:v>
                </c:pt>
                <c:pt idx="2">
                  <c:v>2.3035E-6</c:v>
                </c:pt>
                <c:pt idx="3">
                  <c:v>7.986E-6</c:v>
                </c:pt>
                <c:pt idx="4">
                  <c:v>3.2543E-5</c:v>
                </c:pt>
                <c:pt idx="5">
                  <c:v>0.00016334</c:v>
                </c:pt>
                <c:pt idx="6">
                  <c:v>0.0010714</c:v>
                </c:pt>
                <c:pt idx="7">
                  <c:v>0.010114</c:v>
                </c:pt>
                <c:pt idx="8">
                  <c:v>0.16903</c:v>
                </c:pt>
                <c:pt idx="9">
                  <c:v>3.7993</c:v>
                </c:pt>
                <c:pt idx="10">
                  <c:v>-13.505</c:v>
                </c:pt>
                <c:pt idx="11">
                  <c:v>-27.35</c:v>
                </c:pt>
                <c:pt idx="12">
                  <c:v>-18.271</c:v>
                </c:pt>
                <c:pt idx="13">
                  <c:v>3.1928</c:v>
                </c:pt>
                <c:pt idx="14">
                  <c:v>2.4581</c:v>
                </c:pt>
                <c:pt idx="15">
                  <c:v>1.9471</c:v>
                </c:pt>
                <c:pt idx="16">
                  <c:v>1.5581</c:v>
                </c:pt>
                <c:pt idx="17">
                  <c:v>1.2235</c:v>
                </c:pt>
                <c:pt idx="18">
                  <c:v>0.9947</c:v>
                </c:pt>
                <c:pt idx="19">
                  <c:v>0.79018</c:v>
                </c:pt>
                <c:pt idx="20">
                  <c:v>0.62616</c:v>
                </c:pt>
                <c:pt idx="21">
                  <c:v>0.49636</c:v>
                </c:pt>
                <c:pt idx="22">
                  <c:v>0.40234</c:v>
                </c:pt>
                <c:pt idx="23">
                  <c:v>0.30716</c:v>
                </c:pt>
                <c:pt idx="24">
                  <c:v>0.21917</c:v>
                </c:pt>
                <c:pt idx="25">
                  <c:v>0.15493</c:v>
                </c:pt>
                <c:pt idx="26">
                  <c:v>0.091056</c:v>
                </c:pt>
                <c:pt idx="27">
                  <c:v>0.055144</c:v>
                </c:pt>
                <c:pt idx="28">
                  <c:v>0.016292</c:v>
                </c:pt>
                <c:pt idx="29">
                  <c:v>-0.016378</c:v>
                </c:pt>
                <c:pt idx="30">
                  <c:v>-0.043538</c:v>
                </c:pt>
                <c:pt idx="31">
                  <c:v>-0.056886</c:v>
                </c:pt>
                <c:pt idx="32">
                  <c:v>-0.020804</c:v>
                </c:pt>
                <c:pt idx="33">
                  <c:v>-0.1085</c:v>
                </c:pt>
                <c:pt idx="34">
                  <c:v>-0.13852</c:v>
                </c:pt>
                <c:pt idx="35">
                  <c:v>-0.14028</c:v>
                </c:pt>
                <c:pt idx="36">
                  <c:v>-0.15538</c:v>
                </c:pt>
                <c:pt idx="37">
                  <c:v>-0.16767</c:v>
                </c:pt>
                <c:pt idx="38">
                  <c:v>-0.17719</c:v>
                </c:pt>
                <c:pt idx="39">
                  <c:v>-0.18763</c:v>
                </c:pt>
                <c:pt idx="40">
                  <c:v>-0.19707</c:v>
                </c:pt>
                <c:pt idx="41">
                  <c:v>-0.2034</c:v>
                </c:pt>
                <c:pt idx="42">
                  <c:v>-0.21067</c:v>
                </c:pt>
                <c:pt idx="43">
                  <c:v>-0.21952</c:v>
                </c:pt>
                <c:pt idx="44">
                  <c:v>-0.22877</c:v>
                </c:pt>
                <c:pt idx="45">
                  <c:v>-0.23387</c:v>
                </c:pt>
                <c:pt idx="46">
                  <c:v>-0.23637</c:v>
                </c:pt>
                <c:pt idx="47">
                  <c:v>-0.24288</c:v>
                </c:pt>
                <c:pt idx="48">
                  <c:v>-0.22665</c:v>
                </c:pt>
                <c:pt idx="49">
                  <c:v>-0.21518</c:v>
                </c:pt>
                <c:pt idx="50">
                  <c:v>-0.23888</c:v>
                </c:pt>
                <c:pt idx="51">
                  <c:v>-0.2551</c:v>
                </c:pt>
                <c:pt idx="52">
                  <c:v>-0.24859</c:v>
                </c:pt>
                <c:pt idx="53">
                  <c:v>-0.2461</c:v>
                </c:pt>
                <c:pt idx="54">
                  <c:v>-0.24099</c:v>
                </c:pt>
                <c:pt idx="55">
                  <c:v>-0.23175</c:v>
                </c:pt>
                <c:pt idx="56">
                  <c:v>-0.22289</c:v>
                </c:pt>
                <c:pt idx="57">
                  <c:v>-0.21563</c:v>
                </c:pt>
                <c:pt idx="58">
                  <c:v>-0.20929</c:v>
                </c:pt>
                <c:pt idx="59">
                  <c:v>-0.19985</c:v>
                </c:pt>
                <c:pt idx="60">
                  <c:v>-0.18941</c:v>
                </c:pt>
                <c:pt idx="61">
                  <c:v>-0.17989</c:v>
                </c:pt>
                <c:pt idx="62">
                  <c:v>-0.1676</c:v>
                </c:pt>
                <c:pt idx="63">
                  <c:v>-0.1525</c:v>
                </c:pt>
                <c:pt idx="64">
                  <c:v>-0.15074</c:v>
                </c:pt>
                <c:pt idx="65">
                  <c:v>-0.12072</c:v>
                </c:pt>
                <c:pt idx="66">
                  <c:v>-0.033026</c:v>
                </c:pt>
                <c:pt idx="67">
                  <c:v>-0.069107</c:v>
                </c:pt>
                <c:pt idx="68">
                  <c:v>-0.055759</c:v>
                </c:pt>
                <c:pt idx="69">
                  <c:v>-0.028599</c:v>
                </c:pt>
                <c:pt idx="70">
                  <c:v>0.0040705</c:v>
                </c:pt>
                <c:pt idx="71">
                  <c:v>0.042923</c:v>
                </c:pt>
                <c:pt idx="72">
                  <c:v>0.078835</c:v>
                </c:pt>
                <c:pt idx="73">
                  <c:v>0.14271</c:v>
                </c:pt>
                <c:pt idx="74">
                  <c:v>0.20695</c:v>
                </c:pt>
                <c:pt idx="75">
                  <c:v>0.29494</c:v>
                </c:pt>
                <c:pt idx="76">
                  <c:v>0.39011</c:v>
                </c:pt>
                <c:pt idx="77">
                  <c:v>0.48414</c:v>
                </c:pt>
                <c:pt idx="78">
                  <c:v>0.61393</c:v>
                </c:pt>
                <c:pt idx="79">
                  <c:v>0.77796</c:v>
                </c:pt>
                <c:pt idx="80">
                  <c:v>0.98247</c:v>
                </c:pt>
                <c:pt idx="81">
                  <c:v>1.2113</c:v>
                </c:pt>
                <c:pt idx="82">
                  <c:v>1.5459</c:v>
                </c:pt>
                <c:pt idx="83">
                  <c:v>1.9288</c:v>
                </c:pt>
                <c:pt idx="84">
                  <c:v>0.81845</c:v>
                </c:pt>
                <c:pt idx="85">
                  <c:v>-3.3681</c:v>
                </c:pt>
                <c:pt idx="86">
                  <c:v>-24.91</c:v>
                </c:pt>
                <c:pt idx="87">
                  <c:v>-13.138</c:v>
                </c:pt>
                <c:pt idx="88">
                  <c:v>17.465</c:v>
                </c:pt>
                <c:pt idx="89">
                  <c:v>6.6324</c:v>
                </c:pt>
                <c:pt idx="90">
                  <c:v>0.19188</c:v>
                </c:pt>
                <c:pt idx="91">
                  <c:v>0.010568</c:v>
                </c:pt>
                <c:pt idx="92">
                  <c:v>0.001094</c:v>
                </c:pt>
                <c:pt idx="93">
                  <c:v>0.00016544</c:v>
                </c:pt>
                <c:pt idx="94">
                  <c:v>3.2843E-5</c:v>
                </c:pt>
                <c:pt idx="95">
                  <c:v>8.0445E-6</c:v>
                </c:pt>
                <c:pt idx="96">
                  <c:v>2.3177E-6</c:v>
                </c:pt>
                <c:pt idx="97">
                  <c:v>7.6034E-7</c:v>
                </c:pt>
                <c:pt idx="98">
                  <c:v>2.7645E-7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'35Tm harmonics'!$G$2</c:f>
              <c:strCache>
                <c:ptCount val="1"/>
                <c:pt idx="0">
                  <c:v>b7</c:v>
                </c:pt>
              </c:strCache>
            </c:strRef>
          </c:tx>
          <c:spPr>
            <a:ln w="31750"/>
          </c:spPr>
          <c:marker>
            <c:symbol val="none"/>
          </c:marker>
          <c:xVal>
            <c:numRef>
              <c:f>'35Tm harmonics'!$C$3:$C$101</c:f>
              <c:numCache>
                <c:formatCode>0.00</c:formatCode>
                <c:ptCount val="99"/>
                <c:pt idx="0">
                  <c:v>-4000.0</c:v>
                </c:pt>
                <c:pt idx="1">
                  <c:v>-3918.4</c:v>
                </c:pt>
                <c:pt idx="2">
                  <c:v>-3836.7</c:v>
                </c:pt>
                <c:pt idx="3">
                  <c:v>-3755.1</c:v>
                </c:pt>
                <c:pt idx="4">
                  <c:v>-3673.5</c:v>
                </c:pt>
                <c:pt idx="5">
                  <c:v>-3591.8</c:v>
                </c:pt>
                <c:pt idx="6">
                  <c:v>-3510.2</c:v>
                </c:pt>
                <c:pt idx="7">
                  <c:v>-3428.6</c:v>
                </c:pt>
                <c:pt idx="8">
                  <c:v>-3346.9</c:v>
                </c:pt>
                <c:pt idx="9">
                  <c:v>-3265.3</c:v>
                </c:pt>
                <c:pt idx="10">
                  <c:v>-3183.7</c:v>
                </c:pt>
                <c:pt idx="11">
                  <c:v>-3102.0</c:v>
                </c:pt>
                <c:pt idx="12">
                  <c:v>-3020.4</c:v>
                </c:pt>
                <c:pt idx="13">
                  <c:v>-2938.8</c:v>
                </c:pt>
                <c:pt idx="14">
                  <c:v>-2857.1</c:v>
                </c:pt>
                <c:pt idx="15">
                  <c:v>-2775.5</c:v>
                </c:pt>
                <c:pt idx="16">
                  <c:v>-2693.9</c:v>
                </c:pt>
                <c:pt idx="17">
                  <c:v>-2612.2</c:v>
                </c:pt>
                <c:pt idx="18">
                  <c:v>-2530.6</c:v>
                </c:pt>
                <c:pt idx="19">
                  <c:v>-2449.0</c:v>
                </c:pt>
                <c:pt idx="20">
                  <c:v>-2367.3</c:v>
                </c:pt>
                <c:pt idx="21">
                  <c:v>-2285.7</c:v>
                </c:pt>
                <c:pt idx="22">
                  <c:v>-2204.1</c:v>
                </c:pt>
                <c:pt idx="23">
                  <c:v>-2122.4</c:v>
                </c:pt>
                <c:pt idx="24">
                  <c:v>-2040.8</c:v>
                </c:pt>
                <c:pt idx="25">
                  <c:v>-1959.2</c:v>
                </c:pt>
                <c:pt idx="26">
                  <c:v>-1877.6</c:v>
                </c:pt>
                <c:pt idx="27">
                  <c:v>-1795.9</c:v>
                </c:pt>
                <c:pt idx="28">
                  <c:v>-1714.3</c:v>
                </c:pt>
                <c:pt idx="29">
                  <c:v>-1632.7</c:v>
                </c:pt>
                <c:pt idx="30">
                  <c:v>-1551.0</c:v>
                </c:pt>
                <c:pt idx="31">
                  <c:v>-1469.4</c:v>
                </c:pt>
                <c:pt idx="32">
                  <c:v>-1387.8</c:v>
                </c:pt>
                <c:pt idx="33">
                  <c:v>-1306.1</c:v>
                </c:pt>
                <c:pt idx="34">
                  <c:v>-1224.5</c:v>
                </c:pt>
                <c:pt idx="35">
                  <c:v>-1142.9</c:v>
                </c:pt>
                <c:pt idx="36">
                  <c:v>-1061.2</c:v>
                </c:pt>
                <c:pt idx="37">
                  <c:v>-979.59</c:v>
                </c:pt>
                <c:pt idx="38">
                  <c:v>-897.9599999999994</c:v>
                </c:pt>
                <c:pt idx="39">
                  <c:v>-816.3299999999994</c:v>
                </c:pt>
                <c:pt idx="40">
                  <c:v>-734.69</c:v>
                </c:pt>
                <c:pt idx="41">
                  <c:v>-653.0599999999994</c:v>
                </c:pt>
                <c:pt idx="42">
                  <c:v>-571.4299999999994</c:v>
                </c:pt>
                <c:pt idx="43">
                  <c:v>-489.8</c:v>
                </c:pt>
                <c:pt idx="44">
                  <c:v>-408.16</c:v>
                </c:pt>
                <c:pt idx="45">
                  <c:v>-326.53</c:v>
                </c:pt>
                <c:pt idx="46">
                  <c:v>-244.9</c:v>
                </c:pt>
                <c:pt idx="47">
                  <c:v>-163.27</c:v>
                </c:pt>
                <c:pt idx="48">
                  <c:v>-81.633</c:v>
                </c:pt>
                <c:pt idx="49">
                  <c:v>0.0</c:v>
                </c:pt>
                <c:pt idx="50">
                  <c:v>81.633</c:v>
                </c:pt>
                <c:pt idx="51">
                  <c:v>163.27</c:v>
                </c:pt>
                <c:pt idx="52">
                  <c:v>244.9</c:v>
                </c:pt>
                <c:pt idx="53">
                  <c:v>326.53</c:v>
                </c:pt>
                <c:pt idx="54">
                  <c:v>408.16</c:v>
                </c:pt>
                <c:pt idx="55">
                  <c:v>489.8</c:v>
                </c:pt>
                <c:pt idx="56">
                  <c:v>571.4299999999994</c:v>
                </c:pt>
                <c:pt idx="57">
                  <c:v>653.0599999999994</c:v>
                </c:pt>
                <c:pt idx="58">
                  <c:v>734.69</c:v>
                </c:pt>
                <c:pt idx="59">
                  <c:v>816.3299999999994</c:v>
                </c:pt>
                <c:pt idx="60">
                  <c:v>897.9599999999994</c:v>
                </c:pt>
                <c:pt idx="61">
                  <c:v>979.59</c:v>
                </c:pt>
                <c:pt idx="62">
                  <c:v>1061.2</c:v>
                </c:pt>
                <c:pt idx="63">
                  <c:v>1142.9</c:v>
                </c:pt>
                <c:pt idx="64">
                  <c:v>1224.5</c:v>
                </c:pt>
                <c:pt idx="65">
                  <c:v>1306.1</c:v>
                </c:pt>
                <c:pt idx="66">
                  <c:v>1387.8</c:v>
                </c:pt>
                <c:pt idx="67">
                  <c:v>1469.4</c:v>
                </c:pt>
                <c:pt idx="68">
                  <c:v>1551.0</c:v>
                </c:pt>
                <c:pt idx="69">
                  <c:v>1632.7</c:v>
                </c:pt>
                <c:pt idx="70">
                  <c:v>1714.3</c:v>
                </c:pt>
                <c:pt idx="71">
                  <c:v>1795.9</c:v>
                </c:pt>
                <c:pt idx="72">
                  <c:v>1877.6</c:v>
                </c:pt>
                <c:pt idx="73">
                  <c:v>1959.2</c:v>
                </c:pt>
                <c:pt idx="74">
                  <c:v>2040.8</c:v>
                </c:pt>
                <c:pt idx="75">
                  <c:v>2122.4</c:v>
                </c:pt>
                <c:pt idx="76">
                  <c:v>2204.1</c:v>
                </c:pt>
                <c:pt idx="77">
                  <c:v>2285.7</c:v>
                </c:pt>
                <c:pt idx="78">
                  <c:v>2367.3</c:v>
                </c:pt>
                <c:pt idx="79">
                  <c:v>2449.0</c:v>
                </c:pt>
                <c:pt idx="80">
                  <c:v>2530.6</c:v>
                </c:pt>
                <c:pt idx="81">
                  <c:v>2612.2</c:v>
                </c:pt>
                <c:pt idx="82">
                  <c:v>2693.9</c:v>
                </c:pt>
                <c:pt idx="83">
                  <c:v>2775.5</c:v>
                </c:pt>
                <c:pt idx="84">
                  <c:v>2857.1</c:v>
                </c:pt>
                <c:pt idx="85">
                  <c:v>2938.8</c:v>
                </c:pt>
                <c:pt idx="86">
                  <c:v>3020.4</c:v>
                </c:pt>
                <c:pt idx="87">
                  <c:v>3102.0</c:v>
                </c:pt>
                <c:pt idx="88">
                  <c:v>3183.7</c:v>
                </c:pt>
                <c:pt idx="89">
                  <c:v>3265.3</c:v>
                </c:pt>
                <c:pt idx="90">
                  <c:v>3346.9</c:v>
                </c:pt>
                <c:pt idx="91">
                  <c:v>3428.6</c:v>
                </c:pt>
                <c:pt idx="92">
                  <c:v>3510.2</c:v>
                </c:pt>
                <c:pt idx="93">
                  <c:v>3591.8</c:v>
                </c:pt>
                <c:pt idx="94">
                  <c:v>3673.5</c:v>
                </c:pt>
                <c:pt idx="95">
                  <c:v>3755.1</c:v>
                </c:pt>
                <c:pt idx="96">
                  <c:v>3836.7</c:v>
                </c:pt>
                <c:pt idx="97">
                  <c:v>3918.4</c:v>
                </c:pt>
                <c:pt idx="98">
                  <c:v>4000.0</c:v>
                </c:pt>
              </c:numCache>
            </c:numRef>
          </c:xVal>
          <c:yVal>
            <c:numRef>
              <c:f>'35Tm harmonics'!$G$3:$G$101</c:f>
              <c:numCache>
                <c:formatCode>0.00E+00</c:formatCode>
                <c:ptCount val="99"/>
                <c:pt idx="0">
                  <c:v>-1.8369E-9</c:v>
                </c:pt>
                <c:pt idx="1">
                  <c:v>-1.5089E-9</c:v>
                </c:pt>
                <c:pt idx="2">
                  <c:v>-2.9197E-10</c:v>
                </c:pt>
                <c:pt idx="3">
                  <c:v>1.2387E-9</c:v>
                </c:pt>
                <c:pt idx="4">
                  <c:v>2.4828E-8</c:v>
                </c:pt>
                <c:pt idx="5">
                  <c:v>2.792E-7</c:v>
                </c:pt>
                <c:pt idx="6">
                  <c:v>3.9199E-6</c:v>
                </c:pt>
                <c:pt idx="7">
                  <c:v>6.276E-5</c:v>
                </c:pt>
                <c:pt idx="8">
                  <c:v>-0.00045171</c:v>
                </c:pt>
                <c:pt idx="9">
                  <c:v>-0.25119</c:v>
                </c:pt>
                <c:pt idx="10">
                  <c:v>19.664</c:v>
                </c:pt>
                <c:pt idx="11">
                  <c:v>2.4759</c:v>
                </c:pt>
                <c:pt idx="12">
                  <c:v>0.043134</c:v>
                </c:pt>
                <c:pt idx="13">
                  <c:v>-0.093887</c:v>
                </c:pt>
                <c:pt idx="14">
                  <c:v>-0.083866</c:v>
                </c:pt>
                <c:pt idx="15">
                  <c:v>-0.087687</c:v>
                </c:pt>
                <c:pt idx="16">
                  <c:v>-0.11962</c:v>
                </c:pt>
                <c:pt idx="17">
                  <c:v>-0.16498</c:v>
                </c:pt>
                <c:pt idx="18">
                  <c:v>-0.15451</c:v>
                </c:pt>
                <c:pt idx="19">
                  <c:v>-0.16837</c:v>
                </c:pt>
                <c:pt idx="20">
                  <c:v>-0.17864</c:v>
                </c:pt>
                <c:pt idx="21">
                  <c:v>-0.17863</c:v>
                </c:pt>
                <c:pt idx="22">
                  <c:v>-0.19113</c:v>
                </c:pt>
                <c:pt idx="23">
                  <c:v>-0.21374</c:v>
                </c:pt>
                <c:pt idx="24">
                  <c:v>-0.20047</c:v>
                </c:pt>
                <c:pt idx="25">
                  <c:v>-0.20362</c:v>
                </c:pt>
                <c:pt idx="26">
                  <c:v>-0.18648</c:v>
                </c:pt>
                <c:pt idx="27">
                  <c:v>-0.20889</c:v>
                </c:pt>
                <c:pt idx="28">
                  <c:v>-0.20789</c:v>
                </c:pt>
                <c:pt idx="29">
                  <c:v>-0.20873</c:v>
                </c:pt>
                <c:pt idx="30">
                  <c:v>-0.20904</c:v>
                </c:pt>
                <c:pt idx="31">
                  <c:v>-0.22798</c:v>
                </c:pt>
                <c:pt idx="32">
                  <c:v>-0.28672</c:v>
                </c:pt>
                <c:pt idx="33">
                  <c:v>-0.21021</c:v>
                </c:pt>
                <c:pt idx="34">
                  <c:v>-0.2138</c:v>
                </c:pt>
                <c:pt idx="35">
                  <c:v>-0.20952</c:v>
                </c:pt>
                <c:pt idx="36">
                  <c:v>-0.19724</c:v>
                </c:pt>
                <c:pt idx="37">
                  <c:v>-0.20982</c:v>
                </c:pt>
                <c:pt idx="38">
                  <c:v>-0.20933</c:v>
                </c:pt>
                <c:pt idx="39">
                  <c:v>-0.20877</c:v>
                </c:pt>
                <c:pt idx="40">
                  <c:v>-0.20891</c:v>
                </c:pt>
                <c:pt idx="41">
                  <c:v>-0.20845</c:v>
                </c:pt>
                <c:pt idx="42">
                  <c:v>-0.20805</c:v>
                </c:pt>
                <c:pt idx="43">
                  <c:v>-0.20815</c:v>
                </c:pt>
                <c:pt idx="44">
                  <c:v>-0.20833</c:v>
                </c:pt>
                <c:pt idx="45">
                  <c:v>-0.20819</c:v>
                </c:pt>
                <c:pt idx="46">
                  <c:v>-0.20711</c:v>
                </c:pt>
                <c:pt idx="47">
                  <c:v>-0.20492</c:v>
                </c:pt>
                <c:pt idx="48">
                  <c:v>-0.19892</c:v>
                </c:pt>
                <c:pt idx="49">
                  <c:v>-0.19288</c:v>
                </c:pt>
                <c:pt idx="50">
                  <c:v>-0.19468</c:v>
                </c:pt>
                <c:pt idx="51">
                  <c:v>-0.20068</c:v>
                </c:pt>
                <c:pt idx="52">
                  <c:v>-0.20287</c:v>
                </c:pt>
                <c:pt idx="53">
                  <c:v>-0.20395</c:v>
                </c:pt>
                <c:pt idx="54">
                  <c:v>-0.20409</c:v>
                </c:pt>
                <c:pt idx="55">
                  <c:v>-0.2039</c:v>
                </c:pt>
                <c:pt idx="56">
                  <c:v>-0.20381</c:v>
                </c:pt>
                <c:pt idx="57">
                  <c:v>-0.20421</c:v>
                </c:pt>
                <c:pt idx="58">
                  <c:v>-0.20467</c:v>
                </c:pt>
                <c:pt idx="59">
                  <c:v>-0.20453</c:v>
                </c:pt>
                <c:pt idx="60">
                  <c:v>-0.20509</c:v>
                </c:pt>
                <c:pt idx="61">
                  <c:v>-0.20558</c:v>
                </c:pt>
                <c:pt idx="62">
                  <c:v>-0.193</c:v>
                </c:pt>
                <c:pt idx="63">
                  <c:v>-0.20528</c:v>
                </c:pt>
                <c:pt idx="64">
                  <c:v>-0.20956</c:v>
                </c:pt>
                <c:pt idx="65">
                  <c:v>-0.20597</c:v>
                </c:pt>
                <c:pt idx="66">
                  <c:v>-0.28248</c:v>
                </c:pt>
                <c:pt idx="67">
                  <c:v>-0.22374</c:v>
                </c:pt>
                <c:pt idx="68">
                  <c:v>-0.2048</c:v>
                </c:pt>
                <c:pt idx="69">
                  <c:v>-0.20449</c:v>
                </c:pt>
                <c:pt idx="70">
                  <c:v>-0.20365</c:v>
                </c:pt>
                <c:pt idx="71">
                  <c:v>-0.20465</c:v>
                </c:pt>
                <c:pt idx="72">
                  <c:v>-0.18223</c:v>
                </c:pt>
                <c:pt idx="73">
                  <c:v>-0.19938</c:v>
                </c:pt>
                <c:pt idx="74">
                  <c:v>-0.19623</c:v>
                </c:pt>
                <c:pt idx="75">
                  <c:v>-0.2095</c:v>
                </c:pt>
                <c:pt idx="76">
                  <c:v>-0.18689</c:v>
                </c:pt>
                <c:pt idx="77">
                  <c:v>-0.17439</c:v>
                </c:pt>
                <c:pt idx="78">
                  <c:v>-0.1744</c:v>
                </c:pt>
                <c:pt idx="79">
                  <c:v>-0.16413</c:v>
                </c:pt>
                <c:pt idx="80">
                  <c:v>-0.15027</c:v>
                </c:pt>
                <c:pt idx="81">
                  <c:v>-0.16073</c:v>
                </c:pt>
                <c:pt idx="82">
                  <c:v>-0.11538</c:v>
                </c:pt>
                <c:pt idx="83">
                  <c:v>-0.083239</c:v>
                </c:pt>
                <c:pt idx="84">
                  <c:v>0.070531</c:v>
                </c:pt>
                <c:pt idx="85">
                  <c:v>2.7054</c:v>
                </c:pt>
                <c:pt idx="86">
                  <c:v>3.1558</c:v>
                </c:pt>
                <c:pt idx="87">
                  <c:v>-3.2961</c:v>
                </c:pt>
                <c:pt idx="88">
                  <c:v>23.135</c:v>
                </c:pt>
                <c:pt idx="89">
                  <c:v>0.045991</c:v>
                </c:pt>
                <c:pt idx="90">
                  <c:v>-0.00066267</c:v>
                </c:pt>
                <c:pt idx="91">
                  <c:v>6.0862E-5</c:v>
                </c:pt>
                <c:pt idx="92">
                  <c:v>3.8853E-6</c:v>
                </c:pt>
                <c:pt idx="93">
                  <c:v>2.7785E-7</c:v>
                </c:pt>
                <c:pt idx="94">
                  <c:v>2.4639E-8</c:v>
                </c:pt>
                <c:pt idx="95">
                  <c:v>1.1611E-9</c:v>
                </c:pt>
                <c:pt idx="96">
                  <c:v>-2.7162E-10</c:v>
                </c:pt>
                <c:pt idx="97">
                  <c:v>-1.7291E-9</c:v>
                </c:pt>
                <c:pt idx="98">
                  <c:v>-1.8739E-9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9595784"/>
        <c:axId val="869592504"/>
      </c:scatterChart>
      <c:valAx>
        <c:axId val="869595784"/>
        <c:scaling>
          <c:orientation val="minMax"/>
          <c:max val="4000.0"/>
          <c:min val="-4000.0"/>
        </c:scaling>
        <c:delete val="0"/>
        <c:axPos val="b"/>
        <c:numFmt formatCode="#,##0" sourceLinked="0"/>
        <c:majorTickMark val="out"/>
        <c:minorTickMark val="none"/>
        <c:tickLblPos val="nextTo"/>
        <c:crossAx val="869592504"/>
        <c:crosses val="autoZero"/>
        <c:crossBetween val="midCat"/>
      </c:valAx>
      <c:valAx>
        <c:axId val="869592504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869595784"/>
        <c:crosses val="autoZero"/>
        <c:crossBetween val="midCat"/>
      </c:valAx>
      <c:spPr>
        <a:ln w="127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16412722642183"/>
          <c:y val="0.344308534709023"/>
          <c:w val="0.235496776026747"/>
          <c:h val="0.272947778079464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2407706208855"/>
          <c:y val="0.0415335463258786"/>
          <c:w val="0.895867755260101"/>
          <c:h val="0.91693290734824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'35Tm harmonics'!$H$2</c:f>
              <c:strCache>
                <c:ptCount val="1"/>
                <c:pt idx="0">
                  <c:v>a1</c:v>
                </c:pt>
              </c:strCache>
            </c:strRef>
          </c:tx>
          <c:spPr>
            <a:ln w="31750"/>
          </c:spPr>
          <c:marker>
            <c:symbol val="none"/>
          </c:marker>
          <c:xVal>
            <c:numRef>
              <c:f>'35Tm harmonics'!$C$3:$C$101</c:f>
              <c:numCache>
                <c:formatCode>0.00</c:formatCode>
                <c:ptCount val="99"/>
                <c:pt idx="0">
                  <c:v>-4000.0</c:v>
                </c:pt>
                <c:pt idx="1">
                  <c:v>-3918.4</c:v>
                </c:pt>
                <c:pt idx="2">
                  <c:v>-3836.7</c:v>
                </c:pt>
                <c:pt idx="3">
                  <c:v>-3755.1</c:v>
                </c:pt>
                <c:pt idx="4">
                  <c:v>-3673.5</c:v>
                </c:pt>
                <c:pt idx="5">
                  <c:v>-3591.8</c:v>
                </c:pt>
                <c:pt idx="6">
                  <c:v>-3510.2</c:v>
                </c:pt>
                <c:pt idx="7">
                  <c:v>-3428.6</c:v>
                </c:pt>
                <c:pt idx="8">
                  <c:v>-3346.9</c:v>
                </c:pt>
                <c:pt idx="9">
                  <c:v>-3265.3</c:v>
                </c:pt>
                <c:pt idx="10">
                  <c:v>-3183.7</c:v>
                </c:pt>
                <c:pt idx="11">
                  <c:v>-3102.0</c:v>
                </c:pt>
                <c:pt idx="12">
                  <c:v>-3020.4</c:v>
                </c:pt>
                <c:pt idx="13">
                  <c:v>-2938.8</c:v>
                </c:pt>
                <c:pt idx="14">
                  <c:v>-2857.1</c:v>
                </c:pt>
                <c:pt idx="15">
                  <c:v>-2775.5</c:v>
                </c:pt>
                <c:pt idx="16">
                  <c:v>-2693.9</c:v>
                </c:pt>
                <c:pt idx="17">
                  <c:v>-2612.2</c:v>
                </c:pt>
                <c:pt idx="18">
                  <c:v>-2530.6</c:v>
                </c:pt>
                <c:pt idx="19">
                  <c:v>-2449.0</c:v>
                </c:pt>
                <c:pt idx="20">
                  <c:v>-2367.3</c:v>
                </c:pt>
                <c:pt idx="21">
                  <c:v>-2285.7</c:v>
                </c:pt>
                <c:pt idx="22">
                  <c:v>-2204.1</c:v>
                </c:pt>
                <c:pt idx="23">
                  <c:v>-2122.4</c:v>
                </c:pt>
                <c:pt idx="24">
                  <c:v>-2040.8</c:v>
                </c:pt>
                <c:pt idx="25">
                  <c:v>-1959.2</c:v>
                </c:pt>
                <c:pt idx="26">
                  <c:v>-1877.6</c:v>
                </c:pt>
                <c:pt idx="27">
                  <c:v>-1795.9</c:v>
                </c:pt>
                <c:pt idx="28">
                  <c:v>-1714.3</c:v>
                </c:pt>
                <c:pt idx="29">
                  <c:v>-1632.7</c:v>
                </c:pt>
                <c:pt idx="30">
                  <c:v>-1551.0</c:v>
                </c:pt>
                <c:pt idx="31">
                  <c:v>-1469.4</c:v>
                </c:pt>
                <c:pt idx="32">
                  <c:v>-1387.8</c:v>
                </c:pt>
                <c:pt idx="33">
                  <c:v>-1306.1</c:v>
                </c:pt>
                <c:pt idx="34">
                  <c:v>-1224.5</c:v>
                </c:pt>
                <c:pt idx="35">
                  <c:v>-1142.9</c:v>
                </c:pt>
                <c:pt idx="36">
                  <c:v>-1061.2</c:v>
                </c:pt>
                <c:pt idx="37">
                  <c:v>-979.59</c:v>
                </c:pt>
                <c:pt idx="38">
                  <c:v>-897.9599999999994</c:v>
                </c:pt>
                <c:pt idx="39">
                  <c:v>-816.3299999999994</c:v>
                </c:pt>
                <c:pt idx="40">
                  <c:v>-734.69</c:v>
                </c:pt>
                <c:pt idx="41">
                  <c:v>-653.0599999999994</c:v>
                </c:pt>
                <c:pt idx="42">
                  <c:v>-571.4299999999994</c:v>
                </c:pt>
                <c:pt idx="43">
                  <c:v>-489.8</c:v>
                </c:pt>
                <c:pt idx="44">
                  <c:v>-408.16</c:v>
                </c:pt>
                <c:pt idx="45">
                  <c:v>-326.53</c:v>
                </c:pt>
                <c:pt idx="46">
                  <c:v>-244.9</c:v>
                </c:pt>
                <c:pt idx="47">
                  <c:v>-163.27</c:v>
                </c:pt>
                <c:pt idx="48">
                  <c:v>-81.633</c:v>
                </c:pt>
                <c:pt idx="49">
                  <c:v>0.0</c:v>
                </c:pt>
                <c:pt idx="50">
                  <c:v>81.633</c:v>
                </c:pt>
                <c:pt idx="51">
                  <c:v>163.27</c:v>
                </c:pt>
                <c:pt idx="52">
                  <c:v>244.9</c:v>
                </c:pt>
                <c:pt idx="53">
                  <c:v>326.53</c:v>
                </c:pt>
                <c:pt idx="54">
                  <c:v>408.16</c:v>
                </c:pt>
                <c:pt idx="55">
                  <c:v>489.8</c:v>
                </c:pt>
                <c:pt idx="56">
                  <c:v>571.4299999999994</c:v>
                </c:pt>
                <c:pt idx="57">
                  <c:v>653.0599999999994</c:v>
                </c:pt>
                <c:pt idx="58">
                  <c:v>734.69</c:v>
                </c:pt>
                <c:pt idx="59">
                  <c:v>816.3299999999994</c:v>
                </c:pt>
                <c:pt idx="60">
                  <c:v>897.9599999999994</c:v>
                </c:pt>
                <c:pt idx="61">
                  <c:v>979.59</c:v>
                </c:pt>
                <c:pt idx="62">
                  <c:v>1061.2</c:v>
                </c:pt>
                <c:pt idx="63">
                  <c:v>1142.9</c:v>
                </c:pt>
                <c:pt idx="64">
                  <c:v>1224.5</c:v>
                </c:pt>
                <c:pt idx="65">
                  <c:v>1306.1</c:v>
                </c:pt>
                <c:pt idx="66">
                  <c:v>1387.8</c:v>
                </c:pt>
                <c:pt idx="67">
                  <c:v>1469.4</c:v>
                </c:pt>
                <c:pt idx="68">
                  <c:v>1551.0</c:v>
                </c:pt>
                <c:pt idx="69">
                  <c:v>1632.7</c:v>
                </c:pt>
                <c:pt idx="70">
                  <c:v>1714.3</c:v>
                </c:pt>
                <c:pt idx="71">
                  <c:v>1795.9</c:v>
                </c:pt>
                <c:pt idx="72">
                  <c:v>1877.6</c:v>
                </c:pt>
                <c:pt idx="73">
                  <c:v>1959.2</c:v>
                </c:pt>
                <c:pt idx="74">
                  <c:v>2040.8</c:v>
                </c:pt>
                <c:pt idx="75">
                  <c:v>2122.4</c:v>
                </c:pt>
                <c:pt idx="76">
                  <c:v>2204.1</c:v>
                </c:pt>
                <c:pt idx="77">
                  <c:v>2285.7</c:v>
                </c:pt>
                <c:pt idx="78">
                  <c:v>2367.3</c:v>
                </c:pt>
                <c:pt idx="79">
                  <c:v>2449.0</c:v>
                </c:pt>
                <c:pt idx="80">
                  <c:v>2530.6</c:v>
                </c:pt>
                <c:pt idx="81">
                  <c:v>2612.2</c:v>
                </c:pt>
                <c:pt idx="82">
                  <c:v>2693.9</c:v>
                </c:pt>
                <c:pt idx="83">
                  <c:v>2775.5</c:v>
                </c:pt>
                <c:pt idx="84">
                  <c:v>2857.1</c:v>
                </c:pt>
                <c:pt idx="85">
                  <c:v>2938.8</c:v>
                </c:pt>
                <c:pt idx="86">
                  <c:v>3020.4</c:v>
                </c:pt>
                <c:pt idx="87">
                  <c:v>3102.0</c:v>
                </c:pt>
                <c:pt idx="88">
                  <c:v>3183.7</c:v>
                </c:pt>
                <c:pt idx="89">
                  <c:v>3265.3</c:v>
                </c:pt>
                <c:pt idx="90">
                  <c:v>3346.9</c:v>
                </c:pt>
                <c:pt idx="91">
                  <c:v>3428.6</c:v>
                </c:pt>
                <c:pt idx="92">
                  <c:v>3510.2</c:v>
                </c:pt>
                <c:pt idx="93">
                  <c:v>3591.8</c:v>
                </c:pt>
                <c:pt idx="94">
                  <c:v>3673.5</c:v>
                </c:pt>
                <c:pt idx="95">
                  <c:v>3755.1</c:v>
                </c:pt>
                <c:pt idx="96">
                  <c:v>3836.7</c:v>
                </c:pt>
                <c:pt idx="97">
                  <c:v>3918.4</c:v>
                </c:pt>
                <c:pt idx="98">
                  <c:v>4000.0</c:v>
                </c:pt>
              </c:numCache>
            </c:numRef>
          </c:xVal>
          <c:yVal>
            <c:numRef>
              <c:f>'35Tm harmonics'!$H$3:$H$101</c:f>
              <c:numCache>
                <c:formatCode>0.00E+00</c:formatCode>
                <c:ptCount val="99"/>
                <c:pt idx="0">
                  <c:v>0.0080665</c:v>
                </c:pt>
                <c:pt idx="1">
                  <c:v>0.0082539</c:v>
                </c:pt>
                <c:pt idx="2">
                  <c:v>0.0084479</c:v>
                </c:pt>
                <c:pt idx="3">
                  <c:v>0.0086488</c:v>
                </c:pt>
                <c:pt idx="4">
                  <c:v>0.008857</c:v>
                </c:pt>
                <c:pt idx="5">
                  <c:v>0.0090728</c:v>
                </c:pt>
                <c:pt idx="6">
                  <c:v>0.0092966</c:v>
                </c:pt>
                <c:pt idx="7">
                  <c:v>0.0095287</c:v>
                </c:pt>
                <c:pt idx="8">
                  <c:v>0.0097697</c:v>
                </c:pt>
                <c:pt idx="9">
                  <c:v>0.01002</c:v>
                </c:pt>
                <c:pt idx="10">
                  <c:v>0.01028</c:v>
                </c:pt>
                <c:pt idx="11">
                  <c:v>0.01055</c:v>
                </c:pt>
                <c:pt idx="12">
                  <c:v>0.010831</c:v>
                </c:pt>
                <c:pt idx="13">
                  <c:v>0.011124</c:v>
                </c:pt>
                <c:pt idx="14">
                  <c:v>0.011428</c:v>
                </c:pt>
                <c:pt idx="15">
                  <c:v>0.011745</c:v>
                </c:pt>
                <c:pt idx="16">
                  <c:v>0.012075</c:v>
                </c:pt>
                <c:pt idx="17">
                  <c:v>0.01242</c:v>
                </c:pt>
                <c:pt idx="18">
                  <c:v>0.01278</c:v>
                </c:pt>
                <c:pt idx="19">
                  <c:v>0.013155</c:v>
                </c:pt>
                <c:pt idx="20">
                  <c:v>0.013547</c:v>
                </c:pt>
                <c:pt idx="21">
                  <c:v>0.013957</c:v>
                </c:pt>
                <c:pt idx="22">
                  <c:v>0.014386</c:v>
                </c:pt>
                <c:pt idx="23">
                  <c:v>0.014835</c:v>
                </c:pt>
                <c:pt idx="24">
                  <c:v>0.015306</c:v>
                </c:pt>
                <c:pt idx="25">
                  <c:v>0.015799</c:v>
                </c:pt>
                <c:pt idx="26">
                  <c:v>0.016316</c:v>
                </c:pt>
                <c:pt idx="27">
                  <c:v>0.016859</c:v>
                </c:pt>
                <c:pt idx="28">
                  <c:v>0.01743</c:v>
                </c:pt>
                <c:pt idx="29">
                  <c:v>0.01803</c:v>
                </c:pt>
                <c:pt idx="30">
                  <c:v>0.018662</c:v>
                </c:pt>
                <c:pt idx="31">
                  <c:v>0.019328</c:v>
                </c:pt>
                <c:pt idx="32">
                  <c:v>0.02003</c:v>
                </c:pt>
                <c:pt idx="33">
                  <c:v>0.020771</c:v>
                </c:pt>
                <c:pt idx="34">
                  <c:v>0.021554</c:v>
                </c:pt>
                <c:pt idx="35">
                  <c:v>0.022381</c:v>
                </c:pt>
                <c:pt idx="36">
                  <c:v>0.023258</c:v>
                </c:pt>
                <c:pt idx="37">
                  <c:v>0.024187</c:v>
                </c:pt>
                <c:pt idx="38">
                  <c:v>0.025173</c:v>
                </c:pt>
                <c:pt idx="39">
                  <c:v>0.026221</c:v>
                </c:pt>
                <c:pt idx="40">
                  <c:v>0.027335</c:v>
                </c:pt>
                <c:pt idx="41">
                  <c:v>0.028522</c:v>
                </c:pt>
                <c:pt idx="42">
                  <c:v>0.029788</c:v>
                </c:pt>
                <c:pt idx="43">
                  <c:v>0.03114</c:v>
                </c:pt>
                <c:pt idx="44">
                  <c:v>0.032586</c:v>
                </c:pt>
                <c:pt idx="45">
                  <c:v>0.034134</c:v>
                </c:pt>
                <c:pt idx="46">
                  <c:v>0.03579</c:v>
                </c:pt>
                <c:pt idx="47">
                  <c:v>0.03754</c:v>
                </c:pt>
                <c:pt idx="48">
                  <c:v>0.039266</c:v>
                </c:pt>
                <c:pt idx="49">
                  <c:v>0.043889</c:v>
                </c:pt>
                <c:pt idx="50">
                  <c:v>0.048681</c:v>
                </c:pt>
                <c:pt idx="51">
                  <c:v>0.050914</c:v>
                </c:pt>
                <c:pt idx="52">
                  <c:v>0.053517</c:v>
                </c:pt>
                <c:pt idx="53">
                  <c:v>0.056383</c:v>
                </c:pt>
                <c:pt idx="54">
                  <c:v>0.059515</c:v>
                </c:pt>
                <c:pt idx="55">
                  <c:v>0.062943</c:v>
                </c:pt>
                <c:pt idx="56">
                  <c:v>0.066703</c:v>
                </c:pt>
                <c:pt idx="57">
                  <c:v>0.070839</c:v>
                </c:pt>
                <c:pt idx="58">
                  <c:v>0.075403</c:v>
                </c:pt>
                <c:pt idx="59">
                  <c:v>0.080456</c:v>
                </c:pt>
                <c:pt idx="60">
                  <c:v>0.086071</c:v>
                </c:pt>
                <c:pt idx="61">
                  <c:v>0.092334</c:v>
                </c:pt>
                <c:pt idx="62">
                  <c:v>0.099349</c:v>
                </c:pt>
                <c:pt idx="63">
                  <c:v>0.10724</c:v>
                </c:pt>
                <c:pt idx="64">
                  <c:v>0.11617</c:v>
                </c:pt>
                <c:pt idx="65">
                  <c:v>0.12631</c:v>
                </c:pt>
                <c:pt idx="66">
                  <c:v>0.13791</c:v>
                </c:pt>
                <c:pt idx="67">
                  <c:v>0.15125</c:v>
                </c:pt>
                <c:pt idx="68">
                  <c:v>0.16671</c:v>
                </c:pt>
                <c:pt idx="69">
                  <c:v>0.18476</c:v>
                </c:pt>
                <c:pt idx="70">
                  <c:v>0.20602</c:v>
                </c:pt>
                <c:pt idx="71">
                  <c:v>0.23128</c:v>
                </c:pt>
                <c:pt idx="72">
                  <c:v>0.26166</c:v>
                </c:pt>
                <c:pt idx="73">
                  <c:v>0.29861</c:v>
                </c:pt>
                <c:pt idx="74">
                  <c:v>0.34421</c:v>
                </c:pt>
                <c:pt idx="75">
                  <c:v>0.40143</c:v>
                </c:pt>
                <c:pt idx="76">
                  <c:v>0.47461</c:v>
                </c:pt>
                <c:pt idx="77">
                  <c:v>0.5704</c:v>
                </c:pt>
                <c:pt idx="78">
                  <c:v>0.69941</c:v>
                </c:pt>
                <c:pt idx="79">
                  <c:v>0.87944</c:v>
                </c:pt>
                <c:pt idx="80">
                  <c:v>1.1426</c:v>
                </c:pt>
                <c:pt idx="81">
                  <c:v>1.552</c:v>
                </c:pt>
                <c:pt idx="82">
                  <c:v>2.2498</c:v>
                </c:pt>
                <c:pt idx="83">
                  <c:v>3.6245</c:v>
                </c:pt>
                <c:pt idx="84">
                  <c:v>6.1593</c:v>
                </c:pt>
                <c:pt idx="85">
                  <c:v>15.705</c:v>
                </c:pt>
                <c:pt idx="86">
                  <c:v>21.763</c:v>
                </c:pt>
                <c:pt idx="87">
                  <c:v>-29.978</c:v>
                </c:pt>
                <c:pt idx="88">
                  <c:v>-63.219</c:v>
                </c:pt>
                <c:pt idx="89">
                  <c:v>-33.41</c:v>
                </c:pt>
                <c:pt idx="90">
                  <c:v>-12.734</c:v>
                </c:pt>
                <c:pt idx="91">
                  <c:v>-6.104499999999994</c:v>
                </c:pt>
                <c:pt idx="92">
                  <c:v>-3.5172</c:v>
                </c:pt>
                <c:pt idx="93">
                  <c:v>-2.279</c:v>
                </c:pt>
                <c:pt idx="94">
                  <c:v>-1.5961</c:v>
                </c:pt>
                <c:pt idx="95">
                  <c:v>-1.1804</c:v>
                </c:pt>
                <c:pt idx="96">
                  <c:v>-0.9087</c:v>
                </c:pt>
                <c:pt idx="97">
                  <c:v>-0.72131</c:v>
                </c:pt>
                <c:pt idx="98">
                  <c:v>-0.58659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'35Tm harmonics'!$I$2</c:f>
              <c:strCache>
                <c:ptCount val="1"/>
                <c:pt idx="0">
                  <c:v>a3</c:v>
                </c:pt>
              </c:strCache>
            </c:strRef>
          </c:tx>
          <c:spPr>
            <a:ln w="31750"/>
          </c:spPr>
          <c:marker>
            <c:symbol val="none"/>
          </c:marker>
          <c:xVal>
            <c:numRef>
              <c:f>'35Tm harmonics'!$C$3:$C$101</c:f>
              <c:numCache>
                <c:formatCode>0.00</c:formatCode>
                <c:ptCount val="99"/>
                <c:pt idx="0">
                  <c:v>-4000.0</c:v>
                </c:pt>
                <c:pt idx="1">
                  <c:v>-3918.4</c:v>
                </c:pt>
                <c:pt idx="2">
                  <c:v>-3836.7</c:v>
                </c:pt>
                <c:pt idx="3">
                  <c:v>-3755.1</c:v>
                </c:pt>
                <c:pt idx="4">
                  <c:v>-3673.5</c:v>
                </c:pt>
                <c:pt idx="5">
                  <c:v>-3591.8</c:v>
                </c:pt>
                <c:pt idx="6">
                  <c:v>-3510.2</c:v>
                </c:pt>
                <c:pt idx="7">
                  <c:v>-3428.6</c:v>
                </c:pt>
                <c:pt idx="8">
                  <c:v>-3346.9</c:v>
                </c:pt>
                <c:pt idx="9">
                  <c:v>-3265.3</c:v>
                </c:pt>
                <c:pt idx="10">
                  <c:v>-3183.7</c:v>
                </c:pt>
                <c:pt idx="11">
                  <c:v>-3102.0</c:v>
                </c:pt>
                <c:pt idx="12">
                  <c:v>-3020.4</c:v>
                </c:pt>
                <c:pt idx="13">
                  <c:v>-2938.8</c:v>
                </c:pt>
                <c:pt idx="14">
                  <c:v>-2857.1</c:v>
                </c:pt>
                <c:pt idx="15">
                  <c:v>-2775.5</c:v>
                </c:pt>
                <c:pt idx="16">
                  <c:v>-2693.9</c:v>
                </c:pt>
                <c:pt idx="17">
                  <c:v>-2612.2</c:v>
                </c:pt>
                <c:pt idx="18">
                  <c:v>-2530.6</c:v>
                </c:pt>
                <c:pt idx="19">
                  <c:v>-2449.0</c:v>
                </c:pt>
                <c:pt idx="20">
                  <c:v>-2367.3</c:v>
                </c:pt>
                <c:pt idx="21">
                  <c:v>-2285.7</c:v>
                </c:pt>
                <c:pt idx="22">
                  <c:v>-2204.1</c:v>
                </c:pt>
                <c:pt idx="23">
                  <c:v>-2122.4</c:v>
                </c:pt>
                <c:pt idx="24">
                  <c:v>-2040.8</c:v>
                </c:pt>
                <c:pt idx="25">
                  <c:v>-1959.2</c:v>
                </c:pt>
                <c:pt idx="26">
                  <c:v>-1877.6</c:v>
                </c:pt>
                <c:pt idx="27">
                  <c:v>-1795.9</c:v>
                </c:pt>
                <c:pt idx="28">
                  <c:v>-1714.3</c:v>
                </c:pt>
                <c:pt idx="29">
                  <c:v>-1632.7</c:v>
                </c:pt>
                <c:pt idx="30">
                  <c:v>-1551.0</c:v>
                </c:pt>
                <c:pt idx="31">
                  <c:v>-1469.4</c:v>
                </c:pt>
                <c:pt idx="32">
                  <c:v>-1387.8</c:v>
                </c:pt>
                <c:pt idx="33">
                  <c:v>-1306.1</c:v>
                </c:pt>
                <c:pt idx="34">
                  <c:v>-1224.5</c:v>
                </c:pt>
                <c:pt idx="35">
                  <c:v>-1142.9</c:v>
                </c:pt>
                <c:pt idx="36">
                  <c:v>-1061.2</c:v>
                </c:pt>
                <c:pt idx="37">
                  <c:v>-979.59</c:v>
                </c:pt>
                <c:pt idx="38">
                  <c:v>-897.9599999999994</c:v>
                </c:pt>
                <c:pt idx="39">
                  <c:v>-816.3299999999994</c:v>
                </c:pt>
                <c:pt idx="40">
                  <c:v>-734.69</c:v>
                </c:pt>
                <c:pt idx="41">
                  <c:v>-653.0599999999994</c:v>
                </c:pt>
                <c:pt idx="42">
                  <c:v>-571.4299999999994</c:v>
                </c:pt>
                <c:pt idx="43">
                  <c:v>-489.8</c:v>
                </c:pt>
                <c:pt idx="44">
                  <c:v>-408.16</c:v>
                </c:pt>
                <c:pt idx="45">
                  <c:v>-326.53</c:v>
                </c:pt>
                <c:pt idx="46">
                  <c:v>-244.9</c:v>
                </c:pt>
                <c:pt idx="47">
                  <c:v>-163.27</c:v>
                </c:pt>
                <c:pt idx="48">
                  <c:v>-81.633</c:v>
                </c:pt>
                <c:pt idx="49">
                  <c:v>0.0</c:v>
                </c:pt>
                <c:pt idx="50">
                  <c:v>81.633</c:v>
                </c:pt>
                <c:pt idx="51">
                  <c:v>163.27</c:v>
                </c:pt>
                <c:pt idx="52">
                  <c:v>244.9</c:v>
                </c:pt>
                <c:pt idx="53">
                  <c:v>326.53</c:v>
                </c:pt>
                <c:pt idx="54">
                  <c:v>408.16</c:v>
                </c:pt>
                <c:pt idx="55">
                  <c:v>489.8</c:v>
                </c:pt>
                <c:pt idx="56">
                  <c:v>571.4299999999994</c:v>
                </c:pt>
                <c:pt idx="57">
                  <c:v>653.0599999999994</c:v>
                </c:pt>
                <c:pt idx="58">
                  <c:v>734.69</c:v>
                </c:pt>
                <c:pt idx="59">
                  <c:v>816.3299999999994</c:v>
                </c:pt>
                <c:pt idx="60">
                  <c:v>897.9599999999994</c:v>
                </c:pt>
                <c:pt idx="61">
                  <c:v>979.59</c:v>
                </c:pt>
                <c:pt idx="62">
                  <c:v>1061.2</c:v>
                </c:pt>
                <c:pt idx="63">
                  <c:v>1142.9</c:v>
                </c:pt>
                <c:pt idx="64">
                  <c:v>1224.5</c:v>
                </c:pt>
                <c:pt idx="65">
                  <c:v>1306.1</c:v>
                </c:pt>
                <c:pt idx="66">
                  <c:v>1387.8</c:v>
                </c:pt>
                <c:pt idx="67">
                  <c:v>1469.4</c:v>
                </c:pt>
                <c:pt idx="68">
                  <c:v>1551.0</c:v>
                </c:pt>
                <c:pt idx="69">
                  <c:v>1632.7</c:v>
                </c:pt>
                <c:pt idx="70">
                  <c:v>1714.3</c:v>
                </c:pt>
                <c:pt idx="71">
                  <c:v>1795.9</c:v>
                </c:pt>
                <c:pt idx="72">
                  <c:v>1877.6</c:v>
                </c:pt>
                <c:pt idx="73">
                  <c:v>1959.2</c:v>
                </c:pt>
                <c:pt idx="74">
                  <c:v>2040.8</c:v>
                </c:pt>
                <c:pt idx="75">
                  <c:v>2122.4</c:v>
                </c:pt>
                <c:pt idx="76">
                  <c:v>2204.1</c:v>
                </c:pt>
                <c:pt idx="77">
                  <c:v>2285.7</c:v>
                </c:pt>
                <c:pt idx="78">
                  <c:v>2367.3</c:v>
                </c:pt>
                <c:pt idx="79">
                  <c:v>2449.0</c:v>
                </c:pt>
                <c:pt idx="80">
                  <c:v>2530.6</c:v>
                </c:pt>
                <c:pt idx="81">
                  <c:v>2612.2</c:v>
                </c:pt>
                <c:pt idx="82">
                  <c:v>2693.9</c:v>
                </c:pt>
                <c:pt idx="83">
                  <c:v>2775.5</c:v>
                </c:pt>
                <c:pt idx="84">
                  <c:v>2857.1</c:v>
                </c:pt>
                <c:pt idx="85">
                  <c:v>2938.8</c:v>
                </c:pt>
                <c:pt idx="86">
                  <c:v>3020.4</c:v>
                </c:pt>
                <c:pt idx="87">
                  <c:v>3102.0</c:v>
                </c:pt>
                <c:pt idx="88">
                  <c:v>3183.7</c:v>
                </c:pt>
                <c:pt idx="89">
                  <c:v>3265.3</c:v>
                </c:pt>
                <c:pt idx="90">
                  <c:v>3346.9</c:v>
                </c:pt>
                <c:pt idx="91">
                  <c:v>3428.6</c:v>
                </c:pt>
                <c:pt idx="92">
                  <c:v>3510.2</c:v>
                </c:pt>
                <c:pt idx="93">
                  <c:v>3591.8</c:v>
                </c:pt>
                <c:pt idx="94">
                  <c:v>3673.5</c:v>
                </c:pt>
                <c:pt idx="95">
                  <c:v>3755.1</c:v>
                </c:pt>
                <c:pt idx="96">
                  <c:v>3836.7</c:v>
                </c:pt>
                <c:pt idx="97">
                  <c:v>3918.4</c:v>
                </c:pt>
                <c:pt idx="98">
                  <c:v>4000.0</c:v>
                </c:pt>
              </c:numCache>
            </c:numRef>
          </c:xVal>
          <c:yVal>
            <c:numRef>
              <c:f>'35Tm harmonics'!$I$3:$I$101</c:f>
              <c:numCache>
                <c:formatCode>0.00E+00</c:formatCode>
                <c:ptCount val="99"/>
                <c:pt idx="0">
                  <c:v>-3.7665E-11</c:v>
                </c:pt>
                <c:pt idx="1">
                  <c:v>-2.5188E-11</c:v>
                </c:pt>
                <c:pt idx="2">
                  <c:v>-3.794E-11</c:v>
                </c:pt>
                <c:pt idx="3">
                  <c:v>6.781E-13</c:v>
                </c:pt>
                <c:pt idx="4">
                  <c:v>-7.7874E-11</c:v>
                </c:pt>
                <c:pt idx="5">
                  <c:v>-7.344E-11</c:v>
                </c:pt>
                <c:pt idx="6">
                  <c:v>-4.385E-11</c:v>
                </c:pt>
                <c:pt idx="7">
                  <c:v>-1.34E-10</c:v>
                </c:pt>
                <c:pt idx="8">
                  <c:v>-4.2376E-11</c:v>
                </c:pt>
                <c:pt idx="9">
                  <c:v>-5.265E-10</c:v>
                </c:pt>
                <c:pt idx="10">
                  <c:v>-6.9009E-11</c:v>
                </c:pt>
                <c:pt idx="11">
                  <c:v>-6.3773E-10</c:v>
                </c:pt>
                <c:pt idx="12">
                  <c:v>8.6267E-10</c:v>
                </c:pt>
                <c:pt idx="13">
                  <c:v>-6.6686E-10</c:v>
                </c:pt>
                <c:pt idx="14">
                  <c:v>-3.8795E-10</c:v>
                </c:pt>
                <c:pt idx="15">
                  <c:v>-1.5563E-9</c:v>
                </c:pt>
                <c:pt idx="16">
                  <c:v>1.6271E-9</c:v>
                </c:pt>
                <c:pt idx="17">
                  <c:v>-2.3942E-10</c:v>
                </c:pt>
                <c:pt idx="18">
                  <c:v>-1.9236E-9</c:v>
                </c:pt>
                <c:pt idx="19">
                  <c:v>1.5121E-9</c:v>
                </c:pt>
                <c:pt idx="20">
                  <c:v>9.2536E-10</c:v>
                </c:pt>
                <c:pt idx="21">
                  <c:v>4.7893E-10</c:v>
                </c:pt>
                <c:pt idx="22">
                  <c:v>-1.878E-9</c:v>
                </c:pt>
                <c:pt idx="23">
                  <c:v>-2.0433E-10</c:v>
                </c:pt>
                <c:pt idx="24">
                  <c:v>2.5693E-9</c:v>
                </c:pt>
                <c:pt idx="25">
                  <c:v>-1.3102E-11</c:v>
                </c:pt>
                <c:pt idx="26">
                  <c:v>-5.8138E-10</c:v>
                </c:pt>
                <c:pt idx="27">
                  <c:v>-5.7739E-10</c:v>
                </c:pt>
                <c:pt idx="28">
                  <c:v>-3.5214E-10</c:v>
                </c:pt>
                <c:pt idx="29">
                  <c:v>-7.6749E-10</c:v>
                </c:pt>
                <c:pt idx="30">
                  <c:v>-3.5454E-10</c:v>
                </c:pt>
                <c:pt idx="31">
                  <c:v>-2.4983E-9</c:v>
                </c:pt>
                <c:pt idx="32">
                  <c:v>-2.7314E-10</c:v>
                </c:pt>
                <c:pt idx="33">
                  <c:v>2.3055E-10</c:v>
                </c:pt>
                <c:pt idx="34">
                  <c:v>-7.5964E-10</c:v>
                </c:pt>
                <c:pt idx="35">
                  <c:v>-2.9544E-9</c:v>
                </c:pt>
                <c:pt idx="36">
                  <c:v>-1.6839E-9</c:v>
                </c:pt>
                <c:pt idx="37">
                  <c:v>-9.343E-10</c:v>
                </c:pt>
                <c:pt idx="38">
                  <c:v>-5.8327E-10</c:v>
                </c:pt>
                <c:pt idx="39">
                  <c:v>-2.065E-9</c:v>
                </c:pt>
                <c:pt idx="40">
                  <c:v>-2.774E-9</c:v>
                </c:pt>
                <c:pt idx="41">
                  <c:v>-2.9631E-9</c:v>
                </c:pt>
                <c:pt idx="42">
                  <c:v>-5.4749E-9</c:v>
                </c:pt>
                <c:pt idx="43">
                  <c:v>-7.8815E-9</c:v>
                </c:pt>
                <c:pt idx="44">
                  <c:v>-2.3285E-8</c:v>
                </c:pt>
                <c:pt idx="45">
                  <c:v>-6.4963E-8</c:v>
                </c:pt>
                <c:pt idx="46">
                  <c:v>-2.0274E-7</c:v>
                </c:pt>
                <c:pt idx="47">
                  <c:v>-1.2663E-7</c:v>
                </c:pt>
                <c:pt idx="48">
                  <c:v>3.22E-5</c:v>
                </c:pt>
                <c:pt idx="49">
                  <c:v>-0.0040088</c:v>
                </c:pt>
                <c:pt idx="50">
                  <c:v>-0.0080499</c:v>
                </c:pt>
                <c:pt idx="51">
                  <c:v>-0.0080176</c:v>
                </c:pt>
                <c:pt idx="52">
                  <c:v>-0.0080175</c:v>
                </c:pt>
                <c:pt idx="53">
                  <c:v>-0.0080176</c:v>
                </c:pt>
                <c:pt idx="54">
                  <c:v>-0.0080177</c:v>
                </c:pt>
                <c:pt idx="55">
                  <c:v>-0.0080177</c:v>
                </c:pt>
                <c:pt idx="56">
                  <c:v>-0.0080177</c:v>
                </c:pt>
                <c:pt idx="57">
                  <c:v>-0.0080177</c:v>
                </c:pt>
                <c:pt idx="58">
                  <c:v>-0.0080177</c:v>
                </c:pt>
                <c:pt idx="59">
                  <c:v>-0.0080177</c:v>
                </c:pt>
                <c:pt idx="60">
                  <c:v>-0.0080177</c:v>
                </c:pt>
                <c:pt idx="61">
                  <c:v>-0.0080177</c:v>
                </c:pt>
                <c:pt idx="62">
                  <c:v>-0.0080178</c:v>
                </c:pt>
                <c:pt idx="63">
                  <c:v>-0.0080178</c:v>
                </c:pt>
                <c:pt idx="64">
                  <c:v>-0.0080178</c:v>
                </c:pt>
                <c:pt idx="65">
                  <c:v>-0.0080179</c:v>
                </c:pt>
                <c:pt idx="66">
                  <c:v>-0.0080179</c:v>
                </c:pt>
                <c:pt idx="67">
                  <c:v>-0.008018</c:v>
                </c:pt>
                <c:pt idx="68">
                  <c:v>-0.0080181</c:v>
                </c:pt>
                <c:pt idx="69">
                  <c:v>-0.0080183</c:v>
                </c:pt>
                <c:pt idx="70">
                  <c:v>-0.0080186</c:v>
                </c:pt>
                <c:pt idx="71">
                  <c:v>-0.008019</c:v>
                </c:pt>
                <c:pt idx="72">
                  <c:v>-0.0080197</c:v>
                </c:pt>
                <c:pt idx="73">
                  <c:v>-0.0080209</c:v>
                </c:pt>
                <c:pt idx="74">
                  <c:v>-0.0080229</c:v>
                </c:pt>
                <c:pt idx="75">
                  <c:v>-0.0080267</c:v>
                </c:pt>
                <c:pt idx="76">
                  <c:v>-0.008034</c:v>
                </c:pt>
                <c:pt idx="77">
                  <c:v>-0.0080497</c:v>
                </c:pt>
                <c:pt idx="78">
                  <c:v>-0.0080868</c:v>
                </c:pt>
                <c:pt idx="79">
                  <c:v>-0.0081879</c:v>
                </c:pt>
                <c:pt idx="80">
                  <c:v>-0.0085223</c:v>
                </c:pt>
                <c:pt idx="81">
                  <c:v>-0.0099854</c:v>
                </c:pt>
                <c:pt idx="82">
                  <c:v>-0.01944</c:v>
                </c:pt>
                <c:pt idx="83">
                  <c:v>-0.09011</c:v>
                </c:pt>
                <c:pt idx="84">
                  <c:v>1.245</c:v>
                </c:pt>
                <c:pt idx="85">
                  <c:v>-5.947</c:v>
                </c:pt>
                <c:pt idx="86">
                  <c:v>-2.0521</c:v>
                </c:pt>
                <c:pt idx="87">
                  <c:v>19.842</c:v>
                </c:pt>
                <c:pt idx="88">
                  <c:v>12.747</c:v>
                </c:pt>
                <c:pt idx="89">
                  <c:v>4.7107</c:v>
                </c:pt>
                <c:pt idx="90">
                  <c:v>0.29662</c:v>
                </c:pt>
                <c:pt idx="91">
                  <c:v>0.029424</c:v>
                </c:pt>
                <c:pt idx="92">
                  <c:v>0.0049729</c:v>
                </c:pt>
                <c:pt idx="93">
                  <c:v>0.0012221</c:v>
                </c:pt>
                <c:pt idx="94">
                  <c:v>0.00038856</c:v>
                </c:pt>
                <c:pt idx="95">
                  <c:v>0.00014834</c:v>
                </c:pt>
                <c:pt idx="96">
                  <c:v>6.4813E-5</c:v>
                </c:pt>
                <c:pt idx="97">
                  <c:v>3.1382E-5</c:v>
                </c:pt>
                <c:pt idx="98">
                  <c:v>1.647E-5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0058584"/>
        <c:axId val="869992872"/>
      </c:scatterChart>
      <c:valAx>
        <c:axId val="870058584"/>
        <c:scaling>
          <c:orientation val="minMax"/>
          <c:max val="4000.0"/>
          <c:min val="-4000.0"/>
        </c:scaling>
        <c:delete val="0"/>
        <c:axPos val="b"/>
        <c:numFmt formatCode="#,##0" sourceLinked="0"/>
        <c:majorTickMark val="out"/>
        <c:minorTickMark val="none"/>
        <c:tickLblPos val="nextTo"/>
        <c:crossAx val="869992872"/>
        <c:crosses val="autoZero"/>
        <c:crossBetween val="midCat"/>
      </c:valAx>
      <c:valAx>
        <c:axId val="86999287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870058584"/>
        <c:crosses val="autoZero"/>
        <c:crossBetween val="midCat"/>
      </c:valAx>
      <c:spPr>
        <a:ln w="127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10765362392623"/>
          <c:y val="0.444598606208707"/>
          <c:w val="0.227950305504138"/>
          <c:h val="0.192487987723579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80596989287751"/>
          <c:y val="0.0560023038621916"/>
          <c:w val="0.849240744875994"/>
          <c:h val="0.810860806507519"/>
        </c:manualLayout>
      </c:layout>
      <c:lineChart>
        <c:grouping val="standard"/>
        <c:varyColors val="0"/>
        <c:ser>
          <c:idx val="0"/>
          <c:order val="0"/>
          <c:tx>
            <c:strRef>
              <c:f>'LL75-stress'!$B$18</c:f>
              <c:strCache>
                <c:ptCount val="1"/>
                <c:pt idx="0">
                  <c:v>LL75- Average stress in mid-plane</c:v>
                </c:pt>
              </c:strCache>
            </c:strRef>
          </c:tx>
          <c:spPr>
            <a:ln w="19050"/>
          </c:spPr>
          <c:cat>
            <c:strRef>
              <c:f>'LL75-stress'!$A$19:$A$24</c:f>
              <c:strCache>
                <c:ptCount val="6"/>
                <c:pt idx="0">
                  <c:v>Collaring</c:v>
                </c:pt>
                <c:pt idx="1">
                  <c:v>Yoking with load</c:v>
                </c:pt>
                <c:pt idx="2">
                  <c:v>Yoking with key</c:v>
                </c:pt>
                <c:pt idx="3">
                  <c:v>Shell welding</c:v>
                </c:pt>
                <c:pt idx="4">
                  <c:v>2K</c:v>
                </c:pt>
                <c:pt idx="5">
                  <c:v>Excitation</c:v>
                </c:pt>
              </c:strCache>
            </c:strRef>
          </c:cat>
          <c:val>
            <c:numRef>
              <c:f>'LL75-stress'!$B$19:$B$24</c:f>
              <c:numCache>
                <c:formatCode>General</c:formatCode>
                <c:ptCount val="6"/>
                <c:pt idx="0">
                  <c:v>6.723163841807906</c:v>
                </c:pt>
                <c:pt idx="1">
                  <c:v>94.91525423728813</c:v>
                </c:pt>
                <c:pt idx="2">
                  <c:v>93.78531073446284</c:v>
                </c:pt>
                <c:pt idx="3">
                  <c:v>93.78531073446284</c:v>
                </c:pt>
                <c:pt idx="4">
                  <c:v>66.10169491525424</c:v>
                </c:pt>
                <c:pt idx="5">
                  <c:v>88.70056497175141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'LL75-stress'!$C$18</c:f>
              <c:strCache>
                <c:ptCount val="1"/>
                <c:pt idx="0">
                  <c:v>LL75- Average stress in pole region</c:v>
                </c:pt>
              </c:strCache>
            </c:strRef>
          </c:tx>
          <c:spPr>
            <a:ln w="19050"/>
          </c:spPr>
          <c:cat>
            <c:strRef>
              <c:f>'LL75-stress'!$A$19:$A$24</c:f>
              <c:strCache>
                <c:ptCount val="6"/>
                <c:pt idx="0">
                  <c:v>Collaring</c:v>
                </c:pt>
                <c:pt idx="1">
                  <c:v>Yoking with load</c:v>
                </c:pt>
                <c:pt idx="2">
                  <c:v>Yoking with key</c:v>
                </c:pt>
                <c:pt idx="3">
                  <c:v>Shell welding</c:v>
                </c:pt>
                <c:pt idx="4">
                  <c:v>2K</c:v>
                </c:pt>
                <c:pt idx="5">
                  <c:v>Excitation</c:v>
                </c:pt>
              </c:strCache>
            </c:strRef>
          </c:cat>
          <c:val>
            <c:numRef>
              <c:f>'LL75-stress'!$C$19:$C$24</c:f>
              <c:numCache>
                <c:formatCode>General</c:formatCode>
                <c:ptCount val="6"/>
                <c:pt idx="0">
                  <c:v>5.124764054440027</c:v>
                </c:pt>
                <c:pt idx="1">
                  <c:v>71.66461229571336</c:v>
                </c:pt>
                <c:pt idx="2">
                  <c:v>70.43138259776737</c:v>
                </c:pt>
                <c:pt idx="3">
                  <c:v>70.43138259776737</c:v>
                </c:pt>
                <c:pt idx="4">
                  <c:v>57.70737736662786</c:v>
                </c:pt>
                <c:pt idx="5">
                  <c:v>4.52012710485189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'LL75-stress'!$E$18</c:f>
              <c:strCache>
                <c:ptCount val="1"/>
                <c:pt idx="0">
                  <c:v>LL75- Coil peak stress in mid-plane</c:v>
                </c:pt>
              </c:strCache>
            </c:strRef>
          </c:tx>
          <c:spPr>
            <a:ln w="19050"/>
          </c:spPr>
          <c:cat>
            <c:strRef>
              <c:f>'LL75-stress'!$A$19:$A$24</c:f>
              <c:strCache>
                <c:ptCount val="6"/>
                <c:pt idx="0">
                  <c:v>Collaring</c:v>
                </c:pt>
                <c:pt idx="1">
                  <c:v>Yoking with load</c:v>
                </c:pt>
                <c:pt idx="2">
                  <c:v>Yoking with key</c:v>
                </c:pt>
                <c:pt idx="3">
                  <c:v>Shell welding</c:v>
                </c:pt>
                <c:pt idx="4">
                  <c:v>2K</c:v>
                </c:pt>
                <c:pt idx="5">
                  <c:v>Excitation</c:v>
                </c:pt>
              </c:strCache>
            </c:strRef>
          </c:cat>
          <c:val>
            <c:numRef>
              <c:f>'LL75-stress'!$E$19:$E$24</c:f>
              <c:numCache>
                <c:formatCode>General</c:formatCode>
                <c:ptCount val="6"/>
                <c:pt idx="0">
                  <c:v>8.8</c:v>
                </c:pt>
                <c:pt idx="1">
                  <c:v>140.0</c:v>
                </c:pt>
                <c:pt idx="2">
                  <c:v>135.0</c:v>
                </c:pt>
                <c:pt idx="3">
                  <c:v>135.0</c:v>
                </c:pt>
                <c:pt idx="4">
                  <c:v>113.0</c:v>
                </c:pt>
                <c:pt idx="5">
                  <c:v>145.0</c:v>
                </c:pt>
              </c:numCache>
            </c:numRef>
          </c:val>
          <c:smooth val="0"/>
        </c:ser>
        <c:ser>
          <c:idx val="3"/>
          <c:order val="3"/>
          <c:tx>
            <c:v>LL70- average stress in midplane</c:v>
          </c:tx>
          <c:spPr>
            <a:ln w="19050">
              <a:prstDash val="sysDash"/>
            </a:ln>
          </c:spPr>
          <c:cat>
            <c:strRef>
              <c:f>'LL75-stress'!$A$19:$A$24</c:f>
              <c:strCache>
                <c:ptCount val="6"/>
                <c:pt idx="0">
                  <c:v>Collaring</c:v>
                </c:pt>
                <c:pt idx="1">
                  <c:v>Yoking with load</c:v>
                </c:pt>
                <c:pt idx="2">
                  <c:v>Yoking with key</c:v>
                </c:pt>
                <c:pt idx="3">
                  <c:v>Shell welding</c:v>
                </c:pt>
                <c:pt idx="4">
                  <c:v>2K</c:v>
                </c:pt>
                <c:pt idx="5">
                  <c:v>Excitation</c:v>
                </c:pt>
              </c:strCache>
            </c:strRef>
          </c:cat>
          <c:val>
            <c:numRef>
              <c:f>'LL70-stress-3keys'!$B$19:$B$24</c:f>
              <c:numCache>
                <c:formatCode>General</c:formatCode>
                <c:ptCount val="6"/>
                <c:pt idx="0">
                  <c:v>6.723163841807906</c:v>
                </c:pt>
                <c:pt idx="1">
                  <c:v>87.00564971751405</c:v>
                </c:pt>
                <c:pt idx="2">
                  <c:v>83.05084745762647</c:v>
                </c:pt>
                <c:pt idx="3">
                  <c:v>83.05084745762647</c:v>
                </c:pt>
                <c:pt idx="4">
                  <c:v>62.71186440677938</c:v>
                </c:pt>
                <c:pt idx="5">
                  <c:v>80.7909604519774</c:v>
                </c:pt>
              </c:numCache>
            </c:numRef>
          </c:val>
          <c:smooth val="0"/>
        </c:ser>
        <c:ser>
          <c:idx val="4"/>
          <c:order val="4"/>
          <c:tx>
            <c:v>LL70- average stress in pole region</c:v>
          </c:tx>
          <c:spPr>
            <a:ln w="19050">
              <a:prstDash val="sysDash"/>
            </a:ln>
          </c:spPr>
          <c:marker>
            <c:symbol val="plus"/>
            <c:size val="5"/>
          </c:marker>
          <c:cat>
            <c:strRef>
              <c:f>'LL75-stress'!$A$19:$A$24</c:f>
              <c:strCache>
                <c:ptCount val="6"/>
                <c:pt idx="0">
                  <c:v>Collaring</c:v>
                </c:pt>
                <c:pt idx="1">
                  <c:v>Yoking with load</c:v>
                </c:pt>
                <c:pt idx="2">
                  <c:v>Yoking with key</c:v>
                </c:pt>
                <c:pt idx="3">
                  <c:v>Shell welding</c:v>
                </c:pt>
                <c:pt idx="4">
                  <c:v>2K</c:v>
                </c:pt>
                <c:pt idx="5">
                  <c:v>Excitation</c:v>
                </c:pt>
              </c:strCache>
            </c:strRef>
          </c:cat>
          <c:val>
            <c:numRef>
              <c:f>'LL70-stress-3keys'!$C$19:$C$24</c:f>
              <c:numCache>
                <c:formatCode>General</c:formatCode>
                <c:ptCount val="6"/>
                <c:pt idx="0">
                  <c:v>5.124764054440027</c:v>
                </c:pt>
                <c:pt idx="1">
                  <c:v>65.77251562623828</c:v>
                </c:pt>
                <c:pt idx="2">
                  <c:v>62.89483157721809</c:v>
                </c:pt>
                <c:pt idx="3">
                  <c:v>62.89483157721809</c:v>
                </c:pt>
                <c:pt idx="4">
                  <c:v>48.2381337991787</c:v>
                </c:pt>
                <c:pt idx="5">
                  <c:v>1.673117841238514</c:v>
                </c:pt>
              </c:numCache>
            </c:numRef>
          </c:val>
          <c:smooth val="0"/>
        </c:ser>
        <c:ser>
          <c:idx val="5"/>
          <c:order val="5"/>
          <c:tx>
            <c:v>LL70- Peak stress in the coil</c:v>
          </c:tx>
          <c:spPr>
            <a:ln w="19050">
              <a:prstDash val="sysDash"/>
            </a:ln>
          </c:spPr>
          <c:cat>
            <c:strRef>
              <c:f>'LL75-stress'!$A$19:$A$24</c:f>
              <c:strCache>
                <c:ptCount val="6"/>
                <c:pt idx="0">
                  <c:v>Collaring</c:v>
                </c:pt>
                <c:pt idx="1">
                  <c:v>Yoking with load</c:v>
                </c:pt>
                <c:pt idx="2">
                  <c:v>Yoking with key</c:v>
                </c:pt>
                <c:pt idx="3">
                  <c:v>Shell welding</c:v>
                </c:pt>
                <c:pt idx="4">
                  <c:v>2K</c:v>
                </c:pt>
                <c:pt idx="5">
                  <c:v>Excitation</c:v>
                </c:pt>
              </c:strCache>
            </c:strRef>
          </c:cat>
          <c:val>
            <c:numRef>
              <c:f>'LL70-stress-3keys'!$E$19:$E$24</c:f>
              <c:numCache>
                <c:formatCode>General</c:formatCode>
                <c:ptCount val="6"/>
                <c:pt idx="0">
                  <c:v>8.8</c:v>
                </c:pt>
                <c:pt idx="1">
                  <c:v>126.0</c:v>
                </c:pt>
                <c:pt idx="2">
                  <c:v>121.0</c:v>
                </c:pt>
                <c:pt idx="3">
                  <c:v>121.0</c:v>
                </c:pt>
                <c:pt idx="4">
                  <c:v>110.0</c:v>
                </c:pt>
                <c:pt idx="5">
                  <c:v>134.0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3165992"/>
        <c:axId val="663169288"/>
      </c:lineChart>
      <c:catAx>
        <c:axId val="663165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/>
            </a:pPr>
            <a:endParaRPr lang="ja-JP"/>
          </a:p>
        </c:txPr>
        <c:crossAx val="663169288"/>
        <c:crosses val="autoZero"/>
        <c:auto val="1"/>
        <c:lblAlgn val="ctr"/>
        <c:lblOffset val="100"/>
        <c:noMultiLvlLbl val="0"/>
      </c:catAx>
      <c:valAx>
        <c:axId val="663169288"/>
        <c:scaling>
          <c:orientation val="minMax"/>
          <c:max val="160.0"/>
        </c:scaling>
        <c:delete val="0"/>
        <c:axPos val="l"/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n-US" sz="1400" b="0"/>
                  <a:t>Coil stress (MPa)</a:t>
                </a:r>
              </a:p>
            </c:rich>
          </c:tx>
          <c:layout>
            <c:manualLayout>
              <c:xMode val="edge"/>
              <c:yMode val="edge"/>
              <c:x val="0.000126525624099465"/>
              <c:y val="0.30073472380058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ja-JP"/>
          </a:p>
        </c:txPr>
        <c:crossAx val="663165992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328035417714888"/>
          <c:y val="0.612612930725733"/>
          <c:w val="0.361426842730019"/>
          <c:h val="0.231804434285253"/>
        </c:manualLayout>
      </c:layout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altLang="ja-JP" dirty="0"/>
              <a:t>20130613_Outer-</a:t>
            </a:r>
            <a:r>
              <a:rPr lang="en-US" altLang="ja-JP" dirty="0" smtClean="0"/>
              <a:t>MB</a:t>
            </a:r>
            <a:r>
              <a:rPr lang="en-US" altLang="ja-JP" baseline="0" dirty="0" smtClean="0"/>
              <a:t>_</a:t>
            </a:r>
            <a:r>
              <a:rPr lang="en-US" altLang="ja-JP" dirty="0" smtClean="0"/>
              <a:t>type_Insulation-</a:t>
            </a:r>
            <a:r>
              <a:rPr lang="en-US" altLang="ja-JP" dirty="0"/>
              <a:t>4</a:t>
            </a:r>
            <a:r>
              <a:rPr lang="en-US" altLang="ja-JP" baseline="0" dirty="0"/>
              <a:t> </a:t>
            </a:r>
            <a:endParaRPr lang="ja-JP" alt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3"/>
          <c:order val="3"/>
          <c:tx>
            <c:strRef>
              <c:f>補正!$D$3</c:f>
              <c:strCache>
                <c:ptCount val="1"/>
                <c:pt idx="0">
                  <c:v>50MPa_#1</c:v>
                </c:pt>
              </c:strCache>
            </c:strRef>
          </c:tx>
          <c:spPr>
            <a:ln w="9525"/>
          </c:spPr>
          <c:xVal>
            <c:numRef>
              <c:f>補正!$D$5:$D$29</c:f>
              <c:numCache>
                <c:formatCode>General</c:formatCode>
                <c:ptCount val="25"/>
                <c:pt idx="0">
                  <c:v>1.11277303896104</c:v>
                </c:pt>
                <c:pt idx="1">
                  <c:v>3.494802792207792</c:v>
                </c:pt>
                <c:pt idx="2">
                  <c:v>9.317712443919717</c:v>
                </c:pt>
                <c:pt idx="3">
                  <c:v>16.05030103896102</c:v>
                </c:pt>
                <c:pt idx="4">
                  <c:v>22.80937709090909</c:v>
                </c:pt>
                <c:pt idx="5">
                  <c:v>30.91985324675325</c:v>
                </c:pt>
                <c:pt idx="6">
                  <c:v>39.94648896103894</c:v>
                </c:pt>
                <c:pt idx="7">
                  <c:v>49.09501103896106</c:v>
                </c:pt>
                <c:pt idx="8">
                  <c:v>42.35316831168829</c:v>
                </c:pt>
                <c:pt idx="9">
                  <c:v>33.99092402597403</c:v>
                </c:pt>
                <c:pt idx="10">
                  <c:v>26.11942961038961</c:v>
                </c:pt>
                <c:pt idx="11">
                  <c:v>18.31380311688312</c:v>
                </c:pt>
                <c:pt idx="12">
                  <c:v>12.32972535714286</c:v>
                </c:pt>
              </c:numCache>
            </c:numRef>
          </c:xVal>
          <c:yVal>
            <c:numRef>
              <c:f>補正!$G$5:$G$29</c:f>
              <c:numCache>
                <c:formatCode>General</c:formatCode>
                <c:ptCount val="25"/>
                <c:pt idx="0">
                  <c:v>39.71540573820475</c:v>
                </c:pt>
                <c:pt idx="1">
                  <c:v>39.33187530554014</c:v>
                </c:pt>
                <c:pt idx="2">
                  <c:v>39.25180051944802</c:v>
                </c:pt>
                <c:pt idx="3">
                  <c:v>39.18109374186911</c:v>
                </c:pt>
                <c:pt idx="4">
                  <c:v>39.13131902997378</c:v>
                </c:pt>
                <c:pt idx="5">
                  <c:v>39.07278643879309</c:v>
                </c:pt>
                <c:pt idx="6">
                  <c:v>39.00884581897683</c:v>
                </c:pt>
                <c:pt idx="7">
                  <c:v>38.94003832326833</c:v>
                </c:pt>
                <c:pt idx="8">
                  <c:v>38.95547414374299</c:v>
                </c:pt>
                <c:pt idx="9">
                  <c:v>39.00008996356575</c:v>
                </c:pt>
                <c:pt idx="10">
                  <c:v>39.0493699475282</c:v>
                </c:pt>
                <c:pt idx="11">
                  <c:v>39.10625021402886</c:v>
                </c:pt>
                <c:pt idx="12">
                  <c:v>39.15721093980365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補正!$M$3</c:f>
              <c:strCache>
                <c:ptCount val="1"/>
                <c:pt idx="0">
                  <c:v>50MPa_#2</c:v>
                </c:pt>
              </c:strCache>
            </c:strRef>
          </c:tx>
          <c:spPr>
            <a:ln w="9525"/>
          </c:spPr>
          <c:xVal>
            <c:numRef>
              <c:f>補正!$M$5:$M$29</c:f>
              <c:numCache>
                <c:formatCode>General</c:formatCode>
                <c:ptCount val="25"/>
                <c:pt idx="2">
                  <c:v>12.32972535714286</c:v>
                </c:pt>
                <c:pt idx="3">
                  <c:v>17.21774857142857</c:v>
                </c:pt>
                <c:pt idx="4">
                  <c:v>23.68758716883117</c:v>
                </c:pt>
                <c:pt idx="5">
                  <c:v>31.62383688311688</c:v>
                </c:pt>
                <c:pt idx="6">
                  <c:v>40.63598181818183</c:v>
                </c:pt>
                <c:pt idx="7">
                  <c:v>49.47399480519481</c:v>
                </c:pt>
                <c:pt idx="8">
                  <c:v>42.74979428571429</c:v>
                </c:pt>
                <c:pt idx="9">
                  <c:v>34.31802207792207</c:v>
                </c:pt>
                <c:pt idx="10">
                  <c:v>26.49922285714278</c:v>
                </c:pt>
                <c:pt idx="11">
                  <c:v>18.56727409090909</c:v>
                </c:pt>
                <c:pt idx="12">
                  <c:v>12.6613742857143</c:v>
                </c:pt>
              </c:numCache>
            </c:numRef>
          </c:xVal>
          <c:yVal>
            <c:numRef>
              <c:f>補正!$P$5:$P$29</c:f>
              <c:numCache>
                <c:formatCode>General</c:formatCode>
                <c:ptCount val="25"/>
                <c:pt idx="2">
                  <c:v>39.155878938137</c:v>
                </c:pt>
                <c:pt idx="3">
                  <c:v>39.12709276801955</c:v>
                </c:pt>
                <c:pt idx="4">
                  <c:v>39.09597892979771</c:v>
                </c:pt>
                <c:pt idx="5">
                  <c:v>39.04685660668039</c:v>
                </c:pt>
                <c:pt idx="6">
                  <c:v>38.99210397416285</c:v>
                </c:pt>
                <c:pt idx="7">
                  <c:v>38.93691550659161</c:v>
                </c:pt>
                <c:pt idx="8">
                  <c:v>38.95128485011001</c:v>
                </c:pt>
                <c:pt idx="9">
                  <c:v>38.99487078806307</c:v>
                </c:pt>
                <c:pt idx="10">
                  <c:v>39.04328623361182</c:v>
                </c:pt>
                <c:pt idx="11">
                  <c:v>39.09890654040738</c:v>
                </c:pt>
                <c:pt idx="12">
                  <c:v>39.14790652941139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補正!$V$3</c:f>
              <c:strCache>
                <c:ptCount val="1"/>
                <c:pt idx="0">
                  <c:v>50MPa_#3</c:v>
                </c:pt>
              </c:strCache>
            </c:strRef>
          </c:tx>
          <c:spPr>
            <a:ln w="9525"/>
          </c:spPr>
          <c:xVal>
            <c:numRef>
              <c:f>補正!$V$5:$V$29</c:f>
              <c:numCache>
                <c:formatCode>General</c:formatCode>
                <c:ptCount val="25"/>
                <c:pt idx="2">
                  <c:v>12.6613742857143</c:v>
                </c:pt>
                <c:pt idx="3">
                  <c:v>17.77328415584416</c:v>
                </c:pt>
                <c:pt idx="4">
                  <c:v>24.13787584415585</c:v>
                </c:pt>
                <c:pt idx="5">
                  <c:v>32.23696623376622</c:v>
                </c:pt>
                <c:pt idx="6">
                  <c:v>41.00018571428572</c:v>
                </c:pt>
                <c:pt idx="7">
                  <c:v>49.86495376623375</c:v>
                </c:pt>
                <c:pt idx="8">
                  <c:v>42.99683324675325</c:v>
                </c:pt>
                <c:pt idx="9">
                  <c:v>34.58477272727273</c:v>
                </c:pt>
                <c:pt idx="10">
                  <c:v>26.89776727272718</c:v>
                </c:pt>
                <c:pt idx="11">
                  <c:v>18.82816306493506</c:v>
                </c:pt>
                <c:pt idx="12">
                  <c:v>12.82692438502674</c:v>
                </c:pt>
              </c:numCache>
            </c:numRef>
          </c:xVal>
          <c:yVal>
            <c:numRef>
              <c:f>補正!$Y$5:$Y$29</c:f>
              <c:numCache>
                <c:formatCode>General</c:formatCode>
                <c:ptCount val="25"/>
                <c:pt idx="2">
                  <c:v>39.14657452774475</c:v>
                </c:pt>
                <c:pt idx="3">
                  <c:v>39.11724897658065</c:v>
                </c:pt>
                <c:pt idx="4">
                  <c:v>39.08862444981524</c:v>
                </c:pt>
                <c:pt idx="5">
                  <c:v>39.039946887792</c:v>
                </c:pt>
                <c:pt idx="6">
                  <c:v>38.98720000343999</c:v>
                </c:pt>
                <c:pt idx="7">
                  <c:v>38.93405652376199</c:v>
                </c:pt>
                <c:pt idx="8">
                  <c:v>38.94886932339195</c:v>
                </c:pt>
                <c:pt idx="9">
                  <c:v>38.9911345223969</c:v>
                </c:pt>
                <c:pt idx="10">
                  <c:v>39.03740241732615</c:v>
                </c:pt>
                <c:pt idx="11">
                  <c:v>39.0932140183574</c:v>
                </c:pt>
                <c:pt idx="12">
                  <c:v>39.14327673473165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'補正 (2)'!$D$3</c:f>
              <c:strCache>
                <c:ptCount val="1"/>
                <c:pt idx="0">
                  <c:v>80MPa_#1</c:v>
                </c:pt>
              </c:strCache>
            </c:strRef>
          </c:tx>
          <c:spPr>
            <a:ln w="9525"/>
          </c:spPr>
          <c:xVal>
            <c:numRef>
              <c:f>'補正 (2)'!$D$5:$D$29</c:f>
              <c:numCache>
                <c:formatCode>General</c:formatCode>
                <c:ptCount val="25"/>
                <c:pt idx="0">
                  <c:v>12.82692438502674</c:v>
                </c:pt>
                <c:pt idx="1">
                  <c:v>17.72013683116852</c:v>
                </c:pt>
                <c:pt idx="2">
                  <c:v>24.24138431168831</c:v>
                </c:pt>
                <c:pt idx="3">
                  <c:v>32.36612077922078</c:v>
                </c:pt>
                <c:pt idx="4">
                  <c:v>41.04434285714284</c:v>
                </c:pt>
                <c:pt idx="5">
                  <c:v>49.99044350649334</c:v>
                </c:pt>
                <c:pt idx="6">
                  <c:v>59.33404545454514</c:v>
                </c:pt>
                <c:pt idx="7">
                  <c:v>78.17454805194808</c:v>
                </c:pt>
                <c:pt idx="8">
                  <c:v>62.86774233766229</c:v>
                </c:pt>
                <c:pt idx="9">
                  <c:v>53.9593058441559</c:v>
                </c:pt>
                <c:pt idx="10">
                  <c:v>45.2684368831169</c:v>
                </c:pt>
                <c:pt idx="11">
                  <c:v>36.41386753246706</c:v>
                </c:pt>
                <c:pt idx="12">
                  <c:v>27.94686428571429</c:v>
                </c:pt>
                <c:pt idx="13">
                  <c:v>19.53094083116882</c:v>
                </c:pt>
                <c:pt idx="14">
                  <c:v>13.3501845021645</c:v>
                </c:pt>
              </c:numCache>
            </c:numRef>
          </c:xVal>
          <c:yVal>
            <c:numRef>
              <c:f>'補正 (2)'!$G$5:$G$29</c:f>
              <c:numCache>
                <c:formatCode>General</c:formatCode>
                <c:ptCount val="25"/>
                <c:pt idx="0">
                  <c:v>39.14597512362054</c:v>
                </c:pt>
                <c:pt idx="1">
                  <c:v>39.11917988781948</c:v>
                </c:pt>
                <c:pt idx="2">
                  <c:v>39.08998559910219</c:v>
                </c:pt>
                <c:pt idx="3">
                  <c:v>39.04054994376385</c:v>
                </c:pt>
                <c:pt idx="4">
                  <c:v>38.98918849268885</c:v>
                </c:pt>
                <c:pt idx="5">
                  <c:v>38.93599769685156</c:v>
                </c:pt>
                <c:pt idx="6">
                  <c:v>38.86693573068513</c:v>
                </c:pt>
                <c:pt idx="7">
                  <c:v>38.7051997371183</c:v>
                </c:pt>
                <c:pt idx="8">
                  <c:v>38.7377339894759</c:v>
                </c:pt>
                <c:pt idx="9">
                  <c:v>38.77712817580896</c:v>
                </c:pt>
                <c:pt idx="10">
                  <c:v>38.82315752267697</c:v>
                </c:pt>
                <c:pt idx="11">
                  <c:v>38.878398597115</c:v>
                </c:pt>
                <c:pt idx="12">
                  <c:v>38.93987701444439</c:v>
                </c:pt>
                <c:pt idx="13">
                  <c:v>39.011151515482</c:v>
                </c:pt>
                <c:pt idx="14">
                  <c:v>39.07207279211937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'補正 (2)'!$M$3</c:f>
              <c:strCache>
                <c:ptCount val="1"/>
                <c:pt idx="0">
                  <c:v>80MPa_#2</c:v>
                </c:pt>
              </c:strCache>
            </c:strRef>
          </c:tx>
          <c:spPr>
            <a:ln w="9525"/>
          </c:spPr>
          <c:xVal>
            <c:numRef>
              <c:f>'補正 (2)'!$M$5:$M$29</c:f>
              <c:numCache>
                <c:formatCode>General</c:formatCode>
                <c:ptCount val="25"/>
                <c:pt idx="0">
                  <c:v>13.3501845021645</c:v>
                </c:pt>
                <c:pt idx="1">
                  <c:v>18.137172</c:v>
                </c:pt>
                <c:pt idx="2">
                  <c:v>24.68336301298701</c:v>
                </c:pt>
                <c:pt idx="3">
                  <c:v>32.60165506493507</c:v>
                </c:pt>
                <c:pt idx="4">
                  <c:v>41.52724675324615</c:v>
                </c:pt>
                <c:pt idx="5">
                  <c:v>50.56317792207796</c:v>
                </c:pt>
                <c:pt idx="6">
                  <c:v>59.83479935064909</c:v>
                </c:pt>
                <c:pt idx="7">
                  <c:v>78.5070394805195</c:v>
                </c:pt>
                <c:pt idx="8">
                  <c:v>63.06592207792208</c:v>
                </c:pt>
                <c:pt idx="9">
                  <c:v>54.26035636363635</c:v>
                </c:pt>
                <c:pt idx="10">
                  <c:v>45.52091428571428</c:v>
                </c:pt>
                <c:pt idx="11">
                  <c:v>36.61750064935065</c:v>
                </c:pt>
                <c:pt idx="12">
                  <c:v>28.27841090909091</c:v>
                </c:pt>
                <c:pt idx="13">
                  <c:v>20.06717701298701</c:v>
                </c:pt>
                <c:pt idx="14">
                  <c:v>13.48382958152958</c:v>
                </c:pt>
              </c:numCache>
            </c:numRef>
          </c:xVal>
          <c:yVal>
            <c:numRef>
              <c:f>'補正 (2)'!$P$5:$P$29</c:f>
              <c:numCache>
                <c:formatCode>General</c:formatCode>
                <c:ptCount val="25"/>
                <c:pt idx="0">
                  <c:v>39.0723539868416</c:v>
                </c:pt>
                <c:pt idx="1">
                  <c:v>39.05053571975016</c:v>
                </c:pt>
                <c:pt idx="2">
                  <c:v>39.02280075581215</c:v>
                </c:pt>
                <c:pt idx="3">
                  <c:v>38.97501749430052</c:v>
                </c:pt>
                <c:pt idx="4">
                  <c:v>38.92166849977912</c:v>
                </c:pt>
                <c:pt idx="5">
                  <c:v>38.86896945708119</c:v>
                </c:pt>
                <c:pt idx="6">
                  <c:v>38.81462812295619</c:v>
                </c:pt>
                <c:pt idx="7">
                  <c:v>38.69708777146514</c:v>
                </c:pt>
                <c:pt idx="8">
                  <c:v>38.73016793354233</c:v>
                </c:pt>
                <c:pt idx="9">
                  <c:v>38.76779922747626</c:v>
                </c:pt>
                <c:pt idx="10">
                  <c:v>38.81301488788735</c:v>
                </c:pt>
                <c:pt idx="11">
                  <c:v>38.8667385793763</c:v>
                </c:pt>
                <c:pt idx="12">
                  <c:v>38.92444399731782</c:v>
                </c:pt>
                <c:pt idx="13">
                  <c:v>38.9910542554053</c:v>
                </c:pt>
                <c:pt idx="14">
                  <c:v>39.0540732429982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'補正 (2)'!$V$3</c:f>
              <c:strCache>
                <c:ptCount val="1"/>
                <c:pt idx="0">
                  <c:v>80MPa_#3</c:v>
                </c:pt>
              </c:strCache>
            </c:strRef>
          </c:tx>
          <c:spPr>
            <a:ln w="9525"/>
          </c:spPr>
          <c:xVal>
            <c:numRef>
              <c:f>'補正 (2)'!$V$5:$V$29</c:f>
              <c:numCache>
                <c:formatCode>General</c:formatCode>
                <c:ptCount val="25"/>
                <c:pt idx="0">
                  <c:v>13.48382958152958</c:v>
                </c:pt>
                <c:pt idx="1">
                  <c:v>18.48538155844156</c:v>
                </c:pt>
                <c:pt idx="2">
                  <c:v>24.86658628571428</c:v>
                </c:pt>
                <c:pt idx="3">
                  <c:v>32.7572290909091</c:v>
                </c:pt>
                <c:pt idx="4">
                  <c:v>41.78984000000001</c:v>
                </c:pt>
                <c:pt idx="5">
                  <c:v>50.77054675324628</c:v>
                </c:pt>
                <c:pt idx="6">
                  <c:v>60.1001657142857</c:v>
                </c:pt>
                <c:pt idx="7">
                  <c:v>78.79192831168831</c:v>
                </c:pt>
                <c:pt idx="8">
                  <c:v>63.34181662337628</c:v>
                </c:pt>
                <c:pt idx="9">
                  <c:v>54.39728376623329</c:v>
                </c:pt>
                <c:pt idx="10">
                  <c:v>45.68583688311688</c:v>
                </c:pt>
                <c:pt idx="11">
                  <c:v>36.64649038961034</c:v>
                </c:pt>
                <c:pt idx="12">
                  <c:v>28.15568831168831</c:v>
                </c:pt>
                <c:pt idx="13">
                  <c:v>20.05508929870128</c:v>
                </c:pt>
                <c:pt idx="14">
                  <c:v>13.73248140495867</c:v>
                </c:pt>
              </c:numCache>
            </c:numRef>
          </c:xVal>
          <c:yVal>
            <c:numRef>
              <c:f>'補正 (2)'!$Y$5:$Y$29</c:f>
              <c:numCache>
                <c:formatCode>General</c:formatCode>
                <c:ptCount val="25"/>
                <c:pt idx="0">
                  <c:v>39.05435443772024</c:v>
                </c:pt>
                <c:pt idx="1">
                  <c:v>39.0330382908886</c:v>
                </c:pt>
                <c:pt idx="2">
                  <c:v>39.00708493513615</c:v>
                </c:pt>
                <c:pt idx="3">
                  <c:v>38.9595509244236</c:v>
                </c:pt>
                <c:pt idx="4">
                  <c:v>38.90700184167832</c:v>
                </c:pt>
                <c:pt idx="5">
                  <c:v>38.85565523868933</c:v>
                </c:pt>
                <c:pt idx="6">
                  <c:v>38.80350442868419</c:v>
                </c:pt>
                <c:pt idx="7">
                  <c:v>38.69244289250136</c:v>
                </c:pt>
                <c:pt idx="8">
                  <c:v>38.7248620316962</c:v>
                </c:pt>
                <c:pt idx="9">
                  <c:v>38.76265054966066</c:v>
                </c:pt>
                <c:pt idx="10">
                  <c:v>38.80668745373947</c:v>
                </c:pt>
                <c:pt idx="11">
                  <c:v>38.8596213906893</c:v>
                </c:pt>
                <c:pt idx="12">
                  <c:v>38.91734790921739</c:v>
                </c:pt>
                <c:pt idx="13">
                  <c:v>38.98251592091447</c:v>
                </c:pt>
                <c:pt idx="14">
                  <c:v>39.04473800939915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'補正 (3)'!$D$3</c:f>
              <c:strCache>
                <c:ptCount val="1"/>
                <c:pt idx="0">
                  <c:v>100MPa_#1</c:v>
                </c:pt>
              </c:strCache>
            </c:strRef>
          </c:tx>
          <c:spPr>
            <a:ln w="9525"/>
          </c:spPr>
          <c:xVal>
            <c:numRef>
              <c:f>'補正 (3)'!$D$5:$D$29</c:f>
              <c:numCache>
                <c:formatCode>General</c:formatCode>
                <c:ptCount val="25"/>
                <c:pt idx="0">
                  <c:v>13.73248140495867</c:v>
                </c:pt>
                <c:pt idx="1">
                  <c:v>18.49782103896104</c:v>
                </c:pt>
                <c:pt idx="2">
                  <c:v>24.8537</c:v>
                </c:pt>
                <c:pt idx="3">
                  <c:v>32.92396623376622</c:v>
                </c:pt>
                <c:pt idx="4">
                  <c:v>41.98656935064905</c:v>
                </c:pt>
                <c:pt idx="5">
                  <c:v>50.76783896103896</c:v>
                </c:pt>
                <c:pt idx="6">
                  <c:v>60.06920207792207</c:v>
                </c:pt>
                <c:pt idx="7">
                  <c:v>78.72363441558399</c:v>
                </c:pt>
                <c:pt idx="8">
                  <c:v>97.84080974025974</c:v>
                </c:pt>
                <c:pt idx="9">
                  <c:v>82.68650597402595</c:v>
                </c:pt>
                <c:pt idx="10">
                  <c:v>64.53504935064925</c:v>
                </c:pt>
                <c:pt idx="11">
                  <c:v>55.2679012987013</c:v>
                </c:pt>
                <c:pt idx="12">
                  <c:v>46.33222012987012</c:v>
                </c:pt>
                <c:pt idx="13">
                  <c:v>37.22985922077923</c:v>
                </c:pt>
                <c:pt idx="14">
                  <c:v>28.74510181818182</c:v>
                </c:pt>
                <c:pt idx="15">
                  <c:v>20.2972848051948</c:v>
                </c:pt>
                <c:pt idx="16">
                  <c:v>13.88819938311688</c:v>
                </c:pt>
              </c:numCache>
            </c:numRef>
          </c:xVal>
          <c:yVal>
            <c:numRef>
              <c:f>'補正 (3)'!$G$5:$G$29</c:f>
              <c:numCache>
                <c:formatCode>General</c:formatCode>
                <c:ptCount val="25"/>
                <c:pt idx="0">
                  <c:v>39.04240789578805</c:v>
                </c:pt>
                <c:pt idx="1">
                  <c:v>39.0231027931608</c:v>
                </c:pt>
                <c:pt idx="2">
                  <c:v>38.99758534409952</c:v>
                </c:pt>
                <c:pt idx="3">
                  <c:v>38.94911875447164</c:v>
                </c:pt>
                <c:pt idx="4">
                  <c:v>38.89663615081277</c:v>
                </c:pt>
                <c:pt idx="5">
                  <c:v>38.84635261050473</c:v>
                </c:pt>
                <c:pt idx="6">
                  <c:v>38.79443425329539</c:v>
                </c:pt>
                <c:pt idx="7">
                  <c:v>38.68677545009155</c:v>
                </c:pt>
                <c:pt idx="8">
                  <c:v>38.52504409268565</c:v>
                </c:pt>
                <c:pt idx="9">
                  <c:v>38.54517490691</c:v>
                </c:pt>
                <c:pt idx="10">
                  <c:v>38.6127753533021</c:v>
                </c:pt>
                <c:pt idx="11">
                  <c:v>38.65668604431809</c:v>
                </c:pt>
                <c:pt idx="12">
                  <c:v>38.70561744869659</c:v>
                </c:pt>
                <c:pt idx="13">
                  <c:v>38.76334950687677</c:v>
                </c:pt>
                <c:pt idx="14">
                  <c:v>38.82733922374148</c:v>
                </c:pt>
                <c:pt idx="15">
                  <c:v>38.90387846419185</c:v>
                </c:pt>
                <c:pt idx="16">
                  <c:v>38.97216750097906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'補正 (3)'!$M$3</c:f>
              <c:strCache>
                <c:ptCount val="1"/>
                <c:pt idx="0">
                  <c:v>100MPa_#2</c:v>
                </c:pt>
              </c:strCache>
            </c:strRef>
          </c:tx>
          <c:spPr>
            <a:ln w="9525"/>
          </c:spPr>
          <c:xVal>
            <c:numRef>
              <c:f>'補正 (3)'!$M$5:$M$29</c:f>
              <c:numCache>
                <c:formatCode>General</c:formatCode>
                <c:ptCount val="25"/>
                <c:pt idx="0">
                  <c:v>13.88819938311688</c:v>
                </c:pt>
                <c:pt idx="1">
                  <c:v>18.70362623376592</c:v>
                </c:pt>
                <c:pt idx="2">
                  <c:v>25.04662327272696</c:v>
                </c:pt>
                <c:pt idx="3">
                  <c:v>33.13912000000001</c:v>
                </c:pt>
                <c:pt idx="4">
                  <c:v>42.08776363636333</c:v>
                </c:pt>
                <c:pt idx="5">
                  <c:v>51.08477090909091</c:v>
                </c:pt>
                <c:pt idx="6">
                  <c:v>60.2500238961039</c:v>
                </c:pt>
                <c:pt idx="7">
                  <c:v>79.05897038961038</c:v>
                </c:pt>
                <c:pt idx="8">
                  <c:v>98.2471681818182</c:v>
                </c:pt>
                <c:pt idx="9">
                  <c:v>82.77355584415581</c:v>
                </c:pt>
                <c:pt idx="10">
                  <c:v>64.70236493506491</c:v>
                </c:pt>
                <c:pt idx="11">
                  <c:v>55.44103272727272</c:v>
                </c:pt>
                <c:pt idx="12">
                  <c:v>46.63723168831169</c:v>
                </c:pt>
                <c:pt idx="13">
                  <c:v>37.34805974025974</c:v>
                </c:pt>
                <c:pt idx="14">
                  <c:v>28.72861948051948</c:v>
                </c:pt>
                <c:pt idx="15">
                  <c:v>20.56918150649351</c:v>
                </c:pt>
                <c:pt idx="16">
                  <c:v>13.91849662337662</c:v>
                </c:pt>
              </c:numCache>
            </c:numRef>
          </c:xVal>
          <c:yVal>
            <c:numRef>
              <c:f>'補正 (3)'!$P$5:$P$29</c:f>
              <c:numCache>
                <c:formatCode>General</c:formatCode>
                <c:ptCount val="25"/>
                <c:pt idx="0">
                  <c:v>38.97484627181191</c:v>
                </c:pt>
                <c:pt idx="1">
                  <c:v>38.95800018600124</c:v>
                </c:pt>
                <c:pt idx="2">
                  <c:v>38.93337297422205</c:v>
                </c:pt>
                <c:pt idx="3">
                  <c:v>38.88684113137474</c:v>
                </c:pt>
                <c:pt idx="4">
                  <c:v>38.83585464406841</c:v>
                </c:pt>
                <c:pt idx="5">
                  <c:v>38.78664019724277</c:v>
                </c:pt>
                <c:pt idx="6">
                  <c:v>38.73598734909611</c:v>
                </c:pt>
                <c:pt idx="7">
                  <c:v>38.63069237189249</c:v>
                </c:pt>
                <c:pt idx="8">
                  <c:v>38.51422605854431</c:v>
                </c:pt>
                <c:pt idx="9">
                  <c:v>38.53512732768396</c:v>
                </c:pt>
                <c:pt idx="10">
                  <c:v>38.60051385598928</c:v>
                </c:pt>
                <c:pt idx="11">
                  <c:v>38.64307672395834</c:v>
                </c:pt>
                <c:pt idx="12">
                  <c:v>38.69029944094171</c:v>
                </c:pt>
                <c:pt idx="13">
                  <c:v>38.74784928671274</c:v>
                </c:pt>
                <c:pt idx="14">
                  <c:v>38.80963550039554</c:v>
                </c:pt>
                <c:pt idx="15">
                  <c:v>38.87781051141716</c:v>
                </c:pt>
                <c:pt idx="16">
                  <c:v>38.94883026998033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'補正 (3)'!$V$3</c:f>
              <c:strCache>
                <c:ptCount val="1"/>
                <c:pt idx="0">
                  <c:v>100MPa_#3</c:v>
                </c:pt>
              </c:strCache>
            </c:strRef>
          </c:tx>
          <c:spPr>
            <a:ln w="9525"/>
          </c:spPr>
          <c:xVal>
            <c:numRef>
              <c:f>'補正 (3)'!$V$5:$V$29</c:f>
              <c:numCache>
                <c:formatCode>General</c:formatCode>
                <c:ptCount val="25"/>
                <c:pt idx="0">
                  <c:v>13.91849662337662</c:v>
                </c:pt>
                <c:pt idx="1">
                  <c:v>18.61549807792208</c:v>
                </c:pt>
                <c:pt idx="2">
                  <c:v>25.15882941558442</c:v>
                </c:pt>
                <c:pt idx="3">
                  <c:v>33.28049090909091</c:v>
                </c:pt>
                <c:pt idx="4">
                  <c:v>42.1955916883117</c:v>
                </c:pt>
                <c:pt idx="5">
                  <c:v>51.01756831168829</c:v>
                </c:pt>
                <c:pt idx="6">
                  <c:v>60.37002805194775</c:v>
                </c:pt>
                <c:pt idx="7">
                  <c:v>79.06427012987012</c:v>
                </c:pt>
                <c:pt idx="8">
                  <c:v>98.0843542857143</c:v>
                </c:pt>
                <c:pt idx="9">
                  <c:v>82.82681506493507</c:v>
                </c:pt>
                <c:pt idx="10">
                  <c:v>64.70832251082207</c:v>
                </c:pt>
                <c:pt idx="11">
                  <c:v>55.47510233766234</c:v>
                </c:pt>
                <c:pt idx="12">
                  <c:v>46.6589038961039</c:v>
                </c:pt>
                <c:pt idx="13">
                  <c:v>37.47420259740229</c:v>
                </c:pt>
                <c:pt idx="14">
                  <c:v>28.7518742857143</c:v>
                </c:pt>
                <c:pt idx="15">
                  <c:v>20.50162810389611</c:v>
                </c:pt>
                <c:pt idx="16">
                  <c:v>13.59076724489796</c:v>
                </c:pt>
              </c:numCache>
            </c:numRef>
          </c:xVal>
          <c:yVal>
            <c:numRef>
              <c:f>'補正 (3)'!$Y$5:$Y$29</c:f>
              <c:numCache>
                <c:formatCode>General</c:formatCode>
                <c:ptCount val="25"/>
                <c:pt idx="0">
                  <c:v>38.95150904081335</c:v>
                </c:pt>
                <c:pt idx="1">
                  <c:v>38.93601723468161</c:v>
                </c:pt>
                <c:pt idx="2">
                  <c:v>38.91186413595099</c:v>
                </c:pt>
                <c:pt idx="3">
                  <c:v>38.8655987954188</c:v>
                </c:pt>
                <c:pt idx="4">
                  <c:v>38.81585204873103</c:v>
                </c:pt>
                <c:pt idx="5">
                  <c:v>38.7676305711845</c:v>
                </c:pt>
                <c:pt idx="6">
                  <c:v>38.7173212085801</c:v>
                </c:pt>
                <c:pt idx="7">
                  <c:v>38.61673296243085</c:v>
                </c:pt>
                <c:pt idx="8">
                  <c:v>38.50832299224882</c:v>
                </c:pt>
                <c:pt idx="9">
                  <c:v>38.53014766220959</c:v>
                </c:pt>
                <c:pt idx="10">
                  <c:v>38.59421660707798</c:v>
                </c:pt>
                <c:pt idx="11">
                  <c:v>38.63594163601921</c:v>
                </c:pt>
                <c:pt idx="12">
                  <c:v>38.68247795116795</c:v>
                </c:pt>
                <c:pt idx="13">
                  <c:v>38.73743543126893</c:v>
                </c:pt>
                <c:pt idx="14">
                  <c:v>38.7978259182061</c:v>
                </c:pt>
              </c:numCache>
            </c:numRef>
          </c:yVal>
          <c:smooth val="0"/>
        </c:ser>
        <c:ser>
          <c:idx val="0"/>
          <c:order val="0"/>
          <c:tx>
            <c:strRef>
              <c:f>'補正 (4)'!$D$3</c:f>
              <c:strCache>
                <c:ptCount val="1"/>
                <c:pt idx="0">
                  <c:v>130MPa_#1</c:v>
                </c:pt>
              </c:strCache>
            </c:strRef>
          </c:tx>
          <c:spPr>
            <a:ln w="9525"/>
          </c:spPr>
          <c:xVal>
            <c:numRef>
              <c:f>'補正 (4)'!$D$5:$D$29</c:f>
              <c:numCache>
                <c:formatCode>General</c:formatCode>
                <c:ptCount val="25"/>
                <c:pt idx="0">
                  <c:v>13.59076724489796</c:v>
                </c:pt>
                <c:pt idx="1">
                  <c:v>18.70725210389611</c:v>
                </c:pt>
                <c:pt idx="2">
                  <c:v>25.34015246753247</c:v>
                </c:pt>
                <c:pt idx="3">
                  <c:v>33.2596305194805</c:v>
                </c:pt>
                <c:pt idx="4">
                  <c:v>42.33059844155844</c:v>
                </c:pt>
                <c:pt idx="5">
                  <c:v>51.2492212987013</c:v>
                </c:pt>
                <c:pt idx="6">
                  <c:v>60.52655272727275</c:v>
                </c:pt>
                <c:pt idx="7">
                  <c:v>79.10867116883061</c:v>
                </c:pt>
                <c:pt idx="8">
                  <c:v>98.27330493506449</c:v>
                </c:pt>
                <c:pt idx="9">
                  <c:v>117.4418090909091</c:v>
                </c:pt>
                <c:pt idx="10">
                  <c:v>128.0032820779221</c:v>
                </c:pt>
                <c:pt idx="11">
                  <c:v>121.4481548051948</c:v>
                </c:pt>
                <c:pt idx="12">
                  <c:v>103.2555719480519</c:v>
                </c:pt>
                <c:pt idx="13">
                  <c:v>84.6941922077922</c:v>
                </c:pt>
                <c:pt idx="14">
                  <c:v>65.9572950649351</c:v>
                </c:pt>
                <c:pt idx="15">
                  <c:v>56.6566675324672</c:v>
                </c:pt>
                <c:pt idx="16">
                  <c:v>47.52265090909091</c:v>
                </c:pt>
                <c:pt idx="17">
                  <c:v>38.14091116883117</c:v>
                </c:pt>
                <c:pt idx="18">
                  <c:v>29.5260348051948</c:v>
                </c:pt>
                <c:pt idx="19">
                  <c:v>21.15599666666667</c:v>
                </c:pt>
                <c:pt idx="21">
                  <c:v>13.6027664935065</c:v>
                </c:pt>
              </c:numCache>
            </c:numRef>
          </c:xVal>
          <c:yVal>
            <c:numRef>
              <c:f>'補正 (4)'!$G$5:$G$29</c:f>
              <c:numCache>
                <c:formatCode>General</c:formatCode>
                <c:ptCount val="25"/>
                <c:pt idx="0">
                  <c:v>38.94497587287855</c:v>
                </c:pt>
                <c:pt idx="1">
                  <c:v>38.93060049168474</c:v>
                </c:pt>
                <c:pt idx="2">
                  <c:v>38.90579033438841</c:v>
                </c:pt>
                <c:pt idx="3">
                  <c:v>38.86111703833217</c:v>
                </c:pt>
                <c:pt idx="4">
                  <c:v>38.81073453483022</c:v>
                </c:pt>
                <c:pt idx="5">
                  <c:v>38.76232467315404</c:v>
                </c:pt>
                <c:pt idx="6">
                  <c:v>38.71310124404185</c:v>
                </c:pt>
                <c:pt idx="7">
                  <c:v>38.6152616101368</c:v>
                </c:pt>
                <c:pt idx="8">
                  <c:v>38.50947625237713</c:v>
                </c:pt>
                <c:pt idx="9">
                  <c:v>38.34920760030327</c:v>
                </c:pt>
                <c:pt idx="10">
                  <c:v>38.25251211314395</c:v>
                </c:pt>
                <c:pt idx="11">
                  <c:v>38.2443705765395</c:v>
                </c:pt>
                <c:pt idx="12">
                  <c:v>38.27371721632498</c:v>
                </c:pt>
                <c:pt idx="13">
                  <c:v>38.32934475706539</c:v>
                </c:pt>
                <c:pt idx="14">
                  <c:v>38.40742079885747</c:v>
                </c:pt>
                <c:pt idx="15">
                  <c:v>38.45469408401414</c:v>
                </c:pt>
                <c:pt idx="16">
                  <c:v>38.50629206707382</c:v>
                </c:pt>
                <c:pt idx="17">
                  <c:v>38.5698793005805</c:v>
                </c:pt>
                <c:pt idx="18">
                  <c:v>38.63894679940422</c:v>
                </c:pt>
                <c:pt idx="19">
                  <c:v>38.7204205578859</c:v>
                </c:pt>
                <c:pt idx="20">
                  <c:v>34.996037545</c:v>
                </c:pt>
                <c:pt idx="21">
                  <c:v>38.78868007955359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'補正 (4)'!$M$3</c:f>
              <c:strCache>
                <c:ptCount val="1"/>
                <c:pt idx="0">
                  <c:v>130MPa_#2</c:v>
                </c:pt>
              </c:strCache>
            </c:strRef>
          </c:tx>
          <c:spPr>
            <a:ln w="9525"/>
          </c:spPr>
          <c:xVal>
            <c:numRef>
              <c:f>'補正 (4)'!$M$5:$M$29</c:f>
              <c:numCache>
                <c:formatCode>General</c:formatCode>
                <c:ptCount val="25"/>
                <c:pt idx="0">
                  <c:v>13.6027664935065</c:v>
                </c:pt>
                <c:pt idx="1">
                  <c:v>19.18605293506493</c:v>
                </c:pt>
                <c:pt idx="2">
                  <c:v>25.43346487012978</c:v>
                </c:pt>
                <c:pt idx="3">
                  <c:v>33.39975411255411</c:v>
                </c:pt>
                <c:pt idx="4">
                  <c:v>42.31908051948016</c:v>
                </c:pt>
                <c:pt idx="5">
                  <c:v>51.35054220779199</c:v>
                </c:pt>
                <c:pt idx="6">
                  <c:v>60.6979490909091</c:v>
                </c:pt>
                <c:pt idx="7">
                  <c:v>79.38468506493506</c:v>
                </c:pt>
                <c:pt idx="8">
                  <c:v>98.73534870129868</c:v>
                </c:pt>
                <c:pt idx="9">
                  <c:v>118.0301461038961</c:v>
                </c:pt>
                <c:pt idx="10">
                  <c:v>128.4037527272727</c:v>
                </c:pt>
                <c:pt idx="11">
                  <c:v>121.4356623376623</c:v>
                </c:pt>
                <c:pt idx="12">
                  <c:v>103.4663922077922</c:v>
                </c:pt>
                <c:pt idx="13">
                  <c:v>84.81759636363635</c:v>
                </c:pt>
                <c:pt idx="14">
                  <c:v>66.0536140259741</c:v>
                </c:pt>
                <c:pt idx="15">
                  <c:v>56.69096051948051</c:v>
                </c:pt>
                <c:pt idx="16">
                  <c:v>47.44520155844125</c:v>
                </c:pt>
                <c:pt idx="17">
                  <c:v>38.23677142857143</c:v>
                </c:pt>
                <c:pt idx="18">
                  <c:v>29.45206298701298</c:v>
                </c:pt>
                <c:pt idx="19">
                  <c:v>21.17627012987013</c:v>
                </c:pt>
                <c:pt idx="20">
                  <c:v>19.93038249350649</c:v>
                </c:pt>
              </c:numCache>
            </c:numRef>
          </c:xVal>
          <c:yVal>
            <c:numRef>
              <c:f>'補正 (4)'!$P$5:$P$29</c:f>
              <c:numCache>
                <c:formatCode>General</c:formatCode>
                <c:ptCount val="25"/>
                <c:pt idx="0">
                  <c:v>38.80367543312506</c:v>
                </c:pt>
                <c:pt idx="1">
                  <c:v>38.79008854578545</c:v>
                </c:pt>
                <c:pt idx="2">
                  <c:v>38.76993849368068</c:v>
                </c:pt>
                <c:pt idx="3">
                  <c:v>38.72954582799766</c:v>
                </c:pt>
                <c:pt idx="4">
                  <c:v>38.68264066215864</c:v>
                </c:pt>
                <c:pt idx="5">
                  <c:v>38.63581352681337</c:v>
                </c:pt>
                <c:pt idx="6">
                  <c:v>38.58937389071421</c:v>
                </c:pt>
                <c:pt idx="7">
                  <c:v>38.49353037260741</c:v>
                </c:pt>
                <c:pt idx="8">
                  <c:v>38.3970015589967</c:v>
                </c:pt>
                <c:pt idx="9">
                  <c:v>38.29344155476689</c:v>
                </c:pt>
                <c:pt idx="10">
                  <c:v>38.229628462692</c:v>
                </c:pt>
                <c:pt idx="11">
                  <c:v>38.227072983171</c:v>
                </c:pt>
                <c:pt idx="12">
                  <c:v>38.2560496525012</c:v>
                </c:pt>
                <c:pt idx="13">
                  <c:v>38.30998798110734</c:v>
                </c:pt>
                <c:pt idx="14">
                  <c:v>38.38560205913299</c:v>
                </c:pt>
                <c:pt idx="15">
                  <c:v>38.43065601518518</c:v>
                </c:pt>
                <c:pt idx="16">
                  <c:v>38.48137301142219</c:v>
                </c:pt>
                <c:pt idx="17">
                  <c:v>38.53982688995769</c:v>
                </c:pt>
                <c:pt idx="18">
                  <c:v>38.60491050825036</c:v>
                </c:pt>
                <c:pt idx="19">
                  <c:v>38.68153161148152</c:v>
                </c:pt>
                <c:pt idx="20">
                  <c:v>38.69436558657535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'補正 (4)'!$V$3</c:f>
              <c:strCache>
                <c:ptCount val="1"/>
                <c:pt idx="0">
                  <c:v>130MPa_#3</c:v>
                </c:pt>
              </c:strCache>
            </c:strRef>
          </c:tx>
          <c:spPr>
            <a:ln w="9525"/>
          </c:spPr>
          <c:xVal>
            <c:numRef>
              <c:f>'補正 (4)'!$V$5:$V$29</c:f>
              <c:numCache>
                <c:formatCode>General</c:formatCode>
                <c:ptCount val="25"/>
                <c:pt idx="1">
                  <c:v>19.93038249350649</c:v>
                </c:pt>
                <c:pt idx="2">
                  <c:v>25.94542318181818</c:v>
                </c:pt>
                <c:pt idx="3">
                  <c:v>33.79206805194805</c:v>
                </c:pt>
                <c:pt idx="4">
                  <c:v>42.5870031168831</c:v>
                </c:pt>
                <c:pt idx="5">
                  <c:v>51.48033974025975</c:v>
                </c:pt>
                <c:pt idx="6">
                  <c:v>60.81263168831138</c:v>
                </c:pt>
                <c:pt idx="7">
                  <c:v>79.65542987012928</c:v>
                </c:pt>
                <c:pt idx="8">
                  <c:v>98.82030701298588</c:v>
                </c:pt>
                <c:pt idx="9">
                  <c:v>118.3798779220779</c:v>
                </c:pt>
                <c:pt idx="10">
                  <c:v>128.607593939394</c:v>
                </c:pt>
                <c:pt idx="11">
                  <c:v>121.694585974026</c:v>
                </c:pt>
                <c:pt idx="12">
                  <c:v>103.4403792207793</c:v>
                </c:pt>
                <c:pt idx="13">
                  <c:v>84.90510389610391</c:v>
                </c:pt>
                <c:pt idx="14">
                  <c:v>66.13756727272725</c:v>
                </c:pt>
                <c:pt idx="15">
                  <c:v>56.53897246753245</c:v>
                </c:pt>
                <c:pt idx="16">
                  <c:v>47.48913662337659</c:v>
                </c:pt>
                <c:pt idx="17">
                  <c:v>38.2042638961039</c:v>
                </c:pt>
                <c:pt idx="18">
                  <c:v>29.41951298701298</c:v>
                </c:pt>
                <c:pt idx="19">
                  <c:v>21.38038217532468</c:v>
                </c:pt>
                <c:pt idx="21">
                  <c:v>1.109736508348794</c:v>
                </c:pt>
              </c:numCache>
            </c:numRef>
          </c:xVal>
          <c:yVal>
            <c:numRef>
              <c:f>'補正 (4)'!$Y$5:$Y$29</c:f>
              <c:numCache>
                <c:formatCode>General</c:formatCode>
                <c:ptCount val="25"/>
                <c:pt idx="1">
                  <c:v>38.69669972157535</c:v>
                </c:pt>
                <c:pt idx="2">
                  <c:v>38.68650155952125</c:v>
                </c:pt>
                <c:pt idx="3">
                  <c:v>38.65977469863382</c:v>
                </c:pt>
                <c:pt idx="4">
                  <c:v>38.6206880388444</c:v>
                </c:pt>
                <c:pt idx="5">
                  <c:v>38.58008489895774</c:v>
                </c:pt>
                <c:pt idx="6">
                  <c:v>38.53715290389803</c:v>
                </c:pt>
                <c:pt idx="7">
                  <c:v>38.451194231086</c:v>
                </c:pt>
                <c:pt idx="8">
                  <c:v>38.36270714855118</c:v>
                </c:pt>
                <c:pt idx="9">
                  <c:v>38.27089175770999</c:v>
                </c:pt>
                <c:pt idx="10">
                  <c:v>38.21599500036496</c:v>
                </c:pt>
                <c:pt idx="11">
                  <c:v>38.2163789478831</c:v>
                </c:pt>
                <c:pt idx="12">
                  <c:v>38.24553947796081</c:v>
                </c:pt>
                <c:pt idx="13">
                  <c:v>38.29778935048187</c:v>
                </c:pt>
                <c:pt idx="14">
                  <c:v>38.37157176141827</c:v>
                </c:pt>
                <c:pt idx="15">
                  <c:v>38.41686959849505</c:v>
                </c:pt>
                <c:pt idx="16">
                  <c:v>38.46479995714217</c:v>
                </c:pt>
                <c:pt idx="17">
                  <c:v>38.52111007446698</c:v>
                </c:pt>
                <c:pt idx="18">
                  <c:v>38.58303700600885</c:v>
                </c:pt>
                <c:pt idx="19">
                  <c:v>38.6521691298788</c:v>
                </c:pt>
                <c:pt idx="21">
                  <c:v>39.05136171137679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0184072"/>
        <c:axId val="370339464"/>
      </c:scatterChart>
      <c:valAx>
        <c:axId val="870184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altLang="ja-JP" sz="1600" dirty="0" smtClean="0"/>
                  <a:t>Compressive Stress (</a:t>
                </a:r>
                <a:r>
                  <a:rPr lang="en-US" altLang="ja-JP" sz="1600" dirty="0" err="1" smtClean="0"/>
                  <a:t>MPa</a:t>
                </a:r>
                <a:r>
                  <a:rPr lang="en-US" altLang="ja-JP" sz="1600" dirty="0" smtClean="0"/>
                  <a:t>)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70339464"/>
        <c:crosses val="autoZero"/>
        <c:crossBetween val="midCat"/>
      </c:valAx>
      <c:valAx>
        <c:axId val="370339464"/>
        <c:scaling>
          <c:orientation val="minMax"/>
          <c:max val="40.1"/>
          <c:min val="38.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altLang="ja-JP" sz="1400" dirty="0" smtClean="0"/>
                  <a:t>Cable</a:t>
                </a:r>
                <a:r>
                  <a:rPr lang="en-US" altLang="ja-JP" sz="1400" baseline="0" dirty="0" smtClean="0"/>
                  <a:t> stack size (</a:t>
                </a:r>
                <a:r>
                  <a:rPr lang="en-US" altLang="ja-JP" sz="1400" dirty="0" smtClean="0"/>
                  <a:t>mm)</a:t>
                </a:r>
                <a:endParaRPr lang="ja-JP" altLang="en-US" sz="14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70184072"/>
        <c:crosses val="autoZero"/>
        <c:crossBetween val="midCat"/>
        <c:majorUnit val="0.2"/>
      </c:valAx>
    </c:plotArea>
    <c:legend>
      <c:legendPos val="r"/>
      <c:layout/>
      <c:overlay val="0"/>
    </c:legend>
    <c:plotVisOnly val="1"/>
    <c:dispBlanksAs val="span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0.41445</cdr:x>
      <cdr:y>0.92953</cdr:y>
    </cdr:from>
    <cdr:to>
      <cdr:x>0.61832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67434" y="4732638"/>
          <a:ext cx="1804033" cy="3587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0" dirty="0"/>
            <a:t>Simulation</a:t>
          </a:r>
          <a:r>
            <a:rPr lang="en-US" sz="1400" b="0" baseline="0" dirty="0"/>
            <a:t> steps</a:t>
          </a:r>
          <a:endParaRPr lang="en-US" sz="1400" b="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057F5-15AF-C24E-BC2D-DD18FB3CA919}" type="datetimeFigureOut">
              <a:rPr lang="ja-JP" altLang="en-US" smtClean="0"/>
              <a:pPr/>
              <a:t>13/12/09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971BC-FB4A-3744-9F6C-4B5FDA158C7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02387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3783-B2A7-4B55-B07B-BF35948CAB5D}" type="datetimeFigureOut">
              <a:rPr lang="en-US" altLang="ja-JP" smtClean="0"/>
              <a:pPr/>
              <a:t>13/12/09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FD465-24CA-48FE-8BBF-33B5105D99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18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2012.11.08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44016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2012.11.08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5658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2012.11.08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96498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2012.11.08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8276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2012.11.08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6299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2012.11.08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27990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2012.11.08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46737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186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6431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2925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27916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3449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4882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0769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6048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44836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51981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2886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0B55-5092-434D-9E1C-1E8A6AF47181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210638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6105-F309-6245-9450-3150627C9D65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539800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B2D5-FFA7-AE4A-B449-A02B9A2A0F7A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48976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18C42-24CA-4B4A-A02F-47715A44460B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432036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08E3F-2B2E-A747-AE89-311635FF262F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533080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E9429-5EA1-474B-8FCA-2B7E0FF63127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650900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388C-FD8E-2E49-9F0E-C5EC6B1B0842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013781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17CF-7F0F-8C42-BD49-AE943A2A4B0E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577608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DD022-67E8-C94F-9497-CA1C84D3F5B9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820208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3369-C70D-994F-A50B-A6D2F62738FF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1933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CFF5F-A596-FE4C-9051-31990DCBA0F3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49621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2012.11.08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530135"/>
            <a:ext cx="798689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defTabSz="457177"/>
            <a:r>
              <a:rPr kumimoji="1"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2012.11.08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701800" y="6521097"/>
            <a:ext cx="6134099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defTabSz="457177"/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54736" y="6530135"/>
            <a:ext cx="532063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defTabSz="457177"/>
            <a:fld id="{8A7F4E81-994E-064A-9B42-01AFEB1F7780}" type="slidenum">
              <a:rPr kumimoji="1"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 defTabSz="457177"/>
              <a:t>‹#›</a:t>
            </a:fld>
            <a:endParaRPr kumimoji="1"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0367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177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457177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457177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457177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8" indent="-228588" algn="l" defTabSz="457177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8" algn="l" defTabSz="457177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457177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457177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457177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457177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4571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4571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2012.11.08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950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153E2E7-BA23-8D48-875A-09EECF1E5778}" type="datetime1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200"/>
              <a:t>13/12/09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BE2AF9B-268A-6049-A583-77F182FA11DA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200"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13293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7" Type="http://schemas.openxmlformats.org/officeDocument/2006/relationships/image" Target="../media/image24.jpeg"/><Relationship Id="rId8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6" Type="http://schemas.openxmlformats.org/officeDocument/2006/relationships/image" Target="../media/image30.jpeg"/><Relationship Id="rId7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39.jpeg"/><Relationship Id="rId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0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1" Type="http://schemas.openxmlformats.org/officeDocument/2006/relationships/slideLayout" Target="../slideLayouts/slideLayout20.xml"/><Relationship Id="rId2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5.jpeg"/><Relationship Id="rId3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4300" y="2260599"/>
            <a:ext cx="6527800" cy="1968501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</a:rPr>
              <a:t>Progress Report on Magnet R&amp;D and Further Plans for CERN-KEK Collaboration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703" y="4239838"/>
            <a:ext cx="8487896" cy="1272903"/>
          </a:xfrm>
        </p:spPr>
        <p:txBody>
          <a:bodyPr>
            <a:noAutofit/>
          </a:bodyPr>
          <a:lstStyle/>
          <a:p>
            <a:endParaRPr lang="en-US" sz="2400" b="0" dirty="0" smtClean="0">
              <a:solidFill>
                <a:schemeClr val="accent1"/>
              </a:solidFill>
            </a:endParaRPr>
          </a:p>
          <a:p>
            <a:r>
              <a:rPr lang="en-US" sz="2400" b="0" dirty="0" smtClean="0">
                <a:solidFill>
                  <a:schemeClr val="accent1"/>
                </a:solidFill>
              </a:rPr>
              <a:t>T. Nakamoto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KEK</a:t>
            </a:r>
            <a:endParaRPr lang="en-US" sz="2400" b="0" dirty="0">
              <a:solidFill>
                <a:schemeClr val="accent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54" y="139855"/>
            <a:ext cx="1352446" cy="774384"/>
          </a:xfrm>
          <a:prstGeom prst="rect">
            <a:avLst/>
          </a:prstGeom>
        </p:spPr>
      </p:pic>
      <p:pic>
        <p:nvPicPr>
          <p:cNvPr id="5" name="Picture 3" descr="200px-CERN_logo.sv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743" y="68912"/>
            <a:ext cx="1133494" cy="109948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616200" y="6347023"/>
            <a:ext cx="431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1"/>
                </a:solidFill>
              </a:rPr>
              <a:t>CERN-KEK Committee, </a:t>
            </a:r>
            <a:r>
              <a:rPr lang="en-US" altLang="ja-JP" dirty="0" smtClean="0">
                <a:solidFill>
                  <a:schemeClr val="accent1"/>
                </a:solidFill>
              </a:rPr>
              <a:t>CERN. </a:t>
            </a:r>
            <a:r>
              <a:rPr lang="en-US" altLang="ja-JP" dirty="0">
                <a:solidFill>
                  <a:schemeClr val="accent1"/>
                </a:solidFill>
              </a:rPr>
              <a:t>Dec. 9</a:t>
            </a:r>
            <a:r>
              <a:rPr lang="en-US" altLang="ja-JP" dirty="0" smtClean="0">
                <a:solidFill>
                  <a:schemeClr val="accent1"/>
                </a:solidFill>
              </a:rPr>
              <a:t>, 2013.</a:t>
            </a:r>
            <a:endParaRPr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877300" cy="6477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200" b="1" dirty="0" smtClean="0">
                <a:solidFill>
                  <a:schemeClr val="accent1"/>
                </a:solidFill>
              </a:rPr>
              <a:t>2m-long Model Magnet - Overview</a:t>
            </a:r>
            <a:endParaRPr kumimoji="1" lang="ja-JP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-2489200" y="1689100"/>
            <a:ext cx="1790700" cy="4551363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図 4" descr="D1_Cutmodel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0100" y="1164500"/>
            <a:ext cx="4680000" cy="4860000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 flipH="1">
            <a:off x="6070600" y="1790700"/>
            <a:ext cx="8382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908800" y="163830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Shell: SUS304L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4775200" y="5181600"/>
            <a:ext cx="876300" cy="571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626100" y="5613400"/>
            <a:ext cx="351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Horizontal split iron yoke: </a:t>
            </a:r>
          </a:p>
          <a:p>
            <a:r>
              <a:rPr kumimoji="1" lang="en-US" altLang="ja-JP" dirty="0" smtClean="0"/>
              <a:t>low-carbon steel (EFE by JFE steel)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>
            <a:stCxn id="14" idx="1"/>
          </p:cNvCxnSpPr>
          <p:nvPr/>
        </p:nvCxnSpPr>
        <p:spPr>
          <a:xfrm flipH="1" flipV="1">
            <a:off x="6070600" y="3886200"/>
            <a:ext cx="927100" cy="3497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997700" y="4051300"/>
            <a:ext cx="1701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</a:t>
            </a:r>
            <a:r>
              <a:rPr kumimoji="1" lang="en-US" altLang="ja-JP" dirty="0" smtClean="0"/>
              <a:t>ollaring keys</a:t>
            </a: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3835400" y="1308100"/>
            <a:ext cx="203200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997200" y="889000"/>
            <a:ext cx="199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cs typeface="Symbol" charset="2"/>
              </a:rPr>
              <a:t>f</a:t>
            </a:r>
            <a:r>
              <a:rPr kumimoji="1" lang="en-US" altLang="ja-JP" dirty="0" smtClean="0"/>
              <a:t> 50 mm HX hole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stCxn id="24" idx="1"/>
          </p:cNvCxnSpPr>
          <p:nvPr/>
        </p:nvCxnSpPr>
        <p:spPr>
          <a:xfrm flipH="1">
            <a:off x="5664200" y="2647267"/>
            <a:ext cx="1041400" cy="2356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685800" y="1104900"/>
            <a:ext cx="256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6600"/>
                </a:solidFill>
                <a:cs typeface="Symbol" charset="2"/>
              </a:rPr>
              <a:t>N</a:t>
            </a:r>
            <a:r>
              <a:rPr kumimoji="1" lang="en-US" altLang="ja-JP" dirty="0" smtClean="0">
                <a:solidFill>
                  <a:srgbClr val="FF6600"/>
                </a:solidFill>
                <a:cs typeface="Symbol" charset="2"/>
              </a:rPr>
              <a:t>otches and </a:t>
            </a:r>
            <a:r>
              <a:rPr kumimoji="1" lang="en-US" altLang="ja-JP" dirty="0" smtClean="0">
                <a:solidFill>
                  <a:srgbClr val="FF6600"/>
                </a:solidFill>
                <a:latin typeface="Symbol" charset="2"/>
                <a:cs typeface="Symbol" charset="2"/>
              </a:rPr>
              <a:t> f</a:t>
            </a:r>
            <a:r>
              <a:rPr kumimoji="1" lang="en-US" altLang="ja-JP" dirty="0" smtClean="0">
                <a:solidFill>
                  <a:srgbClr val="FF6600"/>
                </a:solidFill>
              </a:rPr>
              <a:t> 34 mm holes for iron saturation effects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2349500" y="1981200"/>
            <a:ext cx="596900" cy="1130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6705600" y="2324101"/>
            <a:ext cx="231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  <a:cs typeface="Symbol" charset="2"/>
              </a:rPr>
              <a:t>Same outer-interface for J-PARC SCFM jigs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1574800" y="3149600"/>
            <a:ext cx="16764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0" y="2235200"/>
            <a:ext cx="231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</a:rPr>
              <a:t>4 split stainless steel spacer collars: YUS130S (NSSC) or SUS316L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cxnSp>
        <p:nvCxnSpPr>
          <p:cNvPr id="29" name="直線矢印コネクタ 28"/>
          <p:cNvCxnSpPr>
            <a:stCxn id="14" idx="1"/>
          </p:cNvCxnSpPr>
          <p:nvPr/>
        </p:nvCxnSpPr>
        <p:spPr>
          <a:xfrm flipH="1" flipV="1">
            <a:off x="6057900" y="4178300"/>
            <a:ext cx="939800" cy="576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14" idx="1"/>
          </p:cNvCxnSpPr>
          <p:nvPr/>
        </p:nvCxnSpPr>
        <p:spPr>
          <a:xfrm flipH="1">
            <a:off x="6096000" y="4235966"/>
            <a:ext cx="901700" cy="209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1930400" y="4914900"/>
            <a:ext cx="736600" cy="355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0" y="5283200"/>
            <a:ext cx="264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NbTi</a:t>
            </a:r>
            <a:r>
              <a:rPr kumimoji="1" lang="en-US" altLang="ja-JP" dirty="0" smtClean="0"/>
              <a:t> SC cable (LHC MB outer) + Apical insulation</a:t>
            </a:r>
            <a:endParaRPr kumimoji="1" lang="ja-JP" altLang="en-US" dirty="0"/>
          </a:p>
        </p:txBody>
      </p:sp>
      <p:cxnSp>
        <p:nvCxnSpPr>
          <p:cNvPr id="38" name="直線矢印コネクタ 37"/>
          <p:cNvCxnSpPr/>
          <p:nvPr/>
        </p:nvCxnSpPr>
        <p:spPr>
          <a:xfrm flipH="1" flipV="1">
            <a:off x="3187700" y="5257800"/>
            <a:ext cx="215900" cy="800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2184400" y="6032500"/>
            <a:ext cx="3083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</a:rPr>
              <a:t>Radiation resistant GFRP (S2 glass + BT resin) wedges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 flipH="1">
            <a:off x="4089400" y="1816100"/>
            <a:ext cx="1181100" cy="1905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4787900" y="1409700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Brass shoes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27200" y="571500"/>
            <a:ext cx="612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>
                <a:solidFill>
                  <a:srgbClr val="3366FF"/>
                </a:solidFill>
              </a:rPr>
              <a:t>S</a:t>
            </a:r>
            <a:r>
              <a:rPr kumimoji="1" lang="en-US" altLang="ja-JP" b="1" i="1" dirty="0" smtClean="0">
                <a:solidFill>
                  <a:srgbClr val="3366FF"/>
                </a:solidFill>
              </a:rPr>
              <a:t>ingle-layer coil, 4-split spacer collars, collared yoke by keying </a:t>
            </a:r>
            <a:endParaRPr kumimoji="1" lang="ja-JP" altLang="en-US" b="1" i="1" dirty="0">
              <a:solidFill>
                <a:srgbClr val="3366FF"/>
              </a:solidFill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2387600" y="1981200"/>
            <a:ext cx="1612900" cy="1168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432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4" grpId="0"/>
      <p:bldP spid="17" grpId="0"/>
      <p:bldP spid="20" grpId="0"/>
      <p:bldP spid="24" grpId="0"/>
      <p:bldP spid="27" grpId="0"/>
      <p:bldP spid="36" grpId="0"/>
      <p:bldP spid="40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0"/>
            <a:ext cx="6519333" cy="53622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SC Cable Supply &amp; Schedule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13/10/08</a:t>
            </a:r>
            <a:endParaRPr 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983490"/>
              </p:ext>
            </p:extLst>
          </p:nvPr>
        </p:nvGraphicFramePr>
        <p:xfrm>
          <a:off x="88900" y="977901"/>
          <a:ext cx="8851900" cy="501686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212975"/>
                <a:gridCol w="2212975"/>
                <a:gridCol w="2212975"/>
                <a:gridCol w="2212975"/>
              </a:tblGrid>
              <a:tr h="4060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Delivery Date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Objective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Requirement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Remark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</a:tr>
              <a:tr h="11399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Feb. 2013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10 stack meas.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(a piece length &gt;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0.3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~50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/ MB type insulation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Both MB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inner and outer cables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/ MB type insulation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399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Jan.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 2014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2 practice coils</a:t>
                      </a:r>
                      <a:r>
                        <a:rPr kumimoji="1" lang="en-US" altLang="ja-JP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 + 2 real coils for the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 1st  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2-m long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220 m</a:t>
                      </a:r>
                      <a:r>
                        <a:rPr kumimoji="1" lang="en-US" altLang="ja-JP" baseline="30000" dirty="0" smtClean="0">
                          <a:solidFill>
                            <a:srgbClr val="FF0000"/>
                          </a:solidFill>
                        </a:rPr>
                        <a:t>**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 x 4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LHC MB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 outer cables w/ MB type Apical insulation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399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Jan.</a:t>
                      </a: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 2015</a:t>
                      </a:r>
                    </a:p>
                    <a:p>
                      <a:pPr algn="ctr"/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(possibly)</a:t>
                      </a:r>
                      <a:endParaRPr kumimoji="1" lang="ja-JP" alt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2 practice coils + 2 real coils for the 2nd 2-m long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220 m x 4</a:t>
                      </a:r>
                      <a:endParaRPr kumimoji="1" lang="ja-JP" alt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00"/>
                          </a:solidFill>
                        </a:rPr>
                        <a:t>LHC MB</a:t>
                      </a:r>
                      <a:r>
                        <a:rPr kumimoji="1" lang="en-US" altLang="ja-JP" baseline="0" dirty="0" smtClean="0">
                          <a:solidFill>
                            <a:srgbClr val="000000"/>
                          </a:solidFill>
                        </a:rPr>
                        <a:t> outer cables w/ MB type Apical insulation</a:t>
                      </a:r>
                      <a:endParaRPr kumimoji="1" lang="ja-JP" alt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1399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JFY2016 (prospect)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6 or 7 full-scale</a:t>
                      </a:r>
                      <a:r>
                        <a:rPr kumimoji="1" lang="en-US" altLang="ja-JP" baseline="0" dirty="0" smtClean="0"/>
                        <a:t> magnets + 4 practice/spare coils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600-640 m x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LHC MB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outer cables w/ MB type Apical insulation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320800" y="606167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*    1 coil &gt;&gt; Top or Bottom of D1 coil (a half of cross section)</a:t>
            </a:r>
          </a:p>
          <a:p>
            <a:r>
              <a:rPr kumimoji="1" lang="en-US" altLang="ja-JP" dirty="0" smtClean="0"/>
              <a:t>**  44 turns x 2 sides x 2 m + 40 m &gt;&gt; 220 m 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32200" y="1409700"/>
            <a:ext cx="23521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 smtClean="0">
                <a:solidFill>
                  <a:srgbClr val="FF0000">
                    <a:alpha val="43000"/>
                  </a:srgbClr>
                </a:solidFill>
              </a:rPr>
              <a:t>Done!!</a:t>
            </a:r>
            <a:endParaRPr kumimoji="1" lang="ja-JP" altLang="en-US" sz="6000" dirty="0">
              <a:solidFill>
                <a:srgbClr val="FF0000">
                  <a:alpha val="43000"/>
                </a:srgb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3221" y="542337"/>
            <a:ext cx="78277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i="1" dirty="0" err="1" smtClean="0">
                <a:solidFill>
                  <a:srgbClr val="FF0000"/>
                </a:solidFill>
              </a:rPr>
              <a:t>NbTi</a:t>
            </a:r>
            <a:r>
              <a:rPr kumimoji="1" lang="en-US" altLang="ja-JP" sz="2200" i="1" dirty="0" smtClean="0">
                <a:solidFill>
                  <a:srgbClr val="FF0000"/>
                </a:solidFill>
              </a:rPr>
              <a:t> LHC MB outer cable will be supplied by CERN </a:t>
            </a:r>
            <a:r>
              <a:rPr kumimoji="1" lang="en-US" altLang="ja-JP" sz="2200" i="1" dirty="0">
                <a:solidFill>
                  <a:srgbClr val="FF0000"/>
                </a:solidFill>
              </a:rPr>
              <a:t>for the new D1 </a:t>
            </a:r>
            <a:r>
              <a:rPr kumimoji="1" lang="en-US" altLang="ja-JP" sz="2200" i="1" dirty="0" smtClean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9705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5100" y="0"/>
            <a:ext cx="5613400" cy="830262"/>
          </a:xfrm>
        </p:spPr>
        <p:txBody>
          <a:bodyPr/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Cable Size Meas</a:t>
            </a:r>
            <a:r>
              <a:rPr kumimoji="1" lang="en-US" altLang="ja-JP" b="1" dirty="0">
                <a:solidFill>
                  <a:schemeClr val="accent1"/>
                </a:solidFill>
              </a:rPr>
              <a:t>.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5008589"/>
              </p:ext>
            </p:extLst>
          </p:nvPr>
        </p:nvGraphicFramePr>
        <p:xfrm>
          <a:off x="0" y="605505"/>
          <a:ext cx="91440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4634420" y="2791973"/>
            <a:ext cx="2683359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Hypothesis</a:t>
            </a:r>
            <a:endParaRPr kumimoji="1" lang="en-US" altLang="ja-JP" sz="1400" dirty="0" smtClean="0"/>
          </a:p>
          <a:p>
            <a:r>
              <a:rPr kumimoji="1" lang="en-US" altLang="ja-JP" sz="1400" dirty="0" smtClean="0"/>
              <a:t>Max. experienced stress: 100 </a:t>
            </a:r>
            <a:r>
              <a:rPr kumimoji="1" lang="en-US" altLang="ja-JP" sz="1400" dirty="0" err="1" smtClean="0"/>
              <a:t>MPa</a:t>
            </a:r>
            <a:endParaRPr kumimoji="1" lang="en-US" altLang="ja-JP" sz="1400" dirty="0" smtClean="0"/>
          </a:p>
          <a:p>
            <a:r>
              <a:rPr lang="en-US" altLang="ja-JP" sz="1400" dirty="0" smtClean="0"/>
              <a:t>Design stress: 80 </a:t>
            </a:r>
            <a:r>
              <a:rPr lang="en-US" altLang="ja-JP" sz="1400" dirty="0" err="1" smtClean="0"/>
              <a:t>MPa</a:t>
            </a:r>
            <a:endParaRPr kumimoji="1" lang="ja-JP" altLang="en-US" sz="1400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5735271" y="3628010"/>
            <a:ext cx="0" cy="162489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737392" y="4338049"/>
            <a:ext cx="398869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4726082" y="4338049"/>
            <a:ext cx="0" cy="91485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星 5 9"/>
          <p:cNvSpPr/>
          <p:nvPr/>
        </p:nvSpPr>
        <p:spPr>
          <a:xfrm>
            <a:off x="4587796" y="4160534"/>
            <a:ext cx="286764" cy="286764"/>
          </a:xfrm>
          <a:prstGeom prst="star5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71718" y="4466995"/>
            <a:ext cx="223846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38.55 mm for 22 cable stack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98878" y="1206038"/>
            <a:ext cx="224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Courtesy of R. Iwasaki 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7482" y="5677301"/>
            <a:ext cx="54374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Arial"/>
              <a:buChar char="•"/>
            </a:pPr>
            <a:r>
              <a:rPr kumimoji="1" lang="en-US" altLang="ja-JP" sz="1600" dirty="0" smtClean="0"/>
              <a:t>Design cable size @ 80MPa: 1.7545 mm w/ insulation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	</a:t>
            </a:r>
            <a:r>
              <a:rPr lang="en-US" altLang="ja-JP" sz="1600" dirty="0" smtClean="0">
                <a:solidFill>
                  <a:srgbClr val="FF0000"/>
                </a:solidFill>
              </a:rPr>
              <a:t>Azimuthal Insulation</a:t>
            </a:r>
            <a:r>
              <a:rPr lang="en-US" altLang="ja-JP" sz="1600" dirty="0">
                <a:solidFill>
                  <a:srgbClr val="FF0000"/>
                </a:solidFill>
              </a:rPr>
              <a:t>	0.135 mm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	</a:t>
            </a:r>
            <a:r>
              <a:rPr lang="en-US" altLang="ja-JP" sz="1600" dirty="0" smtClean="0">
                <a:solidFill>
                  <a:srgbClr val="FF0000"/>
                </a:solidFill>
              </a:rPr>
              <a:t>Radial Insulation</a:t>
            </a:r>
            <a:r>
              <a:rPr lang="en-US" altLang="ja-JP" sz="1600" dirty="0">
                <a:solidFill>
                  <a:srgbClr val="FF0000"/>
                </a:solidFill>
              </a:rPr>
              <a:t>	</a:t>
            </a:r>
            <a:r>
              <a:rPr lang="en-US" altLang="ja-JP" sz="1600" dirty="0" smtClean="0">
                <a:solidFill>
                  <a:srgbClr val="FF0000"/>
                </a:solidFill>
              </a:rPr>
              <a:t>0.155 mm</a:t>
            </a:r>
            <a:endParaRPr kumimoji="1" lang="en-US" altLang="ja-JP" sz="1600" dirty="0"/>
          </a:p>
          <a:p>
            <a:pPr lvl="1" indent="-457200">
              <a:buFont typeface="Arial"/>
              <a:buChar char="•"/>
            </a:pPr>
            <a:r>
              <a:rPr lang="en-US" altLang="ja-JP" sz="1600" dirty="0" smtClean="0"/>
              <a:t>E modulus</a:t>
            </a:r>
            <a:r>
              <a:rPr lang="ja-JP" altLang="en-US" sz="1600" dirty="0"/>
              <a:t>　</a:t>
            </a:r>
            <a:r>
              <a:rPr lang="en-US" altLang="ja-JP" sz="1600" dirty="0"/>
              <a:t>5.5 </a:t>
            </a:r>
            <a:r>
              <a:rPr lang="en-US" altLang="ja-JP" sz="1600" dirty="0" err="1" smtClean="0"/>
              <a:t>Gpa</a:t>
            </a:r>
            <a:r>
              <a:rPr lang="en-US" altLang="ja-JP" sz="1600" dirty="0" smtClean="0"/>
              <a:t> - 17.5 </a:t>
            </a:r>
            <a:r>
              <a:rPr lang="en-US" altLang="ja-JP" sz="1600" dirty="0" err="1" smtClean="0"/>
              <a:t>GPa</a:t>
            </a:r>
            <a:endParaRPr lang="en-US" altLang="ja-JP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76148" y="5936073"/>
            <a:ext cx="2803408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Reference data for calculations (ROXIE, ANSYS)</a:t>
            </a:r>
            <a:endParaRPr kumimoji="1" lang="ja-JP" altLang="en-US" dirty="0"/>
          </a:p>
        </p:txBody>
      </p:sp>
      <p:sp>
        <p:nvSpPr>
          <p:cNvPr id="15" name="右矢印 14"/>
          <p:cNvSpPr/>
          <p:nvPr/>
        </p:nvSpPr>
        <p:spPr>
          <a:xfrm>
            <a:off x="5230520" y="6039556"/>
            <a:ext cx="413925" cy="376296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 descr="IMG_3154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963" y="1350443"/>
            <a:ext cx="2775185" cy="764815"/>
          </a:xfrm>
          <a:prstGeom prst="rect">
            <a:avLst/>
          </a:prstGeom>
        </p:spPr>
      </p:pic>
      <p:pic>
        <p:nvPicPr>
          <p:cNvPr id="18" name="図 17" descr="IMG_316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889" y="178741"/>
            <a:ext cx="2188790" cy="164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14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31703"/>
            <a:ext cx="3475096" cy="873066"/>
          </a:xfrm>
        </p:spPr>
        <p:txBody>
          <a:bodyPr/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Coil Design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1035756"/>
            <a:ext cx="2985911" cy="554096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/>
              <a:t>Modeled by ROXIE.</a:t>
            </a:r>
          </a:p>
          <a:p>
            <a:r>
              <a:rPr kumimoji="1" lang="en-US" altLang="ja-JP" sz="1800" dirty="0" smtClean="0"/>
              <a:t>Engineering started.</a:t>
            </a:r>
            <a:endParaRPr kumimoji="1" lang="ja-JP" altLang="en-US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図 4" descr="12Z24-03-01-002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56466" y="-625833"/>
            <a:ext cx="3019777" cy="4271443"/>
          </a:xfrm>
          <a:prstGeom prst="rect">
            <a:avLst/>
          </a:prstGeom>
        </p:spPr>
      </p:pic>
      <p:sp>
        <p:nvSpPr>
          <p:cNvPr id="7" name="Slide Number Placeholder 6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484" y="526816"/>
            <a:ext cx="2469458" cy="2047051"/>
          </a:xfrm>
          <a:prstGeom prst="rect">
            <a:avLst/>
          </a:prstGeom>
        </p:spPr>
      </p:pic>
      <p:pic>
        <p:nvPicPr>
          <p:cNvPr id="15" name="図 14" descr="LHC_NbTi_OUTER_A150_3D_NWay 13.pdf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29" t="28872" r="18286" b="34382"/>
          <a:stretch/>
        </p:blipFill>
        <p:spPr>
          <a:xfrm>
            <a:off x="652267" y="4338000"/>
            <a:ext cx="3600000" cy="2520000"/>
          </a:xfrm>
          <a:prstGeom prst="rect">
            <a:avLst/>
          </a:prstGeom>
        </p:spPr>
      </p:pic>
      <p:pic>
        <p:nvPicPr>
          <p:cNvPr id="16" name="図 15" descr="HL-LHC　Lamp部設計 3.pdf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73" t="13862" r="20471" b="7398"/>
          <a:stretch/>
        </p:blipFill>
        <p:spPr>
          <a:xfrm rot="5400000">
            <a:off x="616844" y="2200203"/>
            <a:ext cx="1583831" cy="2639719"/>
          </a:xfrm>
          <a:prstGeom prst="rect">
            <a:avLst/>
          </a:prstGeom>
        </p:spPr>
      </p:pic>
      <p:sp>
        <p:nvSpPr>
          <p:cNvPr id="17" name="右矢印 16"/>
          <p:cNvSpPr/>
          <p:nvPr/>
        </p:nvSpPr>
        <p:spPr>
          <a:xfrm rot="2311536">
            <a:off x="1900462" y="4396510"/>
            <a:ext cx="596900" cy="419100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5852" y="4460950"/>
            <a:ext cx="1458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CAD “Layer Jump” model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022592" y="6334780"/>
            <a:ext cx="236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Modeled with “Bricks” in ROXIE (blue) </a:t>
            </a:r>
            <a:endParaRPr kumimoji="1" lang="ja-JP" altLang="en-US" sz="1400" dirty="0"/>
          </a:p>
        </p:txBody>
      </p:sp>
      <p:sp>
        <p:nvSpPr>
          <p:cNvPr id="20" name="右矢印 19"/>
          <p:cNvSpPr/>
          <p:nvPr/>
        </p:nvSpPr>
        <p:spPr>
          <a:xfrm>
            <a:off x="4365037" y="1185335"/>
            <a:ext cx="413925" cy="376296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 descr="20130924rampbox-2D.pdf"/>
          <p:cNvPicPr>
            <a:picLocks noChangeAspect="1"/>
          </p:cNvPicPr>
          <p:nvPr/>
        </p:nvPicPr>
        <p:blipFill>
          <a:blip r:embed="rId6" cstate="screen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145" y="4675481"/>
            <a:ext cx="3087150" cy="2182519"/>
          </a:xfrm>
          <a:prstGeom prst="rect">
            <a:avLst/>
          </a:prstGeom>
        </p:spPr>
      </p:pic>
      <p:pic>
        <p:nvPicPr>
          <p:cNvPr id="23" name="図 22" descr="IMG_3885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261" y="3066813"/>
            <a:ext cx="2422219" cy="1816665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6427148" y="3042311"/>
            <a:ext cx="14468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Same “Layer Jump” concept realized in </a:t>
            </a:r>
          </a:p>
          <a:p>
            <a:r>
              <a:rPr kumimoji="1" lang="en-US" altLang="ja-JP" sz="1400" dirty="0" smtClean="0"/>
              <a:t>J-PARC SCFM.</a:t>
            </a:r>
            <a:endParaRPr kumimoji="1" lang="ja-JP" altLang="en-US" sz="1400" dirty="0"/>
          </a:p>
        </p:txBody>
      </p:sp>
      <p:pic>
        <p:nvPicPr>
          <p:cNvPr id="25" name="図 24" descr="D1_Ver2.1_warm_LE_35Tm.cnc_NX.tiff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334" y="4007554"/>
            <a:ext cx="1862666" cy="1439333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7471363" y="5535276"/>
            <a:ext cx="1458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CAD model: LE end spacers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37958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 descr="D1_Cutmodel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4889" y="-1"/>
            <a:ext cx="1552222" cy="1611923"/>
          </a:xfrm>
          <a:prstGeom prst="rect">
            <a:avLst/>
          </a:prstGeom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 smtClean="0">
                <a:solidFill>
                  <a:srgbClr val="4F81BD"/>
                </a:solidFill>
                <a:latin typeface="+mj-lt"/>
                <a:cs typeface="Times"/>
              </a:rPr>
              <a:t>Collar (Body and LE), Yoke</a:t>
            </a:r>
            <a:endParaRPr lang="en-US" altLang="ja-JP" sz="30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14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1" name="図 20" descr="IMG_31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3259" y="4566729"/>
            <a:ext cx="2652889" cy="1699543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13675" y="6284147"/>
            <a:ext cx="2383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00"/>
                </a:solidFill>
              </a:rPr>
              <a:t>Fine-blanking dies for J-PARC SCFM</a:t>
            </a:r>
            <a:endParaRPr kumimoji="1" lang="ja-JP" altLang="en-US" sz="1200" dirty="0">
              <a:solidFill>
                <a:srgbClr val="000000"/>
              </a:solidFill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75262" y="526345"/>
            <a:ext cx="9209850" cy="4290248"/>
          </a:xfrm>
        </p:spPr>
        <p:txBody>
          <a:bodyPr>
            <a:no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A collared yoke structure (Originated at RHIC-dipole, followed by LHC MQXA)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Stainless steel collar as a spacer. 4-split collars to avoid warp of the sheet. 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Vertically split iron yoke locked by keys.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Crucial for mechanical support, field quality (alignment, shaping, saturation, packing factor).</a:t>
            </a:r>
            <a:endParaRPr lang="en-US" altLang="ja-JP" sz="1600" dirty="0" smtClean="0">
              <a:solidFill>
                <a:schemeClr val="accent1"/>
              </a:solidFill>
              <a:latin typeface="+mj-lt"/>
              <a:cs typeface="Calibri"/>
            </a:endParaRPr>
          </a:p>
          <a:p>
            <a:r>
              <a:rPr lang="en-US" altLang="ja-JP" sz="1600" dirty="0" smtClean="0">
                <a:solidFill>
                  <a:srgbClr val="FF6600"/>
                </a:solidFill>
                <a:cs typeface="Calibri"/>
              </a:rPr>
              <a:t>Fine</a:t>
            </a:r>
            <a:r>
              <a:rPr lang="en-US" altLang="ja-JP" sz="1600" dirty="0">
                <a:solidFill>
                  <a:srgbClr val="FF6600"/>
                </a:solidFill>
                <a:cs typeface="Calibri"/>
              </a:rPr>
              <a:t>-Blanking </a:t>
            </a:r>
            <a:r>
              <a:rPr lang="en-US" altLang="ja-JP" sz="1600" dirty="0" smtClean="0">
                <a:solidFill>
                  <a:srgbClr val="FF6600"/>
                </a:solidFill>
                <a:cs typeface="Calibri"/>
              </a:rPr>
              <a:t>technology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 to be adopted for the full-scale magnets.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Very expensive investment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Consideration on cooling scheme and analysis of temp. profile are still underway. Not fixed yet.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Further adjustment of field quality.  </a:t>
            </a:r>
          </a:p>
          <a:p>
            <a:pPr marL="457200" lvl="1" indent="0">
              <a:buNone/>
            </a:pPr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	&gt;&gt; Risk of iron cross section 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change</a:t>
            </a:r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 &gt;&gt; </a:t>
            </a:r>
            <a:r>
              <a:rPr lang="en-US" altLang="ja-JP" sz="1600" dirty="0" smtClean="0">
                <a:solidFill>
                  <a:srgbClr val="FF6600"/>
                </a:solidFill>
                <a:latin typeface="+mj-lt"/>
                <a:cs typeface="Calibri"/>
              </a:rPr>
              <a:t>laser-cut and machining</a:t>
            </a:r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 for the 2-m long model.</a:t>
            </a:r>
          </a:p>
          <a:p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Discussions with vendors (JFE, NSSC) for low carbon EFE steels and YUS130S. Very positive answers to supply the materials even for the 2-m long models. </a:t>
            </a:r>
          </a:p>
          <a:p>
            <a:r>
              <a:rPr lang="en-US" altLang="ja-JP" sz="1600" dirty="0" smtClean="0">
                <a:solidFill>
                  <a:schemeClr val="accent1"/>
                </a:solidFill>
                <a:latin typeface="+mj-lt"/>
                <a:cs typeface="Calibri"/>
              </a:rPr>
              <a:t>GFRP collar at LE, same concept already realized in J-PARC SCFM. </a:t>
            </a:r>
          </a:p>
        </p:txBody>
      </p:sp>
      <p:pic>
        <p:nvPicPr>
          <p:cNvPr id="2" name="図 1" descr="IMG_3422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0224" y="4506147"/>
            <a:ext cx="2136624" cy="2057489"/>
          </a:xfrm>
          <a:prstGeom prst="rect">
            <a:avLst/>
          </a:prstGeom>
        </p:spPr>
      </p:pic>
      <p:pic>
        <p:nvPicPr>
          <p:cNvPr id="4" name="図 3" descr="IMG_3417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742" y="4035777"/>
            <a:ext cx="1045407" cy="1045407"/>
          </a:xfrm>
          <a:prstGeom prst="rect">
            <a:avLst/>
          </a:prstGeom>
        </p:spPr>
      </p:pic>
      <p:pic>
        <p:nvPicPr>
          <p:cNvPr id="5" name="図 4" descr="IMG_3418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27" y="5195824"/>
            <a:ext cx="1899630" cy="1662176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>
            <a:off x="1326445" y="4487334"/>
            <a:ext cx="733778" cy="4703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1759187" y="5917111"/>
            <a:ext cx="479777" cy="3355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273770" y="6511807"/>
            <a:ext cx="1688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Dummy mock-up of D1</a:t>
            </a:r>
            <a:endParaRPr kumimoji="1" lang="ja-JP" altLang="en-US" sz="1200" dirty="0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7648" y="4703702"/>
            <a:ext cx="1910695" cy="143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7017928" y="6107290"/>
            <a:ext cx="2248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00"/>
                </a:solidFill>
              </a:rPr>
              <a:t>LE GFRP collar for J-PARC SCFM</a:t>
            </a:r>
            <a:endParaRPr kumimoji="1" lang="ja-JP" alt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884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96" y="-1"/>
            <a:ext cx="8837319" cy="809037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Preparatory Work for Cold Tests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351" y="762941"/>
            <a:ext cx="5851408" cy="2755429"/>
          </a:xfrm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Resume of the cryogenics for the cold testing. </a:t>
            </a:r>
          </a:p>
          <a:p>
            <a:pPr lvl="1"/>
            <a:r>
              <a:rPr kumimoji="1" lang="en-US" altLang="ja-JP" sz="1800" dirty="0" smtClean="0"/>
              <a:t>Repair works</a:t>
            </a:r>
          </a:p>
          <a:p>
            <a:r>
              <a:rPr kumimoji="1" lang="en-US" altLang="ja-JP" sz="1800" dirty="0" smtClean="0"/>
              <a:t>Modification and procurement of the cryostat for </a:t>
            </a:r>
          </a:p>
          <a:p>
            <a:pPr marL="0" indent="0">
              <a:buNone/>
            </a:pPr>
            <a:r>
              <a:rPr kumimoji="1" lang="en-US" altLang="ja-JP" sz="1800" dirty="0" smtClean="0"/>
              <a:t>      “12 kA, 150 mm aperture” D1 magnet.</a:t>
            </a:r>
          </a:p>
          <a:p>
            <a:pPr lvl="1"/>
            <a:r>
              <a:rPr kumimoji="1" lang="en-US" altLang="ja-JP" sz="1800" dirty="0"/>
              <a:t>Current Spec: 7.5kA, 70 mm </a:t>
            </a:r>
            <a:r>
              <a:rPr kumimoji="1" lang="en-US" altLang="ja-JP" sz="1800" dirty="0" smtClean="0"/>
              <a:t>aperture</a:t>
            </a:r>
          </a:p>
          <a:p>
            <a:pPr lvl="1"/>
            <a:r>
              <a:rPr kumimoji="1" lang="en-US" altLang="ja-JP" sz="1800" dirty="0" smtClean="0"/>
              <a:t>New top flange w/ larger warm bore and 15 kA CL.</a:t>
            </a:r>
          </a:p>
          <a:p>
            <a:r>
              <a:rPr kumimoji="1" lang="en-US" altLang="ja-JP" sz="1800" dirty="0" smtClean="0"/>
              <a:t>Consolidation of PC and bus lines. (7.5 kA  &gt;&gt;  15 kA).</a:t>
            </a:r>
          </a:p>
          <a:p>
            <a:r>
              <a:rPr kumimoji="1" lang="en-US" altLang="ja-JP" sz="1800" dirty="0" smtClean="0"/>
              <a:t>New DAQ systems</a:t>
            </a:r>
            <a:endParaRPr kumimoji="1" lang="ja-JP" altLang="en-US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図 4" descr="縦測定改修製作範囲確認用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25" t="5272" r="1913" b="20356"/>
          <a:stretch/>
        </p:blipFill>
        <p:spPr>
          <a:xfrm>
            <a:off x="5747926" y="722889"/>
            <a:ext cx="3396074" cy="5747202"/>
          </a:xfrm>
          <a:prstGeom prst="rect">
            <a:avLst/>
          </a:prstGeom>
        </p:spPr>
      </p:pic>
      <p:pic>
        <p:nvPicPr>
          <p:cNvPr id="8" name="図 7" descr="TOPACC-HC 13-10-03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87" t="23629" r="13862" b="44877"/>
          <a:stretch/>
        </p:blipFill>
        <p:spPr>
          <a:xfrm>
            <a:off x="401663" y="5000745"/>
            <a:ext cx="2290737" cy="1527158"/>
          </a:xfrm>
          <a:prstGeom prst="rect">
            <a:avLst/>
          </a:prstGeom>
        </p:spPr>
      </p:pic>
      <p:pic>
        <p:nvPicPr>
          <p:cNvPr id="9" name="図 8" descr="2000-02-21-00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0" y="3340100"/>
            <a:ext cx="2560320" cy="3200400"/>
          </a:xfrm>
          <a:prstGeom prst="rect">
            <a:avLst/>
          </a:prstGeom>
        </p:spPr>
      </p:pic>
      <p:pic>
        <p:nvPicPr>
          <p:cNvPr id="10" name="図 9" descr="IMG_113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20" y="3962400"/>
            <a:ext cx="1184980" cy="157997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568700" y="6542901"/>
            <a:ext cx="187106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Cold test of LHC-MQXA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74700" y="6550223"/>
            <a:ext cx="1377300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15kA-DCCT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464300" y="6288901"/>
            <a:ext cx="2560980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flanges, </a:t>
            </a:r>
            <a:r>
              <a:rPr kumimoji="1" lang="en-US" altLang="ja-JP" sz="1400" dirty="0" smtClean="0">
                <a:latin typeface="Symbol" charset="2"/>
                <a:cs typeface="Symbol" charset="2"/>
              </a:rPr>
              <a:t>l</a:t>
            </a:r>
            <a:r>
              <a:rPr kumimoji="1" lang="en-US" altLang="ja-JP" sz="1400" dirty="0" smtClean="0"/>
              <a:t> plate, warm bore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17600" y="4416623"/>
            <a:ext cx="1934794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Modified 15kA Bus lines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1958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 smtClean="0">
                <a:solidFill>
                  <a:srgbClr val="4F81BD"/>
                </a:solidFill>
                <a:latin typeface="+mj-lt"/>
                <a:cs typeface="Times"/>
              </a:rPr>
              <a:t>Radiation Resistant Materials R&amp;D</a:t>
            </a:r>
            <a:endParaRPr lang="en-US" altLang="ja-JP" sz="30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70558" y="578556"/>
            <a:ext cx="5446886" cy="4586113"/>
          </a:xfrm>
        </p:spPr>
        <p:txBody>
          <a:bodyPr>
            <a:noAutofit/>
          </a:bodyPr>
          <a:lstStyle/>
          <a:p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New radiation resistant </a:t>
            </a:r>
            <a:r>
              <a:rPr lang="en-US" altLang="ja-JP" sz="1600" dirty="0" err="1" smtClean="0">
                <a:solidFill>
                  <a:schemeClr val="accent1"/>
                </a:solidFill>
                <a:cs typeface="Calibri"/>
              </a:rPr>
              <a:t>GFRPs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 (</a:t>
            </a:r>
            <a:r>
              <a:rPr lang="en-US" altLang="ja-JP" sz="1600" dirty="0" err="1" smtClean="0">
                <a:solidFill>
                  <a:schemeClr val="accent1"/>
                </a:solidFill>
                <a:cs typeface="Calibri"/>
              </a:rPr>
              <a:t>w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/ S-2 Glass or T-Glass) are baseline for </a:t>
            </a:r>
            <a:r>
              <a:rPr lang="en-US" altLang="ja-JP" sz="1600" dirty="0" smtClean="0">
                <a:solidFill>
                  <a:srgbClr val="FF0000"/>
                </a:solidFill>
                <a:cs typeface="Calibri"/>
              </a:rPr>
              <a:t>coil wedges, end spacers.</a:t>
            </a:r>
          </a:p>
          <a:p>
            <a:pPr lvl="1"/>
            <a:r>
              <a:rPr lang="en-US" altLang="ja-JP" sz="1600" dirty="0" err="1" smtClean="0">
                <a:solidFill>
                  <a:schemeClr val="accent1"/>
                </a:solidFill>
                <a:cs typeface="Calibri"/>
              </a:rPr>
              <a:t>Cyanate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 Ester &amp; Epoxy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BT (</a:t>
            </a:r>
            <a:r>
              <a:rPr lang="en-US" altLang="ja-JP" sz="1600" dirty="0" err="1" smtClean="0">
                <a:solidFill>
                  <a:schemeClr val="accent1"/>
                </a:solidFill>
                <a:cs typeface="Calibri"/>
              </a:rPr>
              <a:t>Bismaleimide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 </a:t>
            </a:r>
            <a:r>
              <a:rPr lang="en-US" altLang="ja-JP" sz="1600" dirty="0" err="1" smtClean="0">
                <a:solidFill>
                  <a:schemeClr val="accent1"/>
                </a:solidFill>
                <a:cs typeface="Calibri"/>
              </a:rPr>
              <a:t>Triazine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)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BMI (</a:t>
            </a:r>
            <a:r>
              <a:rPr lang="en-US" altLang="ja-JP" sz="1600" dirty="0" err="1" smtClean="0">
                <a:solidFill>
                  <a:schemeClr val="accent1"/>
                </a:solidFill>
                <a:cs typeface="Calibri"/>
              </a:rPr>
              <a:t>Bismaleimide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)</a:t>
            </a:r>
          </a:p>
          <a:p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Trial production has been made: </a:t>
            </a:r>
            <a:r>
              <a:rPr lang="en-US" altLang="ja-JP" sz="1600" dirty="0" err="1" smtClean="0">
                <a:solidFill>
                  <a:srgbClr val="FF6600"/>
                </a:solidFill>
                <a:cs typeface="Calibri"/>
              </a:rPr>
              <a:t>prepreg</a:t>
            </a:r>
            <a:r>
              <a:rPr lang="en-US" altLang="ja-JP" sz="1600" dirty="0" smtClean="0">
                <a:solidFill>
                  <a:srgbClr val="FF6600"/>
                </a:solidFill>
                <a:cs typeface="Calibri"/>
              </a:rPr>
              <a:t> sheets, laminated plates and pipes.</a:t>
            </a:r>
          </a:p>
          <a:p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Backup plan (in case of higher dose) would be metallic parts with </a:t>
            </a:r>
            <a:r>
              <a:rPr lang="en-US" altLang="ja-JP" sz="1600" dirty="0" smtClean="0">
                <a:solidFill>
                  <a:srgbClr val="FF6600"/>
                </a:solidFill>
                <a:cs typeface="Calibri"/>
              </a:rPr>
              <a:t>Polyimide coating by "Vapor Deposition Polymerization" 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technology.</a:t>
            </a:r>
            <a:endParaRPr lang="en-US" altLang="ja-JP" sz="16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altLang="ja-JP" sz="1600" dirty="0" smtClean="0">
                <a:solidFill>
                  <a:srgbClr val="4F81BD"/>
                </a:solidFill>
                <a:cs typeface="Calibri"/>
              </a:rPr>
              <a:t>Irradiation test by electron and gamma rays 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Gamma rays (Co</a:t>
            </a:r>
            <a:r>
              <a:rPr lang="en-US" altLang="ja-JP" sz="1600" baseline="30000" dirty="0" smtClean="0">
                <a:solidFill>
                  <a:schemeClr val="accent1"/>
                </a:solidFill>
                <a:cs typeface="Calibri"/>
              </a:rPr>
              <a:t>60 </a:t>
            </a:r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), 2 MeV electron at JAEA Takasaki</a:t>
            </a:r>
          </a:p>
          <a:p>
            <a:pPr lvl="1"/>
            <a:r>
              <a:rPr lang="en-US" altLang="ja-JP" sz="1600" dirty="0" smtClean="0">
                <a:solidFill>
                  <a:schemeClr val="accent1"/>
                </a:solidFill>
                <a:cs typeface="Calibri"/>
              </a:rPr>
              <a:t>30 MeV electron at KUR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0F47-EB29-C140-9EF2-8774BF1137B2}" type="slidenum">
              <a:rPr lang="en-US" altLang="ja-JP">
                <a:solidFill>
                  <a:srgbClr val="4F81BD"/>
                </a:solidFill>
                <a:latin typeface="Calibri"/>
                <a:cs typeface="Calibri"/>
              </a:rPr>
              <a:pPr/>
              <a:t>16</a:t>
            </a:fld>
            <a:endParaRPr lang="en-US" altLang="ja-JP" dirty="0">
              <a:solidFill>
                <a:srgbClr val="4F81BD"/>
              </a:solidFill>
              <a:latin typeface="Calibri"/>
              <a:cs typeface="Calibri"/>
            </a:endParaRPr>
          </a:p>
        </p:txBody>
      </p:sp>
      <p:pic>
        <p:nvPicPr>
          <p:cNvPr id="23" name="図 22" descr="IMG_214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53200" y="4872664"/>
            <a:ext cx="1766894" cy="1550830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6553200" y="6371419"/>
            <a:ext cx="1856086" cy="523216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ja-JP" sz="1400" dirty="0" smtClean="0"/>
              <a:t>Backup Plan: Polyimide coating on metal parts</a:t>
            </a:r>
            <a:endParaRPr lang="ja-JP" altLang="en-US" sz="1400" dirty="0"/>
          </a:p>
        </p:txBody>
      </p:sp>
      <p:pic>
        <p:nvPicPr>
          <p:cNvPr id="29" name="図 28" descr="IMG_247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667" y="4436017"/>
            <a:ext cx="2525889" cy="2081946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183445" y="4499005"/>
            <a:ext cx="424139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73289" y="4499005"/>
            <a:ext cx="571694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BMI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405466" y="4499005"/>
            <a:ext cx="420934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BT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910641" y="4499006"/>
            <a:ext cx="752727" cy="65498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Epoxy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(G10)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21" name="図 20" descr="IMG_258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71333" y="4416835"/>
            <a:ext cx="2356556" cy="2237155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3389485" y="4411517"/>
            <a:ext cx="752727" cy="65498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Epoxy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(G10)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089401" y="4411517"/>
            <a:ext cx="424139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30800" y="4411517"/>
            <a:ext cx="571694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BMI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605866" y="4411517"/>
            <a:ext cx="420934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BT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7" name="右矢印 36"/>
          <p:cNvSpPr/>
          <p:nvPr/>
        </p:nvSpPr>
        <p:spPr>
          <a:xfrm>
            <a:off x="2794001" y="5164669"/>
            <a:ext cx="522111" cy="5362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図 37" descr="IMG_312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6134" y="2326609"/>
            <a:ext cx="2829670" cy="2069030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5827889" y="4369719"/>
            <a:ext cx="339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BT-GFRP pipe for end spacers and pipe</a:t>
            </a:r>
            <a:r>
              <a:rPr kumimoji="1" lang="ja-JP" altLang="en-US" sz="1400" dirty="0" smtClean="0"/>
              <a:t>（</a:t>
            </a:r>
            <a:r>
              <a:rPr kumimoji="1" lang="en-US" altLang="ja-JP" sz="1400" dirty="0" smtClean="0"/>
              <a:t>φ160, L1000</a:t>
            </a:r>
            <a:r>
              <a:rPr kumimoji="1" lang="ja-JP" altLang="en-US" sz="1400" dirty="0" smtClean="0"/>
              <a:t>）</a:t>
            </a:r>
            <a:endParaRPr kumimoji="1" lang="ja-JP" altLang="en-US" sz="1400" dirty="0"/>
          </a:p>
        </p:txBody>
      </p:sp>
      <p:pic>
        <p:nvPicPr>
          <p:cNvPr id="41" name="Picture 2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1"/>
            <a:ext cx="2999004" cy="224925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2" name="テキスト ボックス 41"/>
          <p:cNvSpPr txBox="1"/>
          <p:nvPr/>
        </p:nvSpPr>
        <p:spPr>
          <a:xfrm>
            <a:off x="5888273" y="12765"/>
            <a:ext cx="319682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Ordinary SC coils (J-PARC SCFM) with G10 (epoxy + E glass) end spacers and wedges.</a:t>
            </a:r>
            <a:endParaRPr kumimoji="1" lang="ja-JP" altLang="en-US" sz="1200" dirty="0"/>
          </a:p>
        </p:txBody>
      </p:sp>
      <p:cxnSp>
        <p:nvCxnSpPr>
          <p:cNvPr id="43" name="直線矢印コネクタ 42"/>
          <p:cNvCxnSpPr/>
          <p:nvPr/>
        </p:nvCxnSpPr>
        <p:spPr>
          <a:xfrm rot="5400000" flipH="1" flipV="1">
            <a:off x="7618478" y="1681896"/>
            <a:ext cx="1235037" cy="90160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 rot="16200000" flipV="1">
            <a:off x="6288590" y="1561941"/>
            <a:ext cx="1474020" cy="514682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3295972" y="3978400"/>
            <a:ext cx="254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After irradiation of 10MGy with 30 MeV electron beam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50961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4" y="2200130"/>
            <a:ext cx="6134100" cy="4533900"/>
          </a:xfrm>
          <a:prstGeom prst="rect">
            <a:avLst/>
          </a:prstGeom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6709" y="1"/>
            <a:ext cx="9982200" cy="55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>
                <a:solidFill>
                  <a:srgbClr val="4F81BD"/>
                </a:solidFill>
                <a:cs typeface="Times"/>
              </a:rPr>
              <a:t>RT Gamma-ray Irradiation </a:t>
            </a:r>
            <a:r>
              <a:rPr lang="en-US" altLang="ja-JP" sz="3000" b="1" dirty="0" smtClean="0">
                <a:solidFill>
                  <a:srgbClr val="4F81BD"/>
                </a:solidFill>
                <a:cs typeface="Times"/>
              </a:rPr>
              <a:t>Tests</a:t>
            </a:r>
            <a:endParaRPr lang="en-US" altLang="ja-JP" sz="3000" b="1" dirty="0">
              <a:solidFill>
                <a:srgbClr val="4F81BD"/>
              </a:solidFill>
              <a:cs typeface="Times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152400" y="526345"/>
            <a:ext cx="5969000" cy="1340555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New GFRPs (</a:t>
            </a:r>
            <a:r>
              <a:rPr lang="en-US" altLang="ja-JP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CE&amp;Epoxy</a:t>
            </a: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, BT, and BMI) show good radiation resistance up to </a:t>
            </a:r>
            <a:r>
              <a:rPr lang="en-US" altLang="ja-JP" sz="2000" b="1" dirty="0" smtClean="0">
                <a:solidFill>
                  <a:srgbClr val="3366FF"/>
                </a:solidFill>
                <a:latin typeface="Calibri"/>
                <a:cs typeface="Calibri"/>
              </a:rPr>
              <a:t>100 </a:t>
            </a:r>
            <a:r>
              <a:rPr lang="en-US" altLang="ja-JP" sz="2000" b="1" dirty="0" err="1" smtClean="0">
                <a:solidFill>
                  <a:srgbClr val="3366FF"/>
                </a:solidFill>
                <a:latin typeface="Calibri"/>
                <a:cs typeface="Calibri"/>
              </a:rPr>
              <a:t>MGy</a:t>
            </a: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  <a:p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Ordinary G10 (for MQXA) already showed significant degradation even at </a:t>
            </a:r>
            <a:r>
              <a:rPr lang="en-US" altLang="ja-JP" sz="2000" dirty="0" smtClean="0">
                <a:solidFill>
                  <a:srgbClr val="FF0000"/>
                </a:solidFill>
                <a:latin typeface="Calibri"/>
                <a:cs typeface="Calibri"/>
              </a:rPr>
              <a:t>10 </a:t>
            </a:r>
            <a:r>
              <a:rPr lang="en-US" altLang="ja-JP" sz="2000" dirty="0" err="1" smtClean="0">
                <a:solidFill>
                  <a:srgbClr val="FF0000"/>
                </a:solidFill>
                <a:latin typeface="Calibri"/>
                <a:cs typeface="Calibri"/>
              </a:rPr>
              <a:t>MGy</a:t>
            </a:r>
            <a:r>
              <a:rPr lang="en-US" altLang="ja-JP" sz="200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5" name="円/楕円 4"/>
          <p:cNvSpPr/>
          <p:nvPr/>
        </p:nvSpPr>
        <p:spPr>
          <a:xfrm rot="3868919">
            <a:off x="746968" y="4502729"/>
            <a:ext cx="2619663" cy="103967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IMG_287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14532" y="2488813"/>
            <a:ext cx="2891368" cy="1447052"/>
          </a:xfrm>
          <a:prstGeom prst="rect">
            <a:avLst/>
          </a:prstGeom>
        </p:spPr>
      </p:pic>
      <p:pic>
        <p:nvPicPr>
          <p:cNvPr id="7" name="図 6" descr="IMG_272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8731" y="275168"/>
            <a:ext cx="2145654" cy="1609247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 rot="5400000">
            <a:off x="6451601" y="2036235"/>
            <a:ext cx="778933" cy="1439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rot="5400000">
            <a:off x="7330017" y="1970617"/>
            <a:ext cx="753534" cy="4191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rot="5400000">
            <a:off x="7838019" y="1987553"/>
            <a:ext cx="838200" cy="4191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7450668" y="1769534"/>
            <a:ext cx="1172632" cy="8805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646333" y="0"/>
            <a:ext cx="503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  <a:latin typeface="Times"/>
                <a:cs typeface="Times"/>
              </a:rPr>
              <a:t>G10</a:t>
            </a:r>
            <a:endParaRPr kumimoji="1" lang="ja-JP" altLang="en-US" sz="1400" b="1" dirty="0">
              <a:solidFill>
                <a:srgbClr val="FF0000"/>
              </a:solidFill>
              <a:latin typeface="Times"/>
              <a:cs typeface="Time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62800" y="0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008000"/>
                </a:solidFill>
                <a:latin typeface="Times"/>
                <a:cs typeface="Times"/>
              </a:rPr>
              <a:t>CE</a:t>
            </a:r>
            <a:endParaRPr kumimoji="1" lang="ja-JP" altLang="en-US" sz="1400" b="1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704666" y="0"/>
            <a:ext cx="4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3366FF"/>
                </a:solidFill>
                <a:latin typeface="Times"/>
                <a:cs typeface="Times"/>
              </a:rPr>
              <a:t>BT</a:t>
            </a:r>
            <a:endParaRPr kumimoji="1" lang="ja-JP" altLang="en-US" sz="1400" b="1" dirty="0">
              <a:solidFill>
                <a:srgbClr val="3366FF"/>
              </a:solidFill>
              <a:latin typeface="Times"/>
              <a:cs typeface="Time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204200" y="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6600"/>
                </a:solidFill>
                <a:latin typeface="Times"/>
                <a:cs typeface="Times"/>
              </a:rPr>
              <a:t>BMI</a:t>
            </a:r>
            <a:endParaRPr kumimoji="1" lang="ja-JP" altLang="en-US" sz="1400" b="1" dirty="0">
              <a:solidFill>
                <a:srgbClr val="FF6600"/>
              </a:solidFill>
              <a:latin typeface="Times"/>
              <a:cs typeface="Times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60461" y="3877388"/>
            <a:ext cx="2149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After irradiation of 13 </a:t>
            </a:r>
            <a:r>
              <a:rPr kumimoji="1" lang="en-US" altLang="ja-JP" sz="1400" dirty="0" err="1" smtClean="0"/>
              <a:t>MGy</a:t>
            </a:r>
            <a:endParaRPr kumimoji="1" lang="ja-JP" altLang="en-US" sz="1400" dirty="0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63C0E-AD46-5748-BFD6-38021C45FB92}" type="slidenum">
              <a:rPr lang="ja-JP" altLang="en-US" smtClean="0">
                <a:solidFill>
                  <a:srgbClr val="4F81BD"/>
                </a:solidFill>
              </a:rPr>
              <a:pPr/>
              <a:t>17</a:t>
            </a:fld>
            <a:endParaRPr lang="ja-JP" altLang="en-US" dirty="0">
              <a:solidFill>
                <a:srgbClr val="4F81BD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1236466" y="2882900"/>
            <a:ext cx="4166797" cy="1662639"/>
          </a:xfrm>
          <a:prstGeom prst="roundRect">
            <a:avLst/>
          </a:prstGeom>
          <a:noFill/>
          <a:ln w="285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 descr="IMG_304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533" y="4216400"/>
            <a:ext cx="2827867" cy="2120900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6197464" y="5950592"/>
            <a:ext cx="286692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Flexural strength test </a:t>
            </a:r>
            <a:r>
              <a:rPr kumimoji="1" lang="ja-JP" altLang="en-US" sz="1400" dirty="0" smtClean="0"/>
              <a:t>（</a:t>
            </a:r>
            <a:r>
              <a:rPr kumimoji="1" lang="en-US" altLang="ja-JP" sz="1400" dirty="0" smtClean="0"/>
              <a:t>G10, </a:t>
            </a:r>
            <a:r>
              <a:rPr lang="en-US" altLang="ja-JP" sz="1400" dirty="0" smtClean="0"/>
              <a:t>30MGy</a:t>
            </a:r>
            <a:r>
              <a:rPr kumimoji="1" lang="ja-JP" altLang="en-US" sz="1400" dirty="0" smtClean="0"/>
              <a:t>）</a:t>
            </a:r>
            <a:endParaRPr kumimoji="1" lang="ja-JP" altLang="en-US" sz="1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33400" y="1854200"/>
            <a:ext cx="5690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0000FF"/>
                </a:solidFill>
              </a:rPr>
              <a:t>GFRP (S2 glass &amp; BT resin) will be adopted for the new D1</a:t>
            </a:r>
            <a:endParaRPr kumimoji="1" lang="ja-JP" altLang="en-US" b="1" i="1" dirty="0">
              <a:solidFill>
                <a:srgbClr val="0000FF"/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7683500" y="63500"/>
            <a:ext cx="469900" cy="1854200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838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000" y="2209800"/>
            <a:ext cx="8229600" cy="2946400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>
                <a:solidFill>
                  <a:schemeClr val="accent1"/>
                </a:solidFill>
              </a:rPr>
              <a:t>R&amp;D Plan of D1 Development </a:t>
            </a:r>
            <a:br>
              <a:rPr kumimoji="1" lang="en-US" altLang="ja-JP" b="1" dirty="0" smtClean="0">
                <a:solidFill>
                  <a:schemeClr val="accent1"/>
                </a:solidFill>
              </a:rPr>
            </a:br>
            <a:r>
              <a:rPr kumimoji="1" lang="en-US" altLang="ja-JP" b="1" dirty="0" smtClean="0">
                <a:solidFill>
                  <a:schemeClr val="accent1"/>
                </a:solidFill>
              </a:rPr>
              <a:t>and Budget in 2014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641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229600" cy="5969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4000" b="1" dirty="0" smtClean="0">
                <a:solidFill>
                  <a:schemeClr val="accent1"/>
                </a:solidFill>
              </a:rPr>
              <a:t>Plans for D1 Model </a:t>
            </a:r>
            <a:r>
              <a:rPr kumimoji="1" lang="en-US" altLang="ja-JP" sz="4000" b="1" dirty="0">
                <a:solidFill>
                  <a:schemeClr val="accent1"/>
                </a:solidFill>
              </a:rPr>
              <a:t>D</a:t>
            </a:r>
            <a:r>
              <a:rPr kumimoji="1" lang="en-US" altLang="ja-JP" sz="4000" b="1" dirty="0" smtClean="0">
                <a:solidFill>
                  <a:schemeClr val="accent1"/>
                </a:solidFill>
              </a:rPr>
              <a:t>evelopment</a:t>
            </a:r>
            <a:endParaRPr kumimoji="1" lang="ja-JP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9700" y="571500"/>
            <a:ext cx="9004300" cy="584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000" dirty="0" smtClean="0"/>
              <a:t>JFY2013 (until March 2014)</a:t>
            </a:r>
          </a:p>
          <a:p>
            <a:r>
              <a:rPr lang="en-US" altLang="ja-JP" sz="2000" dirty="0" smtClean="0"/>
              <a:t>Conceptual design study</a:t>
            </a:r>
          </a:p>
          <a:p>
            <a:r>
              <a:rPr lang="en-US" altLang="ja-JP" sz="2000" dirty="0" smtClean="0"/>
              <a:t>Engineering design (coil winding, curing, etc.)</a:t>
            </a:r>
          </a:p>
          <a:p>
            <a:r>
              <a:rPr lang="en-US" altLang="ja-JP" sz="2000" dirty="0" smtClean="0"/>
              <a:t>Practice coil winding. Mechanical short model</a:t>
            </a:r>
          </a:p>
          <a:p>
            <a:pPr marL="0" indent="0">
              <a:buNone/>
            </a:pPr>
            <a:endParaRPr lang="en-US" altLang="ja-JP" sz="2000" dirty="0" smtClean="0"/>
          </a:p>
          <a:p>
            <a:pPr marL="0" indent="0">
              <a:buNone/>
            </a:pPr>
            <a:r>
              <a:rPr lang="en-US" altLang="ja-JP" sz="2000" dirty="0" smtClean="0"/>
              <a:t>JFY2014</a:t>
            </a:r>
          </a:p>
          <a:p>
            <a:r>
              <a:rPr lang="en-US" altLang="ja-JP" sz="2000" dirty="0" smtClean="0"/>
              <a:t>Engineering design (collaring, yoking, splices, shell)</a:t>
            </a:r>
          </a:p>
          <a:p>
            <a:r>
              <a:rPr lang="en-US" altLang="ja-JP" sz="2000" dirty="0" smtClean="0"/>
              <a:t>1</a:t>
            </a:r>
            <a:r>
              <a:rPr lang="en-US" altLang="ja-JP" sz="2000" baseline="30000" dirty="0" smtClean="0"/>
              <a:t>st</a:t>
            </a:r>
            <a:r>
              <a:rPr lang="en-US" altLang="ja-JP" sz="2000" dirty="0" smtClean="0"/>
              <a:t> 2m long model magnet assembly, and </a:t>
            </a:r>
            <a:r>
              <a:rPr lang="en-US" altLang="ja-JP" sz="2000" dirty="0"/>
              <a:t>c</a:t>
            </a:r>
            <a:r>
              <a:rPr lang="en-US" altLang="ja-JP" sz="2000" dirty="0" smtClean="0"/>
              <a:t>old test at 1.9K.</a:t>
            </a:r>
          </a:p>
          <a:p>
            <a:pPr marL="0" indent="0">
              <a:buNone/>
            </a:pPr>
            <a:endParaRPr lang="en-US" altLang="ja-JP" sz="2000" dirty="0" smtClean="0"/>
          </a:p>
          <a:p>
            <a:pPr marL="0" indent="0">
              <a:buNone/>
            </a:pPr>
            <a:r>
              <a:rPr lang="en-US" altLang="ja-JP" sz="2000" b="1" i="1" dirty="0" smtClean="0">
                <a:solidFill>
                  <a:srgbClr val="FF6600"/>
                </a:solidFill>
              </a:rPr>
              <a:t>JFY2015 or later, </a:t>
            </a:r>
            <a:r>
              <a:rPr lang="en-US" altLang="ja-JP" sz="2000" b="1" i="1" dirty="0">
                <a:solidFill>
                  <a:srgbClr val="FF6600"/>
                </a:solidFill>
              </a:rPr>
              <a:t>new funding for the construction (including R&amp;D) </a:t>
            </a:r>
            <a:r>
              <a:rPr lang="en-US" altLang="ja-JP" sz="2000" b="1" i="1" dirty="0" smtClean="0">
                <a:solidFill>
                  <a:srgbClr val="FF6600"/>
                </a:solidFill>
              </a:rPr>
              <a:t>will be needed.</a:t>
            </a:r>
            <a:endParaRPr lang="en-US" altLang="ja-JP" sz="2000" dirty="0" smtClean="0"/>
          </a:p>
          <a:p>
            <a:pPr marL="0" indent="0">
              <a:buNone/>
            </a:pPr>
            <a:r>
              <a:rPr lang="en-US" altLang="ja-JP" sz="2000" dirty="0" smtClean="0"/>
              <a:t>JFY2015</a:t>
            </a:r>
          </a:p>
          <a:p>
            <a:r>
              <a:rPr lang="en-US" altLang="ja-JP" sz="2000" dirty="0" smtClean="0"/>
              <a:t>(if necessary) 2</a:t>
            </a:r>
            <a:r>
              <a:rPr lang="en-US" altLang="ja-JP" sz="2000" baseline="30000" dirty="0" smtClean="0"/>
              <a:t>nd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model magnet </a:t>
            </a:r>
            <a:r>
              <a:rPr lang="en-US" altLang="ja-JP" sz="2000" dirty="0" smtClean="0"/>
              <a:t>assembly, and cold test at 1.9 K.</a:t>
            </a:r>
            <a:endParaRPr lang="en-US" altLang="ja-JP" sz="2000" dirty="0"/>
          </a:p>
          <a:p>
            <a:r>
              <a:rPr lang="en-US" altLang="ja-JP" sz="2000" dirty="0" smtClean="0"/>
              <a:t>Conceptual design and engineering design for the cryostat.</a:t>
            </a:r>
          </a:p>
          <a:p>
            <a:r>
              <a:rPr lang="en-US" altLang="ja-JP" sz="2000" dirty="0" smtClean="0"/>
              <a:t>TDR for </a:t>
            </a:r>
            <a:r>
              <a:rPr lang="en-US" altLang="ja-JP" sz="2000" dirty="0" err="1" smtClean="0"/>
              <a:t>HiLumi</a:t>
            </a:r>
            <a:r>
              <a:rPr lang="en-US" altLang="ja-JP" sz="2000" dirty="0" smtClean="0"/>
              <a:t>-LHC Design Study (EC-FP7)</a:t>
            </a:r>
            <a:endParaRPr lang="en-US" altLang="ja-JP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77004" y="1023057"/>
            <a:ext cx="2166996" cy="2031325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</a:rPr>
              <a:t>Financial support by CERN-KEK Budget, KEK</a:t>
            </a:r>
            <a:r>
              <a:rPr kumimoji="1" lang="en-US" altLang="ja-JP" b="1" dirty="0">
                <a:solidFill>
                  <a:srgbClr val="3366FF"/>
                </a:solidFill>
              </a:rPr>
              <a:t> </a:t>
            </a:r>
            <a:r>
              <a:rPr kumimoji="1" lang="en-US" altLang="ja-JP" b="1" dirty="0" smtClean="0">
                <a:solidFill>
                  <a:srgbClr val="3366FF"/>
                </a:solidFill>
              </a:rPr>
              <a:t>internal (IPNS/ATLAS-Japan).</a:t>
            </a:r>
          </a:p>
          <a:p>
            <a:r>
              <a:rPr kumimoji="1" lang="en-US" altLang="ja-JP" b="1" dirty="0" smtClean="0">
                <a:solidFill>
                  <a:srgbClr val="3366FF"/>
                </a:solidFill>
              </a:rPr>
              <a:t>But the official budget in KEK is still not approved yet.</a:t>
            </a:r>
            <a:endParaRPr kumimoji="1" lang="ja-JP" altLang="en-US" b="1" dirty="0">
              <a:solidFill>
                <a:srgbClr val="3366FF"/>
              </a:solidFill>
            </a:endParaRPr>
          </a:p>
        </p:txBody>
      </p:sp>
      <p:sp>
        <p:nvSpPr>
          <p:cNvPr id="5" name="右中かっこ 4"/>
          <p:cNvSpPr/>
          <p:nvPr/>
        </p:nvSpPr>
        <p:spPr>
          <a:xfrm>
            <a:off x="6464300" y="609600"/>
            <a:ext cx="419100" cy="2984500"/>
          </a:xfrm>
          <a:prstGeom prst="rightBrace">
            <a:avLst>
              <a:gd name="adj1" fmla="val 8333"/>
              <a:gd name="adj2" fmla="val 49576"/>
            </a:avLst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54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uiExpand="1" animBg="1"/>
      <p:bldP spid="5" grpId="0" uiExpan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2818693" cy="663331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R&amp;D Items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7800" y="736601"/>
            <a:ext cx="8674100" cy="5572902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R&amp;D for beam separation dipole D1 for HL-LHC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Conceptual design, engineering design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2m model magnet development</a:t>
            </a:r>
          </a:p>
          <a:p>
            <a:pPr marL="457200" lvl="1" indent="0">
              <a:buNone/>
            </a:pPr>
            <a:r>
              <a:rPr lang="en-US" altLang="ja-JP" dirty="0" smtClean="0">
                <a:solidFill>
                  <a:srgbClr val="FF0000"/>
                </a:solidFill>
              </a:rPr>
              <a:t>	* Renovation </a:t>
            </a:r>
            <a:r>
              <a:rPr lang="en-US" altLang="ja-JP" dirty="0">
                <a:solidFill>
                  <a:srgbClr val="FF0000"/>
                </a:solidFill>
              </a:rPr>
              <a:t>of development area, test stand.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Irradiation tests</a:t>
            </a:r>
          </a:p>
          <a:p>
            <a:pPr marL="457200" lvl="1" indent="0">
              <a:buNone/>
            </a:pPr>
            <a:endParaRPr lang="en-US" altLang="ja-JP" dirty="0" smtClean="0">
              <a:solidFill>
                <a:srgbClr val="4F81BD"/>
              </a:solidFill>
            </a:endParaRPr>
          </a:p>
          <a:p>
            <a:r>
              <a:rPr lang="en-US" altLang="ja-JP" dirty="0" smtClean="0">
                <a:solidFill>
                  <a:srgbClr val="4F81BD"/>
                </a:solidFill>
              </a:rPr>
              <a:t>Fundamental R&amp;D</a:t>
            </a:r>
            <a:r>
              <a:rPr lang="en-US" altLang="ja-JP" dirty="0">
                <a:solidFill>
                  <a:srgbClr val="4F81BD"/>
                </a:solidFill>
              </a:rPr>
              <a:t> (by Japanese grant</a:t>
            </a:r>
            <a:r>
              <a:rPr lang="en-US" altLang="ja-JP" dirty="0" smtClean="0">
                <a:solidFill>
                  <a:srgbClr val="4F81BD"/>
                </a:solidFill>
              </a:rPr>
              <a:t>)</a:t>
            </a:r>
          </a:p>
          <a:p>
            <a:pPr lvl="1"/>
            <a:r>
              <a:rPr lang="en-US" altLang="ja-JP" dirty="0" smtClean="0">
                <a:solidFill>
                  <a:srgbClr val="4F81BD"/>
                </a:solidFill>
              </a:rPr>
              <a:t>Nb</a:t>
            </a:r>
            <a:r>
              <a:rPr lang="en-US" altLang="ja-JP" baseline="-25000" dirty="0" smtClean="0">
                <a:solidFill>
                  <a:srgbClr val="4F81BD"/>
                </a:solidFill>
              </a:rPr>
              <a:t>3</a:t>
            </a:r>
            <a:r>
              <a:rPr lang="en-US" altLang="ja-JP" dirty="0" smtClean="0">
                <a:solidFill>
                  <a:srgbClr val="4F81BD"/>
                </a:solidFill>
              </a:rPr>
              <a:t>Al subscale magnet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2AF9B-268A-6049-A583-77F182FA11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90500" y="825500"/>
            <a:ext cx="8445500" cy="2654300"/>
          </a:xfrm>
          <a:prstGeom prst="round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9782" y="3530600"/>
            <a:ext cx="8662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Reviewed by “LHC/ATLAS Upgrade Review at KEK, Nov. 21-22, 2013”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3205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461500" cy="7159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Accounting &amp; Budget for D1 model R&amp;D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772481"/>
              </p:ext>
            </p:extLst>
          </p:nvPr>
        </p:nvGraphicFramePr>
        <p:xfrm>
          <a:off x="215900" y="850900"/>
          <a:ext cx="8432800" cy="53949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4900"/>
                <a:gridCol w="2324100"/>
                <a:gridCol w="1250950"/>
                <a:gridCol w="1250950"/>
                <a:gridCol w="1250950"/>
                <a:gridCol w="12509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bg1"/>
                          </a:solidFill>
                        </a:rPr>
                        <a:t>JFY2013 Accounting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 dirty="0" smtClean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rgbClr val="FFFFFF"/>
                          </a:solidFill>
                        </a:rPr>
                        <a:t>JFY2014 Budget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Prediction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dirty="0" smtClean="0">
                          <a:solidFill>
                            <a:schemeClr val="bg1"/>
                          </a:solidFill>
                        </a:rPr>
                        <a:t>Inventory on order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Proposal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Min.</a:t>
                      </a:r>
                      <a:r>
                        <a:rPr kumimoji="1" lang="en-US" altLang="ja-JP" sz="1400" b="1" baseline="0" dirty="0" smtClean="0">
                          <a:solidFill>
                            <a:srgbClr val="FFFFFF"/>
                          </a:solidFill>
                        </a:rPr>
                        <a:t> Req.</a:t>
                      </a:r>
                      <a:endParaRPr kumimoji="1" lang="ja-JP" altLang="en-US" sz="14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Income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Carry over from the last year</a:t>
                      </a: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8.40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CERN-KEK Budget</a:t>
                      </a: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21.17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21.10*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21.10*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KEK (ATLAS-J + ? )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85.00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</a:rPr>
                        <a:t>126.00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0000FF"/>
                          </a:solidFill>
                        </a:rPr>
                        <a:t>80.00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Total</a:t>
                      </a: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114.57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147.10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101.10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Expenditure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Conceptual Design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0.00 + 1 FTE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0.00 + 0.2 FTE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0.00 + 0.2 FTE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Engineering</a:t>
                      </a:r>
                      <a:r>
                        <a:rPr kumimoji="1" lang="en-US" altLang="ja-JP" sz="1400" b="1" baseline="0" dirty="0" smtClean="0">
                          <a:latin typeface="+mj-lt"/>
                        </a:rPr>
                        <a:t> (CAD support)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7.52 + 1 FTE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7.00</a:t>
                      </a:r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 + 1 FTE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7.00</a:t>
                      </a:r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 + 1 FTE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Materials for D1 model magnet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52.81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34.60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55.00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44.50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Test stand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44.97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7.50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47.00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25.00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Technical support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5.41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2.21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12.00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12.00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latin typeface="+mj-lt"/>
                        </a:rPr>
                        <a:t>Travel</a:t>
                      </a:r>
                      <a:r>
                        <a:rPr kumimoji="1" lang="en-US" altLang="ja-JP" sz="1400" b="1" baseline="0" dirty="0" smtClean="0">
                          <a:latin typeface="+mj-lt"/>
                        </a:rPr>
                        <a:t> &amp; others</a:t>
                      </a:r>
                      <a:endParaRPr kumimoji="1" lang="ja-JP" altLang="en-US" sz="1400" b="1" dirty="0" smtClean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3.87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1.00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5.00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2.60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Carry over to the next year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21.10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10.00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 b="1"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latin typeface="+mj-lt"/>
                        </a:rPr>
                        <a:t>Total</a:t>
                      </a:r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114.57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45.31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147.10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101.10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6007100" y="6310868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Unit: </a:t>
            </a:r>
            <a:r>
              <a:rPr kumimoji="1" lang="en-US" altLang="ja-JP" sz="1400" dirty="0" err="1" smtClean="0"/>
              <a:t>MJYen</a:t>
            </a:r>
            <a:r>
              <a:rPr kumimoji="1" lang="en-US" altLang="ja-JP" sz="1400" dirty="0" smtClean="0"/>
              <a:t> (~10kCHF)</a:t>
            </a:r>
          </a:p>
          <a:p>
            <a:r>
              <a:rPr kumimoji="1" lang="en-US" altLang="ja-JP" sz="1400" dirty="0" smtClean="0"/>
              <a:t>* Assuming 100 </a:t>
            </a:r>
            <a:r>
              <a:rPr kumimoji="1" lang="en-US" altLang="ja-JP" sz="1400" dirty="0" err="1" smtClean="0"/>
              <a:t>JYen</a:t>
            </a:r>
            <a:r>
              <a:rPr kumimoji="1" lang="en-US" altLang="ja-JP" sz="1400" dirty="0" smtClean="0"/>
              <a:t>=1 CHF</a:t>
            </a:r>
            <a:endParaRPr kumimoji="1" lang="ja-JP" altLang="en-US" sz="14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172200" y="825500"/>
            <a:ext cx="2552700" cy="5473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670300" y="2400300"/>
            <a:ext cx="1231900" cy="381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470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1854200"/>
            <a:ext cx="9194800" cy="2921000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>
                <a:solidFill>
                  <a:schemeClr val="accent1"/>
                </a:solidFill>
              </a:rPr>
              <a:t>KEK Contribution for HL-LHC with D1</a:t>
            </a:r>
            <a:br>
              <a:rPr kumimoji="1" lang="en-US" altLang="ja-JP" b="1" dirty="0" smtClean="0">
                <a:solidFill>
                  <a:schemeClr val="accent1"/>
                </a:solidFill>
              </a:rPr>
            </a:br>
            <a:r>
              <a:rPr kumimoji="1" lang="en-US" altLang="ja-JP" b="1" dirty="0" smtClean="0">
                <a:solidFill>
                  <a:schemeClr val="accent1"/>
                </a:solidFill>
              </a:rPr>
              <a:t/>
            </a:r>
            <a:br>
              <a:rPr kumimoji="1" lang="en-US" altLang="ja-JP" b="1" dirty="0" smtClean="0">
                <a:solidFill>
                  <a:schemeClr val="accent1"/>
                </a:solidFill>
              </a:rPr>
            </a:br>
            <a:r>
              <a:rPr kumimoji="1" lang="en-US" altLang="ja-JP" sz="2800" b="1" dirty="0" smtClean="0">
                <a:solidFill>
                  <a:schemeClr val="accent1"/>
                </a:solidFill>
              </a:rPr>
              <a:t>Proposal reviewed at “LHC/ATLAS Upgrade Review” at KEK</a:t>
            </a:r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70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788400" cy="5969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200" b="1" dirty="0" smtClean="0">
                <a:solidFill>
                  <a:schemeClr val="accent1"/>
                </a:solidFill>
              </a:rPr>
              <a:t>Possible Contribution Items – to be discussed </a:t>
            </a:r>
            <a:endParaRPr kumimoji="1" lang="ja-JP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292100" y="571500"/>
            <a:ext cx="8851900" cy="6286500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/>
              <a:t>In-kind contribution</a:t>
            </a:r>
          </a:p>
          <a:p>
            <a:pPr lvl="1"/>
            <a:r>
              <a:rPr kumimoji="1" lang="en-US" altLang="ja-JP" sz="1800" dirty="0" smtClean="0"/>
              <a:t>1 full-scale prototype (magnet and cryostat), maybe used for the string test at CERN.</a:t>
            </a:r>
          </a:p>
          <a:p>
            <a:pPr lvl="1"/>
            <a:r>
              <a:rPr kumimoji="1" lang="en-US" altLang="ja-JP" sz="1800" dirty="0" smtClean="0"/>
              <a:t>6 (at a maximum) full-scale production magnets assembled in cryostats.</a:t>
            </a:r>
          </a:p>
          <a:p>
            <a:pPr lvl="2"/>
            <a:r>
              <a:rPr kumimoji="1" lang="en-US" altLang="ja-JP" sz="1800" dirty="0" smtClean="0"/>
              <a:t>4 for HL-LHC machine, 2 for spares.</a:t>
            </a:r>
          </a:p>
          <a:p>
            <a:r>
              <a:rPr kumimoji="1" lang="en-US" altLang="ja-JP" sz="1800" dirty="0" smtClean="0"/>
              <a:t>Evaluation tests</a:t>
            </a:r>
          </a:p>
          <a:p>
            <a:pPr lvl="1"/>
            <a:r>
              <a:rPr kumimoji="1" lang="en-US" altLang="ja-JP" sz="1800" dirty="0" smtClean="0"/>
              <a:t>Warm MFM:    ALL magnets.</a:t>
            </a:r>
          </a:p>
          <a:p>
            <a:pPr lvl="1"/>
            <a:r>
              <a:rPr kumimoji="1" lang="en-US" altLang="ja-JP" sz="1800" dirty="0"/>
              <a:t>Vertical cold </a:t>
            </a:r>
            <a:r>
              <a:rPr kumimoji="1" lang="en-US" altLang="ja-JP" sz="1800" dirty="0" smtClean="0"/>
              <a:t>tests at 1.9 K:</a:t>
            </a:r>
            <a:endParaRPr kumimoji="1" lang="en-US" altLang="ja-JP" sz="1800" dirty="0"/>
          </a:p>
          <a:p>
            <a:pPr lvl="2"/>
            <a:r>
              <a:rPr kumimoji="1" lang="en-US" altLang="ja-JP" sz="1800" dirty="0"/>
              <a:t>Training </a:t>
            </a:r>
            <a:r>
              <a:rPr kumimoji="1" lang="en-US" altLang="ja-JP" sz="1800" dirty="0" smtClean="0"/>
              <a:t>quench (105% of </a:t>
            </a:r>
            <a:r>
              <a:rPr kumimoji="1" lang="en-US" altLang="ja-JP" sz="1800" dirty="0" err="1" smtClean="0"/>
              <a:t>I</a:t>
            </a:r>
            <a:r>
              <a:rPr kumimoji="1" lang="en-US" altLang="ja-JP" sz="1800" baseline="-25000" dirty="0" err="1" smtClean="0"/>
              <a:t>op</a:t>
            </a:r>
            <a:r>
              <a:rPr kumimoji="1" lang="en-US" altLang="ja-JP" sz="1800" dirty="0" smtClean="0"/>
              <a:t> ?):    ALL magnets.</a:t>
            </a:r>
            <a:endParaRPr kumimoji="1" lang="en-US" altLang="ja-JP" sz="1800" dirty="0"/>
          </a:p>
          <a:p>
            <a:pPr lvl="2"/>
            <a:r>
              <a:rPr kumimoji="1" lang="en-US" altLang="ja-JP" sz="1800" dirty="0"/>
              <a:t>MFM</a:t>
            </a:r>
            <a:r>
              <a:rPr kumimoji="1" lang="en-US" altLang="ja-JP" sz="1800" dirty="0" smtClean="0"/>
              <a:t>:</a:t>
            </a:r>
            <a:r>
              <a:rPr kumimoji="1" lang="en-US" altLang="ja-JP" sz="1800" dirty="0"/>
              <a:t> </a:t>
            </a:r>
            <a:r>
              <a:rPr kumimoji="1" lang="en-US" altLang="ja-JP" sz="1800" dirty="0" smtClean="0"/>
              <a:t>   ALL magnets.</a:t>
            </a:r>
          </a:p>
          <a:p>
            <a:pPr lvl="1"/>
            <a:r>
              <a:rPr kumimoji="1" lang="en-US" altLang="ja-JP" sz="1800" dirty="0" smtClean="0"/>
              <a:t>Horizontal cold tests (presumably around lambda point) for </a:t>
            </a:r>
            <a:r>
              <a:rPr kumimoji="1" lang="en-US" altLang="ja-JP" sz="1800" dirty="0" err="1" smtClean="0"/>
              <a:t>cryostatted</a:t>
            </a:r>
            <a:r>
              <a:rPr kumimoji="1" lang="en-US" altLang="ja-JP" sz="1800" dirty="0" smtClean="0"/>
              <a:t> magnets.</a:t>
            </a:r>
          </a:p>
          <a:p>
            <a:pPr lvl="2"/>
            <a:r>
              <a:rPr kumimoji="1" lang="en-US" altLang="ja-JP" sz="1800" dirty="0" smtClean="0"/>
              <a:t>Only applied for 1 </a:t>
            </a:r>
            <a:r>
              <a:rPr kumimoji="1" lang="en-US" altLang="ja-JP" sz="1800" dirty="0"/>
              <a:t>prototype, 1 or 2 </a:t>
            </a:r>
            <a:r>
              <a:rPr kumimoji="1" lang="en-US" altLang="ja-JP" sz="1800" dirty="0" smtClean="0"/>
              <a:t>production magnets. NOT ALL.</a:t>
            </a:r>
          </a:p>
          <a:p>
            <a:pPr lvl="2"/>
            <a:r>
              <a:rPr kumimoji="1" lang="en-US" altLang="ja-JP" sz="1800" dirty="0" smtClean="0"/>
              <a:t>Excitation test</a:t>
            </a:r>
            <a:r>
              <a:rPr kumimoji="1" lang="en-US" altLang="ja-JP" sz="1800" dirty="0"/>
              <a:t>.</a:t>
            </a:r>
            <a:endParaRPr kumimoji="1" lang="en-US" altLang="ja-JP" sz="1800" dirty="0" smtClean="0"/>
          </a:p>
          <a:p>
            <a:pPr lvl="2"/>
            <a:r>
              <a:rPr kumimoji="1" lang="en-US" altLang="ja-JP" sz="1800" dirty="0" smtClean="0"/>
              <a:t>MFM</a:t>
            </a:r>
          </a:p>
          <a:p>
            <a:pPr marL="914400" lvl="2" indent="0">
              <a:buNone/>
            </a:pPr>
            <a:r>
              <a:rPr kumimoji="1" lang="en-US" altLang="ja-JP" sz="1800" dirty="0" smtClean="0"/>
              <a:t>Reasons</a:t>
            </a:r>
            <a:r>
              <a:rPr kumimoji="1" lang="en-US" altLang="ja-JP" sz="1800" dirty="0"/>
              <a:t>: special permission by government for each test, insufficient cryogenics power, limited manpower</a:t>
            </a:r>
            <a:r>
              <a:rPr kumimoji="1" lang="en-US" altLang="ja-JP" sz="1800" dirty="0" smtClean="0"/>
              <a:t>.</a:t>
            </a:r>
          </a:p>
          <a:p>
            <a:r>
              <a:rPr kumimoji="1" lang="en-US" altLang="ja-JP" sz="1800" dirty="0" smtClean="0"/>
              <a:t>Items to be supplied by CERN</a:t>
            </a:r>
          </a:p>
          <a:p>
            <a:pPr lvl="1"/>
            <a:r>
              <a:rPr kumimoji="1" lang="en-US" altLang="ja-JP" sz="1800" dirty="0" err="1" smtClean="0"/>
              <a:t>NbTi</a:t>
            </a:r>
            <a:r>
              <a:rPr kumimoji="1" lang="en-US" altLang="ja-JP" sz="1800" dirty="0" smtClean="0"/>
              <a:t> SC cables with insulation.</a:t>
            </a:r>
          </a:p>
          <a:p>
            <a:pPr lvl="1"/>
            <a:r>
              <a:rPr kumimoji="1" lang="en-US" altLang="ja-JP" sz="1800" dirty="0" smtClean="0"/>
              <a:t>Insulated cold bore</a:t>
            </a:r>
            <a:r>
              <a:rPr kumimoji="1" lang="en-US" altLang="ja-JP" sz="1800" dirty="0"/>
              <a:t>-</a:t>
            </a:r>
            <a:r>
              <a:rPr kumimoji="1" lang="en-US" altLang="ja-JP" sz="1800" dirty="0" smtClean="0"/>
              <a:t>tube with tungsten radiation shield.</a:t>
            </a:r>
          </a:p>
          <a:p>
            <a:pPr lvl="1"/>
            <a:r>
              <a:rPr kumimoji="1" lang="en-US" altLang="ja-JP" sz="1800" dirty="0" err="1" smtClean="0"/>
              <a:t>HeII</a:t>
            </a:r>
            <a:r>
              <a:rPr kumimoji="1" lang="en-US" altLang="ja-JP" sz="1800" dirty="0" smtClean="0"/>
              <a:t> internal HX  ??</a:t>
            </a:r>
          </a:p>
          <a:p>
            <a:endParaRPr kumimoji="1" lang="en-US" altLang="ja-JP" sz="1800" dirty="0" smtClean="0"/>
          </a:p>
          <a:p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824245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966200" cy="5969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2800" b="1" dirty="0" smtClean="0">
                <a:solidFill>
                  <a:schemeClr val="accent1"/>
                </a:solidFill>
              </a:rPr>
              <a:t>Contribution Plan of D1: Plan, Budget Profile, Manpower </a:t>
            </a:r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08296" y="3076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276208"/>
              </p:ext>
            </p:extLst>
          </p:nvPr>
        </p:nvGraphicFramePr>
        <p:xfrm>
          <a:off x="431801" y="657497"/>
          <a:ext cx="8229598" cy="3414169"/>
        </p:xfrm>
        <a:graphic>
          <a:graphicData uri="http://schemas.openxmlformats.org/drawingml/2006/table">
            <a:tbl>
              <a:tblPr/>
              <a:tblGrid>
                <a:gridCol w="979952"/>
                <a:gridCol w="1709917"/>
                <a:gridCol w="449978"/>
                <a:gridCol w="449978"/>
                <a:gridCol w="449978"/>
                <a:gridCol w="449978"/>
                <a:gridCol w="449978"/>
                <a:gridCol w="449978"/>
                <a:gridCol w="449978"/>
                <a:gridCol w="449978"/>
                <a:gridCol w="449978"/>
                <a:gridCol w="449978"/>
                <a:gridCol w="449978"/>
                <a:gridCol w="589971"/>
              </a:tblGrid>
              <a:tr h="1799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effectLst/>
                          <a:latin typeface="ＭＳ Ｐゴシック"/>
                        </a:rPr>
                        <a:t>Item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ＭＳ Ｐゴシック"/>
                        </a:rPr>
                        <a:t>sub-item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2013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2014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2015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2016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2017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2018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2019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2020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2021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2022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effectLst/>
                          <a:latin typeface="ＭＳ Ｐゴシック"/>
                        </a:rPr>
                        <a:t>2023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ＭＳ Ｐゴシック"/>
                        </a:rPr>
                        <a:t>Total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</a:rPr>
                        <a:t>2-m long model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00FF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00FF"/>
                          </a:solidFill>
                          <a:effectLst/>
                          <a:latin typeface="ＭＳ Ｐゴシック"/>
                        </a:rPr>
                        <a:t>127,370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00FF"/>
                          </a:solidFill>
                          <a:effectLst/>
                          <a:latin typeface="ＭＳ Ｐゴシック"/>
                        </a:rPr>
                        <a:t>126,000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</a:rPr>
                        <a:t>81,600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 dirty="0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</a:rPr>
                        <a:t>334,970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Full-scale magnets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Prototype magnet (1)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100,000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Production magnets (6)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500,000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300,000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200,000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Prototype cryostat (1)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70,000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Prodcution cryostats (6)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 dirty="0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70,000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70,000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70,000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Transportation to CERN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Warm MFM bech at vendor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100,000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String test or installation in tunnel 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18,000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sub-total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200,000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170,000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570,000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510,000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198,000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180,000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2,038,000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Test at KEK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Cryogenics consolidation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70,000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30,000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altLang="ja-JP" sz="900" b="1" i="0" u="none" strike="noStrike" dirty="0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Horizontal HeII test bench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150,000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80,000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altLang="ja-JP" sz="900" b="1" i="0" u="none" strike="noStrike" dirty="0" smtClean="0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sub-total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40,000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220,000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420,000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Manpower cost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Post-doc fellows (x2)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14,000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14,000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14,000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14,000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14,000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14,000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14,000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14,000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 dirty="0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Outsourcing of cryogenics operation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solidFill>
                          <a:srgbClr val="008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10,080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90,720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120,960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120,960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120,960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80,640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60,480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 dirty="0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sub-total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24,080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104,720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134,960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134,960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134,960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94,640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74,480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14,000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716,800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Travel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3,000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5,000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5,000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4,000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 dirty="0">
                          <a:solidFill>
                            <a:srgbClr val="008000"/>
                          </a:solidFill>
                          <a:effectLst/>
                          <a:latin typeface="ＭＳ Ｐゴシック"/>
                        </a:rPr>
                        <a:t>25,000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ＭＳ Ｐゴシック"/>
                        </a:rPr>
                        <a:t>Total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1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0000" marR="10000" marT="10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127,370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126,000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121,600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446,080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386,720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716,960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656,960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357,960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307,640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269,480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18,000</a:t>
                      </a:r>
                    </a:p>
                  </a:txBody>
                  <a:tcPr marL="10000" marR="10000" marT="1000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1" i="0" u="none" strike="noStrike">
                          <a:effectLst/>
                          <a:latin typeface="ＭＳ Ｐゴシック"/>
                        </a:rPr>
                        <a:t>3,407,400</a:t>
                      </a:r>
                    </a:p>
                  </a:txBody>
                  <a:tcPr marL="10000" marR="10000" marT="100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9992"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1" i="0" u="none" strike="noStrike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effectLst/>
                          <a:latin typeface="ＭＳ Ｐゴシック"/>
                        </a:rPr>
                        <a:t>Unit: </a:t>
                      </a:r>
                      <a:r>
                        <a:rPr lang="en-US" sz="900" b="1" i="0" u="none" strike="noStrike" dirty="0" err="1">
                          <a:effectLst/>
                          <a:latin typeface="ＭＳ Ｐゴシック"/>
                        </a:rPr>
                        <a:t>kJYen</a:t>
                      </a:r>
                      <a:endParaRPr lang="en-US" sz="900" b="1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0000" marR="10000" marT="100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コンテンツ プレースホルダー 4"/>
          <p:cNvSpPr>
            <a:spLocks noGrp="1"/>
          </p:cNvSpPr>
          <p:nvPr>
            <p:ph idx="1"/>
          </p:nvPr>
        </p:nvSpPr>
        <p:spPr>
          <a:xfrm>
            <a:off x="482600" y="3987800"/>
            <a:ext cx="8297333" cy="287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400" b="1" i="1" dirty="0">
                <a:solidFill>
                  <a:srgbClr val="0000FF"/>
                </a:solidFill>
              </a:rPr>
              <a:t>JFY2013-</a:t>
            </a:r>
            <a:r>
              <a:rPr lang="en-US" altLang="ja-JP" sz="1400" b="1" i="1" dirty="0" smtClean="0">
                <a:solidFill>
                  <a:srgbClr val="0000FF"/>
                </a:solidFill>
              </a:rPr>
              <a:t>2015:    Conceptual </a:t>
            </a:r>
            <a:r>
              <a:rPr lang="en-US" altLang="ja-JP" sz="1400" b="1" i="1" dirty="0">
                <a:solidFill>
                  <a:srgbClr val="0000FF"/>
                </a:solidFill>
              </a:rPr>
              <a:t>design study and </a:t>
            </a:r>
            <a:r>
              <a:rPr lang="en-US" altLang="ja-JP" sz="1400" b="1" i="1" dirty="0" smtClean="0">
                <a:solidFill>
                  <a:srgbClr val="0000FF"/>
                </a:solidFill>
              </a:rPr>
              <a:t>the model </a:t>
            </a:r>
            <a:r>
              <a:rPr lang="en-US" altLang="ja-JP" sz="1400" b="1" i="1" dirty="0">
                <a:solidFill>
                  <a:srgbClr val="0000FF"/>
                </a:solidFill>
              </a:rPr>
              <a:t>magnet </a:t>
            </a:r>
            <a:r>
              <a:rPr lang="en-US" altLang="ja-JP" sz="1400" b="1" i="1" dirty="0" smtClean="0">
                <a:solidFill>
                  <a:srgbClr val="0000FF"/>
                </a:solidFill>
              </a:rPr>
              <a:t>development for the new D1</a:t>
            </a:r>
            <a:endParaRPr lang="ja-JP" altLang="ja-JP" sz="1400" b="1" i="1" dirty="0">
              <a:solidFill>
                <a:srgbClr val="0000FF"/>
              </a:solidFill>
            </a:endParaRPr>
          </a:p>
          <a:p>
            <a:r>
              <a:rPr lang="en-US" altLang="ja-JP" sz="1400" b="1" dirty="0" smtClean="0">
                <a:solidFill>
                  <a:srgbClr val="0000FF"/>
                </a:solidFill>
              </a:rPr>
              <a:t>Pursued by Cryogenics </a:t>
            </a:r>
            <a:r>
              <a:rPr lang="en-US" altLang="ja-JP" sz="1400" b="1" dirty="0">
                <a:solidFill>
                  <a:srgbClr val="0000FF"/>
                </a:solidFill>
              </a:rPr>
              <a:t>Science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Center (KEK-CSC) </a:t>
            </a:r>
            <a:r>
              <a:rPr lang="en-US" altLang="ja-JP" sz="1400" b="1" dirty="0">
                <a:solidFill>
                  <a:srgbClr val="0000FF"/>
                </a:solidFill>
              </a:rPr>
              <a:t>with a technical support of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Mechanical </a:t>
            </a:r>
            <a:r>
              <a:rPr lang="en-US" altLang="ja-JP" sz="1400" b="1" dirty="0">
                <a:solidFill>
                  <a:srgbClr val="0000FF"/>
                </a:solidFill>
              </a:rPr>
              <a:t>Engineering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Center (KEK-MEC)</a:t>
            </a:r>
          </a:p>
          <a:p>
            <a:r>
              <a:rPr lang="en-US" altLang="ja-JP" sz="1400" b="1" dirty="0">
                <a:solidFill>
                  <a:srgbClr val="0000FF"/>
                </a:solidFill>
              </a:rPr>
              <a:t>A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 </a:t>
            </a:r>
            <a:r>
              <a:rPr lang="en-US" altLang="ja-JP" sz="1400" b="1" dirty="0">
                <a:solidFill>
                  <a:srgbClr val="0000FF"/>
                </a:solidFill>
              </a:rPr>
              <a:t>financial support from KEK/KEK-IPNS/ATLAS-Japan. </a:t>
            </a:r>
            <a:endParaRPr lang="en-US" altLang="ja-JP" sz="1400" b="1" dirty="0" smtClean="0">
              <a:solidFill>
                <a:srgbClr val="0000FF"/>
              </a:solidFill>
            </a:endParaRPr>
          </a:p>
          <a:p>
            <a:r>
              <a:rPr lang="en-US" altLang="ja-JP" sz="1400" b="1" dirty="0">
                <a:solidFill>
                  <a:srgbClr val="0000FF"/>
                </a:solidFill>
              </a:rPr>
              <a:t>~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JFY 2013	2</a:t>
            </a:r>
            <a:r>
              <a:rPr lang="en-US" altLang="ja-JP" sz="1400" b="1" dirty="0">
                <a:solidFill>
                  <a:srgbClr val="0000FF"/>
                </a:solidFill>
              </a:rPr>
              <a:t> FTE of permanent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staff, 1</a:t>
            </a:r>
            <a:r>
              <a:rPr lang="en-US" altLang="ja-JP" sz="1400" b="1" dirty="0">
                <a:solidFill>
                  <a:srgbClr val="0000FF"/>
                </a:solidFill>
              </a:rPr>
              <a:t> FTE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of fellow.</a:t>
            </a:r>
          </a:p>
          <a:p>
            <a:r>
              <a:rPr lang="en-US" altLang="ja-JP" sz="1400" b="1" dirty="0" smtClean="0">
                <a:solidFill>
                  <a:srgbClr val="0000FF"/>
                </a:solidFill>
              </a:rPr>
              <a:t>JFY2014~	3 or 3.5 FTE of permanent staff, </a:t>
            </a:r>
            <a:r>
              <a:rPr lang="en-US" altLang="ja-JP" sz="1400" b="1" dirty="0">
                <a:solidFill>
                  <a:srgbClr val="0000FF"/>
                </a:solidFill>
              </a:rPr>
              <a:t>1 FTE of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fellow, outsourcing of technical supports.</a:t>
            </a:r>
          </a:p>
          <a:p>
            <a:pPr marL="0" indent="0">
              <a:buNone/>
            </a:pPr>
            <a:r>
              <a:rPr lang="en-US" altLang="ja-JP" sz="1400" b="1" i="1" dirty="0" smtClean="0">
                <a:solidFill>
                  <a:srgbClr val="008000"/>
                </a:solidFill>
              </a:rPr>
              <a:t>JFY2015-2023 (some overlap):    </a:t>
            </a:r>
            <a:r>
              <a:rPr lang="en-US" altLang="ja-JP" sz="1400" b="1" i="1" dirty="0">
                <a:solidFill>
                  <a:srgbClr val="008000"/>
                </a:solidFill>
              </a:rPr>
              <a:t>Full-scale prototyping and a series </a:t>
            </a:r>
            <a:r>
              <a:rPr lang="en-US" altLang="ja-JP" sz="1400" b="1" i="1" dirty="0" smtClean="0">
                <a:solidFill>
                  <a:srgbClr val="008000"/>
                </a:solidFill>
              </a:rPr>
              <a:t>production of the new D1 </a:t>
            </a:r>
          </a:p>
          <a:p>
            <a:r>
              <a:rPr lang="en-US" altLang="ja-JP" sz="1400" b="1" dirty="0" smtClean="0">
                <a:solidFill>
                  <a:srgbClr val="008000"/>
                </a:solidFill>
              </a:rPr>
              <a:t>Manufacturing by </a:t>
            </a:r>
            <a:r>
              <a:rPr lang="en-US" altLang="ja-JP" sz="1400" b="1" dirty="0">
                <a:solidFill>
                  <a:srgbClr val="008000"/>
                </a:solidFill>
              </a:rPr>
              <a:t>a </a:t>
            </a:r>
            <a:r>
              <a:rPr lang="en-US" altLang="ja-JP" sz="1400" b="1" dirty="0" smtClean="0">
                <a:solidFill>
                  <a:srgbClr val="008000"/>
                </a:solidFill>
              </a:rPr>
              <a:t>manufacturer, </a:t>
            </a:r>
            <a:r>
              <a:rPr lang="en-US" altLang="ja-JP" sz="1400" b="1" dirty="0">
                <a:solidFill>
                  <a:srgbClr val="008000"/>
                </a:solidFill>
              </a:rPr>
              <a:t>with KEK’s responsibility (like MQXA)</a:t>
            </a:r>
            <a:r>
              <a:rPr lang="en-US" altLang="ja-JP" sz="1400" b="1" dirty="0" smtClean="0">
                <a:solidFill>
                  <a:srgbClr val="008000"/>
                </a:solidFill>
              </a:rPr>
              <a:t>.</a:t>
            </a:r>
          </a:p>
          <a:p>
            <a:r>
              <a:rPr lang="en-US" altLang="ja-JP" sz="1400" b="1" dirty="0" smtClean="0">
                <a:solidFill>
                  <a:srgbClr val="008000"/>
                </a:solidFill>
              </a:rPr>
              <a:t>Warm field measurements and cold tests at KEK for ALL magnets and SOME </a:t>
            </a:r>
            <a:r>
              <a:rPr lang="en-US" altLang="ja-JP" sz="1400" b="1" dirty="0" err="1" smtClean="0">
                <a:solidFill>
                  <a:srgbClr val="008000"/>
                </a:solidFill>
              </a:rPr>
              <a:t>cryo</a:t>
            </a:r>
            <a:r>
              <a:rPr lang="en-US" altLang="ja-JP" sz="1400" b="1" dirty="0" smtClean="0">
                <a:solidFill>
                  <a:srgbClr val="008000"/>
                </a:solidFill>
              </a:rPr>
              <a:t>-assemblies.</a:t>
            </a:r>
          </a:p>
          <a:p>
            <a:r>
              <a:rPr lang="en-US" altLang="ja-JP" sz="1400" b="1" dirty="0" smtClean="0">
                <a:solidFill>
                  <a:srgbClr val="008000"/>
                </a:solidFill>
              </a:rPr>
              <a:t>Predicted manpower: 4 </a:t>
            </a:r>
            <a:r>
              <a:rPr lang="en-US" altLang="ja-JP" sz="1400" b="1" dirty="0">
                <a:solidFill>
                  <a:srgbClr val="008000"/>
                </a:solidFill>
              </a:rPr>
              <a:t>FTE of permanent staff at </a:t>
            </a:r>
            <a:r>
              <a:rPr lang="en-US" altLang="ja-JP" sz="1400" b="1" dirty="0" smtClean="0">
                <a:solidFill>
                  <a:srgbClr val="008000"/>
                </a:solidFill>
              </a:rPr>
              <a:t>least, </a:t>
            </a:r>
            <a:r>
              <a:rPr lang="en-US" altLang="ja-JP" sz="1400" b="1" dirty="0">
                <a:solidFill>
                  <a:srgbClr val="008000"/>
                </a:solidFill>
              </a:rPr>
              <a:t>and 2 FTE of </a:t>
            </a:r>
            <a:r>
              <a:rPr lang="en-US" altLang="ja-JP" sz="1400" b="1" dirty="0" smtClean="0">
                <a:solidFill>
                  <a:srgbClr val="008000"/>
                </a:solidFill>
              </a:rPr>
              <a:t>fellows, outsourcing particularly for the cryogenics operation. </a:t>
            </a:r>
            <a:endParaRPr lang="ja-JP" altLang="ja-JP" sz="1400" b="1" dirty="0">
              <a:solidFill>
                <a:srgbClr val="008000"/>
              </a:solidFill>
            </a:endParaRPr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3606800" y="546100"/>
            <a:ext cx="0" cy="350520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639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277100" cy="9445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Slides from Closeout of Review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図 4" descr="LHC - ATLAS Conclusions 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863600"/>
            <a:ext cx="7802880" cy="58521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0974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315200" cy="9445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>
                <a:solidFill>
                  <a:srgbClr val="4F81BD"/>
                </a:solidFill>
              </a:rPr>
              <a:t>Slides from Closeout of Review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" name="図 2" descr="LHC - ATLAS Conclusions 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" y="889000"/>
            <a:ext cx="7802880" cy="58521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47159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" y="-42862"/>
            <a:ext cx="6515100" cy="69056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Summary</a:t>
            </a:r>
            <a:r>
              <a:rPr lang="en-US" altLang="ja-JP" b="1" dirty="0">
                <a:solidFill>
                  <a:schemeClr val="accent1"/>
                </a:solidFill>
              </a:rPr>
              <a:t> </a:t>
            </a:r>
            <a:r>
              <a:rPr lang="en-US" altLang="ja-JP" b="1" dirty="0" smtClean="0">
                <a:solidFill>
                  <a:schemeClr val="accent1"/>
                </a:solidFill>
              </a:rPr>
              <a:t>(1/2)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546100"/>
            <a:ext cx="8851900" cy="63119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ja-JP" sz="1800" dirty="0"/>
          </a:p>
          <a:p>
            <a:r>
              <a:rPr lang="en-US" altLang="ja-JP" sz="2000" dirty="0" smtClean="0"/>
              <a:t>Conceptual design study for the new D1 has been pursued by KEK</a:t>
            </a:r>
            <a:r>
              <a:rPr lang="en-US" altLang="ja-JP" sz="2000" dirty="0" smtClean="0">
                <a:latin typeface="+mj-lt"/>
                <a:cs typeface=""/>
              </a:rPr>
              <a:t>:</a:t>
            </a:r>
          </a:p>
          <a:p>
            <a:pPr marL="0" indent="0">
              <a:buNone/>
            </a:pPr>
            <a:r>
              <a:rPr lang="en-US" altLang="ja-JP" sz="2000" dirty="0">
                <a:latin typeface="+mj-lt"/>
                <a:cs typeface=""/>
              </a:rPr>
              <a:t>	</a:t>
            </a:r>
            <a:r>
              <a:rPr lang="en-US" altLang="ja-JP" sz="2000" dirty="0" smtClean="0">
                <a:latin typeface="+mj-lt"/>
                <a:cs typeface=""/>
              </a:rPr>
              <a:t>	 </a:t>
            </a:r>
            <a:r>
              <a:rPr lang="en-US" altLang="ja-JP" sz="2000" b="1" i="1" dirty="0" smtClean="0">
                <a:solidFill>
                  <a:srgbClr val="FF6600"/>
                </a:solidFill>
                <a:latin typeface="Symbol" charset="2"/>
                <a:cs typeface="Symbol" charset="2"/>
              </a:rPr>
              <a:t>f</a:t>
            </a:r>
            <a:r>
              <a:rPr lang="en-US" altLang="ja-JP" sz="2000" b="1" i="1" dirty="0" smtClean="0">
                <a:solidFill>
                  <a:srgbClr val="FF6600"/>
                </a:solidFill>
              </a:rPr>
              <a:t>150mm, 35 Tm, load line ratio of 75 % in 2D (78 % in total).</a:t>
            </a:r>
          </a:p>
          <a:p>
            <a:pPr lvl="1"/>
            <a:r>
              <a:rPr lang="en-US" altLang="ja-JP" sz="2000" dirty="0" smtClean="0"/>
              <a:t>Nominal field of 5.59 T at 12 kA, with a peak field of 6.75 T (78% at 1.9K).</a:t>
            </a:r>
          </a:p>
          <a:p>
            <a:pPr lvl="1"/>
            <a:r>
              <a:rPr lang="en-US" altLang="ja-JP" sz="2000" dirty="0" smtClean="0"/>
              <a:t>Field quality in 2D along </a:t>
            </a:r>
            <a:r>
              <a:rPr lang="en-US" altLang="ja-JP" sz="2000" dirty="0"/>
              <a:t>excitation is </a:t>
            </a:r>
            <a:r>
              <a:rPr lang="en-US" altLang="ja-JP" sz="2000" dirty="0" smtClean="0"/>
              <a:t>acceptable and successfully optimized at nominal current under high saturation effect.</a:t>
            </a:r>
          </a:p>
          <a:p>
            <a:pPr lvl="1"/>
            <a:r>
              <a:rPr lang="en-US" altLang="ja-JP" sz="2000" dirty="0" smtClean="0"/>
              <a:t>Coil end effects are still observed at S.S. of the full-scale model and further optimization on field integral of </a:t>
            </a:r>
            <a:r>
              <a:rPr lang="en-US" altLang="ja-JP" sz="2000" i="1" dirty="0" smtClean="0"/>
              <a:t>B</a:t>
            </a:r>
            <a:r>
              <a:rPr lang="en-US" altLang="ja-JP" sz="2000" i="1" baseline="-25000" dirty="0" smtClean="0"/>
              <a:t>3</a:t>
            </a:r>
            <a:r>
              <a:rPr lang="en-US" altLang="ja-JP" sz="2000" dirty="0" smtClean="0"/>
              <a:t> would be necessary. </a:t>
            </a:r>
          </a:p>
          <a:p>
            <a:pPr lvl="1"/>
            <a:r>
              <a:rPr lang="en-US" altLang="ja-JP" sz="2000" dirty="0" smtClean="0"/>
              <a:t>The whole magnet length of 6.9 m will fit to the vertical cryostat at KEK.</a:t>
            </a:r>
          </a:p>
          <a:p>
            <a:pPr lvl="1"/>
            <a:r>
              <a:rPr lang="en-US" altLang="ja-JP" sz="2000" dirty="0" smtClean="0"/>
              <a:t>Mechanical analysis: this option is feasible.</a:t>
            </a:r>
          </a:p>
          <a:p>
            <a:pPr lvl="1"/>
            <a:r>
              <a:rPr lang="en-US" altLang="ja-JP" sz="2000" dirty="0" smtClean="0"/>
              <a:t>To be addressed: quench protection studies.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001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" y="-42862"/>
            <a:ext cx="6515100" cy="69056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Summary</a:t>
            </a:r>
            <a:r>
              <a:rPr lang="en-US" altLang="ja-JP" b="1" dirty="0">
                <a:solidFill>
                  <a:schemeClr val="accent1"/>
                </a:solidFill>
              </a:rPr>
              <a:t> </a:t>
            </a:r>
            <a:r>
              <a:rPr lang="en-US" altLang="ja-JP" b="1" dirty="0" smtClean="0">
                <a:solidFill>
                  <a:schemeClr val="accent1"/>
                </a:solidFill>
              </a:rPr>
              <a:t>(2/2)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533400"/>
            <a:ext cx="9283700" cy="6311900"/>
          </a:xfrm>
        </p:spPr>
        <p:txBody>
          <a:bodyPr>
            <a:noAutofit/>
          </a:bodyPr>
          <a:lstStyle/>
          <a:p>
            <a:r>
              <a:rPr lang="en-US" altLang="ja-JP" sz="1800" dirty="0" smtClean="0"/>
              <a:t>2</a:t>
            </a:r>
            <a:r>
              <a:rPr lang="en-US" altLang="ja-JP" sz="1800" dirty="0"/>
              <a:t>-m long </a:t>
            </a:r>
            <a:r>
              <a:rPr lang="en-US" altLang="ja-JP" sz="1800" dirty="0" smtClean="0"/>
              <a:t>model magnet development.</a:t>
            </a:r>
            <a:endParaRPr lang="en-US" altLang="ja-JP" sz="1800" dirty="0"/>
          </a:p>
          <a:p>
            <a:pPr lvl="1"/>
            <a:r>
              <a:rPr lang="en-US" altLang="ja-JP" sz="1800" dirty="0"/>
              <a:t>Engineering work underway. Procurement started.</a:t>
            </a:r>
          </a:p>
          <a:p>
            <a:pPr lvl="1"/>
            <a:r>
              <a:rPr lang="en-US" altLang="ja-JP" sz="1800" dirty="0" smtClean="0"/>
              <a:t>Renovation </a:t>
            </a:r>
            <a:r>
              <a:rPr lang="en-US" altLang="ja-JP" sz="1800" dirty="0"/>
              <a:t>of development area, consolidation of cold test stand ongoing.</a:t>
            </a:r>
          </a:p>
          <a:p>
            <a:pPr lvl="1"/>
            <a:r>
              <a:rPr lang="en-US" altLang="ja-JP" sz="1800" dirty="0"/>
              <a:t>Collaboration (&amp; technical support) with </a:t>
            </a:r>
            <a:r>
              <a:rPr lang="en-US" altLang="ja-JP" sz="1800" dirty="0" smtClean="0"/>
              <a:t>CERN</a:t>
            </a:r>
          </a:p>
          <a:p>
            <a:pPr lvl="1"/>
            <a:endParaRPr lang="en-US" altLang="ja-JP" sz="1800" dirty="0" smtClean="0"/>
          </a:p>
          <a:p>
            <a:r>
              <a:rPr lang="en-US" altLang="ja-JP" sz="1800" b="1" i="1" dirty="0" smtClean="0">
                <a:solidFill>
                  <a:srgbClr val="4F81BD"/>
                </a:solidFill>
              </a:rPr>
              <a:t>Funding for the new D1 construction as a part of “ATLAS/LHC upgrade project” is necessary.</a:t>
            </a:r>
          </a:p>
          <a:p>
            <a:pPr lvl="1"/>
            <a:r>
              <a:rPr lang="en-US" altLang="ja-JP" sz="1800" dirty="0" smtClean="0"/>
              <a:t>In total,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34 MCHF</a:t>
            </a:r>
            <a:r>
              <a:rPr lang="en-US" altLang="ja-JP" sz="1800" dirty="0" smtClean="0"/>
              <a:t> for the new D1 from JFY2014 to JFY2023.</a:t>
            </a:r>
          </a:p>
          <a:p>
            <a:pPr lvl="1"/>
            <a:endParaRPr lang="en-US" altLang="ja-JP" sz="1800" b="1" i="1" dirty="0" smtClean="0">
              <a:solidFill>
                <a:srgbClr val="4F81BD"/>
              </a:solidFill>
            </a:endParaRPr>
          </a:p>
          <a:p>
            <a:r>
              <a:rPr lang="en-US" altLang="ja-JP" sz="1800" dirty="0" smtClean="0"/>
              <a:t>In-kind contribution items to HL-LHC is planned.</a:t>
            </a:r>
          </a:p>
          <a:p>
            <a:pPr lvl="1"/>
            <a:r>
              <a:rPr kumimoji="1" lang="en-US" altLang="ja-JP" sz="1800" b="1" i="1" dirty="0" smtClean="0">
                <a:solidFill>
                  <a:srgbClr val="4F81BD"/>
                </a:solidFill>
              </a:rPr>
              <a:t>1 </a:t>
            </a:r>
            <a:r>
              <a:rPr kumimoji="1" lang="en-US" altLang="ja-JP" sz="1800" b="1" i="1" dirty="0">
                <a:solidFill>
                  <a:srgbClr val="4F81BD"/>
                </a:solidFill>
              </a:rPr>
              <a:t>full-scale </a:t>
            </a:r>
            <a:r>
              <a:rPr kumimoji="1" lang="en-US" altLang="ja-JP" sz="1800" b="1" i="1" dirty="0" smtClean="0">
                <a:solidFill>
                  <a:srgbClr val="4F81BD"/>
                </a:solidFill>
              </a:rPr>
              <a:t>D1 prototype </a:t>
            </a:r>
            <a:r>
              <a:rPr kumimoji="1" lang="en-US" altLang="ja-JP" sz="1800" b="1" i="1" dirty="0">
                <a:solidFill>
                  <a:srgbClr val="4F81BD"/>
                </a:solidFill>
              </a:rPr>
              <a:t>(magnet and cryostat</a:t>
            </a:r>
            <a:r>
              <a:rPr kumimoji="1" lang="en-US" altLang="ja-JP" sz="1800" b="1" i="1" dirty="0" smtClean="0">
                <a:solidFill>
                  <a:srgbClr val="4F81BD"/>
                </a:solidFill>
              </a:rPr>
              <a:t>)</a:t>
            </a:r>
          </a:p>
          <a:p>
            <a:pPr lvl="1"/>
            <a:r>
              <a:rPr kumimoji="1" lang="en-US" altLang="ja-JP" sz="1800" b="1" i="1" dirty="0" smtClean="0">
                <a:solidFill>
                  <a:srgbClr val="4F81BD"/>
                </a:solidFill>
              </a:rPr>
              <a:t>6 </a:t>
            </a:r>
            <a:r>
              <a:rPr kumimoji="1" lang="en-US" altLang="ja-JP" sz="1800" b="1" i="1" dirty="0">
                <a:solidFill>
                  <a:srgbClr val="4F81BD"/>
                </a:solidFill>
              </a:rPr>
              <a:t>(at a maximum) full-scale </a:t>
            </a:r>
            <a:r>
              <a:rPr kumimoji="1" lang="en-US" altLang="ja-JP" sz="1800" b="1" i="1" dirty="0" smtClean="0">
                <a:solidFill>
                  <a:srgbClr val="4F81BD"/>
                </a:solidFill>
              </a:rPr>
              <a:t>D1 production </a:t>
            </a:r>
            <a:r>
              <a:rPr kumimoji="1" lang="en-US" altLang="ja-JP" sz="1800" b="1" i="1" dirty="0">
                <a:solidFill>
                  <a:srgbClr val="4F81BD"/>
                </a:solidFill>
              </a:rPr>
              <a:t>magnets assembled in cryostats</a:t>
            </a:r>
            <a:r>
              <a:rPr kumimoji="1" lang="en-US" altLang="ja-JP" sz="1800" b="1" i="1" dirty="0" smtClean="0">
                <a:solidFill>
                  <a:srgbClr val="4F81BD"/>
                </a:solidFill>
              </a:rPr>
              <a:t>.</a:t>
            </a:r>
          </a:p>
          <a:p>
            <a:pPr lvl="2"/>
            <a:r>
              <a:rPr kumimoji="1" lang="en-US" altLang="ja-JP" sz="1800" b="1" i="1" dirty="0" smtClean="0">
                <a:solidFill>
                  <a:srgbClr val="4F81BD"/>
                </a:solidFill>
              </a:rPr>
              <a:t>All magnets tested at 1.9 K.</a:t>
            </a:r>
          </a:p>
          <a:p>
            <a:pPr lvl="2"/>
            <a:r>
              <a:rPr kumimoji="1" lang="en-US" altLang="ja-JP" sz="1800" b="1" i="1" dirty="0" smtClean="0">
                <a:solidFill>
                  <a:srgbClr val="4F81BD"/>
                </a:solidFill>
              </a:rPr>
              <a:t>Horizontal cold tests only for</a:t>
            </a:r>
            <a:r>
              <a:rPr kumimoji="1" lang="en-US" altLang="ja-JP" sz="1800" b="1" i="1" dirty="0" smtClean="0">
                <a:solidFill>
                  <a:schemeClr val="accent1"/>
                </a:solidFill>
              </a:rPr>
              <a:t> 1 </a:t>
            </a:r>
            <a:r>
              <a:rPr kumimoji="1" lang="en-US" altLang="ja-JP" sz="1800" b="1" i="1" dirty="0">
                <a:solidFill>
                  <a:schemeClr val="accent1"/>
                </a:solidFill>
              </a:rPr>
              <a:t>prototype, 1 or 2 production magnets</a:t>
            </a:r>
            <a:r>
              <a:rPr kumimoji="1" lang="en-US" altLang="ja-JP" sz="1800" b="1" i="1" dirty="0" smtClean="0">
                <a:solidFill>
                  <a:schemeClr val="accent1"/>
                </a:solidFill>
              </a:rPr>
              <a:t>.</a:t>
            </a:r>
            <a:endParaRPr kumimoji="1" lang="en-US" altLang="ja-JP" sz="1800" b="1" i="1" dirty="0">
              <a:solidFill>
                <a:schemeClr val="accent1"/>
              </a:solidFill>
            </a:endParaRPr>
          </a:p>
          <a:p>
            <a:endParaRPr lang="en-US" altLang="ja-JP" sz="1800" dirty="0" smtClean="0"/>
          </a:p>
          <a:p>
            <a:r>
              <a:rPr lang="en-US" altLang="ja-JP" sz="1800" dirty="0" smtClean="0"/>
              <a:t>Some concerns about:</a:t>
            </a:r>
          </a:p>
          <a:p>
            <a:pPr lvl="1"/>
            <a:r>
              <a:rPr lang="en-US" altLang="ja-JP" sz="1800" dirty="0" smtClean="0"/>
              <a:t>Coordination with the m</a:t>
            </a:r>
            <a:r>
              <a:rPr lang="ja-JP" altLang="en-US" sz="1800" dirty="0" smtClean="0"/>
              <a:t>anufacturer</a:t>
            </a:r>
            <a:r>
              <a:rPr lang="en-US" altLang="ja-JP" sz="1800" dirty="0" smtClean="0"/>
              <a:t>.</a:t>
            </a:r>
          </a:p>
          <a:p>
            <a:pPr lvl="1"/>
            <a:r>
              <a:rPr lang="en-US" altLang="ja-JP" sz="1800" dirty="0" smtClean="0"/>
              <a:t>Horizontal cold test bench.</a:t>
            </a:r>
          </a:p>
          <a:p>
            <a:pPr lvl="1"/>
            <a:r>
              <a:rPr lang="en-US" altLang="ja-JP" sz="1800" dirty="0" smtClean="0"/>
              <a:t>Limited manpower at KEK.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78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032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Layout of IR Magnets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73" y="758779"/>
            <a:ext cx="8980227" cy="2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524500" y="889000"/>
            <a:ext cx="1085303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HL-LHC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35500" y="2717800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Nominal 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08200" y="2857500"/>
            <a:ext cx="76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NC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40400" y="2032000"/>
            <a:ext cx="106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IT Quads.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741698" y="17272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IP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7861300" y="1981200"/>
            <a:ext cx="850900" cy="101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1117600" y="1511300"/>
            <a:ext cx="72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S</a:t>
            </a:r>
            <a:r>
              <a:rPr kumimoji="1" lang="en-US" altLang="ja-JP" dirty="0" smtClean="0">
                <a:solidFill>
                  <a:schemeClr val="bg1"/>
                </a:solidFill>
              </a:rPr>
              <a:t>C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pSp>
        <p:nvGrpSpPr>
          <p:cNvPr id="19" name="Group 4"/>
          <p:cNvGrpSpPr/>
          <p:nvPr/>
        </p:nvGrpSpPr>
        <p:grpSpPr>
          <a:xfrm>
            <a:off x="63500" y="3779148"/>
            <a:ext cx="8980226" cy="2372552"/>
            <a:chOff x="0" y="4065756"/>
            <a:chExt cx="9144000" cy="2372552"/>
          </a:xfrm>
        </p:grpSpPr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65756"/>
              <a:ext cx="9144000" cy="237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Down Arrow 2"/>
            <p:cNvSpPr/>
            <p:nvPr/>
          </p:nvSpPr>
          <p:spPr>
            <a:xfrm rot="13593314">
              <a:off x="4705729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Down Arrow 5"/>
            <p:cNvSpPr/>
            <p:nvPr/>
          </p:nvSpPr>
          <p:spPr>
            <a:xfrm rot="13593314">
              <a:off x="4179168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Down Arrow 6"/>
            <p:cNvSpPr/>
            <p:nvPr/>
          </p:nvSpPr>
          <p:spPr>
            <a:xfrm rot="9531244">
              <a:off x="3523493" y="5282891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Down Arrow 7"/>
            <p:cNvSpPr/>
            <p:nvPr/>
          </p:nvSpPr>
          <p:spPr>
            <a:xfrm rot="9531244">
              <a:off x="2304292" y="5270434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Down Arrow 8"/>
            <p:cNvSpPr/>
            <p:nvPr/>
          </p:nvSpPr>
          <p:spPr>
            <a:xfrm rot="9531244">
              <a:off x="1425333" y="5173750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2476500" y="4089400"/>
            <a:ext cx="1085303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HL-LHC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22400" y="5638800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Nominal 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6464300" y="4432300"/>
            <a:ext cx="2463800" cy="1485900"/>
          </a:xfrm>
          <a:prstGeom prst="roundRect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コネクタ 29"/>
          <p:cNvCxnSpPr/>
          <p:nvPr/>
        </p:nvCxnSpPr>
        <p:spPr>
          <a:xfrm flipV="1">
            <a:off x="8750300" y="2425700"/>
            <a:ext cx="50800" cy="195580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H="1" flipV="1">
            <a:off x="520700" y="3213100"/>
            <a:ext cx="6057900" cy="114300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165100" y="787400"/>
            <a:ext cx="153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IT Quads.&amp;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14300" y="3797300"/>
            <a:ext cx="2162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Long Straight Section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771900" y="4267200"/>
            <a:ext cx="172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New Crab Cavity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36" name="直線矢印コネクタ 35"/>
          <p:cNvCxnSpPr/>
          <p:nvPr/>
        </p:nvCxnSpPr>
        <p:spPr>
          <a:xfrm flipH="1">
            <a:off x="4152900" y="4610100"/>
            <a:ext cx="139700" cy="228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4610100" y="6324600"/>
            <a:ext cx="31029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NEW D1 SC magnet for HL-LHC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58800" y="6211669"/>
            <a:ext cx="330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dirty="0" smtClean="0"/>
              <a:t>Short distance btw D1 and D2.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dirty="0" smtClean="0"/>
              <a:t>A large aperture of 150 mm.  </a:t>
            </a:r>
          </a:p>
        </p:txBody>
      </p:sp>
      <p:sp>
        <p:nvSpPr>
          <p:cNvPr id="40" name="右矢印 39"/>
          <p:cNvSpPr/>
          <p:nvPr/>
        </p:nvSpPr>
        <p:spPr>
          <a:xfrm>
            <a:off x="4060237" y="6341535"/>
            <a:ext cx="413925" cy="376296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987800" y="5562600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D2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340100" y="552450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Q4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133600" y="1168400"/>
            <a:ext cx="108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Corrector 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Package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876300" y="1511300"/>
            <a:ext cx="1244600" cy="1016000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角丸四角形 43"/>
          <p:cNvSpPr/>
          <p:nvPr/>
        </p:nvSpPr>
        <p:spPr>
          <a:xfrm>
            <a:off x="6527800" y="4572000"/>
            <a:ext cx="609600" cy="723900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642100" y="5588000"/>
            <a:ext cx="76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NC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438900" y="4521200"/>
            <a:ext cx="72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S</a:t>
            </a:r>
            <a:r>
              <a:rPr kumimoji="1" lang="en-US" altLang="ja-JP" dirty="0" smtClean="0">
                <a:solidFill>
                  <a:schemeClr val="bg1"/>
                </a:solidFill>
              </a:rPr>
              <a:t>C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556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21773"/>
            <a:ext cx="6688980" cy="2070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15"/>
          <p:cNvSpPr txBox="1"/>
          <p:nvPr/>
        </p:nvSpPr>
        <p:spPr>
          <a:xfrm>
            <a:off x="6616700" y="4391223"/>
            <a:ext cx="2514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Current D1 (MBXW) at IR1 &amp; IR5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00" y="76200"/>
            <a:ext cx="2565400" cy="270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286500" cy="804862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Objective: </a:t>
            </a:r>
            <a:r>
              <a:rPr lang="en-US" sz="4000" b="1" i="1" dirty="0" smtClean="0">
                <a:solidFill>
                  <a:schemeClr val="accent1"/>
                </a:solidFill>
              </a:rPr>
              <a:t>New D1</a:t>
            </a:r>
            <a:endParaRPr lang="en-US" sz="4000" b="1" i="1" dirty="0">
              <a:solidFill>
                <a:schemeClr val="accent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404100" y="2006600"/>
            <a:ext cx="533401" cy="76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391400" y="0"/>
            <a:ext cx="533400" cy="838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845300" y="6512123"/>
            <a:ext cx="2032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superconducting D1</a:t>
            </a:r>
            <a:endParaRPr lang="en-US" sz="1400" dirty="0"/>
          </a:p>
        </p:txBody>
      </p:sp>
      <p:sp>
        <p:nvSpPr>
          <p:cNvPr id="20" name="コンテンツ プレースホルダ 19"/>
          <p:cNvSpPr>
            <a:spLocks noGrp="1"/>
          </p:cNvSpPr>
          <p:nvPr>
            <p:ph idx="1"/>
          </p:nvPr>
        </p:nvSpPr>
        <p:spPr>
          <a:xfrm>
            <a:off x="153311" y="688457"/>
            <a:ext cx="5394452" cy="3109911"/>
          </a:xfrm>
        </p:spPr>
        <p:txBody>
          <a:bodyPr>
            <a:noAutofit/>
          </a:bodyPr>
          <a:lstStyle/>
          <a:p>
            <a:pPr algn="just"/>
            <a:r>
              <a:rPr lang="en-US" sz="1800" i="1" dirty="0" smtClean="0"/>
              <a:t>For HL-LHC upgrade, needs for new Inner Triplet system at IR1 &amp; IR5.</a:t>
            </a:r>
          </a:p>
          <a:p>
            <a:pPr lvl="1" algn="just"/>
            <a:r>
              <a:rPr lang="en-US" sz="1800" i="1" dirty="0" smtClean="0"/>
              <a:t>Large aperture (150 mm) HF </a:t>
            </a:r>
            <a:r>
              <a:rPr lang="en-US" sz="1800" i="1" dirty="0" err="1" smtClean="0"/>
              <a:t>Quadrupoles</a:t>
            </a:r>
            <a:r>
              <a:rPr lang="en-US" sz="1800" i="1" dirty="0" smtClean="0"/>
              <a:t>, corrector package and D1.</a:t>
            </a:r>
          </a:p>
          <a:p>
            <a:pPr algn="just"/>
            <a:r>
              <a:rPr lang="en-US" sz="1800" i="1" dirty="0" smtClean="0"/>
              <a:t>New </a:t>
            </a:r>
            <a:r>
              <a:rPr lang="en-US" sz="1800" i="1" dirty="0"/>
              <a:t>beam separation dipole (D1</a:t>
            </a:r>
            <a:r>
              <a:rPr lang="en-US" sz="1800" i="1" dirty="0" smtClean="0"/>
              <a:t>) </a:t>
            </a:r>
            <a:r>
              <a:rPr lang="en-US" sz="1800" i="1" dirty="0"/>
              <a:t>should be accommodated with large aperture IT </a:t>
            </a:r>
            <a:r>
              <a:rPr lang="en-US" sz="1800" i="1" dirty="0" smtClean="0"/>
              <a:t>Quads</a:t>
            </a:r>
            <a:r>
              <a:rPr lang="en-US" sz="1800" i="1" dirty="0"/>
              <a:t>;</a:t>
            </a:r>
            <a:r>
              <a:rPr lang="en-US" sz="1800" i="1" dirty="0" smtClean="0"/>
              <a:t> which will need </a:t>
            </a:r>
            <a:r>
              <a:rPr lang="en-US" sz="1800" i="1" dirty="0" smtClean="0">
                <a:solidFill>
                  <a:srgbClr val="FF0000"/>
                </a:solidFill>
              </a:rPr>
              <a:t>a large aperture (large beam size)</a:t>
            </a:r>
            <a:r>
              <a:rPr lang="en-US" sz="1800" i="1" dirty="0" smtClean="0"/>
              <a:t> and </a:t>
            </a:r>
            <a:r>
              <a:rPr lang="en-US" sz="1800" i="1" dirty="0" smtClean="0">
                <a:solidFill>
                  <a:srgbClr val="FF0000"/>
                </a:solidFill>
              </a:rPr>
              <a:t>50 % increase in original integrated field (distance btw D1-D2 shortened)</a:t>
            </a:r>
            <a:r>
              <a:rPr lang="en-US" sz="1800" i="1" dirty="0" smtClean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06600" y="6550223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Schematic layout of the IR for HL-LHC</a:t>
            </a:r>
            <a:endParaRPr lang="en-US" sz="1400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2971800"/>
            <a:ext cx="2159000" cy="149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667500" y="2755901"/>
            <a:ext cx="222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Schematic layout of the LHC</a:t>
            </a:r>
            <a:endParaRPr lang="en-US" sz="1400" dirty="0"/>
          </a:p>
        </p:txBody>
      </p:sp>
      <p:sp>
        <p:nvSpPr>
          <p:cNvPr id="17" name="円/楕円 16"/>
          <p:cNvSpPr/>
          <p:nvPr/>
        </p:nvSpPr>
        <p:spPr>
          <a:xfrm>
            <a:off x="5156200" y="4607123"/>
            <a:ext cx="800100" cy="1549400"/>
          </a:xfrm>
          <a:prstGeom prst="ellipse">
            <a:avLst/>
          </a:prstGeom>
          <a:noFill/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Picture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1" t="1936"/>
          <a:stretch/>
        </p:blipFill>
        <p:spPr>
          <a:xfrm>
            <a:off x="6845300" y="4662435"/>
            <a:ext cx="1955800" cy="186723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95301" y="3390901"/>
            <a:ext cx="5168899" cy="769441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200" b="1" i="1" dirty="0" smtClean="0">
                <a:solidFill>
                  <a:schemeClr val="accent1"/>
                </a:solidFill>
              </a:rPr>
              <a:t>Conceptual design study and </a:t>
            </a:r>
          </a:p>
          <a:p>
            <a:r>
              <a:rPr kumimoji="1" lang="en-US" altLang="ja-JP" sz="2200" b="1" i="1" dirty="0" smtClean="0">
                <a:solidFill>
                  <a:schemeClr val="accent1"/>
                </a:solidFill>
              </a:rPr>
              <a:t>model magnet development for D1 by KEK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2900" y="4089400"/>
            <a:ext cx="554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W/ funding by CERN-KEK budget and KEK internal budget 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LHC_OUTER_A150-LL75-full2D 7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71" t="21262" r="12010" b="56319"/>
          <a:stretch/>
        </p:blipFill>
        <p:spPr>
          <a:xfrm>
            <a:off x="5678900" y="3465900"/>
            <a:ext cx="3848672" cy="31889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6" name="TextBox 6"/>
          <p:cNvSpPr txBox="1"/>
          <p:nvPr/>
        </p:nvSpPr>
        <p:spPr>
          <a:xfrm>
            <a:off x="8287245" y="5747861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19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7830298" y="4720422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13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7162861" y="4053736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8</a:t>
            </a:r>
          </a:p>
        </p:txBody>
      </p:sp>
      <p:sp>
        <p:nvSpPr>
          <p:cNvPr id="19" name="Rectangle 8"/>
          <p:cNvSpPr/>
          <p:nvPr/>
        </p:nvSpPr>
        <p:spPr>
          <a:xfrm>
            <a:off x="6387864" y="3652375"/>
            <a:ext cx="28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4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5690388"/>
            <a:ext cx="5993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r>
              <a:rPr kumimoji="1" lang="en-US" altLang="ja-JP" sz="22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Stress management</a:t>
            </a:r>
          </a:p>
          <a:p>
            <a:pPr>
              <a:buFont typeface="Wingdings" charset="2"/>
              <a:buChar char="u"/>
            </a:pPr>
            <a:r>
              <a:rPr kumimoji="1" lang="en-US" altLang="ja-JP" sz="22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High saturation, stray field, flux return cryostat</a:t>
            </a:r>
          </a:p>
          <a:p>
            <a:pPr>
              <a:buFont typeface="Wingdings" charset="2"/>
              <a:buChar char="u"/>
            </a:pPr>
            <a:r>
              <a:rPr kumimoji="1" lang="en-US" altLang="ja-JP" sz="22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Radiation resistance, cooling capability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98999" y="552568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44 turns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48399" y="6074833"/>
            <a:ext cx="173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4F81BD"/>
                </a:solidFill>
                <a:latin typeface="Calibri"/>
                <a:ea typeface="ＭＳ Ｐゴシック"/>
              </a:rPr>
              <a:t>Option C: LL75%</a:t>
            </a:r>
            <a:endParaRPr kumimoji="1" lang="ja-JP" altLang="en-US" b="1" dirty="0">
              <a:solidFill>
                <a:srgbClr val="4F81BD"/>
              </a:solidFill>
              <a:latin typeface="Calibri"/>
              <a:ea typeface="ＭＳ Ｐゴシック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Latest Design Parameters</a:t>
            </a:r>
            <a:r>
              <a:rPr lang="en-US" sz="4000" b="1" dirty="0">
                <a:solidFill>
                  <a:schemeClr val="accent1"/>
                </a:solidFill>
              </a:rPr>
              <a:t> </a:t>
            </a:r>
            <a:r>
              <a:rPr lang="en-US" sz="4000" b="1" dirty="0" smtClean="0">
                <a:solidFill>
                  <a:schemeClr val="accent1"/>
                </a:solidFill>
              </a:rPr>
              <a:t>of D1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5300"/>
            <a:ext cx="6007100" cy="4951868"/>
          </a:xfrm>
        </p:spPr>
        <p:txBody>
          <a:bodyPr>
            <a:noAutofit/>
          </a:bodyPr>
          <a:lstStyle/>
          <a:p>
            <a:r>
              <a:rPr lang="en-US" sz="1800" i="1" dirty="0" smtClean="0"/>
              <a:t>Coil ID:	</a:t>
            </a:r>
            <a:r>
              <a:rPr lang="en-US" sz="1800" b="1" i="1" dirty="0" smtClean="0">
                <a:solidFill>
                  <a:srgbClr val="3366FF"/>
                </a:solidFill>
              </a:rPr>
              <a:t>150 mm</a:t>
            </a:r>
          </a:p>
          <a:p>
            <a:r>
              <a:rPr lang="en-US" sz="1800" i="1" dirty="0" smtClean="0"/>
              <a:t>Integrated field:</a:t>
            </a:r>
            <a:r>
              <a:rPr lang="en-US" sz="1800" b="1" i="1" dirty="0" smtClean="0">
                <a:solidFill>
                  <a:srgbClr val="3366FF"/>
                </a:solidFill>
              </a:rPr>
              <a:t>35 T m</a:t>
            </a:r>
            <a:r>
              <a:rPr lang="en-US" sz="1800" i="1" dirty="0" smtClean="0"/>
              <a:t> (26 Tm at present LHC)</a:t>
            </a:r>
          </a:p>
          <a:p>
            <a:pPr lvl="1"/>
            <a:r>
              <a:rPr lang="en-US" sz="1800" i="1" dirty="0" smtClean="0"/>
              <a:t>5.59 T at 12 kA. </a:t>
            </a:r>
            <a:r>
              <a:rPr lang="en-US" sz="1800" i="1" dirty="0" err="1" smtClean="0"/>
              <a:t>L</a:t>
            </a:r>
            <a:r>
              <a:rPr lang="en-US" sz="1800" i="1" baseline="-25000" dirty="0" err="1" smtClean="0"/>
              <a:t>coil</a:t>
            </a:r>
            <a:r>
              <a:rPr lang="en-US" sz="1800" i="1" dirty="0" smtClean="0"/>
              <a:t>=6.3 m </a:t>
            </a:r>
          </a:p>
          <a:p>
            <a:r>
              <a:rPr lang="en-US" sz="1800" i="1" dirty="0" smtClean="0"/>
              <a:t>T</a:t>
            </a:r>
            <a:r>
              <a:rPr lang="en-US" sz="1800" i="1" baseline="-25000" dirty="0" smtClean="0"/>
              <a:t>op</a:t>
            </a:r>
            <a:r>
              <a:rPr lang="en-US" sz="1800" i="1" dirty="0" smtClean="0"/>
              <a:t>:		1.9 K  by </a:t>
            </a:r>
            <a:r>
              <a:rPr lang="en-US" sz="1800" i="1" dirty="0" err="1" smtClean="0"/>
              <a:t>HeII</a:t>
            </a:r>
            <a:r>
              <a:rPr lang="en-US" sz="1800" i="1" dirty="0" smtClean="0"/>
              <a:t> cooling</a:t>
            </a:r>
          </a:p>
          <a:p>
            <a:r>
              <a:rPr lang="en-US" sz="1800" i="1" dirty="0" smtClean="0"/>
              <a:t>Op. point (2D coil):	</a:t>
            </a:r>
            <a:r>
              <a:rPr lang="en-US" sz="1800" b="1" i="1" dirty="0" smtClean="0">
                <a:solidFill>
                  <a:srgbClr val="3366FF"/>
                </a:solidFill>
              </a:rPr>
              <a:t>75 %</a:t>
            </a:r>
          </a:p>
          <a:p>
            <a:r>
              <a:rPr lang="en-US" sz="1800" i="1" dirty="0" smtClean="0"/>
              <a:t>Coil layout:	</a:t>
            </a:r>
            <a:r>
              <a:rPr lang="en-US" sz="1800" i="1" dirty="0" smtClean="0">
                <a:solidFill>
                  <a:srgbClr val="000000"/>
                </a:solidFill>
              </a:rPr>
              <a:t>1 layer of 15.1 mm cable</a:t>
            </a:r>
          </a:p>
          <a:p>
            <a:pPr lvl="1"/>
            <a:r>
              <a:rPr lang="en-US" sz="1800" i="1" dirty="0" smtClean="0">
                <a:solidFill>
                  <a:srgbClr val="000000"/>
                </a:solidFill>
              </a:rPr>
              <a:t>Better cooling</a:t>
            </a:r>
            <a:r>
              <a:rPr lang="en-US" sz="1800" i="1" dirty="0" smtClean="0"/>
              <a:t>. Saving space for iron yoke.</a:t>
            </a:r>
            <a:r>
              <a:rPr lang="en-US" sz="1400" i="1" dirty="0" smtClean="0"/>
              <a:t>  </a:t>
            </a:r>
          </a:p>
          <a:p>
            <a:r>
              <a:rPr lang="en-US" sz="1800" i="1" dirty="0" smtClean="0"/>
              <a:t>Conductor:	</a:t>
            </a:r>
            <a:r>
              <a:rPr lang="en-US" sz="1800" b="1" i="1" dirty="0" err="1" smtClean="0">
                <a:solidFill>
                  <a:srgbClr val="3366FF"/>
                </a:solidFill>
              </a:rPr>
              <a:t>Nb</a:t>
            </a:r>
            <a:r>
              <a:rPr lang="en-US" sz="1800" b="1" i="1" dirty="0" smtClean="0">
                <a:solidFill>
                  <a:srgbClr val="3366FF"/>
                </a:solidFill>
              </a:rPr>
              <a:t>-Ti LHC MB outer cable</a:t>
            </a:r>
          </a:p>
          <a:p>
            <a:r>
              <a:rPr lang="en-US" sz="1800" i="1" dirty="0" smtClean="0"/>
              <a:t>Structure:	Collared yoke structure by keying </a:t>
            </a:r>
          </a:p>
          <a:p>
            <a:pPr lvl="1"/>
            <a:r>
              <a:rPr lang="en-US" sz="1800" i="1" dirty="0" smtClean="0"/>
              <a:t>RHIC dipole, LHC MQXA, J-PARC SCFM</a:t>
            </a:r>
          </a:p>
          <a:p>
            <a:pPr lvl="1"/>
            <a:r>
              <a:rPr lang="en-US" sz="1800" i="1" dirty="0" smtClean="0">
                <a:solidFill>
                  <a:srgbClr val="000000"/>
                </a:solidFill>
              </a:rPr>
              <a:t>Enhancing iron material for stray field issue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Field quality:	</a:t>
            </a:r>
            <a:r>
              <a:rPr lang="en-US" sz="1800" i="1" dirty="0">
                <a:solidFill>
                  <a:srgbClr val="000000"/>
                </a:solidFill>
              </a:rPr>
              <a:t>&lt;</a:t>
            </a:r>
            <a:r>
              <a:rPr lang="en-US" sz="1800" i="1" dirty="0" smtClean="0">
                <a:solidFill>
                  <a:srgbClr val="000000"/>
                </a:solidFill>
              </a:rPr>
              <a:t> 10</a:t>
            </a:r>
            <a:r>
              <a:rPr lang="en-US" sz="1800" i="1" baseline="30000" dirty="0" smtClean="0">
                <a:solidFill>
                  <a:srgbClr val="000000"/>
                </a:solidFill>
              </a:rPr>
              <a:t>-4</a:t>
            </a:r>
            <a:r>
              <a:rPr lang="en-US" sz="1800" i="1" dirty="0" smtClean="0">
                <a:solidFill>
                  <a:srgbClr val="000000"/>
                </a:solidFill>
              </a:rPr>
              <a:t>  at </a:t>
            </a:r>
            <a:r>
              <a:rPr lang="en-US" sz="1800" i="1" dirty="0" err="1" smtClean="0">
                <a:solidFill>
                  <a:srgbClr val="000000"/>
                </a:solidFill>
              </a:rPr>
              <a:t>R</a:t>
            </a:r>
            <a:r>
              <a:rPr lang="en-US" sz="1800" i="1" baseline="-25000" dirty="0" err="1" smtClean="0">
                <a:solidFill>
                  <a:srgbClr val="000000"/>
                </a:solidFill>
              </a:rPr>
              <a:t>ref</a:t>
            </a:r>
            <a:r>
              <a:rPr lang="en-US" sz="1800" i="1" dirty="0" smtClean="0">
                <a:solidFill>
                  <a:srgbClr val="000000"/>
                </a:solidFill>
              </a:rPr>
              <a:t> = 50 mm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Cold mass OD:	550 +10 x 2 = 570 mm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Cryostat OD:	914 mm, same as MB cryostat</a:t>
            </a:r>
          </a:p>
          <a:p>
            <a:r>
              <a:rPr lang="en-US" sz="1800" i="1" dirty="0" smtClean="0"/>
              <a:t>Radiation, energy deposition:</a:t>
            </a:r>
          </a:p>
          <a:p>
            <a:pPr>
              <a:buNone/>
            </a:pPr>
            <a:r>
              <a:rPr lang="en-US" sz="1800" i="1" dirty="0" smtClean="0">
                <a:solidFill>
                  <a:srgbClr val="FF6600"/>
                </a:solidFill>
              </a:rPr>
              <a:t>		</a:t>
            </a:r>
            <a:r>
              <a:rPr lang="en-US" sz="1800" i="1" dirty="0">
                <a:solidFill>
                  <a:srgbClr val="FF6600"/>
                </a:solidFill>
              </a:rPr>
              <a:t>	</a:t>
            </a:r>
            <a:r>
              <a:rPr lang="en-US" sz="1800" b="1" i="1" dirty="0" smtClean="0">
                <a:solidFill>
                  <a:srgbClr val="3366FF"/>
                </a:solidFill>
              </a:rPr>
              <a:t>A few 10 </a:t>
            </a:r>
            <a:r>
              <a:rPr lang="en-US" sz="1800" b="1" i="1" dirty="0" err="1" smtClean="0">
                <a:solidFill>
                  <a:srgbClr val="3366FF"/>
                </a:solidFill>
              </a:rPr>
              <a:t>MGy</a:t>
            </a:r>
            <a:r>
              <a:rPr lang="en-US" sz="1800" b="1" i="1" dirty="0" smtClean="0">
                <a:solidFill>
                  <a:srgbClr val="3366FF"/>
                </a:solidFill>
              </a:rPr>
              <a:t>, 1~2 mW/cm</a:t>
            </a:r>
            <a:r>
              <a:rPr lang="en-US" sz="1800" b="1" i="1" baseline="30000" dirty="0" smtClean="0">
                <a:solidFill>
                  <a:srgbClr val="3366FF"/>
                </a:solidFill>
              </a:rPr>
              <a:t>3</a:t>
            </a:r>
            <a:r>
              <a:rPr lang="en-US" sz="1800" b="1" i="1" dirty="0" smtClean="0">
                <a:solidFill>
                  <a:srgbClr val="3366FF"/>
                </a:solidFill>
              </a:rPr>
              <a:t> </a:t>
            </a:r>
          </a:p>
        </p:txBody>
      </p:sp>
      <p:pic>
        <p:nvPicPr>
          <p:cNvPr id="23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1" t="1936"/>
          <a:stretch/>
        </p:blipFill>
        <p:spPr>
          <a:xfrm>
            <a:off x="5803147" y="381000"/>
            <a:ext cx="3340853" cy="3189571"/>
          </a:xfrm>
          <a:prstGeom prst="rect">
            <a:avLst/>
          </a:prstGeom>
        </p:spPr>
      </p:pic>
      <p:pic>
        <p:nvPicPr>
          <p:cNvPr id="25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0460"/>
          <a:stretch/>
        </p:blipFill>
        <p:spPr>
          <a:xfrm>
            <a:off x="5442169" y="723900"/>
            <a:ext cx="608493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473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4723515"/>
              </p:ext>
            </p:extLst>
          </p:nvPr>
        </p:nvGraphicFramePr>
        <p:xfrm>
          <a:off x="4483100" y="863600"/>
          <a:ext cx="4508500" cy="5295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00" y="-127000"/>
            <a:ext cx="9283700" cy="838200"/>
          </a:xfrm>
        </p:spPr>
        <p:txBody>
          <a:bodyPr>
            <a:normAutofit/>
          </a:bodyPr>
          <a:lstStyle/>
          <a:p>
            <a:pPr algn="l"/>
            <a:r>
              <a:rPr lang="en-US" altLang="ja-JP" sz="3600" b="1" dirty="0">
                <a:solidFill>
                  <a:schemeClr val="accent1"/>
                </a:solidFill>
              </a:rPr>
              <a:t>Variation of </a:t>
            </a:r>
            <a:r>
              <a:rPr lang="en-US" altLang="ja-JP" sz="3600" b="1" dirty="0" err="1">
                <a:solidFill>
                  <a:schemeClr val="accent1"/>
                </a:solidFill>
              </a:rPr>
              <a:t>Multipole</a:t>
            </a:r>
            <a:r>
              <a:rPr lang="en-US" altLang="ja-JP" sz="3600" b="1" dirty="0">
                <a:solidFill>
                  <a:schemeClr val="accent1"/>
                </a:solidFill>
              </a:rPr>
              <a:t> </a:t>
            </a:r>
            <a:r>
              <a:rPr lang="en-US" altLang="ja-JP" sz="3600" b="1" dirty="0" smtClean="0">
                <a:solidFill>
                  <a:schemeClr val="accent1"/>
                </a:solidFill>
              </a:rPr>
              <a:t>Coefficients (2D)</a:t>
            </a:r>
            <a:endParaRPr lang="en-US" altLang="ja-JP" sz="3600" b="1" dirty="0">
              <a:solidFill>
                <a:schemeClr val="accent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5270500" y="1143000"/>
            <a:ext cx="25400" cy="4191000"/>
          </a:xfrm>
          <a:prstGeom prst="line">
            <a:avLst/>
          </a:prstGeom>
          <a:ln w="254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242300" y="2527300"/>
            <a:ext cx="0" cy="1714500"/>
          </a:xfrm>
          <a:prstGeom prst="line">
            <a:avLst/>
          </a:prstGeom>
          <a:ln w="254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962900" y="4229100"/>
            <a:ext cx="85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Nominal current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65252" y="1068551"/>
            <a:ext cx="830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Injection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3430885"/>
            <a:ext cx="1358900" cy="1501317"/>
          </a:xfrm>
          <a:prstGeom prst="rect">
            <a:avLst/>
          </a:prstGeom>
        </p:spPr>
      </p:pic>
      <p:graphicFrame>
        <p:nvGraphicFramePr>
          <p:cNvPr id="33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3427378"/>
              </p:ext>
            </p:extLst>
          </p:nvPr>
        </p:nvGraphicFramePr>
        <p:xfrm>
          <a:off x="146050" y="971550"/>
          <a:ext cx="4400550" cy="5149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4" name="Straight Connector 20"/>
          <p:cNvCxnSpPr/>
          <p:nvPr/>
        </p:nvCxnSpPr>
        <p:spPr>
          <a:xfrm>
            <a:off x="1016000" y="1219200"/>
            <a:ext cx="25400" cy="4191000"/>
          </a:xfrm>
          <a:prstGeom prst="line">
            <a:avLst/>
          </a:prstGeom>
          <a:ln w="254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5"/>
          <p:cNvSpPr txBox="1"/>
          <p:nvPr/>
        </p:nvSpPr>
        <p:spPr>
          <a:xfrm>
            <a:off x="3289300" y="3873500"/>
            <a:ext cx="97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Nominal current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Box 19"/>
          <p:cNvSpPr txBox="1"/>
          <p:nvPr/>
        </p:nvSpPr>
        <p:spPr>
          <a:xfrm>
            <a:off x="1074252" y="5043651"/>
            <a:ext cx="868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Injection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7" name="Straight Connector 21"/>
          <p:cNvCxnSpPr/>
          <p:nvPr/>
        </p:nvCxnSpPr>
        <p:spPr>
          <a:xfrm>
            <a:off x="3848100" y="2108200"/>
            <a:ext cx="0" cy="1714500"/>
          </a:xfrm>
          <a:prstGeom prst="line">
            <a:avLst/>
          </a:prstGeom>
          <a:ln w="254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5"/>
          <p:cNvSpPr txBox="1"/>
          <p:nvPr/>
        </p:nvSpPr>
        <p:spPr>
          <a:xfrm>
            <a:off x="2311400" y="685800"/>
            <a:ext cx="977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1"/>
                </a:solidFill>
                <a:latin typeface="Calibri"/>
              </a:rPr>
              <a:t>b</a:t>
            </a:r>
            <a:r>
              <a:rPr lang="en-US" sz="2400" b="1" i="1" baseline="-25000" dirty="0" smtClean="0">
                <a:solidFill>
                  <a:schemeClr val="accent1"/>
                </a:solidFill>
                <a:latin typeface="Calibri"/>
              </a:rPr>
              <a:t>3</a:t>
            </a:r>
            <a:endParaRPr lang="en-US" sz="2400" b="1" i="1" baseline="-25000" dirty="0">
              <a:solidFill>
                <a:schemeClr val="accent1"/>
              </a:solidFill>
              <a:latin typeface="Calibri"/>
            </a:endParaRPr>
          </a:p>
        </p:txBody>
      </p:sp>
      <p:sp>
        <p:nvSpPr>
          <p:cNvPr id="39" name="TextBox 15"/>
          <p:cNvSpPr txBox="1"/>
          <p:nvPr/>
        </p:nvSpPr>
        <p:spPr>
          <a:xfrm>
            <a:off x="6388100" y="6096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1"/>
                </a:solidFill>
                <a:latin typeface="Calibri"/>
              </a:rPr>
              <a:t>b</a:t>
            </a:r>
            <a:r>
              <a:rPr lang="en-US" sz="2400" b="1" i="1" baseline="-25000" dirty="0" smtClean="0">
                <a:solidFill>
                  <a:schemeClr val="accent1"/>
                </a:solidFill>
                <a:latin typeface="Calibri"/>
              </a:rPr>
              <a:t>3</a:t>
            </a:r>
            <a:r>
              <a:rPr lang="en-US" sz="2400" b="1" i="1" dirty="0" smtClean="0">
                <a:solidFill>
                  <a:schemeClr val="accent1"/>
                </a:solidFill>
                <a:latin typeface="Calibri"/>
              </a:rPr>
              <a:t> to b</a:t>
            </a:r>
            <a:r>
              <a:rPr lang="en-US" sz="2400" b="1" i="1" baseline="-25000" dirty="0" smtClean="0">
                <a:solidFill>
                  <a:schemeClr val="accent1"/>
                </a:solidFill>
                <a:latin typeface="Calibri"/>
              </a:rPr>
              <a:t>11</a:t>
            </a:r>
            <a:endParaRPr lang="en-US" sz="2400" b="1" i="1" baseline="-25000" dirty="0">
              <a:solidFill>
                <a:schemeClr val="accent1"/>
              </a:solidFill>
              <a:latin typeface="Calibri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28700" y="6211669"/>
            <a:ext cx="7904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dirty="0" smtClean="0"/>
              <a:t>Control of the iron saturation effect on field quality.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dirty="0" smtClean="0"/>
              <a:t>Successful adjustment of </a:t>
            </a:r>
            <a:r>
              <a:rPr kumimoji="1" lang="en-US" altLang="ja-JP" dirty="0" err="1" smtClean="0"/>
              <a:t>multipole</a:t>
            </a:r>
            <a:r>
              <a:rPr kumimoji="1" lang="en-US" altLang="ja-JP" dirty="0" smtClean="0"/>
              <a:t> coefficient (&lt; 1 unit) at the nominal current.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5494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1983435"/>
              </p:ext>
            </p:extLst>
          </p:nvPr>
        </p:nvGraphicFramePr>
        <p:xfrm>
          <a:off x="157039" y="571500"/>
          <a:ext cx="3314701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1814924"/>
              </p:ext>
            </p:extLst>
          </p:nvPr>
        </p:nvGraphicFramePr>
        <p:xfrm>
          <a:off x="149751" y="2597150"/>
          <a:ext cx="3329277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746929"/>
              </p:ext>
            </p:extLst>
          </p:nvPr>
        </p:nvGraphicFramePr>
        <p:xfrm>
          <a:off x="155574" y="4622800"/>
          <a:ext cx="3317631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8962"/>
          </a:xfrm>
        </p:spPr>
        <p:txBody>
          <a:bodyPr>
            <a:noAutofit/>
          </a:bodyPr>
          <a:lstStyle/>
          <a:p>
            <a:pPr algn="l"/>
            <a:r>
              <a:rPr lang="en-US" altLang="zh-CN" sz="3200" b="1" dirty="0" smtClean="0">
                <a:solidFill>
                  <a:schemeClr val="accent1"/>
                </a:solidFill>
              </a:rPr>
              <a:t>Field Integral &amp; Magnet Length: Option C (LL75)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890992" y="3746500"/>
            <a:ext cx="5969000" cy="1588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4500" y="590550"/>
            <a:ext cx="7493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RE</a:t>
            </a:r>
            <a:endParaRPr lang="en-US" sz="16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16200" y="590550"/>
            <a:ext cx="7620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LE</a:t>
            </a:r>
            <a:endParaRPr lang="en-US" sz="16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4" name="Straight Connector 8"/>
          <p:cNvCxnSpPr/>
          <p:nvPr/>
        </p:nvCxnSpPr>
        <p:spPr>
          <a:xfrm rot="5400000">
            <a:off x="-405092" y="3746501"/>
            <a:ext cx="5969000" cy="1588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3"/>
          <p:cNvSpPr txBox="1"/>
          <p:nvPr/>
        </p:nvSpPr>
        <p:spPr>
          <a:xfrm>
            <a:off x="1816100" y="590550"/>
            <a:ext cx="5969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S.S.</a:t>
            </a:r>
            <a:endParaRPr lang="en-US" sz="1600" i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37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760155"/>
              </p:ext>
            </p:extLst>
          </p:nvPr>
        </p:nvGraphicFramePr>
        <p:xfrm>
          <a:off x="3441702" y="939800"/>
          <a:ext cx="5397498" cy="3517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583"/>
                <a:gridCol w="899583"/>
                <a:gridCol w="899583"/>
                <a:gridCol w="899583"/>
                <a:gridCol w="899583"/>
                <a:gridCol w="899583"/>
              </a:tblGrid>
              <a:tr h="7859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Field Integral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  <a:latin typeface="+mn-lt"/>
                        <a:cs typeface="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Return End</a:t>
                      </a:r>
                    </a:p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(-4000</a:t>
                      </a:r>
                      <a:r>
                        <a:rPr lang="en-US" altLang="ja-JP" sz="1400" b="0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"/>
                        </a:rPr>
                        <a:t> &lt; z &lt; </a:t>
                      </a:r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 -2041)</a:t>
                      </a:r>
                      <a:endParaRPr lang="en-US" altLang="ja-JP" sz="1400" b="0" i="0" u="none" strike="noStrike" dirty="0">
                        <a:solidFill>
                          <a:schemeClr val="bg1"/>
                        </a:solidFill>
                        <a:latin typeface="+mn-lt"/>
                        <a:cs typeface="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S.S.</a:t>
                      </a:r>
                    </a:p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(-2041</a:t>
                      </a:r>
                      <a:r>
                        <a:rPr lang="en-US" altLang="ja-JP" sz="1400" b="0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"/>
                        </a:rPr>
                        <a:t> &lt; z &lt; </a:t>
                      </a:r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+2041 </a:t>
                      </a:r>
                      <a:r>
                        <a:rPr lang="en-US" altLang="ja-JP" sz="1400" b="0" i="0" u="none" strike="noStrike" dirty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Lead End</a:t>
                      </a:r>
                      <a:r>
                        <a:rPr lang="en-US" altLang="ja-JP" sz="1400" b="0" i="0" u="none" strike="noStrike" dirty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:</a:t>
                      </a:r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 (+2041</a:t>
                      </a:r>
                      <a:r>
                        <a:rPr lang="en-US" altLang="ja-JP" sz="1400" b="0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"/>
                        </a:rPr>
                        <a:t> &lt; z &lt; </a:t>
                      </a:r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 +4000 </a:t>
                      </a:r>
                      <a:r>
                        <a:rPr lang="en-US" altLang="ja-JP" sz="1400" b="0" i="0" u="none" strike="noStrike" dirty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Total</a:t>
                      </a:r>
                    </a:p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(Tm)</a:t>
                      </a:r>
                      <a:endParaRPr lang="en-US" altLang="ja-JP" sz="1400" b="0" i="0" u="none" strike="noStrike" dirty="0">
                        <a:solidFill>
                          <a:schemeClr val="bg1"/>
                        </a:solidFill>
                        <a:latin typeface="+mn-lt"/>
                        <a:cs typeface="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Ratio of integral</a:t>
                      </a:r>
                    </a:p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"/>
                        </a:rPr>
                        <a:t>(unit)</a:t>
                      </a:r>
                      <a:endParaRPr lang="en-US" altLang="ja-JP" sz="1400" b="0" i="0" u="none" strike="noStrike" dirty="0">
                        <a:solidFill>
                          <a:schemeClr val="bg1"/>
                        </a:solidFill>
                        <a:latin typeface="+mn-lt"/>
                        <a:cs typeface=""/>
                      </a:endParaRPr>
                    </a:p>
                  </a:txBody>
                  <a:tcPr marL="12700" marR="12700" marT="12700" marB="0" anchor="ctr"/>
                </a:tc>
              </a:tr>
              <a:tr h="45533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B1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6.1715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22.8779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6.1711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35.2204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 smtClean="0">
                          <a:solidFill>
                            <a:srgbClr val="FF6600"/>
                          </a:solidFill>
                          <a:effectLst/>
                          <a:latin typeface="ＭＳ Ｐゴシック"/>
                        </a:rPr>
                        <a:t>10000 </a:t>
                      </a:r>
                      <a:endParaRPr lang="en-US" altLang="ja-JP" sz="1600" b="0" i="0" u="none" strike="noStrike" dirty="0">
                        <a:solidFill>
                          <a:srgbClr val="FF66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/>
                </a:tc>
              </a:tr>
              <a:tr h="45533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B3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-0.0156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0.0090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-0.0138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-0.0205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-5.82 </a:t>
                      </a:r>
                    </a:p>
                  </a:txBody>
                  <a:tcPr marL="12700" marR="12700" marT="12700" marB="0" anchor="ctr"/>
                </a:tc>
              </a:tr>
              <a:tr h="45533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B5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-0.0019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-0.0003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-0.0004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-0.0025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FF6600"/>
                          </a:solidFill>
                          <a:effectLst/>
                          <a:latin typeface="ＭＳ Ｐゴシック"/>
                        </a:rPr>
                        <a:t>-0.71 </a:t>
                      </a:r>
                    </a:p>
                  </a:txBody>
                  <a:tcPr marL="12700" marR="12700" marT="12700" marB="0" anchor="ctr"/>
                </a:tc>
              </a:tr>
              <a:tr h="45533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B7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-0.0005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0.0016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FF6600"/>
                          </a:solidFill>
                          <a:effectLst/>
                          <a:latin typeface="ＭＳ Ｐゴシック"/>
                        </a:rPr>
                        <a:t>0.44 </a:t>
                      </a:r>
                    </a:p>
                  </a:txBody>
                  <a:tcPr marL="12700" marR="12700" marT="12700" marB="0" anchor="ctr"/>
                </a:tc>
              </a:tr>
              <a:tr h="45533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A1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-0.0046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-0.0044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-1.26 </a:t>
                      </a:r>
                    </a:p>
                  </a:txBody>
                  <a:tcPr marL="12700" marR="12700" marT="12700" marB="0" anchor="ctr"/>
                </a:tc>
              </a:tr>
              <a:tr h="45533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A3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0.0014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ＭＳ Ｐゴシック"/>
                        </a:rPr>
                        <a:t>0.40 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39" name="テキスト ボックス 38"/>
          <p:cNvSpPr txBox="1"/>
          <p:nvPr/>
        </p:nvSpPr>
        <p:spPr>
          <a:xfrm>
            <a:off x="3427442" y="508000"/>
            <a:ext cx="555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*For Mechanical Coil Length: 6.416 m (-3209 &lt; z &lt; +3207)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632200" y="4432975"/>
            <a:ext cx="5511800" cy="230832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177800" indent="-177800">
              <a:buFont typeface="Arial"/>
              <a:buChar char="•"/>
              <a:tabLst>
                <a:tab pos="622300" algn="l"/>
              </a:tabLst>
            </a:pP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A large </a:t>
            </a:r>
            <a:r>
              <a:rPr kumimoji="1"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B</a:t>
            </a:r>
            <a:r>
              <a:rPr kumimoji="1" lang="en-US" altLang="ja-JP" i="1" baseline="-25000" dirty="0" smtClean="0">
                <a:solidFill>
                  <a:prstClr val="black"/>
                </a:solidFill>
                <a:latin typeface="Calibri"/>
                <a:ea typeface="ＭＳ Ｐゴシック"/>
              </a:rPr>
              <a:t>3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of 0.009 Tm (+4 unit) generated in S.S. due to the end effects while the one in 2D is almost zero. </a:t>
            </a:r>
          </a:p>
          <a:p>
            <a:pPr marL="177800" indent="-177800">
              <a:buFont typeface="Arial"/>
              <a:buChar char="•"/>
              <a:tabLst>
                <a:tab pos="622300" algn="l"/>
              </a:tabLst>
            </a:pP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The integral of </a:t>
            </a:r>
            <a:r>
              <a:rPr kumimoji="1"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B</a:t>
            </a:r>
            <a:r>
              <a:rPr kumimoji="1" lang="en-US" altLang="ja-JP" i="1" baseline="-25000" dirty="0" smtClean="0">
                <a:solidFill>
                  <a:prstClr val="black"/>
                </a:solidFill>
                <a:latin typeface="Calibri"/>
                <a:ea typeface="ＭＳ Ｐゴシック"/>
              </a:rPr>
              <a:t>3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(-6 unit) could be minimized by adjusting </a:t>
            </a:r>
            <a:r>
              <a:rPr kumimoji="1"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B</a:t>
            </a:r>
            <a:r>
              <a:rPr kumimoji="1" lang="en-US" altLang="ja-JP" i="1" baseline="-25000" dirty="0" smtClean="0">
                <a:solidFill>
                  <a:prstClr val="black"/>
                </a:solidFill>
                <a:latin typeface="Calibri"/>
                <a:ea typeface="ＭＳ Ｐゴシック"/>
              </a:rPr>
              <a:t>3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in S.S. to a certain value. </a:t>
            </a:r>
            <a:endParaRPr kumimoji="1"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  <a:p>
            <a:pPr marL="177800" indent="-177800">
              <a:buFont typeface="Arial"/>
              <a:buChar char="•"/>
              <a:tabLst>
                <a:tab pos="622300" algn="l"/>
              </a:tabLst>
            </a:pP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Other </a:t>
            </a:r>
            <a:r>
              <a:rPr kumimoji="1"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multipoles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less than 1 unit looks acceptable except </a:t>
            </a:r>
            <a:r>
              <a:rPr kumimoji="1"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A</a:t>
            </a:r>
            <a:r>
              <a:rPr kumimoji="1" lang="en-US" altLang="ja-JP" i="1" baseline="-25000" dirty="0" smtClean="0">
                <a:solidFill>
                  <a:prstClr val="black"/>
                </a:solidFill>
                <a:latin typeface="Calibri"/>
                <a:ea typeface="ＭＳ Ｐゴシック"/>
              </a:rPr>
              <a:t>1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.</a:t>
            </a:r>
          </a:p>
          <a:p>
            <a:pPr marL="177800" indent="-177800">
              <a:buFont typeface="Arial"/>
              <a:buChar char="•"/>
              <a:tabLst>
                <a:tab pos="622300" algn="l"/>
              </a:tabLst>
            </a:pP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The whole magnet length estimate: </a:t>
            </a:r>
            <a:r>
              <a:rPr kumimoji="1" lang="en-US" altLang="ja-JP" b="1" dirty="0" smtClean="0">
                <a:solidFill>
                  <a:srgbClr val="FF6600"/>
                </a:solidFill>
                <a:latin typeface="Calibri"/>
                <a:ea typeface="ＭＳ Ｐゴシック"/>
              </a:rPr>
              <a:t>6.92 m</a:t>
            </a:r>
          </a:p>
          <a:p>
            <a:pPr lvl="2">
              <a:tabLst>
                <a:tab pos="622300" algn="l"/>
              </a:tabLst>
            </a:pPr>
            <a:r>
              <a:rPr kumimoji="1" lang="en-US" altLang="ja-JP" b="1" dirty="0" smtClean="0">
                <a:solidFill>
                  <a:srgbClr val="FF6600"/>
                </a:solidFill>
                <a:latin typeface="Calibri"/>
                <a:ea typeface="ＭＳ Ｐゴシック"/>
              </a:rPr>
              <a:t>&gt;&gt; Acceptable for the vertical cold test at KEK</a:t>
            </a:r>
          </a:p>
        </p:txBody>
      </p:sp>
    </p:spTree>
    <p:extLst>
      <p:ext uri="{BB962C8B-B14F-4D97-AF65-F5344CB8AC3E}">
        <p14:creationId xmlns:p14="http://schemas.microsoft.com/office/powerpoint/2010/main" val="2740465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4330700" cy="1109662"/>
          </a:xfrm>
        </p:spPr>
        <p:txBody>
          <a:bodyPr>
            <a:normAutofit/>
          </a:bodyPr>
          <a:lstStyle/>
          <a:p>
            <a:pPr algn="l"/>
            <a:r>
              <a:rPr lang="en-US" altLang="ja-JP" sz="3200" b="1" dirty="0">
                <a:solidFill>
                  <a:srgbClr val="4F81BD"/>
                </a:solidFill>
              </a:rPr>
              <a:t>Mechanical </a:t>
            </a:r>
            <a:r>
              <a:rPr lang="en-US" altLang="ja-JP" sz="3200" b="1" dirty="0" smtClean="0">
                <a:solidFill>
                  <a:srgbClr val="4F81BD"/>
                </a:solidFill>
              </a:rPr>
              <a:t>Analysis for Key insertion</a:t>
            </a:r>
            <a:endParaRPr kumimoji="1" lang="ja-JP" altLang="en-US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10" descr="key-model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0" y="1336479"/>
            <a:ext cx="4610100" cy="5492279"/>
          </a:xfrm>
          <a:prstGeom prst="rect">
            <a:avLst/>
          </a:prstGeom>
        </p:spPr>
      </p:pic>
      <p:sp>
        <p:nvSpPr>
          <p:cNvPr id="6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-8621" y="1368623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UX = 0 </a:t>
            </a:r>
          </a:p>
        </p:txBody>
      </p:sp>
      <p:sp>
        <p:nvSpPr>
          <p:cNvPr id="8" name="Rectangle 12"/>
          <p:cNvSpPr/>
          <p:nvPr/>
        </p:nvSpPr>
        <p:spPr>
          <a:xfrm>
            <a:off x="990600" y="5407223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UY = 0 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533400" y="3962400"/>
            <a:ext cx="5334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Spacer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6"/>
          <p:cNvSpPr txBox="1"/>
          <p:nvPr/>
        </p:nvSpPr>
        <p:spPr>
          <a:xfrm>
            <a:off x="1066800" y="4800600"/>
            <a:ext cx="3048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Coil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21"/>
          <p:cNvSpPr txBox="1"/>
          <p:nvPr/>
        </p:nvSpPr>
        <p:spPr>
          <a:xfrm>
            <a:off x="2057400" y="3352800"/>
            <a:ext cx="38100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Yoke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ounded Rectangle 7"/>
          <p:cNvSpPr/>
          <p:nvPr/>
        </p:nvSpPr>
        <p:spPr>
          <a:xfrm>
            <a:off x="3581400" y="4343400"/>
            <a:ext cx="1066800" cy="243840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TextBox 22"/>
          <p:cNvSpPr txBox="1"/>
          <p:nvPr/>
        </p:nvSpPr>
        <p:spPr>
          <a:xfrm>
            <a:off x="4114800" y="32004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US" altLang="zh-CN" sz="1400" dirty="0" smtClean="0">
                <a:solidFill>
                  <a:prstClr val="black"/>
                </a:solidFill>
                <a:latin typeface="Calibri"/>
                <a:ea typeface="宋体"/>
              </a:rPr>
              <a:t>.5 unit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thickness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4" name="Straight Arrow Connector 9"/>
          <p:cNvCxnSpPr/>
          <p:nvPr/>
        </p:nvCxnSpPr>
        <p:spPr>
          <a:xfrm>
            <a:off x="4495800" y="3733800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26"/>
          <p:cNvSpPr txBox="1"/>
          <p:nvPr/>
        </p:nvSpPr>
        <p:spPr>
          <a:xfrm>
            <a:off x="0" y="5780782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Remove load from the yoke shoulder and insert the load-key; The gap between top and bottom yokes </a:t>
            </a:r>
            <a:r>
              <a:rPr lang="en-US" altLang="zh-CN" sz="1600" i="1" dirty="0" smtClean="0">
                <a:solidFill>
                  <a:prstClr val="black"/>
                </a:solidFill>
                <a:latin typeface="Calibri"/>
                <a:ea typeface="宋体"/>
              </a:rPr>
              <a:t>keep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 closed at both ends.</a:t>
            </a:r>
          </a:p>
        </p:txBody>
      </p:sp>
      <p:sp>
        <p:nvSpPr>
          <p:cNvPr id="16" name="Rectangle 1"/>
          <p:cNvSpPr/>
          <p:nvPr/>
        </p:nvSpPr>
        <p:spPr>
          <a:xfrm>
            <a:off x="342900" y="9271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i="1" dirty="0">
                <a:solidFill>
                  <a:srgbClr val="4F81BD"/>
                </a:solidFill>
                <a:latin typeface="Calibri"/>
              </a:rPr>
              <a:t>Shear stress in lock-keys is not included</a:t>
            </a:r>
          </a:p>
        </p:txBody>
      </p:sp>
      <p:pic>
        <p:nvPicPr>
          <p:cNvPr id="17" name="Picture 2" descr="keyin-cs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4945" y="3581400"/>
            <a:ext cx="3999055" cy="3276600"/>
          </a:xfrm>
          <a:prstGeom prst="rect">
            <a:avLst/>
          </a:prstGeom>
        </p:spPr>
      </p:pic>
      <p:pic>
        <p:nvPicPr>
          <p:cNvPr id="18" name="Picture 8" descr="keyin-ys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3500" y="254001"/>
            <a:ext cx="4000500" cy="3277784"/>
          </a:xfrm>
          <a:prstGeom prst="rect">
            <a:avLst/>
          </a:prstGeom>
        </p:spPr>
      </p:pic>
      <p:sp>
        <p:nvSpPr>
          <p:cNvPr id="19" name="TextBox 17"/>
          <p:cNvSpPr txBox="1"/>
          <p:nvPr/>
        </p:nvSpPr>
        <p:spPr>
          <a:xfrm>
            <a:off x="5194300" y="2870200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Stress in the yoke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219700" y="6210300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Stress in the coil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44701" y="1244600"/>
            <a:ext cx="332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Calibri"/>
                <a:ea typeface="ＭＳ Ｐゴシック"/>
              </a:rPr>
              <a:t>Key slots: below 220 </a:t>
            </a:r>
            <a:r>
              <a:rPr kumimoji="1" lang="en-US" altLang="ja-JP" b="1" dirty="0" err="1" smtClean="0">
                <a:solidFill>
                  <a:srgbClr val="FF0000"/>
                </a:solidFill>
                <a:latin typeface="Calibri"/>
                <a:ea typeface="ＭＳ Ｐゴシック"/>
              </a:rPr>
              <a:t>MPa</a:t>
            </a:r>
            <a:r>
              <a:rPr kumimoji="1" lang="en-US" altLang="ja-JP" b="1" dirty="0" smtClean="0">
                <a:solidFill>
                  <a:srgbClr val="FF0000"/>
                </a:solidFill>
                <a:latin typeface="Calibri"/>
                <a:ea typeface="ＭＳ Ｐゴシック"/>
              </a:rPr>
              <a:t> in most areas &gt;&gt; feasible  </a:t>
            </a:r>
            <a:endParaRPr kumimoji="1" lang="ja-JP" altLang="en-US" b="1" dirty="0">
              <a:solidFill>
                <a:srgbClr val="FF0000"/>
              </a:solidFill>
              <a:latin typeface="Calibri"/>
              <a:ea typeface="ＭＳ Ｐゴシック"/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7493000" y="1866900"/>
            <a:ext cx="660400" cy="16764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3127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2d-D1-mec1003.jpg"/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9717" y="248047"/>
            <a:ext cx="1538342" cy="1733153"/>
          </a:xfrm>
          <a:prstGeom prst="rect">
            <a:avLst/>
          </a:prstGeom>
          <a:noFill/>
        </p:spPr>
      </p:pic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331343"/>
              </p:ext>
            </p:extLst>
          </p:nvPr>
        </p:nvGraphicFramePr>
        <p:xfrm>
          <a:off x="155364" y="1803400"/>
          <a:ext cx="8848936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1"/>
          <p:cNvSpPr txBox="1"/>
          <p:nvPr/>
        </p:nvSpPr>
        <p:spPr>
          <a:xfrm>
            <a:off x="0" y="622300"/>
            <a:ext cx="7912100" cy="36703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charset="2"/>
              <a:buChar char="u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150 mm aperture, Option C (LL75) with 110% of the nominal current.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At Assembly:	</a:t>
            </a:r>
            <a:r>
              <a:rPr lang="en-US" sz="20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prstClr val="black"/>
                </a:solidFill>
                <a:latin typeface="Calibri"/>
              </a:rPr>
              <a:t>Pole_Ave</a:t>
            </a:r>
            <a:r>
              <a:rPr lang="en-US" sz="2000" baseline="-25000" dirty="0" smtClean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of 70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MPa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US" altLang="ja-JP" sz="2000" dirty="0" err="1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s</a:t>
            </a:r>
            <a:r>
              <a:rPr lang="en-US" altLang="ja-JP" sz="2000" baseline="-250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MP_Ave</a:t>
            </a:r>
            <a:r>
              <a:rPr lang="en-US" altLang="ja-JP" sz="2000" baseline="-25000" dirty="0" smtClean="0">
                <a:solidFill>
                  <a:prstClr val="black"/>
                </a:solidFill>
                <a:latin typeface="Calibri"/>
                <a:ea typeface="ＭＳ Ｐゴシック"/>
              </a:rPr>
              <a:t>.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of ~95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MPa</a:t>
            </a:r>
            <a:endParaRPr lang="en-US" sz="2000" dirty="0" smtClean="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At excitation:	</a:t>
            </a:r>
            <a:r>
              <a:rPr lang="en-US" altLang="ja-JP" sz="2000" dirty="0" err="1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s</a:t>
            </a:r>
            <a:r>
              <a:rPr lang="en-US" altLang="ja-JP" sz="2000" baseline="-250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Pole_Ave</a:t>
            </a:r>
            <a:r>
              <a:rPr lang="en-US" altLang="ja-JP" sz="2000" baseline="-25000" dirty="0" smtClean="0">
                <a:solidFill>
                  <a:prstClr val="black"/>
                </a:solidFill>
                <a:latin typeface="Calibri"/>
                <a:ea typeface="ＭＳ Ｐゴシック"/>
              </a:rPr>
              <a:t>. 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of ~5 </a:t>
            </a:r>
            <a:r>
              <a:rPr lang="en-US" altLang="ja-JP" sz="20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MPa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, </a:t>
            </a:r>
            <a:r>
              <a:rPr lang="en-US" altLang="ja-JP" sz="2000" dirty="0" err="1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s</a:t>
            </a:r>
            <a:r>
              <a:rPr lang="en-US" altLang="ja-JP" sz="2000" baseline="-250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MP_Ave</a:t>
            </a:r>
            <a:r>
              <a:rPr lang="en-US" altLang="ja-JP" sz="2000" baseline="-25000" dirty="0" smtClean="0">
                <a:solidFill>
                  <a:prstClr val="black"/>
                </a:solidFill>
                <a:latin typeface="Calibri"/>
                <a:ea typeface="ＭＳ Ｐゴシック"/>
              </a:rPr>
              <a:t>.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 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of 90 </a:t>
            </a:r>
            <a:r>
              <a:rPr lang="en-US" altLang="ja-JP" sz="2000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MPa</a:t>
            </a:r>
            <a:endParaRPr lang="en-US" altLang="ja-JP" sz="2000" dirty="0">
              <a:solidFill>
                <a:prstClr val="black"/>
              </a:solidFill>
              <a:latin typeface="Calibri"/>
              <a:ea typeface="ＭＳ Ｐゴシック"/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cs typeface="Symbol" charset="2"/>
              </a:rPr>
              <a:t>Peak stress below 150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  <a:cs typeface="Symbol" charset="2"/>
              </a:rPr>
              <a:t>MPa</a:t>
            </a:r>
            <a:endParaRPr lang="en-US" sz="2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911089" cy="6858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4F81BD"/>
                </a:solidFill>
              </a:rPr>
              <a:t>Coil Stress at Each </a:t>
            </a:r>
            <a:r>
              <a:rPr lang="en-US" sz="3600" b="1" dirty="0">
                <a:solidFill>
                  <a:srgbClr val="4F81BD"/>
                </a:solidFill>
              </a:rPr>
              <a:t>S</a:t>
            </a:r>
            <a:r>
              <a:rPr lang="en-US" sz="3600" b="1" dirty="0" smtClean="0">
                <a:solidFill>
                  <a:srgbClr val="4F81BD"/>
                </a:solidFill>
              </a:rPr>
              <a:t>tep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3060700" y="4800600"/>
            <a:ext cx="3213100" cy="622300"/>
          </a:xfrm>
          <a:prstGeom prst="roundRect">
            <a:avLst/>
          </a:prstGeom>
          <a:noFill/>
          <a:ln w="28575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49411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15089</TotalTime>
  <Words>2528</Words>
  <Application>Microsoft Macintosh PowerPoint</Application>
  <PresentationFormat>画面に合わせる (4:3)</PresentationFormat>
  <Paragraphs>682</Paragraphs>
  <Slides>27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27</vt:i4>
      </vt:variant>
    </vt:vector>
  </HeadingPairs>
  <TitlesOfParts>
    <vt:vector size="31" baseType="lpstr">
      <vt:lpstr>Office Theme</vt:lpstr>
      <vt:lpstr>Office テーマ</vt:lpstr>
      <vt:lpstr>1_Office Theme</vt:lpstr>
      <vt:lpstr>1_Office テーマ</vt:lpstr>
      <vt:lpstr>Progress Report on Magnet R&amp;D and Further Plans for CERN-KEK Collaboration</vt:lpstr>
      <vt:lpstr>R&amp;D Items</vt:lpstr>
      <vt:lpstr>Layout of IR Magnets</vt:lpstr>
      <vt:lpstr>Objective: New D1</vt:lpstr>
      <vt:lpstr>Latest Design Parameters of D1</vt:lpstr>
      <vt:lpstr>Variation of Multipole Coefficients (2D)</vt:lpstr>
      <vt:lpstr>Field Integral &amp; Magnet Length: Option C (LL75)</vt:lpstr>
      <vt:lpstr>Mechanical Analysis for Key insertion</vt:lpstr>
      <vt:lpstr>Coil Stress at Each Step</vt:lpstr>
      <vt:lpstr>2m-long Model Magnet - Overview</vt:lpstr>
      <vt:lpstr>SC Cable Supply &amp; Schedule</vt:lpstr>
      <vt:lpstr>Cable Size Meas.</vt:lpstr>
      <vt:lpstr>Coil Design</vt:lpstr>
      <vt:lpstr>PowerPoint プレゼンテーション</vt:lpstr>
      <vt:lpstr>Preparatory Work for Cold Tests</vt:lpstr>
      <vt:lpstr>PowerPoint プレゼンテーション</vt:lpstr>
      <vt:lpstr>PowerPoint プレゼンテーション</vt:lpstr>
      <vt:lpstr>R&amp;D Plan of D1 Development  and Budget in 2014</vt:lpstr>
      <vt:lpstr>Plans for D1 Model Development</vt:lpstr>
      <vt:lpstr>Accounting &amp; Budget for D1 model R&amp;D</vt:lpstr>
      <vt:lpstr>KEK Contribution for HL-LHC with D1  Proposal reviewed at “LHC/ATLAS Upgrade Review” at KEK</vt:lpstr>
      <vt:lpstr>Possible Contribution Items – to be discussed </vt:lpstr>
      <vt:lpstr>Contribution Plan of D1: Plan, Budget Profile, Manpower </vt:lpstr>
      <vt:lpstr>Slides from Closeout of Review</vt:lpstr>
      <vt:lpstr>Slides from Closeout of Review</vt:lpstr>
      <vt:lpstr>Summary (1/2)</vt:lpstr>
      <vt:lpstr>Summary (2/2)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understanding and status of our dipole magnet development for HL-LHC</dc:title>
  <dc:creator>qingjin</dc:creator>
  <cp:lastModifiedBy>Nakamoto Tatsushi</cp:lastModifiedBy>
  <cp:revision>1239</cp:revision>
  <cp:lastPrinted>2013-11-21T01:26:06Z</cp:lastPrinted>
  <dcterms:created xsi:type="dcterms:W3CDTF">2013-04-10T00:20:31Z</dcterms:created>
  <dcterms:modified xsi:type="dcterms:W3CDTF">2013-12-09T07:33:17Z</dcterms:modified>
</cp:coreProperties>
</file>