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notesMasterIdLst>
    <p:notesMasterId r:id="rId28"/>
  </p:notesMasterIdLst>
  <p:sldIdLst>
    <p:sldId id="257" r:id="rId9"/>
    <p:sldId id="283" r:id="rId10"/>
    <p:sldId id="284" r:id="rId11"/>
    <p:sldId id="285" r:id="rId12"/>
    <p:sldId id="277" r:id="rId13"/>
    <p:sldId id="278" r:id="rId14"/>
    <p:sldId id="289" r:id="rId15"/>
    <p:sldId id="287" r:id="rId16"/>
    <p:sldId id="288" r:id="rId17"/>
    <p:sldId id="286" r:id="rId18"/>
    <p:sldId id="298" r:id="rId19"/>
    <p:sldId id="290" r:id="rId20"/>
    <p:sldId id="297" r:id="rId21"/>
    <p:sldId id="291" r:id="rId22"/>
    <p:sldId id="292" r:id="rId23"/>
    <p:sldId id="293" r:id="rId24"/>
    <p:sldId id="294" r:id="rId25"/>
    <p:sldId id="295" r:id="rId26"/>
    <p:sldId id="296" r:id="rId2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ku\Documents\toku\Atlas\admin\&#22823;&#22411;&#35336;&#30011;\2013\profile-2013110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ku\Documents\toku\Atlas\admin\&#22823;&#22411;&#35336;&#30011;\2013\profile-2013110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896709414611612"/>
          <c:y val="6.0784283729526836E-2"/>
          <c:w val="0.86898530038639332"/>
          <c:h val="0.7474935713878431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日本サマリ!$A$8</c:f>
              <c:strCache>
                <c:ptCount val="1"/>
                <c:pt idx="0">
                  <c:v>Accelerator upgrade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日本サマリ!$B$6:$K$6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日本サマリ!$B$8:$K$8</c:f>
              <c:numCache>
                <c:formatCode>_ * #,##0.000_ ;_ * \-#,##0.000_ ;_ * "-"???_ ;_ @_ </c:formatCode>
                <c:ptCount val="10"/>
                <c:pt idx="0">
                  <c:v>1.44</c:v>
                </c:pt>
                <c:pt idx="1">
                  <c:v>1.3959999999999999</c:v>
                </c:pt>
                <c:pt idx="2">
                  <c:v>5.0608000000000004</c:v>
                </c:pt>
                <c:pt idx="3">
                  <c:v>4.4672000000000001</c:v>
                </c:pt>
                <c:pt idx="4">
                  <c:v>7.5296000000000003</c:v>
                </c:pt>
                <c:pt idx="5">
                  <c:v>6.6896000000000004</c:v>
                </c:pt>
                <c:pt idx="6">
                  <c:v>3.6996000000000002</c:v>
                </c:pt>
                <c:pt idx="7">
                  <c:v>3.1964000000000001</c:v>
                </c:pt>
                <c:pt idx="8">
                  <c:v>2.8148</c:v>
                </c:pt>
                <c:pt idx="9">
                  <c:v>0.3</c:v>
                </c:pt>
              </c:numCache>
            </c:numRef>
          </c:val>
        </c:ser>
        <c:ser>
          <c:idx val="1"/>
          <c:order val="1"/>
          <c:tx>
            <c:strRef>
              <c:f>日本サマリ!$A$9</c:f>
              <c:strCache>
                <c:ptCount val="1"/>
                <c:pt idx="0">
                  <c:v>ATLAS upgrade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日本サマリ!$B$6:$K$6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日本サマリ!$B$9:$K$9</c:f>
              <c:numCache>
                <c:formatCode>_ * #,##0.000_ ;_ * \-#,##0.000_ ;_ * "-"???_ ;_ @_ </c:formatCode>
                <c:ptCount val="10"/>
                <c:pt idx="0">
                  <c:v>1.306</c:v>
                </c:pt>
                <c:pt idx="1">
                  <c:v>1.7230000000000001</c:v>
                </c:pt>
                <c:pt idx="2">
                  <c:v>5.1910999999999996</c:v>
                </c:pt>
                <c:pt idx="3">
                  <c:v>5.6355000000000004</c:v>
                </c:pt>
                <c:pt idx="4">
                  <c:v>7.5952500000000001</c:v>
                </c:pt>
                <c:pt idx="5">
                  <c:v>9.8378499999999995</c:v>
                </c:pt>
                <c:pt idx="6">
                  <c:v>8.8487500000000008</c:v>
                </c:pt>
                <c:pt idx="7">
                  <c:v>6.33</c:v>
                </c:pt>
                <c:pt idx="8">
                  <c:v>2.88</c:v>
                </c:pt>
                <c:pt idx="9">
                  <c:v>1.53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1076376"/>
        <c:axId val="221424888"/>
        <c:axId val="0"/>
      </c:bar3DChart>
      <c:catAx>
        <c:axId val="221076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1424888"/>
        <c:crossesAt val="0"/>
        <c:auto val="1"/>
        <c:lblAlgn val="ctr"/>
        <c:lblOffset val="100"/>
        <c:noMultiLvlLbl val="0"/>
      </c:catAx>
      <c:valAx>
        <c:axId val="22142488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1076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099467685264992E-2"/>
          <c:y val="7.6149619488379436E-2"/>
          <c:w val="0.89999998421789162"/>
          <c:h val="0.106720911489724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1"/>
          <c:order val="0"/>
          <c:tx>
            <c:strRef>
              <c:f>Sheet2!$A$12</c:f>
              <c:strCache>
                <c:ptCount val="1"/>
                <c:pt idx="0">
                  <c:v>Inner Tracker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Sheet2!$B$12:$K$12</c:f>
              <c:numCache>
                <c:formatCode>#,##0.000_ </c:formatCode>
                <c:ptCount val="10"/>
                <c:pt idx="0">
                  <c:v>0.623</c:v>
                </c:pt>
                <c:pt idx="1">
                  <c:v>0.83099999999999996</c:v>
                </c:pt>
                <c:pt idx="2">
                  <c:v>3.6831</c:v>
                </c:pt>
                <c:pt idx="3">
                  <c:v>4.4954999999999998</c:v>
                </c:pt>
                <c:pt idx="4">
                  <c:v>6.7442500000000001</c:v>
                </c:pt>
                <c:pt idx="5">
                  <c:v>5.6188500000000001</c:v>
                </c:pt>
                <c:pt idx="6">
                  <c:v>2.2477499999999999</c:v>
                </c:pt>
                <c:pt idx="7">
                  <c:v>0.41199999999999998</c:v>
                </c:pt>
                <c:pt idx="8">
                  <c:v>0.1</c:v>
                </c:pt>
                <c:pt idx="9">
                  <c:v>0.1</c:v>
                </c:pt>
              </c:numCache>
            </c:numRef>
          </c:val>
        </c:ser>
        <c:ser>
          <c:idx val="2"/>
          <c:order val="1"/>
          <c:tx>
            <c:strRef>
              <c:f>Sheet2!$A$13</c:f>
              <c:strCache>
                <c:ptCount val="1"/>
                <c:pt idx="0">
                  <c:v>Muon Trigger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Sheet2!$B$13:$K$13</c:f>
              <c:numCache>
                <c:formatCode>#,##0.000_ </c:formatCode>
                <c:ptCount val="10"/>
                <c:pt idx="0">
                  <c:v>0.04</c:v>
                </c:pt>
                <c:pt idx="1">
                  <c:v>0.12</c:v>
                </c:pt>
                <c:pt idx="2">
                  <c:v>0.19</c:v>
                </c:pt>
                <c:pt idx="3">
                  <c:v>0.27</c:v>
                </c:pt>
                <c:pt idx="4">
                  <c:v>0.36</c:v>
                </c:pt>
                <c:pt idx="5">
                  <c:v>3.61</c:v>
                </c:pt>
                <c:pt idx="6">
                  <c:v>4.95</c:v>
                </c:pt>
                <c:pt idx="7">
                  <c:v>3.8</c:v>
                </c:pt>
                <c:pt idx="8">
                  <c:v>1.5</c:v>
                </c:pt>
                <c:pt idx="9">
                  <c:v>0.2</c:v>
                </c:pt>
              </c:numCache>
            </c:numRef>
          </c:val>
        </c:ser>
        <c:ser>
          <c:idx val="3"/>
          <c:order val="2"/>
          <c:tx>
            <c:strRef>
              <c:f>Sheet2!$A$14</c:f>
              <c:strCache>
                <c:ptCount val="1"/>
                <c:pt idx="0">
                  <c:v>Muon Chamber</c:v>
                </c:pt>
              </c:strCache>
            </c:strRef>
          </c:tx>
          <c:spPr>
            <a:solidFill>
              <a:srgbClr val="FF6699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Sheet2!$B$14:$K$14</c:f>
              <c:numCache>
                <c:formatCode>#,##0.000_ </c:formatCode>
                <c:ptCount val="10"/>
                <c:pt idx="0">
                  <c:v>0.4</c:v>
                </c:pt>
                <c:pt idx="1">
                  <c:v>0.4</c:v>
                </c:pt>
                <c:pt idx="2">
                  <c:v>0.6</c:v>
                </c:pt>
                <c:pt idx="3">
                  <c:v>0.4</c:v>
                </c:pt>
                <c:pt idx="4">
                  <c:v>0.12</c:v>
                </c:pt>
                <c:pt idx="5">
                  <c:v>0.1</c:v>
                </c:pt>
                <c:pt idx="6">
                  <c:v>0.6</c:v>
                </c:pt>
                <c:pt idx="7">
                  <c:v>0.6</c:v>
                </c:pt>
                <c:pt idx="8">
                  <c:v>0.1</c:v>
                </c:pt>
                <c:pt idx="9">
                  <c:v>0.1</c:v>
                </c:pt>
              </c:numCache>
            </c:numRef>
          </c:val>
        </c:ser>
        <c:ser>
          <c:idx val="4"/>
          <c:order val="3"/>
          <c:tx>
            <c:strRef>
              <c:f>Sheet2!$A$15</c:f>
              <c:strCache>
                <c:ptCount val="1"/>
                <c:pt idx="0">
                  <c:v>FTKCore+R&amp;D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Sheet2!$B$15:$K$15</c:f>
              <c:numCache>
                <c:formatCode>#,##0.000_ </c:formatCode>
                <c:ptCount val="10"/>
                <c:pt idx="0">
                  <c:v>0.17499999999999999</c:v>
                </c:pt>
                <c:pt idx="1">
                  <c:v>0.13</c:v>
                </c:pt>
                <c:pt idx="2">
                  <c:v>0.16</c:v>
                </c:pt>
                <c:pt idx="3">
                  <c:v>0.15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0.05</c:v>
                </c:pt>
              </c:numCache>
            </c:numRef>
          </c:val>
        </c:ser>
        <c:ser>
          <c:idx val="5"/>
          <c:order val="4"/>
          <c:tx>
            <c:strRef>
              <c:f>Sheet2!$A$16</c:f>
              <c:strCache>
                <c:ptCount val="1"/>
                <c:pt idx="0">
                  <c:v>CALCore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Sheet2!$B$16:$K$16</c:f>
              <c:numCache>
                <c:formatCode>#,##0.000_ </c:formatCode>
                <c:ptCount val="10"/>
                <c:pt idx="0">
                  <c:v>8.0000000000000002E-3</c:v>
                </c:pt>
                <c:pt idx="1">
                  <c:v>8.2000000000000003E-2</c:v>
                </c:pt>
                <c:pt idx="2">
                  <c:v>0.39800000000000002</c:v>
                </c:pt>
                <c:pt idx="3">
                  <c:v>0.16</c:v>
                </c:pt>
                <c:pt idx="4">
                  <c:v>0.111</c:v>
                </c:pt>
                <c:pt idx="5">
                  <c:v>0.249</c:v>
                </c:pt>
                <c:pt idx="6">
                  <c:v>0.79100000000000004</c:v>
                </c:pt>
                <c:pt idx="7">
                  <c:v>0.35799999999999998</c:v>
                </c:pt>
                <c:pt idx="8">
                  <c:v>0.06</c:v>
                </c:pt>
                <c:pt idx="9">
                  <c:v>0.06</c:v>
                </c:pt>
              </c:numCache>
            </c:numRef>
          </c:val>
        </c:ser>
        <c:ser>
          <c:idx val="6"/>
          <c:order val="5"/>
          <c:tx>
            <c:strRef>
              <c:f>Sheet2!$A$17</c:f>
              <c:strCache>
                <c:ptCount val="1"/>
                <c:pt idx="0">
                  <c:v>CALR&amp;D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Sheet2!$B$17:$K$17</c:f>
              <c:numCache>
                <c:formatCode>#,##0.000_ </c:formatCode>
                <c:ptCount val="10"/>
                <c:pt idx="0">
                  <c:v>0.06</c:v>
                </c:pt>
                <c:pt idx="1">
                  <c:v>0.06</c:v>
                </c:pt>
                <c:pt idx="2">
                  <c:v>0.06</c:v>
                </c:pt>
                <c:pt idx="3">
                  <c:v>0.06</c:v>
                </c:pt>
                <c:pt idx="4">
                  <c:v>0.06</c:v>
                </c:pt>
                <c:pt idx="5">
                  <c:v>0.06</c:v>
                </c:pt>
                <c:pt idx="6">
                  <c:v>0.06</c:v>
                </c:pt>
                <c:pt idx="7">
                  <c:v>0.06</c:v>
                </c:pt>
                <c:pt idx="8">
                  <c:v>0.02</c:v>
                </c:pt>
                <c:pt idx="9">
                  <c:v>0.02</c:v>
                </c:pt>
              </c:numCache>
            </c:numRef>
          </c:val>
        </c:ser>
        <c:ser>
          <c:idx val="7"/>
          <c:order val="6"/>
          <c:tx>
            <c:strRef>
              <c:f>Sheet2!$A$18</c:f>
              <c:strCache>
                <c:ptCount val="1"/>
                <c:pt idx="0">
                  <c:v>Trigger Comuter Etc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Sheet2!$B$6:$K$6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Sheet2!$B$18:$K$18</c:f>
              <c:numCache>
                <c:formatCode>#,##0.000_ </c:formatCode>
                <c:ptCount val="10"/>
                <c:pt idx="0">
                  <c:v>0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1377816"/>
        <c:axId val="221463200"/>
        <c:axId val="0"/>
      </c:bar3DChart>
      <c:catAx>
        <c:axId val="221377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1463200"/>
        <c:crosses val="autoZero"/>
        <c:auto val="1"/>
        <c:lblAlgn val="ctr"/>
        <c:lblOffset val="100"/>
        <c:noMultiLvlLbl val="0"/>
      </c:catAx>
      <c:valAx>
        <c:axId val="221463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#,##0.000_ 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137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legendEntry>
      <c:layout>
        <c:manualLayout>
          <c:xMode val="edge"/>
          <c:yMode val="edge"/>
          <c:x val="0.70032539539704108"/>
          <c:y val="0.13279246146531681"/>
          <c:w val="0.26920820620842212"/>
          <c:h val="0.45987427320903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7DF508E-B915-402E-B9DF-6E59DFD1A38A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238D32C-BDB8-498F-B1C9-34FF693793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9368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BC054-131C-413D-8627-A83EF1BF09D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699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BD80C-FF46-4632-9EF6-C0284FDB8DC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033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BD80C-FF46-4632-9EF6-C0284FDB8DCF}" type="slidenum">
              <a:rPr lang="ja-JP" altLang="en-US" smtClean="0">
                <a:solidFill>
                  <a:prstClr val="black"/>
                </a:solidFill>
              </a:rPr>
              <a:pPr/>
              <a:t>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507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BD80C-FF46-4632-9EF6-C0284FDB8DCF}" type="slidenum">
              <a:rPr lang="ja-JP" altLang="en-US" smtClean="0">
                <a:solidFill>
                  <a:prstClr val="black"/>
                </a:solidFill>
              </a:rPr>
              <a:pPr/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22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6EC7-CB18-4543-A4AA-EDA6AF77AD56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05FA-586F-437A-8990-F92156D8C1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51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DDAD9-66B3-491C-A110-D18C892034C8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447D-8C2E-49BC-B8F3-177A6B1A4E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290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B8B57-764F-4E56-8629-19987788C610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675A-2C37-4897-A2B7-448FE9D262F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8032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47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6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24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368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4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05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11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5A76-1696-4792-AB91-05D66356068A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EA90-7082-412D-A948-E4F6EBA485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0292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60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43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2079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43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40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91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085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10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38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7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181F-B4C8-4887-A2D2-0CD04A81C9F8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D9658-8DCC-4283-AD96-A1287C7A82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8877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0694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8107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4467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908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587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609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20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681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9390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9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EDF7B-9FE8-4F84-9680-20044FA2CDBF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4FF70-1C5C-4EC7-8473-40E2D8AE87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98470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602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44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726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091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D0F1-7D7A-4446-9736-19283B7194E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97DB-CA18-B848-B06A-38525D8B55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177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658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204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112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7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2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BE35B-ACF3-44C1-A2C1-333A98E2A931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6901-BA45-44F8-BBA2-71C58EC15D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73734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008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266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9737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205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422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415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687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510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145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6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4D2A6-3954-4242-984D-AA4FDA0CECEB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7F68C-8BA9-47FE-A583-C627C51F97A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3870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577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668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14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57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743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312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573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613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538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DE48-DEE8-443D-B40A-93D8E293DC46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2D5C-9437-4B3F-94FC-BD312A0435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21913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518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01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58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4458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559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9900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242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7393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965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9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4B23B-CF57-45B1-88B6-8385296811ED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DA7C3-15EC-4DCD-B4DC-6E41D1EA4E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57843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22035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103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844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2061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2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975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084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5108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42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886D-AF86-4433-BD89-4D7B5020239F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165C-3DF8-4C9B-80BE-3A2ED72CD0F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842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308678-5DBF-4CB0-922F-A5EAB40FE663}" type="datetimeFigureOut">
              <a:rPr lang="ja-JP" altLang="en-US"/>
              <a:pPr>
                <a:defRPr/>
              </a:pPr>
              <a:t>2013/12/8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2F6E936-6EF2-4B17-B25A-103CC5B631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087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608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fld id="{B714D0F1-7D7A-4446-9736-19283B7194E3}" type="datetimeFigureOut">
              <a:rPr kumimoji="0"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t>12/8/2013</a:t>
            </a:fld>
            <a:endParaRPr kumimoji="0"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endParaRPr kumimoji="0"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fld id="{53E997DB-CA18-B848-B06A-38525D8B5528}" type="slidenum">
              <a:rPr kumimoji="0"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572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22041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t>2013/11/21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t>ATLAS Japan Review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6C6A81F-E1A5-4956-8EFE-A1E8DCF0CEF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479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844083" rtl="0" eaLnBrk="1" latinLnBrk="0" hangingPunct="1"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fld id="{F2869766-4F64-254E-B234-F87D61BF14F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fld id="{7FE056FF-49F7-7740-BE57-20D5F9A1756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85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22041" rtl="0" eaLnBrk="1" latinLnBrk="0" hangingPunct="1"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422041" rtl="0" eaLnBrk="1" latinLnBrk="0" hangingPunct="1">
        <a:spcBef>
          <a:spcPct val="20000"/>
        </a:spcBef>
        <a:buFont typeface="Arial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422041" rtl="0" eaLnBrk="1" latinLnBrk="0" hangingPunct="1">
        <a:spcBef>
          <a:spcPct val="20000"/>
        </a:spcBef>
        <a:buFont typeface="Arial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422041" rtl="0" eaLnBrk="1" latinLnBrk="0" hangingPunct="1">
        <a:spcBef>
          <a:spcPct val="20000"/>
        </a:spcBef>
        <a:buFont typeface="Arial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422041" rtl="0" eaLnBrk="1" latinLnBrk="0" hangingPunct="1">
        <a:spcBef>
          <a:spcPct val="20000"/>
        </a:spcBef>
        <a:buFont typeface="Arial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422041" rtl="0" eaLnBrk="1" latinLnBrk="0" hangingPunct="1">
        <a:spcBef>
          <a:spcPct val="20000"/>
        </a:spcBef>
        <a:buFont typeface="Arial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422041" rtl="0" eaLnBrk="1" latinLnBrk="0" hangingPunct="1">
        <a:spcBef>
          <a:spcPct val="20000"/>
        </a:spcBef>
        <a:buFont typeface="Arial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422041" rtl="0" eaLnBrk="1" latinLnBrk="0" hangingPunct="1">
        <a:spcBef>
          <a:spcPct val="20000"/>
        </a:spcBef>
        <a:buFont typeface="Arial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422041" rtl="0" eaLnBrk="1" latinLnBrk="0" hangingPunct="1">
        <a:spcBef>
          <a:spcPct val="20000"/>
        </a:spcBef>
        <a:buFont typeface="Arial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422041" rtl="0" eaLnBrk="1" latinLnBrk="0" hangingPunct="1">
        <a:spcBef>
          <a:spcPct val="20000"/>
        </a:spcBef>
        <a:buFont typeface="Arial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422041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A9CE3F9-C885-4B05-B0D8-86022E3ED64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C298501-3829-4EAF-AD32-A1D549280E9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679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844083" rtl="0" eaLnBrk="1" latinLnBrk="0" hangingPunct="1"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B933E82-52D3-4F57-B521-FBF791F0DDD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8B1116D-C53E-4871-AED7-247EF0A31D17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097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844083" rtl="0" eaLnBrk="1" latinLnBrk="0" hangingPunct="1"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kds.kek.jp/conferenceDisplay.py?confId=1332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テキスト ボックス 3"/>
          <p:cNvSpPr txBox="1">
            <a:spLocks noChangeArrowheads="1"/>
          </p:cNvSpPr>
          <p:nvPr/>
        </p:nvSpPr>
        <p:spPr bwMode="auto">
          <a:xfrm>
            <a:off x="2005013" y="214313"/>
            <a:ext cx="4643437" cy="584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200">
                <a:latin typeface="Comic Sans MS" pitchFamily="66" charset="0"/>
              </a:rPr>
              <a:t>ATLAS and its upgrade</a:t>
            </a:r>
            <a:endParaRPr lang="ja-JP" altLang="en-US" sz="3200">
              <a:latin typeface="Comic Sans MS" pitchFamily="66" charset="0"/>
            </a:endParaRPr>
          </a:p>
        </p:txBody>
      </p:sp>
      <p:pic>
        <p:nvPicPr>
          <p:cNvPr id="2051" name="Picture 6" descr="CERN-MontBlanc-le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43000"/>
            <a:ext cx="61214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テキスト ボックス 13"/>
          <p:cNvSpPr txBox="1">
            <a:spLocks noChangeArrowheads="1"/>
          </p:cNvSpPr>
          <p:nvPr/>
        </p:nvSpPr>
        <p:spPr bwMode="auto">
          <a:xfrm>
            <a:off x="6516688" y="5805488"/>
            <a:ext cx="2065337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Katsuo Tokushuku</a:t>
            </a:r>
          </a:p>
          <a:p>
            <a:pPr eaLnBrk="1" hangingPunct="1"/>
            <a:r>
              <a:rPr lang="en-US" altLang="ja-JP"/>
              <a:t>KEK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International Review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Japanese Participations on LHC upgrade (Accelerators + ALTAS) were reviewed on 21-22/Nov by following referees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1185" y="3212976"/>
            <a:ext cx="35489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Accelerator:</a:t>
            </a:r>
            <a:endParaRPr lang="ja-JP" altLang="ja-JP" sz="2000" dirty="0">
              <a:solidFill>
                <a:srgbClr val="FF0000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Mike Lamont (CERN)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Bruce Strauss (DOE)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 panose="020B0600070205080204" pitchFamily="50" charset="-128"/>
              </a:rPr>
              <a:t>Lucio Rossi(CERN,  HL-LHC head)</a:t>
            </a:r>
            <a:endParaRPr lang="ja-JP" altLang="ja-JP" sz="20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Kaoru Yokoya (KEK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308785" y="321297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Experiment:</a:t>
            </a:r>
            <a:endParaRPr lang="ja-JP" altLang="ja-JP" sz="2000" dirty="0">
              <a:solidFill>
                <a:srgbClr val="FF0000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Jonathan </a:t>
            </a:r>
            <a:r>
              <a:rPr lang="en-US" altLang="ja-JP" sz="2000" dirty="0" err="1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Dorfan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(OIST)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Eckhard Elsen   (DESY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)</a:t>
            </a:r>
            <a:r>
              <a:rPr lang="ja-JP" altLang="en-US" sz="2000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　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– Chair person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 panose="020B0600070205080204" pitchFamily="50" charset="-128"/>
              </a:rPr>
              <a:t>Fabiola Gianotti (CERN)</a:t>
            </a:r>
            <a:endParaRPr lang="ja-JP" altLang="ja-JP" sz="20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Jordan Nash  (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IC London, 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CMS)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Mihoko Nojiri (KEK, Theory)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Andreas </a:t>
            </a:r>
            <a:r>
              <a:rPr lang="en-US" altLang="ja-JP" sz="2000" dirty="0" err="1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Schopper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(CERN </a:t>
            </a:r>
            <a:r>
              <a:rPr lang="en-US" altLang="ja-JP" sz="2000" dirty="0" err="1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LHCb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)</a:t>
            </a:r>
            <a:endParaRPr lang="ja-JP" altLang="ja-JP" sz="20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983335" y="5459745"/>
            <a:ext cx="6703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hlinkClick r:id="rId2"/>
              </a:rPr>
              <a:t>http://kds.kek.jp/conferenceDisplay.py?confId=</a:t>
            </a:r>
            <a:r>
              <a:rPr lang="ja-JP" altLang="en-US" dirty="0" smtClean="0">
                <a:hlinkClick r:id="rId2"/>
              </a:rPr>
              <a:t>13329</a:t>
            </a:r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2137" y="5905949"/>
            <a:ext cx="7353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recommendation document is in preparation (ready by Christmas)</a:t>
            </a:r>
          </a:p>
          <a:p>
            <a:r>
              <a:rPr lang="en-US" altLang="ja-JP" dirty="0" smtClean="0"/>
              <a:t>Generally the plan was well received.</a:t>
            </a:r>
          </a:p>
          <a:p>
            <a:r>
              <a:rPr lang="en-US" altLang="ja-JP" dirty="0" smtClean="0"/>
              <a:t>Some concerns  (man power etc.)</a:t>
            </a:r>
          </a:p>
        </p:txBody>
      </p:sp>
    </p:spTree>
    <p:extLst>
      <p:ext uri="{BB962C8B-B14F-4D97-AF65-F5344CB8AC3E}">
        <p14:creationId xmlns:p14="http://schemas.microsoft.com/office/powerpoint/2010/main" val="172558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6588125" y="285750"/>
            <a:ext cx="1699504" cy="36933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New Schedule!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76056" y="5229200"/>
            <a:ext cx="3888432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Our </a:t>
            </a:r>
            <a:r>
              <a:rPr lang="en-US" altLang="ja-JP" dirty="0" smtClean="0"/>
              <a:t>tentative strategy</a:t>
            </a:r>
            <a:r>
              <a:rPr lang="en-US" altLang="ja-JP" dirty="0" smtClean="0"/>
              <a:t>: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Keep accelerator upgrade schedu</a:t>
            </a:r>
            <a:r>
              <a:rPr lang="en-US" altLang="ja-JP" dirty="0" smtClean="0"/>
              <a:t>le as it is .</a:t>
            </a:r>
            <a:endParaRPr kumimoji="1"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1~2 year delay for ATLAS upgrade</a:t>
            </a:r>
          </a:p>
        </p:txBody>
      </p:sp>
    </p:spTree>
    <p:extLst>
      <p:ext uri="{BB962C8B-B14F-4D97-AF65-F5344CB8AC3E}">
        <p14:creationId xmlns:p14="http://schemas.microsoft.com/office/powerpoint/2010/main" val="307142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Strategy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8600" y="1417638"/>
            <a:ext cx="8686800" cy="4525963"/>
          </a:xfrm>
        </p:spPr>
        <p:txBody>
          <a:bodyPr/>
          <a:lstStyle/>
          <a:p>
            <a:r>
              <a:rPr kumimoji="1" lang="en-US" altLang="ja-JP" dirty="0" smtClean="0"/>
              <a:t>Keep R&amp;D activities with the available fund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Re-tune </a:t>
            </a:r>
            <a:r>
              <a:rPr kumimoji="1" lang="en-US" altLang="ja-JP" dirty="0" smtClean="0"/>
              <a:t>the funding profile with the updated LHC plan</a:t>
            </a:r>
            <a:r>
              <a:rPr kumimoji="1" lang="en-US" altLang="ja-JP" dirty="0" smtClean="0"/>
              <a:t>.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Negotiation </a:t>
            </a:r>
            <a:r>
              <a:rPr lang="en-US" altLang="ja-JP" dirty="0" smtClean="0"/>
              <a:t>with KEK/</a:t>
            </a:r>
            <a:r>
              <a:rPr lang="en-US" altLang="ja-JP" dirty="0" err="1" smtClean="0"/>
              <a:t>Mext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</a:t>
            </a:r>
            <a:r>
              <a:rPr lang="en-US" altLang="ja-JP" dirty="0" smtClean="0"/>
              <a:t> </a:t>
            </a:r>
            <a:r>
              <a:rPr lang="en-US" altLang="ja-JP" dirty="0" smtClean="0"/>
              <a:t>with the updated plan </a:t>
            </a:r>
            <a:r>
              <a:rPr lang="en-US" altLang="ja-JP" dirty="0" smtClean="0"/>
              <a:t>and </a:t>
            </a:r>
            <a:r>
              <a:rPr lang="en-US" altLang="ja-JP" dirty="0" smtClean="0"/>
              <a:t>review outcome.</a:t>
            </a:r>
          </a:p>
          <a:p>
            <a:pPr marL="0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2739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01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156" y="367070"/>
            <a:ext cx="7886700" cy="47039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</a:rPr>
              <a:t>ATLAS-Japan contribution plan</a:t>
            </a:r>
            <a:endParaRPr kumimoji="1" lang="ja-JP" altLang="en-US" dirty="0">
              <a:latin typeface="Comic Sans MS" panose="030F0702030302020204" pitchFamily="66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1" y="1003946"/>
            <a:ext cx="7886700" cy="4837080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</a:rPr>
              <a:t>Strategy:</a:t>
            </a: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Keep responsibilities on what we already committed but with some priorities.</a:t>
            </a:r>
          </a:p>
          <a:p>
            <a:pPr marL="1266124" lvl="2" indent="-422041">
              <a:buFont typeface="+mj-lt"/>
              <a:buAutoNum type="arabicPeriod"/>
            </a:pPr>
            <a:r>
              <a:rPr lang="en-US" altLang="ja-JP" dirty="0" smtClean="0">
                <a:latin typeface="Comic Sans MS" panose="030F0702030302020204" pitchFamily="66" charset="0"/>
              </a:rPr>
              <a:t>Muon:  </a:t>
            </a: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The most responsible part is to generate the LVL1 muon trigger.  -&gt;  Full responsibility on LVL1 Trigger electronics </a:t>
            </a: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R&amp;D and component supply for chamber production. I.e. large-scale production at Japanese site is unlikely</a:t>
            </a: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Contribution to HLT, mainly on muon triggers but also on other objects such as </a:t>
            </a:r>
            <a:r>
              <a:rPr lang="en-US" altLang="ja-JP" dirty="0" err="1" smtClean="0">
                <a:latin typeface="Comic Sans MS" panose="030F0702030302020204" pitchFamily="66" charset="0"/>
              </a:rPr>
              <a:t>taus</a:t>
            </a:r>
            <a:r>
              <a:rPr lang="en-US" altLang="ja-JP" dirty="0" smtClean="0">
                <a:latin typeface="Comic Sans MS" panose="030F0702030302020204" pitchFamily="66" charset="0"/>
              </a:rPr>
              <a:t> depending on the physics interests</a:t>
            </a:r>
          </a:p>
          <a:p>
            <a:pPr marL="1266124" lvl="2" indent="-422041">
              <a:buFont typeface="+mj-lt"/>
              <a:buAutoNum type="arabicPeriod"/>
            </a:pPr>
            <a:r>
              <a:rPr lang="en-US" altLang="ja-JP" dirty="0" smtClean="0">
                <a:latin typeface="Comic Sans MS" panose="030F0702030302020204" pitchFamily="66" charset="0"/>
              </a:rPr>
              <a:t>Inner Tracker:</a:t>
            </a:r>
            <a:endParaRPr lang="en-US" altLang="ja-JP" dirty="0">
              <a:latin typeface="Comic Sans MS" panose="030F0702030302020204" pitchFamily="66" charset="0"/>
            </a:endParaRP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New contribution to pixel detectors. N-on-p planar type (with Hamamatsu)</a:t>
            </a: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Considering</a:t>
            </a:r>
            <a:r>
              <a:rPr lang="ja-JP" altLang="en-US" dirty="0" smtClean="0">
                <a:latin typeface="Comic Sans MS" panose="030F0702030302020204" pitchFamily="66" charset="0"/>
              </a:rPr>
              <a:t>　</a:t>
            </a:r>
            <a:r>
              <a:rPr lang="en-US" altLang="ja-JP" dirty="0" smtClean="0">
                <a:latin typeface="Comic Sans MS" panose="030F0702030302020204" pitchFamily="66" charset="0"/>
              </a:rPr>
              <a:t>‘fair share’, Japanese contributions on ~25% of overall pixel and ~10% of overall strip detectors are the targets. But it depends on how much our designs are adopted in the ATLAS collaboration.</a:t>
            </a:r>
          </a:p>
          <a:p>
            <a:pPr lvl="3"/>
            <a:r>
              <a:rPr lang="en-US" altLang="ja-JP" dirty="0" smtClean="0">
                <a:latin typeface="Comic Sans MS" panose="030F0702030302020204" pitchFamily="66" charset="0"/>
              </a:rPr>
              <a:t>Development of strip detectors with the alternative (back-up) option (super module configuration) for prototyping with new readout chips.</a:t>
            </a: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Encourage new developments</a:t>
            </a:r>
          </a:p>
          <a:p>
            <a:pPr marL="1266124" lvl="2" indent="-422041">
              <a:buFont typeface="+mj-lt"/>
              <a:buAutoNum type="arabicPeriod"/>
            </a:pPr>
            <a:r>
              <a:rPr lang="en-US" altLang="ja-JP" dirty="0">
                <a:latin typeface="Comic Sans MS" panose="030F0702030302020204" pitchFamily="66" charset="0"/>
              </a:rPr>
              <a:t>FTK:   </a:t>
            </a:r>
            <a:r>
              <a:rPr lang="en-US" altLang="ja-JP" dirty="0" err="1" smtClean="0">
                <a:latin typeface="Comic Sans MS" panose="030F0702030302020204" pitchFamily="66" charset="0"/>
              </a:rPr>
              <a:t>Mainl</a:t>
            </a:r>
            <a:r>
              <a:rPr lang="en-US" altLang="ja-JP" dirty="0" smtClean="0">
                <a:latin typeface="Comic Sans MS" panose="030F0702030302020204" pitchFamily="66" charset="0"/>
              </a:rPr>
              <a:t> contribution on the input mezzanine boards: </a:t>
            </a:r>
            <a:r>
              <a:rPr lang="en-US" altLang="ja-JP" dirty="0" err="1" smtClean="0">
                <a:latin typeface="Comic Sans MS" panose="030F0702030302020204" pitchFamily="66" charset="0"/>
              </a:rPr>
              <a:t>Waseda</a:t>
            </a:r>
            <a:r>
              <a:rPr lang="en-US" altLang="ja-JP" dirty="0" smtClean="0">
                <a:latin typeface="Comic Sans MS" panose="030F0702030302020204" pitchFamily="66" charset="0"/>
              </a:rPr>
              <a:t> </a:t>
            </a:r>
            <a:r>
              <a:rPr lang="en-US" altLang="ja-JP" dirty="0">
                <a:latin typeface="Comic Sans MS" panose="030F0702030302020204" pitchFamily="66" charset="0"/>
              </a:rPr>
              <a:t>group, with (mostly) with their own JSPS fund</a:t>
            </a:r>
            <a:r>
              <a:rPr lang="en-US" altLang="ja-JP" dirty="0" smtClean="0">
                <a:latin typeface="Comic Sans MS" panose="030F0702030302020204" pitchFamily="66" charset="0"/>
              </a:rPr>
              <a:t>.</a:t>
            </a:r>
            <a:endParaRPr kumimoji="1" lang="en-US" altLang="ja-JP" dirty="0" smtClean="0">
              <a:latin typeface="Comic Sans MS" panose="030F0702030302020204" pitchFamily="66" charset="0"/>
            </a:endParaRPr>
          </a:p>
          <a:p>
            <a:pPr marL="1266124" lvl="2" indent="-422041">
              <a:buFont typeface="+mj-lt"/>
              <a:buAutoNum type="arabicPeriod"/>
            </a:pPr>
            <a:r>
              <a:rPr kumimoji="1" lang="en-US" altLang="ja-JP" dirty="0" smtClean="0">
                <a:latin typeface="Comic Sans MS" panose="030F0702030302020204" pitchFamily="66" charset="0"/>
              </a:rPr>
              <a:t>Liquid Argon:  Readout signal processing (</a:t>
            </a:r>
            <a:r>
              <a:rPr lang="en-US" altLang="ja-JP" dirty="0" smtClean="0">
                <a:latin typeface="Comic Sans MS" panose="030F0702030302020204" pitchFamily="66" charset="0"/>
              </a:rPr>
              <a:t>interests from the physics analysis (H-&gt; gamma </a:t>
            </a:r>
            <a:r>
              <a:rPr lang="en-US" altLang="ja-JP" dirty="0" err="1" smtClean="0">
                <a:latin typeface="Comic Sans MS" panose="030F0702030302020204" pitchFamily="66" charset="0"/>
              </a:rPr>
              <a:t>gamma</a:t>
            </a:r>
            <a:r>
              <a:rPr lang="en-US" altLang="ja-JP" dirty="0" smtClean="0">
                <a:latin typeface="Comic Sans MS" panose="030F0702030302020204" pitchFamily="66" charset="0"/>
              </a:rPr>
              <a:t>, for example)</a:t>
            </a:r>
            <a:endParaRPr kumimoji="1" lang="en-US" altLang="ja-JP" dirty="0" smtClean="0">
              <a:latin typeface="Comic Sans MS" panose="030F0702030302020204" pitchFamily="66" charset="0"/>
            </a:endParaRPr>
          </a:p>
          <a:p>
            <a:pPr lvl="1"/>
            <a:r>
              <a:rPr lang="en-US" altLang="ja-JP" dirty="0" smtClean="0">
                <a:latin typeface="Comic Sans MS" panose="030F0702030302020204" pitchFamily="66" charset="0"/>
              </a:rPr>
              <a:t>Contribution to some common items, if necessary</a:t>
            </a:r>
            <a:endParaRPr lang="en-US" altLang="ja-JP" dirty="0">
              <a:latin typeface="Comic Sans MS" panose="030F0702030302020204" pitchFamily="66" charset="0"/>
            </a:endParaRPr>
          </a:p>
          <a:p>
            <a:pPr marL="1266124" lvl="2" indent="-422041">
              <a:buFont typeface="+mj-lt"/>
              <a:buAutoNum type="arabicPeriod"/>
            </a:pPr>
            <a:r>
              <a:rPr lang="en-US" altLang="ja-JP" dirty="0" smtClean="0">
                <a:latin typeface="Comic Sans MS" panose="030F0702030302020204" pitchFamily="66" charset="0"/>
              </a:rPr>
              <a:t>CPUs for trigger processing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23196" y="5741926"/>
            <a:ext cx="6892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rPr>
              <a:t>Details will be discussed in the dedicated sessions. In this talk, one page summary for each project and summary of organization and cost are presented  </a:t>
            </a:r>
            <a:endParaRPr lang="ja-JP" altLang="en-US" dirty="0">
              <a:solidFill>
                <a:prstClr val="black"/>
              </a:solidFill>
              <a:latin typeface="Comic Sans MS" panose="030F0702030302020204" pitchFamily="66" charset="0"/>
              <a:ea typeface="ＭＳ Ｐゴシック" panose="020B0600070205080204" pitchFamily="50" charset="-128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263769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85817" indent="-263776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108">
                <a:solidFill>
                  <a:srgbClr val="898989"/>
                </a:solidFill>
                <a:latin typeface="Calibri" charset="0"/>
              </a:rPr>
              <a:t>21.11.2013</a:t>
            </a:r>
            <a:endParaRPr lang="ja-JP" altLang="en-US" sz="1108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85817" indent="-263776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108">
                <a:solidFill>
                  <a:srgbClr val="898989"/>
                </a:solidFill>
                <a:latin typeface="Calibri" charset="0"/>
              </a:rPr>
              <a:t>T. Kawamoto</a:t>
            </a:r>
            <a:endParaRPr lang="ja-JP" altLang="en-US" sz="1108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6388" name="図 4" descr="Muon_rz_large_sect_6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805" y="4230567"/>
            <a:ext cx="3767503" cy="236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85817" indent="-263776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103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45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86" indent="-211021" eaLnBrk="0" hangingPunct="0"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106348-925C-FF47-8309-3B31367E27B4}" type="slidenum">
              <a:rPr lang="ja-JP" altLang="en-US" sz="1108">
                <a:solidFill>
                  <a:srgbClr val="898989"/>
                </a:solidFill>
                <a:latin typeface="Calibri" charset="0"/>
              </a:rPr>
              <a:pPr eaLnBrk="1" hangingPunct="1"/>
              <a:t>15</a:t>
            </a:fld>
            <a:endParaRPr lang="ja-JP" altLang="en-US" sz="1108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8" name="Left Arrow 7"/>
          <p:cNvSpPr/>
          <p:nvPr/>
        </p:nvSpPr>
        <p:spPr>
          <a:xfrm rot="20218427">
            <a:off x="5618015" y="1772523"/>
            <a:ext cx="2350477" cy="423701"/>
          </a:xfrm>
          <a:prstGeom prst="leftArrow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22041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5780944" y="493835"/>
            <a:ext cx="2382383" cy="43319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215">
                <a:solidFill>
                  <a:prstClr val="black"/>
                </a:solidFill>
              </a:rPr>
              <a:t>The small wheels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540866" y="493836"/>
            <a:ext cx="4615366" cy="94448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46" dirty="0">
                <a:solidFill>
                  <a:prstClr val="black"/>
                </a:solidFill>
              </a:rPr>
              <a:t>The innermost station of the </a:t>
            </a:r>
            <a:r>
              <a:rPr lang="en-US" sz="1846" dirty="0" err="1">
                <a:solidFill>
                  <a:prstClr val="black"/>
                </a:solidFill>
              </a:rPr>
              <a:t>muon</a:t>
            </a:r>
            <a:r>
              <a:rPr lang="en-US" sz="1846" dirty="0">
                <a:solidFill>
                  <a:prstClr val="black"/>
                </a:solidFill>
              </a:rPr>
              <a:t> </a:t>
            </a:r>
            <a:r>
              <a:rPr lang="en-US" sz="1846" dirty="0" err="1">
                <a:solidFill>
                  <a:prstClr val="black"/>
                </a:solidFill>
              </a:rPr>
              <a:t>endcap</a:t>
            </a:r>
            <a:endParaRPr lang="en-US" sz="1846" dirty="0">
              <a:solidFill>
                <a:prstClr val="black"/>
              </a:solidFill>
            </a:endParaRPr>
          </a:p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46" dirty="0">
              <a:solidFill>
                <a:prstClr val="black"/>
              </a:solidFill>
            </a:endParaRPr>
          </a:p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46" dirty="0">
                <a:solidFill>
                  <a:prstClr val="black"/>
                </a:solidFill>
              </a:rPr>
              <a:t>Located between </a:t>
            </a:r>
            <a:r>
              <a:rPr lang="en-US" sz="1846" dirty="0" err="1">
                <a:solidFill>
                  <a:prstClr val="black"/>
                </a:solidFill>
              </a:rPr>
              <a:t>endcap</a:t>
            </a:r>
            <a:r>
              <a:rPr lang="en-US" sz="1846" dirty="0">
                <a:solidFill>
                  <a:prstClr val="black"/>
                </a:solidFill>
              </a:rPr>
              <a:t> </a:t>
            </a:r>
            <a:r>
              <a:rPr lang="en-US" sz="1846" dirty="0" err="1">
                <a:solidFill>
                  <a:prstClr val="black"/>
                </a:solidFill>
              </a:rPr>
              <a:t>calo</a:t>
            </a:r>
            <a:r>
              <a:rPr lang="en-US" sz="1846" dirty="0">
                <a:solidFill>
                  <a:prstClr val="black"/>
                </a:solidFill>
              </a:rPr>
              <a:t> and toroid</a:t>
            </a:r>
          </a:p>
        </p:txBody>
      </p:sp>
      <p:sp>
        <p:nvSpPr>
          <p:cNvPr id="16393" name="TextBox 10"/>
          <p:cNvSpPr txBox="1">
            <a:spLocks noChangeArrowheads="1"/>
          </p:cNvSpPr>
          <p:nvPr/>
        </p:nvSpPr>
        <p:spPr bwMode="auto">
          <a:xfrm>
            <a:off x="6929805" y="3931628"/>
            <a:ext cx="1119217" cy="603883"/>
          </a:xfrm>
          <a:prstGeom prst="rect">
            <a:avLst/>
          </a:prstGeom>
          <a:solidFill>
            <a:srgbClr val="CCFFCC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62" dirty="0">
                <a:solidFill>
                  <a:prstClr val="black"/>
                </a:solidFill>
              </a:rPr>
              <a:t>L1 trigger</a:t>
            </a:r>
          </a:p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62" dirty="0">
                <a:solidFill>
                  <a:prstClr val="black"/>
                </a:solidFill>
              </a:rPr>
              <a:t>chambers</a:t>
            </a:r>
          </a:p>
        </p:txBody>
      </p:sp>
      <p:sp>
        <p:nvSpPr>
          <p:cNvPr id="16394" name="TextBox 10"/>
          <p:cNvSpPr txBox="1">
            <a:spLocks noChangeArrowheads="1"/>
          </p:cNvSpPr>
          <p:nvPr/>
        </p:nvSpPr>
        <p:spPr bwMode="auto">
          <a:xfrm>
            <a:off x="5606561" y="4230567"/>
            <a:ext cx="1300356" cy="603883"/>
          </a:xfrm>
          <a:prstGeom prst="rect">
            <a:avLst/>
          </a:prstGeom>
          <a:solidFill>
            <a:srgbClr val="CCFFCC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62">
                <a:solidFill>
                  <a:prstClr val="black"/>
                </a:solidFill>
              </a:rPr>
              <a:t>EI station</a:t>
            </a:r>
          </a:p>
          <a:p>
            <a:pPr defTabSz="42204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62">
                <a:solidFill>
                  <a:prstClr val="black"/>
                </a:solidFill>
              </a:rPr>
              <a:t>small wheel</a:t>
            </a:r>
          </a:p>
        </p:txBody>
      </p:sp>
      <p:pic>
        <p:nvPicPr>
          <p:cNvPr id="12" name="図 9" descr="0802008_01-A5-at-72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7" r="13387"/>
          <a:stretch>
            <a:fillRect/>
          </a:stretch>
        </p:blipFill>
        <p:spPr bwMode="auto">
          <a:xfrm>
            <a:off x="540866" y="4622979"/>
            <a:ext cx="1968996" cy="176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SWpictur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61" y="4476361"/>
            <a:ext cx="1562834" cy="19918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8436" y="4561558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r>
              <a:rPr kumimoji="0" lang="en-US" dirty="0" err="1">
                <a:solidFill>
                  <a:prstClr val="black"/>
                </a:solidFill>
                <a:latin typeface="Calibri"/>
              </a:rPr>
              <a:t>Micromegas</a:t>
            </a:r>
            <a:endParaRPr kumimoji="0"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6355" y="5243010"/>
            <a:ext cx="64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r>
              <a:rPr kumimoji="0" lang="en-US" dirty="0" err="1">
                <a:solidFill>
                  <a:prstClr val="black"/>
                </a:solidFill>
                <a:latin typeface="Calibri"/>
              </a:rPr>
              <a:t>sTGC</a:t>
            </a:r>
            <a:endParaRPr kumimoji="0"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8079" y="4282056"/>
            <a:ext cx="1925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r>
              <a:rPr kumimoji="0" lang="en-US" dirty="0">
                <a:solidFill>
                  <a:prstClr val="black"/>
                </a:solidFill>
                <a:latin typeface="Calibri"/>
              </a:rPr>
              <a:t>New Small Wheels</a:t>
            </a:r>
          </a:p>
        </p:txBody>
      </p:sp>
    </p:spTree>
    <p:extLst>
      <p:ext uri="{BB962C8B-B14F-4D97-AF65-F5344CB8AC3E}">
        <p14:creationId xmlns:p14="http://schemas.microsoft.com/office/powerpoint/2010/main" val="17100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18" y="903181"/>
            <a:ext cx="7268404" cy="545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927" y="271726"/>
            <a:ext cx="8341381" cy="498517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err="1" smtClean="0"/>
              <a:t>Muon</a:t>
            </a:r>
            <a:r>
              <a:rPr kumimoji="1" lang="en-US" altLang="ja-JP" b="1" dirty="0" smtClean="0"/>
              <a:t> Trigger Phase-1/2 Upgrade</a:t>
            </a:r>
            <a:endParaRPr kumimoji="1" lang="ja-JP" altLang="en-US" b="1" dirty="0"/>
          </a:p>
        </p:txBody>
      </p:sp>
      <p:cxnSp>
        <p:nvCxnSpPr>
          <p:cNvPr id="124" name="直線コネクタ 123"/>
          <p:cNvCxnSpPr/>
          <p:nvPr/>
        </p:nvCxnSpPr>
        <p:spPr>
          <a:xfrm>
            <a:off x="583865" y="836712"/>
            <a:ext cx="7976271" cy="0"/>
          </a:xfrm>
          <a:prstGeom prst="line">
            <a:avLst/>
          </a:prstGeom>
          <a:ln w="63500"/>
          <a:effectLst>
            <a:glow>
              <a:schemeClr val="accent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28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図 94" descr="SEABASDAQ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685" y="5151585"/>
            <a:ext cx="4170491" cy="1175658"/>
          </a:xfrm>
          <a:prstGeom prst="rect">
            <a:avLst/>
          </a:prstGeom>
          <a:solidFill>
            <a:schemeClr val="bg1">
              <a:alpha val="20000"/>
            </a:schemeClr>
          </a:solidFill>
        </p:spPr>
      </p:pic>
      <p:pic>
        <p:nvPicPr>
          <p:cNvPr id="94" name="図 93" descr="ABCN25_DSmodu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916" y="3191423"/>
            <a:ext cx="2256494" cy="2100576"/>
          </a:xfrm>
          <a:prstGeom prst="rect">
            <a:avLst/>
          </a:prstGeom>
        </p:spPr>
      </p:pic>
      <p:grpSp>
        <p:nvGrpSpPr>
          <p:cNvPr id="48" name="図形グループ 47"/>
          <p:cNvGrpSpPr/>
          <p:nvPr/>
        </p:nvGrpSpPr>
        <p:grpSpPr>
          <a:xfrm>
            <a:off x="561102" y="734526"/>
            <a:ext cx="7388253" cy="1825182"/>
            <a:chOff x="226860" y="509985"/>
            <a:chExt cx="8003941" cy="1977281"/>
          </a:xfrm>
        </p:grpSpPr>
        <p:grpSp>
          <p:nvGrpSpPr>
            <p:cNvPr id="14" name="図形グループ 13"/>
            <p:cNvGrpSpPr/>
            <p:nvPr/>
          </p:nvGrpSpPr>
          <p:grpSpPr>
            <a:xfrm>
              <a:off x="226860" y="509985"/>
              <a:ext cx="7973722" cy="1939512"/>
              <a:chOff x="0" y="1167008"/>
              <a:chExt cx="8771094" cy="2133463"/>
            </a:xfrm>
          </p:grpSpPr>
          <p:pic>
            <p:nvPicPr>
              <p:cNvPr id="15" name="Picture 6" descr="IDQuadrant08p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flipH="1">
                <a:off x="0" y="1167008"/>
                <a:ext cx="5160348" cy="2133463"/>
              </a:xfrm>
              <a:prstGeom prst="rect">
                <a:avLst/>
              </a:prstGeom>
              <a:noFill/>
            </p:spPr>
          </p:pic>
          <p:pic>
            <p:nvPicPr>
              <p:cNvPr id="16" name="図 15" descr="LOI tracker layout_Small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0063" y="1437682"/>
                <a:ext cx="4051031" cy="1695225"/>
              </a:xfrm>
              <a:prstGeom prst="rect">
                <a:avLst/>
              </a:prstGeom>
            </p:spPr>
          </p:pic>
        </p:grpSp>
        <p:grpSp>
          <p:nvGrpSpPr>
            <p:cNvPr id="47" name="図形グループ 46"/>
            <p:cNvGrpSpPr/>
            <p:nvPr/>
          </p:nvGrpSpPr>
          <p:grpSpPr>
            <a:xfrm>
              <a:off x="4955109" y="549002"/>
              <a:ext cx="3275692" cy="1938264"/>
              <a:chOff x="5263335" y="909109"/>
              <a:chExt cx="3963589" cy="2345299"/>
            </a:xfrm>
          </p:grpSpPr>
          <p:grpSp>
            <p:nvGrpSpPr>
              <p:cNvPr id="35" name="図形グループ 34"/>
              <p:cNvGrpSpPr/>
              <p:nvPr/>
            </p:nvGrpSpPr>
            <p:grpSpPr>
              <a:xfrm>
                <a:off x="5263335" y="909109"/>
                <a:ext cx="1744589" cy="1337717"/>
                <a:chOff x="1919000" y="2455522"/>
                <a:chExt cx="1744589" cy="1337717"/>
              </a:xfrm>
            </p:grpSpPr>
            <p:sp>
              <p:nvSpPr>
                <p:cNvPr id="36" name="CasellaDiTesto 9"/>
                <p:cNvSpPr txBox="1">
                  <a:spLocks noChangeArrowheads="1"/>
                </p:cNvSpPr>
                <p:nvPr/>
              </p:nvSpPr>
              <p:spPr bwMode="auto">
                <a:xfrm>
                  <a:off x="2074373" y="2455522"/>
                  <a:ext cx="1589216" cy="4096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84385" tIns="42193" rIns="84385" bIns="42193">
                  <a:spAutoFit/>
                </a:bodyPr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defTabSz="422041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77" dirty="0">
                      <a:solidFill>
                        <a:srgbClr val="0070C0"/>
                      </a:solidFill>
                      <a:latin typeface="Arial"/>
                      <a:cs typeface="Arial"/>
                    </a:rPr>
                    <a:t>Barrel Strips</a:t>
                  </a:r>
                </a:p>
              </p:txBody>
            </p:sp>
            <p:cxnSp>
              <p:nvCxnSpPr>
                <p:cNvPr id="37" name="Connettore 2 13"/>
                <p:cNvCxnSpPr>
                  <a:stCxn id="36" idx="2"/>
                </p:cNvCxnSpPr>
                <p:nvPr/>
              </p:nvCxnSpPr>
              <p:spPr>
                <a:xfrm flipH="1">
                  <a:off x="1919000" y="2865178"/>
                  <a:ext cx="949981" cy="502404"/>
                </a:xfrm>
                <a:prstGeom prst="straightConnector1">
                  <a:avLst/>
                </a:prstGeom>
                <a:ln w="19050" cmpd="sng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ttore 2 13"/>
                <p:cNvCxnSpPr/>
                <p:nvPr/>
              </p:nvCxnSpPr>
              <p:spPr>
                <a:xfrm flipH="1">
                  <a:off x="2074373" y="3025262"/>
                  <a:ext cx="727268" cy="767977"/>
                </a:xfrm>
                <a:prstGeom prst="straightConnector1">
                  <a:avLst/>
                </a:prstGeom>
                <a:ln w="19050" cmpd="sng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図形グループ 38"/>
              <p:cNvGrpSpPr/>
              <p:nvPr/>
            </p:nvGrpSpPr>
            <p:grpSpPr>
              <a:xfrm>
                <a:off x="7001432" y="938047"/>
                <a:ext cx="1837165" cy="1118672"/>
                <a:chOff x="3802343" y="3687683"/>
                <a:chExt cx="1837165" cy="1118672"/>
              </a:xfrm>
            </p:grpSpPr>
            <p:sp>
              <p:nvSpPr>
                <p:cNvPr id="40" name="CasellaDiTesto 12"/>
                <p:cNvSpPr txBox="1">
                  <a:spLocks noChangeArrowheads="1"/>
                </p:cNvSpPr>
                <p:nvPr/>
              </p:nvSpPr>
              <p:spPr bwMode="auto">
                <a:xfrm>
                  <a:off x="3802343" y="3687683"/>
                  <a:ext cx="1837165" cy="4096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84385" tIns="42193" rIns="84385" bIns="42193">
                  <a:spAutoFit/>
                </a:bodyPr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defTabSz="422041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77" dirty="0">
                      <a:solidFill>
                        <a:srgbClr val="0070C0"/>
                      </a:solidFill>
                      <a:latin typeface="Arial"/>
                      <a:cs typeface="Arial"/>
                    </a:rPr>
                    <a:t>Forward Strips</a:t>
                  </a:r>
                </a:p>
              </p:txBody>
            </p:sp>
            <p:cxnSp>
              <p:nvCxnSpPr>
                <p:cNvPr id="41" name="Connettore 2 26"/>
                <p:cNvCxnSpPr/>
                <p:nvPr/>
              </p:nvCxnSpPr>
              <p:spPr>
                <a:xfrm flipH="1">
                  <a:off x="4306399" y="4056993"/>
                  <a:ext cx="432049" cy="749362"/>
                </a:xfrm>
                <a:prstGeom prst="straightConnector1">
                  <a:avLst/>
                </a:prstGeom>
                <a:ln w="19050" cmpd="sng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図形グループ 41"/>
              <p:cNvGrpSpPr/>
              <p:nvPr/>
            </p:nvGrpSpPr>
            <p:grpSpPr>
              <a:xfrm>
                <a:off x="5452000" y="2628420"/>
                <a:ext cx="3774924" cy="625988"/>
                <a:chOff x="1918998" y="5454427"/>
                <a:chExt cx="3774924" cy="625988"/>
              </a:xfrm>
            </p:grpSpPr>
            <p:sp>
              <p:nvSpPr>
                <p:cNvPr id="43" name="CasellaDiTesto 7"/>
                <p:cNvSpPr txBox="1">
                  <a:spLocks noChangeArrowheads="1"/>
                </p:cNvSpPr>
                <p:nvPr/>
              </p:nvSpPr>
              <p:spPr bwMode="auto">
                <a:xfrm>
                  <a:off x="3953416" y="5661885"/>
                  <a:ext cx="1740506" cy="4096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84385" tIns="42193" rIns="84385" bIns="42193">
                  <a:spAutoFit/>
                </a:bodyPr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defTabSz="422041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77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Forward Pixel</a:t>
                  </a:r>
                </a:p>
              </p:txBody>
            </p:sp>
            <p:cxnSp>
              <p:nvCxnSpPr>
                <p:cNvPr id="44" name="Connettore 2 34"/>
                <p:cNvCxnSpPr/>
                <p:nvPr/>
              </p:nvCxnSpPr>
              <p:spPr>
                <a:xfrm flipH="1" flipV="1">
                  <a:off x="3154271" y="5454427"/>
                  <a:ext cx="799144" cy="392113"/>
                </a:xfrm>
                <a:prstGeom prst="straightConnector1">
                  <a:avLst/>
                </a:prstGeom>
                <a:ln w="19050" cmpd="sng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CasellaDiTesto 37"/>
                <p:cNvSpPr txBox="1">
                  <a:spLocks noChangeArrowheads="1"/>
                </p:cNvSpPr>
                <p:nvPr/>
              </p:nvSpPr>
              <p:spPr bwMode="auto">
                <a:xfrm>
                  <a:off x="2203778" y="5670759"/>
                  <a:ext cx="1492557" cy="4096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84385" tIns="42193" rIns="84385" bIns="42193">
                  <a:spAutoFit/>
                </a:bodyPr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defTabSz="422041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77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Barrel Pixel</a:t>
                  </a:r>
                </a:p>
              </p:txBody>
            </p:sp>
            <p:cxnSp>
              <p:nvCxnSpPr>
                <p:cNvPr id="46" name="Connettore 2 23552"/>
                <p:cNvCxnSpPr/>
                <p:nvPr/>
              </p:nvCxnSpPr>
              <p:spPr>
                <a:xfrm flipH="1" flipV="1">
                  <a:off x="1918998" y="5670760"/>
                  <a:ext cx="284781" cy="175780"/>
                </a:xfrm>
                <a:prstGeom prst="straightConnector1">
                  <a:avLst/>
                </a:prstGeom>
                <a:ln w="19050" cmpd="sng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773723" y="330401"/>
            <a:ext cx="7596554" cy="65439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Inner Tracker</a:t>
            </a:r>
            <a:endParaRPr kumimoji="1" lang="ja-JP" altLang="en-US" dirty="0"/>
          </a:p>
        </p:txBody>
      </p:sp>
      <p:grpSp>
        <p:nvGrpSpPr>
          <p:cNvPr id="17" name="図形グループ 16"/>
          <p:cNvGrpSpPr/>
          <p:nvPr/>
        </p:nvGrpSpPr>
        <p:grpSpPr>
          <a:xfrm>
            <a:off x="551519" y="2559683"/>
            <a:ext cx="1874417" cy="1566318"/>
            <a:chOff x="204856" y="3352541"/>
            <a:chExt cx="3957102" cy="3306670"/>
          </a:xfrm>
        </p:grpSpPr>
        <p:pic>
          <p:nvPicPr>
            <p:cNvPr id="18" name="図 17" descr="P2020015p1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9848" y="3461689"/>
              <a:ext cx="3135229" cy="2670170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161141" y="6104350"/>
              <a:ext cx="2630136" cy="554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8" dirty="0">
                  <a:solidFill>
                    <a:srgbClr val="FF0000"/>
                  </a:solidFill>
                  <a:latin typeface="Calibri"/>
                  <a:ea typeface="ＭＳ Ｐゴシック" panose="020B0600070205080204" pitchFamily="50" charset="-128"/>
                </a:rPr>
                <a:t>SCT barrel module</a:t>
              </a:r>
              <a:endParaRPr lang="ja-JP" altLang="en-US" sz="1108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959919" y="3352541"/>
              <a:ext cx="1202039" cy="554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8" dirty="0">
                  <a:solidFill>
                    <a:srgbClr val="FF0000"/>
                  </a:solidFill>
                  <a:latin typeface="Calibri"/>
                  <a:ea typeface="ＭＳ Ｐゴシック" panose="020B0600070205080204" pitchFamily="50" charset="-128"/>
                </a:rPr>
                <a:t>Hybrid</a:t>
              </a:r>
              <a:endParaRPr lang="ja-JP" altLang="en-US" sz="1108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04856" y="5445304"/>
              <a:ext cx="1655512" cy="790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22041" fontAlgn="auto">
                <a:lnSpc>
                  <a:spcPts val="1108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8" dirty="0" err="1">
                  <a:solidFill>
                    <a:srgbClr val="FF0000"/>
                  </a:solidFill>
                  <a:latin typeface="Calibri"/>
                  <a:ea typeface="ＭＳ Ｐゴシック" panose="020B0600070205080204" pitchFamily="50" charset="-128"/>
                </a:rPr>
                <a:t>Microstrip</a:t>
              </a:r>
              <a:endParaRPr lang="en-US" altLang="ja-JP" sz="1108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endParaRPr>
            </a:p>
            <a:p>
              <a:pPr algn="ctr" defTabSz="422041" fontAlgn="auto">
                <a:lnSpc>
                  <a:spcPts val="1108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8" dirty="0">
                  <a:solidFill>
                    <a:srgbClr val="FF0000"/>
                  </a:solidFill>
                  <a:latin typeface="Calibri"/>
                  <a:ea typeface="ＭＳ Ｐゴシック" panose="020B0600070205080204" pitchFamily="50" charset="-128"/>
                </a:rPr>
                <a:t>sensor</a:t>
              </a:r>
              <a:endParaRPr lang="ja-JP" altLang="en-US" sz="1108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cxnSp>
          <p:nvCxnSpPr>
            <p:cNvPr id="22" name="直線矢印コネクタ 21"/>
            <p:cNvCxnSpPr>
              <a:stCxn id="20" idx="1"/>
            </p:cNvCxnSpPr>
            <p:nvPr/>
          </p:nvCxnSpPr>
          <p:spPr>
            <a:xfrm flipH="1">
              <a:off x="2527910" y="3629973"/>
              <a:ext cx="432009" cy="276788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rot="5400000" flipH="1" flipV="1">
              <a:off x="821253" y="4875605"/>
              <a:ext cx="909589" cy="229809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直線矢印コネクタ 24"/>
          <p:cNvCxnSpPr/>
          <p:nvPr/>
        </p:nvCxnSpPr>
        <p:spPr>
          <a:xfrm flipH="1">
            <a:off x="2490906" y="1979641"/>
            <a:ext cx="1463022" cy="6016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図 29" descr="n-in-p_pixel2_issues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625" y="2919313"/>
            <a:ext cx="2111965" cy="1376533"/>
          </a:xfrm>
          <a:prstGeom prst="rect">
            <a:avLst/>
          </a:prstGeom>
        </p:spPr>
      </p:pic>
      <p:cxnSp>
        <p:nvCxnSpPr>
          <p:cNvPr id="31" name="直線矢印コネクタ 30"/>
          <p:cNvCxnSpPr/>
          <p:nvPr/>
        </p:nvCxnSpPr>
        <p:spPr>
          <a:xfrm flipH="1">
            <a:off x="3953929" y="2132542"/>
            <a:ext cx="937537" cy="8730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図形グループ 48"/>
          <p:cNvGrpSpPr/>
          <p:nvPr/>
        </p:nvGrpSpPr>
        <p:grpSpPr>
          <a:xfrm>
            <a:off x="3563121" y="2391878"/>
            <a:ext cx="2225066" cy="454189"/>
            <a:chOff x="3479046" y="2195021"/>
            <a:chExt cx="2410488" cy="492038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4517826" y="2216173"/>
              <a:ext cx="0" cy="47088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3479046" y="2197460"/>
              <a:ext cx="5959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rPr>
                <a:t>LHC</a:t>
              </a:r>
              <a:endParaRPr lang="ja-JP" altLang="en-US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954902" y="2195021"/>
              <a:ext cx="9346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rPr>
                <a:t>HL-LHC</a:t>
              </a:r>
              <a:endParaRPr lang="ja-JP" altLang="en-US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" name="左矢印 32"/>
            <p:cNvSpPr/>
            <p:nvPr/>
          </p:nvSpPr>
          <p:spPr>
            <a:xfrm>
              <a:off x="4035609" y="2354673"/>
              <a:ext cx="327004" cy="138499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22041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左矢印 33"/>
            <p:cNvSpPr/>
            <p:nvPr/>
          </p:nvSpPr>
          <p:spPr>
            <a:xfrm flipH="1">
              <a:off x="4646306" y="2342261"/>
              <a:ext cx="327004" cy="138499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22041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50" name="図 49" descr="UpgradeStaveIngridSlid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464" y="2767777"/>
            <a:ext cx="3874350" cy="566978"/>
          </a:xfrm>
          <a:prstGeom prst="rect">
            <a:avLst/>
          </a:prstGeom>
        </p:spPr>
      </p:pic>
      <p:cxnSp>
        <p:nvCxnSpPr>
          <p:cNvPr id="51" name="直線矢印コネクタ 50"/>
          <p:cNvCxnSpPr/>
          <p:nvPr/>
        </p:nvCxnSpPr>
        <p:spPr>
          <a:xfrm>
            <a:off x="5286819" y="1828253"/>
            <a:ext cx="725106" cy="939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図形グループ 67"/>
          <p:cNvGrpSpPr>
            <a:grpSpLocks noChangeAspect="1"/>
          </p:cNvGrpSpPr>
          <p:nvPr/>
        </p:nvGrpSpPr>
        <p:grpSpPr>
          <a:xfrm>
            <a:off x="4634955" y="3262209"/>
            <a:ext cx="1993846" cy="1993846"/>
            <a:chOff x="160770" y="798325"/>
            <a:chExt cx="4320000" cy="4320000"/>
          </a:xfrm>
        </p:grpSpPr>
        <p:pic>
          <p:nvPicPr>
            <p:cNvPr id="69" name="図 3" descr="ATLAS12Mwafer.png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70" y="798325"/>
              <a:ext cx="4320000" cy="43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0" name="図形グループ 69"/>
            <p:cNvGrpSpPr/>
            <p:nvPr/>
          </p:nvGrpSpPr>
          <p:grpSpPr>
            <a:xfrm>
              <a:off x="3591942" y="3026431"/>
              <a:ext cx="136660" cy="1292228"/>
              <a:chOff x="8166668" y="3077512"/>
              <a:chExt cx="136660" cy="1292228"/>
            </a:xfrm>
          </p:grpSpPr>
          <p:sp>
            <p:nvSpPr>
              <p:cNvPr id="78" name="Line 1034"/>
              <p:cNvSpPr>
                <a:spLocks noChangeAspect="1" noChangeShapeType="1"/>
              </p:cNvSpPr>
              <p:nvPr/>
            </p:nvSpPr>
            <p:spPr bwMode="auto">
              <a:xfrm flipH="1">
                <a:off x="8238449" y="3773327"/>
                <a:ext cx="64879" cy="596413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" name="Line 1035"/>
              <p:cNvSpPr>
                <a:spLocks noChangeAspect="1" noChangeShapeType="1"/>
              </p:cNvSpPr>
              <p:nvPr/>
            </p:nvSpPr>
            <p:spPr bwMode="auto">
              <a:xfrm flipH="1">
                <a:off x="8172189" y="3773327"/>
                <a:ext cx="66260" cy="596413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" name="Line 1036"/>
              <p:cNvSpPr>
                <a:spLocks noChangeAspect="1" noChangeShapeType="1"/>
              </p:cNvSpPr>
              <p:nvPr/>
            </p:nvSpPr>
            <p:spPr bwMode="auto">
              <a:xfrm flipH="1">
                <a:off x="8232927" y="3077512"/>
                <a:ext cx="66260" cy="595033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1" name="Line 1037"/>
              <p:cNvSpPr>
                <a:spLocks noChangeAspect="1" noChangeShapeType="1"/>
              </p:cNvSpPr>
              <p:nvPr/>
            </p:nvSpPr>
            <p:spPr bwMode="auto">
              <a:xfrm flipH="1">
                <a:off x="8166668" y="3077512"/>
                <a:ext cx="66260" cy="595033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71" name="Text Box 1042"/>
            <p:cNvSpPr txBox="1">
              <a:spLocks noChangeAspect="1" noChangeArrowheads="1"/>
            </p:cNvSpPr>
            <p:nvPr/>
          </p:nvSpPr>
          <p:spPr bwMode="auto">
            <a:xfrm>
              <a:off x="2065690" y="1651682"/>
              <a:ext cx="1428169" cy="800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solidFill>
                    <a:srgbClr val="1901FB"/>
                  </a:solidFill>
                  <a:ea typeface="ＭＳ Ｐゴシック" panose="020B0600070205080204" pitchFamily="50" charset="-128"/>
                </a:rPr>
                <a:t>axial</a:t>
              </a:r>
            </a:p>
          </p:txBody>
        </p:sp>
        <p:sp>
          <p:nvSpPr>
            <p:cNvPr id="72" name="Text Box 1043"/>
            <p:cNvSpPr txBox="1">
              <a:spLocks noChangeAspect="1" noChangeArrowheads="1"/>
            </p:cNvSpPr>
            <p:nvPr/>
          </p:nvSpPr>
          <p:spPr bwMode="auto">
            <a:xfrm>
              <a:off x="1958744" y="3022877"/>
              <a:ext cx="1789379" cy="800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2204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solidFill>
                    <a:srgbClr val="FF3300"/>
                  </a:solidFill>
                  <a:ea typeface="ＭＳ Ｐゴシック" panose="020B0600070205080204" pitchFamily="50" charset="-128"/>
                </a:rPr>
                <a:t>stereo</a:t>
              </a:r>
            </a:p>
          </p:txBody>
        </p:sp>
        <p:grpSp>
          <p:nvGrpSpPr>
            <p:cNvPr id="73" name="図形グループ 72"/>
            <p:cNvGrpSpPr/>
            <p:nvPr/>
          </p:nvGrpSpPr>
          <p:grpSpPr>
            <a:xfrm>
              <a:off x="3624096" y="1640842"/>
              <a:ext cx="96629" cy="1257715"/>
              <a:chOff x="3624096" y="1672992"/>
              <a:chExt cx="96629" cy="1257715"/>
            </a:xfrm>
          </p:grpSpPr>
          <p:sp>
            <p:nvSpPr>
              <p:cNvPr id="74" name="Line 1038"/>
              <p:cNvSpPr>
                <a:spLocks noChangeAspect="1" noChangeShapeType="1"/>
              </p:cNvSpPr>
              <p:nvPr/>
            </p:nvSpPr>
            <p:spPr bwMode="auto">
              <a:xfrm>
                <a:off x="3712442" y="1678514"/>
                <a:ext cx="0" cy="596413"/>
              </a:xfrm>
              <a:prstGeom prst="line">
                <a:avLst/>
              </a:prstGeom>
              <a:noFill/>
              <a:ln w="57150">
                <a:solidFill>
                  <a:srgbClr val="1901F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5" name="Line 1039"/>
              <p:cNvSpPr>
                <a:spLocks noChangeAspect="1" noChangeShapeType="1"/>
              </p:cNvSpPr>
              <p:nvPr/>
            </p:nvSpPr>
            <p:spPr bwMode="auto">
              <a:xfrm>
                <a:off x="3624096" y="1672992"/>
                <a:ext cx="0" cy="596413"/>
              </a:xfrm>
              <a:prstGeom prst="line">
                <a:avLst/>
              </a:prstGeom>
              <a:noFill/>
              <a:ln w="57150">
                <a:solidFill>
                  <a:srgbClr val="1901F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6" name="Line 1040"/>
              <p:cNvSpPr>
                <a:spLocks noChangeAspect="1" noChangeShapeType="1"/>
              </p:cNvSpPr>
              <p:nvPr/>
            </p:nvSpPr>
            <p:spPr bwMode="auto">
              <a:xfrm>
                <a:off x="3720725" y="2335674"/>
                <a:ext cx="0" cy="595033"/>
              </a:xfrm>
              <a:prstGeom prst="line">
                <a:avLst/>
              </a:prstGeom>
              <a:noFill/>
              <a:ln w="57150">
                <a:solidFill>
                  <a:srgbClr val="1901F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" name="Line 1041"/>
              <p:cNvSpPr>
                <a:spLocks noChangeAspect="1" noChangeShapeType="1"/>
              </p:cNvSpPr>
              <p:nvPr/>
            </p:nvSpPr>
            <p:spPr bwMode="auto">
              <a:xfrm>
                <a:off x="3632378" y="2330151"/>
                <a:ext cx="0" cy="596413"/>
              </a:xfrm>
              <a:prstGeom prst="line">
                <a:avLst/>
              </a:prstGeom>
              <a:noFill/>
              <a:ln w="57150">
                <a:solidFill>
                  <a:srgbClr val="1901F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42204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</p:grpSp>
      <p:pic>
        <p:nvPicPr>
          <p:cNvPr id="85" name="図 84" descr="4chipCardModuleKEK35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151" y="4277165"/>
            <a:ext cx="1713891" cy="1731246"/>
          </a:xfrm>
          <a:prstGeom prst="rect">
            <a:avLst/>
          </a:prstGeom>
        </p:spPr>
      </p:pic>
      <p:grpSp>
        <p:nvGrpSpPr>
          <p:cNvPr id="86" name="図形グループ 85"/>
          <p:cNvGrpSpPr/>
          <p:nvPr/>
        </p:nvGrpSpPr>
        <p:grpSpPr>
          <a:xfrm>
            <a:off x="812317" y="4247662"/>
            <a:ext cx="1782606" cy="1789249"/>
            <a:chOff x="4651353" y="1248087"/>
            <a:chExt cx="2044658" cy="2160337"/>
          </a:xfrm>
        </p:grpSpPr>
        <p:pic>
          <p:nvPicPr>
            <p:cNvPr id="87" name="図 45" descr="RDWafer2PhotoR2.gif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53" y="1248087"/>
              <a:ext cx="2044658" cy="216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テキスト ボックス 47"/>
            <p:cNvSpPr txBox="1">
              <a:spLocks noChangeArrowheads="1"/>
            </p:cNvSpPr>
            <p:nvPr/>
          </p:nvSpPr>
          <p:spPr bwMode="auto">
            <a:xfrm>
              <a:off x="5163469" y="2067870"/>
              <a:ext cx="1287876" cy="25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422041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108" dirty="0">
                  <a:solidFill>
                    <a:prstClr val="white"/>
                  </a:solidFill>
                  <a:latin typeface="Calibri" charset="0"/>
                </a:rPr>
                <a:t>FE-I4 2-chip pixels</a:t>
              </a:r>
              <a:endParaRPr lang="ja-JP" altLang="en-US" sz="1108" dirty="0">
                <a:solidFill>
                  <a:prstClr val="white"/>
                </a:solidFill>
                <a:latin typeface="Calibri" charset="0"/>
              </a:endParaRPr>
            </a:p>
          </p:txBody>
        </p:sp>
        <p:sp>
          <p:nvSpPr>
            <p:cNvPr id="89" name="テキスト ボックス 49"/>
            <p:cNvSpPr txBox="1">
              <a:spLocks noChangeArrowheads="1"/>
            </p:cNvSpPr>
            <p:nvPr/>
          </p:nvSpPr>
          <p:spPr bwMode="auto">
            <a:xfrm>
              <a:off x="5163469" y="2627830"/>
              <a:ext cx="1154854" cy="171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422041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969" dirty="0">
                  <a:solidFill>
                    <a:prstClr val="white"/>
                  </a:solidFill>
                  <a:latin typeface="Calibri" charset="0"/>
                </a:rPr>
                <a:t>FE-I4 1-chip pixels</a:t>
              </a:r>
              <a:endParaRPr lang="ja-JP" altLang="en-US" sz="969" dirty="0">
                <a:solidFill>
                  <a:prstClr val="white"/>
                </a:solidFill>
                <a:latin typeface="Calibri" charset="0"/>
              </a:endParaRPr>
            </a:p>
          </p:txBody>
        </p:sp>
        <p:sp>
          <p:nvSpPr>
            <p:cNvPr id="90" name="テキスト ボックス 51"/>
            <p:cNvSpPr txBox="1">
              <a:spLocks noChangeArrowheads="1"/>
            </p:cNvSpPr>
            <p:nvPr/>
          </p:nvSpPr>
          <p:spPr bwMode="auto">
            <a:xfrm>
              <a:off x="5282278" y="1561096"/>
              <a:ext cx="1156622" cy="14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422041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831" dirty="0">
                  <a:solidFill>
                    <a:prstClr val="white"/>
                  </a:solidFill>
                  <a:latin typeface="Calibri" charset="0"/>
                </a:rPr>
                <a:t>FE-I3 1-chip pixels</a:t>
              </a:r>
              <a:endParaRPr lang="ja-JP" altLang="en-US" sz="831" dirty="0">
                <a:solidFill>
                  <a:prstClr val="white"/>
                </a:solidFill>
                <a:latin typeface="Calibri" charset="0"/>
              </a:endParaRPr>
            </a:p>
          </p:txBody>
        </p:sp>
        <p:sp>
          <p:nvSpPr>
            <p:cNvPr id="91" name="テキスト ボックス 56"/>
            <p:cNvSpPr txBox="1">
              <a:spLocks noChangeArrowheads="1"/>
            </p:cNvSpPr>
            <p:nvPr/>
          </p:nvSpPr>
          <p:spPr bwMode="auto">
            <a:xfrm>
              <a:off x="5038474" y="2902926"/>
              <a:ext cx="1184526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defTabSz="422041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831" dirty="0">
                  <a:solidFill>
                    <a:prstClr val="white"/>
                  </a:solidFill>
                  <a:latin typeface="Calibri" charset="0"/>
                </a:rPr>
                <a:t>FE-I3 4-chip pixels</a:t>
              </a:r>
              <a:endParaRPr lang="ja-JP" altLang="en-US" sz="831" dirty="0">
                <a:solidFill>
                  <a:prstClr val="white"/>
                </a:solidFill>
                <a:latin typeface="Calibri" charset="0"/>
              </a:endParaRPr>
            </a:p>
          </p:txBody>
        </p:sp>
        <p:sp>
          <p:nvSpPr>
            <p:cNvPr id="92" name="正方形/長方形 91"/>
            <p:cNvSpPr/>
            <p:nvPr/>
          </p:nvSpPr>
          <p:spPr bwMode="auto">
            <a:xfrm>
              <a:off x="4911628" y="1898713"/>
              <a:ext cx="529923" cy="6392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2204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97" name="直線コネクタ 96"/>
          <p:cNvCxnSpPr/>
          <p:nvPr/>
        </p:nvCxnSpPr>
        <p:spPr>
          <a:xfrm>
            <a:off x="561103" y="4145725"/>
            <a:ext cx="185009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V="1">
            <a:off x="2421741" y="2686294"/>
            <a:ext cx="10851" cy="142545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flipV="1">
            <a:off x="4635166" y="2846067"/>
            <a:ext cx="10851" cy="210359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3138329" y="269788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PIXELS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6249156" y="2548141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41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STRIPS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773723" y="6056977"/>
            <a:ext cx="7596554" cy="575261"/>
          </a:xfrm>
        </p:spPr>
        <p:txBody>
          <a:bodyPr>
            <a:normAutofit/>
          </a:bodyPr>
          <a:lstStyle/>
          <a:p>
            <a:r>
              <a:rPr lang="en-US" altLang="ja-JP" sz="2215" dirty="0"/>
              <a:t>Pixels/Strips: Sensors, Hybrids, Modules, DAQ…</a:t>
            </a:r>
            <a:endParaRPr lang="ja-JP" altLang="en-US" sz="2215" dirty="0"/>
          </a:p>
        </p:txBody>
      </p:sp>
    </p:spTree>
    <p:extLst>
      <p:ext uri="{BB962C8B-B14F-4D97-AF65-F5344CB8AC3E}">
        <p14:creationId xmlns:p14="http://schemas.microsoft.com/office/powerpoint/2010/main" val="10380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829" y="350487"/>
            <a:ext cx="8392480" cy="851890"/>
          </a:xfrm>
        </p:spPr>
        <p:txBody>
          <a:bodyPr>
            <a:noAutofit/>
          </a:bodyPr>
          <a:lstStyle/>
          <a:p>
            <a:r>
              <a:rPr lang="en-US" altLang="ja-JP" sz="5539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FTK</a:t>
            </a:r>
            <a:r>
              <a:rPr lang="en-US" altLang="ja-JP" sz="553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altLang="ja-JP" sz="5539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altLang="ja-JP" sz="553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 </a:t>
            </a:r>
            <a:r>
              <a:rPr lang="en-US" altLang="ja-JP" sz="5539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ja-JP" sz="5539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</a:t>
            </a:r>
            <a:r>
              <a:rPr lang="en-US" altLang="ja-JP" sz="5539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5539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</a:t>
            </a:r>
            <a:r>
              <a:rPr lang="en-US" altLang="ja-JP" sz="553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9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(Phase0</a:t>
            </a:r>
            <a:r>
              <a:rPr lang="en-US" altLang="ja-JP" sz="369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1</a:t>
            </a:r>
            <a:r>
              <a:rPr lang="en-US" altLang="ja-JP" sz="369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ja-JP" altLang="en-US" sz="3692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428420" y="1367408"/>
            <a:ext cx="3664812" cy="3514015"/>
            <a:chOff x="304800" y="1052736"/>
            <a:chExt cx="8169272" cy="4660900"/>
          </a:xfrm>
        </p:grpSpPr>
        <p:grpSp>
          <p:nvGrpSpPr>
            <p:cNvPr id="11" name="Group 77"/>
            <p:cNvGrpSpPr>
              <a:grpSpLocks/>
            </p:cNvGrpSpPr>
            <p:nvPr/>
          </p:nvGrpSpPr>
          <p:grpSpPr bwMode="auto">
            <a:xfrm>
              <a:off x="304800" y="1052736"/>
              <a:ext cx="6324601" cy="4660900"/>
              <a:chOff x="168" y="912"/>
              <a:chExt cx="3984" cy="2936"/>
            </a:xfrm>
          </p:grpSpPr>
          <p:sp>
            <p:nvSpPr>
              <p:cNvPr id="21" name="Line 70"/>
              <p:cNvSpPr>
                <a:spLocks noChangeShapeType="1"/>
              </p:cNvSpPr>
              <p:nvPr/>
            </p:nvSpPr>
            <p:spPr bwMode="auto">
              <a:xfrm>
                <a:off x="1368" y="2824"/>
                <a:ext cx="8" cy="7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" name="Line 69"/>
              <p:cNvSpPr>
                <a:spLocks noChangeShapeType="1"/>
              </p:cNvSpPr>
              <p:nvPr/>
            </p:nvSpPr>
            <p:spPr bwMode="auto">
              <a:xfrm>
                <a:off x="2456" y="2824"/>
                <a:ext cx="8" cy="7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" name="Line 68"/>
              <p:cNvSpPr>
                <a:spLocks noChangeShapeType="1"/>
              </p:cNvSpPr>
              <p:nvPr/>
            </p:nvSpPr>
            <p:spPr bwMode="auto">
              <a:xfrm>
                <a:off x="3640" y="2824"/>
                <a:ext cx="8" cy="7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" name="Line 58"/>
              <p:cNvSpPr>
                <a:spLocks noChangeShapeType="1"/>
              </p:cNvSpPr>
              <p:nvPr/>
            </p:nvSpPr>
            <p:spPr bwMode="auto">
              <a:xfrm>
                <a:off x="1120" y="2280"/>
                <a:ext cx="2592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" name="Line 56"/>
              <p:cNvSpPr>
                <a:spLocks noChangeShapeType="1"/>
              </p:cNvSpPr>
              <p:nvPr/>
            </p:nvSpPr>
            <p:spPr bwMode="auto">
              <a:xfrm>
                <a:off x="1360" y="2048"/>
                <a:ext cx="8" cy="5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" name="Line 55"/>
              <p:cNvSpPr>
                <a:spLocks noChangeShapeType="1"/>
              </p:cNvSpPr>
              <p:nvPr/>
            </p:nvSpPr>
            <p:spPr bwMode="auto">
              <a:xfrm>
                <a:off x="2448" y="2056"/>
                <a:ext cx="8" cy="5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" name="Line 54"/>
              <p:cNvSpPr>
                <a:spLocks noChangeShapeType="1"/>
              </p:cNvSpPr>
              <p:nvPr/>
            </p:nvSpPr>
            <p:spPr bwMode="auto">
              <a:xfrm>
                <a:off x="3632" y="2048"/>
                <a:ext cx="8" cy="5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" name="Line 31"/>
              <p:cNvSpPr>
                <a:spLocks noChangeShapeType="1"/>
              </p:cNvSpPr>
              <p:nvPr/>
            </p:nvSpPr>
            <p:spPr bwMode="auto">
              <a:xfrm>
                <a:off x="544" y="2048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Line 52"/>
              <p:cNvSpPr>
                <a:spLocks noChangeShapeType="1"/>
              </p:cNvSpPr>
              <p:nvPr/>
            </p:nvSpPr>
            <p:spPr bwMode="auto">
              <a:xfrm>
                <a:off x="2448" y="1248"/>
                <a:ext cx="0" cy="3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" name="Line 53"/>
              <p:cNvSpPr>
                <a:spLocks noChangeShapeType="1"/>
              </p:cNvSpPr>
              <p:nvPr/>
            </p:nvSpPr>
            <p:spPr bwMode="auto">
              <a:xfrm>
                <a:off x="1360" y="1248"/>
                <a:ext cx="0" cy="3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" name="Rectangle 9"/>
              <p:cNvSpPr>
                <a:spLocks noChangeArrowheads="1"/>
              </p:cNvSpPr>
              <p:nvPr/>
            </p:nvSpPr>
            <p:spPr bwMode="auto">
              <a:xfrm>
                <a:off x="1056" y="912"/>
                <a:ext cx="624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 err="1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Calo</a:t>
                </a:r>
                <a:endParaRPr lang="en-US" altLang="ja-JP" sz="1108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2168" y="912"/>
                <a:ext cx="624" cy="33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 err="1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Muon</a:t>
                </a:r>
                <a:endParaRPr lang="en-US" altLang="ja-JP" sz="1108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3" name="Rectangle 12"/>
              <p:cNvSpPr>
                <a:spLocks noChangeArrowheads="1"/>
              </p:cNvSpPr>
              <p:nvPr/>
            </p:nvSpPr>
            <p:spPr bwMode="auto">
              <a:xfrm>
                <a:off x="3120" y="912"/>
                <a:ext cx="1008" cy="336"/>
              </a:xfrm>
              <a:prstGeom prst="rect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Pixel/SCT</a:t>
                </a:r>
              </a:p>
            </p:txBody>
          </p:sp>
          <p:sp>
            <p:nvSpPr>
              <p:cNvPr id="34" name="Rectangle 13"/>
              <p:cNvSpPr>
                <a:spLocks noChangeArrowheads="1"/>
              </p:cNvSpPr>
              <p:nvPr/>
            </p:nvSpPr>
            <p:spPr bwMode="auto">
              <a:xfrm>
                <a:off x="168" y="1584"/>
                <a:ext cx="768" cy="57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ＭＳ Ｐゴシック" panose="020B0600070205080204" pitchFamily="50" charset="-128"/>
                  </a:rPr>
                  <a:t>LVL1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ＭＳ Ｐゴシック" panose="020B0600070205080204" pitchFamily="50" charset="-128"/>
                  </a:rPr>
                  <a:t>Trigger</a:t>
                </a:r>
              </a:p>
            </p:txBody>
          </p:sp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>
                <a:off x="536" y="1320"/>
                <a:ext cx="0" cy="3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>
                <a:off x="3632" y="1248"/>
                <a:ext cx="0" cy="3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 flipH="1">
                <a:off x="528" y="1328"/>
                <a:ext cx="1912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" name="Oval 33"/>
              <p:cNvSpPr>
                <a:spLocks noChangeArrowheads="1"/>
              </p:cNvSpPr>
              <p:nvPr/>
            </p:nvSpPr>
            <p:spPr bwMode="auto">
              <a:xfrm>
                <a:off x="1288" y="2208"/>
                <a:ext cx="144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" name="Oval 35"/>
              <p:cNvSpPr>
                <a:spLocks noChangeArrowheads="1"/>
              </p:cNvSpPr>
              <p:nvPr/>
            </p:nvSpPr>
            <p:spPr bwMode="auto">
              <a:xfrm>
                <a:off x="2376" y="2192"/>
                <a:ext cx="144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" name="Oval 36"/>
              <p:cNvSpPr>
                <a:spLocks noChangeArrowheads="1"/>
              </p:cNvSpPr>
              <p:nvPr/>
            </p:nvSpPr>
            <p:spPr bwMode="auto">
              <a:xfrm>
                <a:off x="3568" y="2192"/>
                <a:ext cx="144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1288" y="1520"/>
                <a:ext cx="1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" name="Line 38"/>
              <p:cNvSpPr>
                <a:spLocks noChangeShapeType="1"/>
              </p:cNvSpPr>
              <p:nvPr/>
            </p:nvSpPr>
            <p:spPr bwMode="auto">
              <a:xfrm>
                <a:off x="1288" y="156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>
                <a:off x="1288" y="162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>
                <a:off x="1288" y="20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2376" y="1520"/>
                <a:ext cx="1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6" name="Line 42"/>
              <p:cNvSpPr>
                <a:spLocks noChangeShapeType="1"/>
              </p:cNvSpPr>
              <p:nvPr/>
            </p:nvSpPr>
            <p:spPr bwMode="auto">
              <a:xfrm>
                <a:off x="2376" y="156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" name="Line 43"/>
              <p:cNvSpPr>
                <a:spLocks noChangeShapeType="1"/>
              </p:cNvSpPr>
              <p:nvPr/>
            </p:nvSpPr>
            <p:spPr bwMode="auto">
              <a:xfrm>
                <a:off x="2376" y="162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" name="Line 44"/>
              <p:cNvSpPr>
                <a:spLocks noChangeShapeType="1"/>
              </p:cNvSpPr>
              <p:nvPr/>
            </p:nvSpPr>
            <p:spPr bwMode="auto">
              <a:xfrm>
                <a:off x="2376" y="20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9" name="Rectangle 45"/>
              <p:cNvSpPr>
                <a:spLocks noChangeArrowheads="1"/>
              </p:cNvSpPr>
              <p:nvPr/>
            </p:nvSpPr>
            <p:spPr bwMode="auto">
              <a:xfrm>
                <a:off x="3560" y="1520"/>
                <a:ext cx="1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" name="Line 46"/>
              <p:cNvSpPr>
                <a:spLocks noChangeShapeType="1"/>
              </p:cNvSpPr>
              <p:nvPr/>
            </p:nvSpPr>
            <p:spPr bwMode="auto">
              <a:xfrm>
                <a:off x="3560" y="156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>
                <a:off x="3560" y="162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" name="Line 48"/>
              <p:cNvSpPr>
                <a:spLocks noChangeShapeType="1"/>
              </p:cNvSpPr>
              <p:nvPr/>
            </p:nvSpPr>
            <p:spPr bwMode="auto">
              <a:xfrm>
                <a:off x="3560" y="20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" name="Rectangle 59"/>
              <p:cNvSpPr>
                <a:spLocks noChangeArrowheads="1"/>
              </p:cNvSpPr>
              <p:nvPr/>
            </p:nvSpPr>
            <p:spPr bwMode="auto">
              <a:xfrm>
                <a:off x="1088" y="2584"/>
                <a:ext cx="576" cy="24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ＭＳ Ｐゴシック" panose="020B0600070205080204" pitchFamily="50" charset="-128"/>
                  </a:rPr>
                  <a:t>ROD</a:t>
                </a:r>
              </a:p>
            </p:txBody>
          </p:sp>
          <p:sp>
            <p:nvSpPr>
              <p:cNvPr id="54" name="Rectangle 61"/>
              <p:cNvSpPr>
                <a:spLocks noChangeArrowheads="1"/>
              </p:cNvSpPr>
              <p:nvPr/>
            </p:nvSpPr>
            <p:spPr bwMode="auto">
              <a:xfrm>
                <a:off x="2176" y="2584"/>
                <a:ext cx="576" cy="24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ＭＳ Ｐゴシック" panose="020B0600070205080204" pitchFamily="50" charset="-128"/>
                  </a:rPr>
                  <a:t>ROD</a:t>
                </a:r>
              </a:p>
            </p:txBody>
          </p:sp>
          <p:sp>
            <p:nvSpPr>
              <p:cNvPr id="55" name="Rectangle 62"/>
              <p:cNvSpPr>
                <a:spLocks noChangeArrowheads="1"/>
              </p:cNvSpPr>
              <p:nvPr/>
            </p:nvSpPr>
            <p:spPr bwMode="auto">
              <a:xfrm>
                <a:off x="3360" y="2584"/>
                <a:ext cx="576" cy="24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ＭＳ Ｐゴシック" panose="020B0600070205080204" pitchFamily="50" charset="-128"/>
                  </a:rPr>
                  <a:t>ROD</a:t>
                </a:r>
              </a:p>
            </p:txBody>
          </p:sp>
          <p:sp>
            <p:nvSpPr>
              <p:cNvPr id="56" name="Rectangle 63"/>
              <p:cNvSpPr>
                <a:spLocks noChangeArrowheads="1"/>
              </p:cNvSpPr>
              <p:nvPr/>
            </p:nvSpPr>
            <p:spPr bwMode="auto">
              <a:xfrm>
                <a:off x="1088" y="3120"/>
                <a:ext cx="576" cy="240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ROB</a:t>
                </a:r>
              </a:p>
            </p:txBody>
          </p:sp>
          <p:sp>
            <p:nvSpPr>
              <p:cNvPr id="57" name="Rectangle 64"/>
              <p:cNvSpPr>
                <a:spLocks noChangeArrowheads="1"/>
              </p:cNvSpPr>
              <p:nvPr/>
            </p:nvSpPr>
            <p:spPr bwMode="auto">
              <a:xfrm>
                <a:off x="2176" y="3120"/>
                <a:ext cx="576" cy="240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ROB</a:t>
                </a:r>
              </a:p>
            </p:txBody>
          </p:sp>
          <p:sp>
            <p:nvSpPr>
              <p:cNvPr id="58" name="Rectangle 65"/>
              <p:cNvSpPr>
                <a:spLocks noChangeArrowheads="1"/>
              </p:cNvSpPr>
              <p:nvPr/>
            </p:nvSpPr>
            <p:spPr bwMode="auto">
              <a:xfrm>
                <a:off x="3360" y="3120"/>
                <a:ext cx="576" cy="240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ROB</a:t>
                </a:r>
              </a:p>
            </p:txBody>
          </p:sp>
          <p:sp>
            <p:nvSpPr>
              <p:cNvPr id="59" name="Rectangle 66"/>
              <p:cNvSpPr>
                <a:spLocks noChangeArrowheads="1"/>
              </p:cNvSpPr>
              <p:nvPr/>
            </p:nvSpPr>
            <p:spPr bwMode="auto">
              <a:xfrm>
                <a:off x="792" y="3560"/>
                <a:ext cx="3360" cy="288"/>
              </a:xfrm>
              <a:prstGeom prst="rect">
                <a:avLst/>
              </a:prstGeom>
              <a:solidFill>
                <a:srgbClr val="FF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sz="1108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LVL2 CPU Farm</a:t>
                </a:r>
              </a:p>
            </p:txBody>
          </p:sp>
          <p:sp>
            <p:nvSpPr>
              <p:cNvPr id="60" name="Line 76"/>
              <p:cNvSpPr>
                <a:spLocks noChangeShapeType="1"/>
              </p:cNvSpPr>
              <p:nvPr/>
            </p:nvSpPr>
            <p:spPr bwMode="auto">
              <a:xfrm>
                <a:off x="528" y="2280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2" name="Group 88"/>
            <p:cNvGrpSpPr>
              <a:grpSpLocks/>
            </p:cNvGrpSpPr>
            <p:nvPr/>
          </p:nvGrpSpPr>
          <p:grpSpPr bwMode="auto">
            <a:xfrm>
              <a:off x="6095997" y="3954687"/>
              <a:ext cx="2378075" cy="1546226"/>
              <a:chOff x="3840" y="2596"/>
              <a:chExt cx="1498" cy="974"/>
            </a:xfrm>
          </p:grpSpPr>
          <p:sp>
            <p:nvSpPr>
              <p:cNvPr id="14" name="Rectangle 73"/>
              <p:cNvSpPr>
                <a:spLocks noChangeArrowheads="1"/>
              </p:cNvSpPr>
              <p:nvPr/>
            </p:nvSpPr>
            <p:spPr bwMode="auto">
              <a:xfrm>
                <a:off x="4330" y="2596"/>
                <a:ext cx="1008" cy="480"/>
              </a:xfrm>
              <a:prstGeom prst="rect">
                <a:avLst/>
              </a:prstGeom>
              <a:solidFill>
                <a:srgbClr val="00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ja-JP" b="1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ＭＳ Ｐゴシック" panose="020B0600070205080204" pitchFamily="50" charset="-128"/>
                  </a:rPr>
                  <a:t>FTK</a:t>
                </a:r>
              </a:p>
            </p:txBody>
          </p:sp>
          <p:sp>
            <p:nvSpPr>
              <p:cNvPr id="16" name="Line 79"/>
              <p:cNvSpPr>
                <a:spLocks noChangeShapeType="1"/>
              </p:cNvSpPr>
              <p:nvPr/>
            </p:nvSpPr>
            <p:spPr bwMode="auto">
              <a:xfrm>
                <a:off x="3856" y="2688"/>
                <a:ext cx="0" cy="14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" name="Line 80"/>
              <p:cNvSpPr>
                <a:spLocks noChangeShapeType="1"/>
              </p:cNvSpPr>
              <p:nvPr/>
            </p:nvSpPr>
            <p:spPr bwMode="auto">
              <a:xfrm>
                <a:off x="3840" y="2824"/>
                <a:ext cx="672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" name="Line 81"/>
              <p:cNvSpPr>
                <a:spLocks noChangeShapeType="1"/>
              </p:cNvSpPr>
              <p:nvPr/>
            </p:nvSpPr>
            <p:spPr bwMode="auto">
              <a:xfrm>
                <a:off x="4877" y="3002"/>
                <a:ext cx="0" cy="56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" name="Line 82"/>
              <p:cNvSpPr>
                <a:spLocks noChangeShapeType="1"/>
              </p:cNvSpPr>
              <p:nvPr/>
            </p:nvSpPr>
            <p:spPr bwMode="auto">
              <a:xfrm flipH="1" flipV="1">
                <a:off x="4184" y="3526"/>
                <a:ext cx="650" cy="1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 sz="1108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</p:grpSp>
      <p:sp>
        <p:nvSpPr>
          <p:cNvPr id="61" name="テキスト ボックス 60"/>
          <p:cNvSpPr txBox="1"/>
          <p:nvPr/>
        </p:nvSpPr>
        <p:spPr>
          <a:xfrm>
            <a:off x="3944164" y="1169057"/>
            <a:ext cx="4881848" cy="289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indent="-26377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Fast Tracker (FTK) : Online hardware tracking system for ATLAS upgrade.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ja-JP" sz="462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marL="263776" indent="-26377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FTK reconstructs all tracks with PT&gt;1 GeV/c for LVL1 accepted events and provides track information at the beginning of LVL2 trigger processing.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   </a:t>
            </a: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sym typeface="Wingdings" panose="05000000000000000000" pitchFamily="2" charset="2"/>
              </a:rPr>
              <a:t>  A</a:t>
            </a: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llows to implement more efficient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         and complex algorithms at LVL2.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73187" y="4010603"/>
            <a:ext cx="4694170" cy="1228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22041" indent="-422041" fontAlgn="auto">
              <a:spcBef>
                <a:spcPts val="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u"/>
            </a:pPr>
            <a:r>
              <a:rPr lang="en-US" altLang="ja-JP" sz="2585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Japanese Participation: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585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      - </a:t>
            </a:r>
            <a:r>
              <a:rPr lang="en-US" altLang="ja-JP" sz="2585" dirty="0" err="1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Waseda</a:t>
            </a:r>
            <a:r>
              <a:rPr lang="en-US" altLang="ja-JP" sz="2585" dirty="0">
                <a:solidFill>
                  <a:srgbClr val="FF0000"/>
                </a:solidFill>
                <a:latin typeface="Calibri"/>
                <a:ea typeface="ＭＳ Ｐゴシック" panose="020B0600070205080204" pitchFamily="50" charset="-128"/>
              </a:rPr>
              <a:t> University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 * responsible for Input mezzanine etc.</a:t>
            </a:r>
            <a:endParaRPr lang="ja-JP" altLang="en-US" sz="2215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cxnSp>
        <p:nvCxnSpPr>
          <p:cNvPr id="69" name="直線矢印コネクタ 68"/>
          <p:cNvCxnSpPr/>
          <p:nvPr/>
        </p:nvCxnSpPr>
        <p:spPr>
          <a:xfrm>
            <a:off x="450927" y="5803198"/>
            <a:ext cx="8297361" cy="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849742" y="5349171"/>
            <a:ext cx="76174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anose="020B0600070205080204" pitchFamily="50" charset="-128"/>
              </a:rPr>
              <a:t>2014</a:t>
            </a:r>
            <a:endParaRPr lang="ja-JP" altLang="en-US" sz="2215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827419" y="5349171"/>
            <a:ext cx="76174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anose="020B0600070205080204" pitchFamily="50" charset="-128"/>
              </a:rPr>
              <a:t>2015</a:t>
            </a:r>
            <a:endParaRPr lang="ja-JP" altLang="en-US" sz="2215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784758" y="5349171"/>
            <a:ext cx="76174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215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anose="020B0600070205080204" pitchFamily="50" charset="-128"/>
              </a:rPr>
              <a:t>2016</a:t>
            </a:r>
            <a:endParaRPr lang="ja-JP" altLang="en-US" sz="2215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4657" y="6055052"/>
            <a:ext cx="663964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R&amp;D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160877" y="6022361"/>
            <a:ext cx="1972015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&amp;Commissioning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6724950" y="6032543"/>
            <a:ext cx="1252522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Operation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077489" y="5223678"/>
            <a:ext cx="1347485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Production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977604" y="6024020"/>
            <a:ext cx="1355884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Installation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1226045" y="5704024"/>
            <a:ext cx="2" cy="2085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右矢印 19"/>
          <p:cNvSpPr/>
          <p:nvPr/>
        </p:nvSpPr>
        <p:spPr>
          <a:xfrm>
            <a:off x="2982823" y="5889418"/>
            <a:ext cx="3117962" cy="66362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302015" y="6043813"/>
            <a:ext cx="1346394" cy="4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03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Global Test</a:t>
            </a:r>
            <a:endParaRPr lang="ja-JP" altLang="en-US" sz="203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80" name="右矢印 79"/>
          <p:cNvSpPr/>
          <p:nvPr/>
        </p:nvSpPr>
        <p:spPr>
          <a:xfrm>
            <a:off x="384458" y="5888352"/>
            <a:ext cx="2641946" cy="66362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1" name="右矢印 80"/>
          <p:cNvSpPr/>
          <p:nvPr/>
        </p:nvSpPr>
        <p:spPr>
          <a:xfrm>
            <a:off x="6059047" y="5888352"/>
            <a:ext cx="2755710" cy="66362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 flipH="1">
            <a:off x="4218201" y="5700199"/>
            <a:ext cx="2" cy="2085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flipH="1">
            <a:off x="7175540" y="5700199"/>
            <a:ext cx="2" cy="2085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flipH="1">
            <a:off x="2733378" y="5567261"/>
            <a:ext cx="2" cy="208561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25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93581"/>
            <a:ext cx="5991751" cy="718244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Phase1</a:t>
            </a:r>
            <a:r>
              <a:rPr lang="en-US" altLang="ja-JP" b="1" dirty="0"/>
              <a:t> </a:t>
            </a:r>
            <a:r>
              <a:rPr lang="en-US" altLang="ja-JP" b="1" dirty="0" err="1"/>
              <a:t>LAr</a:t>
            </a:r>
            <a:r>
              <a:rPr lang="en-US" altLang="ja-JP" b="1" dirty="0"/>
              <a:t> readout </a:t>
            </a:r>
            <a:r>
              <a:rPr lang="en-US" altLang="ja-JP" b="1" dirty="0" smtClean="0"/>
              <a:t>scheme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74396" y="2697842"/>
            <a:ext cx="3218084" cy="378872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kumimoji="1" lang="en-US" altLang="ja-JP" dirty="0" smtClean="0"/>
              <a:t>New components:</a:t>
            </a:r>
          </a:p>
          <a:p>
            <a:pPr marL="253518" indent="-253518"/>
            <a:r>
              <a:rPr kumimoji="1" lang="en-US" altLang="ja-JP" dirty="0" smtClean="0"/>
              <a:t>Summed signals are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digitized at Front-End</a:t>
            </a:r>
            <a:r>
              <a:rPr kumimoji="1" lang="en-US" altLang="ja-JP" dirty="0" smtClean="0"/>
              <a:t> (FE).</a:t>
            </a:r>
          </a:p>
          <a:p>
            <a:pPr marL="253518" indent="-253518"/>
            <a:r>
              <a:rPr kumimoji="1" lang="en-US" altLang="ja-JP" dirty="0" smtClean="0"/>
              <a:t>Converted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to E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by Digital signal processing at Back-End</a:t>
            </a:r>
            <a:r>
              <a:rPr kumimoji="1" lang="en-US" altLang="ja-JP" dirty="0" smtClean="0"/>
              <a:t> (BE)</a:t>
            </a:r>
          </a:p>
          <a:p>
            <a:pPr marL="422041" lvl="1" indent="0">
              <a:buNone/>
            </a:pP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b="1" dirty="0" smtClean="0">
                <a:solidFill>
                  <a:srgbClr val="C09200"/>
                </a:solidFill>
                <a:sym typeface="Wingdings" panose="05000000000000000000" pitchFamily="2" charset="2"/>
              </a:rPr>
              <a:t>ATLAS-J contribution</a:t>
            </a:r>
            <a:endParaRPr kumimoji="1" lang="en-US" altLang="ja-JP" b="1" dirty="0" smtClean="0">
              <a:solidFill>
                <a:srgbClr val="C09200"/>
              </a:solidFill>
            </a:endParaRPr>
          </a:p>
          <a:p>
            <a:pPr marL="253518" indent="-253518"/>
            <a:r>
              <a:rPr lang="en-US" altLang="ja-JP" dirty="0" smtClean="0"/>
              <a:t>Send to Feature extractor (FEX) to make L1-Trigger.</a:t>
            </a:r>
          </a:p>
          <a:p>
            <a:pPr marL="253518" indent="-253518"/>
            <a:r>
              <a:rPr lang="en-US" altLang="ja-JP" dirty="0" smtClean="0">
                <a:solidFill>
                  <a:srgbClr val="FF0000"/>
                </a:solidFill>
              </a:rPr>
              <a:t>Fast data transfe</a:t>
            </a:r>
            <a:r>
              <a:rPr lang="en-US" altLang="ja-JP" dirty="0" smtClean="0"/>
              <a:t>r is key</a:t>
            </a:r>
          </a:p>
          <a:p>
            <a:pPr lvl="1"/>
            <a:r>
              <a:rPr kumimoji="1" lang="en-US" altLang="ja-JP" b="1" dirty="0" smtClean="0">
                <a:solidFill>
                  <a:srgbClr val="0070C0"/>
                </a:solidFill>
              </a:rPr>
              <a:t>25 </a:t>
            </a:r>
            <a:r>
              <a:rPr kumimoji="1" lang="en-US" altLang="ja-JP" b="1" dirty="0" err="1" smtClean="0">
                <a:solidFill>
                  <a:srgbClr val="0070C0"/>
                </a:solidFill>
              </a:rPr>
              <a:t>Tbps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 (FE</a:t>
            </a:r>
            <a:r>
              <a:rPr kumimoji="1" lang="en-US" altLang="ja-JP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BE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) </a:t>
            </a:r>
          </a:p>
          <a:p>
            <a:pPr lvl="1"/>
            <a:r>
              <a:rPr lang="en-US" altLang="ja-JP" b="1" dirty="0" smtClean="0">
                <a:solidFill>
                  <a:srgbClr val="0070C0"/>
                </a:solidFill>
              </a:rPr>
              <a:t>41 </a:t>
            </a:r>
            <a:r>
              <a:rPr lang="en-US" altLang="ja-JP" b="1" dirty="0" err="1" smtClean="0">
                <a:solidFill>
                  <a:srgbClr val="0070C0"/>
                </a:solidFill>
              </a:rPr>
              <a:t>Tbps</a:t>
            </a:r>
            <a:r>
              <a:rPr lang="en-US" altLang="ja-JP" b="1" dirty="0" smtClean="0">
                <a:solidFill>
                  <a:srgbClr val="0070C0"/>
                </a:solidFill>
              </a:rPr>
              <a:t> (BE</a:t>
            </a:r>
            <a:r>
              <a:rPr lang="en-US" altLang="ja-JP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FEX</a:t>
            </a:r>
            <a:r>
              <a:rPr lang="en-US" altLang="ja-JP" b="1" dirty="0" smtClean="0">
                <a:solidFill>
                  <a:srgbClr val="0070C0"/>
                </a:solidFill>
              </a:rPr>
              <a:t>)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59" y="2417898"/>
            <a:ext cx="5156881" cy="378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59" y="1332493"/>
            <a:ext cx="1207175" cy="112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417344" y="3999048"/>
            <a:ext cx="5156881" cy="2274048"/>
            <a:chOff x="1828800" y="3048000"/>
            <a:chExt cx="6781800" cy="289560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1828800" y="4114800"/>
              <a:ext cx="0" cy="182880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H="1">
              <a:off x="1828800" y="5943600"/>
              <a:ext cx="670560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8610600" y="3048000"/>
              <a:ext cx="0" cy="289560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6261864" y="3048000"/>
              <a:ext cx="0" cy="106680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flipH="1">
              <a:off x="1828801" y="4114800"/>
              <a:ext cx="4433062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6400800" y="3048000"/>
              <a:ext cx="220980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右矢印 12"/>
          <p:cNvSpPr/>
          <p:nvPr/>
        </p:nvSpPr>
        <p:spPr>
          <a:xfrm>
            <a:off x="1522846" y="2626673"/>
            <a:ext cx="1468547" cy="409023"/>
          </a:xfrm>
          <a:prstGeom prst="rightArrow">
            <a:avLst/>
          </a:prstGeom>
          <a:solidFill>
            <a:srgbClr val="FF0000">
              <a:alpha val="6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62" b="1" dirty="0">
                <a:solidFill>
                  <a:srgbClr val="FFFF00"/>
                </a:solidFill>
              </a:rPr>
              <a:t>Main</a:t>
            </a:r>
            <a:endParaRPr lang="ja-JP" altLang="en-US" sz="1662" b="1" dirty="0">
              <a:solidFill>
                <a:srgbClr val="FFFF00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1516595" y="3946684"/>
            <a:ext cx="1466380" cy="365579"/>
          </a:xfrm>
          <a:prstGeom prst="rightArrow">
            <a:avLst/>
          </a:prstGeom>
          <a:solidFill>
            <a:srgbClr val="FF0000">
              <a:alpha val="6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62" b="1" dirty="0">
                <a:solidFill>
                  <a:srgbClr val="FFFF00"/>
                </a:solidFill>
              </a:rPr>
              <a:t>Legacy</a:t>
            </a:r>
            <a:endParaRPr lang="ja-JP" altLang="en-US" sz="1662" b="1" dirty="0">
              <a:solidFill>
                <a:srgbClr val="FFFF00"/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1522846" y="4799818"/>
            <a:ext cx="1456065" cy="398814"/>
          </a:xfrm>
          <a:prstGeom prst="rightArrow">
            <a:avLst/>
          </a:prstGeom>
          <a:solidFill>
            <a:srgbClr val="FF0000">
              <a:alpha val="6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62" b="1" dirty="0">
                <a:solidFill>
                  <a:srgbClr val="FFFF00"/>
                </a:solidFill>
              </a:rPr>
              <a:t>New</a:t>
            </a:r>
            <a:endParaRPr lang="ja-JP" altLang="en-US" sz="1662" b="1" dirty="0">
              <a:solidFill>
                <a:srgbClr val="FFFF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07838" y="6233220"/>
            <a:ext cx="4776820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62" dirty="0">
                <a:solidFill>
                  <a:prstClr val="black"/>
                </a:solidFill>
              </a:rPr>
              <a:t>Phase-1 components shown by the red dashed lines. </a:t>
            </a:r>
            <a:endParaRPr lang="ja-JP" altLang="en-US" sz="1662" dirty="0">
              <a:solidFill>
                <a:prstClr val="black"/>
              </a:solidFill>
            </a:endParaRPr>
          </a:p>
        </p:txBody>
      </p:sp>
      <p:sp>
        <p:nvSpPr>
          <p:cNvPr id="18" name="コンテンツ プレースホルダー 2"/>
          <p:cNvSpPr txBox="1">
            <a:spLocks/>
          </p:cNvSpPr>
          <p:nvPr/>
        </p:nvSpPr>
        <p:spPr>
          <a:xfrm>
            <a:off x="1699769" y="1007983"/>
            <a:ext cx="7112175" cy="1426346"/>
          </a:xfrm>
          <a:prstGeom prst="rect">
            <a:avLst/>
          </a:prstGeom>
        </p:spPr>
        <p:txBody>
          <a:bodyPr vert="horz" lIns="84406" tIns="42203" rIns="84406" bIns="42203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3518" indent="-253518" fontAlgn="auto">
              <a:spcAft>
                <a:spcPts val="0"/>
              </a:spcAft>
            </a:pPr>
            <a:r>
              <a:rPr lang="en-US" altLang="ja-JP" sz="2954" dirty="0">
                <a:solidFill>
                  <a:srgbClr val="FF0000"/>
                </a:solidFill>
              </a:rPr>
              <a:t>Trigger upgrade</a:t>
            </a:r>
            <a:r>
              <a:rPr lang="en-US" altLang="ja-JP" sz="2954" dirty="0">
                <a:solidFill>
                  <a:prstClr val="black"/>
                </a:solidFill>
              </a:rPr>
              <a:t> at Phase-I</a:t>
            </a:r>
          </a:p>
          <a:p>
            <a:pPr lvl="1" fontAlgn="auto">
              <a:spcAft>
                <a:spcPts val="0"/>
              </a:spcAft>
            </a:pPr>
            <a:r>
              <a:rPr lang="en-US" altLang="ja-JP" sz="2585" dirty="0">
                <a:solidFill>
                  <a:prstClr val="black"/>
                </a:solidFill>
              </a:rPr>
              <a:t>Introduce new components with keeping Legacy electronics</a:t>
            </a:r>
          </a:p>
          <a:p>
            <a:pPr marL="253518" indent="-253518" fontAlgn="auto">
              <a:spcAft>
                <a:spcPts val="0"/>
              </a:spcAft>
            </a:pPr>
            <a:r>
              <a:rPr lang="en-US" altLang="ja-JP" sz="2954" dirty="0">
                <a:solidFill>
                  <a:prstClr val="black"/>
                </a:solidFill>
              </a:rPr>
              <a:t>Introduce </a:t>
            </a:r>
            <a:r>
              <a:rPr lang="en-US" altLang="ja-JP" sz="2954" dirty="0">
                <a:solidFill>
                  <a:srgbClr val="FF0000"/>
                </a:solidFill>
              </a:rPr>
              <a:t>Super-Cells</a:t>
            </a:r>
            <a:r>
              <a:rPr lang="en-US" altLang="ja-JP" sz="2954" dirty="0">
                <a:solidFill>
                  <a:prstClr val="black"/>
                </a:solidFill>
              </a:rPr>
              <a:t> (10 times finer granularity)</a:t>
            </a:r>
          </a:p>
          <a:p>
            <a:pPr lvl="1" fontAlgn="auto">
              <a:spcAft>
                <a:spcPts val="0"/>
              </a:spcAft>
            </a:pPr>
            <a:r>
              <a:rPr lang="en-US" altLang="ja-JP" sz="2585" dirty="0" err="1">
                <a:solidFill>
                  <a:prstClr val="black"/>
                </a:solidFill>
                <a:latin typeface="Symbol" panose="05050102010706020507" pitchFamily="18" charset="2"/>
              </a:rPr>
              <a:t>Dh</a:t>
            </a:r>
            <a:r>
              <a:rPr lang="en-US" altLang="ja-JP" sz="2585" dirty="0" err="1">
                <a:solidFill>
                  <a:prstClr val="black"/>
                </a:solidFill>
              </a:rPr>
              <a:t>x</a:t>
            </a:r>
            <a:r>
              <a:rPr lang="en-US" altLang="ja-JP" sz="2585" dirty="0" err="1">
                <a:solidFill>
                  <a:prstClr val="black"/>
                </a:solidFill>
                <a:latin typeface="Symbol" panose="05050102010706020507" pitchFamily="18" charset="2"/>
              </a:rPr>
              <a:t>Df</a:t>
            </a:r>
            <a:r>
              <a:rPr lang="en-US" altLang="ja-JP" sz="2585" dirty="0">
                <a:solidFill>
                  <a:prstClr val="black"/>
                </a:solidFill>
              </a:rPr>
              <a:t> = </a:t>
            </a:r>
            <a:r>
              <a:rPr lang="en-US" altLang="ja-JP" sz="2585" b="1" dirty="0">
                <a:solidFill>
                  <a:srgbClr val="0070C0"/>
                </a:solidFill>
              </a:rPr>
              <a:t>0.1x0.1</a:t>
            </a:r>
            <a:r>
              <a:rPr lang="en-US" altLang="ja-JP" sz="2585" dirty="0">
                <a:solidFill>
                  <a:prstClr val="black"/>
                </a:solidFill>
              </a:rPr>
              <a:t> </a:t>
            </a:r>
            <a:r>
              <a:rPr lang="en-US" altLang="ja-JP" sz="2585" dirty="0">
                <a:solidFill>
                  <a:prstClr val="black"/>
                </a:solidFill>
                <a:sym typeface="Wingdings" panose="05000000000000000000" pitchFamily="2" charset="2"/>
              </a:rPr>
              <a:t> 4 layers with </a:t>
            </a:r>
            <a:r>
              <a:rPr lang="en-US" altLang="ja-JP" sz="2585" b="1" dirty="0">
                <a:solidFill>
                  <a:srgbClr val="0070C0"/>
                </a:solidFill>
                <a:sym typeface="Wingdings" panose="05000000000000000000" pitchFamily="2" charset="2"/>
              </a:rPr>
              <a:t>0.025x0.1</a:t>
            </a:r>
            <a:r>
              <a:rPr lang="en-US" altLang="ja-JP" sz="2585" dirty="0">
                <a:solidFill>
                  <a:prstClr val="black"/>
                </a:solidFill>
                <a:sym typeface="Wingdings" panose="05000000000000000000" pitchFamily="2" charset="2"/>
              </a:rPr>
              <a:t> in middle layers. </a:t>
            </a:r>
            <a:endParaRPr lang="ja-JP" altLang="en-US" sz="258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2013/12/3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7747-95CE-47ED-98C3-4813A5A91EA7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5244"/>
            <a:ext cx="5675445" cy="5445224"/>
          </a:xfrm>
          <a:prstGeom prst="rect">
            <a:avLst/>
          </a:prstGeom>
        </p:spPr>
      </p:pic>
      <p:sp>
        <p:nvSpPr>
          <p:cNvPr id="5" name="テキスト ボックス 5"/>
          <p:cNvSpPr txBox="1">
            <a:spLocks noChangeArrowheads="1"/>
          </p:cNvSpPr>
          <p:nvPr/>
        </p:nvSpPr>
        <p:spPr bwMode="auto">
          <a:xfrm>
            <a:off x="179388" y="188913"/>
            <a:ext cx="806502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dirty="0" smtClean="0">
                <a:latin typeface="Comic Sans MS" pitchFamily="66" charset="0"/>
                <a:ea typeface="HGP創英角ﾎﾟｯﾌﾟ体" pitchFamily="50" charset="-128"/>
              </a:rPr>
              <a:t>New Higgs result: </a:t>
            </a:r>
            <a:r>
              <a:rPr lang="ja-JP" altLang="en-US" sz="3600" dirty="0" smtClean="0">
                <a:latin typeface="Comic Sans MS" pitchFamily="66" charset="0"/>
                <a:ea typeface="HGP創英角ﾎﾟｯﾌﾟ体" pitchFamily="50" charset="-128"/>
              </a:rPr>
              <a:t>　　</a:t>
            </a:r>
            <a:r>
              <a:rPr lang="en-US" altLang="ja-JP" sz="3600" dirty="0" smtClean="0">
                <a:latin typeface="Comic Sans MS" pitchFamily="66" charset="0"/>
                <a:ea typeface="HGP創英角ﾎﾟｯﾌﾟ体" pitchFamily="50" charset="-128"/>
              </a:rPr>
              <a:t>H</a:t>
            </a:r>
            <a:r>
              <a:rPr lang="ja-JP" altLang="en-US" sz="3600" dirty="0" smtClean="0">
                <a:latin typeface="Comic Sans MS" pitchFamily="66" charset="0"/>
                <a:ea typeface="HGP創英角ﾎﾟｯﾌﾟ体" pitchFamily="50" charset="-128"/>
              </a:rPr>
              <a:t>→</a:t>
            </a:r>
            <a:r>
              <a:rPr lang="en-US" altLang="ja-JP" sz="3600" dirty="0" err="1" smtClean="0">
                <a:latin typeface="Comic Sans MS" pitchFamily="66" charset="0"/>
                <a:ea typeface="HGP創英角ﾎﾟｯﾌﾟ体" pitchFamily="50" charset="-128"/>
              </a:rPr>
              <a:t>ττ</a:t>
            </a:r>
            <a:endParaRPr lang="en-US" altLang="ja-JP" sz="3600" dirty="0">
              <a:latin typeface="Comic Sans MS" pitchFamily="66" charset="0"/>
              <a:ea typeface="HGP創英角ﾎﾟｯﾌﾟ体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47789"/>
            <a:ext cx="3331528" cy="319638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096616" y="5139156"/>
            <a:ext cx="201048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4.1σ</a:t>
            </a:r>
            <a:r>
              <a:rPr lang="ja-JP" altLang="en-US" dirty="0"/>
              <a:t> </a:t>
            </a:r>
            <a:r>
              <a:rPr lang="en-US" altLang="ja-JP" dirty="0" err="1" smtClean="0"/>
              <a:t>sigunificnce</a:t>
            </a:r>
            <a:r>
              <a:rPr lang="en-US" altLang="ja-JP" dirty="0" smtClean="0"/>
              <a:t>: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μ= 1.4</a:t>
            </a:r>
            <a:r>
              <a:rPr kumimoji="1" lang="en-US" altLang="ja-JP" baseline="30000" dirty="0" smtClean="0"/>
              <a:t>+0.5</a:t>
            </a:r>
            <a:r>
              <a:rPr kumimoji="1" lang="en-US" altLang="ja-JP" dirty="0" smtClean="0"/>
              <a:t> </a:t>
            </a:r>
            <a:r>
              <a:rPr kumimoji="1" lang="en-US" altLang="ja-JP" baseline="-25000" dirty="0" smtClean="0"/>
              <a:t>-0.4</a:t>
            </a:r>
            <a:endParaRPr kumimoji="1" lang="ja-JP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055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2013/12/3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7747-95CE-47ED-98C3-4813A5A91EA7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5297665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488470" y="2204864"/>
            <a:ext cx="33320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Clear signal in </a:t>
            </a:r>
            <a:r>
              <a:rPr kumimoji="1" lang="en-US" altLang="ja-JP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γγ</a:t>
            </a:r>
            <a:r>
              <a:rPr kumimoji="1" lang="ja-JP" altLang="en-US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ZZ,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WW,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kumimoji="1" lang="en-US" altLang="ja-JP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ττ</a:t>
            </a:r>
            <a:r>
              <a:rPr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H-&gt; bb : consistent to 0 (and to the SM within the error)</a:t>
            </a:r>
          </a:p>
          <a:p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 =&gt; We need Run 2 data</a:t>
            </a:r>
            <a:endParaRPr lang="en-US" altLang="ja-JP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H-&gt;</a:t>
            </a:r>
            <a:r>
              <a:rPr lang="en-US" altLang="ja-JP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μμ</a:t>
            </a:r>
            <a:endParaRPr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μ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＜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 : 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en-US" altLang="ja-JP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 =&gt; We need HL-LHC</a:t>
            </a:r>
          </a:p>
          <a:p>
            <a:endParaRPr kumimoji="1"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815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706090"/>
          </a:xfrm>
        </p:spPr>
        <p:txBody>
          <a:bodyPr/>
          <a:lstStyle/>
          <a:p>
            <a:r>
              <a:rPr lang="en-US" altLang="ja-JP" dirty="0" smtClean="0">
                <a:latin typeface="Comic Sans MS" panose="030F0702030302020204" pitchFamily="66" charset="0"/>
              </a:rPr>
              <a:t>H-&gt;</a:t>
            </a:r>
            <a:r>
              <a:rPr lang="ja-JP" altLang="en-US" dirty="0" smtClean="0">
                <a:latin typeface="Comic Sans MS" panose="030F0702030302020204" pitchFamily="66" charset="0"/>
              </a:rPr>
              <a:t>　</a:t>
            </a:r>
            <a:r>
              <a:rPr lang="en-US" altLang="ja-JP" dirty="0" err="1" smtClean="0">
                <a:latin typeface="Comic Sans MS" panose="030F0702030302020204" pitchFamily="66" charset="0"/>
              </a:rPr>
              <a:t>μμ</a:t>
            </a:r>
            <a:endParaRPr kumimoji="1" lang="ja-JP" altLang="en-US" dirty="0">
              <a:latin typeface="Comic Sans MS" panose="030F0702030302020204" pitchFamily="66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3960440" cy="3831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4142642" y="3795830"/>
            <a:ext cx="4461806" cy="3017546"/>
            <a:chOff x="4142642" y="3795830"/>
            <a:chExt cx="4461806" cy="3017546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2642" y="3795830"/>
              <a:ext cx="4461806" cy="3017546"/>
            </a:xfrm>
            <a:prstGeom prst="rect">
              <a:avLst/>
            </a:prstGeom>
          </p:spPr>
        </p:pic>
        <p:sp>
          <p:nvSpPr>
            <p:cNvPr id="5" name="円/楕円 4"/>
            <p:cNvSpPr/>
            <p:nvPr/>
          </p:nvSpPr>
          <p:spPr>
            <a:xfrm>
              <a:off x="5940152" y="4797152"/>
              <a:ext cx="648072" cy="71610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弧 5"/>
            <p:cNvSpPr/>
            <p:nvPr/>
          </p:nvSpPr>
          <p:spPr>
            <a:xfrm>
              <a:off x="5436096" y="5085184"/>
              <a:ext cx="2232248" cy="936104"/>
            </a:xfrm>
            <a:prstGeom prst="arc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4733670" y="892311"/>
            <a:ext cx="33320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In the SM:</a:t>
            </a:r>
          </a:p>
          <a:p>
            <a:r>
              <a:rPr kumimoji="1" lang="en-US" altLang="ja-JP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BR(H-&gt;tau tau) =</a:t>
            </a:r>
          </a:p>
          <a:p>
            <a:r>
              <a:rPr kumimoji="1" lang="en-US" altLang="ja-JP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288 x BR(H -&gt; </a:t>
            </a:r>
            <a:r>
              <a:rPr kumimoji="1" lang="en-US" altLang="ja-JP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μμ</a:t>
            </a:r>
            <a:r>
              <a:rPr kumimoji="1"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</a:t>
            </a:r>
            <a:endParaRPr kumimoji="1"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If</a:t>
            </a:r>
            <a:r>
              <a:rPr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the 126GeV new particle is (lepton) flavor neutral particle (such as Z, W),  we should have already seen in the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mu </a:t>
            </a:r>
            <a:r>
              <a:rPr lang="en-US" altLang="ja-JP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muy</a:t>
            </a:r>
            <a:r>
              <a:rPr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channel</a:t>
            </a:r>
            <a:endParaRPr kumimoji="1" lang="en-US" altLang="ja-JP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337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xfrm>
            <a:off x="6732588" y="63420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DF65B8-E707-4A42-940B-18410DCC9628}" type="slidenum">
              <a:rPr lang="en-US" altLang="ja-JP" smtClean="0">
                <a:solidFill>
                  <a:schemeClr val="tx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ja-JP" smtClean="0">
              <a:solidFill>
                <a:schemeClr val="tx2"/>
              </a:solidFill>
            </a:endParaRPr>
          </a:p>
        </p:txBody>
      </p:sp>
      <p:pic>
        <p:nvPicPr>
          <p:cNvPr id="6147" name="Picture 7" descr="ATLAS_Silver_White_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749300"/>
            <a:ext cx="59293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241300" y="238125"/>
            <a:ext cx="569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chemeClr val="accent2"/>
                </a:solidFill>
                <a:latin typeface="Comic Sans MS" pitchFamily="66" charset="0"/>
              </a:rPr>
              <a:t>ATLAS Detector: construction and commissioning</a:t>
            </a:r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743575" y="5140325"/>
            <a:ext cx="27654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Length  :     ~ 46 m </a:t>
            </a:r>
          </a:p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Radius  :     ~ 12 m </a:t>
            </a:r>
          </a:p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Weight :    ~ 7000 tons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ja-JP" sz="1400" b="1" i="1">
                <a:solidFill>
                  <a:srgbClr val="009900"/>
                </a:solidFill>
              </a:rPr>
              <a:t>~ 10</a:t>
            </a:r>
            <a:r>
              <a:rPr lang="en-US" altLang="ja-JP" sz="1400" b="1" i="1" baseline="30000">
                <a:solidFill>
                  <a:srgbClr val="009900"/>
                </a:solidFill>
              </a:rPr>
              <a:t>8</a:t>
            </a:r>
            <a:r>
              <a:rPr lang="en-US" altLang="ja-JP" sz="1400" b="1" i="1">
                <a:solidFill>
                  <a:srgbClr val="009900"/>
                </a:solidFill>
              </a:rPr>
              <a:t> electronic channels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ja-JP" sz="1400" b="1" i="1">
                <a:solidFill>
                  <a:srgbClr val="009900"/>
                </a:solidFill>
              </a:rPr>
              <a:t>~ 3000 km of cables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962025" y="4902200"/>
            <a:ext cx="4448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Tracking (|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|&lt;2.5, B(solenoid)=2T)</a:t>
            </a:r>
            <a:r>
              <a:rPr lang="en-US" altLang="ja-JP" sz="12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  <a:endParaRPr lang="en-US" altLang="ja-JP" sz="1200" b="1">
              <a:solidFill>
                <a:srgbClr val="008000"/>
              </a:solidFill>
              <a:latin typeface="Comic Sans MS" pitchFamily="66" charset="0"/>
              <a:sym typeface="Symbol" pitchFamily="18" charset="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-- Si pixels and strips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-- Transition Radiation Detector (e/ separation)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Calorimetry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(|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|&lt;5)</a:t>
            </a:r>
            <a:r>
              <a:rPr lang="en-US" altLang="ja-JP" sz="1200" b="1">
                <a:solidFill>
                  <a:srgbClr val="CC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-- EM : Pb-LAr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-- HAD: Fe/scintillator (central), Cu/W-LAr (fwd)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Muon Spectrometer (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|&lt;2.7)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air-core toroids  with muon chambers</a:t>
            </a:r>
            <a:endParaRPr lang="en-US" altLang="ja-JP" sz="1200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6151" name="円/楕円 8"/>
          <p:cNvSpPr>
            <a:spLocks noChangeArrowheads="1"/>
          </p:cNvSpPr>
          <p:nvPr/>
        </p:nvSpPr>
        <p:spPr bwMode="auto">
          <a:xfrm>
            <a:off x="3509963" y="4254500"/>
            <a:ext cx="1150937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6152" name="円/楕円 9"/>
          <p:cNvSpPr>
            <a:spLocks noChangeArrowheads="1"/>
          </p:cNvSpPr>
          <p:nvPr/>
        </p:nvSpPr>
        <p:spPr bwMode="auto">
          <a:xfrm>
            <a:off x="1803400" y="739775"/>
            <a:ext cx="1152525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6153" name="円/楕円 10"/>
          <p:cNvSpPr>
            <a:spLocks noChangeArrowheads="1"/>
          </p:cNvSpPr>
          <p:nvPr/>
        </p:nvSpPr>
        <p:spPr bwMode="auto">
          <a:xfrm>
            <a:off x="4622800" y="4264025"/>
            <a:ext cx="987425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66775" y="4473575"/>
            <a:ext cx="7642225" cy="2378075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Superconducting Central Solenoid (Japanese contribution:100%)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Time-to-digital conversion chips for muon drift tubes (100%)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End-cap muon triggering system (TGC) </a:t>
            </a:r>
            <a:r>
              <a:rPr lang="en-US" altLang="ja-JP" b="1" kern="0" dirty="0" smtClean="0">
                <a:latin typeface="Comic Sans MS" pitchFamily="66" charset="0"/>
              </a:rPr>
              <a:t>(~30</a:t>
            </a:r>
            <a:r>
              <a:rPr lang="en-US" altLang="ja-JP" b="1" kern="0" dirty="0">
                <a:latin typeface="Comic Sans MS" pitchFamily="66" charset="0"/>
              </a:rPr>
              <a:t>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Silicon </a:t>
            </a:r>
            <a:r>
              <a:rPr lang="en-US" altLang="ja-JP" b="1" kern="0" dirty="0" err="1">
                <a:latin typeface="Comic Sans MS" pitchFamily="66" charset="0"/>
              </a:rPr>
              <a:t>microstrip</a:t>
            </a:r>
            <a:r>
              <a:rPr lang="en-US" altLang="ja-JP" b="1" kern="0" dirty="0">
                <a:latin typeface="Comic Sans MS" pitchFamily="66" charset="0"/>
              </a:rPr>
              <a:t> tracking system (SCT)  (~20%)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Lvl-2 muon trigger (Software)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7842EC9-0390-4C7B-861E-AD7082CD10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2013/12/8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5F422-7C6C-4C85-AB07-69E4E6A4853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0"/>
            <a:ext cx="8734425" cy="745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テキスト ボックス 3"/>
          <p:cNvSpPr txBox="1">
            <a:spLocks noChangeArrowheads="1"/>
          </p:cNvSpPr>
          <p:nvPr/>
        </p:nvSpPr>
        <p:spPr bwMode="auto">
          <a:xfrm>
            <a:off x="6588125" y="285750"/>
            <a:ext cx="1503938" cy="36933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Old Schedule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249238" y="5157788"/>
            <a:ext cx="3027362" cy="50323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13-14 </a:t>
            </a:r>
            <a:r>
              <a:rPr lang="en-US" altLang="ja-JP" dirty="0" err="1">
                <a:solidFill>
                  <a:srgbClr val="FF0000"/>
                </a:solidFill>
              </a:rPr>
              <a:t>TeV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~ 100fb</a:t>
            </a:r>
            <a:r>
              <a:rPr lang="en-US" altLang="ja-JP" baseline="30000" dirty="0">
                <a:solidFill>
                  <a:srgbClr val="FF0000"/>
                </a:solidFill>
              </a:rPr>
              <a:t>-1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4788" y="5661025"/>
            <a:ext cx="2522537" cy="369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>
                <a:solidFill>
                  <a:prstClr val="black"/>
                </a:solidFill>
              </a:rPr>
              <a:t>L~ 1x 10</a:t>
            </a:r>
            <a:r>
              <a:rPr lang="en-US" altLang="ja-JP" baseline="30000">
                <a:solidFill>
                  <a:prstClr val="black"/>
                </a:solidFill>
              </a:rPr>
              <a:t>34</a:t>
            </a:r>
            <a:r>
              <a:rPr lang="en-US" altLang="ja-JP">
                <a:solidFill>
                  <a:prstClr val="black"/>
                </a:solidFill>
              </a:rPr>
              <a:t> cm</a:t>
            </a:r>
            <a:r>
              <a:rPr lang="en-US" altLang="ja-JP" baseline="30000">
                <a:solidFill>
                  <a:prstClr val="black"/>
                </a:solidFill>
              </a:rPr>
              <a:t>-2</a:t>
            </a:r>
            <a:r>
              <a:rPr lang="en-US" altLang="ja-JP">
                <a:solidFill>
                  <a:prstClr val="black"/>
                </a:solidFill>
              </a:rPr>
              <a:t>s</a:t>
            </a:r>
            <a:r>
              <a:rPr lang="en-US" altLang="ja-JP" baseline="30000">
                <a:solidFill>
                  <a:prstClr val="black"/>
                </a:solidFill>
              </a:rPr>
              <a:t>-1</a:t>
            </a:r>
            <a:endParaRPr lang="en-US" altLang="ja-JP" baseline="30000" dirty="0">
              <a:solidFill>
                <a:prstClr val="black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7950200" y="5229225"/>
            <a:ext cx="1193800" cy="10779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HL- 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LHC</a:t>
            </a:r>
          </a:p>
        </p:txBody>
      </p:sp>
      <p:sp>
        <p:nvSpPr>
          <p:cNvPr id="7177" name="テキスト ボックス 10"/>
          <p:cNvSpPr txBox="1">
            <a:spLocks noChangeArrowheads="1"/>
          </p:cNvSpPr>
          <p:nvPr/>
        </p:nvSpPr>
        <p:spPr bwMode="auto">
          <a:xfrm>
            <a:off x="6575425" y="6323013"/>
            <a:ext cx="1933575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3000fb</a:t>
            </a:r>
            <a:r>
              <a:rPr lang="en-US" altLang="ja-JP" baseline="30000">
                <a:solidFill>
                  <a:srgbClr val="000000"/>
                </a:solidFill>
              </a:rPr>
              <a:t>-1  </a:t>
            </a:r>
            <a:r>
              <a:rPr lang="en-US" altLang="ja-JP">
                <a:solidFill>
                  <a:srgbClr val="000000"/>
                </a:solidFill>
              </a:rPr>
              <a:t>by 2030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4532313" y="5157788"/>
            <a:ext cx="3384550" cy="5969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14 </a:t>
            </a:r>
            <a:r>
              <a:rPr lang="en-US" altLang="ja-JP" dirty="0" err="1">
                <a:solidFill>
                  <a:srgbClr val="FF0000"/>
                </a:solidFill>
              </a:rPr>
              <a:t>TeV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~ 300fb</a:t>
            </a:r>
            <a:r>
              <a:rPr lang="en-US" altLang="ja-JP" baseline="30000" dirty="0">
                <a:solidFill>
                  <a:srgbClr val="FF0000"/>
                </a:solidFill>
              </a:rPr>
              <a:t>-1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48213" y="5683250"/>
            <a:ext cx="2005012" cy="369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prstClr val="black"/>
                </a:solidFill>
              </a:rPr>
              <a:t>L~ 2x 10</a:t>
            </a:r>
            <a:r>
              <a:rPr lang="en-US" altLang="ja-JP" baseline="30000" dirty="0">
                <a:solidFill>
                  <a:prstClr val="black"/>
                </a:solidFill>
              </a:rPr>
              <a:t>34</a:t>
            </a:r>
            <a:r>
              <a:rPr lang="en-US" altLang="ja-JP" dirty="0">
                <a:solidFill>
                  <a:prstClr val="black"/>
                </a:solidFill>
              </a:rPr>
              <a:t> cm</a:t>
            </a:r>
            <a:r>
              <a:rPr lang="en-US" altLang="ja-JP" baseline="30000" dirty="0">
                <a:solidFill>
                  <a:prstClr val="black"/>
                </a:solidFill>
              </a:rPr>
              <a:t>-2</a:t>
            </a:r>
            <a:r>
              <a:rPr lang="en-US" altLang="ja-JP" dirty="0">
                <a:solidFill>
                  <a:prstClr val="black"/>
                </a:solidFill>
              </a:rPr>
              <a:t>s</a:t>
            </a:r>
            <a:r>
              <a:rPr lang="en-US" altLang="ja-JP" baseline="30000" dirty="0">
                <a:solidFill>
                  <a:prstClr val="black"/>
                </a:solidFill>
              </a:rPr>
              <a:t>-1</a:t>
            </a:r>
          </a:p>
        </p:txBody>
      </p:sp>
      <p:sp>
        <p:nvSpPr>
          <p:cNvPr id="15" name="右矢印 14"/>
          <p:cNvSpPr/>
          <p:nvPr/>
        </p:nvSpPr>
        <p:spPr>
          <a:xfrm>
            <a:off x="3132138" y="1544638"/>
            <a:ext cx="1017587" cy="4445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 baseline="300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altLang="ja-JP" baseline="30000" dirty="0">
                <a:solidFill>
                  <a:srgbClr val="FF0000"/>
                </a:solidFill>
              </a:rPr>
              <a:t>8TeV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5" name="下矢印吹き出し 4"/>
          <p:cNvSpPr/>
          <p:nvPr/>
        </p:nvSpPr>
        <p:spPr>
          <a:xfrm>
            <a:off x="3171825" y="3729038"/>
            <a:ext cx="1576388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1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Muon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下矢印吹き出し 13"/>
          <p:cNvSpPr/>
          <p:nvPr/>
        </p:nvSpPr>
        <p:spPr>
          <a:xfrm>
            <a:off x="7502525" y="3729038"/>
            <a:ext cx="1576388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2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Inner Tracker</a:t>
            </a:r>
          </a:p>
        </p:txBody>
      </p:sp>
      <p:sp>
        <p:nvSpPr>
          <p:cNvPr id="16" name="下矢印吹き出し 15"/>
          <p:cNvSpPr/>
          <p:nvPr/>
        </p:nvSpPr>
        <p:spPr>
          <a:xfrm>
            <a:off x="4202113" y="115888"/>
            <a:ext cx="1576387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0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IBL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ATLAS upgrade and Japanese contributions</a:t>
            </a:r>
            <a:endParaRPr lang="ja-JP" altLang="en-US" dirty="0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0: </a:t>
            </a:r>
            <a:r>
              <a:rPr lang="ja-JP" altLang="en-US" sz="2400" dirty="0" smtClean="0">
                <a:latin typeface="Comic Sans MS" pitchFamily="66" charset="0"/>
              </a:rPr>
              <a:t>   </a:t>
            </a:r>
            <a:r>
              <a:rPr lang="en-US" altLang="ja-JP" sz="2400" dirty="0" smtClean="0">
                <a:latin typeface="Comic Sans MS" pitchFamily="66" charset="0"/>
              </a:rPr>
              <a:t>IBL </a:t>
            </a:r>
            <a:endParaRPr lang="en-US" altLang="ja-JP" sz="20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1:   ATLAS  (~33MCHF : Project)</a:t>
            </a:r>
          </a:p>
          <a:p>
            <a:pPr lvl="1"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muon trigger upgrade (Trigger </a:t>
            </a:r>
            <a:r>
              <a:rPr lang="en-US" altLang="ja-JP" sz="2000" dirty="0" smtClean="0">
                <a:latin typeface="Comic Sans MS" pitchFamily="66" charset="0"/>
              </a:rPr>
              <a:t>+ small contribution to </a:t>
            </a:r>
            <a:r>
              <a:rPr lang="en-US" altLang="ja-JP" sz="2000" dirty="0" err="1" smtClean="0">
                <a:latin typeface="Comic Sans MS" pitchFamily="66" charset="0"/>
              </a:rPr>
              <a:t>nSW</a:t>
            </a:r>
            <a:r>
              <a:rPr lang="en-US" altLang="ja-JP" sz="2000" dirty="0" smtClean="0">
                <a:latin typeface="Comic Sans MS" pitchFamily="66" charset="0"/>
              </a:rPr>
              <a:t>)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FTK  (by </a:t>
            </a:r>
            <a:r>
              <a:rPr lang="en-US" altLang="ja-JP" sz="2000" dirty="0" err="1" smtClean="0">
                <a:latin typeface="Comic Sans MS" pitchFamily="66" charset="0"/>
              </a:rPr>
              <a:t>Waseda</a:t>
            </a:r>
            <a:r>
              <a:rPr lang="en-US" altLang="ja-JP" sz="2000" dirty="0" smtClean="0">
                <a:latin typeface="Comic Sans MS" pitchFamily="66" charset="0"/>
              </a:rPr>
              <a:t> Univ.)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New contribution to Liquid Argon Calorimeter: (digital signal processing)</a:t>
            </a:r>
          </a:p>
          <a:p>
            <a:pPr>
              <a:defRPr/>
            </a:pPr>
            <a:endParaRPr lang="en-US" altLang="ja-JP" sz="24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2:  ATLAS (~275MCHF : Project) 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Contributions to 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inner trackers (strips/pixels)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Further 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muon trigger upgrade</a:t>
            </a:r>
          </a:p>
          <a:p>
            <a:pPr marL="457200" lvl="1" indent="0">
              <a:buNone/>
              <a:defRPr/>
            </a:pPr>
            <a:endParaRPr lang="en-US" altLang="ja-JP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457200" lvl="1" indent="0"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                        We need new resources for Phase2 </a:t>
            </a:r>
          </a:p>
          <a:p>
            <a:pPr marL="457200" lvl="1" indent="0">
              <a:buNone/>
              <a:defRPr/>
            </a:pPr>
            <a:endParaRPr lang="en-US" altLang="ja-JP" sz="2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44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4987" y="524078"/>
            <a:ext cx="7886700" cy="62212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Japanese contribution to LHC/LIU/ATLAS (request)    </a:t>
            </a:r>
            <a:r>
              <a:rPr kumimoji="1" lang="en-US" altLang="ja-JP" dirty="0" err="1" smtClean="0"/>
              <a:t>core+noncore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2013/10/25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6188722"/>
            <a:ext cx="2057400" cy="337038"/>
          </a:xfrm>
        </p:spPr>
        <p:txBody>
          <a:bodyPr/>
          <a:lstStyle/>
          <a:p>
            <a:fld id="{D586B8EF-36D9-4D62-A9F7-1D1B9A026BBE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/>
          </p:nvPr>
        </p:nvGraphicFramePr>
        <p:xfrm>
          <a:off x="2085480" y="3457302"/>
          <a:ext cx="5848882" cy="331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446335" y="387544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Oku-yen</a:t>
            </a:r>
            <a:endParaRPr kumimoji="1" lang="ja-JP" altLang="en-US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244987" y="1291371"/>
          <a:ext cx="8694393" cy="2112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3353"/>
                <a:gridCol w="604452"/>
                <a:gridCol w="604452"/>
                <a:gridCol w="658421"/>
                <a:gridCol w="658421"/>
                <a:gridCol w="658421"/>
                <a:gridCol w="658421"/>
                <a:gridCol w="658421"/>
                <a:gridCol w="604452"/>
                <a:gridCol w="604452"/>
                <a:gridCol w="604452"/>
                <a:gridCol w="736675"/>
              </a:tblGrid>
              <a:tr h="2679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Year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2014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2015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2016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2017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2018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2019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2020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2021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2022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700" u="none" strike="noStrike">
                          <a:effectLst/>
                        </a:rPr>
                        <a:t>2023</a:t>
                      </a:r>
                      <a:endParaRPr lang="en-US" altLang="ja-JP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Sum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</a:tr>
              <a:tr h="26798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u="none" strike="noStrike" dirty="0">
                          <a:effectLst/>
                        </a:rPr>
                        <a:t>（Oku yen </a:t>
                      </a:r>
                      <a:r>
                        <a:rPr lang="en-US" sz="1300" u="none" strike="noStrike" dirty="0" smtClean="0">
                          <a:effectLst/>
                        </a:rPr>
                        <a:t>~MCHF）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　</a:t>
                      </a:r>
                      <a:endParaRPr lang="ja-JP" alt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</a:tr>
              <a:tr h="5137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Accelerator upgrade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1.440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1.396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5.061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4.467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7.530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6.690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3.700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3.196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2.815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0.300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36.594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</a:tr>
              <a:tr h="5137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ATLAS upgrade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1.306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1.723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5.191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5.636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7.595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9.838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8.849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6.330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2.880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1.530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  </a:t>
                      </a:r>
                      <a:r>
                        <a:rPr lang="en-US" altLang="ja-JP" sz="1700" u="none" strike="noStrike">
                          <a:effectLst/>
                        </a:rPr>
                        <a:t>50.877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</a:tr>
              <a:tr h="5137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Sum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2.746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3.119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10.252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10.103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15.125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16.527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12.548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9.526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5.695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>
                          <a:effectLst/>
                        </a:rPr>
                        <a:t>     </a:t>
                      </a:r>
                      <a:r>
                        <a:rPr lang="en-US" altLang="ja-JP" sz="1700" u="none" strike="noStrike">
                          <a:effectLst/>
                        </a:rPr>
                        <a:t>1.830 </a:t>
                      </a:r>
                      <a:endParaRPr lang="en-US" altLang="ja-JP" sz="1700" b="0" i="0" u="none" strike="noStrike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u="none" strike="noStrike" dirty="0">
                          <a:effectLst/>
                        </a:rPr>
                        <a:t>       </a:t>
                      </a:r>
                      <a:r>
                        <a:rPr lang="en-US" altLang="ja-JP" sz="1700" u="none" strike="noStrike" dirty="0">
                          <a:effectLst/>
                        </a:rPr>
                        <a:t>87.471 </a:t>
                      </a:r>
                      <a:endParaRPr lang="en-US" altLang="ja-JP" sz="17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348" marR="7348" marT="734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4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0"/>
            <a:ext cx="8839893" cy="120161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ATLAS-J budget request   </a:t>
            </a:r>
            <a:br>
              <a:rPr lang="en-US" altLang="ja-JP" dirty="0" smtClean="0"/>
            </a:br>
            <a:r>
              <a:rPr lang="en-US" altLang="ja-JP" dirty="0"/>
              <a:t> </a:t>
            </a:r>
            <a:r>
              <a:rPr lang="en-US" altLang="ja-JP" dirty="0" smtClean="0"/>
              <a:t>                                   (in Oku-yen ~ MCHF)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B8EF-36D9-4D62-A9F7-1D1B9A026BB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88085"/>
              </p:ext>
            </p:extLst>
          </p:nvPr>
        </p:nvGraphicFramePr>
        <p:xfrm>
          <a:off x="971600" y="1340768"/>
          <a:ext cx="8284789" cy="4828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725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998</Words>
  <Application>Microsoft Office PowerPoint</Application>
  <PresentationFormat>画面に合わせる (4:3)</PresentationFormat>
  <Paragraphs>275</Paragraphs>
  <Slides>19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8</vt:i4>
      </vt:variant>
      <vt:variant>
        <vt:lpstr>スライド タイトル</vt:lpstr>
      </vt:variant>
      <vt:variant>
        <vt:i4>19</vt:i4>
      </vt:variant>
    </vt:vector>
  </HeadingPairs>
  <TitlesOfParts>
    <vt:vector size="36" baseType="lpstr">
      <vt:lpstr>HGP創英角ﾎﾟｯﾌﾟ体</vt:lpstr>
      <vt:lpstr>HGS創英角ﾎﾟｯﾌﾟ体</vt:lpstr>
      <vt:lpstr>ＭＳ Ｐゴシック</vt:lpstr>
      <vt:lpstr>Arial</vt:lpstr>
      <vt:lpstr>Calibri</vt:lpstr>
      <vt:lpstr>Calibri Light</vt:lpstr>
      <vt:lpstr>Comic Sans MS</vt:lpstr>
      <vt:lpstr>Symbol</vt:lpstr>
      <vt:lpstr>Wingdings</vt:lpstr>
      <vt:lpstr>Office テーマ</vt:lpstr>
      <vt:lpstr>1_Office テーマ</vt:lpstr>
      <vt:lpstr>2_Office テーマ</vt:lpstr>
      <vt:lpstr>Office Theme</vt:lpstr>
      <vt:lpstr>1_Office ​​テーマ</vt:lpstr>
      <vt:lpstr>1_ホワイト</vt:lpstr>
      <vt:lpstr>2_Office ​​テーマ</vt:lpstr>
      <vt:lpstr>Office ​​テーマ</vt:lpstr>
      <vt:lpstr>PowerPoint プレゼンテーション</vt:lpstr>
      <vt:lpstr>PowerPoint プレゼンテーション</vt:lpstr>
      <vt:lpstr>PowerPoint プレゼンテーション</vt:lpstr>
      <vt:lpstr>H-&gt;　μμ</vt:lpstr>
      <vt:lpstr>PowerPoint プレゼンテーション</vt:lpstr>
      <vt:lpstr>PowerPoint プレゼンテーション</vt:lpstr>
      <vt:lpstr>ATLAS upgrade and Japanese contributions</vt:lpstr>
      <vt:lpstr>Japanese contribution to LHC/LIU/ATLAS (request)    core+noncore</vt:lpstr>
      <vt:lpstr>ATLAS-J budget request                                        (in Oku-yen ~ MCHF)</vt:lpstr>
      <vt:lpstr>International Review</vt:lpstr>
      <vt:lpstr>PowerPoint プレゼンテーション</vt:lpstr>
      <vt:lpstr>Strategy</vt:lpstr>
      <vt:lpstr>Backup</vt:lpstr>
      <vt:lpstr>ATLAS-Japan contribution plan</vt:lpstr>
      <vt:lpstr>PowerPoint プレゼンテーション</vt:lpstr>
      <vt:lpstr>Muon Trigger Phase-1/2 Upgrade</vt:lpstr>
      <vt:lpstr>Inner Tracker</vt:lpstr>
      <vt:lpstr>FTK: Fast TracKer (Phase01)</vt:lpstr>
      <vt:lpstr>Phase1 LAr readout scheme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Tokushuku</dc:creator>
  <cp:lastModifiedBy>katsuo tokushuku</cp:lastModifiedBy>
  <cp:revision>35</cp:revision>
  <dcterms:created xsi:type="dcterms:W3CDTF">2009-03-30T12:17:33Z</dcterms:created>
  <dcterms:modified xsi:type="dcterms:W3CDTF">2013-12-08T09:10:15Z</dcterms:modified>
</cp:coreProperties>
</file>