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9" r:id="rId2"/>
    <p:sldId id="450" r:id="rId3"/>
    <p:sldId id="456" r:id="rId4"/>
    <p:sldId id="454" r:id="rId5"/>
    <p:sldId id="455" r:id="rId6"/>
    <p:sldId id="457" r:id="rId7"/>
    <p:sldId id="458" r:id="rId8"/>
    <p:sldId id="29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FE0"/>
    <a:srgbClr val="E9FF96"/>
    <a:srgbClr val="FFE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85" autoAdjust="0"/>
  </p:normalViewPr>
  <p:slideViewPr>
    <p:cSldViewPr snapToGrid="0" snapToObjects="1">
      <p:cViewPr>
        <p:scale>
          <a:sx n="200" d="100"/>
          <a:sy n="200" d="100"/>
        </p:scale>
        <p:origin x="-32" y="2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12/7/13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12/7/13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L. Linssen, CERN-KEK meeting, Dec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dirty="0" smtClean="0"/>
              <a:t>/25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/>
          <a:srcRect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2701" y="29967"/>
            <a:ext cx="7013607" cy="7983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Screen Shot 2012-12-09 at 9.42.51 AM.png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695" y="0"/>
            <a:ext cx="1314396" cy="8283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308" y="0"/>
            <a:ext cx="847692" cy="82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8715" y="889000"/>
            <a:ext cx="7772400" cy="13080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CERN-KEK collaboration</a:t>
            </a:r>
            <a:br>
              <a:rPr lang="en-US" dirty="0" smtClean="0"/>
            </a:br>
            <a:r>
              <a:rPr lang="en-US" dirty="0" smtClean="0"/>
              <a:t>on Linear Collider detectors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4515" y="5714990"/>
            <a:ext cx="6400800" cy="793750"/>
          </a:xfrm>
        </p:spPr>
        <p:txBody>
          <a:bodyPr>
            <a:noAutofit/>
          </a:bodyPr>
          <a:lstStyle/>
          <a:p>
            <a:r>
              <a:rPr lang="en-US" sz="1800" dirty="0" smtClean="0"/>
              <a:t>Lucie </a:t>
            </a:r>
            <a:r>
              <a:rPr lang="en-US" sz="1800" dirty="0" smtClean="0"/>
              <a:t>Linssen (CERN)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 descr="Screen Shot 2012-10-18 at 3.09.53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77" y="2476500"/>
            <a:ext cx="2639070" cy="2463800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83" t="14014" r="14270" b="13812"/>
          <a:stretch/>
        </p:blipFill>
        <p:spPr>
          <a:xfrm>
            <a:off x="7503707" y="5590657"/>
            <a:ext cx="979893" cy="985728"/>
          </a:xfrm>
          <a:prstGeom prst="rect">
            <a:avLst/>
          </a:prstGeom>
        </p:spPr>
      </p:pic>
      <p:pic>
        <p:nvPicPr>
          <p:cNvPr id="11" name="Picture 10" descr="ilc-logo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514" y="5648505"/>
            <a:ext cx="1318685" cy="860236"/>
          </a:xfrm>
          <a:prstGeom prst="rect">
            <a:avLst/>
          </a:prstGeom>
        </p:spPr>
      </p:pic>
      <p:pic>
        <p:nvPicPr>
          <p:cNvPr id="12" name="Picture 11" descr="Screen Shot 2012-12-09 at 10.21.29 AM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2489200"/>
            <a:ext cx="2930652" cy="2436876"/>
          </a:xfrm>
          <a:prstGeom prst="rect">
            <a:avLst/>
          </a:prstGeom>
        </p:spPr>
      </p:pic>
      <p:pic>
        <p:nvPicPr>
          <p:cNvPr id="6" name="Picture 5" descr="Screen Shot 2013-12-07 at 4.10.04 PM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2420" y="2470150"/>
            <a:ext cx="2850744" cy="254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8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etector </a:t>
            </a:r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 descr="Screen Shot 2012-10-18 at 3.09.53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899" y="1422400"/>
            <a:ext cx="2870201" cy="2679580"/>
          </a:xfrm>
          <a:prstGeom prst="rect">
            <a:avLst/>
          </a:prstGeom>
        </p:spPr>
      </p:pic>
      <p:pic>
        <p:nvPicPr>
          <p:cNvPr id="7" name="Picture 6" descr="Screen Shot 2012-12-09 at 10.21.29 A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6437" y="1423923"/>
            <a:ext cx="3220704" cy="26780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71700" y="876300"/>
            <a:ext cx="658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ILD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2900" y="876300"/>
            <a:ext cx="668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SiD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" y="4178300"/>
            <a:ext cx="8407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Both ILD and </a:t>
            </a:r>
            <a:r>
              <a:rPr lang="en-US" b="1" dirty="0" err="1" smtClean="0">
                <a:solidFill>
                  <a:srgbClr val="FF0000"/>
                </a:solidFill>
              </a:rPr>
              <a:t>SiD</a:t>
            </a:r>
            <a:r>
              <a:rPr lang="en-US" b="1" dirty="0" smtClean="0">
                <a:solidFill>
                  <a:srgbClr val="FF0000"/>
                </a:solidFill>
              </a:rPr>
              <a:t> have two implementation variants: one for ILC and one for CLIC</a:t>
            </a:r>
          </a:p>
          <a:p>
            <a:endParaRPr lang="en-US" sz="1000" dirty="0">
              <a:solidFill>
                <a:srgbClr val="000090"/>
              </a:solidFill>
            </a:endParaRPr>
          </a:p>
          <a:p>
            <a:r>
              <a:rPr lang="en-US" b="1" dirty="0" smtClean="0">
                <a:solidFill>
                  <a:srgbClr val="000090"/>
                </a:solidFill>
              </a:rPr>
              <a:t>Detector R&amp;D for ILC and CLIC detector =&gt; Similar challenges =&gt; developed in common</a:t>
            </a:r>
            <a:endParaRPr lang="en-US" dirty="0" smtClean="0">
              <a:solidFill>
                <a:srgbClr val="000090"/>
              </a:solidFill>
            </a:endParaRPr>
          </a:p>
          <a:p>
            <a:r>
              <a:rPr lang="en-US" sz="1600" dirty="0">
                <a:solidFill>
                  <a:srgbClr val="000090"/>
                </a:solidFill>
              </a:rPr>
              <a:t>	</a:t>
            </a:r>
            <a:r>
              <a:rPr lang="en-US" sz="1600" dirty="0" smtClean="0">
                <a:solidFill>
                  <a:srgbClr val="000090"/>
                </a:solidFill>
              </a:rPr>
              <a:t>e.g. </a:t>
            </a:r>
            <a:r>
              <a:rPr lang="en-US" sz="1600" dirty="0" smtClean="0">
                <a:solidFill>
                  <a:srgbClr val="000090"/>
                </a:solidFill>
              </a:rPr>
              <a:t>fine</a:t>
            </a:r>
            <a:r>
              <a:rPr lang="en-US" sz="1600" dirty="0" smtClean="0">
                <a:solidFill>
                  <a:srgbClr val="000090"/>
                </a:solidFill>
              </a:rPr>
              <a:t>-</a:t>
            </a:r>
            <a:r>
              <a:rPr lang="en-US" sz="1600" dirty="0" smtClean="0">
                <a:solidFill>
                  <a:srgbClr val="000090"/>
                </a:solidFill>
              </a:rPr>
              <a:t>grained </a:t>
            </a:r>
            <a:r>
              <a:rPr lang="en-US" sz="1600" dirty="0" err="1" smtClean="0">
                <a:solidFill>
                  <a:srgbClr val="000090"/>
                </a:solidFill>
              </a:rPr>
              <a:t>calorimetry</a:t>
            </a:r>
            <a:r>
              <a:rPr lang="en-US" sz="1600" dirty="0" smtClean="0">
                <a:solidFill>
                  <a:srgbClr val="000090"/>
                </a:solidFill>
              </a:rPr>
              <a:t>, forward </a:t>
            </a:r>
            <a:r>
              <a:rPr lang="en-US" sz="1600" dirty="0" err="1" smtClean="0">
                <a:solidFill>
                  <a:srgbClr val="000090"/>
                </a:solidFill>
              </a:rPr>
              <a:t>calorimetry</a:t>
            </a:r>
            <a:r>
              <a:rPr lang="en-US" sz="1600" dirty="0" smtClean="0">
                <a:solidFill>
                  <a:srgbClr val="000090"/>
                </a:solidFill>
              </a:rPr>
              <a:t>, forward </a:t>
            </a:r>
            <a:r>
              <a:rPr lang="en-US" sz="1600" dirty="0" smtClean="0">
                <a:solidFill>
                  <a:srgbClr val="000090"/>
                </a:solidFill>
              </a:rPr>
              <a:t>tracking, engineering design,       	superconducting solenoid, power delivery and power pulsing  </a:t>
            </a:r>
          </a:p>
          <a:p>
            <a:endParaRPr lang="en-US" sz="1600" b="1" dirty="0" smtClean="0">
              <a:solidFill>
                <a:srgbClr val="000090"/>
              </a:solidFill>
            </a:endParaRPr>
          </a:p>
          <a:p>
            <a:r>
              <a:rPr lang="en-US" b="1" dirty="0" smtClean="0">
                <a:solidFill>
                  <a:srgbClr val="000090"/>
                </a:solidFill>
              </a:rPr>
              <a:t>Many </a:t>
            </a:r>
            <a:r>
              <a:rPr lang="en-US" b="1" dirty="0">
                <a:solidFill>
                  <a:srgbClr val="000090"/>
                </a:solidFill>
              </a:rPr>
              <a:t>of the software tools are common</a:t>
            </a:r>
            <a:r>
              <a:rPr lang="en-US" dirty="0">
                <a:solidFill>
                  <a:srgbClr val="000090"/>
                </a:solidFill>
              </a:rPr>
              <a:t>:</a:t>
            </a:r>
          </a:p>
          <a:p>
            <a:r>
              <a:rPr lang="en-US" sz="1600" dirty="0">
                <a:solidFill>
                  <a:srgbClr val="000090"/>
                </a:solidFill>
              </a:rPr>
              <a:t>	e.g. </a:t>
            </a:r>
            <a:r>
              <a:rPr lang="en-US" sz="1600" dirty="0" smtClean="0">
                <a:solidFill>
                  <a:srgbClr val="000090"/>
                </a:solidFill>
              </a:rPr>
              <a:t>physics </a:t>
            </a:r>
            <a:r>
              <a:rPr lang="en-US" sz="1600" dirty="0">
                <a:solidFill>
                  <a:srgbClr val="000090"/>
                </a:solidFill>
              </a:rPr>
              <a:t>event generation, particle flow analysis, </a:t>
            </a:r>
            <a:r>
              <a:rPr lang="en-US" sz="1600" dirty="0" err="1">
                <a:solidFill>
                  <a:srgbClr val="000090"/>
                </a:solidFill>
              </a:rPr>
              <a:t>flavour</a:t>
            </a:r>
            <a:r>
              <a:rPr lang="en-US" sz="1600" dirty="0">
                <a:solidFill>
                  <a:srgbClr val="000090"/>
                </a:solidFill>
              </a:rPr>
              <a:t> </a:t>
            </a:r>
            <a:r>
              <a:rPr lang="en-US" sz="1600" dirty="0" smtClean="0">
                <a:solidFill>
                  <a:srgbClr val="000090"/>
                </a:solidFill>
              </a:rPr>
              <a:t>tagging, grid computing</a:t>
            </a:r>
            <a:endParaRPr lang="en-US" sz="1600" dirty="0" smtClean="0">
              <a:solidFill>
                <a:srgbClr val="000090"/>
              </a:solidFill>
            </a:endParaRPr>
          </a:p>
          <a:p>
            <a:endParaRPr lang="en-US" sz="1000" dirty="0" smtClean="0">
              <a:solidFill>
                <a:srgbClr val="00009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Overall, KEK activities involve mostly ILD, CERN activities involve </a:t>
            </a:r>
            <a:r>
              <a:rPr lang="en-US" b="1" dirty="0" err="1" smtClean="0">
                <a:solidFill>
                  <a:srgbClr val="FF0000"/>
                </a:solidFill>
              </a:rPr>
              <a:t>ILD+SiD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91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software =&gt; </a:t>
            </a:r>
            <a:r>
              <a:rPr lang="en-US" dirty="0" err="1" smtClean="0"/>
              <a:t>LCFIplus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3100" y="876300"/>
            <a:ext cx="654746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00FF"/>
                </a:solidFill>
              </a:rPr>
              <a:t>LCFIplus</a:t>
            </a:r>
            <a:r>
              <a:rPr lang="en-US" sz="2000" dirty="0" smtClean="0">
                <a:solidFill>
                  <a:srgbClr val="0000FF"/>
                </a:solidFill>
              </a:rPr>
              <a:t> = </a:t>
            </a:r>
            <a:r>
              <a:rPr lang="en-US" sz="2000" dirty="0" err="1" smtClean="0">
                <a:solidFill>
                  <a:srgbClr val="0000FF"/>
                </a:solidFill>
              </a:rPr>
              <a:t>Flavour</a:t>
            </a:r>
            <a:r>
              <a:rPr lang="en-US" sz="2000" dirty="0" smtClean="0">
                <a:solidFill>
                  <a:srgbClr val="0000FF"/>
                </a:solidFill>
              </a:rPr>
              <a:t> Tagging software for quark-</a:t>
            </a:r>
            <a:r>
              <a:rPr lang="en-US" sz="2000" dirty="0" err="1" smtClean="0">
                <a:solidFill>
                  <a:srgbClr val="0000FF"/>
                </a:solidFill>
              </a:rPr>
              <a:t>flavour</a:t>
            </a:r>
            <a:r>
              <a:rPr lang="en-US" sz="2000" dirty="0" smtClean="0">
                <a:solidFill>
                  <a:srgbClr val="0000FF"/>
                </a:solidFill>
              </a:rPr>
              <a:t> tagging</a:t>
            </a:r>
          </a:p>
          <a:p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Complex software package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Improved and </a:t>
            </a:r>
            <a:r>
              <a:rPr lang="en-US" i="1" u="sng" dirty="0" smtClean="0"/>
              <a:t>maintained by Japanese groups (KEK, Tokyo Univ.)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Used in all Linear Collider physics studies</a:t>
            </a:r>
          </a:p>
        </p:txBody>
      </p:sp>
      <p:pic>
        <p:nvPicPr>
          <p:cNvPr id="7" name="Picture 6" descr="Screen Shot 2013-12-07 at 6.11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00" y="4859298"/>
            <a:ext cx="2979599" cy="1427202"/>
          </a:xfrm>
          <a:prstGeom prst="rect">
            <a:avLst/>
          </a:prstGeom>
        </p:spPr>
      </p:pic>
      <p:pic>
        <p:nvPicPr>
          <p:cNvPr id="8" name="Picture 7" descr="Screen Shot 2013-12-07 at 6.10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706" y="2009859"/>
            <a:ext cx="3276294" cy="4635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43100" y="3302000"/>
            <a:ext cx="3721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Example: 						</a:t>
            </a:r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Use of </a:t>
            </a:r>
            <a:r>
              <a:rPr lang="en-US" dirty="0" err="1" smtClean="0">
                <a:solidFill>
                  <a:srgbClr val="FF0000"/>
                </a:solidFill>
              </a:rPr>
              <a:t>LCFIplus</a:t>
            </a:r>
            <a:r>
              <a:rPr lang="en-US" dirty="0" smtClean="0">
                <a:solidFill>
                  <a:srgbClr val="FF0000"/>
                </a:solidFill>
              </a:rPr>
              <a:t> for CLIC</a:t>
            </a:r>
          </a:p>
          <a:p>
            <a:r>
              <a:rPr lang="en-US" dirty="0">
                <a:solidFill>
                  <a:srgbClr val="FF0000"/>
                </a:solidFill>
              </a:rPr>
              <a:t>v</a:t>
            </a:r>
            <a:r>
              <a:rPr lang="en-US" dirty="0" smtClean="0">
                <a:solidFill>
                  <a:srgbClr val="FF0000"/>
                </a:solidFill>
              </a:rPr>
              <a:t>ertex detector </a:t>
            </a:r>
            <a:r>
              <a:rPr lang="en-US" dirty="0" err="1" smtClean="0">
                <a:solidFill>
                  <a:srgbClr val="FF0000"/>
                </a:solidFill>
              </a:rPr>
              <a:t>optimisation</a:t>
            </a: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9" descr="Screen Shot 2013-11-13 at 8.52.4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599" y="4744535"/>
            <a:ext cx="2803107" cy="150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528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software =&gt; ILCDIRAC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4300" y="1823641"/>
            <a:ext cx="73406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ILCDIRAC is a complete Grid solution </a:t>
            </a:r>
            <a:r>
              <a:rPr lang="en-US" dirty="0" smtClean="0"/>
              <a:t>for all Linear </a:t>
            </a:r>
            <a:r>
              <a:rPr lang="en-US" dirty="0"/>
              <a:t>C</a:t>
            </a:r>
            <a:r>
              <a:rPr lang="en-US" dirty="0" smtClean="0"/>
              <a:t>ollider applications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ILCDIRAC was </a:t>
            </a:r>
            <a:r>
              <a:rPr lang="en-US" dirty="0" smtClean="0"/>
              <a:t>used in </a:t>
            </a:r>
            <a:r>
              <a:rPr lang="en-US" dirty="0"/>
              <a:t>the mass productions for CLIC </a:t>
            </a:r>
            <a:r>
              <a:rPr lang="en-US" dirty="0" smtClean="0"/>
              <a:t>(CDR) and </a:t>
            </a:r>
            <a:r>
              <a:rPr lang="en-US" dirty="0" err="1" smtClean="0"/>
              <a:t>SiD</a:t>
            </a:r>
            <a:r>
              <a:rPr lang="en-US" dirty="0" smtClean="0"/>
              <a:t> (DBD)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ILCDIRAC is now also in use by the ILD detector group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Currently adding </a:t>
            </a:r>
            <a:r>
              <a:rPr lang="en-US" dirty="0"/>
              <a:t>CVMFS </a:t>
            </a:r>
            <a:r>
              <a:rPr lang="en-US" dirty="0" smtClean="0"/>
              <a:t>(file system)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Currently adding </a:t>
            </a:r>
            <a:r>
              <a:rPr lang="en-US" dirty="0" smtClean="0"/>
              <a:t>Whizard2 (event generation with beam spectra)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i="1" u="sng" dirty="0" smtClean="0"/>
              <a:t>Active </a:t>
            </a:r>
            <a:r>
              <a:rPr lang="en-US" i="1" u="sng" dirty="0"/>
              <a:t>support from the CERN </a:t>
            </a:r>
            <a:r>
              <a:rPr lang="en-US" i="1" u="sng" dirty="0" smtClean="0"/>
              <a:t>PH-LCD group</a:t>
            </a:r>
            <a:endParaRPr lang="en-US" i="1" u="sng" dirty="0"/>
          </a:p>
        </p:txBody>
      </p:sp>
      <p:pic>
        <p:nvPicPr>
          <p:cNvPr id="8" name="Picture 7" descr="Screen Shot 2013-12-07 at 5.46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845741"/>
            <a:ext cx="2882900" cy="10541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0" y="1168400"/>
            <a:ext cx="3292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c</a:t>
            </a:r>
            <a:r>
              <a:rPr lang="en-US" sz="2000" dirty="0" smtClean="0">
                <a:solidFill>
                  <a:srgbClr val="0000FF"/>
                </a:solidFill>
              </a:rPr>
              <a:t>ommon Grid production tool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10" name="Picture 9" descr="Screen Shot 2013-12-07 at 5.44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7100" y="3276600"/>
            <a:ext cx="4402633" cy="34966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47800" y="5003800"/>
            <a:ext cx="3201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Example of user jobs		</a:t>
            </a:r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Main users from CERN and KEK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97650" y="3568700"/>
            <a:ext cx="439731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sz="900" dirty="0" smtClean="0">
                <a:solidFill>
                  <a:srgbClr val="FF0000"/>
                </a:solidFill>
              </a:rPr>
              <a:t>CERN</a:t>
            </a:r>
          </a:p>
          <a:p>
            <a:pPr>
              <a:spcAft>
                <a:spcPts val="200"/>
              </a:spcAft>
            </a:pPr>
            <a:r>
              <a:rPr lang="en-US" sz="900" dirty="0" smtClean="0">
                <a:solidFill>
                  <a:srgbClr val="FF0000"/>
                </a:solidFill>
              </a:rPr>
              <a:t>KEK</a:t>
            </a:r>
          </a:p>
          <a:p>
            <a:pPr>
              <a:spcAft>
                <a:spcPts val="200"/>
              </a:spcAft>
            </a:pPr>
            <a:r>
              <a:rPr lang="en-US" sz="900" dirty="0" smtClean="0">
                <a:solidFill>
                  <a:srgbClr val="FF0000"/>
                </a:solidFill>
              </a:rPr>
              <a:t>CERN</a:t>
            </a:r>
          </a:p>
          <a:p>
            <a:pPr>
              <a:spcAft>
                <a:spcPts val="200"/>
              </a:spcAft>
            </a:pPr>
            <a:r>
              <a:rPr lang="en-US" sz="900" dirty="0" smtClean="0">
                <a:solidFill>
                  <a:srgbClr val="FF0000"/>
                </a:solidFill>
              </a:rPr>
              <a:t>KEK</a:t>
            </a:r>
          </a:p>
          <a:p>
            <a:pPr>
              <a:spcAft>
                <a:spcPts val="200"/>
              </a:spcAft>
            </a:pPr>
            <a:r>
              <a:rPr lang="en-US" sz="900" dirty="0" smtClean="0">
                <a:solidFill>
                  <a:srgbClr val="FF0000"/>
                </a:solidFill>
              </a:rPr>
              <a:t>KEK</a:t>
            </a:r>
          </a:p>
          <a:p>
            <a:pPr>
              <a:spcAft>
                <a:spcPts val="200"/>
              </a:spcAft>
            </a:pPr>
            <a:r>
              <a:rPr lang="en-US" sz="900" dirty="0" smtClean="0">
                <a:solidFill>
                  <a:srgbClr val="FF0000"/>
                </a:solidFill>
              </a:rPr>
              <a:t>CERN</a:t>
            </a:r>
          </a:p>
          <a:p>
            <a:pPr>
              <a:spcAft>
                <a:spcPts val="200"/>
              </a:spcAft>
            </a:pPr>
            <a:r>
              <a:rPr lang="en-US" sz="900" dirty="0" smtClean="0">
                <a:solidFill>
                  <a:srgbClr val="FF0000"/>
                </a:solidFill>
              </a:rPr>
              <a:t>CERN</a:t>
            </a:r>
          </a:p>
          <a:p>
            <a:pPr>
              <a:spcAft>
                <a:spcPts val="200"/>
              </a:spcAft>
            </a:pPr>
            <a:r>
              <a:rPr lang="en-US" sz="900" dirty="0" smtClean="0">
                <a:solidFill>
                  <a:srgbClr val="FF0000"/>
                </a:solidFill>
              </a:rPr>
              <a:t>CERN</a:t>
            </a:r>
          </a:p>
          <a:p>
            <a:pPr>
              <a:spcAft>
                <a:spcPts val="200"/>
              </a:spcAft>
            </a:pPr>
            <a:r>
              <a:rPr lang="en-US" sz="900" dirty="0" smtClean="0">
                <a:solidFill>
                  <a:srgbClr val="FF0000"/>
                </a:solidFill>
              </a:rPr>
              <a:t>DESY</a:t>
            </a:r>
          </a:p>
          <a:p>
            <a:pPr>
              <a:spcAft>
                <a:spcPts val="200"/>
              </a:spcAft>
            </a:pPr>
            <a:r>
              <a:rPr lang="en-US" sz="900" dirty="0" smtClean="0">
                <a:solidFill>
                  <a:srgbClr val="FF0000"/>
                </a:solidFill>
              </a:rPr>
              <a:t>SLAC</a:t>
            </a:r>
            <a:endParaRPr lang="en-US" sz="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053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software =&gt; DD4hep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4300" y="1382742"/>
            <a:ext cx="64897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G</a:t>
            </a:r>
            <a:r>
              <a:rPr lang="en-US" dirty="0" smtClean="0"/>
              <a:t>eneral purpose detector </a:t>
            </a:r>
            <a:r>
              <a:rPr lang="en-US" dirty="0"/>
              <a:t>geometry package, for </a:t>
            </a:r>
            <a:r>
              <a:rPr lang="en-US" dirty="0" err="1" smtClean="0"/>
              <a:t>thefull</a:t>
            </a:r>
            <a:r>
              <a:rPr lang="en-US" dirty="0" smtClean="0"/>
              <a:t> </a:t>
            </a:r>
            <a:r>
              <a:rPr lang="en-US" dirty="0"/>
              <a:t>experiment life-</a:t>
            </a:r>
            <a:r>
              <a:rPr lang="en-US" dirty="0" smtClean="0"/>
              <a:t>cycle: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simulation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reconstruction</a:t>
            </a:r>
            <a:r>
              <a:rPr lang="en-US" dirty="0"/>
              <a:t>,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/>
              <a:t>visualisation</a:t>
            </a:r>
            <a:endParaRPr lang="en-US" dirty="0"/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Currently </a:t>
            </a:r>
            <a:r>
              <a:rPr lang="en-US" dirty="0"/>
              <a:t>under development:</a:t>
            </a:r>
          </a:p>
          <a:p>
            <a:pPr marL="742950" lvl="1" indent="-285750">
              <a:buFont typeface="Arial"/>
              <a:buChar char="•"/>
            </a:pPr>
            <a:r>
              <a:rPr lang="en-US" i="1" u="sng" dirty="0"/>
              <a:t>developers from all LC </a:t>
            </a:r>
            <a:r>
              <a:rPr lang="en-US" i="1" u="sng" dirty="0" smtClean="0"/>
              <a:t>concepts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i="1" u="sng" dirty="0" smtClean="0"/>
              <a:t>Main architecture set up by CERN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Aim to have it ready by end 2014</a:t>
            </a:r>
            <a:endParaRPr lang="en-US" dirty="0"/>
          </a:p>
        </p:txBody>
      </p:sp>
      <p:pic>
        <p:nvPicPr>
          <p:cNvPr id="7" name="Picture 6" descr="Screen Shot 2013-12-07 at 5.57.03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5995" y="3175000"/>
            <a:ext cx="5088005" cy="30906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" y="927100"/>
            <a:ext cx="7081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DD4hep = Detector Description for High-Energy Physics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239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</a:t>
            </a:r>
            <a:r>
              <a:rPr lang="en-US" dirty="0" err="1" smtClean="0"/>
              <a:t>optimisation</a:t>
            </a:r>
            <a:r>
              <a:rPr lang="en-US" dirty="0" smtClean="0"/>
              <a:t> =&gt; ECAL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5000" y="901700"/>
            <a:ext cx="5891356" cy="2831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Common studies for </a:t>
            </a:r>
            <a:r>
              <a:rPr lang="en-US" sz="2000" dirty="0" err="1" smtClean="0">
                <a:solidFill>
                  <a:srgbClr val="0000FF"/>
                </a:solidFill>
              </a:rPr>
              <a:t>optimised</a:t>
            </a:r>
            <a:r>
              <a:rPr lang="en-US" sz="2000" dirty="0" smtClean="0">
                <a:solidFill>
                  <a:srgbClr val="0000FF"/>
                </a:solidFill>
              </a:rPr>
              <a:t> and cost-effective ECAL</a:t>
            </a:r>
          </a:p>
          <a:p>
            <a:endParaRPr lang="en-US" sz="1400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Requires: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Software development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ECAL </a:t>
            </a:r>
            <a:r>
              <a:rPr lang="en-US" dirty="0" err="1" smtClean="0"/>
              <a:t>optimisation</a:t>
            </a:r>
            <a:r>
              <a:rPr lang="en-US" dirty="0" smtClean="0"/>
              <a:t> in simulation studies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Hardware development for small ECAL scintillator cells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i="1" u="sng" dirty="0" smtClean="0"/>
              <a:t>Main partners in the study: Japan groups, Cambridge, CERN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Screen Shot 2013-12-07 at 6.22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" y="3305140"/>
            <a:ext cx="4826000" cy="3228907"/>
          </a:xfrm>
          <a:prstGeom prst="rect">
            <a:avLst/>
          </a:prstGeom>
        </p:spPr>
      </p:pic>
      <p:pic>
        <p:nvPicPr>
          <p:cNvPr id="8" name="Picture 7" descr="Screen Shot 2013-11-13 at 9.17.4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490" y="3263900"/>
            <a:ext cx="4053509" cy="33209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34150" y="3454400"/>
            <a:ext cx="15087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</a:rPr>
              <a:t>Detector </a:t>
            </a:r>
            <a:r>
              <a:rPr lang="en-US" sz="1100" dirty="0" err="1" smtClean="0">
                <a:solidFill>
                  <a:srgbClr val="FF0000"/>
                </a:solidFill>
              </a:rPr>
              <a:t>optimisation</a:t>
            </a:r>
            <a:endParaRPr lang="en-US" sz="1100" dirty="0">
              <a:solidFill>
                <a:srgbClr val="FF0000"/>
              </a:solidFill>
            </a:endParaRPr>
          </a:p>
          <a:p>
            <a:r>
              <a:rPr lang="en-US" sz="1100" dirty="0" smtClean="0">
                <a:solidFill>
                  <a:srgbClr val="FF0000"/>
                </a:solidFill>
              </a:rPr>
              <a:t>for varying ECAL layout</a:t>
            </a:r>
            <a:endParaRPr 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53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 physics studies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6600" y="1333500"/>
            <a:ext cx="5109091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Linear Collider physics studies</a:t>
            </a:r>
          </a:p>
          <a:p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Frequent scientific exchanges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Use of common analysis tools</a:t>
            </a:r>
          </a:p>
          <a:p>
            <a:pPr marL="285750" indent="-285750">
              <a:buFont typeface="Arial"/>
              <a:buChar char="•"/>
            </a:pPr>
            <a:r>
              <a:rPr lang="en-US" i="1" u="sng" dirty="0" smtClean="0"/>
              <a:t>Physics studies by ILC-members for CLIC CDR</a:t>
            </a:r>
          </a:p>
          <a:p>
            <a:pPr marL="285750" indent="-285750">
              <a:buFont typeface="Arial"/>
              <a:buChar char="•"/>
            </a:pPr>
            <a:r>
              <a:rPr lang="en-US" i="1" u="sng" dirty="0"/>
              <a:t>Physics studies </a:t>
            </a:r>
            <a:r>
              <a:rPr lang="en-US" i="1" u="sng" dirty="0" smtClean="0"/>
              <a:t>by CLIC-</a:t>
            </a:r>
            <a:r>
              <a:rPr lang="en-US" i="1" u="sng" dirty="0"/>
              <a:t>members for </a:t>
            </a:r>
            <a:r>
              <a:rPr lang="en-US" i="1" u="sng" dirty="0" smtClean="0"/>
              <a:t>ILC DBD</a:t>
            </a:r>
            <a:endParaRPr lang="en-US" i="1" u="sng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In 2014: many physics studies for Snowmass process</a:t>
            </a:r>
            <a:endParaRPr lang="en-US" dirty="0"/>
          </a:p>
        </p:txBody>
      </p:sp>
      <p:pic>
        <p:nvPicPr>
          <p:cNvPr id="7" name="Picture 6" descr="Screen Shot 2013-12-07 at 6.33.4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500" y="3632200"/>
            <a:ext cx="8242300" cy="2032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7700" y="5715000"/>
            <a:ext cx="8212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Example							</a:t>
            </a:r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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Comparison ILC-CLIC in </a:t>
            </a:r>
            <a:r>
              <a:rPr lang="en-US" dirty="0" err="1" smtClean="0">
                <a:solidFill>
                  <a:srgbClr val="FF0000"/>
                </a:solidFill>
              </a:rPr>
              <a:t>σ×BR</a:t>
            </a:r>
            <a:r>
              <a:rPr lang="en-US" dirty="0" smtClean="0">
                <a:solidFill>
                  <a:srgbClr val="FF0000"/>
                </a:solidFill>
              </a:rPr>
              <a:t> accuracy for double-Higgs production (Snowmass report)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129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Linssen, CERN-KEK meeting, Dec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19" y="1382197"/>
            <a:ext cx="7696181" cy="510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</a:rPr>
              <a:t>Many common activities between the KEK and CERN linear collider detector studies</a:t>
            </a:r>
          </a:p>
          <a:p>
            <a:pPr marL="742950" lvl="1" indent="-285750">
              <a:buFont typeface="Arial"/>
              <a:buChar char="•"/>
            </a:pPr>
            <a:endParaRPr lang="en-US" sz="2200" dirty="0" smtClean="0">
              <a:solidFill>
                <a:srgbClr val="0000FF"/>
              </a:solidFill>
            </a:endParaRPr>
          </a:p>
          <a:p>
            <a:r>
              <a:rPr lang="en-US" sz="2200" dirty="0" smtClean="0">
                <a:solidFill>
                  <a:srgbClr val="0000FF"/>
                </a:solidFill>
              </a:rPr>
              <a:t>Recent focus of collaboration has mostly been on: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Common software tools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Linear Collider physics studies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Detector </a:t>
            </a:r>
            <a:r>
              <a:rPr lang="en-US" sz="2200" dirty="0" err="1" smtClean="0">
                <a:solidFill>
                  <a:srgbClr val="0000FF"/>
                </a:solidFill>
              </a:rPr>
              <a:t>optimisation</a:t>
            </a:r>
            <a:r>
              <a:rPr lang="en-US" sz="2200" dirty="0" smtClean="0">
                <a:solidFill>
                  <a:srgbClr val="0000FF"/>
                </a:solidFill>
              </a:rPr>
              <a:t> studies</a:t>
            </a:r>
            <a:endParaRPr lang="en-US" sz="2200" dirty="0" smtClean="0">
              <a:solidFill>
                <a:srgbClr val="0000FF"/>
              </a:solidFill>
            </a:endParaRPr>
          </a:p>
          <a:p>
            <a:endParaRPr lang="en-US" sz="2200" dirty="0" smtClean="0">
              <a:solidFill>
                <a:srgbClr val="0000FF"/>
              </a:solidFill>
            </a:endParaRPr>
          </a:p>
          <a:p>
            <a:r>
              <a:rPr lang="en-US" sz="2200" dirty="0" smtClean="0">
                <a:solidFill>
                  <a:srgbClr val="0000FF"/>
                </a:solidFill>
              </a:rPr>
              <a:t>In 2013 there was an exchange of: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2 invited physicists from Tokyo/KEK to CERN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rgbClr val="0000FF"/>
                </a:solidFill>
              </a:rPr>
              <a:t>1 invited physicists from </a:t>
            </a:r>
            <a:r>
              <a:rPr lang="en-US" sz="2200" dirty="0" smtClean="0">
                <a:solidFill>
                  <a:srgbClr val="0000FF"/>
                </a:solidFill>
              </a:rPr>
              <a:t>CERN to KEK</a:t>
            </a:r>
            <a:endParaRPr lang="en-US" sz="22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pPr algn="ctr"/>
            <a:r>
              <a:rPr lang="en-US" sz="4400" dirty="0">
                <a:solidFill>
                  <a:srgbClr val="FF0000"/>
                </a:solidFill>
              </a:rPr>
              <a:t>t</a:t>
            </a:r>
            <a:r>
              <a:rPr lang="en-US" sz="4400" dirty="0" smtClean="0">
                <a:solidFill>
                  <a:srgbClr val="FF0000"/>
                </a:solidFill>
              </a:rPr>
              <a:t>hank </a:t>
            </a:r>
            <a:r>
              <a:rPr lang="en-US" sz="4400" dirty="0" smtClean="0">
                <a:solidFill>
                  <a:srgbClr val="FF0000"/>
                </a:solidFill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4073558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10051</TotalTime>
  <Words>474</Words>
  <Application>Microsoft Macintosh PowerPoint</Application>
  <PresentationFormat>On-screen Show (4:3)</PresentationFormat>
  <Paragraphs>108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CERN-KEK collaboration on Linear Collider detectors</vt:lpstr>
      <vt:lpstr>Detector concepts</vt:lpstr>
      <vt:lpstr>Common software =&gt; LCFIplus</vt:lpstr>
      <vt:lpstr>Common software =&gt; ILCDIRAC</vt:lpstr>
      <vt:lpstr>Common software =&gt; DD4hep</vt:lpstr>
      <vt:lpstr>Detector optimisation =&gt; ECAL</vt:lpstr>
      <vt:lpstr>LC physics studies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L. Linssen</cp:lastModifiedBy>
  <cp:revision>641</cp:revision>
  <dcterms:created xsi:type="dcterms:W3CDTF">2011-11-21T07:55:02Z</dcterms:created>
  <dcterms:modified xsi:type="dcterms:W3CDTF">2013-12-07T17:53:14Z</dcterms:modified>
</cp:coreProperties>
</file>