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63" r:id="rId1"/>
  </p:sldMasterIdLst>
  <p:notesMasterIdLst>
    <p:notesMasterId r:id="rId65"/>
  </p:notesMasterIdLst>
  <p:handoutMasterIdLst>
    <p:handoutMasterId r:id="rId66"/>
  </p:handoutMasterIdLst>
  <p:sldIdLst>
    <p:sldId id="256" r:id="rId2"/>
    <p:sldId id="393" r:id="rId3"/>
    <p:sldId id="257" r:id="rId4"/>
    <p:sldId id="322" r:id="rId5"/>
    <p:sldId id="318" r:id="rId6"/>
    <p:sldId id="320" r:id="rId7"/>
    <p:sldId id="321" r:id="rId8"/>
    <p:sldId id="327" r:id="rId9"/>
    <p:sldId id="328" r:id="rId10"/>
    <p:sldId id="329" r:id="rId11"/>
    <p:sldId id="330" r:id="rId12"/>
    <p:sldId id="331" r:id="rId13"/>
    <p:sldId id="332" r:id="rId14"/>
    <p:sldId id="333" r:id="rId15"/>
    <p:sldId id="334" r:id="rId16"/>
    <p:sldId id="335" r:id="rId17"/>
    <p:sldId id="336" r:id="rId18"/>
    <p:sldId id="345" r:id="rId19"/>
    <p:sldId id="337" r:id="rId20"/>
    <p:sldId id="338" r:id="rId21"/>
    <p:sldId id="339" r:id="rId22"/>
    <p:sldId id="340" r:id="rId23"/>
    <p:sldId id="341" r:id="rId24"/>
    <p:sldId id="342" r:id="rId25"/>
    <p:sldId id="344" r:id="rId26"/>
    <p:sldId id="343" r:id="rId27"/>
    <p:sldId id="346" r:id="rId28"/>
    <p:sldId id="375" r:id="rId29"/>
    <p:sldId id="347" r:id="rId30"/>
    <p:sldId id="348" r:id="rId31"/>
    <p:sldId id="376" r:id="rId32"/>
    <p:sldId id="377" r:id="rId33"/>
    <p:sldId id="391" r:id="rId34"/>
    <p:sldId id="349" r:id="rId35"/>
    <p:sldId id="364" r:id="rId36"/>
    <p:sldId id="365" r:id="rId37"/>
    <p:sldId id="366" r:id="rId38"/>
    <p:sldId id="367" r:id="rId39"/>
    <p:sldId id="350" r:id="rId40"/>
    <p:sldId id="352" r:id="rId41"/>
    <p:sldId id="353" r:id="rId42"/>
    <p:sldId id="362" r:id="rId43"/>
    <p:sldId id="355" r:id="rId44"/>
    <p:sldId id="354" r:id="rId45"/>
    <p:sldId id="356" r:id="rId46"/>
    <p:sldId id="351" r:id="rId47"/>
    <p:sldId id="357" r:id="rId48"/>
    <p:sldId id="358" r:id="rId49"/>
    <p:sldId id="360" r:id="rId50"/>
    <p:sldId id="361" r:id="rId51"/>
    <p:sldId id="359" r:id="rId52"/>
    <p:sldId id="304" r:id="rId53"/>
    <p:sldId id="305" r:id="rId54"/>
    <p:sldId id="306" r:id="rId55"/>
    <p:sldId id="384" r:id="rId56"/>
    <p:sldId id="385" r:id="rId57"/>
    <p:sldId id="386" r:id="rId58"/>
    <p:sldId id="387" r:id="rId59"/>
    <p:sldId id="388" r:id="rId60"/>
    <p:sldId id="389" r:id="rId61"/>
    <p:sldId id="390" r:id="rId62"/>
    <p:sldId id="313" r:id="rId63"/>
    <p:sldId id="363" r:id="rId64"/>
  </p:sldIdLst>
  <p:sldSz cx="9144000" cy="6858000" type="screen4x3"/>
  <p:notesSz cx="9601200" cy="7315200"/>
  <p:defaultTextStyle>
    <a:defPPr>
      <a:defRPr lang="en-US"/>
    </a:defPPr>
    <a:lvl1pPr algn="l" rtl="0" eaLnBrk="0" fontAlgn="base" hangingPunct="0">
      <a:spcBef>
        <a:spcPct val="0"/>
      </a:spcBef>
      <a:spcAft>
        <a:spcPct val="0"/>
      </a:spcAft>
      <a:defRPr b="1"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b="1"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b="1"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b="1"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b="1" kern="1200">
        <a:solidFill>
          <a:schemeClr val="tx1"/>
        </a:solidFill>
        <a:latin typeface="Arial" panose="020B0604020202020204" pitchFamily="34" charset="0"/>
        <a:ea typeface="+mn-ea"/>
        <a:cs typeface="+mn-cs"/>
      </a:defRPr>
    </a:lvl5pPr>
    <a:lvl6pPr marL="2286000" algn="l" defTabSz="914400" rtl="0" eaLnBrk="1" latinLnBrk="0" hangingPunct="1">
      <a:defRPr b="1" kern="1200">
        <a:solidFill>
          <a:schemeClr val="tx1"/>
        </a:solidFill>
        <a:latin typeface="Arial" panose="020B0604020202020204" pitchFamily="34" charset="0"/>
        <a:ea typeface="+mn-ea"/>
        <a:cs typeface="+mn-cs"/>
      </a:defRPr>
    </a:lvl6pPr>
    <a:lvl7pPr marL="2743200" algn="l" defTabSz="914400" rtl="0" eaLnBrk="1" latinLnBrk="0" hangingPunct="1">
      <a:defRPr b="1" kern="1200">
        <a:solidFill>
          <a:schemeClr val="tx1"/>
        </a:solidFill>
        <a:latin typeface="Arial" panose="020B0604020202020204" pitchFamily="34" charset="0"/>
        <a:ea typeface="+mn-ea"/>
        <a:cs typeface="+mn-cs"/>
      </a:defRPr>
    </a:lvl7pPr>
    <a:lvl8pPr marL="3200400" algn="l" defTabSz="914400" rtl="0" eaLnBrk="1" latinLnBrk="0" hangingPunct="1">
      <a:defRPr b="1" kern="1200">
        <a:solidFill>
          <a:schemeClr val="tx1"/>
        </a:solidFill>
        <a:latin typeface="Arial" panose="020B0604020202020204" pitchFamily="34" charset="0"/>
        <a:ea typeface="+mn-ea"/>
        <a:cs typeface="+mn-cs"/>
      </a:defRPr>
    </a:lvl8pPr>
    <a:lvl9pPr marL="3657600" algn="l" defTabSz="914400" rtl="0" eaLnBrk="1" latinLnBrk="0" hangingPunct="1">
      <a:defRPr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1620">
          <p15:clr>
            <a:srgbClr val="A4A3A4"/>
          </p15:clr>
        </p15:guide>
        <p15:guide id="2" pos="4163">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33CCFF"/>
    <a:srgbClr val="800000"/>
    <a:srgbClr val="99FFFF"/>
    <a:srgbClr val="FFCCFF"/>
    <a:srgbClr val="F8F8F8"/>
    <a:srgbClr val="FFFFCC"/>
    <a:srgbClr val="C0C0C0"/>
    <a:srgbClr val="00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1906" autoAdjust="0"/>
    <p:restoredTop sz="94708" autoAdjust="0"/>
  </p:normalViewPr>
  <p:slideViewPr>
    <p:cSldViewPr>
      <p:cViewPr varScale="1">
        <p:scale>
          <a:sx n="76" d="100"/>
          <a:sy n="76" d="100"/>
        </p:scale>
        <p:origin x="978"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75" d="100"/>
        <a:sy n="75" d="100"/>
      </p:scale>
      <p:origin x="0" y="0"/>
    </p:cViewPr>
  </p:sorterViewPr>
  <p:notesViewPr>
    <p:cSldViewPr>
      <p:cViewPr>
        <p:scale>
          <a:sx n="75" d="100"/>
          <a:sy n="75" d="100"/>
        </p:scale>
        <p:origin x="-3408" y="-1140"/>
      </p:cViewPr>
      <p:guideLst>
        <p:guide orient="horz" pos="1620"/>
        <p:guide pos="4163"/>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3" name="Rectangle 11"/>
          <p:cNvSpPr>
            <a:spLocks noGrp="1" noChangeArrowheads="1"/>
          </p:cNvSpPr>
          <p:nvPr>
            <p:ph type="sldNum" sz="quarter" idx="3"/>
          </p:nvPr>
        </p:nvSpPr>
        <p:spPr bwMode="auto">
          <a:xfrm>
            <a:off x="4440238" y="6831013"/>
            <a:ext cx="838200" cy="355600"/>
          </a:xfrm>
          <a:prstGeom prst="rect">
            <a:avLst/>
          </a:prstGeom>
          <a:noFill/>
          <a:ln w="9525">
            <a:noFill/>
            <a:miter lim="800000"/>
            <a:headEnd/>
            <a:tailEnd/>
          </a:ln>
          <a:effectLst/>
        </p:spPr>
        <p:txBody>
          <a:bodyPr vert="horz" wrap="square" lIns="86850" tIns="43425" rIns="86850" bIns="43425" numCol="1" anchor="b" anchorCtr="0" compatLnSpc="1">
            <a:prstTxWarp prst="textNoShape">
              <a:avLst/>
            </a:prstTxWarp>
          </a:bodyPr>
          <a:lstStyle>
            <a:lvl1pPr algn="ctr" defTabSz="868363">
              <a:defRPr sz="1200">
                <a:latin typeface="Times New Roman" panose="02020603050405020304" pitchFamily="18" charset="0"/>
              </a:defRPr>
            </a:lvl1pPr>
          </a:lstStyle>
          <a:p>
            <a:pPr>
              <a:defRPr/>
            </a:pPr>
            <a:fld id="{06007D93-ABAD-442C-9C66-534D5FE2314F}" type="slidenum">
              <a:rPr lang="en-US" altLang="en-US"/>
              <a:pPr>
                <a:defRPr/>
              </a:pPr>
              <a:t>‹#›</a:t>
            </a:fld>
            <a:endParaRPr lang="en-US" altLang="en-US"/>
          </a:p>
        </p:txBody>
      </p:sp>
      <p:sp>
        <p:nvSpPr>
          <p:cNvPr id="9219" name="Rectangle 12"/>
          <p:cNvSpPr>
            <a:spLocks noChangeArrowheads="1"/>
          </p:cNvSpPr>
          <p:nvPr/>
        </p:nvSpPr>
        <p:spPr bwMode="auto">
          <a:xfrm>
            <a:off x="4152900" y="6851650"/>
            <a:ext cx="4719638"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490" tIns="41245" rIns="82490" bIns="41245" anchor="b"/>
          <a:lstStyle>
            <a:lvl1pPr defTabSz="825500">
              <a:defRPr b="1">
                <a:solidFill>
                  <a:schemeClr val="tx1"/>
                </a:solidFill>
                <a:latin typeface="Arial" charset="0"/>
              </a:defRPr>
            </a:lvl1pPr>
            <a:lvl2pPr marL="742950" indent="-285750" defTabSz="825500">
              <a:defRPr b="1">
                <a:solidFill>
                  <a:schemeClr val="tx1"/>
                </a:solidFill>
                <a:latin typeface="Arial" charset="0"/>
              </a:defRPr>
            </a:lvl2pPr>
            <a:lvl3pPr marL="1143000" indent="-228600" defTabSz="825500">
              <a:defRPr b="1">
                <a:solidFill>
                  <a:schemeClr val="tx1"/>
                </a:solidFill>
                <a:latin typeface="Arial" charset="0"/>
              </a:defRPr>
            </a:lvl3pPr>
            <a:lvl4pPr marL="1600200" indent="-228600" defTabSz="825500">
              <a:defRPr b="1">
                <a:solidFill>
                  <a:schemeClr val="tx1"/>
                </a:solidFill>
                <a:latin typeface="Arial" charset="0"/>
              </a:defRPr>
            </a:lvl4pPr>
            <a:lvl5pPr marL="2057400" indent="-228600" defTabSz="825500">
              <a:defRPr b="1">
                <a:solidFill>
                  <a:schemeClr val="tx1"/>
                </a:solidFill>
                <a:latin typeface="Arial" charset="0"/>
              </a:defRPr>
            </a:lvl5pPr>
            <a:lvl6pPr marL="2514600" indent="-228600" defTabSz="825500" eaLnBrk="0" fontAlgn="base" hangingPunct="0">
              <a:spcBef>
                <a:spcPct val="0"/>
              </a:spcBef>
              <a:spcAft>
                <a:spcPct val="0"/>
              </a:spcAft>
              <a:defRPr b="1">
                <a:solidFill>
                  <a:schemeClr val="tx1"/>
                </a:solidFill>
                <a:latin typeface="Arial" charset="0"/>
              </a:defRPr>
            </a:lvl6pPr>
            <a:lvl7pPr marL="2971800" indent="-228600" defTabSz="825500" eaLnBrk="0" fontAlgn="base" hangingPunct="0">
              <a:spcBef>
                <a:spcPct val="0"/>
              </a:spcBef>
              <a:spcAft>
                <a:spcPct val="0"/>
              </a:spcAft>
              <a:defRPr b="1">
                <a:solidFill>
                  <a:schemeClr val="tx1"/>
                </a:solidFill>
                <a:latin typeface="Arial" charset="0"/>
              </a:defRPr>
            </a:lvl7pPr>
            <a:lvl8pPr marL="3429000" indent="-228600" defTabSz="825500" eaLnBrk="0" fontAlgn="base" hangingPunct="0">
              <a:spcBef>
                <a:spcPct val="0"/>
              </a:spcBef>
              <a:spcAft>
                <a:spcPct val="0"/>
              </a:spcAft>
              <a:defRPr b="1">
                <a:solidFill>
                  <a:schemeClr val="tx1"/>
                </a:solidFill>
                <a:latin typeface="Arial" charset="0"/>
              </a:defRPr>
            </a:lvl8pPr>
            <a:lvl9pPr marL="3886200" indent="-228600" defTabSz="825500" eaLnBrk="0" fontAlgn="base" hangingPunct="0">
              <a:spcBef>
                <a:spcPct val="0"/>
              </a:spcBef>
              <a:spcAft>
                <a:spcPct val="0"/>
              </a:spcAft>
              <a:defRPr b="1">
                <a:solidFill>
                  <a:schemeClr val="tx1"/>
                </a:solidFill>
                <a:latin typeface="Arial" charset="0"/>
              </a:defRPr>
            </a:lvl9pPr>
          </a:lstStyle>
          <a:p>
            <a:pPr algn="r">
              <a:defRPr/>
            </a:pPr>
            <a:r>
              <a:rPr lang="en-US" altLang="en-US" sz="1400" smtClean="0"/>
              <a:t>Lecture series name </a:t>
            </a:r>
            <a:r>
              <a:rPr lang="en-US" altLang="en-US" sz="1400" smtClean="0">
                <a:solidFill>
                  <a:srgbClr val="009999"/>
                </a:solidFill>
              </a:rPr>
              <a:t>Lecture x to y</a:t>
            </a:r>
          </a:p>
        </p:txBody>
      </p:sp>
      <p:sp>
        <p:nvSpPr>
          <p:cNvPr id="9220" name="Rectangle 13"/>
          <p:cNvSpPr>
            <a:spLocks noChangeArrowheads="1"/>
          </p:cNvSpPr>
          <p:nvPr/>
        </p:nvSpPr>
        <p:spPr bwMode="auto">
          <a:xfrm>
            <a:off x="768350" y="6851650"/>
            <a:ext cx="4244975" cy="334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490" tIns="41245" rIns="82490" bIns="41245" anchor="b"/>
          <a:lstStyle>
            <a:lvl1pPr defTabSz="825500">
              <a:defRPr b="1">
                <a:solidFill>
                  <a:schemeClr val="tx1"/>
                </a:solidFill>
                <a:latin typeface="Arial" charset="0"/>
              </a:defRPr>
            </a:lvl1pPr>
            <a:lvl2pPr marL="742950" indent="-285750" defTabSz="825500">
              <a:defRPr b="1">
                <a:solidFill>
                  <a:schemeClr val="tx1"/>
                </a:solidFill>
                <a:latin typeface="Arial" charset="0"/>
              </a:defRPr>
            </a:lvl2pPr>
            <a:lvl3pPr marL="1143000" indent="-228600" defTabSz="825500">
              <a:defRPr b="1">
                <a:solidFill>
                  <a:schemeClr val="tx1"/>
                </a:solidFill>
                <a:latin typeface="Arial" charset="0"/>
              </a:defRPr>
            </a:lvl3pPr>
            <a:lvl4pPr marL="1600200" indent="-228600" defTabSz="825500">
              <a:defRPr b="1">
                <a:solidFill>
                  <a:schemeClr val="tx1"/>
                </a:solidFill>
                <a:latin typeface="Arial" charset="0"/>
              </a:defRPr>
            </a:lvl4pPr>
            <a:lvl5pPr marL="2057400" indent="-228600" defTabSz="825500">
              <a:defRPr b="1">
                <a:solidFill>
                  <a:schemeClr val="tx1"/>
                </a:solidFill>
                <a:latin typeface="Arial" charset="0"/>
              </a:defRPr>
            </a:lvl5pPr>
            <a:lvl6pPr marL="2514600" indent="-228600" defTabSz="825500" eaLnBrk="0" fontAlgn="base" hangingPunct="0">
              <a:spcBef>
                <a:spcPct val="0"/>
              </a:spcBef>
              <a:spcAft>
                <a:spcPct val="0"/>
              </a:spcAft>
              <a:defRPr b="1">
                <a:solidFill>
                  <a:schemeClr val="tx1"/>
                </a:solidFill>
                <a:latin typeface="Arial" charset="0"/>
              </a:defRPr>
            </a:lvl6pPr>
            <a:lvl7pPr marL="2971800" indent="-228600" defTabSz="825500" eaLnBrk="0" fontAlgn="base" hangingPunct="0">
              <a:spcBef>
                <a:spcPct val="0"/>
              </a:spcBef>
              <a:spcAft>
                <a:spcPct val="0"/>
              </a:spcAft>
              <a:defRPr b="1">
                <a:solidFill>
                  <a:schemeClr val="tx1"/>
                </a:solidFill>
                <a:latin typeface="Arial" charset="0"/>
              </a:defRPr>
            </a:lvl7pPr>
            <a:lvl8pPr marL="3429000" indent="-228600" defTabSz="825500" eaLnBrk="0" fontAlgn="base" hangingPunct="0">
              <a:spcBef>
                <a:spcPct val="0"/>
              </a:spcBef>
              <a:spcAft>
                <a:spcPct val="0"/>
              </a:spcAft>
              <a:defRPr b="1">
                <a:solidFill>
                  <a:schemeClr val="tx1"/>
                </a:solidFill>
                <a:latin typeface="Arial" charset="0"/>
              </a:defRPr>
            </a:lvl8pPr>
            <a:lvl9pPr marL="3886200" indent="-228600" defTabSz="825500" eaLnBrk="0" fontAlgn="base" hangingPunct="0">
              <a:spcBef>
                <a:spcPct val="0"/>
              </a:spcBef>
              <a:spcAft>
                <a:spcPct val="0"/>
              </a:spcAft>
              <a:defRPr b="1">
                <a:solidFill>
                  <a:schemeClr val="tx1"/>
                </a:solidFill>
                <a:latin typeface="Arial" charset="0"/>
              </a:defRPr>
            </a:lvl9pPr>
          </a:lstStyle>
          <a:p>
            <a:pPr>
              <a:defRPr/>
            </a:pPr>
            <a:r>
              <a:rPr lang="en-US" altLang="en-US" sz="1400" smtClean="0">
                <a:solidFill>
                  <a:srgbClr val="009999"/>
                </a:solidFill>
              </a:rPr>
              <a:t>CSC 2013</a:t>
            </a:r>
            <a:r>
              <a:rPr lang="en-US" altLang="en-US" sz="1400" smtClean="0">
                <a:solidFill>
                  <a:schemeClr val="hlink"/>
                </a:solidFill>
              </a:rPr>
              <a:t> </a:t>
            </a:r>
            <a:r>
              <a:rPr lang="en-US" altLang="en-US" sz="900" smtClean="0"/>
              <a:t>  </a:t>
            </a:r>
            <a:r>
              <a:rPr lang="en-US" altLang="en-US" sz="1400" smtClean="0"/>
              <a:t>Theme name</a:t>
            </a:r>
          </a:p>
        </p:txBody>
      </p:sp>
    </p:spTree>
    <p:extLst>
      <p:ext uri="{BB962C8B-B14F-4D97-AF65-F5344CB8AC3E}">
        <p14:creationId xmlns:p14="http://schemas.microsoft.com/office/powerpoint/2010/main" val="180335617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6038" y="9525"/>
            <a:ext cx="4186238" cy="342900"/>
          </a:xfrm>
          <a:prstGeom prst="rect">
            <a:avLst/>
          </a:prstGeom>
          <a:noFill/>
          <a:ln w="9525">
            <a:noFill/>
            <a:miter lim="800000"/>
            <a:headEnd/>
            <a:tailEnd/>
          </a:ln>
          <a:effectLst/>
        </p:spPr>
        <p:txBody>
          <a:bodyPr vert="horz" wrap="square" lIns="19804" tIns="0" rIns="19804" bIns="0" numCol="1" anchor="t" anchorCtr="0" compatLnSpc="1">
            <a:prstTxWarp prst="textNoShape">
              <a:avLst/>
            </a:prstTxWarp>
          </a:bodyPr>
          <a:lstStyle>
            <a:lvl1pPr defTabSz="792163">
              <a:defRPr sz="1000" b="0" i="1">
                <a:latin typeface="Times New Roman" pitchFamily="18" charset="0"/>
              </a:defRPr>
            </a:lvl1pPr>
          </a:lstStyle>
          <a:p>
            <a:pPr>
              <a:defRPr/>
            </a:pPr>
            <a:endParaRPr lang="en-US"/>
          </a:p>
        </p:txBody>
      </p:sp>
      <p:sp>
        <p:nvSpPr>
          <p:cNvPr id="2051" name="Rectangle 3"/>
          <p:cNvSpPr>
            <a:spLocks noGrp="1" noChangeArrowheads="1"/>
          </p:cNvSpPr>
          <p:nvPr>
            <p:ph type="dt" idx="1"/>
          </p:nvPr>
        </p:nvSpPr>
        <p:spPr bwMode="auto">
          <a:xfrm>
            <a:off x="5461000" y="9525"/>
            <a:ext cx="4186238" cy="342900"/>
          </a:xfrm>
          <a:prstGeom prst="rect">
            <a:avLst/>
          </a:prstGeom>
          <a:noFill/>
          <a:ln w="9525">
            <a:noFill/>
            <a:miter lim="800000"/>
            <a:headEnd/>
            <a:tailEnd/>
          </a:ln>
          <a:effectLst/>
        </p:spPr>
        <p:txBody>
          <a:bodyPr vert="horz" wrap="square" lIns="19804" tIns="0" rIns="19804" bIns="0" numCol="1" anchor="t" anchorCtr="0" compatLnSpc="1">
            <a:prstTxWarp prst="textNoShape">
              <a:avLst/>
            </a:prstTxWarp>
          </a:bodyPr>
          <a:lstStyle>
            <a:lvl1pPr algn="r" defTabSz="792163">
              <a:defRPr sz="1000" b="0" i="1">
                <a:latin typeface="Times New Roman" pitchFamily="18" charset="0"/>
              </a:defRPr>
            </a:lvl1pPr>
          </a:lstStyle>
          <a:p>
            <a:pPr>
              <a:defRPr/>
            </a:pPr>
            <a:endParaRPr lang="en-US"/>
          </a:p>
        </p:txBody>
      </p:sp>
      <p:sp>
        <p:nvSpPr>
          <p:cNvPr id="2052" name="Rectangle 4"/>
          <p:cNvSpPr>
            <a:spLocks noGrp="1" noChangeArrowheads="1"/>
          </p:cNvSpPr>
          <p:nvPr>
            <p:ph type="ftr" sz="quarter" idx="4"/>
          </p:nvPr>
        </p:nvSpPr>
        <p:spPr bwMode="auto">
          <a:xfrm>
            <a:off x="-46038" y="6962775"/>
            <a:ext cx="4186238" cy="342900"/>
          </a:xfrm>
          <a:prstGeom prst="rect">
            <a:avLst/>
          </a:prstGeom>
          <a:noFill/>
          <a:ln w="9525">
            <a:noFill/>
            <a:miter lim="800000"/>
            <a:headEnd/>
            <a:tailEnd/>
          </a:ln>
          <a:effectLst/>
        </p:spPr>
        <p:txBody>
          <a:bodyPr vert="horz" wrap="square" lIns="19804" tIns="0" rIns="19804" bIns="0" numCol="1" anchor="b" anchorCtr="0" compatLnSpc="1">
            <a:prstTxWarp prst="textNoShape">
              <a:avLst/>
            </a:prstTxWarp>
          </a:bodyPr>
          <a:lstStyle>
            <a:lvl1pPr defTabSz="792163">
              <a:defRPr sz="1000" b="0" i="1">
                <a:latin typeface="Times New Roman" pitchFamily="18" charset="0"/>
              </a:defRPr>
            </a:lvl1pPr>
          </a:lstStyle>
          <a:p>
            <a:pPr>
              <a:defRPr/>
            </a:pPr>
            <a:endParaRPr lang="en-US"/>
          </a:p>
        </p:txBody>
      </p:sp>
      <p:sp>
        <p:nvSpPr>
          <p:cNvPr id="2053" name="Rectangle 5"/>
          <p:cNvSpPr>
            <a:spLocks noGrp="1" noChangeArrowheads="1"/>
          </p:cNvSpPr>
          <p:nvPr>
            <p:ph type="sldNum" sz="quarter" idx="5"/>
          </p:nvPr>
        </p:nvSpPr>
        <p:spPr bwMode="auto">
          <a:xfrm>
            <a:off x="5461000" y="6962775"/>
            <a:ext cx="4186238" cy="342900"/>
          </a:xfrm>
          <a:prstGeom prst="rect">
            <a:avLst/>
          </a:prstGeom>
          <a:noFill/>
          <a:ln w="9525">
            <a:noFill/>
            <a:miter lim="800000"/>
            <a:headEnd/>
            <a:tailEnd/>
          </a:ln>
          <a:effectLst/>
        </p:spPr>
        <p:txBody>
          <a:bodyPr vert="horz" wrap="square" lIns="19804" tIns="0" rIns="19804" bIns="0" numCol="1" anchor="b" anchorCtr="0" compatLnSpc="1">
            <a:prstTxWarp prst="textNoShape">
              <a:avLst/>
            </a:prstTxWarp>
          </a:bodyPr>
          <a:lstStyle>
            <a:lvl1pPr algn="r" defTabSz="792163">
              <a:defRPr sz="1000" b="0" i="1">
                <a:latin typeface="Times New Roman" panose="02020603050405020304" pitchFamily="18" charset="0"/>
              </a:defRPr>
            </a:lvl1pPr>
          </a:lstStyle>
          <a:p>
            <a:pPr>
              <a:defRPr/>
            </a:pPr>
            <a:fld id="{FC82039A-EF43-4DE6-A304-46720C35E299}" type="slidenum">
              <a:rPr lang="en-US" altLang="en-US"/>
              <a:pPr>
                <a:defRPr/>
              </a:pPr>
              <a:t>‹#›</a:t>
            </a:fld>
            <a:endParaRPr lang="en-US" altLang="en-US"/>
          </a:p>
        </p:txBody>
      </p:sp>
      <p:sp>
        <p:nvSpPr>
          <p:cNvPr id="2054" name="Rectangle 6"/>
          <p:cNvSpPr>
            <a:spLocks noGrp="1" noChangeArrowheads="1"/>
          </p:cNvSpPr>
          <p:nvPr>
            <p:ph type="body" sz="quarter" idx="3"/>
          </p:nvPr>
        </p:nvSpPr>
        <p:spPr bwMode="auto">
          <a:xfrm>
            <a:off x="1279525" y="3471863"/>
            <a:ext cx="7038975" cy="3292475"/>
          </a:xfrm>
          <a:prstGeom prst="rect">
            <a:avLst/>
          </a:prstGeom>
          <a:noFill/>
          <a:ln w="9525">
            <a:noFill/>
            <a:miter lim="800000"/>
            <a:headEnd/>
            <a:tailEnd/>
          </a:ln>
          <a:effectLst/>
        </p:spPr>
        <p:txBody>
          <a:bodyPr vert="horz" wrap="square" lIns="95721" tIns="47861" rIns="95721" bIns="47861" numCol="1" anchor="t" anchorCtr="0" compatLnSpc="1">
            <a:prstTxWarp prst="textNoShape">
              <a:avLst/>
            </a:prstTxWarp>
          </a:bodyPr>
          <a:lstStyle/>
          <a:p>
            <a:pPr lvl="0"/>
            <a:r>
              <a:rPr lang="en-US" noProof="0" smtClean="0"/>
              <a:t>Body Text</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127" name="Rectangle 7"/>
          <p:cNvSpPr>
            <a:spLocks noChangeArrowheads="1"/>
          </p:cNvSpPr>
          <p:nvPr/>
        </p:nvSpPr>
        <p:spPr bwMode="auto">
          <a:xfrm>
            <a:off x="4252913" y="6969125"/>
            <a:ext cx="1095375" cy="192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770" tIns="46210" rIns="90770" bIns="46210">
            <a:spAutoFit/>
          </a:bodyPr>
          <a:lstStyle>
            <a:lvl1pPr defTabSz="903288">
              <a:defRPr b="1">
                <a:solidFill>
                  <a:schemeClr val="tx1"/>
                </a:solidFill>
                <a:latin typeface="Arial" panose="020B0604020202020204" pitchFamily="34" charset="0"/>
              </a:defRPr>
            </a:lvl1pPr>
            <a:lvl2pPr marL="742950" indent="-285750" defTabSz="903288">
              <a:defRPr b="1">
                <a:solidFill>
                  <a:schemeClr val="tx1"/>
                </a:solidFill>
                <a:latin typeface="Arial" panose="020B0604020202020204" pitchFamily="34" charset="0"/>
              </a:defRPr>
            </a:lvl2pPr>
            <a:lvl3pPr marL="1143000" indent="-228600" defTabSz="903288">
              <a:defRPr b="1">
                <a:solidFill>
                  <a:schemeClr val="tx1"/>
                </a:solidFill>
                <a:latin typeface="Arial" panose="020B0604020202020204" pitchFamily="34" charset="0"/>
              </a:defRPr>
            </a:lvl3pPr>
            <a:lvl4pPr marL="1600200" indent="-228600" defTabSz="903288">
              <a:defRPr b="1">
                <a:solidFill>
                  <a:schemeClr val="tx1"/>
                </a:solidFill>
                <a:latin typeface="Arial" panose="020B0604020202020204" pitchFamily="34" charset="0"/>
              </a:defRPr>
            </a:lvl4pPr>
            <a:lvl5pPr marL="2057400" indent="-228600" defTabSz="903288">
              <a:defRPr b="1">
                <a:solidFill>
                  <a:schemeClr val="tx1"/>
                </a:solidFill>
                <a:latin typeface="Arial" panose="020B0604020202020204" pitchFamily="34" charset="0"/>
              </a:defRPr>
            </a:lvl5pPr>
            <a:lvl6pPr marL="2514600" indent="-228600" defTabSz="903288" eaLnBrk="0" fontAlgn="base" hangingPunct="0">
              <a:spcBef>
                <a:spcPct val="0"/>
              </a:spcBef>
              <a:spcAft>
                <a:spcPct val="0"/>
              </a:spcAft>
              <a:defRPr b="1">
                <a:solidFill>
                  <a:schemeClr val="tx1"/>
                </a:solidFill>
                <a:latin typeface="Arial" panose="020B0604020202020204" pitchFamily="34" charset="0"/>
              </a:defRPr>
            </a:lvl6pPr>
            <a:lvl7pPr marL="2971800" indent="-228600" defTabSz="903288" eaLnBrk="0" fontAlgn="base" hangingPunct="0">
              <a:spcBef>
                <a:spcPct val="0"/>
              </a:spcBef>
              <a:spcAft>
                <a:spcPct val="0"/>
              </a:spcAft>
              <a:defRPr b="1">
                <a:solidFill>
                  <a:schemeClr val="tx1"/>
                </a:solidFill>
                <a:latin typeface="Arial" panose="020B0604020202020204" pitchFamily="34" charset="0"/>
              </a:defRPr>
            </a:lvl7pPr>
            <a:lvl8pPr marL="3429000" indent="-228600" defTabSz="903288" eaLnBrk="0" fontAlgn="base" hangingPunct="0">
              <a:spcBef>
                <a:spcPct val="0"/>
              </a:spcBef>
              <a:spcAft>
                <a:spcPct val="0"/>
              </a:spcAft>
              <a:defRPr b="1">
                <a:solidFill>
                  <a:schemeClr val="tx1"/>
                </a:solidFill>
                <a:latin typeface="Arial" panose="020B0604020202020204" pitchFamily="34" charset="0"/>
              </a:defRPr>
            </a:lvl8pPr>
            <a:lvl9pPr marL="3886200" indent="-228600" defTabSz="903288" eaLnBrk="0" fontAlgn="base" hangingPunct="0">
              <a:spcBef>
                <a:spcPct val="0"/>
              </a:spcBef>
              <a:spcAft>
                <a:spcPct val="0"/>
              </a:spcAft>
              <a:defRPr b="1">
                <a:solidFill>
                  <a:schemeClr val="tx1"/>
                </a:solidFill>
                <a:latin typeface="Arial" panose="020B0604020202020204" pitchFamily="34" charset="0"/>
              </a:defRPr>
            </a:lvl9pPr>
          </a:lstStyle>
          <a:p>
            <a:pPr algn="ctr">
              <a:lnSpc>
                <a:spcPct val="90000"/>
              </a:lnSpc>
              <a:defRPr/>
            </a:pPr>
            <a:r>
              <a:rPr lang="en-US" altLang="en-US" sz="1200" b="0" smtClean="0"/>
              <a:t>Page </a:t>
            </a:r>
            <a:fld id="{F3F3321E-0769-481B-A3AC-4660CC90C7AB}" type="slidenum">
              <a:rPr lang="en-US" altLang="en-US" sz="1200" b="0" smtClean="0"/>
              <a:pPr algn="ctr">
                <a:lnSpc>
                  <a:spcPct val="90000"/>
                </a:lnSpc>
                <a:defRPr/>
              </a:pPr>
              <a:t>‹#›</a:t>
            </a:fld>
            <a:endParaRPr lang="en-US" altLang="en-US" sz="1200" b="0" smtClean="0"/>
          </a:p>
        </p:txBody>
      </p:sp>
      <p:sp>
        <p:nvSpPr>
          <p:cNvPr id="3080" name="Rectangle 8"/>
          <p:cNvSpPr>
            <a:spLocks noGrp="1" noRot="1" noChangeAspect="1" noChangeArrowheads="1" noTextEdit="1"/>
          </p:cNvSpPr>
          <p:nvPr>
            <p:ph type="sldImg" idx="2"/>
          </p:nvPr>
        </p:nvSpPr>
        <p:spPr bwMode="auto">
          <a:xfrm>
            <a:off x="3097213" y="642938"/>
            <a:ext cx="3408362" cy="2555875"/>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Tree>
    <p:extLst>
      <p:ext uri="{BB962C8B-B14F-4D97-AF65-F5344CB8AC3E}">
        <p14:creationId xmlns:p14="http://schemas.microsoft.com/office/powerpoint/2010/main" val="1879263263"/>
      </p:ext>
    </p:extLst>
  </p:cSld>
  <p:clrMap bg1="lt1" tx1="dk1" bg2="lt2" tx2="dk2" accent1="accent1" accent2="accent2" accent3="accent3" accent4="accent4" accent5="accent5" accent6="accent6" hlink="hlink" folHlink="folHlink"/>
  <p:notesStyle>
    <a:lvl1pPr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1pPr>
    <a:lvl2pPr marL="4572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2pPr>
    <a:lvl3pPr marL="9144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3pPr>
    <a:lvl4pPr marL="13716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4pPr>
    <a:lvl5pPr marL="1828800" algn="l" rtl="0" eaLnBrk="0" fontAlgn="base" hangingPunct="0">
      <a:lnSpc>
        <a:spcPct val="90000"/>
      </a:lnSpc>
      <a:spcBef>
        <a:spcPct val="4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Rot="1" noChangeAspect="1" noChangeArrowheads="1" noTextEdit="1"/>
          </p:cNvSpPr>
          <p:nvPr>
            <p:ph type="sldImg"/>
          </p:nvPr>
        </p:nvSpPr>
        <p:spPr>
          <a:xfrm>
            <a:off x="2971800" y="547688"/>
            <a:ext cx="3659188" cy="2743200"/>
          </a:xfrm>
          <a:noFill/>
          <a:ln/>
        </p:spPr>
      </p:sp>
      <p:sp>
        <p:nvSpPr>
          <p:cNvPr id="1229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latin typeface="Arial" panose="020B0604020202020204" pitchFamily="34" charset="0"/>
            </a:endParaRPr>
          </a:p>
        </p:txBody>
      </p:sp>
    </p:spTree>
    <p:extLst>
      <p:ext uri="{BB962C8B-B14F-4D97-AF65-F5344CB8AC3E}">
        <p14:creationId xmlns:p14="http://schemas.microsoft.com/office/powerpoint/2010/main" val="17412748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en-US"/>
          </a:p>
        </p:txBody>
      </p:sp>
      <p:sp>
        <p:nvSpPr>
          <p:cNvPr id="6" name="Rectangle 4"/>
          <p:cNvSpPr>
            <a:spLocks noGrp="1" noChangeArrowheads="1"/>
          </p:cNvSpPr>
          <p:nvPr>
            <p:ph type="sldNum" sz="quarter" idx="12"/>
          </p:nvPr>
        </p:nvSpPr>
        <p:spPr>
          <a:ln/>
        </p:spPr>
        <p:txBody>
          <a:bodyPr/>
          <a:lstStyle>
            <a:lvl1pPr>
              <a:defRPr/>
            </a:lvl1pPr>
          </a:lstStyle>
          <a:p>
            <a:pPr>
              <a:defRPr/>
            </a:pPr>
            <a:fld id="{1C2DACEA-2726-48E6-A25A-09E8954A9BC1}" type="slidenum">
              <a:rPr lang="en-US" altLang="en-US"/>
              <a:pPr>
                <a:defRPr/>
              </a:pPr>
              <a:t>‹#›</a:t>
            </a:fld>
            <a:endParaRPr lang="en-US" altLang="en-US"/>
          </a:p>
        </p:txBody>
      </p:sp>
    </p:spTree>
    <p:extLst>
      <p:ext uri="{BB962C8B-B14F-4D97-AF65-F5344CB8AC3E}">
        <p14:creationId xmlns:p14="http://schemas.microsoft.com/office/powerpoint/2010/main" val="1498990825"/>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en-US"/>
          </a:p>
        </p:txBody>
      </p:sp>
      <p:sp>
        <p:nvSpPr>
          <p:cNvPr id="6" name="Rectangle 4"/>
          <p:cNvSpPr>
            <a:spLocks noGrp="1" noChangeArrowheads="1"/>
          </p:cNvSpPr>
          <p:nvPr>
            <p:ph type="sldNum" sz="quarter" idx="12"/>
          </p:nvPr>
        </p:nvSpPr>
        <p:spPr>
          <a:ln/>
        </p:spPr>
        <p:txBody>
          <a:bodyPr/>
          <a:lstStyle>
            <a:lvl1pPr>
              <a:defRPr/>
            </a:lvl1pPr>
          </a:lstStyle>
          <a:p>
            <a:pPr>
              <a:defRPr/>
            </a:pPr>
            <a:fld id="{6D6C59E5-6B70-4B97-BA41-C066999E6D09}" type="slidenum">
              <a:rPr lang="en-US" altLang="en-US"/>
              <a:pPr>
                <a:defRPr/>
              </a:pPr>
              <a:t>‹#›</a:t>
            </a:fld>
            <a:endParaRPr lang="en-US" altLang="en-US"/>
          </a:p>
        </p:txBody>
      </p:sp>
    </p:spTree>
    <p:extLst>
      <p:ext uri="{BB962C8B-B14F-4D97-AF65-F5344CB8AC3E}">
        <p14:creationId xmlns:p14="http://schemas.microsoft.com/office/powerpoint/2010/main" val="2294419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1163" y="323850"/>
            <a:ext cx="2176462" cy="561975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228600" y="323850"/>
            <a:ext cx="6380163" cy="56197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en-US"/>
          </a:p>
        </p:txBody>
      </p:sp>
      <p:sp>
        <p:nvSpPr>
          <p:cNvPr id="6" name="Rectangle 4"/>
          <p:cNvSpPr>
            <a:spLocks noGrp="1" noChangeArrowheads="1"/>
          </p:cNvSpPr>
          <p:nvPr>
            <p:ph type="sldNum" sz="quarter" idx="12"/>
          </p:nvPr>
        </p:nvSpPr>
        <p:spPr>
          <a:ln/>
        </p:spPr>
        <p:txBody>
          <a:bodyPr/>
          <a:lstStyle>
            <a:lvl1pPr>
              <a:defRPr/>
            </a:lvl1pPr>
          </a:lstStyle>
          <a:p>
            <a:pPr>
              <a:defRPr/>
            </a:pPr>
            <a:fld id="{7A47C6A4-81E1-4DFA-8C13-2DB43C21529D}" type="slidenum">
              <a:rPr lang="en-US" altLang="en-US"/>
              <a:pPr>
                <a:defRPr/>
              </a:pPr>
              <a:t>‹#›</a:t>
            </a:fld>
            <a:endParaRPr lang="en-US" altLang="en-US"/>
          </a:p>
        </p:txBody>
      </p:sp>
    </p:spTree>
    <p:extLst>
      <p:ext uri="{BB962C8B-B14F-4D97-AF65-F5344CB8AC3E}">
        <p14:creationId xmlns:p14="http://schemas.microsoft.com/office/powerpoint/2010/main" val="56602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en-US"/>
          </a:p>
        </p:txBody>
      </p:sp>
      <p:sp>
        <p:nvSpPr>
          <p:cNvPr id="6" name="Rectangle 4"/>
          <p:cNvSpPr>
            <a:spLocks noGrp="1" noChangeArrowheads="1"/>
          </p:cNvSpPr>
          <p:nvPr>
            <p:ph type="sldNum" sz="quarter" idx="12"/>
          </p:nvPr>
        </p:nvSpPr>
        <p:spPr>
          <a:ln/>
        </p:spPr>
        <p:txBody>
          <a:bodyPr/>
          <a:lstStyle>
            <a:lvl1pPr>
              <a:defRPr/>
            </a:lvl1pPr>
          </a:lstStyle>
          <a:p>
            <a:pPr>
              <a:defRPr/>
            </a:pPr>
            <a:fld id="{22758EF2-9E64-4E7F-B68C-554B7EB6CAF8}" type="slidenum">
              <a:rPr lang="en-US" altLang="en-US"/>
              <a:pPr>
                <a:defRPr/>
              </a:pPr>
              <a:t>‹#›</a:t>
            </a:fld>
            <a:endParaRPr lang="en-US" altLang="en-US"/>
          </a:p>
        </p:txBody>
      </p:sp>
    </p:spTree>
    <p:extLst>
      <p:ext uri="{BB962C8B-B14F-4D97-AF65-F5344CB8AC3E}">
        <p14:creationId xmlns:p14="http://schemas.microsoft.com/office/powerpoint/2010/main" val="6076740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
          <p:cNvSpPr>
            <a:spLocks noGrp="1" noChangeArrowheads="1"/>
          </p:cNvSpPr>
          <p:nvPr>
            <p:ph type="dt" sz="half" idx="10"/>
          </p:nvPr>
        </p:nvSpPr>
        <p:spPr>
          <a:ln/>
        </p:spPr>
        <p:txBody>
          <a:bodyPr/>
          <a:lstStyle>
            <a:lvl1pPr>
              <a:defRPr/>
            </a:lvl1pPr>
          </a:lstStyle>
          <a:p>
            <a:pPr>
              <a:defRPr/>
            </a:pPr>
            <a:endParaRPr lang="en-US"/>
          </a:p>
        </p:txBody>
      </p:sp>
      <p:sp>
        <p:nvSpPr>
          <p:cNvPr id="5" name="Rectangle 3"/>
          <p:cNvSpPr>
            <a:spLocks noGrp="1" noChangeArrowheads="1"/>
          </p:cNvSpPr>
          <p:nvPr>
            <p:ph type="ftr" sz="quarter" idx="11"/>
          </p:nvPr>
        </p:nvSpPr>
        <p:spPr>
          <a:ln/>
        </p:spPr>
        <p:txBody>
          <a:bodyPr/>
          <a:lstStyle>
            <a:lvl1pPr>
              <a:defRPr/>
            </a:lvl1pPr>
          </a:lstStyle>
          <a:p>
            <a:pPr>
              <a:defRPr/>
            </a:pPr>
            <a:endParaRPr lang="en-US"/>
          </a:p>
        </p:txBody>
      </p:sp>
      <p:sp>
        <p:nvSpPr>
          <p:cNvPr id="6" name="Rectangle 4"/>
          <p:cNvSpPr>
            <a:spLocks noGrp="1" noChangeArrowheads="1"/>
          </p:cNvSpPr>
          <p:nvPr>
            <p:ph type="sldNum" sz="quarter" idx="12"/>
          </p:nvPr>
        </p:nvSpPr>
        <p:spPr>
          <a:ln/>
        </p:spPr>
        <p:txBody>
          <a:bodyPr/>
          <a:lstStyle>
            <a:lvl1pPr>
              <a:defRPr/>
            </a:lvl1pPr>
          </a:lstStyle>
          <a:p>
            <a:pPr>
              <a:defRPr/>
            </a:pPr>
            <a:fld id="{B3E4AFF2-F183-4D91-8EC8-7D743352C822}" type="slidenum">
              <a:rPr lang="en-US" altLang="en-US"/>
              <a:pPr>
                <a:defRPr/>
              </a:pPr>
              <a:t>‹#›</a:t>
            </a:fld>
            <a:endParaRPr lang="en-US" altLang="en-US"/>
          </a:p>
        </p:txBody>
      </p:sp>
    </p:spTree>
    <p:extLst>
      <p:ext uri="{BB962C8B-B14F-4D97-AF65-F5344CB8AC3E}">
        <p14:creationId xmlns:p14="http://schemas.microsoft.com/office/powerpoint/2010/main" val="40120946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228600" y="1828800"/>
            <a:ext cx="4267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828800"/>
            <a:ext cx="42672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ftr" sz="quarter" idx="11"/>
          </p:nvPr>
        </p:nvSpPr>
        <p:spPr>
          <a:ln/>
        </p:spPr>
        <p:txBody>
          <a:bodyPr/>
          <a:lstStyle>
            <a:lvl1pPr>
              <a:defRPr/>
            </a:lvl1pPr>
          </a:lstStyle>
          <a:p>
            <a:pPr>
              <a:defRPr/>
            </a:pPr>
            <a:endParaRPr lang="en-US"/>
          </a:p>
        </p:txBody>
      </p:sp>
      <p:sp>
        <p:nvSpPr>
          <p:cNvPr id="7" name="Rectangle 4"/>
          <p:cNvSpPr>
            <a:spLocks noGrp="1" noChangeArrowheads="1"/>
          </p:cNvSpPr>
          <p:nvPr>
            <p:ph type="sldNum" sz="quarter" idx="12"/>
          </p:nvPr>
        </p:nvSpPr>
        <p:spPr>
          <a:ln/>
        </p:spPr>
        <p:txBody>
          <a:bodyPr/>
          <a:lstStyle>
            <a:lvl1pPr>
              <a:defRPr/>
            </a:lvl1pPr>
          </a:lstStyle>
          <a:p>
            <a:pPr>
              <a:defRPr/>
            </a:pPr>
            <a:fld id="{08D9AA85-1752-46D5-B920-C1CC17450F07}" type="slidenum">
              <a:rPr lang="en-US" altLang="en-US"/>
              <a:pPr>
                <a:defRPr/>
              </a:pPr>
              <a:t>‹#›</a:t>
            </a:fld>
            <a:endParaRPr lang="en-US" altLang="en-US"/>
          </a:p>
        </p:txBody>
      </p:sp>
    </p:spTree>
    <p:extLst>
      <p:ext uri="{BB962C8B-B14F-4D97-AF65-F5344CB8AC3E}">
        <p14:creationId xmlns:p14="http://schemas.microsoft.com/office/powerpoint/2010/main" val="16959281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2"/>
          <p:cNvSpPr>
            <a:spLocks noGrp="1" noChangeArrowheads="1"/>
          </p:cNvSpPr>
          <p:nvPr>
            <p:ph type="dt" sz="half" idx="10"/>
          </p:nvPr>
        </p:nvSpPr>
        <p:spPr>
          <a:ln/>
        </p:spPr>
        <p:txBody>
          <a:bodyPr/>
          <a:lstStyle>
            <a:lvl1pPr>
              <a:defRPr/>
            </a:lvl1pPr>
          </a:lstStyle>
          <a:p>
            <a:pPr>
              <a:defRPr/>
            </a:pPr>
            <a:endParaRPr lang="en-US"/>
          </a:p>
        </p:txBody>
      </p:sp>
      <p:sp>
        <p:nvSpPr>
          <p:cNvPr id="8" name="Rectangle 3"/>
          <p:cNvSpPr>
            <a:spLocks noGrp="1" noChangeArrowheads="1"/>
          </p:cNvSpPr>
          <p:nvPr>
            <p:ph type="ftr" sz="quarter" idx="11"/>
          </p:nvPr>
        </p:nvSpPr>
        <p:spPr>
          <a:ln/>
        </p:spPr>
        <p:txBody>
          <a:bodyPr/>
          <a:lstStyle>
            <a:lvl1pPr>
              <a:defRPr/>
            </a:lvl1pPr>
          </a:lstStyle>
          <a:p>
            <a:pPr>
              <a:defRPr/>
            </a:pPr>
            <a:endParaRPr lang="en-US"/>
          </a:p>
        </p:txBody>
      </p:sp>
      <p:sp>
        <p:nvSpPr>
          <p:cNvPr id="9" name="Rectangle 4"/>
          <p:cNvSpPr>
            <a:spLocks noGrp="1" noChangeArrowheads="1"/>
          </p:cNvSpPr>
          <p:nvPr>
            <p:ph type="sldNum" sz="quarter" idx="12"/>
          </p:nvPr>
        </p:nvSpPr>
        <p:spPr>
          <a:ln/>
        </p:spPr>
        <p:txBody>
          <a:bodyPr/>
          <a:lstStyle>
            <a:lvl1pPr>
              <a:defRPr/>
            </a:lvl1pPr>
          </a:lstStyle>
          <a:p>
            <a:pPr>
              <a:defRPr/>
            </a:pPr>
            <a:fld id="{04AF90AA-8B46-4876-BEC2-846A8C966DB3}" type="slidenum">
              <a:rPr lang="en-US" altLang="en-US"/>
              <a:pPr>
                <a:defRPr/>
              </a:pPr>
              <a:t>‹#›</a:t>
            </a:fld>
            <a:endParaRPr lang="en-US" altLang="en-US"/>
          </a:p>
        </p:txBody>
      </p:sp>
    </p:spTree>
    <p:extLst>
      <p:ext uri="{BB962C8B-B14F-4D97-AF65-F5344CB8AC3E}">
        <p14:creationId xmlns:p14="http://schemas.microsoft.com/office/powerpoint/2010/main" val="1585745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2"/>
          <p:cNvSpPr>
            <a:spLocks noGrp="1" noChangeArrowheads="1"/>
          </p:cNvSpPr>
          <p:nvPr>
            <p:ph type="dt" sz="half" idx="10"/>
          </p:nvPr>
        </p:nvSpPr>
        <p:spPr>
          <a:ln/>
        </p:spPr>
        <p:txBody>
          <a:bodyPr/>
          <a:lstStyle>
            <a:lvl1pPr>
              <a:defRPr/>
            </a:lvl1pPr>
          </a:lstStyle>
          <a:p>
            <a:pPr>
              <a:defRPr/>
            </a:pPr>
            <a:endParaRPr lang="en-US"/>
          </a:p>
        </p:txBody>
      </p:sp>
      <p:sp>
        <p:nvSpPr>
          <p:cNvPr id="4" name="Rectangle 3"/>
          <p:cNvSpPr>
            <a:spLocks noGrp="1" noChangeArrowheads="1"/>
          </p:cNvSpPr>
          <p:nvPr>
            <p:ph type="ftr" sz="quarter" idx="11"/>
          </p:nvPr>
        </p:nvSpPr>
        <p:spPr>
          <a:ln/>
        </p:spPr>
        <p:txBody>
          <a:bodyPr/>
          <a:lstStyle>
            <a:lvl1pPr>
              <a:defRPr/>
            </a:lvl1pPr>
          </a:lstStyle>
          <a:p>
            <a:pPr>
              <a:defRPr/>
            </a:pPr>
            <a:endParaRPr lang="en-US"/>
          </a:p>
        </p:txBody>
      </p:sp>
      <p:sp>
        <p:nvSpPr>
          <p:cNvPr id="5" name="Rectangle 4"/>
          <p:cNvSpPr>
            <a:spLocks noGrp="1" noChangeArrowheads="1"/>
          </p:cNvSpPr>
          <p:nvPr>
            <p:ph type="sldNum" sz="quarter" idx="12"/>
          </p:nvPr>
        </p:nvSpPr>
        <p:spPr>
          <a:ln/>
        </p:spPr>
        <p:txBody>
          <a:bodyPr/>
          <a:lstStyle>
            <a:lvl1pPr>
              <a:defRPr/>
            </a:lvl1pPr>
          </a:lstStyle>
          <a:p>
            <a:pPr>
              <a:defRPr/>
            </a:pPr>
            <a:fld id="{9A44491E-0A83-41AB-89DA-1C0AC21A1A9F}" type="slidenum">
              <a:rPr lang="en-US" altLang="en-US"/>
              <a:pPr>
                <a:defRPr/>
              </a:pPr>
              <a:t>‹#›</a:t>
            </a:fld>
            <a:endParaRPr lang="en-US" altLang="en-US"/>
          </a:p>
        </p:txBody>
      </p:sp>
    </p:spTree>
    <p:extLst>
      <p:ext uri="{BB962C8B-B14F-4D97-AF65-F5344CB8AC3E}">
        <p14:creationId xmlns:p14="http://schemas.microsoft.com/office/powerpoint/2010/main" val="4544576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
          <p:cNvSpPr>
            <a:spLocks noGrp="1" noChangeArrowheads="1"/>
          </p:cNvSpPr>
          <p:nvPr>
            <p:ph type="dt" sz="half" idx="10"/>
          </p:nvPr>
        </p:nvSpPr>
        <p:spPr>
          <a:ln/>
        </p:spPr>
        <p:txBody>
          <a:bodyPr/>
          <a:lstStyle>
            <a:lvl1pPr>
              <a:defRPr/>
            </a:lvl1pPr>
          </a:lstStyle>
          <a:p>
            <a:pPr>
              <a:defRPr/>
            </a:pPr>
            <a:endParaRPr lang="en-US"/>
          </a:p>
        </p:txBody>
      </p:sp>
      <p:sp>
        <p:nvSpPr>
          <p:cNvPr id="3" name="Rectangle 3"/>
          <p:cNvSpPr>
            <a:spLocks noGrp="1" noChangeArrowheads="1"/>
          </p:cNvSpPr>
          <p:nvPr>
            <p:ph type="ftr" sz="quarter" idx="11"/>
          </p:nvPr>
        </p:nvSpPr>
        <p:spPr>
          <a:ln/>
        </p:spPr>
        <p:txBody>
          <a:bodyPr/>
          <a:lstStyle>
            <a:lvl1pPr>
              <a:defRPr/>
            </a:lvl1pPr>
          </a:lstStyle>
          <a:p>
            <a:pPr>
              <a:defRPr/>
            </a:pPr>
            <a:endParaRPr lang="en-US"/>
          </a:p>
        </p:txBody>
      </p:sp>
      <p:sp>
        <p:nvSpPr>
          <p:cNvPr id="4" name="Rectangle 4"/>
          <p:cNvSpPr>
            <a:spLocks noGrp="1" noChangeArrowheads="1"/>
          </p:cNvSpPr>
          <p:nvPr>
            <p:ph type="sldNum" sz="quarter" idx="12"/>
          </p:nvPr>
        </p:nvSpPr>
        <p:spPr>
          <a:ln/>
        </p:spPr>
        <p:txBody>
          <a:bodyPr/>
          <a:lstStyle>
            <a:lvl1pPr>
              <a:defRPr/>
            </a:lvl1pPr>
          </a:lstStyle>
          <a:p>
            <a:pPr>
              <a:defRPr/>
            </a:pPr>
            <a:fld id="{10D21F3E-05E5-40C0-BD13-7706970DA093}" type="slidenum">
              <a:rPr lang="en-US" altLang="en-US"/>
              <a:pPr>
                <a:defRPr/>
              </a:pPr>
              <a:t>‹#›</a:t>
            </a:fld>
            <a:endParaRPr lang="en-US" altLang="en-US"/>
          </a:p>
        </p:txBody>
      </p:sp>
    </p:spTree>
    <p:extLst>
      <p:ext uri="{BB962C8B-B14F-4D97-AF65-F5344CB8AC3E}">
        <p14:creationId xmlns:p14="http://schemas.microsoft.com/office/powerpoint/2010/main" val="15314185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ftr" sz="quarter" idx="11"/>
          </p:nvPr>
        </p:nvSpPr>
        <p:spPr>
          <a:ln/>
        </p:spPr>
        <p:txBody>
          <a:bodyPr/>
          <a:lstStyle>
            <a:lvl1pPr>
              <a:defRPr/>
            </a:lvl1pPr>
          </a:lstStyle>
          <a:p>
            <a:pPr>
              <a:defRPr/>
            </a:pPr>
            <a:endParaRPr lang="en-US"/>
          </a:p>
        </p:txBody>
      </p:sp>
      <p:sp>
        <p:nvSpPr>
          <p:cNvPr id="7" name="Rectangle 4"/>
          <p:cNvSpPr>
            <a:spLocks noGrp="1" noChangeArrowheads="1"/>
          </p:cNvSpPr>
          <p:nvPr>
            <p:ph type="sldNum" sz="quarter" idx="12"/>
          </p:nvPr>
        </p:nvSpPr>
        <p:spPr>
          <a:ln/>
        </p:spPr>
        <p:txBody>
          <a:bodyPr/>
          <a:lstStyle>
            <a:lvl1pPr>
              <a:defRPr/>
            </a:lvl1pPr>
          </a:lstStyle>
          <a:p>
            <a:pPr>
              <a:defRPr/>
            </a:pPr>
            <a:fld id="{93F1E424-5972-49C2-9D4D-7CF3213CB46F}" type="slidenum">
              <a:rPr lang="en-US" altLang="en-US"/>
              <a:pPr>
                <a:defRPr/>
              </a:pPr>
              <a:t>‹#›</a:t>
            </a:fld>
            <a:endParaRPr lang="en-US" altLang="en-US"/>
          </a:p>
        </p:txBody>
      </p:sp>
    </p:spTree>
    <p:extLst>
      <p:ext uri="{BB962C8B-B14F-4D97-AF65-F5344CB8AC3E}">
        <p14:creationId xmlns:p14="http://schemas.microsoft.com/office/powerpoint/2010/main" val="2123809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
          <p:cNvSpPr>
            <a:spLocks noGrp="1" noChangeArrowheads="1"/>
          </p:cNvSpPr>
          <p:nvPr>
            <p:ph type="dt" sz="half" idx="10"/>
          </p:nvPr>
        </p:nvSpPr>
        <p:spPr>
          <a:ln/>
        </p:spPr>
        <p:txBody>
          <a:bodyPr/>
          <a:lstStyle>
            <a:lvl1pPr>
              <a:defRPr/>
            </a:lvl1pPr>
          </a:lstStyle>
          <a:p>
            <a:pPr>
              <a:defRPr/>
            </a:pPr>
            <a:endParaRPr lang="en-US"/>
          </a:p>
        </p:txBody>
      </p:sp>
      <p:sp>
        <p:nvSpPr>
          <p:cNvPr id="6" name="Rectangle 3"/>
          <p:cNvSpPr>
            <a:spLocks noGrp="1" noChangeArrowheads="1"/>
          </p:cNvSpPr>
          <p:nvPr>
            <p:ph type="ftr" sz="quarter" idx="11"/>
          </p:nvPr>
        </p:nvSpPr>
        <p:spPr>
          <a:ln/>
        </p:spPr>
        <p:txBody>
          <a:bodyPr/>
          <a:lstStyle>
            <a:lvl1pPr>
              <a:defRPr/>
            </a:lvl1pPr>
          </a:lstStyle>
          <a:p>
            <a:pPr>
              <a:defRPr/>
            </a:pPr>
            <a:endParaRPr lang="en-US"/>
          </a:p>
        </p:txBody>
      </p:sp>
      <p:sp>
        <p:nvSpPr>
          <p:cNvPr id="7" name="Rectangle 4"/>
          <p:cNvSpPr>
            <a:spLocks noGrp="1" noChangeArrowheads="1"/>
          </p:cNvSpPr>
          <p:nvPr>
            <p:ph type="sldNum" sz="quarter" idx="12"/>
          </p:nvPr>
        </p:nvSpPr>
        <p:spPr>
          <a:ln/>
        </p:spPr>
        <p:txBody>
          <a:bodyPr/>
          <a:lstStyle>
            <a:lvl1pPr>
              <a:defRPr/>
            </a:lvl1pPr>
          </a:lstStyle>
          <a:p>
            <a:pPr>
              <a:defRPr/>
            </a:pPr>
            <a:fld id="{74F38B1F-1489-41BB-AE1E-BEC15B941923}" type="slidenum">
              <a:rPr lang="en-US" altLang="en-US"/>
              <a:pPr>
                <a:defRPr/>
              </a:pPr>
              <a:t>‹#›</a:t>
            </a:fld>
            <a:endParaRPr lang="en-US" altLang="en-US"/>
          </a:p>
        </p:txBody>
      </p:sp>
    </p:spTree>
    <p:extLst>
      <p:ext uri="{BB962C8B-B14F-4D97-AF65-F5344CB8AC3E}">
        <p14:creationId xmlns:p14="http://schemas.microsoft.com/office/powerpoint/2010/main" val="19085583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7746" name="Rectangle 2"/>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defRPr sz="1400" b="0">
                <a:latin typeface="Times New Roman" pitchFamily="18" charset="0"/>
              </a:defRPr>
            </a:lvl1pPr>
          </a:lstStyle>
          <a:p>
            <a:pPr>
              <a:defRPr/>
            </a:pPr>
            <a:endParaRPr lang="en-US"/>
          </a:p>
        </p:txBody>
      </p:sp>
      <p:sp>
        <p:nvSpPr>
          <p:cNvPr id="927747" name="Rectangle 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ctr">
              <a:defRPr sz="1400" b="0">
                <a:latin typeface="Times New Roman" pitchFamily="18" charset="0"/>
              </a:defRPr>
            </a:lvl1pPr>
          </a:lstStyle>
          <a:p>
            <a:pPr>
              <a:defRPr/>
            </a:pPr>
            <a:endParaRPr lang="en-US"/>
          </a:p>
        </p:txBody>
      </p:sp>
      <p:sp>
        <p:nvSpPr>
          <p:cNvPr id="927748" name="Rectangle 4"/>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none" lIns="92075" tIns="46038" rIns="92075" bIns="46038" numCol="1" anchor="ctr" anchorCtr="0" compatLnSpc="1">
            <a:prstTxWarp prst="textNoShape">
              <a:avLst/>
            </a:prstTxWarp>
          </a:bodyPr>
          <a:lstStyle>
            <a:lvl1pPr algn="r">
              <a:defRPr sz="1400" b="0">
                <a:latin typeface="Times New Roman" panose="02020603050405020304" pitchFamily="18" charset="0"/>
              </a:defRPr>
            </a:lvl1pPr>
          </a:lstStyle>
          <a:p>
            <a:pPr>
              <a:defRPr/>
            </a:pPr>
            <a:fld id="{545F8955-F2DB-4878-9E26-C19A35B590D8}" type="slidenum">
              <a:rPr lang="en-US" altLang="en-US"/>
              <a:pPr>
                <a:defRPr/>
              </a:pPr>
              <a:t>‹#›</a:t>
            </a:fld>
            <a:endParaRPr lang="en-US" altLang="en-US"/>
          </a:p>
        </p:txBody>
      </p:sp>
      <p:sp>
        <p:nvSpPr>
          <p:cNvPr id="1029" name="Rectangle 5"/>
          <p:cNvSpPr>
            <a:spLocks noGrp="1" noChangeArrowheads="1"/>
          </p:cNvSpPr>
          <p:nvPr>
            <p:ph type="title"/>
          </p:nvPr>
        </p:nvSpPr>
        <p:spPr bwMode="auto">
          <a:xfrm>
            <a:off x="250825" y="323850"/>
            <a:ext cx="8686800" cy="657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b" anchorCtr="0" compatLnSpc="1">
            <a:prstTxWarp prst="textNoShape">
              <a:avLst/>
            </a:prstTxWarp>
          </a:bodyPr>
          <a:lstStyle/>
          <a:p>
            <a:pPr lvl="0"/>
            <a:r>
              <a:rPr lang="en-US" altLang="en-US" smtClean="0"/>
              <a:t>Slide Title</a:t>
            </a:r>
          </a:p>
        </p:txBody>
      </p:sp>
      <p:sp>
        <p:nvSpPr>
          <p:cNvPr id="1030" name="Rectangle 6"/>
          <p:cNvSpPr>
            <a:spLocks noGrp="1" noChangeArrowheads="1"/>
          </p:cNvSpPr>
          <p:nvPr>
            <p:ph type="body" idx="1"/>
          </p:nvPr>
        </p:nvSpPr>
        <p:spPr bwMode="auto">
          <a:xfrm>
            <a:off x="228600" y="1828800"/>
            <a:ext cx="8686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lvl="0"/>
            <a:r>
              <a:rPr lang="en-US" altLang="en-US" smtClean="0"/>
              <a:t>Body Text</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31" name="Rectangle 10"/>
          <p:cNvSpPr>
            <a:spLocks noChangeArrowheads="1"/>
          </p:cNvSpPr>
          <p:nvPr/>
        </p:nvSpPr>
        <p:spPr bwMode="auto">
          <a:xfrm>
            <a:off x="6350" y="6350"/>
            <a:ext cx="9129713" cy="6843713"/>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defRPr/>
            </a:pPr>
            <a:endParaRPr lang="en-GB" altLang="en-US" smtClean="0"/>
          </a:p>
        </p:txBody>
      </p:sp>
      <p:sp>
        <p:nvSpPr>
          <p:cNvPr id="1033" name="AutoShape 19"/>
          <p:cNvSpPr>
            <a:spLocks noChangeArrowheads="1"/>
          </p:cNvSpPr>
          <p:nvPr userDrawn="1"/>
        </p:nvSpPr>
        <p:spPr bwMode="auto">
          <a:xfrm>
            <a:off x="3627438" y="44450"/>
            <a:ext cx="2513509" cy="171714"/>
          </a:xfrm>
          <a:prstGeom prst="roundRect">
            <a:avLst>
              <a:gd name="adj" fmla="val 907"/>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lIns="0" tIns="0" rIns="0" bIns="0">
            <a:spAutoFit/>
          </a:bodyPr>
          <a:lstStyle>
            <a:lvl1pPr defTabSz="828675">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defRPr b="1">
                <a:solidFill>
                  <a:schemeClr val="tx1"/>
                </a:solidFill>
                <a:latin typeface="Arial" charset="0"/>
              </a:defRPr>
            </a:lvl1pPr>
            <a:lvl2pPr marL="742950" indent="-285750" defTabSz="828675">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defRPr b="1">
                <a:solidFill>
                  <a:schemeClr val="tx1"/>
                </a:solidFill>
                <a:latin typeface="Arial" charset="0"/>
              </a:defRPr>
            </a:lvl2pPr>
            <a:lvl3pPr marL="1143000" indent="-228600" defTabSz="828675">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defRPr b="1">
                <a:solidFill>
                  <a:schemeClr val="tx1"/>
                </a:solidFill>
                <a:latin typeface="Arial" charset="0"/>
              </a:defRPr>
            </a:lvl3pPr>
            <a:lvl4pPr marL="1600200" indent="-228600" defTabSz="828675">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defRPr b="1">
                <a:solidFill>
                  <a:schemeClr val="tx1"/>
                </a:solidFill>
                <a:latin typeface="Arial" charset="0"/>
              </a:defRPr>
            </a:lvl4pPr>
            <a:lvl5pPr marL="2057400" indent="-228600" defTabSz="828675">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defRPr b="1">
                <a:solidFill>
                  <a:schemeClr val="tx1"/>
                </a:solidFill>
                <a:latin typeface="Arial" charset="0"/>
              </a:defRPr>
            </a:lvl5pPr>
            <a:lvl6pPr marL="2514600" indent="-228600" defTabSz="828675" eaLnBrk="0" fontAlgn="base" hangingPunct="0">
              <a:spcBef>
                <a:spcPct val="0"/>
              </a:spcBef>
              <a:spcAft>
                <a:spcPct val="0"/>
              </a:spcAft>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defRPr b="1">
                <a:solidFill>
                  <a:schemeClr val="tx1"/>
                </a:solidFill>
                <a:latin typeface="Arial" charset="0"/>
              </a:defRPr>
            </a:lvl6pPr>
            <a:lvl7pPr marL="2971800" indent="-228600" defTabSz="828675" eaLnBrk="0" fontAlgn="base" hangingPunct="0">
              <a:spcBef>
                <a:spcPct val="0"/>
              </a:spcBef>
              <a:spcAft>
                <a:spcPct val="0"/>
              </a:spcAft>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defRPr b="1">
                <a:solidFill>
                  <a:schemeClr val="tx1"/>
                </a:solidFill>
                <a:latin typeface="Arial" charset="0"/>
              </a:defRPr>
            </a:lvl7pPr>
            <a:lvl8pPr marL="3429000" indent="-228600" defTabSz="828675" eaLnBrk="0" fontAlgn="base" hangingPunct="0">
              <a:spcBef>
                <a:spcPct val="0"/>
              </a:spcBef>
              <a:spcAft>
                <a:spcPct val="0"/>
              </a:spcAft>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defRPr b="1">
                <a:solidFill>
                  <a:schemeClr val="tx1"/>
                </a:solidFill>
                <a:latin typeface="Arial" charset="0"/>
              </a:defRPr>
            </a:lvl8pPr>
            <a:lvl9pPr marL="3886200" indent="-228600" defTabSz="828675" eaLnBrk="0" fontAlgn="base" hangingPunct="0">
              <a:spcBef>
                <a:spcPct val="0"/>
              </a:spcBef>
              <a:spcAft>
                <a:spcPct val="0"/>
              </a:spcAft>
              <a:tabLst>
                <a:tab pos="0" algn="l"/>
                <a:tab pos="414338" algn="l"/>
                <a:tab pos="828675" algn="l"/>
                <a:tab pos="1244600" algn="l"/>
                <a:tab pos="1658938" algn="l"/>
                <a:tab pos="2073275" algn="l"/>
                <a:tab pos="2487613" algn="l"/>
                <a:tab pos="2903538" algn="l"/>
                <a:tab pos="3317875" algn="l"/>
                <a:tab pos="3732213" algn="l"/>
                <a:tab pos="4146550" algn="l"/>
                <a:tab pos="4562475" algn="l"/>
                <a:tab pos="4976813" algn="l"/>
                <a:tab pos="5391150" algn="l"/>
                <a:tab pos="5805488" algn="l"/>
                <a:tab pos="6221413" algn="l"/>
                <a:tab pos="6635750" algn="l"/>
                <a:tab pos="7050088" algn="l"/>
                <a:tab pos="7464425" algn="l"/>
                <a:tab pos="7880350" algn="l"/>
                <a:tab pos="8294688" algn="l"/>
              </a:tabLst>
              <a:defRPr b="1">
                <a:solidFill>
                  <a:schemeClr val="tx1"/>
                </a:solidFill>
                <a:latin typeface="Arial" charset="0"/>
              </a:defRPr>
            </a:lvl9pPr>
          </a:lstStyle>
          <a:p>
            <a:pPr eaLnBrk="1">
              <a:lnSpc>
                <a:spcPct val="93000"/>
              </a:lnSpc>
              <a:buClr>
                <a:srgbClr val="000000"/>
              </a:buClr>
              <a:buSzPct val="45000"/>
              <a:buFont typeface="StarSymbol" charset="0"/>
              <a:buNone/>
              <a:defRPr/>
            </a:pPr>
            <a:r>
              <a:rPr lang="en-US" altLang="en-US" sz="1200" dirty="0" err="1" smtClean="0">
                <a:solidFill>
                  <a:srgbClr val="808080"/>
                </a:solidFill>
              </a:rPr>
              <a:t>Themating</a:t>
            </a:r>
            <a:r>
              <a:rPr lang="en-US" altLang="en-US" sz="1200" dirty="0" smtClean="0">
                <a:solidFill>
                  <a:srgbClr val="808080"/>
                </a:solidFill>
              </a:rPr>
              <a:t> CSC – Director’s slides</a:t>
            </a:r>
            <a:endParaRPr lang="en-GB" altLang="en-US" sz="1200" dirty="0" smtClean="0">
              <a:solidFill>
                <a:srgbClr val="808080"/>
              </a:solidFill>
            </a:endParaRPr>
          </a:p>
        </p:txBody>
      </p:sp>
      <p:sp>
        <p:nvSpPr>
          <p:cNvPr id="1034" name="Text Box 20"/>
          <p:cNvSpPr txBox="1">
            <a:spLocks noChangeArrowheads="1"/>
          </p:cNvSpPr>
          <p:nvPr userDrawn="1"/>
        </p:nvSpPr>
        <p:spPr bwMode="auto">
          <a:xfrm>
            <a:off x="34925" y="6524625"/>
            <a:ext cx="701675" cy="300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2945" tIns="41473" rIns="82945" bIns="41473">
            <a:spAutoFit/>
          </a:bodyPr>
          <a:lstStyle>
            <a:lvl1pPr defTabSz="828675">
              <a:defRPr b="1">
                <a:solidFill>
                  <a:schemeClr val="tx1"/>
                </a:solidFill>
                <a:latin typeface="Arial" panose="020B0604020202020204" pitchFamily="34" charset="0"/>
              </a:defRPr>
            </a:lvl1pPr>
            <a:lvl2pPr marL="742950" indent="-285750" defTabSz="828675">
              <a:defRPr b="1">
                <a:solidFill>
                  <a:schemeClr val="tx1"/>
                </a:solidFill>
                <a:latin typeface="Arial" panose="020B0604020202020204" pitchFamily="34" charset="0"/>
              </a:defRPr>
            </a:lvl2pPr>
            <a:lvl3pPr marL="1143000" indent="-228600" defTabSz="828675">
              <a:defRPr b="1">
                <a:solidFill>
                  <a:schemeClr val="tx1"/>
                </a:solidFill>
                <a:latin typeface="Arial" panose="020B0604020202020204" pitchFamily="34" charset="0"/>
              </a:defRPr>
            </a:lvl3pPr>
            <a:lvl4pPr marL="1600200" indent="-228600" defTabSz="828675">
              <a:defRPr b="1">
                <a:solidFill>
                  <a:schemeClr val="tx1"/>
                </a:solidFill>
                <a:latin typeface="Arial" panose="020B0604020202020204" pitchFamily="34" charset="0"/>
              </a:defRPr>
            </a:lvl4pPr>
            <a:lvl5pPr marL="2057400" indent="-228600" defTabSz="828675">
              <a:defRPr b="1">
                <a:solidFill>
                  <a:schemeClr val="tx1"/>
                </a:solidFill>
                <a:latin typeface="Arial" panose="020B0604020202020204" pitchFamily="34" charset="0"/>
              </a:defRPr>
            </a:lvl5pPr>
            <a:lvl6pPr marL="2514600" indent="-228600" defTabSz="828675" eaLnBrk="0" fontAlgn="base" hangingPunct="0">
              <a:spcBef>
                <a:spcPct val="0"/>
              </a:spcBef>
              <a:spcAft>
                <a:spcPct val="0"/>
              </a:spcAft>
              <a:defRPr b="1">
                <a:solidFill>
                  <a:schemeClr val="tx1"/>
                </a:solidFill>
                <a:latin typeface="Arial" panose="020B0604020202020204" pitchFamily="34" charset="0"/>
              </a:defRPr>
            </a:lvl6pPr>
            <a:lvl7pPr marL="2971800" indent="-228600" defTabSz="828675" eaLnBrk="0" fontAlgn="base" hangingPunct="0">
              <a:spcBef>
                <a:spcPct val="0"/>
              </a:spcBef>
              <a:spcAft>
                <a:spcPct val="0"/>
              </a:spcAft>
              <a:defRPr b="1">
                <a:solidFill>
                  <a:schemeClr val="tx1"/>
                </a:solidFill>
                <a:latin typeface="Arial" panose="020B0604020202020204" pitchFamily="34" charset="0"/>
              </a:defRPr>
            </a:lvl7pPr>
            <a:lvl8pPr marL="3429000" indent="-228600" defTabSz="828675" eaLnBrk="0" fontAlgn="base" hangingPunct="0">
              <a:spcBef>
                <a:spcPct val="0"/>
              </a:spcBef>
              <a:spcAft>
                <a:spcPct val="0"/>
              </a:spcAft>
              <a:defRPr b="1">
                <a:solidFill>
                  <a:schemeClr val="tx1"/>
                </a:solidFill>
                <a:latin typeface="Arial" panose="020B0604020202020204" pitchFamily="34" charset="0"/>
              </a:defRPr>
            </a:lvl8pPr>
            <a:lvl9pPr marL="3886200" indent="-228600" defTabSz="828675" eaLnBrk="0" fontAlgn="base" hangingPunct="0">
              <a:spcBef>
                <a:spcPct val="0"/>
              </a:spcBef>
              <a:spcAft>
                <a:spcPct val="0"/>
              </a:spcAft>
              <a:defRPr b="1">
                <a:solidFill>
                  <a:schemeClr val="tx1"/>
                </a:solidFill>
                <a:latin typeface="Arial" panose="020B0604020202020204" pitchFamily="34" charset="0"/>
              </a:defRPr>
            </a:lvl9pPr>
          </a:lstStyle>
          <a:p>
            <a:pPr>
              <a:spcBef>
                <a:spcPct val="50000"/>
              </a:spcBef>
              <a:defRPr/>
            </a:pPr>
            <a:fld id="{64559F80-A10D-4003-A208-84289018E83E}" type="slidenum">
              <a:rPr lang="en-GB" altLang="en-US" sz="1400" smtClean="0">
                <a:solidFill>
                  <a:schemeClr val="bg2"/>
                </a:solidFill>
              </a:rPr>
              <a:pPr>
                <a:spcBef>
                  <a:spcPct val="50000"/>
                </a:spcBef>
                <a:defRPr/>
              </a:pPr>
              <a:t>‹#›</a:t>
            </a:fld>
            <a:endParaRPr lang="en-GB" altLang="en-US" sz="1400" smtClean="0">
              <a:solidFill>
                <a:schemeClr val="bg2"/>
              </a:solidFill>
            </a:endParaRPr>
          </a:p>
        </p:txBody>
      </p:sp>
      <p:grpSp>
        <p:nvGrpSpPr>
          <p:cNvPr id="2" name="Group 28"/>
          <p:cNvGrpSpPr>
            <a:grpSpLocks/>
          </p:cNvGrpSpPr>
          <p:nvPr userDrawn="1"/>
        </p:nvGrpSpPr>
        <p:grpSpPr bwMode="auto">
          <a:xfrm>
            <a:off x="112713" y="120650"/>
            <a:ext cx="3403600" cy="1460500"/>
            <a:chOff x="71" y="76"/>
            <a:chExt cx="2144" cy="920"/>
          </a:xfrm>
        </p:grpSpPr>
        <p:sp>
          <p:nvSpPr>
            <p:cNvPr id="1040" name="AutoShape 22"/>
            <p:cNvSpPr>
              <a:spLocks noChangeArrowheads="1"/>
            </p:cNvSpPr>
            <p:nvPr userDrawn="1"/>
          </p:nvSpPr>
          <p:spPr bwMode="auto">
            <a:xfrm>
              <a:off x="71" y="76"/>
              <a:ext cx="32" cy="920"/>
            </a:xfrm>
            <a:prstGeom prst="roundRect">
              <a:avLst>
                <a:gd name="adj" fmla="val 2778"/>
              </a:avLst>
            </a:prstGeom>
            <a:solidFill>
              <a:srgbClr val="00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defRPr/>
              </a:pPr>
              <a:endParaRPr lang="en-GB" altLang="en-US" smtClean="0"/>
            </a:p>
          </p:txBody>
        </p:sp>
        <p:sp>
          <p:nvSpPr>
            <p:cNvPr id="1041" name="AutoShape 23"/>
            <p:cNvSpPr>
              <a:spLocks noChangeArrowheads="1"/>
            </p:cNvSpPr>
            <p:nvPr userDrawn="1"/>
          </p:nvSpPr>
          <p:spPr bwMode="auto">
            <a:xfrm>
              <a:off x="71" y="76"/>
              <a:ext cx="2144" cy="38"/>
            </a:xfrm>
            <a:prstGeom prst="roundRect">
              <a:avLst>
                <a:gd name="adj" fmla="val 2380"/>
              </a:avLst>
            </a:prstGeom>
            <a:solidFill>
              <a:srgbClr val="00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defRPr/>
              </a:pPr>
              <a:endParaRPr lang="en-GB" altLang="en-US" smtClean="0"/>
            </a:p>
          </p:txBody>
        </p:sp>
      </p:grpSp>
      <p:grpSp>
        <p:nvGrpSpPr>
          <p:cNvPr id="1035" name="Group 24"/>
          <p:cNvGrpSpPr>
            <a:grpSpLocks/>
          </p:cNvGrpSpPr>
          <p:nvPr userDrawn="1"/>
        </p:nvGrpSpPr>
        <p:grpSpPr bwMode="auto">
          <a:xfrm>
            <a:off x="5662613" y="5295900"/>
            <a:ext cx="3402012" cy="1458913"/>
            <a:chOff x="3847" y="3672"/>
            <a:chExt cx="2363" cy="1013"/>
          </a:xfrm>
        </p:grpSpPr>
        <p:sp>
          <p:nvSpPr>
            <p:cNvPr id="1038" name="AutoShape 25"/>
            <p:cNvSpPr>
              <a:spLocks noChangeArrowheads="1"/>
            </p:cNvSpPr>
            <p:nvPr/>
          </p:nvSpPr>
          <p:spPr bwMode="auto">
            <a:xfrm rot="10800000">
              <a:off x="6176" y="3673"/>
              <a:ext cx="36" cy="1014"/>
            </a:xfrm>
            <a:prstGeom prst="roundRect">
              <a:avLst>
                <a:gd name="adj" fmla="val 2778"/>
              </a:avLst>
            </a:prstGeom>
            <a:solidFill>
              <a:srgbClr val="00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defRPr/>
              </a:pPr>
              <a:endParaRPr lang="en-GB" altLang="en-US" smtClean="0"/>
            </a:p>
          </p:txBody>
        </p:sp>
        <p:sp>
          <p:nvSpPr>
            <p:cNvPr id="1039" name="AutoShape 26"/>
            <p:cNvSpPr>
              <a:spLocks noChangeArrowheads="1"/>
            </p:cNvSpPr>
            <p:nvPr/>
          </p:nvSpPr>
          <p:spPr bwMode="auto">
            <a:xfrm rot="10800000">
              <a:off x="3848" y="4645"/>
              <a:ext cx="2364" cy="42"/>
            </a:xfrm>
            <a:prstGeom prst="roundRect">
              <a:avLst>
                <a:gd name="adj" fmla="val 2380"/>
              </a:avLst>
            </a:prstGeom>
            <a:solidFill>
              <a:srgbClr val="006699"/>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lvl1pPr>
                <a:defRPr b="1">
                  <a:solidFill>
                    <a:schemeClr val="tx1"/>
                  </a:solidFill>
                  <a:latin typeface="Arial" charset="0"/>
                </a:defRPr>
              </a:lvl1pPr>
              <a:lvl2pPr marL="742950" indent="-285750">
                <a:defRPr b="1">
                  <a:solidFill>
                    <a:schemeClr val="tx1"/>
                  </a:solidFill>
                  <a:latin typeface="Arial" charset="0"/>
                </a:defRPr>
              </a:lvl2pPr>
              <a:lvl3pPr marL="1143000" indent="-228600">
                <a:defRPr b="1">
                  <a:solidFill>
                    <a:schemeClr val="tx1"/>
                  </a:solidFill>
                  <a:latin typeface="Arial" charset="0"/>
                </a:defRPr>
              </a:lvl3pPr>
              <a:lvl4pPr marL="1600200" indent="-228600">
                <a:defRPr b="1">
                  <a:solidFill>
                    <a:schemeClr val="tx1"/>
                  </a:solidFill>
                  <a:latin typeface="Arial" charset="0"/>
                </a:defRPr>
              </a:lvl4pPr>
              <a:lvl5pPr marL="2057400" indent="-228600">
                <a:defRPr b="1">
                  <a:solidFill>
                    <a:schemeClr val="tx1"/>
                  </a:solidFill>
                  <a:latin typeface="Arial" charset="0"/>
                </a:defRPr>
              </a:lvl5pPr>
              <a:lvl6pPr marL="2514600" indent="-228600" eaLnBrk="0" fontAlgn="base" hangingPunct="0">
                <a:spcBef>
                  <a:spcPct val="0"/>
                </a:spcBef>
                <a:spcAft>
                  <a:spcPct val="0"/>
                </a:spcAft>
                <a:defRPr b="1">
                  <a:solidFill>
                    <a:schemeClr val="tx1"/>
                  </a:solidFill>
                  <a:latin typeface="Arial" charset="0"/>
                </a:defRPr>
              </a:lvl6pPr>
              <a:lvl7pPr marL="2971800" indent="-228600" eaLnBrk="0" fontAlgn="base" hangingPunct="0">
                <a:spcBef>
                  <a:spcPct val="0"/>
                </a:spcBef>
                <a:spcAft>
                  <a:spcPct val="0"/>
                </a:spcAft>
                <a:defRPr b="1">
                  <a:solidFill>
                    <a:schemeClr val="tx1"/>
                  </a:solidFill>
                  <a:latin typeface="Arial" charset="0"/>
                </a:defRPr>
              </a:lvl7pPr>
              <a:lvl8pPr marL="3429000" indent="-228600" eaLnBrk="0" fontAlgn="base" hangingPunct="0">
                <a:spcBef>
                  <a:spcPct val="0"/>
                </a:spcBef>
                <a:spcAft>
                  <a:spcPct val="0"/>
                </a:spcAft>
                <a:defRPr b="1">
                  <a:solidFill>
                    <a:schemeClr val="tx1"/>
                  </a:solidFill>
                  <a:latin typeface="Arial" charset="0"/>
                </a:defRPr>
              </a:lvl8pPr>
              <a:lvl9pPr marL="3886200" indent="-228600" eaLnBrk="0" fontAlgn="base" hangingPunct="0">
                <a:spcBef>
                  <a:spcPct val="0"/>
                </a:spcBef>
                <a:spcAft>
                  <a:spcPct val="0"/>
                </a:spcAft>
                <a:defRPr b="1">
                  <a:solidFill>
                    <a:schemeClr val="tx1"/>
                  </a:solidFill>
                  <a:latin typeface="Arial" charset="0"/>
                </a:defRPr>
              </a:lvl9pPr>
            </a:lstStyle>
            <a:p>
              <a:pPr>
                <a:defRPr/>
              </a:pPr>
              <a:endParaRPr lang="en-GB" altLang="en-US" smtClean="0"/>
            </a:p>
          </p:txBody>
        </p:sp>
      </p:grpSp>
      <p:pic>
        <p:nvPicPr>
          <p:cNvPr id="1036" name="Picture 17"/>
          <p:cNvPicPr>
            <a:picLocks noChangeAspect="1"/>
          </p:cNvPicPr>
          <p:nvPr userDrawn="1"/>
        </p:nvPicPr>
        <p:blipFill>
          <a:blip r:embed="rId13" cstate="print">
            <a:extLst>
              <a:ext uri="{28A0092B-C50C-407E-A947-70E740481C1C}">
                <a14:useLocalDpi xmlns:a14="http://schemas.microsoft.com/office/drawing/2010/main" val="0"/>
              </a:ext>
            </a:extLst>
          </a:blip>
          <a:srcRect/>
          <a:stretch>
            <a:fillRect/>
          </a:stretch>
        </p:blipFill>
        <p:spPr bwMode="auto">
          <a:xfrm>
            <a:off x="8278813" y="120650"/>
            <a:ext cx="746125" cy="40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Lst>
  <p:timing>
    <p:tnLst>
      <p:par>
        <p:cTn id="1" dur="indefinite" restart="never" nodeType="tmRoot"/>
      </p:par>
    </p:tnLst>
  </p:timing>
  <p:txStyles>
    <p:titleStyle>
      <a:lvl1pPr algn="ctr" rtl="0" eaLnBrk="0" fontAlgn="base" hangingPunct="0">
        <a:lnSpc>
          <a:spcPct val="90000"/>
        </a:lnSpc>
        <a:spcBef>
          <a:spcPct val="0"/>
        </a:spcBef>
        <a:spcAft>
          <a:spcPct val="0"/>
        </a:spcAft>
        <a:defRPr sz="3600" b="1">
          <a:solidFill>
            <a:srgbClr val="006699"/>
          </a:solidFill>
          <a:latin typeface="+mj-lt"/>
          <a:ea typeface="+mj-ea"/>
          <a:cs typeface="+mj-cs"/>
        </a:defRPr>
      </a:lvl1pPr>
      <a:lvl2pPr algn="ctr" rtl="0" eaLnBrk="0" fontAlgn="base" hangingPunct="0">
        <a:lnSpc>
          <a:spcPct val="90000"/>
        </a:lnSpc>
        <a:spcBef>
          <a:spcPct val="0"/>
        </a:spcBef>
        <a:spcAft>
          <a:spcPct val="0"/>
        </a:spcAft>
        <a:defRPr sz="3600" b="1">
          <a:solidFill>
            <a:srgbClr val="006699"/>
          </a:solidFill>
          <a:latin typeface="Arial" charset="0"/>
        </a:defRPr>
      </a:lvl2pPr>
      <a:lvl3pPr algn="ctr" rtl="0" eaLnBrk="0" fontAlgn="base" hangingPunct="0">
        <a:lnSpc>
          <a:spcPct val="90000"/>
        </a:lnSpc>
        <a:spcBef>
          <a:spcPct val="0"/>
        </a:spcBef>
        <a:spcAft>
          <a:spcPct val="0"/>
        </a:spcAft>
        <a:defRPr sz="3600" b="1">
          <a:solidFill>
            <a:srgbClr val="006699"/>
          </a:solidFill>
          <a:latin typeface="Arial" charset="0"/>
        </a:defRPr>
      </a:lvl3pPr>
      <a:lvl4pPr algn="ctr" rtl="0" eaLnBrk="0" fontAlgn="base" hangingPunct="0">
        <a:lnSpc>
          <a:spcPct val="90000"/>
        </a:lnSpc>
        <a:spcBef>
          <a:spcPct val="0"/>
        </a:spcBef>
        <a:spcAft>
          <a:spcPct val="0"/>
        </a:spcAft>
        <a:defRPr sz="3600" b="1">
          <a:solidFill>
            <a:srgbClr val="006699"/>
          </a:solidFill>
          <a:latin typeface="Arial" charset="0"/>
        </a:defRPr>
      </a:lvl4pPr>
      <a:lvl5pPr algn="ctr" rtl="0" eaLnBrk="0" fontAlgn="base" hangingPunct="0">
        <a:lnSpc>
          <a:spcPct val="90000"/>
        </a:lnSpc>
        <a:spcBef>
          <a:spcPct val="0"/>
        </a:spcBef>
        <a:spcAft>
          <a:spcPct val="0"/>
        </a:spcAft>
        <a:defRPr sz="3600" b="1">
          <a:solidFill>
            <a:srgbClr val="006699"/>
          </a:solidFill>
          <a:latin typeface="Arial" charset="0"/>
        </a:defRPr>
      </a:lvl5pPr>
      <a:lvl6pPr marL="457200" algn="ctr" rtl="0" eaLnBrk="0" fontAlgn="base" hangingPunct="0">
        <a:lnSpc>
          <a:spcPct val="90000"/>
        </a:lnSpc>
        <a:spcBef>
          <a:spcPct val="0"/>
        </a:spcBef>
        <a:spcAft>
          <a:spcPct val="0"/>
        </a:spcAft>
        <a:defRPr sz="3600" b="1">
          <a:solidFill>
            <a:srgbClr val="006699"/>
          </a:solidFill>
          <a:latin typeface="Arial" charset="0"/>
        </a:defRPr>
      </a:lvl6pPr>
      <a:lvl7pPr marL="914400" algn="ctr" rtl="0" eaLnBrk="0" fontAlgn="base" hangingPunct="0">
        <a:lnSpc>
          <a:spcPct val="90000"/>
        </a:lnSpc>
        <a:spcBef>
          <a:spcPct val="0"/>
        </a:spcBef>
        <a:spcAft>
          <a:spcPct val="0"/>
        </a:spcAft>
        <a:defRPr sz="3600" b="1">
          <a:solidFill>
            <a:srgbClr val="006699"/>
          </a:solidFill>
          <a:latin typeface="Arial" charset="0"/>
        </a:defRPr>
      </a:lvl7pPr>
      <a:lvl8pPr marL="1371600" algn="ctr" rtl="0" eaLnBrk="0" fontAlgn="base" hangingPunct="0">
        <a:lnSpc>
          <a:spcPct val="90000"/>
        </a:lnSpc>
        <a:spcBef>
          <a:spcPct val="0"/>
        </a:spcBef>
        <a:spcAft>
          <a:spcPct val="0"/>
        </a:spcAft>
        <a:defRPr sz="3600" b="1">
          <a:solidFill>
            <a:srgbClr val="006699"/>
          </a:solidFill>
          <a:latin typeface="Arial" charset="0"/>
        </a:defRPr>
      </a:lvl8pPr>
      <a:lvl9pPr marL="1828800" algn="ctr" rtl="0" eaLnBrk="0" fontAlgn="base" hangingPunct="0">
        <a:lnSpc>
          <a:spcPct val="90000"/>
        </a:lnSpc>
        <a:spcBef>
          <a:spcPct val="0"/>
        </a:spcBef>
        <a:spcAft>
          <a:spcPct val="0"/>
        </a:spcAft>
        <a:defRPr sz="3600" b="1">
          <a:solidFill>
            <a:srgbClr val="006699"/>
          </a:solidFill>
          <a:latin typeface="Arial" charset="0"/>
        </a:defRPr>
      </a:lvl9pPr>
    </p:titleStyle>
    <p:bodyStyle>
      <a:lvl1pPr marL="431800" indent="-323850" algn="l" defTabSz="457200" rtl="0" eaLnBrk="0" fontAlgn="base" hangingPunct="0">
        <a:lnSpc>
          <a:spcPct val="90000"/>
        </a:lnSpc>
        <a:spcBef>
          <a:spcPct val="80000"/>
        </a:spcBef>
        <a:spcAft>
          <a:spcPct val="0"/>
        </a:spcAft>
        <a:buClr>
          <a:srgbClr val="006699"/>
        </a:buClr>
        <a:buFont typeface="Wingdings" panose="05000000000000000000" pitchFamily="2" charset="2"/>
        <a:buChar char="§"/>
        <a:defRPr sz="2400" b="1">
          <a:solidFill>
            <a:srgbClr val="000000"/>
          </a:solidFill>
          <a:latin typeface="+mn-lt"/>
          <a:ea typeface="+mn-ea"/>
          <a:cs typeface="+mn-cs"/>
        </a:defRPr>
      </a:lvl1pPr>
      <a:lvl2pPr marL="863600" indent="-287338" algn="l" defTabSz="457200" rtl="0" eaLnBrk="0" fontAlgn="base" hangingPunct="0">
        <a:lnSpc>
          <a:spcPct val="90000"/>
        </a:lnSpc>
        <a:spcBef>
          <a:spcPct val="20000"/>
        </a:spcBef>
        <a:spcAft>
          <a:spcPct val="0"/>
        </a:spcAft>
        <a:buClr>
          <a:srgbClr val="009999"/>
        </a:buClr>
        <a:buFont typeface="Wingdings" panose="05000000000000000000" pitchFamily="2" charset="2"/>
        <a:buChar char="§"/>
        <a:defRPr sz="2400">
          <a:solidFill>
            <a:srgbClr val="000000"/>
          </a:solidFill>
          <a:latin typeface="+mn-lt"/>
        </a:defRPr>
      </a:lvl2pPr>
      <a:lvl3pPr marL="1295400" indent="-215900" algn="l" defTabSz="457200" rtl="0" eaLnBrk="0" fontAlgn="base" hangingPunct="0">
        <a:lnSpc>
          <a:spcPct val="93000"/>
        </a:lnSpc>
        <a:spcBef>
          <a:spcPct val="0"/>
        </a:spcBef>
        <a:spcAft>
          <a:spcPts val="850"/>
        </a:spcAft>
        <a:buClr>
          <a:srgbClr val="009999"/>
        </a:buClr>
        <a:buFont typeface="Wingdings" panose="05000000000000000000" pitchFamily="2" charset="2"/>
        <a:buChar char="§"/>
        <a:defRPr sz="2000">
          <a:solidFill>
            <a:srgbClr val="000000"/>
          </a:solidFill>
          <a:latin typeface="+mn-lt"/>
        </a:defRPr>
      </a:lvl3pPr>
      <a:lvl4pPr marL="1727200" indent="-215900" algn="l" defTabSz="457200" rtl="0" eaLnBrk="0" fontAlgn="base" hangingPunct="0">
        <a:lnSpc>
          <a:spcPct val="93000"/>
        </a:lnSpc>
        <a:spcBef>
          <a:spcPct val="0"/>
        </a:spcBef>
        <a:spcAft>
          <a:spcPts val="575"/>
        </a:spcAft>
        <a:buClr>
          <a:srgbClr val="000000"/>
        </a:buClr>
        <a:buSzPct val="75000"/>
        <a:buFont typeface="StarSymbol" charset="0"/>
        <a:buChar char="–"/>
        <a:defRPr>
          <a:solidFill>
            <a:srgbClr val="000000"/>
          </a:solidFill>
          <a:latin typeface="+mn-lt"/>
        </a:defRPr>
      </a:lvl4pPr>
      <a:lvl5pPr marL="2159000" indent="-215900" algn="l" defTabSz="457200" rtl="0" eaLnBrk="0" fontAlgn="base" hangingPunct="0">
        <a:lnSpc>
          <a:spcPct val="93000"/>
        </a:lnSpc>
        <a:spcBef>
          <a:spcPct val="0"/>
        </a:spcBef>
        <a:spcAft>
          <a:spcPts val="288"/>
        </a:spcAft>
        <a:buClr>
          <a:srgbClr val="000000"/>
        </a:buClr>
        <a:buSzPct val="45000"/>
        <a:buFont typeface="StarSymbol" charset="0"/>
        <a:buChar char="●"/>
        <a:defRPr>
          <a:solidFill>
            <a:srgbClr val="000000"/>
          </a:solidFill>
          <a:latin typeface="+mn-lt"/>
        </a:defRPr>
      </a:lvl5pPr>
      <a:lvl6pPr marL="2616200" indent="-215900" algn="l" defTabSz="457200" rtl="0" fontAlgn="base" hangingPunct="0">
        <a:lnSpc>
          <a:spcPct val="93000"/>
        </a:lnSpc>
        <a:spcBef>
          <a:spcPct val="0"/>
        </a:spcBef>
        <a:spcAft>
          <a:spcPts val="288"/>
        </a:spcAft>
        <a:buClr>
          <a:srgbClr val="000000"/>
        </a:buClr>
        <a:buSzPct val="45000"/>
        <a:buFont typeface="StarSymbol" charset="0"/>
        <a:buChar char="●"/>
        <a:defRPr>
          <a:solidFill>
            <a:srgbClr val="000000"/>
          </a:solidFill>
          <a:latin typeface="+mn-lt"/>
        </a:defRPr>
      </a:lvl6pPr>
      <a:lvl7pPr marL="3073400" indent="-215900" algn="l" defTabSz="457200" rtl="0" fontAlgn="base" hangingPunct="0">
        <a:lnSpc>
          <a:spcPct val="93000"/>
        </a:lnSpc>
        <a:spcBef>
          <a:spcPct val="0"/>
        </a:spcBef>
        <a:spcAft>
          <a:spcPts val="288"/>
        </a:spcAft>
        <a:buClr>
          <a:srgbClr val="000000"/>
        </a:buClr>
        <a:buSzPct val="45000"/>
        <a:buFont typeface="StarSymbol" charset="0"/>
        <a:buChar char="●"/>
        <a:defRPr>
          <a:solidFill>
            <a:srgbClr val="000000"/>
          </a:solidFill>
          <a:latin typeface="+mn-lt"/>
        </a:defRPr>
      </a:lvl7pPr>
      <a:lvl8pPr marL="3530600" indent="-215900" algn="l" defTabSz="457200" rtl="0" fontAlgn="base" hangingPunct="0">
        <a:lnSpc>
          <a:spcPct val="93000"/>
        </a:lnSpc>
        <a:spcBef>
          <a:spcPct val="0"/>
        </a:spcBef>
        <a:spcAft>
          <a:spcPts val="288"/>
        </a:spcAft>
        <a:buClr>
          <a:srgbClr val="000000"/>
        </a:buClr>
        <a:buSzPct val="45000"/>
        <a:buFont typeface="StarSymbol" charset="0"/>
        <a:buChar char="●"/>
        <a:defRPr>
          <a:solidFill>
            <a:srgbClr val="000000"/>
          </a:solidFill>
          <a:latin typeface="+mn-lt"/>
        </a:defRPr>
      </a:lvl8pPr>
      <a:lvl9pPr marL="3987800" indent="-215900" algn="l" defTabSz="457200" rtl="0" fontAlgn="base" hangingPunct="0">
        <a:lnSpc>
          <a:spcPct val="93000"/>
        </a:lnSpc>
        <a:spcBef>
          <a:spcPct val="0"/>
        </a:spcBef>
        <a:spcAft>
          <a:spcPts val="288"/>
        </a:spcAft>
        <a:buClr>
          <a:srgbClr val="000000"/>
        </a:buClr>
        <a:buSzPct val="45000"/>
        <a:buFont typeface="StarSymbol" charset="0"/>
        <a:buChar char="●"/>
        <a:defRPr>
          <a:solidFill>
            <a:srgbClr val="000000"/>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15.gif"/><Relationship Id="rId13" Type="http://schemas.openxmlformats.org/officeDocument/2006/relationships/image" Target="../media/image20.gif"/><Relationship Id="rId3" Type="http://schemas.openxmlformats.org/officeDocument/2006/relationships/image" Target="../media/image10.jpeg"/><Relationship Id="rId7" Type="http://schemas.openxmlformats.org/officeDocument/2006/relationships/image" Target="../media/image14.png"/><Relationship Id="rId12" Type="http://schemas.openxmlformats.org/officeDocument/2006/relationships/image" Target="../media/image19.jpeg"/><Relationship Id="rId17" Type="http://schemas.openxmlformats.org/officeDocument/2006/relationships/image" Target="../media/image5.jpeg"/><Relationship Id="rId2" Type="http://schemas.openxmlformats.org/officeDocument/2006/relationships/image" Target="../media/image9.png"/><Relationship Id="rId16" Type="http://schemas.openxmlformats.org/officeDocument/2006/relationships/image" Target="../media/image23.png"/><Relationship Id="rId1" Type="http://schemas.openxmlformats.org/officeDocument/2006/relationships/slideLayout" Target="../slideLayouts/slideLayout7.xml"/><Relationship Id="rId6" Type="http://schemas.openxmlformats.org/officeDocument/2006/relationships/image" Target="../media/image13.gif"/><Relationship Id="rId11" Type="http://schemas.openxmlformats.org/officeDocument/2006/relationships/image" Target="../media/image18.jpe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jpeg"/><Relationship Id="rId4" Type="http://schemas.openxmlformats.org/officeDocument/2006/relationships/image" Target="../media/image11.png"/><Relationship Id="rId9" Type="http://schemas.openxmlformats.org/officeDocument/2006/relationships/image" Target="../media/image16.jpeg"/><Relationship Id="rId14" Type="http://schemas.openxmlformats.org/officeDocument/2006/relationships/image" Target="../media/image21.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tiff"/><Relationship Id="rId5" Type="http://schemas.openxmlformats.org/officeDocument/2006/relationships/image" Target="../media/image28.jpg"/><Relationship Id="rId4" Type="http://schemas.openxmlformats.org/officeDocument/2006/relationships/image" Target="../media/image27.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33.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30.jpeg"/><Relationship Id="rId1" Type="http://schemas.openxmlformats.org/officeDocument/2006/relationships/slideLayout" Target="../slideLayouts/slideLayout2.xml"/><Relationship Id="rId5" Type="http://schemas.openxmlformats.org/officeDocument/2006/relationships/image" Target="../media/image32.jpeg"/><Relationship Id="rId4" Type="http://schemas.openxmlformats.org/officeDocument/2006/relationships/image" Target="../media/image31.jpeg"/></Relationships>
</file>

<file path=ppt/slides/_rels/slide34.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28.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cern.ch/csc"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cern.ch/csc/alumni" TargetMode="Externa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hyperlink" Target="http://indico.cern.ch/e/tcsc2014" TargetMode="External"/><Relationship Id="rId2" Type="http://schemas.openxmlformats.org/officeDocument/2006/relationships/hyperlink" Target="http://cern.ch/csc" TargetMode="Externa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hyperlink" Target="https://indico.cern.ch/event/282910/registration/modify"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hyperlink" Target="http://csc.web.cern.ch/photogallery/tCSC%202014" TargetMode="External"/><Relationship Id="rId1" Type="http://schemas.openxmlformats.org/officeDocument/2006/relationships/slideLayout" Target="../slideLayouts/slideLayout6.xml"/></Relationships>
</file>

<file path=ppt/slides/_rels/slide5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6.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2" Type="http://schemas.openxmlformats.org/officeDocument/2006/relationships/hyperlink" Target="http://www.nomachine.com/download.php"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image" Target="../media/image51.jpeg"/><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idx="4294967295"/>
          </p:nvPr>
        </p:nvSpPr>
        <p:spPr>
          <a:xfrm>
            <a:off x="257374" y="441886"/>
            <a:ext cx="7772400" cy="1470025"/>
          </a:xfrm>
        </p:spPr>
        <p:txBody>
          <a:bodyPr/>
          <a:lstStyle/>
          <a:p>
            <a:r>
              <a:rPr lang="en-US" altLang="en-US" dirty="0" smtClean="0"/>
              <a:t>Welcome</a:t>
            </a:r>
            <a:endParaRPr lang="en-GB" altLang="en-US" dirty="0" smtClean="0"/>
          </a:p>
        </p:txBody>
      </p:sp>
      <p:pic>
        <p:nvPicPr>
          <p:cNvPr id="5124" name="Picture 3"/>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660661" y="330809"/>
            <a:ext cx="1373925" cy="11883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5" name="Picture 4"/>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71488" y="436496"/>
            <a:ext cx="975838" cy="977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4" descr="http://noc-istrazivaca.hr/wp-content/uploads/2013/06/split-300x84.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1782" y="5540961"/>
            <a:ext cx="2818307" cy="789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7" name="Picture 6" descr="http://marjan.fesb.hr/~imarin/zavrsni_rad/logo.jpe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876256" y="5506899"/>
            <a:ext cx="1835422" cy="7891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8" name="Picture 7"/>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2267744" y="2348880"/>
            <a:ext cx="4171950" cy="22680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 a training session</a:t>
            </a:r>
            <a:endParaRPr lang="en-GB" dirty="0"/>
          </a:p>
        </p:txBody>
      </p:sp>
      <p:sp>
        <p:nvSpPr>
          <p:cNvPr id="3" name="Content Placeholder 2"/>
          <p:cNvSpPr>
            <a:spLocks noGrp="1"/>
          </p:cNvSpPr>
          <p:nvPr>
            <p:ph idx="1"/>
          </p:nvPr>
        </p:nvSpPr>
        <p:spPr>
          <a:xfrm>
            <a:off x="250825" y="1844824"/>
            <a:ext cx="8686800" cy="4114800"/>
          </a:xfrm>
        </p:spPr>
        <p:txBody>
          <a:bodyPr/>
          <a:lstStyle/>
          <a:p>
            <a:r>
              <a:rPr lang="en-US" dirty="0" smtClean="0"/>
              <a:t>No replicate of common training available at home institutes</a:t>
            </a:r>
          </a:p>
          <a:p>
            <a:endParaRPr lang="en-US" dirty="0" smtClean="0"/>
          </a:p>
          <a:p>
            <a:r>
              <a:rPr lang="en-US" dirty="0" smtClean="0"/>
              <a:t>Focus on persistent knowledge, </a:t>
            </a:r>
            <a:br>
              <a:rPr lang="en-US" dirty="0" smtClean="0"/>
            </a:br>
            <a:r>
              <a:rPr lang="en-US" dirty="0" smtClean="0"/>
              <a:t>less on knowhow</a:t>
            </a:r>
          </a:p>
          <a:p>
            <a:endParaRPr lang="en-GB" dirty="0"/>
          </a:p>
        </p:txBody>
      </p:sp>
      <p:sp>
        <p:nvSpPr>
          <p:cNvPr id="4" name="Rectangle 3"/>
          <p:cNvSpPr/>
          <p:nvPr/>
        </p:nvSpPr>
        <p:spPr bwMode="auto">
          <a:xfrm>
            <a:off x="6084168" y="2996952"/>
            <a:ext cx="2214578" cy="3214710"/>
          </a:xfrm>
          <a:prstGeom prst="rect">
            <a:avLst/>
          </a:prstGeom>
          <a:solidFill>
            <a:schemeClr val="bg1">
              <a:lumMod val="85000"/>
            </a:schemeClr>
          </a:solidFill>
          <a:ln w="9525" cap="flat" cmpd="sng" algn="ctr">
            <a:solidFill>
              <a:srgbClr val="0070C0"/>
            </a:solidFill>
            <a:prstDash val="solid"/>
            <a:round/>
            <a:headEnd type="none" w="med" len="med"/>
            <a:tailEnd type="none" w="med" len="med"/>
          </a:ln>
          <a:effectLst>
            <a:outerShdw blurRad="152400" dist="203200" dir="2700000" algn="tl" rotWithShape="0">
              <a:prstClr val="black">
                <a:alpha val="40000"/>
              </a:prstClr>
            </a:outerShdw>
          </a:effectLst>
          <a:scene3d>
            <a:camera prst="isometricLeftDown"/>
            <a:lightRig rig="threePt" dir="t"/>
          </a:scene3d>
          <a:sp3d/>
        </p:spPr>
        <p:txBody>
          <a:bodyPr/>
          <a:lstStyle/>
          <a:p>
            <a:pPr algn="ctr">
              <a:defRPr/>
            </a:pPr>
            <a:r>
              <a:rPr lang="en-US" sz="2000" b="0" dirty="0"/>
              <a:t>Training</a:t>
            </a:r>
            <a:br>
              <a:rPr lang="en-US" sz="2000" b="0" dirty="0"/>
            </a:br>
            <a:r>
              <a:rPr lang="en-US" sz="2000" dirty="0" err="1"/>
              <a:t>P</a:t>
            </a:r>
            <a:r>
              <a:rPr lang="en-US" sz="2000" b="0" dirty="0" err="1"/>
              <a:t>rogramme</a:t>
            </a:r>
            <a:endParaRPr lang="en-US" sz="2000" b="0" dirty="0"/>
          </a:p>
          <a:p>
            <a:pPr algn="ctr">
              <a:defRPr/>
            </a:pPr>
            <a:endParaRPr lang="en-US" sz="2000" dirty="0"/>
          </a:p>
          <a:p>
            <a:pPr>
              <a:buFont typeface="Arial" pitchFamily="34" charset="0"/>
              <a:buChar char="•"/>
              <a:defRPr/>
            </a:pPr>
            <a:r>
              <a:rPr lang="en-US" sz="2000" dirty="0"/>
              <a:t>C++ </a:t>
            </a:r>
          </a:p>
          <a:p>
            <a:pPr>
              <a:buFont typeface="Arial" pitchFamily="34" charset="0"/>
              <a:buChar char="•"/>
              <a:defRPr/>
            </a:pPr>
            <a:r>
              <a:rPr lang="en-US" sz="2000" dirty="0"/>
              <a:t>J</a:t>
            </a:r>
            <a:r>
              <a:rPr lang="en-US" sz="2000" b="0" dirty="0"/>
              <a:t>ava</a:t>
            </a:r>
          </a:p>
          <a:p>
            <a:pPr>
              <a:buFont typeface="Arial" pitchFamily="34" charset="0"/>
              <a:buChar char="•"/>
              <a:defRPr/>
            </a:pPr>
            <a:r>
              <a:rPr lang="en-US" sz="2000" dirty="0"/>
              <a:t>Oracle SQL</a:t>
            </a:r>
          </a:p>
          <a:p>
            <a:pPr>
              <a:buFont typeface="Arial" pitchFamily="34" charset="0"/>
              <a:buChar char="•"/>
              <a:defRPr/>
            </a:pPr>
            <a:r>
              <a:rPr lang="en-US" sz="2000" dirty="0"/>
              <a:t>Oracle Forms</a:t>
            </a:r>
          </a:p>
          <a:p>
            <a:pPr>
              <a:buFont typeface="Arial" pitchFamily="34" charset="0"/>
              <a:buChar char="•"/>
              <a:defRPr/>
            </a:pPr>
            <a:r>
              <a:rPr lang="en-US" sz="2000" dirty="0"/>
              <a:t>PERL</a:t>
            </a:r>
            <a:br>
              <a:rPr lang="en-US" sz="2000" dirty="0"/>
            </a:br>
            <a:endParaRPr lang="en-GB" sz="2000" b="0" dirty="0"/>
          </a:p>
        </p:txBody>
      </p:sp>
      <p:grpSp>
        <p:nvGrpSpPr>
          <p:cNvPr id="5" name="Group 4"/>
          <p:cNvGrpSpPr/>
          <p:nvPr/>
        </p:nvGrpSpPr>
        <p:grpSpPr>
          <a:xfrm>
            <a:off x="5845724" y="2717925"/>
            <a:ext cx="2691465" cy="3502741"/>
            <a:chOff x="4932040" y="1988840"/>
            <a:chExt cx="3168352" cy="2088232"/>
          </a:xfrm>
        </p:grpSpPr>
        <p:cxnSp>
          <p:nvCxnSpPr>
            <p:cNvPr id="6" name="Straight Connector 5"/>
            <p:cNvCxnSpPr/>
            <p:nvPr/>
          </p:nvCxnSpPr>
          <p:spPr bwMode="auto">
            <a:xfrm>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cxnSp>
          <p:nvCxnSpPr>
            <p:cNvPr id="7" name="Straight Connector 6"/>
            <p:cNvCxnSpPr/>
            <p:nvPr/>
          </p:nvCxnSpPr>
          <p:spPr bwMode="auto">
            <a:xfrm flipV="1">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grpSp>
    </p:spTree>
    <p:extLst>
      <p:ext uri="{BB962C8B-B14F-4D97-AF65-F5344CB8AC3E}">
        <p14:creationId xmlns:p14="http://schemas.microsoft.com/office/powerpoint/2010/main" val="2746649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Knowledge versus Knowhow</a:t>
            </a:r>
            <a:endParaRPr lang="en-GB" dirty="0"/>
          </a:p>
        </p:txBody>
      </p:sp>
      <p:sp>
        <p:nvSpPr>
          <p:cNvPr id="3" name="Content Placeholder 2"/>
          <p:cNvSpPr>
            <a:spLocks noGrp="1"/>
          </p:cNvSpPr>
          <p:nvPr>
            <p:ph idx="1"/>
          </p:nvPr>
        </p:nvSpPr>
        <p:spPr/>
        <p:txBody>
          <a:bodyPr/>
          <a:lstStyle/>
          <a:p>
            <a:r>
              <a:rPr lang="en-US" dirty="0" smtClean="0"/>
              <a:t>A key concept in Education sciences</a:t>
            </a:r>
            <a:endParaRPr lang="en-GB" dirty="0"/>
          </a:p>
        </p:txBody>
      </p:sp>
      <p:graphicFrame>
        <p:nvGraphicFramePr>
          <p:cNvPr id="4" name="Table 3"/>
          <p:cNvGraphicFramePr>
            <a:graphicFrameLocks noGrp="1"/>
          </p:cNvGraphicFramePr>
          <p:nvPr>
            <p:extLst>
              <p:ext uri="{D42A27DB-BD31-4B8C-83A1-F6EECF244321}">
                <p14:modId xmlns:p14="http://schemas.microsoft.com/office/powerpoint/2010/main" val="162243920"/>
              </p:ext>
            </p:extLst>
          </p:nvPr>
        </p:nvGraphicFramePr>
        <p:xfrm>
          <a:off x="395536" y="2492896"/>
          <a:ext cx="8064896" cy="3554685"/>
        </p:xfrm>
        <a:graphic>
          <a:graphicData uri="http://schemas.openxmlformats.org/drawingml/2006/table">
            <a:tbl>
              <a:tblPr firstRow="1" bandRow="1">
                <a:tableStyleId>{5C22544A-7EE6-4342-B048-85BDC9FD1C3A}</a:tableStyleId>
              </a:tblPr>
              <a:tblGrid>
                <a:gridCol w="3960440"/>
                <a:gridCol w="4104456"/>
              </a:tblGrid>
              <a:tr h="0">
                <a:tc>
                  <a:txBody>
                    <a:bodyPr/>
                    <a:lstStyle/>
                    <a:p>
                      <a:pPr algn="l" fontAlgn="b"/>
                      <a:r>
                        <a:rPr lang="en-GB" sz="2000" u="none" strike="noStrike" dirty="0">
                          <a:solidFill>
                            <a:schemeClr val="accent1"/>
                          </a:solidFill>
                          <a:effectLst/>
                        </a:rPr>
                        <a:t>Knowledge</a:t>
                      </a:r>
                      <a:endParaRPr lang="en-GB" sz="2000" b="0" i="0" u="none" strike="noStrike" dirty="0">
                        <a:solidFill>
                          <a:schemeClr val="accent1"/>
                        </a:solidFill>
                        <a:effectLst/>
                        <a:latin typeface="Calibri" panose="020F0502020204030204" pitchFamily="34" charset="0"/>
                      </a:endParaRPr>
                    </a:p>
                  </a:txBody>
                  <a:tcPr marL="9525" marR="9525" marT="9525" marB="0" anchor="ctr">
                    <a:solidFill>
                      <a:schemeClr val="accent2">
                        <a:lumMod val="20000"/>
                        <a:lumOff val="80000"/>
                      </a:schemeClr>
                    </a:solidFill>
                  </a:tcPr>
                </a:tc>
                <a:tc>
                  <a:txBody>
                    <a:bodyPr/>
                    <a:lstStyle/>
                    <a:p>
                      <a:pPr algn="l" fontAlgn="b"/>
                      <a:r>
                        <a:rPr lang="en-GB" sz="2000" u="none" strike="noStrike" dirty="0">
                          <a:solidFill>
                            <a:schemeClr val="accent1"/>
                          </a:solidFill>
                          <a:effectLst/>
                        </a:rPr>
                        <a:t>Knowhow</a:t>
                      </a:r>
                      <a:endParaRPr lang="en-GB" sz="2000" b="0" i="0" u="none" strike="noStrike" dirty="0">
                        <a:solidFill>
                          <a:schemeClr val="accent1"/>
                        </a:solidFill>
                        <a:effectLst/>
                        <a:latin typeface="Calibri" panose="020F0502020204030204" pitchFamily="34" charset="0"/>
                      </a:endParaRPr>
                    </a:p>
                  </a:txBody>
                  <a:tcPr marL="9525" marR="9525" marT="9525" marB="0" anchor="ctr">
                    <a:solidFill>
                      <a:schemeClr val="accent2">
                        <a:lumMod val="20000"/>
                        <a:lumOff val="80000"/>
                      </a:schemeClr>
                    </a:solidFill>
                  </a:tcPr>
                </a:tc>
              </a:tr>
              <a:tr h="648072">
                <a:tc>
                  <a:txBody>
                    <a:bodyPr/>
                    <a:lstStyle/>
                    <a:p>
                      <a:pPr algn="l" fontAlgn="b"/>
                      <a:r>
                        <a:rPr lang="en-US" sz="2000" u="none" strike="noStrike" dirty="0">
                          <a:effectLst/>
                        </a:rPr>
                        <a:t>Articulated to </a:t>
                      </a:r>
                      <a:r>
                        <a:rPr lang="en-US" sz="2000" u="none" strike="noStrike" dirty="0">
                          <a:solidFill>
                            <a:schemeClr val="accent1"/>
                          </a:solidFill>
                          <a:effectLst/>
                        </a:rPr>
                        <a:t>other knowledge </a:t>
                      </a:r>
                      <a:r>
                        <a:rPr lang="en-US" sz="2000" u="none" strike="noStrike" dirty="0">
                          <a:effectLst/>
                        </a:rPr>
                        <a:t>of  the learner</a:t>
                      </a:r>
                      <a:endParaRPr lang="en-US" sz="2000" b="0" i="0" u="none" strike="noStrike" dirty="0">
                        <a:solidFill>
                          <a:srgbClr val="000000"/>
                        </a:solidFill>
                        <a:effectLst/>
                        <a:latin typeface="Calibri" panose="020F0502020204030204" pitchFamily="34" charset="0"/>
                      </a:endParaRPr>
                    </a:p>
                  </a:txBody>
                  <a:tcPr marL="9525" marR="9525" marT="9525" marB="0" anchor="ctr">
                    <a:solidFill>
                      <a:schemeClr val="bg1">
                        <a:lumMod val="95000"/>
                      </a:schemeClr>
                    </a:solidFill>
                  </a:tcPr>
                </a:tc>
                <a:tc>
                  <a:txBody>
                    <a:bodyPr/>
                    <a:lstStyle/>
                    <a:p>
                      <a:pPr algn="l" fontAlgn="b"/>
                      <a:r>
                        <a:rPr lang="en-GB" sz="2000" u="none" strike="noStrike" dirty="0">
                          <a:effectLst/>
                        </a:rPr>
                        <a:t>Generally </a:t>
                      </a:r>
                      <a:r>
                        <a:rPr lang="en-GB" sz="2000" u="none" strike="noStrike" dirty="0">
                          <a:solidFill>
                            <a:schemeClr val="accent1"/>
                          </a:solidFill>
                          <a:effectLst/>
                        </a:rPr>
                        <a:t>stand-alone </a:t>
                      </a:r>
                      <a:r>
                        <a:rPr lang="en-GB" sz="2000" u="none" strike="noStrike" dirty="0">
                          <a:effectLst/>
                        </a:rPr>
                        <a:t>information</a:t>
                      </a:r>
                      <a:endParaRPr lang="en-GB" sz="2000" b="0" i="0" u="none" strike="noStrike" dirty="0">
                        <a:solidFill>
                          <a:srgbClr val="000000"/>
                        </a:solidFill>
                        <a:effectLst/>
                        <a:latin typeface="Calibri" panose="020F0502020204030204" pitchFamily="34" charset="0"/>
                      </a:endParaRPr>
                    </a:p>
                  </a:txBody>
                  <a:tcPr marL="9525" marR="9525" marT="9525" marB="0" anchor="ctr">
                    <a:solidFill>
                      <a:schemeClr val="bg1">
                        <a:lumMod val="95000"/>
                      </a:schemeClr>
                    </a:solidFill>
                  </a:tcPr>
                </a:tc>
              </a:tr>
              <a:tr h="648072">
                <a:tc>
                  <a:txBody>
                    <a:bodyPr/>
                    <a:lstStyle/>
                    <a:p>
                      <a:pPr algn="l" fontAlgn="b"/>
                      <a:r>
                        <a:rPr lang="en-US" sz="2000" u="none" strike="noStrike" dirty="0">
                          <a:effectLst/>
                        </a:rPr>
                        <a:t>By nature, when taken by the learner, </a:t>
                      </a:r>
                      <a:r>
                        <a:rPr lang="en-US" sz="2000" u="none" strike="noStrike" dirty="0">
                          <a:solidFill>
                            <a:schemeClr val="accent1"/>
                          </a:solidFill>
                          <a:effectLst/>
                        </a:rPr>
                        <a:t>different </a:t>
                      </a:r>
                      <a:r>
                        <a:rPr lang="en-US" sz="2000" u="none" strike="noStrike" dirty="0">
                          <a:solidFill>
                            <a:schemeClr val="tx1">
                              <a:lumMod val="95000"/>
                              <a:lumOff val="5000"/>
                            </a:schemeClr>
                          </a:solidFill>
                          <a:effectLst/>
                        </a:rPr>
                        <a:t>between learners</a:t>
                      </a:r>
                      <a:endParaRPr lang="en-US" sz="2000" b="0" i="0" u="none" strike="noStrike" dirty="0">
                        <a:solidFill>
                          <a:schemeClr val="tx1">
                            <a:lumMod val="95000"/>
                            <a:lumOff val="5000"/>
                          </a:schemeClr>
                        </a:solidFill>
                        <a:effectLst/>
                        <a:latin typeface="Calibri" panose="020F0502020204030204" pitchFamily="34" charset="0"/>
                      </a:endParaRPr>
                    </a:p>
                  </a:txBody>
                  <a:tcPr marL="9525" marR="9525" marT="9525" marB="0" anchor="ctr">
                    <a:solidFill>
                      <a:schemeClr val="bg1">
                        <a:lumMod val="85000"/>
                      </a:schemeClr>
                    </a:solidFill>
                  </a:tcPr>
                </a:tc>
                <a:tc>
                  <a:txBody>
                    <a:bodyPr/>
                    <a:lstStyle/>
                    <a:p>
                      <a:pPr algn="l" fontAlgn="b"/>
                      <a:r>
                        <a:rPr lang="en-US" sz="2000" u="none" strike="noStrike" dirty="0">
                          <a:effectLst/>
                        </a:rPr>
                        <a:t>Initially, the </a:t>
                      </a:r>
                      <a:r>
                        <a:rPr lang="en-US" sz="2000" u="none" strike="noStrike" dirty="0">
                          <a:solidFill>
                            <a:schemeClr val="accent1"/>
                          </a:solidFill>
                          <a:effectLst/>
                        </a:rPr>
                        <a:t>same</a:t>
                      </a:r>
                      <a:r>
                        <a:rPr lang="en-US" sz="2000" u="none" strike="noStrike" dirty="0">
                          <a:effectLst/>
                        </a:rPr>
                        <a:t> for every learner</a:t>
                      </a:r>
                      <a:endParaRPr lang="en-US" sz="2000" b="0"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r>
              <a:tr h="648072">
                <a:tc>
                  <a:txBody>
                    <a:bodyPr/>
                    <a:lstStyle/>
                    <a:p>
                      <a:pPr algn="l" fontAlgn="b"/>
                      <a:r>
                        <a:rPr lang="en-GB" sz="2000" u="none" strike="noStrike" dirty="0">
                          <a:solidFill>
                            <a:srgbClr val="FF0000"/>
                          </a:solidFill>
                          <a:effectLst/>
                        </a:rPr>
                        <a:t>Transferable</a:t>
                      </a:r>
                      <a:r>
                        <a:rPr lang="en-GB" sz="2000" u="none" strike="noStrike" dirty="0">
                          <a:effectLst/>
                        </a:rPr>
                        <a:t>, adaptable to other  environments</a:t>
                      </a:r>
                      <a:endParaRPr lang="en-GB" sz="2000" b="0" i="0" u="none" strike="noStrike" dirty="0">
                        <a:solidFill>
                          <a:srgbClr val="000000"/>
                        </a:solidFill>
                        <a:effectLst/>
                        <a:latin typeface="Calibri" panose="020F0502020204030204" pitchFamily="34" charset="0"/>
                      </a:endParaRPr>
                    </a:p>
                  </a:txBody>
                  <a:tcPr marL="9525" marR="9525" marT="9525" marB="0" anchor="ctr">
                    <a:solidFill>
                      <a:schemeClr val="bg1">
                        <a:lumMod val="95000"/>
                      </a:schemeClr>
                    </a:solidFill>
                  </a:tcPr>
                </a:tc>
                <a:tc>
                  <a:txBody>
                    <a:bodyPr/>
                    <a:lstStyle/>
                    <a:p>
                      <a:pPr algn="l" fontAlgn="b"/>
                      <a:r>
                        <a:rPr lang="en-GB" sz="2000" u="none" strike="noStrike" dirty="0">
                          <a:effectLst/>
                        </a:rPr>
                        <a:t>Transfer requires effort </a:t>
                      </a:r>
                      <a:endParaRPr lang="en-GB" sz="2000" b="0" i="0" u="none" strike="noStrike" dirty="0">
                        <a:solidFill>
                          <a:srgbClr val="000000"/>
                        </a:solidFill>
                        <a:effectLst/>
                        <a:latin typeface="Calibri" panose="020F0502020204030204" pitchFamily="34" charset="0"/>
                      </a:endParaRPr>
                    </a:p>
                  </a:txBody>
                  <a:tcPr marL="9525" marR="9525" marT="9525" marB="0" anchor="ctr">
                    <a:solidFill>
                      <a:schemeClr val="bg1">
                        <a:lumMod val="95000"/>
                      </a:schemeClr>
                    </a:solidFill>
                  </a:tcPr>
                </a:tc>
              </a:tr>
              <a:tr h="648072">
                <a:tc>
                  <a:txBody>
                    <a:bodyPr/>
                    <a:lstStyle/>
                    <a:p>
                      <a:pPr algn="l" fontAlgn="b"/>
                      <a:r>
                        <a:rPr lang="en-US" sz="2000" u="none" strike="noStrike" dirty="0">
                          <a:effectLst/>
                        </a:rPr>
                        <a:t>When taken by the learner, </a:t>
                      </a:r>
                      <a:r>
                        <a:rPr lang="en-US" sz="2000" u="none" strike="noStrike" dirty="0">
                          <a:solidFill>
                            <a:schemeClr val="accent1"/>
                          </a:solidFill>
                          <a:effectLst/>
                        </a:rPr>
                        <a:t>persistent</a:t>
                      </a:r>
                      <a:endParaRPr lang="en-US" sz="2000" b="0" i="0" u="none" strike="noStrike" dirty="0">
                        <a:solidFill>
                          <a:schemeClr val="accent1"/>
                        </a:solidFill>
                        <a:effectLst/>
                        <a:latin typeface="Calibri" panose="020F0502020204030204" pitchFamily="34" charset="0"/>
                      </a:endParaRPr>
                    </a:p>
                  </a:txBody>
                  <a:tcPr marL="9525" marR="9525" marT="9525" marB="0" anchor="ctr">
                    <a:solidFill>
                      <a:schemeClr val="bg1">
                        <a:lumMod val="85000"/>
                      </a:schemeClr>
                    </a:solidFill>
                  </a:tcPr>
                </a:tc>
                <a:tc>
                  <a:txBody>
                    <a:bodyPr/>
                    <a:lstStyle/>
                    <a:p>
                      <a:pPr algn="l" fontAlgn="b"/>
                      <a:r>
                        <a:rPr lang="en-US" sz="2000" u="none" strike="noStrike" dirty="0">
                          <a:effectLst/>
                        </a:rPr>
                        <a:t>Will be </a:t>
                      </a:r>
                      <a:r>
                        <a:rPr lang="en-US" sz="2000" u="none" strike="noStrike" dirty="0">
                          <a:solidFill>
                            <a:schemeClr val="accent1"/>
                          </a:solidFill>
                          <a:effectLst/>
                        </a:rPr>
                        <a:t>forgotten</a:t>
                      </a:r>
                      <a:r>
                        <a:rPr lang="en-US" sz="2000" u="none" strike="noStrike" dirty="0">
                          <a:effectLst/>
                        </a:rPr>
                        <a:t> if not practiced</a:t>
                      </a:r>
                      <a:endParaRPr lang="en-US" sz="2000" b="0" i="0" u="none" strike="noStrike" dirty="0">
                        <a:solidFill>
                          <a:srgbClr val="000000"/>
                        </a:solidFill>
                        <a:effectLst/>
                        <a:latin typeface="Calibri" panose="020F0502020204030204" pitchFamily="34" charset="0"/>
                      </a:endParaRPr>
                    </a:p>
                  </a:txBody>
                  <a:tcPr marL="9525" marR="9525" marT="9525" marB="0" anchor="ctr">
                    <a:solidFill>
                      <a:schemeClr val="bg1">
                        <a:lumMod val="85000"/>
                      </a:schemeClr>
                    </a:solidFill>
                  </a:tcPr>
                </a:tc>
              </a:tr>
              <a:tr h="648072">
                <a:tc>
                  <a:txBody>
                    <a:bodyPr/>
                    <a:lstStyle/>
                    <a:p>
                      <a:pPr algn="l" fontAlgn="b"/>
                      <a:r>
                        <a:rPr lang="en-GB" sz="2000" u="none" strike="noStrike" dirty="0">
                          <a:effectLst/>
                        </a:rPr>
                        <a:t>Requires </a:t>
                      </a:r>
                      <a:r>
                        <a:rPr lang="en-GB" sz="2000" u="none" strike="noStrike" dirty="0">
                          <a:solidFill>
                            <a:schemeClr val="accent1"/>
                          </a:solidFill>
                          <a:effectLst/>
                        </a:rPr>
                        <a:t>related knowledge pre-exist</a:t>
                      </a:r>
                      <a:endParaRPr lang="en-GB" sz="2000" b="0" i="0" u="none" strike="noStrike" dirty="0">
                        <a:solidFill>
                          <a:schemeClr val="accent1"/>
                        </a:solidFill>
                        <a:effectLst/>
                        <a:latin typeface="Calibri" panose="020F0502020204030204" pitchFamily="34" charset="0"/>
                      </a:endParaRPr>
                    </a:p>
                  </a:txBody>
                  <a:tcPr marL="9525" marR="9525" marT="9525" marB="0" anchor="ctr">
                    <a:solidFill>
                      <a:schemeClr val="bg1">
                        <a:lumMod val="95000"/>
                      </a:schemeClr>
                    </a:solidFill>
                  </a:tcPr>
                </a:tc>
                <a:tc>
                  <a:txBody>
                    <a:bodyPr/>
                    <a:lstStyle/>
                    <a:p>
                      <a:pPr algn="l" fontAlgn="b"/>
                      <a:r>
                        <a:rPr lang="en-GB" sz="2000" u="none" strike="noStrike" dirty="0">
                          <a:effectLst/>
                        </a:rPr>
                        <a:t>Limited pre-requirements</a:t>
                      </a:r>
                      <a:endParaRPr lang="en-GB" sz="2000" b="0" i="0" u="none" strike="noStrike" dirty="0">
                        <a:solidFill>
                          <a:srgbClr val="000000"/>
                        </a:solidFill>
                        <a:effectLst/>
                        <a:latin typeface="Calibri" panose="020F0502020204030204" pitchFamily="34" charset="0"/>
                      </a:endParaRPr>
                    </a:p>
                  </a:txBody>
                  <a:tcPr marL="9525" marR="9525" marT="9525" marB="0" anchor="ctr">
                    <a:solidFill>
                      <a:schemeClr val="bg1">
                        <a:lumMod val="95000"/>
                      </a:schemeClr>
                    </a:solidFill>
                  </a:tcPr>
                </a:tc>
              </a:tr>
            </a:tbl>
          </a:graphicData>
        </a:graphic>
      </p:graphicFrame>
    </p:spTree>
    <p:extLst>
      <p:ext uri="{BB962C8B-B14F-4D97-AF65-F5344CB8AC3E}">
        <p14:creationId xmlns:p14="http://schemas.microsoft.com/office/powerpoint/2010/main" val="19652465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a:t>
            </a:r>
            <a:r>
              <a:rPr lang="en-US" dirty="0" err="1" smtClean="0"/>
              <a:t>tCSC</a:t>
            </a:r>
            <a:r>
              <a:rPr lang="en-US" dirty="0" smtClean="0"/>
              <a:t> is a summer university</a:t>
            </a:r>
            <a:endParaRPr lang="en-GB" dirty="0"/>
          </a:p>
        </p:txBody>
      </p:sp>
      <p:sp>
        <p:nvSpPr>
          <p:cNvPr id="5" name="Content Placeholder 4"/>
          <p:cNvSpPr>
            <a:spLocks noGrp="1"/>
          </p:cNvSpPr>
          <p:nvPr>
            <p:ph idx="1"/>
          </p:nvPr>
        </p:nvSpPr>
        <p:spPr>
          <a:xfrm>
            <a:off x="228600" y="1556792"/>
            <a:ext cx="8686800" cy="4114800"/>
          </a:xfrm>
        </p:spPr>
        <p:txBody>
          <a:bodyPr/>
          <a:lstStyle/>
          <a:p>
            <a:r>
              <a:rPr lang="en-US" dirty="0" smtClean="0"/>
              <a:t>Selected topics are most relevant in Scientific Computing for High Energy Physics</a:t>
            </a:r>
          </a:p>
          <a:p>
            <a:r>
              <a:rPr lang="en-US" dirty="0" smtClean="0"/>
              <a:t>No drastic change from one year to the other, </a:t>
            </a:r>
            <a:r>
              <a:rPr lang="en-US" dirty="0" err="1" smtClean="0"/>
              <a:t>programme</a:t>
            </a:r>
            <a:r>
              <a:rPr lang="en-US" dirty="0" smtClean="0"/>
              <a:t> relatively stable (like at University)</a:t>
            </a:r>
          </a:p>
          <a:p>
            <a:r>
              <a:rPr lang="en-US" dirty="0" smtClean="0"/>
              <a:t>Always a partnership with an University. This school:</a:t>
            </a:r>
          </a:p>
          <a:p>
            <a:pPr lvl="1"/>
            <a:r>
              <a:rPr lang="en-US" dirty="0" smtClean="0"/>
              <a:t>University </a:t>
            </a:r>
            <a:r>
              <a:rPr lang="en-US" dirty="0"/>
              <a:t>of Split</a:t>
            </a:r>
          </a:p>
          <a:p>
            <a:pPr lvl="1"/>
            <a:r>
              <a:rPr lang="en-US" dirty="0"/>
              <a:t>FESB</a:t>
            </a:r>
          </a:p>
          <a:p>
            <a:pPr lvl="1"/>
            <a:endParaRPr lang="en-US" dirty="0" smtClean="0"/>
          </a:p>
          <a:p>
            <a:pPr lvl="1"/>
            <a:endParaRPr lang="en-US" dirty="0" smtClean="0"/>
          </a:p>
          <a:p>
            <a:pPr lvl="1"/>
            <a:endParaRPr lang="en-US" dirty="0" smtClean="0"/>
          </a:p>
          <a:p>
            <a:endParaRPr lang="en-GB" dirty="0"/>
          </a:p>
        </p:txBody>
      </p:sp>
      <p:pic>
        <p:nvPicPr>
          <p:cNvPr id="8" name="Picture 4" descr="http://noc-istrazivaca.hr/wp-content/uploads/2013/06/split-300x84.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3460" y="4869160"/>
            <a:ext cx="3662664" cy="1025546"/>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6" descr="http://marjan.fesb.hr/~imarin/zavrsni_rad/logo.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80112" y="5070570"/>
            <a:ext cx="1861457" cy="800100"/>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961008" y="5987237"/>
            <a:ext cx="7787456" cy="646331"/>
          </a:xfrm>
          <a:prstGeom prst="rect">
            <a:avLst/>
          </a:prstGeom>
        </p:spPr>
        <p:txBody>
          <a:bodyPr wrap="square">
            <a:spAutoFit/>
          </a:bodyPr>
          <a:lstStyle/>
          <a:p>
            <a:r>
              <a:rPr lang="en-US" dirty="0">
                <a:latin typeface="Tahoma" panose="020B0604030504040204" pitchFamily="34" charset="0"/>
              </a:rPr>
              <a:t>UNIVERSITY OF SPLIT FACULTY OF ELECTRICAL ENGINEERING, MECHANICAL ENGINEERING AND NAVAL </a:t>
            </a:r>
            <a:r>
              <a:rPr lang="en-US" dirty="0" smtClean="0">
                <a:latin typeface="Tahoma" panose="020B0604030504040204" pitchFamily="34" charset="0"/>
              </a:rPr>
              <a:t>ARCHITECTURE</a:t>
            </a:r>
            <a:endParaRPr lang="en-US" dirty="0">
              <a:latin typeface="Tahoma" panose="020B0604030504040204" pitchFamily="34" charset="0"/>
            </a:endParaRPr>
          </a:p>
        </p:txBody>
      </p:sp>
    </p:spTree>
    <p:extLst>
      <p:ext uri="{BB962C8B-B14F-4D97-AF65-F5344CB8AC3E}">
        <p14:creationId xmlns:p14="http://schemas.microsoft.com/office/powerpoint/2010/main" val="24685925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But what is that gives the most value to the school ?</a:t>
            </a:r>
            <a:endParaRPr lang="en-GB" dirty="0"/>
          </a:p>
        </p:txBody>
      </p:sp>
      <p:sp>
        <p:nvSpPr>
          <p:cNvPr id="4" name="Subtitle 3"/>
          <p:cNvSpPr>
            <a:spLocks noGrp="1"/>
          </p:cNvSpPr>
          <p:nvPr>
            <p:ph type="subTitle" idx="1"/>
          </p:nvPr>
        </p:nvSpPr>
        <p:spPr/>
        <p:txBody>
          <a:bodyPr/>
          <a:lstStyle/>
          <a:p>
            <a:endParaRPr lang="en-GB"/>
          </a:p>
        </p:txBody>
      </p:sp>
    </p:spTree>
    <p:extLst>
      <p:ext uri="{BB962C8B-B14F-4D97-AF65-F5344CB8AC3E}">
        <p14:creationId xmlns:p14="http://schemas.microsoft.com/office/powerpoint/2010/main" val="13840817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780928"/>
            <a:ext cx="7772400" cy="1470025"/>
          </a:xfrm>
        </p:spPr>
        <p:txBody>
          <a:bodyPr/>
          <a:lstStyle/>
          <a:p>
            <a:r>
              <a:rPr lang="en-US" sz="7200" dirty="0" smtClean="0">
                <a:solidFill>
                  <a:srgbClr val="FF0000"/>
                </a:solidFill>
              </a:rPr>
              <a:t>THE PARTICIPANTS!</a:t>
            </a:r>
            <a:endParaRPr lang="en-GB" sz="7200" dirty="0">
              <a:solidFill>
                <a:srgbClr val="FF0000"/>
              </a:solidFill>
            </a:endParaRPr>
          </a:p>
        </p:txBody>
      </p:sp>
      <p:sp>
        <p:nvSpPr>
          <p:cNvPr id="5" name="Subtitle 4"/>
          <p:cNvSpPr>
            <a:spLocks noGrp="1"/>
          </p:cNvSpPr>
          <p:nvPr>
            <p:ph type="subTitle" idx="1"/>
          </p:nvPr>
        </p:nvSpPr>
        <p:spPr>
          <a:xfrm>
            <a:off x="1371600" y="4797152"/>
            <a:ext cx="6400800" cy="1752600"/>
          </a:xfrm>
        </p:spPr>
        <p:txBody>
          <a:bodyPr/>
          <a:lstStyle/>
          <a:p>
            <a:r>
              <a:rPr lang="en-US" dirty="0" smtClean="0"/>
              <a:t>Why ?</a:t>
            </a:r>
            <a:endParaRPr lang="en-GB" dirty="0"/>
          </a:p>
        </p:txBody>
      </p:sp>
    </p:spTree>
    <p:extLst>
      <p:ext uri="{BB962C8B-B14F-4D97-AF65-F5344CB8AC3E}">
        <p14:creationId xmlns:p14="http://schemas.microsoft.com/office/powerpoint/2010/main" val="3691360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p:cTn id="7" dur="1000" fill="hold"/>
                                        <p:tgtEl>
                                          <p:spTgt spid="5">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5">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825" y="323850"/>
            <a:ext cx="8686800" cy="1304950"/>
          </a:xfrm>
        </p:spPr>
        <p:txBody>
          <a:bodyPr/>
          <a:lstStyle/>
          <a:p>
            <a:r>
              <a:rPr lang="en-US" dirty="0" smtClean="0"/>
              <a:t>Let’s have a look at who we have in the room …</a:t>
            </a:r>
            <a:endParaRPr lang="en-GB" dirty="0"/>
          </a:p>
        </p:txBody>
      </p:sp>
      <p:sp>
        <p:nvSpPr>
          <p:cNvPr id="3" name="Content Placeholder 2"/>
          <p:cNvSpPr>
            <a:spLocks noGrp="1"/>
          </p:cNvSpPr>
          <p:nvPr>
            <p:ph idx="1"/>
          </p:nvPr>
        </p:nvSpPr>
        <p:spPr/>
        <p:txBody>
          <a:bodyPr/>
          <a:lstStyle/>
          <a:p>
            <a:endParaRPr lang="en-GB" dirty="0"/>
          </a:p>
        </p:txBody>
      </p:sp>
    </p:spTree>
    <p:extLst>
      <p:ext uri="{BB962C8B-B14F-4D97-AF65-F5344CB8AC3E}">
        <p14:creationId xmlns:p14="http://schemas.microsoft.com/office/powerpoint/2010/main" val="306537201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825" y="323850"/>
            <a:ext cx="8686800" cy="1304950"/>
          </a:xfrm>
        </p:spPr>
        <p:txBody>
          <a:bodyPr/>
          <a:lstStyle/>
          <a:p>
            <a:r>
              <a:rPr lang="en-US" dirty="0" smtClean="0"/>
              <a:t>Let’s have a look at who we have in the room …</a:t>
            </a:r>
            <a:endParaRPr lang="en-GB" dirty="0"/>
          </a:p>
        </p:txBody>
      </p:sp>
      <p:sp>
        <p:nvSpPr>
          <p:cNvPr id="3" name="Content Placeholder 2"/>
          <p:cNvSpPr>
            <a:spLocks noGrp="1"/>
          </p:cNvSpPr>
          <p:nvPr>
            <p:ph idx="1"/>
          </p:nvPr>
        </p:nvSpPr>
        <p:spPr/>
        <p:txBody>
          <a:bodyPr/>
          <a:lstStyle/>
          <a:p>
            <a:r>
              <a:rPr lang="en-US" dirty="0" smtClean="0"/>
              <a:t>24 participants, </a:t>
            </a:r>
            <a:r>
              <a:rPr lang="en-US" dirty="0" smtClean="0">
                <a:solidFill>
                  <a:srgbClr val="FF0000"/>
                </a:solidFill>
              </a:rPr>
              <a:t>19 nationalities</a:t>
            </a:r>
            <a:endParaRPr lang="en-GB" dirty="0" smtClean="0">
              <a:solidFill>
                <a:srgbClr val="FF0000"/>
              </a:solidFill>
            </a:endParaRPr>
          </a:p>
          <a:p>
            <a:pPr lvl="1"/>
            <a:r>
              <a:rPr lang="en-GB" dirty="0"/>
              <a:t>Austrian , British, </a:t>
            </a:r>
            <a:r>
              <a:rPr lang="en-GB" dirty="0" smtClean="0"/>
              <a:t>Croatian, Czech, Danish, Dutch, Australian, Finnish, French, German, Indian, Italian, </a:t>
            </a:r>
            <a:r>
              <a:rPr lang="en-GB" dirty="0" err="1" smtClean="0"/>
              <a:t>Norvegian</a:t>
            </a:r>
            <a:r>
              <a:rPr lang="en-GB" dirty="0" smtClean="0"/>
              <a:t>, Polish, Portuguese, Romanian, Spanish, Swiss, Ukrainian.</a:t>
            </a:r>
          </a:p>
          <a:p>
            <a:r>
              <a:rPr lang="en-US" dirty="0" smtClean="0"/>
              <a:t>21 % female (5/24)</a:t>
            </a:r>
          </a:p>
          <a:p>
            <a:r>
              <a:rPr lang="en-US" dirty="0" smtClean="0">
                <a:solidFill>
                  <a:srgbClr val="FF0000"/>
                </a:solidFill>
              </a:rPr>
              <a:t>21 institutes !!</a:t>
            </a:r>
            <a:endParaRPr lang="en-GB" dirty="0">
              <a:solidFill>
                <a:srgbClr val="FF0000"/>
              </a:solidFill>
            </a:endParaRPr>
          </a:p>
        </p:txBody>
      </p:sp>
    </p:spTree>
    <p:extLst>
      <p:ext uri="{BB962C8B-B14F-4D97-AF65-F5344CB8AC3E}">
        <p14:creationId xmlns:p14="http://schemas.microsoft.com/office/powerpoint/2010/main" val="13820988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323850"/>
            <a:ext cx="8686800" cy="657225"/>
          </a:xfrm>
        </p:spPr>
        <p:txBody>
          <a:bodyPr/>
          <a:lstStyle/>
          <a:p>
            <a:r>
              <a:rPr lang="en-US" dirty="0" smtClean="0"/>
              <a:t>Participants from 21 institutes</a:t>
            </a:r>
            <a:endParaRPr lang="en-GB" dirty="0"/>
          </a:p>
        </p:txBody>
      </p:sp>
      <p:sp>
        <p:nvSpPr>
          <p:cNvPr id="3" name="Content Placeholder 2"/>
          <p:cNvSpPr>
            <a:spLocks noGrp="1"/>
          </p:cNvSpPr>
          <p:nvPr>
            <p:ph idx="1"/>
          </p:nvPr>
        </p:nvSpPr>
        <p:spPr>
          <a:xfrm>
            <a:off x="250825" y="1124744"/>
            <a:ext cx="8686800" cy="4114800"/>
          </a:xfrm>
        </p:spPr>
        <p:txBody>
          <a:bodyPr numCol="2"/>
          <a:lstStyle/>
          <a:p>
            <a:r>
              <a:rPr lang="en-GB" sz="1600" dirty="0" smtClean="0"/>
              <a:t>ADI </a:t>
            </a:r>
            <a:r>
              <a:rPr lang="en-GB" sz="1600" dirty="0" err="1" smtClean="0"/>
              <a:t>Agencia</a:t>
            </a:r>
            <a:r>
              <a:rPr lang="en-GB" sz="1600" dirty="0" smtClean="0"/>
              <a:t> de </a:t>
            </a:r>
            <a:r>
              <a:rPr lang="en-GB" sz="1600" dirty="0" err="1" smtClean="0"/>
              <a:t>Inovacao</a:t>
            </a:r>
            <a:r>
              <a:rPr lang="en-GB" sz="1600" dirty="0" smtClean="0"/>
              <a:t> (Portugal), </a:t>
            </a:r>
          </a:p>
          <a:p>
            <a:r>
              <a:rPr lang="en-GB" sz="1600" dirty="0" smtClean="0"/>
              <a:t>CERN (Switzerland), </a:t>
            </a:r>
          </a:p>
          <a:p>
            <a:r>
              <a:rPr lang="en-GB" sz="1600" dirty="0" err="1" smtClean="0"/>
              <a:t>Technische</a:t>
            </a:r>
            <a:r>
              <a:rPr lang="en-GB" sz="1600" dirty="0" smtClean="0"/>
              <a:t> </a:t>
            </a:r>
            <a:r>
              <a:rPr lang="en-GB" sz="1600" dirty="0" err="1" smtClean="0"/>
              <a:t>universität</a:t>
            </a:r>
            <a:r>
              <a:rPr lang="en-GB" sz="1600" dirty="0" smtClean="0"/>
              <a:t> </a:t>
            </a:r>
            <a:r>
              <a:rPr lang="en-GB" sz="1600" dirty="0" err="1" smtClean="0"/>
              <a:t>München</a:t>
            </a:r>
            <a:r>
              <a:rPr lang="en-GB" sz="1600" dirty="0" smtClean="0"/>
              <a:t> (Germany), </a:t>
            </a:r>
          </a:p>
          <a:p>
            <a:r>
              <a:rPr lang="en-GB" sz="1600" dirty="0" smtClean="0"/>
              <a:t>CNRS (France), </a:t>
            </a:r>
          </a:p>
          <a:p>
            <a:r>
              <a:rPr lang="en-GB" sz="1600" dirty="0" smtClean="0"/>
              <a:t>Technical University </a:t>
            </a:r>
            <a:r>
              <a:rPr lang="en-GB" sz="1600" dirty="0"/>
              <a:t>Prague (</a:t>
            </a:r>
            <a:r>
              <a:rPr lang="en-GB" sz="1600" dirty="0" smtClean="0"/>
              <a:t>Czech Republic), </a:t>
            </a:r>
          </a:p>
          <a:p>
            <a:r>
              <a:rPr lang="en-GB" sz="1600" dirty="0" smtClean="0"/>
              <a:t>DESY (Germany), </a:t>
            </a:r>
          </a:p>
          <a:p>
            <a:r>
              <a:rPr lang="en-GB" sz="1600" dirty="0" smtClean="0"/>
              <a:t>FESB (Croatia), </a:t>
            </a:r>
          </a:p>
          <a:p>
            <a:r>
              <a:rPr lang="en-GB" sz="1600" dirty="0" smtClean="0"/>
              <a:t>Helsinki Institute of Physics (Finland), </a:t>
            </a:r>
          </a:p>
          <a:p>
            <a:r>
              <a:rPr lang="en-GB" sz="1600" dirty="0" smtClean="0"/>
              <a:t>HEPHY Vienna (Austria), </a:t>
            </a:r>
          </a:p>
          <a:p>
            <a:r>
              <a:rPr lang="en-GB" sz="1600" dirty="0" smtClean="0"/>
              <a:t>KTH Royal Institute of Technology (Sweden), </a:t>
            </a:r>
          </a:p>
          <a:p>
            <a:r>
              <a:rPr lang="en-GB" sz="1600" dirty="0" smtClean="0"/>
              <a:t>National Academy of Sciences (Ukraine), </a:t>
            </a:r>
          </a:p>
          <a:p>
            <a:r>
              <a:rPr lang="en-GB" sz="1600" dirty="0" smtClean="0"/>
              <a:t>National Centre for Nuclear Research NCBJ (Poland), </a:t>
            </a:r>
          </a:p>
          <a:p>
            <a:r>
              <a:rPr lang="en-GB" sz="1600" dirty="0" smtClean="0"/>
              <a:t>National Technical University of Ukraine (Ukraine), </a:t>
            </a:r>
          </a:p>
          <a:p>
            <a:r>
              <a:rPr lang="en-GB" sz="1600" dirty="0" err="1" smtClean="0"/>
              <a:t>Nikhef</a:t>
            </a:r>
            <a:r>
              <a:rPr lang="en-GB" sz="1600" dirty="0" smtClean="0"/>
              <a:t> (Netherlands), </a:t>
            </a:r>
          </a:p>
          <a:p>
            <a:r>
              <a:rPr lang="en-GB" sz="1600" dirty="0" smtClean="0"/>
              <a:t>Tata Inst. of Fundamental Research (India), </a:t>
            </a:r>
          </a:p>
          <a:p>
            <a:r>
              <a:rPr lang="en-GB" sz="1600" dirty="0" err="1" smtClean="0"/>
              <a:t>Istituto</a:t>
            </a:r>
            <a:r>
              <a:rPr lang="en-GB" sz="1600" dirty="0" smtClean="0"/>
              <a:t> </a:t>
            </a:r>
            <a:r>
              <a:rPr lang="en-GB" sz="1600" dirty="0" err="1" smtClean="0"/>
              <a:t>Nazionale</a:t>
            </a:r>
            <a:r>
              <a:rPr lang="en-GB" sz="1600" dirty="0" smtClean="0"/>
              <a:t> di </a:t>
            </a:r>
            <a:r>
              <a:rPr lang="en-GB" sz="1600" dirty="0" err="1" smtClean="0"/>
              <a:t>Fisica</a:t>
            </a:r>
            <a:r>
              <a:rPr lang="en-GB" sz="1600" dirty="0" smtClean="0"/>
              <a:t> </a:t>
            </a:r>
            <a:r>
              <a:rPr lang="en-GB" sz="1600" dirty="0" err="1" smtClean="0"/>
              <a:t>Nucleare</a:t>
            </a:r>
            <a:r>
              <a:rPr lang="en-GB" sz="1600" dirty="0" smtClean="0"/>
              <a:t> INFN (Italy), </a:t>
            </a:r>
          </a:p>
          <a:p>
            <a:r>
              <a:rPr lang="en-GB" sz="1600" dirty="0" err="1" smtClean="0"/>
              <a:t>Universite</a:t>
            </a:r>
            <a:r>
              <a:rPr lang="en-GB" sz="1600" dirty="0" smtClean="0"/>
              <a:t> Montpellier II (France), </a:t>
            </a:r>
          </a:p>
          <a:p>
            <a:r>
              <a:rPr lang="en-GB" sz="1600" dirty="0" smtClean="0"/>
              <a:t>University of Mainz (Germany), </a:t>
            </a:r>
          </a:p>
          <a:p>
            <a:r>
              <a:rPr lang="en-GB" sz="1600" dirty="0" smtClean="0"/>
              <a:t>University of Manchester (UK), </a:t>
            </a:r>
          </a:p>
          <a:p>
            <a:r>
              <a:rPr lang="en-GB" sz="1600" dirty="0" smtClean="0"/>
              <a:t>Warsaw University of Technology (Poland)</a:t>
            </a:r>
          </a:p>
          <a:p>
            <a:endParaRPr lang="en-GB" sz="1600" dirty="0"/>
          </a:p>
        </p:txBody>
      </p:sp>
    </p:spTree>
    <p:extLst>
      <p:ext uri="{BB962C8B-B14F-4D97-AF65-F5344CB8AC3E}">
        <p14:creationId xmlns:p14="http://schemas.microsoft.com/office/powerpoint/2010/main" val="160718363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8" descr="http://xenon.astro.columbia.edu/XENON100_Experiment/Collaboration/xelogos/nikhef_logo.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5536" y="620688"/>
            <a:ext cx="1602939" cy="730751"/>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10" descr="http://interact-uk.org.uk/wp-content/uploads/2012/11/Durham-University-Logo.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7260" y="1839925"/>
            <a:ext cx="1961612" cy="855516"/>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2" descr="http://www.caen.it/documents/WebPage/attach/logo_pl.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00811" y="711326"/>
            <a:ext cx="2163634" cy="51716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4" descr="http://upload.wikimedia.org/wikipedia/en/a/ac/Tata_Institute_of_Fundamental_Research_logo.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410177" y="3408561"/>
            <a:ext cx="1741940" cy="849562"/>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16" descr="http://research.hip.fi/detlab/images/2black.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24245" y="5272226"/>
            <a:ext cx="1412046" cy="872147"/>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4" descr="File:Johannes Gutenberg-Universität Mainz logo.sv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950839" y="931151"/>
            <a:ext cx="3559018" cy="2562493"/>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6" descr="http://lise.nscl.msu.edu/logo/ganil_transp.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78978" y="3188560"/>
            <a:ext cx="2084403" cy="393529"/>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8" descr="http://www.oeaw.ac.at/biblio/Images/oeaw_logo_weiss_e.jpg"/>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4028127" y="4889641"/>
            <a:ext cx="1254061" cy="1201072"/>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30" descr="https://people.kth.se/~sheng11/images/kth_eng_rgb.jpg"/>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592017" y="620688"/>
            <a:ext cx="1186125" cy="1502953"/>
          </a:xfrm>
          <a:prstGeom prst="rect">
            <a:avLst/>
          </a:prstGeom>
          <a:noFill/>
          <a:extLst>
            <a:ext uri="{909E8E84-426E-40DD-AFC4-6F175D3DCCD1}">
              <a14:hiddenFill xmlns:a14="http://schemas.microsoft.com/office/drawing/2010/main">
                <a:solidFill>
                  <a:srgbClr val="FFFFFF"/>
                </a:solidFill>
              </a14:hiddenFill>
            </a:ext>
          </a:extLst>
        </p:spPr>
      </p:pic>
      <p:grpSp>
        <p:nvGrpSpPr>
          <p:cNvPr id="14" name="Group 13"/>
          <p:cNvGrpSpPr/>
          <p:nvPr/>
        </p:nvGrpSpPr>
        <p:grpSpPr>
          <a:xfrm>
            <a:off x="278102" y="3770299"/>
            <a:ext cx="2399698" cy="1085887"/>
            <a:chOff x="5588778" y="7862059"/>
            <a:chExt cx="2910861" cy="1317193"/>
          </a:xfrm>
        </p:grpSpPr>
        <p:sp>
          <p:nvSpPr>
            <p:cNvPr id="15" name="Rectangle 14"/>
            <p:cNvSpPr/>
            <p:nvPr/>
          </p:nvSpPr>
          <p:spPr>
            <a:xfrm>
              <a:off x="5588778" y="8809920"/>
              <a:ext cx="2910861" cy="369332"/>
            </a:xfrm>
            <a:prstGeom prst="rect">
              <a:avLst/>
            </a:prstGeom>
          </p:spPr>
          <p:txBody>
            <a:bodyPr wrap="none">
              <a:spAutoFit/>
            </a:bodyPr>
            <a:lstStyle/>
            <a:p>
              <a:r>
                <a:rPr lang="en-GB" sz="1800" dirty="0" err="1" smtClean="0"/>
                <a:t>Laboratoire</a:t>
              </a:r>
              <a:r>
                <a:rPr lang="en-GB" sz="1800" dirty="0" smtClean="0"/>
                <a:t> </a:t>
              </a:r>
              <a:r>
                <a:rPr lang="en-GB" sz="1800" dirty="0" err="1" smtClean="0"/>
                <a:t>Leprince-Ringuet</a:t>
              </a:r>
              <a:endParaRPr lang="en-GB" sz="1800" dirty="0"/>
            </a:p>
          </p:txBody>
        </p:sp>
        <p:pic>
          <p:nvPicPr>
            <p:cNvPr id="16" name="Picture 32" descr="http://llr.in2p3.fr/chef2013/images/aqwllr.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051480" y="7862059"/>
              <a:ext cx="2030495" cy="925102"/>
            </a:xfrm>
            <a:prstGeom prst="rect">
              <a:avLst/>
            </a:prstGeom>
            <a:noFill/>
            <a:extLst>
              <a:ext uri="{909E8E84-426E-40DD-AFC4-6F175D3DCCD1}">
                <a14:hiddenFill xmlns:a14="http://schemas.microsoft.com/office/drawing/2010/main">
                  <a:solidFill>
                    <a:srgbClr val="FFFFFF"/>
                  </a:solidFill>
                </a14:hiddenFill>
              </a:ext>
            </a:extLst>
          </p:spPr>
        </p:pic>
      </p:grpSp>
      <p:pic>
        <p:nvPicPr>
          <p:cNvPr id="17" name="Picture 34" descr="http://vresults.com/wp-content/uploads/2013/03/vecc-logo.jpg"/>
          <p:cNvPicPr>
            <a:picLocks noChangeAspect="1" noChangeArrowheads="1"/>
          </p:cNvPicPr>
          <p:nvPr/>
        </p:nvPicPr>
        <p:blipFill rotWithShape="1">
          <a:blip r:embed="rId12">
            <a:extLst>
              <a:ext uri="{28A0092B-C50C-407E-A947-70E740481C1C}">
                <a14:useLocalDpi xmlns:a14="http://schemas.microsoft.com/office/drawing/2010/main" val="0"/>
              </a:ext>
            </a:extLst>
          </a:blip>
          <a:srcRect t="17625" b="27970"/>
          <a:stretch/>
        </p:blipFill>
        <p:spPr bwMode="auto">
          <a:xfrm>
            <a:off x="2495915" y="1520792"/>
            <a:ext cx="2669802" cy="145249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6" descr="http://www-zeuthen.desy.de/tesla2004/images/desy-logo.gif"/>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582120" y="5238071"/>
            <a:ext cx="940458" cy="940458"/>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40" descr="http://upload.wikimedia.org/wikipedia/de/thumb/6/6d/HEPHY_Logo.svg/466px-HEPHY_Logo.svg.png"/>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2677800" y="744784"/>
            <a:ext cx="1739472" cy="470330"/>
          </a:xfrm>
          <a:prstGeom prst="rect">
            <a:avLst/>
          </a:prstGeom>
          <a:noFill/>
          <a:extLst>
            <a:ext uri="{909E8E84-426E-40DD-AFC4-6F175D3DCCD1}">
              <a14:hiddenFill xmlns:a14="http://schemas.microsoft.com/office/drawing/2010/main">
                <a:solidFill>
                  <a:srgbClr val="FFFFFF"/>
                </a:solidFill>
              </a14:hiddenFill>
            </a:ext>
          </a:extLst>
        </p:spPr>
      </p:pic>
      <p:grpSp>
        <p:nvGrpSpPr>
          <p:cNvPr id="20" name="Group 19"/>
          <p:cNvGrpSpPr/>
          <p:nvPr/>
        </p:nvGrpSpPr>
        <p:grpSpPr>
          <a:xfrm>
            <a:off x="6082628" y="3315972"/>
            <a:ext cx="2530812" cy="1317494"/>
            <a:chOff x="5858880" y="9445822"/>
            <a:chExt cx="3069904" cy="1598135"/>
          </a:xfrm>
        </p:grpSpPr>
        <p:pic>
          <p:nvPicPr>
            <p:cNvPr id="21" name="Picture 38" descr="http://www.entireeducation.com/wp-content/uploads/2012/06/National-Technical-University-of-Ukraine-Logo.png"/>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5858880" y="9445822"/>
              <a:ext cx="1620803" cy="1598135"/>
            </a:xfrm>
            <a:prstGeom prst="rect">
              <a:avLst/>
            </a:prstGeom>
            <a:noFill/>
            <a:extLst>
              <a:ext uri="{909E8E84-426E-40DD-AFC4-6F175D3DCCD1}">
                <a14:hiddenFill xmlns:a14="http://schemas.microsoft.com/office/drawing/2010/main">
                  <a:solidFill>
                    <a:srgbClr val="FFFFFF"/>
                  </a:solidFill>
                </a14:hiddenFill>
              </a:ext>
            </a:extLst>
          </p:spPr>
        </p:pic>
        <p:sp>
          <p:nvSpPr>
            <p:cNvPr id="22" name="Rectangle 21"/>
            <p:cNvSpPr/>
            <p:nvPr/>
          </p:nvSpPr>
          <p:spPr>
            <a:xfrm>
              <a:off x="7638494" y="9557873"/>
              <a:ext cx="1290290" cy="1323439"/>
            </a:xfrm>
            <a:prstGeom prst="rect">
              <a:avLst/>
            </a:prstGeom>
          </p:spPr>
          <p:txBody>
            <a:bodyPr wrap="none">
              <a:spAutoFit/>
            </a:bodyPr>
            <a:lstStyle/>
            <a:p>
              <a:r>
                <a:rPr lang="en-GB" sz="2000" dirty="0" smtClean="0"/>
                <a:t>National</a:t>
              </a:r>
              <a:br>
                <a:rPr lang="en-GB" sz="2000" dirty="0" smtClean="0"/>
              </a:br>
              <a:r>
                <a:rPr lang="en-GB" sz="2000" dirty="0" smtClean="0"/>
                <a:t>Technical </a:t>
              </a:r>
              <a:br>
                <a:rPr lang="en-GB" sz="2000" dirty="0" smtClean="0"/>
              </a:br>
              <a:r>
                <a:rPr lang="en-GB" sz="2000" dirty="0" smtClean="0"/>
                <a:t>University </a:t>
              </a:r>
            </a:p>
            <a:p>
              <a:r>
                <a:rPr lang="en-GB" sz="2000" dirty="0" smtClean="0"/>
                <a:t>of Ukraine</a:t>
              </a:r>
              <a:endParaRPr lang="en-GB" sz="2000" dirty="0"/>
            </a:p>
          </p:txBody>
        </p:sp>
      </p:grpSp>
      <p:pic>
        <p:nvPicPr>
          <p:cNvPr id="23" name="Picture 22"/>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7592017" y="5156292"/>
            <a:ext cx="1021423" cy="1021423"/>
          </a:xfrm>
          <a:prstGeom prst="rect">
            <a:avLst/>
          </a:prstGeom>
        </p:spPr>
      </p:pic>
      <p:pic>
        <p:nvPicPr>
          <p:cNvPr id="24" name="Picture 6" descr="http://marjan.fesb.hr/~imarin/zavrsni_rad/logo.jpeg"/>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776538" y="5290613"/>
            <a:ext cx="1861457" cy="800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516887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 …</a:t>
            </a:r>
            <a:br>
              <a:rPr lang="en-US" dirty="0" smtClean="0"/>
            </a:br>
            <a:r>
              <a:rPr lang="en-US" dirty="0" smtClean="0"/>
              <a:t/>
            </a:r>
            <a:br>
              <a:rPr lang="en-US" dirty="0" smtClean="0"/>
            </a:br>
            <a:r>
              <a:rPr lang="en-US" dirty="0" smtClean="0"/>
              <a:t>We have quite some diversity</a:t>
            </a:r>
            <a:endParaRPr lang="en-GB" dirty="0"/>
          </a:p>
        </p:txBody>
      </p:sp>
      <p:sp>
        <p:nvSpPr>
          <p:cNvPr id="4" name="Subtitle 3"/>
          <p:cNvSpPr>
            <a:spLocks noGrp="1"/>
          </p:cNvSpPr>
          <p:nvPr>
            <p:ph type="subTitle" idx="1"/>
          </p:nvPr>
        </p:nvSpPr>
        <p:spPr>
          <a:xfrm>
            <a:off x="1371600" y="4365104"/>
            <a:ext cx="6400800" cy="1273696"/>
          </a:xfrm>
        </p:spPr>
        <p:txBody>
          <a:bodyPr/>
          <a:lstStyle/>
          <a:p>
            <a:r>
              <a:rPr lang="en-US" dirty="0" smtClean="0"/>
              <a:t>But is this valuable?</a:t>
            </a:r>
            <a:endParaRPr lang="en-GB" dirty="0"/>
          </a:p>
        </p:txBody>
      </p:sp>
    </p:spTree>
    <p:extLst>
      <p:ext uri="{BB962C8B-B14F-4D97-AF65-F5344CB8AC3E}">
        <p14:creationId xmlns:p14="http://schemas.microsoft.com/office/powerpoint/2010/main" val="332021632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Title 1"/>
          <p:cNvSpPr>
            <a:spLocks noGrp="1"/>
          </p:cNvSpPr>
          <p:nvPr>
            <p:ph type="ctrTitle"/>
          </p:nvPr>
        </p:nvSpPr>
        <p:spPr/>
        <p:txBody>
          <a:bodyPr/>
          <a:lstStyle/>
          <a:p>
            <a:r>
              <a:rPr lang="en-US" altLang="en-US" smtClean="0"/>
              <a:t>Welcome to the Thematic School</a:t>
            </a:r>
            <a:endParaRPr lang="en-GB" altLang="en-US" smtClean="0"/>
          </a:p>
        </p:txBody>
      </p:sp>
      <p:sp>
        <p:nvSpPr>
          <p:cNvPr id="5123" name="Subtitle 2"/>
          <p:cNvSpPr>
            <a:spLocks noGrp="1"/>
          </p:cNvSpPr>
          <p:nvPr>
            <p:ph type="subTitle" idx="1"/>
          </p:nvPr>
        </p:nvSpPr>
        <p:spPr/>
        <p:txBody>
          <a:bodyPr/>
          <a:lstStyle/>
          <a:p>
            <a:r>
              <a:rPr lang="en-US" altLang="en-US" smtClean="0"/>
              <a:t>Alberto Pace</a:t>
            </a:r>
            <a:endParaRPr lang="en-GB" altLang="en-US" smtClean="0"/>
          </a:p>
        </p:txBody>
      </p:sp>
    </p:spTree>
    <p:extLst>
      <p:ext uri="{BB962C8B-B14F-4D97-AF65-F5344CB8AC3E}">
        <p14:creationId xmlns:p14="http://schemas.microsoft.com/office/powerpoint/2010/main" val="8817960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smtClean="0"/>
              <a:t>Excerpts from your reference letters</a:t>
            </a:r>
            <a:endParaRPr lang="en-GB" dirty="0"/>
          </a:p>
        </p:txBody>
      </p:sp>
      <p:sp>
        <p:nvSpPr>
          <p:cNvPr id="3" name="Content Placeholder 2"/>
          <p:cNvSpPr>
            <a:spLocks noGrp="1"/>
          </p:cNvSpPr>
          <p:nvPr>
            <p:ph idx="1"/>
          </p:nvPr>
        </p:nvSpPr>
        <p:spPr/>
        <p:txBody>
          <a:bodyPr/>
          <a:lstStyle/>
          <a:p>
            <a:r>
              <a:rPr lang="en-US" sz="2000" b="0" dirty="0"/>
              <a:t>Mr. </a:t>
            </a:r>
            <a:r>
              <a:rPr lang="en-US" sz="2000" b="0" dirty="0" err="1" smtClean="0"/>
              <a:t>xxxx</a:t>
            </a:r>
            <a:r>
              <a:rPr lang="en-US" sz="2000" b="0" dirty="0" smtClean="0"/>
              <a:t> is </a:t>
            </a:r>
            <a:r>
              <a:rPr lang="en-US" sz="2000" b="0" dirty="0"/>
              <a:t>productive, extremely knowledgeable (in both breadth and depth</a:t>
            </a:r>
            <a:r>
              <a:rPr lang="en-US" sz="2000" b="0" dirty="0" smtClean="0"/>
              <a:t>), furthermore</a:t>
            </a:r>
            <a:r>
              <a:rPr lang="en-US" sz="2000" b="0" dirty="0"/>
              <a:t>, I suspect </a:t>
            </a:r>
            <a:r>
              <a:rPr lang="en-US" sz="2000" b="0" dirty="0" smtClean="0"/>
              <a:t>that his </a:t>
            </a:r>
            <a:r>
              <a:rPr lang="en-US" sz="2000" b="0" dirty="0"/>
              <a:t>presence will enrich your school, given his broad experience outside of </a:t>
            </a:r>
            <a:r>
              <a:rPr lang="en-US" sz="2000" b="0" dirty="0" smtClean="0"/>
              <a:t>physics </a:t>
            </a:r>
            <a:r>
              <a:rPr lang="en-GB" sz="2000" b="0" dirty="0" smtClean="0"/>
              <a:t>computing.</a:t>
            </a:r>
          </a:p>
          <a:p>
            <a:r>
              <a:rPr lang="en-US" sz="2000" b="0" dirty="0"/>
              <a:t>Mr. </a:t>
            </a:r>
            <a:r>
              <a:rPr lang="en-US" sz="2000" b="0" dirty="0" err="1" smtClean="0"/>
              <a:t>xxxx</a:t>
            </a:r>
            <a:r>
              <a:rPr lang="en-US" sz="2000" b="0" dirty="0" smtClean="0"/>
              <a:t> is familiar with </a:t>
            </a:r>
            <a:r>
              <a:rPr lang="en-US" sz="2000" b="0" dirty="0"/>
              <a:t>basics of applied mathematics, in particular stationary iterative schemes </a:t>
            </a:r>
            <a:r>
              <a:rPr lang="en-US" sz="2000" b="0" dirty="0" smtClean="0"/>
              <a:t>for linear </a:t>
            </a:r>
            <a:r>
              <a:rPr lang="en-US" sz="2000" b="0" dirty="0"/>
              <a:t>equation systems as they arise from elliptic partial systems. </a:t>
            </a:r>
            <a:r>
              <a:rPr lang="en-US" sz="2000" b="0" dirty="0" smtClean="0"/>
              <a:t>Furthermore</a:t>
            </a:r>
            <a:r>
              <a:rPr lang="en-US" sz="2000" b="0" dirty="0"/>
              <a:t>, a </a:t>
            </a:r>
            <a:r>
              <a:rPr lang="en-US" sz="2000" b="0" dirty="0" smtClean="0"/>
              <a:t>sound understanding </a:t>
            </a:r>
            <a:r>
              <a:rPr lang="en-US" sz="2000" b="0" dirty="0"/>
              <a:t>of C++ implementation idioms, basics of software engineering, as well as the </a:t>
            </a:r>
            <a:r>
              <a:rPr lang="en-US" sz="2000" b="0" dirty="0" smtClean="0"/>
              <a:t>interplay of </a:t>
            </a:r>
            <a:r>
              <a:rPr lang="en-US" sz="2000" b="0" dirty="0"/>
              <a:t>numerical kernels with state-of-the-art hardware was essential. Recent tasks of his include </a:t>
            </a:r>
            <a:r>
              <a:rPr lang="en-US" sz="2000" b="0" dirty="0" smtClean="0"/>
              <a:t>handwritten, </a:t>
            </a:r>
            <a:r>
              <a:rPr lang="en-US" sz="2000" b="0" dirty="0" err="1" smtClean="0"/>
              <a:t>optimised</a:t>
            </a:r>
            <a:r>
              <a:rPr lang="en-US" sz="2000" b="0" dirty="0" smtClean="0"/>
              <a:t> </a:t>
            </a:r>
            <a:r>
              <a:rPr lang="en-US" sz="2000" b="0" dirty="0"/>
              <a:t>kernels with a special focus on recent vector architectures into context with </a:t>
            </a:r>
            <a:r>
              <a:rPr lang="en-US" sz="2000" b="0" dirty="0" smtClean="0"/>
              <a:t>the emerging </a:t>
            </a:r>
            <a:r>
              <a:rPr lang="en-US" sz="2000" b="0" dirty="0"/>
              <a:t>field of stencil compilers for scientific computations.</a:t>
            </a:r>
            <a:endParaRPr lang="en-GB" sz="2000" dirty="0"/>
          </a:p>
        </p:txBody>
      </p:sp>
    </p:spTree>
    <p:extLst>
      <p:ext uri="{BB962C8B-B14F-4D97-AF65-F5344CB8AC3E}">
        <p14:creationId xmlns:p14="http://schemas.microsoft.com/office/powerpoint/2010/main" val="263549263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Excerpts from your reference letters</a:t>
            </a:r>
            <a:endParaRPr lang="en-GB" dirty="0"/>
          </a:p>
        </p:txBody>
      </p:sp>
      <p:sp>
        <p:nvSpPr>
          <p:cNvPr id="3" name="Content Placeholder 2"/>
          <p:cNvSpPr>
            <a:spLocks noGrp="1"/>
          </p:cNvSpPr>
          <p:nvPr>
            <p:ph idx="1"/>
          </p:nvPr>
        </p:nvSpPr>
        <p:spPr>
          <a:xfrm>
            <a:off x="20836" y="1484784"/>
            <a:ext cx="8686800" cy="4114800"/>
          </a:xfrm>
        </p:spPr>
        <p:txBody>
          <a:bodyPr/>
          <a:lstStyle/>
          <a:p>
            <a:r>
              <a:rPr lang="en-US" sz="2000" b="0" dirty="0" err="1" smtClean="0"/>
              <a:t>Mr</a:t>
            </a:r>
            <a:r>
              <a:rPr lang="en-US" sz="2000" b="0" dirty="0" smtClean="0"/>
              <a:t> </a:t>
            </a:r>
            <a:r>
              <a:rPr lang="en-US" sz="2000" b="0" dirty="0" err="1" smtClean="0"/>
              <a:t>xxxx</a:t>
            </a:r>
            <a:r>
              <a:rPr lang="en-US" sz="2000" b="0" dirty="0" smtClean="0"/>
              <a:t> has </a:t>
            </a:r>
            <a:r>
              <a:rPr lang="en-US" sz="2000" b="0" dirty="0"/>
              <a:t>successfully completed a first prototype of </a:t>
            </a:r>
            <a:r>
              <a:rPr lang="en-US" sz="2000" b="0" dirty="0" smtClean="0"/>
              <a:t>template </a:t>
            </a:r>
            <a:r>
              <a:rPr lang="en-US" sz="2000" b="0" dirty="0"/>
              <a:t>method of one </a:t>
            </a:r>
            <a:r>
              <a:rPr lang="en-US" sz="2000" b="0" dirty="0" smtClean="0"/>
              <a:t>geometrical shape</a:t>
            </a:r>
            <a:r>
              <a:rPr lang="en-US" sz="2000" b="0" dirty="0"/>
              <a:t>, demonstrating clearly the portable coding method proposed and identifying advantages and </a:t>
            </a:r>
            <a:r>
              <a:rPr lang="en-US" sz="2000" b="0" dirty="0" smtClean="0"/>
              <a:t>limitation of </a:t>
            </a:r>
            <a:r>
              <a:rPr lang="en-US" sz="2000" b="0" dirty="0"/>
              <a:t>the approach. He has shown the ability to absorb quickly the essential elements of complex software and </a:t>
            </a:r>
            <a:r>
              <a:rPr lang="en-US" sz="2000" b="0" dirty="0" smtClean="0"/>
              <a:t>an excellent </a:t>
            </a:r>
            <a:r>
              <a:rPr lang="en-US" sz="2000" b="0" dirty="0"/>
              <a:t>understanding of the complex interactions of C++ features including templates and inheritance. </a:t>
            </a:r>
            <a:r>
              <a:rPr lang="en-US" sz="2000" b="0" dirty="0" smtClean="0"/>
              <a:t>He has </a:t>
            </a:r>
            <a:r>
              <a:rPr lang="en-US" sz="2000" b="0" dirty="0"/>
              <a:t>also demonstrated drive and inventiveness, and the ability to create clear, well engineered </a:t>
            </a:r>
            <a:r>
              <a:rPr lang="en-US" sz="2000" b="0" dirty="0" smtClean="0"/>
              <a:t>code</a:t>
            </a:r>
          </a:p>
          <a:p>
            <a:r>
              <a:rPr lang="en-US" sz="2000" b="0" dirty="0"/>
              <a:t>In his </a:t>
            </a:r>
            <a:r>
              <a:rPr lang="en-US" sz="2000" b="0" dirty="0" smtClean="0"/>
              <a:t>work,  </a:t>
            </a:r>
            <a:r>
              <a:rPr lang="en-US" sz="2000" b="0" dirty="0" err="1" smtClean="0"/>
              <a:t>xxxx</a:t>
            </a:r>
            <a:r>
              <a:rPr lang="en-US" sz="2000" b="0" dirty="0" smtClean="0"/>
              <a:t> has </a:t>
            </a:r>
            <a:r>
              <a:rPr lang="en-US" sz="2000" b="0" dirty="0"/>
              <a:t>successfully mastered a steady progression of new technologies, </a:t>
            </a:r>
            <a:r>
              <a:rPr lang="en-US" sz="2000" b="0" dirty="0" smtClean="0"/>
              <a:t>including experiment workflow </a:t>
            </a:r>
            <a:r>
              <a:rPr lang="en-US" sz="2000" b="0" dirty="0"/>
              <a:t>management systems (</a:t>
            </a:r>
            <a:r>
              <a:rPr lang="en-US" sz="2000" b="0" dirty="0" err="1"/>
              <a:t>esp</a:t>
            </a:r>
            <a:r>
              <a:rPr lang="en-US" sz="2000" b="0" dirty="0"/>
              <a:t> Condor), </a:t>
            </a:r>
            <a:r>
              <a:rPr lang="en-US" sz="2000" b="0" dirty="0" err="1"/>
              <a:t>laaS</a:t>
            </a:r>
            <a:r>
              <a:rPr lang="en-US" sz="2000" b="0" dirty="0"/>
              <a:t> platforms (</a:t>
            </a:r>
            <a:r>
              <a:rPr lang="en-US" sz="2000" b="0" dirty="0" err="1"/>
              <a:t>eg</a:t>
            </a:r>
            <a:r>
              <a:rPr lang="en-US" sz="2000" b="0" dirty="0"/>
              <a:t> </a:t>
            </a:r>
            <a:r>
              <a:rPr lang="en-US" sz="2000" b="0" dirty="0" err="1"/>
              <a:t>Openstack</a:t>
            </a:r>
            <a:r>
              <a:rPr lang="en-US" sz="2000" b="0" dirty="0"/>
              <a:t>), </a:t>
            </a:r>
            <a:r>
              <a:rPr lang="en-US" sz="2000" b="0" dirty="0" smtClean="0"/>
              <a:t>image building </a:t>
            </a:r>
            <a:r>
              <a:rPr lang="en-US" sz="2000" b="0" dirty="0"/>
              <a:t>and management systems, contextualization frameworks and fabric monitoring (</a:t>
            </a:r>
            <a:r>
              <a:rPr lang="en-US" sz="2000" b="0" dirty="0" err="1"/>
              <a:t>eg</a:t>
            </a:r>
            <a:r>
              <a:rPr lang="en-US" sz="2000" b="0" dirty="0"/>
              <a:t> Ganglia</a:t>
            </a:r>
            <a:r>
              <a:rPr lang="en-US" sz="2000" b="0" dirty="0" smtClean="0"/>
              <a:t>). Beyond successfully </a:t>
            </a:r>
            <a:r>
              <a:rPr lang="en-US" sz="2000" b="0" dirty="0"/>
              <a:t>evaluating and demonstrating aspects of these technologies, he has shown </a:t>
            </a:r>
            <a:r>
              <a:rPr lang="en-US" sz="2000" b="0" dirty="0" smtClean="0"/>
              <a:t>a notable </a:t>
            </a:r>
            <a:r>
              <a:rPr lang="en-US" sz="2000" b="0" dirty="0"/>
              <a:t>awareness of how all these components could fit together </a:t>
            </a:r>
            <a:r>
              <a:rPr lang="en-US" sz="2000" b="0" dirty="0" smtClean="0"/>
              <a:t>architecturally </a:t>
            </a:r>
            <a:r>
              <a:rPr lang="en-US" sz="2000" b="0" dirty="0"/>
              <a:t>and what </a:t>
            </a:r>
            <a:r>
              <a:rPr lang="en-US" sz="2000" b="0" dirty="0" smtClean="0"/>
              <a:t>compromise and </a:t>
            </a:r>
            <a:r>
              <a:rPr lang="en-US" sz="2000" b="0" dirty="0"/>
              <a:t>advantages </a:t>
            </a:r>
            <a:r>
              <a:rPr lang="en-US" sz="2000" b="0" dirty="0" smtClean="0"/>
              <a:t>follow </a:t>
            </a:r>
            <a:r>
              <a:rPr lang="en-US" sz="2000" b="0" dirty="0"/>
              <a:t>from different technology choices</a:t>
            </a:r>
            <a:endParaRPr lang="en-GB" sz="2000" dirty="0"/>
          </a:p>
        </p:txBody>
      </p:sp>
    </p:spTree>
    <p:extLst>
      <p:ext uri="{BB962C8B-B14F-4D97-AF65-F5344CB8AC3E}">
        <p14:creationId xmlns:p14="http://schemas.microsoft.com/office/powerpoint/2010/main" val="4205267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Excerpts from your reference letters</a:t>
            </a:r>
            <a:endParaRPr lang="en-GB" dirty="0"/>
          </a:p>
        </p:txBody>
      </p:sp>
      <p:sp>
        <p:nvSpPr>
          <p:cNvPr id="3" name="Content Placeholder 2"/>
          <p:cNvSpPr>
            <a:spLocks noGrp="1"/>
          </p:cNvSpPr>
          <p:nvPr>
            <p:ph idx="1"/>
          </p:nvPr>
        </p:nvSpPr>
        <p:spPr/>
        <p:txBody>
          <a:bodyPr/>
          <a:lstStyle/>
          <a:p>
            <a:r>
              <a:rPr lang="en-US" sz="2000" b="0" dirty="0"/>
              <a:t>In his work, </a:t>
            </a:r>
            <a:r>
              <a:rPr lang="en-US" sz="2000" b="0" dirty="0" err="1"/>
              <a:t>Mr</a:t>
            </a:r>
            <a:r>
              <a:rPr lang="en-US" sz="2000" b="0" dirty="0"/>
              <a:t> </a:t>
            </a:r>
            <a:r>
              <a:rPr lang="en-US" sz="2000" b="0" dirty="0" err="1" smtClean="0"/>
              <a:t>xxxx</a:t>
            </a:r>
            <a:r>
              <a:rPr lang="en-US" sz="2000" b="0" dirty="0" smtClean="0"/>
              <a:t> has </a:t>
            </a:r>
            <a:r>
              <a:rPr lang="en-US" sz="2000" b="0" dirty="0"/>
              <a:t>successfully certified, configured and made </a:t>
            </a:r>
            <a:r>
              <a:rPr lang="en-US" sz="2000" b="0" dirty="0" smtClean="0"/>
              <a:t>operationally functional </a:t>
            </a:r>
            <a:r>
              <a:rPr lang="en-US" sz="2000" b="0" dirty="0"/>
              <a:t>new grid site CIS-NCBJ, providing computing and storage resources for </a:t>
            </a:r>
            <a:r>
              <a:rPr lang="en-US" sz="2000" b="0" dirty="0" smtClean="0"/>
              <a:t>the </a:t>
            </a:r>
            <a:r>
              <a:rPr lang="en-US" sz="2000" b="0" dirty="0" err="1" smtClean="0"/>
              <a:t>LHCb</a:t>
            </a:r>
            <a:r>
              <a:rPr lang="en-US" sz="2000" b="0" dirty="0" smtClean="0"/>
              <a:t> </a:t>
            </a:r>
            <a:r>
              <a:rPr lang="en-US" sz="2000" b="0" dirty="0"/>
              <a:t>experiment at </a:t>
            </a:r>
            <a:r>
              <a:rPr lang="en-US" sz="2000" b="0" dirty="0" smtClean="0"/>
              <a:t>CERN.</a:t>
            </a:r>
          </a:p>
          <a:p>
            <a:r>
              <a:rPr lang="en-US" sz="2000" b="0" dirty="0"/>
              <a:t>I am confident that </a:t>
            </a:r>
            <a:r>
              <a:rPr lang="en-US" sz="2000" b="0" dirty="0" err="1" smtClean="0"/>
              <a:t>xxxx</a:t>
            </a:r>
            <a:r>
              <a:rPr lang="en-US" sz="2000" b="0" dirty="0" smtClean="0"/>
              <a:t> has </a:t>
            </a:r>
            <a:r>
              <a:rPr lang="en-US" sz="2000" b="0" dirty="0"/>
              <a:t>very good potential to do well in HEP computing. If possible, </a:t>
            </a:r>
            <a:r>
              <a:rPr lang="en-US" sz="2000" b="0" dirty="0" smtClean="0"/>
              <a:t>we would </a:t>
            </a:r>
            <a:r>
              <a:rPr lang="en-US" sz="2000" b="0" dirty="0"/>
              <a:t>like him to take up bigger and more important roles in the context of CMS </a:t>
            </a:r>
            <a:r>
              <a:rPr lang="en-US" sz="2000" b="0" dirty="0" smtClean="0"/>
              <a:t>computing efforts </a:t>
            </a:r>
            <a:r>
              <a:rPr lang="en-US" sz="2000" b="0" dirty="0" err="1" smtClean="0"/>
              <a:t>whch</a:t>
            </a:r>
            <a:r>
              <a:rPr lang="en-US" sz="2000" b="0" dirty="0" smtClean="0"/>
              <a:t> </a:t>
            </a:r>
            <a:r>
              <a:rPr lang="en-US" sz="2000" b="0" dirty="0"/>
              <a:t>always need skilled personnel. Thus, I feel the exposure of </a:t>
            </a:r>
            <a:r>
              <a:rPr lang="en-US" sz="2000" b="0" dirty="0" err="1" smtClean="0"/>
              <a:t>xxxx</a:t>
            </a:r>
            <a:r>
              <a:rPr lang="en-US" sz="2000" b="0" dirty="0" smtClean="0"/>
              <a:t> to the </a:t>
            </a:r>
            <a:r>
              <a:rPr lang="en-US" sz="2000" b="0" dirty="0" err="1" smtClean="0"/>
              <a:t>tCSC</a:t>
            </a:r>
            <a:r>
              <a:rPr lang="en-US" sz="2000" b="0" dirty="0" smtClean="0"/>
              <a:t> will </a:t>
            </a:r>
            <a:r>
              <a:rPr lang="en-US" sz="2000" b="0" dirty="0"/>
              <a:t>be very beneficial for him</a:t>
            </a:r>
            <a:r>
              <a:rPr lang="en-US" sz="2000" b="0" dirty="0" smtClean="0"/>
              <a:t>.</a:t>
            </a:r>
          </a:p>
          <a:p>
            <a:r>
              <a:rPr lang="en-US" sz="2000" b="0" dirty="0"/>
              <a:t>Compared to other Ph.D. students, </a:t>
            </a:r>
            <a:r>
              <a:rPr lang="en-US" sz="2000" b="0" dirty="0" err="1" smtClean="0"/>
              <a:t>xxxxx</a:t>
            </a:r>
            <a:r>
              <a:rPr lang="en-US" sz="2000" b="0" dirty="0" smtClean="0"/>
              <a:t>  </a:t>
            </a:r>
            <a:r>
              <a:rPr lang="en-US" sz="2000" b="0" dirty="0"/>
              <a:t>is clearly out-standing, certainly </a:t>
            </a:r>
            <a:r>
              <a:rPr lang="en-US" sz="2000" b="0" dirty="0" smtClean="0"/>
              <a:t>being among </a:t>
            </a:r>
            <a:r>
              <a:rPr lang="en-US" sz="2000" b="0" dirty="0"/>
              <a:t>the top 10% of all Ph.D. students. Since his Ph.D. work is a direct application </a:t>
            </a:r>
            <a:r>
              <a:rPr lang="en-US" sz="2000" b="0" dirty="0" smtClean="0"/>
              <a:t>of computer </a:t>
            </a:r>
            <a:r>
              <a:rPr lang="en-US" sz="2000" b="0" dirty="0"/>
              <a:t>architecture and networking for high data-throughputs, being the main topic </a:t>
            </a:r>
            <a:r>
              <a:rPr lang="en-US" sz="2000" b="0" dirty="0" smtClean="0"/>
              <a:t>of the </a:t>
            </a:r>
            <a:r>
              <a:rPr lang="en-US" sz="2000" b="0" dirty="0"/>
              <a:t>2nd Thematic CSC 2014, he would greatly benefit from attending the School.</a:t>
            </a:r>
            <a:endParaRPr lang="en-GB" sz="2000" dirty="0"/>
          </a:p>
        </p:txBody>
      </p:sp>
    </p:spTree>
    <p:extLst>
      <p:ext uri="{BB962C8B-B14F-4D97-AF65-F5344CB8AC3E}">
        <p14:creationId xmlns:p14="http://schemas.microsoft.com/office/powerpoint/2010/main" val="72410106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0825" y="652462"/>
            <a:ext cx="8686800" cy="4114800"/>
          </a:xfrm>
        </p:spPr>
        <p:txBody>
          <a:bodyPr/>
          <a:lstStyle/>
          <a:p>
            <a:r>
              <a:rPr lang="en-US" sz="2000" b="0" dirty="0"/>
              <a:t>He contributed to the study of math and </a:t>
            </a:r>
            <a:r>
              <a:rPr lang="en-US" sz="2000" b="0" dirty="0" smtClean="0"/>
              <a:t>algebra libraries</a:t>
            </a:r>
            <a:r>
              <a:rPr lang="en-US" sz="2000" b="0" dirty="0"/>
              <a:t>, leading to the decision to replace CLHEP with Eigen in ATLAS reconstruction. </a:t>
            </a:r>
            <a:r>
              <a:rPr lang="en-US" sz="2000" b="0" dirty="0" smtClean="0"/>
              <a:t>He helped </a:t>
            </a:r>
            <a:r>
              <a:rPr lang="en-US" sz="2000" b="0" dirty="0"/>
              <a:t>redesigning the tracking EDM which showed up in his studies as </a:t>
            </a:r>
            <a:r>
              <a:rPr lang="en-US" sz="2000" b="0" dirty="0" smtClean="0"/>
              <a:t>problematic because </a:t>
            </a:r>
            <a:r>
              <a:rPr lang="en-US" sz="2000" b="0" dirty="0"/>
              <a:t>of its overly involved C++ design that caused inefficient memory usage </a:t>
            </a:r>
            <a:r>
              <a:rPr lang="en-US" sz="2000" b="0" dirty="0" smtClean="0"/>
              <a:t>and prevented </a:t>
            </a:r>
            <a:r>
              <a:rPr lang="en-US" sz="2000" b="0" dirty="0"/>
              <a:t>automatic code </a:t>
            </a:r>
            <a:r>
              <a:rPr lang="en-US" sz="2000" b="0" dirty="0" err="1"/>
              <a:t>optimisation</a:t>
            </a:r>
            <a:r>
              <a:rPr lang="en-US" sz="2000" b="0" dirty="0"/>
              <a:t>, including </a:t>
            </a:r>
            <a:r>
              <a:rPr lang="en-US" sz="2000" b="0" dirty="0" err="1"/>
              <a:t>vectorisation</a:t>
            </a:r>
            <a:r>
              <a:rPr lang="en-US" sz="2000" b="0" dirty="0"/>
              <a:t>. In parallel to this </a:t>
            </a:r>
            <a:r>
              <a:rPr lang="en-US" sz="2000" b="0" dirty="0" smtClean="0"/>
              <a:t>code analysis </a:t>
            </a:r>
            <a:r>
              <a:rPr lang="en-US" sz="2000" b="0" dirty="0"/>
              <a:t>and </a:t>
            </a:r>
            <a:r>
              <a:rPr lang="en-US" sz="2000" b="0" dirty="0" err="1"/>
              <a:t>optimisation</a:t>
            </a:r>
            <a:r>
              <a:rPr lang="en-US" sz="2000" b="0" dirty="0"/>
              <a:t> work </a:t>
            </a:r>
            <a:r>
              <a:rPr lang="en-US" sz="2000" b="0" dirty="0" err="1" smtClean="0"/>
              <a:t>xxxx</a:t>
            </a:r>
            <a:r>
              <a:rPr lang="en-US" sz="2000" b="0" dirty="0" smtClean="0"/>
              <a:t> started </a:t>
            </a:r>
            <a:r>
              <a:rPr lang="en-US" sz="2000" b="0" dirty="0"/>
              <a:t>investigating how the track </a:t>
            </a:r>
            <a:r>
              <a:rPr lang="en-US" sz="2000" b="0" dirty="0" smtClean="0"/>
              <a:t>reconstruction could </a:t>
            </a:r>
            <a:r>
              <a:rPr lang="en-US" sz="2000" b="0" dirty="0"/>
              <a:t>be modified to make it suitable for multi-processing. Current tracking strategies </a:t>
            </a:r>
            <a:r>
              <a:rPr lang="en-US" sz="2000" b="0" dirty="0" smtClean="0"/>
              <a:t>in ATLAS </a:t>
            </a:r>
            <a:r>
              <a:rPr lang="en-US" sz="2000" b="0" dirty="0"/>
              <a:t>are highly sequential and novel algorithmic ideas are needed to optimally use </a:t>
            </a:r>
            <a:r>
              <a:rPr lang="en-US" sz="2000" b="0" dirty="0" smtClean="0"/>
              <a:t>future </a:t>
            </a:r>
            <a:r>
              <a:rPr lang="en-GB" sz="2000" b="0" dirty="0" smtClean="0"/>
              <a:t>many </a:t>
            </a:r>
            <a:r>
              <a:rPr lang="en-GB" sz="2000" b="0" dirty="0"/>
              <a:t>core architectures.! !</a:t>
            </a:r>
          </a:p>
          <a:p>
            <a:r>
              <a:rPr lang="en-US" sz="2000" b="0" dirty="0" err="1" smtClean="0"/>
              <a:t>Xxxx</a:t>
            </a:r>
            <a:r>
              <a:rPr lang="en-US" sz="2000" b="0" dirty="0" smtClean="0"/>
              <a:t> is </a:t>
            </a:r>
            <a:r>
              <a:rPr lang="en-US" sz="2000" b="0" dirty="0"/>
              <a:t>a highly motivated and skilful student. Over the first year of his thesis work he </a:t>
            </a:r>
            <a:r>
              <a:rPr lang="en-US" sz="2000" b="0" dirty="0" smtClean="0"/>
              <a:t>has contributed </a:t>
            </a:r>
            <a:r>
              <a:rPr lang="en-US" sz="2000" b="0" dirty="0"/>
              <a:t>several studies on code analysis and </a:t>
            </a:r>
            <a:r>
              <a:rPr lang="en-US" sz="2000" b="0" dirty="0" err="1"/>
              <a:t>optimisation</a:t>
            </a:r>
            <a:r>
              <a:rPr lang="en-US" sz="2000" b="0" dirty="0"/>
              <a:t>, concurrent programming</a:t>
            </a:r>
            <a:r>
              <a:rPr lang="en-US" sz="2000" b="0" dirty="0" smtClean="0"/>
              <a:t>, compilers </a:t>
            </a:r>
            <a:r>
              <a:rPr lang="en-US" sz="2000" b="0" dirty="0"/>
              <a:t>and processing techniques to the ATLAS Software project. The program of </a:t>
            </a:r>
            <a:r>
              <a:rPr lang="en-US" sz="2000" b="0" dirty="0" smtClean="0"/>
              <a:t>the 2nd </a:t>
            </a:r>
            <a:r>
              <a:rPr lang="en-US" sz="2000" b="0" dirty="0"/>
              <a:t>thematic CERN School of Computing covers exactly the subjects and technologies </a:t>
            </a:r>
            <a:r>
              <a:rPr lang="en-US" sz="2000" b="0" dirty="0" smtClean="0"/>
              <a:t>that are </a:t>
            </a:r>
            <a:r>
              <a:rPr lang="en-US" sz="2000" b="0" dirty="0"/>
              <a:t>of direct relevance for the thesis work of </a:t>
            </a:r>
            <a:r>
              <a:rPr lang="en-US" sz="2000" b="0" dirty="0" err="1" smtClean="0"/>
              <a:t>xxxx</a:t>
            </a:r>
            <a:r>
              <a:rPr lang="en-US" sz="2000" b="0" dirty="0" smtClean="0"/>
              <a:t>. </a:t>
            </a:r>
            <a:r>
              <a:rPr lang="en-US" sz="2000" b="0" dirty="0"/>
              <a:t>Participation in the school will give </a:t>
            </a:r>
            <a:r>
              <a:rPr lang="en-US" sz="2000" b="0" dirty="0" smtClean="0"/>
              <a:t>him the </a:t>
            </a:r>
            <a:r>
              <a:rPr lang="en-US" sz="2000" b="0" dirty="0"/>
              <a:t>deeper knowledge and required overview of modern programming techniques that </a:t>
            </a:r>
            <a:r>
              <a:rPr lang="en-US" sz="2000" b="0" dirty="0" smtClean="0"/>
              <a:t>he requires </a:t>
            </a:r>
            <a:r>
              <a:rPr lang="en-US" sz="2000" b="0" dirty="0"/>
              <a:t>for his thesis work. I therefore would be delighted if his application would </a:t>
            </a:r>
            <a:r>
              <a:rPr lang="en-US" sz="2000" b="0" dirty="0" smtClean="0"/>
              <a:t>be accepted </a:t>
            </a:r>
            <a:r>
              <a:rPr lang="en-US" sz="2000" b="0" dirty="0"/>
              <a:t>and he would be given the opportunity to participate in this </a:t>
            </a:r>
            <a:r>
              <a:rPr lang="en-US" sz="2000" b="0" dirty="0" smtClean="0"/>
              <a:t>school !</a:t>
            </a:r>
            <a:endParaRPr lang="en-GB" sz="2000" dirty="0"/>
          </a:p>
        </p:txBody>
      </p:sp>
    </p:spTree>
    <p:extLst>
      <p:ext uri="{BB962C8B-B14F-4D97-AF65-F5344CB8AC3E}">
        <p14:creationId xmlns:p14="http://schemas.microsoft.com/office/powerpoint/2010/main" val="14588090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Excerpts from your reference letters</a:t>
            </a:r>
            <a:endParaRPr lang="en-GB" dirty="0"/>
          </a:p>
        </p:txBody>
      </p:sp>
      <p:sp>
        <p:nvSpPr>
          <p:cNvPr id="3" name="Content Placeholder 2"/>
          <p:cNvSpPr>
            <a:spLocks noGrp="1"/>
          </p:cNvSpPr>
          <p:nvPr>
            <p:ph idx="1"/>
          </p:nvPr>
        </p:nvSpPr>
        <p:spPr>
          <a:xfrm>
            <a:off x="0" y="1412776"/>
            <a:ext cx="8686800" cy="4114800"/>
          </a:xfrm>
        </p:spPr>
        <p:txBody>
          <a:bodyPr/>
          <a:lstStyle/>
          <a:p>
            <a:r>
              <a:rPr lang="en-US" sz="2000" b="0" dirty="0" err="1" smtClean="0"/>
              <a:t>Xxxx</a:t>
            </a:r>
            <a:r>
              <a:rPr lang="en-US" sz="2000" b="0" dirty="0" smtClean="0"/>
              <a:t> has </a:t>
            </a:r>
            <a:r>
              <a:rPr lang="en-US" sz="2000" b="0" dirty="0"/>
              <a:t>already implemented the sequential version of the track </a:t>
            </a:r>
            <a:r>
              <a:rPr lang="en-US" sz="2000" b="0" dirty="0" err="1"/>
              <a:t>nder</a:t>
            </a:r>
            <a:r>
              <a:rPr lang="en-US" sz="2000" b="0" dirty="0"/>
              <a:t>, and thus </a:t>
            </a:r>
            <a:r>
              <a:rPr lang="en-US" sz="2000" b="0" dirty="0" smtClean="0"/>
              <a:t>is familiar </a:t>
            </a:r>
            <a:r>
              <a:rPr lang="en-US" sz="2000" b="0" dirty="0"/>
              <a:t>with large-scale software systems such as the Belle II </a:t>
            </a:r>
            <a:r>
              <a:rPr lang="en-US" sz="2000" b="0" dirty="0" smtClean="0"/>
              <a:t>(</a:t>
            </a:r>
            <a:r>
              <a:rPr lang="en-US" sz="2000" b="0" dirty="0" err="1" smtClean="0"/>
              <a:t>Kek</a:t>
            </a:r>
            <a:r>
              <a:rPr lang="en-US" sz="2000" b="0" dirty="0" smtClean="0"/>
              <a:t> Japan) analysis </a:t>
            </a:r>
            <a:r>
              <a:rPr lang="en-US" sz="2000" b="0" dirty="0"/>
              <a:t>framework, </a:t>
            </a:r>
            <a:r>
              <a:rPr lang="en-US" sz="2000" b="0" dirty="0" smtClean="0"/>
              <a:t>the C</a:t>
            </a:r>
            <a:r>
              <a:rPr lang="en-US" sz="2000" b="0" dirty="0"/>
              <a:t>++ programming language and various </a:t>
            </a:r>
            <a:r>
              <a:rPr lang="en-US" sz="2000" b="0" dirty="0" err="1"/>
              <a:t>avors</a:t>
            </a:r>
            <a:r>
              <a:rPr lang="en-US" sz="2000" b="0" dirty="0"/>
              <a:t> of the Linux operating system. </a:t>
            </a:r>
            <a:r>
              <a:rPr lang="en-US" sz="2000" b="0" dirty="0" smtClean="0"/>
              <a:t>The school </a:t>
            </a:r>
            <a:r>
              <a:rPr lang="en-US" sz="2000" b="0" dirty="0"/>
              <a:t>is a wonderful opportunity for him to learn more about high-performance </a:t>
            </a:r>
            <a:r>
              <a:rPr lang="en-US" sz="2000" b="0" dirty="0" smtClean="0"/>
              <a:t>computing and </a:t>
            </a:r>
            <a:r>
              <a:rPr lang="en-US" sz="2000" b="0" dirty="0"/>
              <a:t>parallel programming. I am sure that he and his work will greatly </a:t>
            </a:r>
            <a:r>
              <a:rPr lang="en-US" sz="2000" b="0" dirty="0" err="1"/>
              <a:t>benet</a:t>
            </a:r>
            <a:r>
              <a:rPr lang="en-US" sz="2000" b="0" dirty="0"/>
              <a:t> from </a:t>
            </a:r>
            <a:r>
              <a:rPr lang="en-US" sz="2000" b="0" dirty="0" smtClean="0"/>
              <a:t>the </a:t>
            </a:r>
            <a:r>
              <a:rPr lang="en-GB" sz="2000" b="0" dirty="0" smtClean="0"/>
              <a:t>attendance </a:t>
            </a:r>
            <a:r>
              <a:rPr lang="en-GB" sz="2000" b="0" dirty="0"/>
              <a:t>of the school</a:t>
            </a:r>
            <a:r>
              <a:rPr lang="en-GB" sz="2000" b="0" dirty="0" smtClean="0"/>
              <a:t>.</a:t>
            </a:r>
          </a:p>
          <a:p>
            <a:r>
              <a:rPr lang="en-US" sz="2000" b="0" dirty="0" err="1" smtClean="0"/>
              <a:t>xxxx's</a:t>
            </a:r>
            <a:r>
              <a:rPr lang="en-US" sz="2000" b="0" dirty="0" smtClean="0"/>
              <a:t> </a:t>
            </a:r>
            <a:r>
              <a:rPr lang="en-US" sz="2000" b="0" dirty="0"/>
              <a:t>contributions to </a:t>
            </a:r>
            <a:r>
              <a:rPr lang="en-US" sz="2000" b="0" dirty="0" smtClean="0"/>
              <a:t>ATLAS are too </a:t>
            </a:r>
            <a:r>
              <a:rPr lang="en-US" sz="2000" b="0" dirty="0"/>
              <a:t>many to list. Some examples of </a:t>
            </a:r>
            <a:r>
              <a:rPr lang="en-US" sz="2000" b="0" dirty="0" smtClean="0"/>
              <a:t>his achievements </a:t>
            </a:r>
            <a:r>
              <a:rPr lang="en-US" sz="2000" b="0" dirty="0"/>
              <a:t>are being the driving force in ATLAS behind the alignment </a:t>
            </a:r>
            <a:r>
              <a:rPr lang="en-US" sz="2000" b="0" dirty="0" smtClean="0"/>
              <a:t>of </a:t>
            </a:r>
            <a:r>
              <a:rPr lang="en-US" sz="2000" b="0" dirty="0"/>
              <a:t>the </a:t>
            </a:r>
            <a:r>
              <a:rPr lang="en-US" sz="2000" b="0" dirty="0" smtClean="0"/>
              <a:t>inner tracking </a:t>
            </a:r>
            <a:r>
              <a:rPr lang="en-US" sz="2000" b="0" dirty="0"/>
              <a:t>detectors and implementing improvements to the electron reconstruction </a:t>
            </a:r>
            <a:r>
              <a:rPr lang="en-US" sz="2000" b="0" dirty="0" smtClean="0"/>
              <a:t>which led </a:t>
            </a:r>
            <a:r>
              <a:rPr lang="en-US" sz="2000" b="0" dirty="0"/>
              <a:t>to great improvements in the energy resolution for electrons </a:t>
            </a:r>
            <a:r>
              <a:rPr lang="en-US" sz="2000" b="0" dirty="0" smtClean="0"/>
              <a:t>undergoing bremsstrahlung</a:t>
            </a:r>
            <a:r>
              <a:rPr lang="en-US" sz="2000" b="0" dirty="0"/>
              <a:t>. His technical skills, his sharp mind, his friendly demeanor and </a:t>
            </a:r>
            <a:r>
              <a:rPr lang="en-US" sz="2000" b="0" dirty="0" smtClean="0"/>
              <a:t>his outstanding </a:t>
            </a:r>
            <a:r>
              <a:rPr lang="en-US" sz="2000" b="0" dirty="0"/>
              <a:t>leadership qualities has led to </a:t>
            </a:r>
            <a:r>
              <a:rPr lang="en-US" sz="2000" b="0" dirty="0" err="1" smtClean="0"/>
              <a:t>xxxx</a:t>
            </a:r>
            <a:r>
              <a:rPr lang="en-US" sz="2000" b="0" dirty="0" smtClean="0"/>
              <a:t> being </a:t>
            </a:r>
            <a:r>
              <a:rPr lang="en-US" sz="2000" b="0" dirty="0"/>
              <a:t>selected for several </a:t>
            </a:r>
            <a:r>
              <a:rPr lang="en-US" sz="2000" b="0" dirty="0" smtClean="0"/>
              <a:t>leadership positions </a:t>
            </a:r>
            <a:r>
              <a:rPr lang="en-US" sz="2000" b="0" dirty="0"/>
              <a:t>in ATLAS, and he is currently a member of the physics coordination </a:t>
            </a:r>
            <a:r>
              <a:rPr lang="en-US" sz="2000" b="0" dirty="0" smtClean="0"/>
              <a:t>group overseeing </a:t>
            </a:r>
            <a:r>
              <a:rPr lang="en-US" sz="2000" b="0" dirty="0"/>
              <a:t>the whole ATLAS physics program.</a:t>
            </a:r>
            <a:endParaRPr lang="en-GB" sz="2000" dirty="0"/>
          </a:p>
        </p:txBody>
      </p:sp>
    </p:spTree>
    <p:extLst>
      <p:ext uri="{BB962C8B-B14F-4D97-AF65-F5344CB8AC3E}">
        <p14:creationId xmlns:p14="http://schemas.microsoft.com/office/powerpoint/2010/main" val="216374856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b="0" dirty="0"/>
              <a:t>Excerpts from your reference letters</a:t>
            </a:r>
            <a:endParaRPr lang="en-GB" dirty="0"/>
          </a:p>
        </p:txBody>
      </p:sp>
      <p:sp>
        <p:nvSpPr>
          <p:cNvPr id="3" name="Content Placeholder 2"/>
          <p:cNvSpPr>
            <a:spLocks noGrp="1"/>
          </p:cNvSpPr>
          <p:nvPr>
            <p:ph idx="1"/>
          </p:nvPr>
        </p:nvSpPr>
        <p:spPr/>
        <p:txBody>
          <a:bodyPr/>
          <a:lstStyle/>
          <a:p>
            <a:r>
              <a:rPr lang="en-US" b="0" dirty="0" err="1" smtClean="0"/>
              <a:t>Xxxx</a:t>
            </a:r>
            <a:r>
              <a:rPr lang="en-US" b="0" dirty="0" smtClean="0"/>
              <a:t> was </a:t>
            </a:r>
            <a:r>
              <a:rPr lang="en-US" b="0" dirty="0"/>
              <a:t>appointed as a site administrator for the </a:t>
            </a:r>
            <a:r>
              <a:rPr lang="en-US" b="0" dirty="0" err="1"/>
              <a:t>Bogolybov</a:t>
            </a:r>
            <a:r>
              <a:rPr lang="en-US" b="0" dirty="0"/>
              <a:t> Institute for Theoretical Physics (BITP), Ukraine and subsequently as a regional expert for all Ukrainian computing sites providing CPU and storage resources for the ALICE experiment. </a:t>
            </a:r>
            <a:r>
              <a:rPr lang="en-US" b="0" dirty="0" err="1" smtClean="0"/>
              <a:t>Xxxx</a:t>
            </a:r>
            <a:r>
              <a:rPr lang="en-US" b="0" dirty="0" smtClean="0"/>
              <a:t> excelled </a:t>
            </a:r>
            <a:r>
              <a:rPr lang="en-US" b="0" dirty="0"/>
              <a:t>at this function, quickly learning the complex site operation procedures and Grid software. Under her competent management, the computing resources were always operational. </a:t>
            </a:r>
            <a:r>
              <a:rPr lang="en-US" b="0" dirty="0" err="1" smtClean="0"/>
              <a:t>xxxx</a:t>
            </a:r>
            <a:r>
              <a:rPr lang="en-US" b="0" dirty="0" smtClean="0"/>
              <a:t> was also selected </a:t>
            </a:r>
            <a:r>
              <a:rPr lang="en-US" b="0" dirty="0"/>
              <a:t>a as non-member state Summer Student at CERN and assigned to the ALICE Core offline team</a:t>
            </a:r>
            <a:r>
              <a:rPr lang="en-US" b="0" dirty="0" smtClean="0"/>
              <a:t>.</a:t>
            </a:r>
          </a:p>
          <a:p>
            <a:endParaRPr lang="en-US" b="0" dirty="0" smtClean="0"/>
          </a:p>
          <a:p>
            <a:endParaRPr lang="en-GB" dirty="0"/>
          </a:p>
        </p:txBody>
      </p:sp>
    </p:spTree>
    <p:extLst>
      <p:ext uri="{BB962C8B-B14F-4D97-AF65-F5344CB8AC3E}">
        <p14:creationId xmlns:p14="http://schemas.microsoft.com/office/powerpoint/2010/main" val="211769020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Who are the </a:t>
            </a:r>
            <a:r>
              <a:rPr lang="en-US" dirty="0" err="1" smtClean="0"/>
              <a:t>tCSC</a:t>
            </a:r>
            <a:r>
              <a:rPr lang="en-US" dirty="0" smtClean="0"/>
              <a:t> participants ?</a:t>
            </a:r>
            <a:endParaRPr lang="en-GB" dirty="0"/>
          </a:p>
        </p:txBody>
      </p:sp>
      <p:sp>
        <p:nvSpPr>
          <p:cNvPr id="3" name="Content Placeholder 2"/>
          <p:cNvSpPr>
            <a:spLocks noGrp="1"/>
          </p:cNvSpPr>
          <p:nvPr>
            <p:ph idx="1"/>
          </p:nvPr>
        </p:nvSpPr>
        <p:spPr/>
        <p:txBody>
          <a:bodyPr/>
          <a:lstStyle/>
          <a:p>
            <a:r>
              <a:rPr lang="en-US" dirty="0" smtClean="0"/>
              <a:t>… you are young, diverse, you come from many countries, from different institutes …</a:t>
            </a:r>
          </a:p>
          <a:p>
            <a:r>
              <a:rPr lang="en-US" dirty="0" smtClean="0"/>
              <a:t>… you have all an incredible potential and a passion for both computing and science.</a:t>
            </a:r>
          </a:p>
          <a:p>
            <a:r>
              <a:rPr lang="en-US" dirty="0" smtClean="0"/>
              <a:t>You will work together one week to widen your skills but also and establish lifetime links between yourselves and across research institutes that will be useful throughout your entire career.</a:t>
            </a:r>
          </a:p>
          <a:p>
            <a:r>
              <a:rPr lang="en-US" sz="3200" dirty="0" smtClean="0">
                <a:solidFill>
                  <a:srgbClr val="FF0000"/>
                </a:solidFill>
              </a:rPr>
              <a:t>This is probably why you are here !</a:t>
            </a:r>
            <a:endParaRPr lang="en-US" sz="3200" dirty="0">
              <a:solidFill>
                <a:srgbClr val="FF0000"/>
              </a:solidFill>
            </a:endParaRPr>
          </a:p>
        </p:txBody>
      </p:sp>
    </p:spTree>
    <p:extLst>
      <p:ext uri="{BB962C8B-B14F-4D97-AF65-F5344CB8AC3E}">
        <p14:creationId xmlns:p14="http://schemas.microsoft.com/office/powerpoint/2010/main" val="26130361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Who are you ?</a:t>
            </a:r>
            <a:endParaRPr lang="en-GB" dirty="0"/>
          </a:p>
        </p:txBody>
      </p:sp>
      <p:sp>
        <p:nvSpPr>
          <p:cNvPr id="3" name="Content Placeholder 2"/>
          <p:cNvSpPr>
            <a:spLocks noGrp="1"/>
          </p:cNvSpPr>
          <p:nvPr>
            <p:ph idx="1"/>
          </p:nvPr>
        </p:nvSpPr>
        <p:spPr>
          <a:xfrm>
            <a:off x="827583" y="1628800"/>
            <a:ext cx="8110041" cy="4602832"/>
          </a:xfrm>
        </p:spPr>
        <p:txBody>
          <a:bodyPr numCol="3"/>
          <a:lstStyle/>
          <a:p>
            <a:r>
              <a:rPr lang="en-GB" sz="2000" dirty="0" smtClean="0"/>
              <a:t>Adam</a:t>
            </a:r>
          </a:p>
          <a:p>
            <a:r>
              <a:rPr lang="en-GB" sz="2000" dirty="0" smtClean="0"/>
              <a:t>Adrien</a:t>
            </a:r>
          </a:p>
          <a:p>
            <a:r>
              <a:rPr lang="en-GB" sz="2000" dirty="0" smtClean="0"/>
              <a:t>Anthony</a:t>
            </a:r>
          </a:p>
          <a:p>
            <a:r>
              <a:rPr lang="en-GB" sz="2000" dirty="0" smtClean="0"/>
              <a:t>Bianca-Cristina</a:t>
            </a:r>
          </a:p>
          <a:p>
            <a:r>
              <a:rPr lang="en-GB" sz="2000" dirty="0" err="1" smtClean="0"/>
              <a:t>Brij</a:t>
            </a:r>
            <a:r>
              <a:rPr lang="en-GB" sz="2000" dirty="0" smtClean="0"/>
              <a:t> </a:t>
            </a:r>
            <a:r>
              <a:rPr lang="en-GB" sz="2000" dirty="0" err="1" smtClean="0"/>
              <a:t>Kishor</a:t>
            </a:r>
            <a:endParaRPr lang="en-GB" sz="2000" dirty="0" smtClean="0"/>
          </a:p>
          <a:p>
            <a:r>
              <a:rPr lang="en-GB" sz="2000" dirty="0" smtClean="0"/>
              <a:t>Chiara</a:t>
            </a:r>
          </a:p>
          <a:p>
            <a:r>
              <a:rPr lang="en-GB" sz="2000" dirty="0" err="1" smtClean="0"/>
              <a:t>Cristovao</a:t>
            </a:r>
            <a:r>
              <a:rPr lang="en-GB" sz="2000" dirty="0" smtClean="0"/>
              <a:t> Jose</a:t>
            </a:r>
          </a:p>
          <a:p>
            <a:r>
              <a:rPr lang="en-GB" sz="2000" dirty="0" smtClean="0"/>
              <a:t>Elvin</a:t>
            </a:r>
          </a:p>
          <a:p>
            <a:r>
              <a:rPr lang="en-GB" sz="2000" dirty="0" err="1" smtClean="0"/>
              <a:t>Hao</a:t>
            </a:r>
            <a:endParaRPr lang="en-GB" sz="2000" dirty="0" smtClean="0"/>
          </a:p>
          <a:p>
            <a:r>
              <a:rPr lang="en-GB" sz="2000" dirty="0" err="1" smtClean="0"/>
              <a:t>Henryk</a:t>
            </a:r>
            <a:endParaRPr lang="en-GB" sz="2000" dirty="0" smtClean="0"/>
          </a:p>
          <a:p>
            <a:r>
              <a:rPr lang="en-GB" sz="2000" dirty="0" err="1" smtClean="0"/>
              <a:t>Jakob</a:t>
            </a:r>
            <a:endParaRPr lang="en-GB" sz="2000" dirty="0" smtClean="0"/>
          </a:p>
          <a:p>
            <a:r>
              <a:rPr lang="en-GB" sz="2000" dirty="0" smtClean="0"/>
              <a:t>Johannes</a:t>
            </a:r>
          </a:p>
          <a:p>
            <a:r>
              <a:rPr lang="en-GB" sz="2000" dirty="0" smtClean="0"/>
              <a:t>Jonas</a:t>
            </a:r>
          </a:p>
          <a:p>
            <a:r>
              <a:rPr lang="en-GB" sz="2000" dirty="0" err="1" smtClean="0"/>
              <a:t>Jukka</a:t>
            </a:r>
            <a:endParaRPr lang="en-GB" sz="2000" dirty="0" smtClean="0"/>
          </a:p>
          <a:p>
            <a:r>
              <a:rPr lang="en-GB" sz="2000" dirty="0" err="1" smtClean="0"/>
              <a:t>Katarzyna</a:t>
            </a:r>
            <a:endParaRPr lang="en-GB" sz="2000" dirty="0" smtClean="0"/>
          </a:p>
          <a:p>
            <a:r>
              <a:rPr lang="en-GB" sz="2000" dirty="0" err="1" smtClean="0"/>
              <a:t>Lada</a:t>
            </a:r>
            <a:endParaRPr lang="en-GB" sz="2000" dirty="0" smtClean="0"/>
          </a:p>
          <a:p>
            <a:r>
              <a:rPr lang="en-GB" sz="2000" dirty="0" smtClean="0"/>
              <a:t>Luc</a:t>
            </a:r>
          </a:p>
          <a:p>
            <a:r>
              <a:rPr lang="en-GB" sz="2000" dirty="0" smtClean="0"/>
              <a:t>Marco</a:t>
            </a:r>
          </a:p>
          <a:p>
            <a:r>
              <a:rPr lang="en-GB" sz="2000" dirty="0" smtClean="0"/>
              <a:t>Mehdi</a:t>
            </a:r>
          </a:p>
          <a:p>
            <a:r>
              <a:rPr lang="en-GB" sz="2000" dirty="0" smtClean="0"/>
              <a:t>Miguel</a:t>
            </a:r>
          </a:p>
          <a:p>
            <a:r>
              <a:rPr lang="en-GB" sz="2000" dirty="0" smtClean="0"/>
              <a:t>Oksana</a:t>
            </a:r>
          </a:p>
          <a:p>
            <a:r>
              <a:rPr lang="en-GB" sz="2000" dirty="0" err="1" smtClean="0"/>
              <a:t>Pavlo</a:t>
            </a:r>
            <a:endParaRPr lang="en-GB" sz="2000" dirty="0" smtClean="0"/>
          </a:p>
          <a:p>
            <a:r>
              <a:rPr lang="en-GB" sz="2000" dirty="0" smtClean="0"/>
              <a:t>Robert</a:t>
            </a:r>
          </a:p>
          <a:p>
            <a:r>
              <a:rPr lang="en-GB" sz="2000" dirty="0" err="1" smtClean="0"/>
              <a:t>Wilco</a:t>
            </a:r>
            <a:endParaRPr lang="en-GB" sz="2000" dirty="0" smtClean="0"/>
          </a:p>
          <a:p>
            <a:endParaRPr lang="en-GB" sz="2000" dirty="0"/>
          </a:p>
        </p:txBody>
      </p:sp>
    </p:spTree>
    <p:extLst>
      <p:ext uri="{BB962C8B-B14F-4D97-AF65-F5344CB8AC3E}">
        <p14:creationId xmlns:p14="http://schemas.microsoft.com/office/powerpoint/2010/main" val="3804781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5"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2"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2" end="2"/>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5" presetClass="entr" presetSubtype="0" fill="hold" grpId="0"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p:cTn id="28"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29"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0" dur="1000"/>
                                        <p:tgtEl>
                                          <p:spTgt spid="3">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5" presetClass="entr" presetSubtype="0" fill="hold" grpId="0"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 calcmode="lin" valueType="num">
                                      <p:cBhvr>
                                        <p:cTn id="35"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36"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37" dur="10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grpId="0"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 calcmode="lin" valueType="num">
                                      <p:cBhvr>
                                        <p:cTn id="42"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3"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4" dur="1000"/>
                                        <p:tgtEl>
                                          <p:spTgt spid="3">
                                            <p:txEl>
                                              <p:pRg st="5" end="5"/>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grpId="0" nodeType="clickEffect">
                                  <p:stCondLst>
                                    <p:cond delay="0"/>
                                  </p:stCondLst>
                                  <p:childTnLst>
                                    <p:set>
                                      <p:cBhvr>
                                        <p:cTn id="48" dur="1" fill="hold">
                                          <p:stCondLst>
                                            <p:cond delay="0"/>
                                          </p:stCondLst>
                                        </p:cTn>
                                        <p:tgtEl>
                                          <p:spTgt spid="3">
                                            <p:txEl>
                                              <p:pRg st="6" end="6"/>
                                            </p:txEl>
                                          </p:spTgt>
                                        </p:tgtEl>
                                        <p:attrNameLst>
                                          <p:attrName>style.visibility</p:attrName>
                                        </p:attrNameLst>
                                      </p:cBhvr>
                                      <p:to>
                                        <p:strVal val="visible"/>
                                      </p:to>
                                    </p:set>
                                    <p:anim calcmode="lin" valueType="num">
                                      <p:cBhvr>
                                        <p:cTn id="49"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0"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1" dur="1000"/>
                                        <p:tgtEl>
                                          <p:spTgt spid="3">
                                            <p:txEl>
                                              <p:pRg st="6" end="6"/>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grpId="0" nodeType="clickEffect">
                                  <p:stCondLst>
                                    <p:cond delay="0"/>
                                  </p:stCondLst>
                                  <p:childTnLst>
                                    <p:set>
                                      <p:cBhvr>
                                        <p:cTn id="55" dur="1" fill="hold">
                                          <p:stCondLst>
                                            <p:cond delay="0"/>
                                          </p:stCondLst>
                                        </p:cTn>
                                        <p:tgtEl>
                                          <p:spTgt spid="3">
                                            <p:txEl>
                                              <p:pRg st="7" end="7"/>
                                            </p:txEl>
                                          </p:spTgt>
                                        </p:tgtEl>
                                        <p:attrNameLst>
                                          <p:attrName>style.visibility</p:attrName>
                                        </p:attrNameLst>
                                      </p:cBhvr>
                                      <p:to>
                                        <p:strVal val="visible"/>
                                      </p:to>
                                    </p:set>
                                    <p:anim calcmode="lin" valueType="num">
                                      <p:cBhvr>
                                        <p:cTn id="56"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57"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58" dur="1000"/>
                                        <p:tgtEl>
                                          <p:spTgt spid="3">
                                            <p:txEl>
                                              <p:pRg st="7" end="7"/>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grpId="0" nodeType="clickEffect">
                                  <p:stCondLst>
                                    <p:cond delay="0"/>
                                  </p:stCondLst>
                                  <p:childTnLst>
                                    <p:set>
                                      <p:cBhvr>
                                        <p:cTn id="62" dur="1" fill="hold">
                                          <p:stCondLst>
                                            <p:cond delay="0"/>
                                          </p:stCondLst>
                                        </p:cTn>
                                        <p:tgtEl>
                                          <p:spTgt spid="3">
                                            <p:txEl>
                                              <p:pRg st="8" end="8"/>
                                            </p:txEl>
                                          </p:spTgt>
                                        </p:tgtEl>
                                        <p:attrNameLst>
                                          <p:attrName>style.visibility</p:attrName>
                                        </p:attrNameLst>
                                      </p:cBhvr>
                                      <p:to>
                                        <p:strVal val="visible"/>
                                      </p:to>
                                    </p:set>
                                    <p:anim calcmode="lin" valueType="num">
                                      <p:cBhvr>
                                        <p:cTn id="63"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4"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65" dur="1000"/>
                                        <p:tgtEl>
                                          <p:spTgt spid="3">
                                            <p:txEl>
                                              <p:pRg st="8" end="8"/>
                                            </p:txEl>
                                          </p:spTgt>
                                        </p:tgtEl>
                                      </p:cBhvr>
                                    </p:animEffect>
                                  </p:childTnLst>
                                </p:cTn>
                              </p:par>
                            </p:childTnLst>
                          </p:cTn>
                        </p:par>
                      </p:childTnLst>
                    </p:cTn>
                  </p:par>
                  <p:par>
                    <p:cTn id="66" fill="hold">
                      <p:stCondLst>
                        <p:cond delay="indefinite"/>
                      </p:stCondLst>
                      <p:childTnLst>
                        <p:par>
                          <p:cTn id="67" fill="hold">
                            <p:stCondLst>
                              <p:cond delay="0"/>
                            </p:stCondLst>
                            <p:childTnLst>
                              <p:par>
                                <p:cTn id="68" presetID="55" presetClass="entr" presetSubtype="0" fill="hold" grpId="0" nodeType="clickEffect">
                                  <p:stCondLst>
                                    <p:cond delay="0"/>
                                  </p:stCondLst>
                                  <p:childTnLst>
                                    <p:set>
                                      <p:cBhvr>
                                        <p:cTn id="69" dur="1" fill="hold">
                                          <p:stCondLst>
                                            <p:cond delay="0"/>
                                          </p:stCondLst>
                                        </p:cTn>
                                        <p:tgtEl>
                                          <p:spTgt spid="3">
                                            <p:txEl>
                                              <p:pRg st="9" end="9"/>
                                            </p:txEl>
                                          </p:spTgt>
                                        </p:tgtEl>
                                        <p:attrNameLst>
                                          <p:attrName>style.visibility</p:attrName>
                                        </p:attrNameLst>
                                      </p:cBhvr>
                                      <p:to>
                                        <p:strVal val="visible"/>
                                      </p:to>
                                    </p:set>
                                    <p:anim calcmode="lin" valueType="num">
                                      <p:cBhvr>
                                        <p:cTn id="70" dur="1000" fill="hold"/>
                                        <p:tgtEl>
                                          <p:spTgt spid="3">
                                            <p:txEl>
                                              <p:pRg st="9" end="9"/>
                                            </p:txEl>
                                          </p:spTgt>
                                        </p:tgtEl>
                                        <p:attrNameLst>
                                          <p:attrName>ppt_w</p:attrName>
                                        </p:attrNameLst>
                                      </p:cBhvr>
                                      <p:tavLst>
                                        <p:tav tm="0">
                                          <p:val>
                                            <p:strVal val="#ppt_w*0.70"/>
                                          </p:val>
                                        </p:tav>
                                        <p:tav tm="100000">
                                          <p:val>
                                            <p:strVal val="#ppt_w"/>
                                          </p:val>
                                        </p:tav>
                                      </p:tavLst>
                                    </p:anim>
                                    <p:anim calcmode="lin" valueType="num">
                                      <p:cBhvr>
                                        <p:cTn id="71" dur="1000" fill="hold"/>
                                        <p:tgtEl>
                                          <p:spTgt spid="3">
                                            <p:txEl>
                                              <p:pRg st="9" end="9"/>
                                            </p:txEl>
                                          </p:spTgt>
                                        </p:tgtEl>
                                        <p:attrNameLst>
                                          <p:attrName>ppt_h</p:attrName>
                                        </p:attrNameLst>
                                      </p:cBhvr>
                                      <p:tavLst>
                                        <p:tav tm="0">
                                          <p:val>
                                            <p:strVal val="#ppt_h"/>
                                          </p:val>
                                        </p:tav>
                                        <p:tav tm="100000">
                                          <p:val>
                                            <p:strVal val="#ppt_h"/>
                                          </p:val>
                                        </p:tav>
                                      </p:tavLst>
                                    </p:anim>
                                    <p:animEffect transition="in" filter="fade">
                                      <p:cBhvr>
                                        <p:cTn id="72" dur="1000"/>
                                        <p:tgtEl>
                                          <p:spTgt spid="3">
                                            <p:txEl>
                                              <p:pRg st="9" end="9"/>
                                            </p:txEl>
                                          </p:spTgt>
                                        </p:tgtEl>
                                      </p:cBhvr>
                                    </p:animEffect>
                                  </p:childTnLst>
                                </p:cTn>
                              </p:par>
                            </p:childTnLst>
                          </p:cTn>
                        </p:par>
                      </p:childTnLst>
                    </p:cTn>
                  </p:par>
                  <p:par>
                    <p:cTn id="73" fill="hold">
                      <p:stCondLst>
                        <p:cond delay="indefinite"/>
                      </p:stCondLst>
                      <p:childTnLst>
                        <p:par>
                          <p:cTn id="74" fill="hold">
                            <p:stCondLst>
                              <p:cond delay="0"/>
                            </p:stCondLst>
                            <p:childTnLst>
                              <p:par>
                                <p:cTn id="75" presetID="55" presetClass="entr" presetSubtype="0" fill="hold" grpId="0" nodeType="clickEffect">
                                  <p:stCondLst>
                                    <p:cond delay="0"/>
                                  </p:stCondLst>
                                  <p:childTnLst>
                                    <p:set>
                                      <p:cBhvr>
                                        <p:cTn id="76" dur="1" fill="hold">
                                          <p:stCondLst>
                                            <p:cond delay="0"/>
                                          </p:stCondLst>
                                        </p:cTn>
                                        <p:tgtEl>
                                          <p:spTgt spid="3">
                                            <p:txEl>
                                              <p:pRg st="10" end="10"/>
                                            </p:txEl>
                                          </p:spTgt>
                                        </p:tgtEl>
                                        <p:attrNameLst>
                                          <p:attrName>style.visibility</p:attrName>
                                        </p:attrNameLst>
                                      </p:cBhvr>
                                      <p:to>
                                        <p:strVal val="visible"/>
                                      </p:to>
                                    </p:set>
                                    <p:anim calcmode="lin" valueType="num">
                                      <p:cBhvr>
                                        <p:cTn id="77" dur="1000" fill="hold"/>
                                        <p:tgtEl>
                                          <p:spTgt spid="3">
                                            <p:txEl>
                                              <p:pRg st="10" end="10"/>
                                            </p:txEl>
                                          </p:spTgt>
                                        </p:tgtEl>
                                        <p:attrNameLst>
                                          <p:attrName>ppt_w</p:attrName>
                                        </p:attrNameLst>
                                      </p:cBhvr>
                                      <p:tavLst>
                                        <p:tav tm="0">
                                          <p:val>
                                            <p:strVal val="#ppt_w*0.70"/>
                                          </p:val>
                                        </p:tav>
                                        <p:tav tm="100000">
                                          <p:val>
                                            <p:strVal val="#ppt_w"/>
                                          </p:val>
                                        </p:tav>
                                      </p:tavLst>
                                    </p:anim>
                                    <p:anim calcmode="lin" valueType="num">
                                      <p:cBhvr>
                                        <p:cTn id="78" dur="1000" fill="hold"/>
                                        <p:tgtEl>
                                          <p:spTgt spid="3">
                                            <p:txEl>
                                              <p:pRg st="10" end="10"/>
                                            </p:txEl>
                                          </p:spTgt>
                                        </p:tgtEl>
                                        <p:attrNameLst>
                                          <p:attrName>ppt_h</p:attrName>
                                        </p:attrNameLst>
                                      </p:cBhvr>
                                      <p:tavLst>
                                        <p:tav tm="0">
                                          <p:val>
                                            <p:strVal val="#ppt_h"/>
                                          </p:val>
                                        </p:tav>
                                        <p:tav tm="100000">
                                          <p:val>
                                            <p:strVal val="#ppt_h"/>
                                          </p:val>
                                        </p:tav>
                                      </p:tavLst>
                                    </p:anim>
                                    <p:animEffect transition="in" filter="fade">
                                      <p:cBhvr>
                                        <p:cTn id="79" dur="1000"/>
                                        <p:tgtEl>
                                          <p:spTgt spid="3">
                                            <p:txEl>
                                              <p:pRg st="10" end="10"/>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55" presetClass="entr" presetSubtype="0" fill="hold" grpId="0" nodeType="clickEffect">
                                  <p:stCondLst>
                                    <p:cond delay="0"/>
                                  </p:stCondLst>
                                  <p:childTnLst>
                                    <p:set>
                                      <p:cBhvr>
                                        <p:cTn id="83" dur="1" fill="hold">
                                          <p:stCondLst>
                                            <p:cond delay="0"/>
                                          </p:stCondLst>
                                        </p:cTn>
                                        <p:tgtEl>
                                          <p:spTgt spid="3">
                                            <p:txEl>
                                              <p:pRg st="11" end="11"/>
                                            </p:txEl>
                                          </p:spTgt>
                                        </p:tgtEl>
                                        <p:attrNameLst>
                                          <p:attrName>style.visibility</p:attrName>
                                        </p:attrNameLst>
                                      </p:cBhvr>
                                      <p:to>
                                        <p:strVal val="visible"/>
                                      </p:to>
                                    </p:set>
                                    <p:anim calcmode="lin" valueType="num">
                                      <p:cBhvr>
                                        <p:cTn id="84" dur="1000" fill="hold"/>
                                        <p:tgtEl>
                                          <p:spTgt spid="3">
                                            <p:txEl>
                                              <p:pRg st="11" end="11"/>
                                            </p:txEl>
                                          </p:spTgt>
                                        </p:tgtEl>
                                        <p:attrNameLst>
                                          <p:attrName>ppt_w</p:attrName>
                                        </p:attrNameLst>
                                      </p:cBhvr>
                                      <p:tavLst>
                                        <p:tav tm="0">
                                          <p:val>
                                            <p:strVal val="#ppt_w*0.70"/>
                                          </p:val>
                                        </p:tav>
                                        <p:tav tm="100000">
                                          <p:val>
                                            <p:strVal val="#ppt_w"/>
                                          </p:val>
                                        </p:tav>
                                      </p:tavLst>
                                    </p:anim>
                                    <p:anim calcmode="lin" valueType="num">
                                      <p:cBhvr>
                                        <p:cTn id="85" dur="1000" fill="hold"/>
                                        <p:tgtEl>
                                          <p:spTgt spid="3">
                                            <p:txEl>
                                              <p:pRg st="11" end="11"/>
                                            </p:txEl>
                                          </p:spTgt>
                                        </p:tgtEl>
                                        <p:attrNameLst>
                                          <p:attrName>ppt_h</p:attrName>
                                        </p:attrNameLst>
                                      </p:cBhvr>
                                      <p:tavLst>
                                        <p:tav tm="0">
                                          <p:val>
                                            <p:strVal val="#ppt_h"/>
                                          </p:val>
                                        </p:tav>
                                        <p:tav tm="100000">
                                          <p:val>
                                            <p:strVal val="#ppt_h"/>
                                          </p:val>
                                        </p:tav>
                                      </p:tavLst>
                                    </p:anim>
                                    <p:animEffect transition="in" filter="fade">
                                      <p:cBhvr>
                                        <p:cTn id="86" dur="1000"/>
                                        <p:tgtEl>
                                          <p:spTgt spid="3">
                                            <p:txEl>
                                              <p:pRg st="11" end="11"/>
                                            </p:txEl>
                                          </p:spTgt>
                                        </p:tgtEl>
                                      </p:cBhvr>
                                    </p:animEffect>
                                  </p:childTnLst>
                                </p:cTn>
                              </p:par>
                            </p:childTnLst>
                          </p:cTn>
                        </p:par>
                      </p:childTnLst>
                    </p:cTn>
                  </p:par>
                  <p:par>
                    <p:cTn id="87" fill="hold">
                      <p:stCondLst>
                        <p:cond delay="indefinite"/>
                      </p:stCondLst>
                      <p:childTnLst>
                        <p:par>
                          <p:cTn id="88" fill="hold">
                            <p:stCondLst>
                              <p:cond delay="0"/>
                            </p:stCondLst>
                            <p:childTnLst>
                              <p:par>
                                <p:cTn id="89" presetID="55" presetClass="entr" presetSubtype="0" fill="hold" grpId="0" nodeType="clickEffect">
                                  <p:stCondLst>
                                    <p:cond delay="0"/>
                                  </p:stCondLst>
                                  <p:childTnLst>
                                    <p:set>
                                      <p:cBhvr>
                                        <p:cTn id="90" dur="1" fill="hold">
                                          <p:stCondLst>
                                            <p:cond delay="0"/>
                                          </p:stCondLst>
                                        </p:cTn>
                                        <p:tgtEl>
                                          <p:spTgt spid="3">
                                            <p:txEl>
                                              <p:pRg st="12" end="12"/>
                                            </p:txEl>
                                          </p:spTgt>
                                        </p:tgtEl>
                                        <p:attrNameLst>
                                          <p:attrName>style.visibility</p:attrName>
                                        </p:attrNameLst>
                                      </p:cBhvr>
                                      <p:to>
                                        <p:strVal val="visible"/>
                                      </p:to>
                                    </p:set>
                                    <p:anim calcmode="lin" valueType="num">
                                      <p:cBhvr>
                                        <p:cTn id="91" dur="1000" fill="hold"/>
                                        <p:tgtEl>
                                          <p:spTgt spid="3">
                                            <p:txEl>
                                              <p:pRg st="12" end="12"/>
                                            </p:txEl>
                                          </p:spTgt>
                                        </p:tgtEl>
                                        <p:attrNameLst>
                                          <p:attrName>ppt_w</p:attrName>
                                        </p:attrNameLst>
                                      </p:cBhvr>
                                      <p:tavLst>
                                        <p:tav tm="0">
                                          <p:val>
                                            <p:strVal val="#ppt_w*0.70"/>
                                          </p:val>
                                        </p:tav>
                                        <p:tav tm="100000">
                                          <p:val>
                                            <p:strVal val="#ppt_w"/>
                                          </p:val>
                                        </p:tav>
                                      </p:tavLst>
                                    </p:anim>
                                    <p:anim calcmode="lin" valueType="num">
                                      <p:cBhvr>
                                        <p:cTn id="92" dur="1000" fill="hold"/>
                                        <p:tgtEl>
                                          <p:spTgt spid="3">
                                            <p:txEl>
                                              <p:pRg st="12" end="12"/>
                                            </p:txEl>
                                          </p:spTgt>
                                        </p:tgtEl>
                                        <p:attrNameLst>
                                          <p:attrName>ppt_h</p:attrName>
                                        </p:attrNameLst>
                                      </p:cBhvr>
                                      <p:tavLst>
                                        <p:tav tm="0">
                                          <p:val>
                                            <p:strVal val="#ppt_h"/>
                                          </p:val>
                                        </p:tav>
                                        <p:tav tm="100000">
                                          <p:val>
                                            <p:strVal val="#ppt_h"/>
                                          </p:val>
                                        </p:tav>
                                      </p:tavLst>
                                    </p:anim>
                                    <p:animEffect transition="in" filter="fade">
                                      <p:cBhvr>
                                        <p:cTn id="93" dur="1000"/>
                                        <p:tgtEl>
                                          <p:spTgt spid="3">
                                            <p:txEl>
                                              <p:pRg st="12" end="12"/>
                                            </p:txEl>
                                          </p:spTgt>
                                        </p:tgtEl>
                                      </p:cBhvr>
                                    </p:animEffect>
                                  </p:childTnLst>
                                </p:cTn>
                              </p:par>
                            </p:childTnLst>
                          </p:cTn>
                        </p:par>
                      </p:childTnLst>
                    </p:cTn>
                  </p:par>
                  <p:par>
                    <p:cTn id="94" fill="hold">
                      <p:stCondLst>
                        <p:cond delay="indefinite"/>
                      </p:stCondLst>
                      <p:childTnLst>
                        <p:par>
                          <p:cTn id="95" fill="hold">
                            <p:stCondLst>
                              <p:cond delay="0"/>
                            </p:stCondLst>
                            <p:childTnLst>
                              <p:par>
                                <p:cTn id="96" presetID="55" presetClass="entr" presetSubtype="0" fill="hold" grpId="0" nodeType="clickEffect">
                                  <p:stCondLst>
                                    <p:cond delay="0"/>
                                  </p:stCondLst>
                                  <p:childTnLst>
                                    <p:set>
                                      <p:cBhvr>
                                        <p:cTn id="97" dur="1" fill="hold">
                                          <p:stCondLst>
                                            <p:cond delay="0"/>
                                          </p:stCondLst>
                                        </p:cTn>
                                        <p:tgtEl>
                                          <p:spTgt spid="3">
                                            <p:txEl>
                                              <p:pRg st="13" end="13"/>
                                            </p:txEl>
                                          </p:spTgt>
                                        </p:tgtEl>
                                        <p:attrNameLst>
                                          <p:attrName>style.visibility</p:attrName>
                                        </p:attrNameLst>
                                      </p:cBhvr>
                                      <p:to>
                                        <p:strVal val="visible"/>
                                      </p:to>
                                    </p:set>
                                    <p:anim calcmode="lin" valueType="num">
                                      <p:cBhvr>
                                        <p:cTn id="98" dur="1000" fill="hold"/>
                                        <p:tgtEl>
                                          <p:spTgt spid="3">
                                            <p:txEl>
                                              <p:pRg st="13" end="13"/>
                                            </p:txEl>
                                          </p:spTgt>
                                        </p:tgtEl>
                                        <p:attrNameLst>
                                          <p:attrName>ppt_w</p:attrName>
                                        </p:attrNameLst>
                                      </p:cBhvr>
                                      <p:tavLst>
                                        <p:tav tm="0">
                                          <p:val>
                                            <p:strVal val="#ppt_w*0.70"/>
                                          </p:val>
                                        </p:tav>
                                        <p:tav tm="100000">
                                          <p:val>
                                            <p:strVal val="#ppt_w"/>
                                          </p:val>
                                        </p:tav>
                                      </p:tavLst>
                                    </p:anim>
                                    <p:anim calcmode="lin" valueType="num">
                                      <p:cBhvr>
                                        <p:cTn id="99" dur="1000" fill="hold"/>
                                        <p:tgtEl>
                                          <p:spTgt spid="3">
                                            <p:txEl>
                                              <p:pRg st="13" end="13"/>
                                            </p:txEl>
                                          </p:spTgt>
                                        </p:tgtEl>
                                        <p:attrNameLst>
                                          <p:attrName>ppt_h</p:attrName>
                                        </p:attrNameLst>
                                      </p:cBhvr>
                                      <p:tavLst>
                                        <p:tav tm="0">
                                          <p:val>
                                            <p:strVal val="#ppt_h"/>
                                          </p:val>
                                        </p:tav>
                                        <p:tav tm="100000">
                                          <p:val>
                                            <p:strVal val="#ppt_h"/>
                                          </p:val>
                                        </p:tav>
                                      </p:tavLst>
                                    </p:anim>
                                    <p:animEffect transition="in" filter="fade">
                                      <p:cBhvr>
                                        <p:cTn id="100" dur="1000"/>
                                        <p:tgtEl>
                                          <p:spTgt spid="3">
                                            <p:txEl>
                                              <p:pRg st="13" end="13"/>
                                            </p:txEl>
                                          </p:spTgt>
                                        </p:tgtEl>
                                      </p:cBhvr>
                                    </p:animEffect>
                                  </p:childTnLst>
                                </p:cTn>
                              </p:par>
                            </p:childTnLst>
                          </p:cTn>
                        </p:par>
                      </p:childTnLst>
                    </p:cTn>
                  </p:par>
                  <p:par>
                    <p:cTn id="101" fill="hold">
                      <p:stCondLst>
                        <p:cond delay="indefinite"/>
                      </p:stCondLst>
                      <p:childTnLst>
                        <p:par>
                          <p:cTn id="102" fill="hold">
                            <p:stCondLst>
                              <p:cond delay="0"/>
                            </p:stCondLst>
                            <p:childTnLst>
                              <p:par>
                                <p:cTn id="103" presetID="55" presetClass="entr" presetSubtype="0" fill="hold" grpId="0" nodeType="clickEffect">
                                  <p:stCondLst>
                                    <p:cond delay="0"/>
                                  </p:stCondLst>
                                  <p:childTnLst>
                                    <p:set>
                                      <p:cBhvr>
                                        <p:cTn id="104" dur="1" fill="hold">
                                          <p:stCondLst>
                                            <p:cond delay="0"/>
                                          </p:stCondLst>
                                        </p:cTn>
                                        <p:tgtEl>
                                          <p:spTgt spid="3">
                                            <p:txEl>
                                              <p:pRg st="14" end="14"/>
                                            </p:txEl>
                                          </p:spTgt>
                                        </p:tgtEl>
                                        <p:attrNameLst>
                                          <p:attrName>style.visibility</p:attrName>
                                        </p:attrNameLst>
                                      </p:cBhvr>
                                      <p:to>
                                        <p:strVal val="visible"/>
                                      </p:to>
                                    </p:set>
                                    <p:anim calcmode="lin" valueType="num">
                                      <p:cBhvr>
                                        <p:cTn id="105" dur="1000" fill="hold"/>
                                        <p:tgtEl>
                                          <p:spTgt spid="3">
                                            <p:txEl>
                                              <p:pRg st="14" end="14"/>
                                            </p:txEl>
                                          </p:spTgt>
                                        </p:tgtEl>
                                        <p:attrNameLst>
                                          <p:attrName>ppt_w</p:attrName>
                                        </p:attrNameLst>
                                      </p:cBhvr>
                                      <p:tavLst>
                                        <p:tav tm="0">
                                          <p:val>
                                            <p:strVal val="#ppt_w*0.70"/>
                                          </p:val>
                                        </p:tav>
                                        <p:tav tm="100000">
                                          <p:val>
                                            <p:strVal val="#ppt_w"/>
                                          </p:val>
                                        </p:tav>
                                      </p:tavLst>
                                    </p:anim>
                                    <p:anim calcmode="lin" valueType="num">
                                      <p:cBhvr>
                                        <p:cTn id="106" dur="1000" fill="hold"/>
                                        <p:tgtEl>
                                          <p:spTgt spid="3">
                                            <p:txEl>
                                              <p:pRg st="14" end="14"/>
                                            </p:txEl>
                                          </p:spTgt>
                                        </p:tgtEl>
                                        <p:attrNameLst>
                                          <p:attrName>ppt_h</p:attrName>
                                        </p:attrNameLst>
                                      </p:cBhvr>
                                      <p:tavLst>
                                        <p:tav tm="0">
                                          <p:val>
                                            <p:strVal val="#ppt_h"/>
                                          </p:val>
                                        </p:tav>
                                        <p:tav tm="100000">
                                          <p:val>
                                            <p:strVal val="#ppt_h"/>
                                          </p:val>
                                        </p:tav>
                                      </p:tavLst>
                                    </p:anim>
                                    <p:animEffect transition="in" filter="fade">
                                      <p:cBhvr>
                                        <p:cTn id="107" dur="1000"/>
                                        <p:tgtEl>
                                          <p:spTgt spid="3">
                                            <p:txEl>
                                              <p:pRg st="14" end="14"/>
                                            </p:txEl>
                                          </p:spTgt>
                                        </p:tgtEl>
                                      </p:cBhvr>
                                    </p:animEffect>
                                  </p:childTnLst>
                                </p:cTn>
                              </p:par>
                            </p:childTnLst>
                          </p:cTn>
                        </p:par>
                      </p:childTnLst>
                    </p:cTn>
                  </p:par>
                  <p:par>
                    <p:cTn id="108" fill="hold">
                      <p:stCondLst>
                        <p:cond delay="indefinite"/>
                      </p:stCondLst>
                      <p:childTnLst>
                        <p:par>
                          <p:cTn id="109" fill="hold">
                            <p:stCondLst>
                              <p:cond delay="0"/>
                            </p:stCondLst>
                            <p:childTnLst>
                              <p:par>
                                <p:cTn id="110" presetID="55" presetClass="entr" presetSubtype="0" fill="hold" grpId="0" nodeType="clickEffect">
                                  <p:stCondLst>
                                    <p:cond delay="0"/>
                                  </p:stCondLst>
                                  <p:childTnLst>
                                    <p:set>
                                      <p:cBhvr>
                                        <p:cTn id="111" dur="1" fill="hold">
                                          <p:stCondLst>
                                            <p:cond delay="0"/>
                                          </p:stCondLst>
                                        </p:cTn>
                                        <p:tgtEl>
                                          <p:spTgt spid="3">
                                            <p:txEl>
                                              <p:pRg st="15" end="15"/>
                                            </p:txEl>
                                          </p:spTgt>
                                        </p:tgtEl>
                                        <p:attrNameLst>
                                          <p:attrName>style.visibility</p:attrName>
                                        </p:attrNameLst>
                                      </p:cBhvr>
                                      <p:to>
                                        <p:strVal val="visible"/>
                                      </p:to>
                                    </p:set>
                                    <p:anim calcmode="lin" valueType="num">
                                      <p:cBhvr>
                                        <p:cTn id="112" dur="1000" fill="hold"/>
                                        <p:tgtEl>
                                          <p:spTgt spid="3">
                                            <p:txEl>
                                              <p:pRg st="15" end="15"/>
                                            </p:txEl>
                                          </p:spTgt>
                                        </p:tgtEl>
                                        <p:attrNameLst>
                                          <p:attrName>ppt_w</p:attrName>
                                        </p:attrNameLst>
                                      </p:cBhvr>
                                      <p:tavLst>
                                        <p:tav tm="0">
                                          <p:val>
                                            <p:strVal val="#ppt_w*0.70"/>
                                          </p:val>
                                        </p:tav>
                                        <p:tav tm="100000">
                                          <p:val>
                                            <p:strVal val="#ppt_w"/>
                                          </p:val>
                                        </p:tav>
                                      </p:tavLst>
                                    </p:anim>
                                    <p:anim calcmode="lin" valueType="num">
                                      <p:cBhvr>
                                        <p:cTn id="113" dur="1000" fill="hold"/>
                                        <p:tgtEl>
                                          <p:spTgt spid="3">
                                            <p:txEl>
                                              <p:pRg st="15" end="15"/>
                                            </p:txEl>
                                          </p:spTgt>
                                        </p:tgtEl>
                                        <p:attrNameLst>
                                          <p:attrName>ppt_h</p:attrName>
                                        </p:attrNameLst>
                                      </p:cBhvr>
                                      <p:tavLst>
                                        <p:tav tm="0">
                                          <p:val>
                                            <p:strVal val="#ppt_h"/>
                                          </p:val>
                                        </p:tav>
                                        <p:tav tm="100000">
                                          <p:val>
                                            <p:strVal val="#ppt_h"/>
                                          </p:val>
                                        </p:tav>
                                      </p:tavLst>
                                    </p:anim>
                                    <p:animEffect transition="in" filter="fade">
                                      <p:cBhvr>
                                        <p:cTn id="114" dur="1000"/>
                                        <p:tgtEl>
                                          <p:spTgt spid="3">
                                            <p:txEl>
                                              <p:pRg st="15" end="15"/>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55" presetClass="entr" presetSubtype="0" fill="hold" grpId="0" nodeType="clickEffect">
                                  <p:stCondLst>
                                    <p:cond delay="0"/>
                                  </p:stCondLst>
                                  <p:childTnLst>
                                    <p:set>
                                      <p:cBhvr>
                                        <p:cTn id="118" dur="1" fill="hold">
                                          <p:stCondLst>
                                            <p:cond delay="0"/>
                                          </p:stCondLst>
                                        </p:cTn>
                                        <p:tgtEl>
                                          <p:spTgt spid="3">
                                            <p:txEl>
                                              <p:pRg st="16" end="16"/>
                                            </p:txEl>
                                          </p:spTgt>
                                        </p:tgtEl>
                                        <p:attrNameLst>
                                          <p:attrName>style.visibility</p:attrName>
                                        </p:attrNameLst>
                                      </p:cBhvr>
                                      <p:to>
                                        <p:strVal val="visible"/>
                                      </p:to>
                                    </p:set>
                                    <p:anim calcmode="lin" valueType="num">
                                      <p:cBhvr>
                                        <p:cTn id="119" dur="1000" fill="hold"/>
                                        <p:tgtEl>
                                          <p:spTgt spid="3">
                                            <p:txEl>
                                              <p:pRg st="16" end="16"/>
                                            </p:txEl>
                                          </p:spTgt>
                                        </p:tgtEl>
                                        <p:attrNameLst>
                                          <p:attrName>ppt_w</p:attrName>
                                        </p:attrNameLst>
                                      </p:cBhvr>
                                      <p:tavLst>
                                        <p:tav tm="0">
                                          <p:val>
                                            <p:strVal val="#ppt_w*0.70"/>
                                          </p:val>
                                        </p:tav>
                                        <p:tav tm="100000">
                                          <p:val>
                                            <p:strVal val="#ppt_w"/>
                                          </p:val>
                                        </p:tav>
                                      </p:tavLst>
                                    </p:anim>
                                    <p:anim calcmode="lin" valueType="num">
                                      <p:cBhvr>
                                        <p:cTn id="120" dur="1000" fill="hold"/>
                                        <p:tgtEl>
                                          <p:spTgt spid="3">
                                            <p:txEl>
                                              <p:pRg st="16" end="16"/>
                                            </p:txEl>
                                          </p:spTgt>
                                        </p:tgtEl>
                                        <p:attrNameLst>
                                          <p:attrName>ppt_h</p:attrName>
                                        </p:attrNameLst>
                                      </p:cBhvr>
                                      <p:tavLst>
                                        <p:tav tm="0">
                                          <p:val>
                                            <p:strVal val="#ppt_h"/>
                                          </p:val>
                                        </p:tav>
                                        <p:tav tm="100000">
                                          <p:val>
                                            <p:strVal val="#ppt_h"/>
                                          </p:val>
                                        </p:tav>
                                      </p:tavLst>
                                    </p:anim>
                                    <p:animEffect transition="in" filter="fade">
                                      <p:cBhvr>
                                        <p:cTn id="121" dur="1000"/>
                                        <p:tgtEl>
                                          <p:spTgt spid="3">
                                            <p:txEl>
                                              <p:pRg st="16" end="16"/>
                                            </p:txEl>
                                          </p:spTgt>
                                        </p:tgtEl>
                                      </p:cBhvr>
                                    </p:animEffect>
                                  </p:childTnLst>
                                </p:cTn>
                              </p:par>
                            </p:childTnLst>
                          </p:cTn>
                        </p:par>
                      </p:childTnLst>
                    </p:cTn>
                  </p:par>
                  <p:par>
                    <p:cTn id="122" fill="hold">
                      <p:stCondLst>
                        <p:cond delay="indefinite"/>
                      </p:stCondLst>
                      <p:childTnLst>
                        <p:par>
                          <p:cTn id="123" fill="hold">
                            <p:stCondLst>
                              <p:cond delay="0"/>
                            </p:stCondLst>
                            <p:childTnLst>
                              <p:par>
                                <p:cTn id="124" presetID="55" presetClass="entr" presetSubtype="0" fill="hold" grpId="0" nodeType="clickEffect">
                                  <p:stCondLst>
                                    <p:cond delay="0"/>
                                  </p:stCondLst>
                                  <p:childTnLst>
                                    <p:set>
                                      <p:cBhvr>
                                        <p:cTn id="125" dur="1" fill="hold">
                                          <p:stCondLst>
                                            <p:cond delay="0"/>
                                          </p:stCondLst>
                                        </p:cTn>
                                        <p:tgtEl>
                                          <p:spTgt spid="3">
                                            <p:txEl>
                                              <p:pRg st="17" end="17"/>
                                            </p:txEl>
                                          </p:spTgt>
                                        </p:tgtEl>
                                        <p:attrNameLst>
                                          <p:attrName>style.visibility</p:attrName>
                                        </p:attrNameLst>
                                      </p:cBhvr>
                                      <p:to>
                                        <p:strVal val="visible"/>
                                      </p:to>
                                    </p:set>
                                    <p:anim calcmode="lin" valueType="num">
                                      <p:cBhvr>
                                        <p:cTn id="126" dur="1000" fill="hold"/>
                                        <p:tgtEl>
                                          <p:spTgt spid="3">
                                            <p:txEl>
                                              <p:pRg st="17" end="17"/>
                                            </p:txEl>
                                          </p:spTgt>
                                        </p:tgtEl>
                                        <p:attrNameLst>
                                          <p:attrName>ppt_w</p:attrName>
                                        </p:attrNameLst>
                                      </p:cBhvr>
                                      <p:tavLst>
                                        <p:tav tm="0">
                                          <p:val>
                                            <p:strVal val="#ppt_w*0.70"/>
                                          </p:val>
                                        </p:tav>
                                        <p:tav tm="100000">
                                          <p:val>
                                            <p:strVal val="#ppt_w"/>
                                          </p:val>
                                        </p:tav>
                                      </p:tavLst>
                                    </p:anim>
                                    <p:anim calcmode="lin" valueType="num">
                                      <p:cBhvr>
                                        <p:cTn id="127" dur="1000" fill="hold"/>
                                        <p:tgtEl>
                                          <p:spTgt spid="3">
                                            <p:txEl>
                                              <p:pRg st="17" end="17"/>
                                            </p:txEl>
                                          </p:spTgt>
                                        </p:tgtEl>
                                        <p:attrNameLst>
                                          <p:attrName>ppt_h</p:attrName>
                                        </p:attrNameLst>
                                      </p:cBhvr>
                                      <p:tavLst>
                                        <p:tav tm="0">
                                          <p:val>
                                            <p:strVal val="#ppt_h"/>
                                          </p:val>
                                        </p:tav>
                                        <p:tav tm="100000">
                                          <p:val>
                                            <p:strVal val="#ppt_h"/>
                                          </p:val>
                                        </p:tav>
                                      </p:tavLst>
                                    </p:anim>
                                    <p:animEffect transition="in" filter="fade">
                                      <p:cBhvr>
                                        <p:cTn id="128" dur="1000"/>
                                        <p:tgtEl>
                                          <p:spTgt spid="3">
                                            <p:txEl>
                                              <p:pRg st="17" end="17"/>
                                            </p:txEl>
                                          </p:spTgt>
                                        </p:tgtEl>
                                      </p:cBhvr>
                                    </p:animEffect>
                                  </p:childTnLst>
                                </p:cTn>
                              </p:par>
                            </p:childTnLst>
                          </p:cTn>
                        </p:par>
                      </p:childTnLst>
                    </p:cTn>
                  </p:par>
                  <p:par>
                    <p:cTn id="129" fill="hold">
                      <p:stCondLst>
                        <p:cond delay="indefinite"/>
                      </p:stCondLst>
                      <p:childTnLst>
                        <p:par>
                          <p:cTn id="130" fill="hold">
                            <p:stCondLst>
                              <p:cond delay="0"/>
                            </p:stCondLst>
                            <p:childTnLst>
                              <p:par>
                                <p:cTn id="131" presetID="55" presetClass="entr" presetSubtype="0" fill="hold" grpId="0" nodeType="clickEffect">
                                  <p:stCondLst>
                                    <p:cond delay="0"/>
                                  </p:stCondLst>
                                  <p:childTnLst>
                                    <p:set>
                                      <p:cBhvr>
                                        <p:cTn id="132" dur="1" fill="hold">
                                          <p:stCondLst>
                                            <p:cond delay="0"/>
                                          </p:stCondLst>
                                        </p:cTn>
                                        <p:tgtEl>
                                          <p:spTgt spid="3">
                                            <p:txEl>
                                              <p:pRg st="18" end="18"/>
                                            </p:txEl>
                                          </p:spTgt>
                                        </p:tgtEl>
                                        <p:attrNameLst>
                                          <p:attrName>style.visibility</p:attrName>
                                        </p:attrNameLst>
                                      </p:cBhvr>
                                      <p:to>
                                        <p:strVal val="visible"/>
                                      </p:to>
                                    </p:set>
                                    <p:anim calcmode="lin" valueType="num">
                                      <p:cBhvr>
                                        <p:cTn id="133" dur="1000" fill="hold"/>
                                        <p:tgtEl>
                                          <p:spTgt spid="3">
                                            <p:txEl>
                                              <p:pRg st="18" end="18"/>
                                            </p:txEl>
                                          </p:spTgt>
                                        </p:tgtEl>
                                        <p:attrNameLst>
                                          <p:attrName>ppt_w</p:attrName>
                                        </p:attrNameLst>
                                      </p:cBhvr>
                                      <p:tavLst>
                                        <p:tav tm="0">
                                          <p:val>
                                            <p:strVal val="#ppt_w*0.70"/>
                                          </p:val>
                                        </p:tav>
                                        <p:tav tm="100000">
                                          <p:val>
                                            <p:strVal val="#ppt_w"/>
                                          </p:val>
                                        </p:tav>
                                      </p:tavLst>
                                    </p:anim>
                                    <p:anim calcmode="lin" valueType="num">
                                      <p:cBhvr>
                                        <p:cTn id="134" dur="1000" fill="hold"/>
                                        <p:tgtEl>
                                          <p:spTgt spid="3">
                                            <p:txEl>
                                              <p:pRg st="18" end="18"/>
                                            </p:txEl>
                                          </p:spTgt>
                                        </p:tgtEl>
                                        <p:attrNameLst>
                                          <p:attrName>ppt_h</p:attrName>
                                        </p:attrNameLst>
                                      </p:cBhvr>
                                      <p:tavLst>
                                        <p:tav tm="0">
                                          <p:val>
                                            <p:strVal val="#ppt_h"/>
                                          </p:val>
                                        </p:tav>
                                        <p:tav tm="100000">
                                          <p:val>
                                            <p:strVal val="#ppt_h"/>
                                          </p:val>
                                        </p:tav>
                                      </p:tavLst>
                                    </p:anim>
                                    <p:animEffect transition="in" filter="fade">
                                      <p:cBhvr>
                                        <p:cTn id="135" dur="1000"/>
                                        <p:tgtEl>
                                          <p:spTgt spid="3">
                                            <p:txEl>
                                              <p:pRg st="18" end="18"/>
                                            </p:txEl>
                                          </p:spTgt>
                                        </p:tgtEl>
                                      </p:cBhvr>
                                    </p:animEffect>
                                  </p:childTnLst>
                                </p:cTn>
                              </p:par>
                            </p:childTnLst>
                          </p:cTn>
                        </p:par>
                      </p:childTnLst>
                    </p:cTn>
                  </p:par>
                  <p:par>
                    <p:cTn id="136" fill="hold">
                      <p:stCondLst>
                        <p:cond delay="indefinite"/>
                      </p:stCondLst>
                      <p:childTnLst>
                        <p:par>
                          <p:cTn id="137" fill="hold">
                            <p:stCondLst>
                              <p:cond delay="0"/>
                            </p:stCondLst>
                            <p:childTnLst>
                              <p:par>
                                <p:cTn id="138" presetID="55" presetClass="entr" presetSubtype="0" fill="hold" grpId="0" nodeType="clickEffect">
                                  <p:stCondLst>
                                    <p:cond delay="0"/>
                                  </p:stCondLst>
                                  <p:childTnLst>
                                    <p:set>
                                      <p:cBhvr>
                                        <p:cTn id="139" dur="1" fill="hold">
                                          <p:stCondLst>
                                            <p:cond delay="0"/>
                                          </p:stCondLst>
                                        </p:cTn>
                                        <p:tgtEl>
                                          <p:spTgt spid="3">
                                            <p:txEl>
                                              <p:pRg st="19" end="19"/>
                                            </p:txEl>
                                          </p:spTgt>
                                        </p:tgtEl>
                                        <p:attrNameLst>
                                          <p:attrName>style.visibility</p:attrName>
                                        </p:attrNameLst>
                                      </p:cBhvr>
                                      <p:to>
                                        <p:strVal val="visible"/>
                                      </p:to>
                                    </p:set>
                                    <p:anim calcmode="lin" valueType="num">
                                      <p:cBhvr>
                                        <p:cTn id="140" dur="1000" fill="hold"/>
                                        <p:tgtEl>
                                          <p:spTgt spid="3">
                                            <p:txEl>
                                              <p:pRg st="19" end="19"/>
                                            </p:txEl>
                                          </p:spTgt>
                                        </p:tgtEl>
                                        <p:attrNameLst>
                                          <p:attrName>ppt_w</p:attrName>
                                        </p:attrNameLst>
                                      </p:cBhvr>
                                      <p:tavLst>
                                        <p:tav tm="0">
                                          <p:val>
                                            <p:strVal val="#ppt_w*0.70"/>
                                          </p:val>
                                        </p:tav>
                                        <p:tav tm="100000">
                                          <p:val>
                                            <p:strVal val="#ppt_w"/>
                                          </p:val>
                                        </p:tav>
                                      </p:tavLst>
                                    </p:anim>
                                    <p:anim calcmode="lin" valueType="num">
                                      <p:cBhvr>
                                        <p:cTn id="141" dur="1000" fill="hold"/>
                                        <p:tgtEl>
                                          <p:spTgt spid="3">
                                            <p:txEl>
                                              <p:pRg st="19" end="19"/>
                                            </p:txEl>
                                          </p:spTgt>
                                        </p:tgtEl>
                                        <p:attrNameLst>
                                          <p:attrName>ppt_h</p:attrName>
                                        </p:attrNameLst>
                                      </p:cBhvr>
                                      <p:tavLst>
                                        <p:tav tm="0">
                                          <p:val>
                                            <p:strVal val="#ppt_h"/>
                                          </p:val>
                                        </p:tav>
                                        <p:tav tm="100000">
                                          <p:val>
                                            <p:strVal val="#ppt_h"/>
                                          </p:val>
                                        </p:tav>
                                      </p:tavLst>
                                    </p:anim>
                                    <p:animEffect transition="in" filter="fade">
                                      <p:cBhvr>
                                        <p:cTn id="142" dur="1000"/>
                                        <p:tgtEl>
                                          <p:spTgt spid="3">
                                            <p:txEl>
                                              <p:pRg st="19" end="19"/>
                                            </p:txEl>
                                          </p:spTgt>
                                        </p:tgtEl>
                                      </p:cBhvr>
                                    </p:animEffect>
                                  </p:childTnLst>
                                </p:cTn>
                              </p:par>
                            </p:childTnLst>
                          </p:cTn>
                        </p:par>
                      </p:childTnLst>
                    </p:cTn>
                  </p:par>
                  <p:par>
                    <p:cTn id="143" fill="hold">
                      <p:stCondLst>
                        <p:cond delay="indefinite"/>
                      </p:stCondLst>
                      <p:childTnLst>
                        <p:par>
                          <p:cTn id="144" fill="hold">
                            <p:stCondLst>
                              <p:cond delay="0"/>
                            </p:stCondLst>
                            <p:childTnLst>
                              <p:par>
                                <p:cTn id="145" presetID="55" presetClass="entr" presetSubtype="0" fill="hold" grpId="0" nodeType="clickEffect">
                                  <p:stCondLst>
                                    <p:cond delay="0"/>
                                  </p:stCondLst>
                                  <p:childTnLst>
                                    <p:set>
                                      <p:cBhvr>
                                        <p:cTn id="146" dur="1" fill="hold">
                                          <p:stCondLst>
                                            <p:cond delay="0"/>
                                          </p:stCondLst>
                                        </p:cTn>
                                        <p:tgtEl>
                                          <p:spTgt spid="3">
                                            <p:txEl>
                                              <p:pRg st="20" end="20"/>
                                            </p:txEl>
                                          </p:spTgt>
                                        </p:tgtEl>
                                        <p:attrNameLst>
                                          <p:attrName>style.visibility</p:attrName>
                                        </p:attrNameLst>
                                      </p:cBhvr>
                                      <p:to>
                                        <p:strVal val="visible"/>
                                      </p:to>
                                    </p:set>
                                    <p:anim calcmode="lin" valueType="num">
                                      <p:cBhvr>
                                        <p:cTn id="147" dur="1000" fill="hold"/>
                                        <p:tgtEl>
                                          <p:spTgt spid="3">
                                            <p:txEl>
                                              <p:pRg st="20" end="20"/>
                                            </p:txEl>
                                          </p:spTgt>
                                        </p:tgtEl>
                                        <p:attrNameLst>
                                          <p:attrName>ppt_w</p:attrName>
                                        </p:attrNameLst>
                                      </p:cBhvr>
                                      <p:tavLst>
                                        <p:tav tm="0">
                                          <p:val>
                                            <p:strVal val="#ppt_w*0.70"/>
                                          </p:val>
                                        </p:tav>
                                        <p:tav tm="100000">
                                          <p:val>
                                            <p:strVal val="#ppt_w"/>
                                          </p:val>
                                        </p:tav>
                                      </p:tavLst>
                                    </p:anim>
                                    <p:anim calcmode="lin" valueType="num">
                                      <p:cBhvr>
                                        <p:cTn id="148" dur="1000" fill="hold"/>
                                        <p:tgtEl>
                                          <p:spTgt spid="3">
                                            <p:txEl>
                                              <p:pRg st="20" end="20"/>
                                            </p:txEl>
                                          </p:spTgt>
                                        </p:tgtEl>
                                        <p:attrNameLst>
                                          <p:attrName>ppt_h</p:attrName>
                                        </p:attrNameLst>
                                      </p:cBhvr>
                                      <p:tavLst>
                                        <p:tav tm="0">
                                          <p:val>
                                            <p:strVal val="#ppt_h"/>
                                          </p:val>
                                        </p:tav>
                                        <p:tav tm="100000">
                                          <p:val>
                                            <p:strVal val="#ppt_h"/>
                                          </p:val>
                                        </p:tav>
                                      </p:tavLst>
                                    </p:anim>
                                    <p:animEffect transition="in" filter="fade">
                                      <p:cBhvr>
                                        <p:cTn id="149" dur="1000"/>
                                        <p:tgtEl>
                                          <p:spTgt spid="3">
                                            <p:txEl>
                                              <p:pRg st="20" end="20"/>
                                            </p:txEl>
                                          </p:spTgt>
                                        </p:tgtEl>
                                      </p:cBhvr>
                                    </p:animEffect>
                                  </p:childTnLst>
                                </p:cTn>
                              </p:par>
                            </p:childTnLst>
                          </p:cTn>
                        </p:par>
                      </p:childTnLst>
                    </p:cTn>
                  </p:par>
                  <p:par>
                    <p:cTn id="150" fill="hold">
                      <p:stCondLst>
                        <p:cond delay="indefinite"/>
                      </p:stCondLst>
                      <p:childTnLst>
                        <p:par>
                          <p:cTn id="151" fill="hold">
                            <p:stCondLst>
                              <p:cond delay="0"/>
                            </p:stCondLst>
                            <p:childTnLst>
                              <p:par>
                                <p:cTn id="152" presetID="55" presetClass="entr" presetSubtype="0" fill="hold" grpId="0" nodeType="clickEffect">
                                  <p:stCondLst>
                                    <p:cond delay="0"/>
                                  </p:stCondLst>
                                  <p:childTnLst>
                                    <p:set>
                                      <p:cBhvr>
                                        <p:cTn id="153" dur="1" fill="hold">
                                          <p:stCondLst>
                                            <p:cond delay="0"/>
                                          </p:stCondLst>
                                        </p:cTn>
                                        <p:tgtEl>
                                          <p:spTgt spid="3">
                                            <p:txEl>
                                              <p:pRg st="21" end="21"/>
                                            </p:txEl>
                                          </p:spTgt>
                                        </p:tgtEl>
                                        <p:attrNameLst>
                                          <p:attrName>style.visibility</p:attrName>
                                        </p:attrNameLst>
                                      </p:cBhvr>
                                      <p:to>
                                        <p:strVal val="visible"/>
                                      </p:to>
                                    </p:set>
                                    <p:anim calcmode="lin" valueType="num">
                                      <p:cBhvr>
                                        <p:cTn id="154" dur="1000" fill="hold"/>
                                        <p:tgtEl>
                                          <p:spTgt spid="3">
                                            <p:txEl>
                                              <p:pRg st="21" end="21"/>
                                            </p:txEl>
                                          </p:spTgt>
                                        </p:tgtEl>
                                        <p:attrNameLst>
                                          <p:attrName>ppt_w</p:attrName>
                                        </p:attrNameLst>
                                      </p:cBhvr>
                                      <p:tavLst>
                                        <p:tav tm="0">
                                          <p:val>
                                            <p:strVal val="#ppt_w*0.70"/>
                                          </p:val>
                                        </p:tav>
                                        <p:tav tm="100000">
                                          <p:val>
                                            <p:strVal val="#ppt_w"/>
                                          </p:val>
                                        </p:tav>
                                      </p:tavLst>
                                    </p:anim>
                                    <p:anim calcmode="lin" valueType="num">
                                      <p:cBhvr>
                                        <p:cTn id="155" dur="1000" fill="hold"/>
                                        <p:tgtEl>
                                          <p:spTgt spid="3">
                                            <p:txEl>
                                              <p:pRg st="21" end="21"/>
                                            </p:txEl>
                                          </p:spTgt>
                                        </p:tgtEl>
                                        <p:attrNameLst>
                                          <p:attrName>ppt_h</p:attrName>
                                        </p:attrNameLst>
                                      </p:cBhvr>
                                      <p:tavLst>
                                        <p:tav tm="0">
                                          <p:val>
                                            <p:strVal val="#ppt_h"/>
                                          </p:val>
                                        </p:tav>
                                        <p:tav tm="100000">
                                          <p:val>
                                            <p:strVal val="#ppt_h"/>
                                          </p:val>
                                        </p:tav>
                                      </p:tavLst>
                                    </p:anim>
                                    <p:animEffect transition="in" filter="fade">
                                      <p:cBhvr>
                                        <p:cTn id="156" dur="1000"/>
                                        <p:tgtEl>
                                          <p:spTgt spid="3">
                                            <p:txEl>
                                              <p:pRg st="21" end="21"/>
                                            </p:txEl>
                                          </p:spTgt>
                                        </p:tgtEl>
                                      </p:cBhvr>
                                    </p:animEffect>
                                  </p:childTnLst>
                                </p:cTn>
                              </p:par>
                            </p:childTnLst>
                          </p:cTn>
                        </p:par>
                      </p:childTnLst>
                    </p:cTn>
                  </p:par>
                  <p:par>
                    <p:cTn id="157" fill="hold">
                      <p:stCondLst>
                        <p:cond delay="indefinite"/>
                      </p:stCondLst>
                      <p:childTnLst>
                        <p:par>
                          <p:cTn id="158" fill="hold">
                            <p:stCondLst>
                              <p:cond delay="0"/>
                            </p:stCondLst>
                            <p:childTnLst>
                              <p:par>
                                <p:cTn id="159" presetID="55" presetClass="entr" presetSubtype="0" fill="hold" grpId="0" nodeType="clickEffect">
                                  <p:stCondLst>
                                    <p:cond delay="0"/>
                                  </p:stCondLst>
                                  <p:childTnLst>
                                    <p:set>
                                      <p:cBhvr>
                                        <p:cTn id="160" dur="1" fill="hold">
                                          <p:stCondLst>
                                            <p:cond delay="0"/>
                                          </p:stCondLst>
                                        </p:cTn>
                                        <p:tgtEl>
                                          <p:spTgt spid="3">
                                            <p:txEl>
                                              <p:pRg st="22" end="22"/>
                                            </p:txEl>
                                          </p:spTgt>
                                        </p:tgtEl>
                                        <p:attrNameLst>
                                          <p:attrName>style.visibility</p:attrName>
                                        </p:attrNameLst>
                                      </p:cBhvr>
                                      <p:to>
                                        <p:strVal val="visible"/>
                                      </p:to>
                                    </p:set>
                                    <p:anim calcmode="lin" valueType="num">
                                      <p:cBhvr>
                                        <p:cTn id="161" dur="1000" fill="hold"/>
                                        <p:tgtEl>
                                          <p:spTgt spid="3">
                                            <p:txEl>
                                              <p:pRg st="22" end="22"/>
                                            </p:txEl>
                                          </p:spTgt>
                                        </p:tgtEl>
                                        <p:attrNameLst>
                                          <p:attrName>ppt_w</p:attrName>
                                        </p:attrNameLst>
                                      </p:cBhvr>
                                      <p:tavLst>
                                        <p:tav tm="0">
                                          <p:val>
                                            <p:strVal val="#ppt_w*0.70"/>
                                          </p:val>
                                        </p:tav>
                                        <p:tav tm="100000">
                                          <p:val>
                                            <p:strVal val="#ppt_w"/>
                                          </p:val>
                                        </p:tav>
                                      </p:tavLst>
                                    </p:anim>
                                    <p:anim calcmode="lin" valueType="num">
                                      <p:cBhvr>
                                        <p:cTn id="162" dur="1000" fill="hold"/>
                                        <p:tgtEl>
                                          <p:spTgt spid="3">
                                            <p:txEl>
                                              <p:pRg st="22" end="22"/>
                                            </p:txEl>
                                          </p:spTgt>
                                        </p:tgtEl>
                                        <p:attrNameLst>
                                          <p:attrName>ppt_h</p:attrName>
                                        </p:attrNameLst>
                                      </p:cBhvr>
                                      <p:tavLst>
                                        <p:tav tm="0">
                                          <p:val>
                                            <p:strVal val="#ppt_h"/>
                                          </p:val>
                                        </p:tav>
                                        <p:tav tm="100000">
                                          <p:val>
                                            <p:strVal val="#ppt_h"/>
                                          </p:val>
                                        </p:tav>
                                      </p:tavLst>
                                    </p:anim>
                                    <p:animEffect transition="in" filter="fade">
                                      <p:cBhvr>
                                        <p:cTn id="163" dur="1000"/>
                                        <p:tgtEl>
                                          <p:spTgt spid="3">
                                            <p:txEl>
                                              <p:pRg st="22" end="22"/>
                                            </p:txEl>
                                          </p:spTgt>
                                        </p:tgtEl>
                                      </p:cBhvr>
                                    </p:animEffect>
                                  </p:childTnLst>
                                </p:cTn>
                              </p:par>
                            </p:childTnLst>
                          </p:cTn>
                        </p:par>
                      </p:childTnLst>
                    </p:cTn>
                  </p:par>
                  <p:par>
                    <p:cTn id="164" fill="hold">
                      <p:stCondLst>
                        <p:cond delay="indefinite"/>
                      </p:stCondLst>
                      <p:childTnLst>
                        <p:par>
                          <p:cTn id="165" fill="hold">
                            <p:stCondLst>
                              <p:cond delay="0"/>
                            </p:stCondLst>
                            <p:childTnLst>
                              <p:par>
                                <p:cTn id="166" presetID="55" presetClass="entr" presetSubtype="0" fill="hold" grpId="0" nodeType="clickEffect">
                                  <p:stCondLst>
                                    <p:cond delay="0"/>
                                  </p:stCondLst>
                                  <p:childTnLst>
                                    <p:set>
                                      <p:cBhvr>
                                        <p:cTn id="167" dur="1" fill="hold">
                                          <p:stCondLst>
                                            <p:cond delay="0"/>
                                          </p:stCondLst>
                                        </p:cTn>
                                        <p:tgtEl>
                                          <p:spTgt spid="3">
                                            <p:txEl>
                                              <p:pRg st="23" end="23"/>
                                            </p:txEl>
                                          </p:spTgt>
                                        </p:tgtEl>
                                        <p:attrNameLst>
                                          <p:attrName>style.visibility</p:attrName>
                                        </p:attrNameLst>
                                      </p:cBhvr>
                                      <p:to>
                                        <p:strVal val="visible"/>
                                      </p:to>
                                    </p:set>
                                    <p:anim calcmode="lin" valueType="num">
                                      <p:cBhvr>
                                        <p:cTn id="168" dur="1000" fill="hold"/>
                                        <p:tgtEl>
                                          <p:spTgt spid="3">
                                            <p:txEl>
                                              <p:pRg st="23" end="23"/>
                                            </p:txEl>
                                          </p:spTgt>
                                        </p:tgtEl>
                                        <p:attrNameLst>
                                          <p:attrName>ppt_w</p:attrName>
                                        </p:attrNameLst>
                                      </p:cBhvr>
                                      <p:tavLst>
                                        <p:tav tm="0">
                                          <p:val>
                                            <p:strVal val="#ppt_w*0.70"/>
                                          </p:val>
                                        </p:tav>
                                        <p:tav tm="100000">
                                          <p:val>
                                            <p:strVal val="#ppt_w"/>
                                          </p:val>
                                        </p:tav>
                                      </p:tavLst>
                                    </p:anim>
                                    <p:anim calcmode="lin" valueType="num">
                                      <p:cBhvr>
                                        <p:cTn id="169" dur="1000" fill="hold"/>
                                        <p:tgtEl>
                                          <p:spTgt spid="3">
                                            <p:txEl>
                                              <p:pRg st="23" end="23"/>
                                            </p:txEl>
                                          </p:spTgt>
                                        </p:tgtEl>
                                        <p:attrNameLst>
                                          <p:attrName>ppt_h</p:attrName>
                                        </p:attrNameLst>
                                      </p:cBhvr>
                                      <p:tavLst>
                                        <p:tav tm="0">
                                          <p:val>
                                            <p:strVal val="#ppt_h"/>
                                          </p:val>
                                        </p:tav>
                                        <p:tav tm="100000">
                                          <p:val>
                                            <p:strVal val="#ppt_h"/>
                                          </p:val>
                                        </p:tav>
                                      </p:tavLst>
                                    </p:anim>
                                    <p:animEffect transition="in" filter="fade">
                                      <p:cBhvr>
                                        <p:cTn id="170" dur="1000"/>
                                        <p:tgtEl>
                                          <p:spTgt spid="3">
                                            <p:txEl>
                                              <p:pRg st="23" end="2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coaches</a:t>
            </a:r>
            <a:endParaRPr lang="en-GB" dirty="0"/>
          </a:p>
        </p:txBody>
      </p:sp>
      <p:sp>
        <p:nvSpPr>
          <p:cNvPr id="3" name="Content Placeholder 2"/>
          <p:cNvSpPr>
            <a:spLocks noGrp="1"/>
          </p:cNvSpPr>
          <p:nvPr>
            <p:ph idx="1"/>
          </p:nvPr>
        </p:nvSpPr>
        <p:spPr/>
        <p:txBody>
          <a:bodyPr/>
          <a:lstStyle/>
          <a:p>
            <a:r>
              <a:rPr lang="it-IT" dirty="0" err="1" smtClean="0"/>
              <a:t>Andrzej</a:t>
            </a:r>
            <a:endParaRPr lang="it-IT" dirty="0"/>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30301" y="2320100"/>
            <a:ext cx="4727848" cy="3132199"/>
          </a:xfrm>
          <a:prstGeom prst="rect">
            <a:avLst/>
          </a:prstGeom>
        </p:spPr>
      </p:pic>
    </p:spTree>
    <p:extLst>
      <p:ext uri="{BB962C8B-B14F-4D97-AF65-F5344CB8AC3E}">
        <p14:creationId xmlns:p14="http://schemas.microsoft.com/office/powerpoint/2010/main" val="1383739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8"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9" dur="10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1000" fill="hold"/>
                                        <p:tgtEl>
                                          <p:spTgt spid="4"/>
                                        </p:tgtEl>
                                        <p:attrNameLst>
                                          <p:attrName>ppt_w</p:attrName>
                                        </p:attrNameLst>
                                      </p:cBhvr>
                                      <p:tavLst>
                                        <p:tav tm="0">
                                          <p:val>
                                            <p:strVal val="#ppt_w*0.70"/>
                                          </p:val>
                                        </p:tav>
                                        <p:tav tm="100000">
                                          <p:val>
                                            <p:strVal val="#ppt_w"/>
                                          </p:val>
                                        </p:tav>
                                      </p:tavLst>
                                    </p:anim>
                                    <p:anim calcmode="lin" valueType="num">
                                      <p:cBhvr>
                                        <p:cTn id="15" dur="1000" fill="hold"/>
                                        <p:tgtEl>
                                          <p:spTgt spid="4"/>
                                        </p:tgtEl>
                                        <p:attrNameLst>
                                          <p:attrName>ppt_h</p:attrName>
                                        </p:attrNameLst>
                                      </p:cBhvr>
                                      <p:tavLst>
                                        <p:tav tm="0">
                                          <p:val>
                                            <p:strVal val="#ppt_h"/>
                                          </p:val>
                                        </p:tav>
                                        <p:tav tm="100000">
                                          <p:val>
                                            <p:strVal val="#ppt_h"/>
                                          </p:val>
                                        </p:tav>
                                      </p:tavLst>
                                    </p:anim>
                                    <p:animEffect transition="in" filter="fade">
                                      <p:cBhvr>
                                        <p:cTn id="16"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coaches</a:t>
            </a:r>
            <a:endParaRPr lang="en-GB" dirty="0"/>
          </a:p>
        </p:txBody>
      </p:sp>
      <p:sp>
        <p:nvSpPr>
          <p:cNvPr id="3" name="Content Placeholder 2"/>
          <p:cNvSpPr>
            <a:spLocks noGrp="1"/>
          </p:cNvSpPr>
          <p:nvPr>
            <p:ph idx="1"/>
          </p:nvPr>
        </p:nvSpPr>
        <p:spPr/>
        <p:txBody>
          <a:bodyPr/>
          <a:lstStyle/>
          <a:p>
            <a:r>
              <a:rPr lang="it-IT" dirty="0" err="1"/>
              <a:t>Andrzej</a:t>
            </a:r>
            <a:endParaRPr lang="it-IT" dirty="0"/>
          </a:p>
          <a:p>
            <a:r>
              <a:rPr lang="it-IT" dirty="0"/>
              <a:t>Danilo</a:t>
            </a:r>
          </a:p>
          <a:p>
            <a:r>
              <a:rPr lang="it-IT" dirty="0" err="1" smtClean="0"/>
              <a:t>Sverre</a:t>
            </a:r>
            <a:endParaRPr lang="it-IT" dirty="0" smtClean="0"/>
          </a:p>
          <a:p>
            <a:endParaRPr lang="it-IT" dirty="0"/>
          </a:p>
          <a:p>
            <a:r>
              <a:rPr lang="it-IT" dirty="0" smtClean="0"/>
              <a:t>Claude</a:t>
            </a:r>
            <a:endParaRPr lang="it-IT" dirty="0"/>
          </a:p>
          <a:p>
            <a:r>
              <a:rPr lang="it-IT" dirty="0"/>
              <a:t>Ivica</a:t>
            </a:r>
            <a:endParaRPr lang="en-GB"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14459" y="1903301"/>
            <a:ext cx="1362265" cy="1428949"/>
          </a:xfrm>
          <a:prstGeom prst="rect">
            <a:avLst/>
          </a:prstGeom>
        </p:spPr>
      </p:pic>
      <p:pic>
        <p:nvPicPr>
          <p:cNvPr id="6" name="Picture 5"/>
          <p:cNvPicPr>
            <a:picLocks noChangeAspect="1"/>
          </p:cNvPicPr>
          <p:nvPr/>
        </p:nvPicPr>
        <p:blipFill rotWithShape="1">
          <a:blip r:embed="rId3" cstate="print">
            <a:extLst>
              <a:ext uri="{28A0092B-C50C-407E-A947-70E740481C1C}">
                <a14:useLocalDpi xmlns:a14="http://schemas.microsoft.com/office/drawing/2010/main" val="0"/>
              </a:ext>
            </a:extLst>
          </a:blip>
          <a:srcRect l="13599" t="5370" r="12343" b="16458"/>
          <a:stretch/>
        </p:blipFill>
        <p:spPr>
          <a:xfrm>
            <a:off x="2400234" y="1196752"/>
            <a:ext cx="1561401" cy="1648146"/>
          </a:xfrm>
          <a:prstGeom prst="rect">
            <a:avLst/>
          </a:prstGeom>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12160" y="2617875"/>
            <a:ext cx="1428750" cy="1428750"/>
          </a:xfrm>
          <a:prstGeom prst="rect">
            <a:avLst/>
          </a:prstGeom>
        </p:spPr>
      </p:pic>
      <p:pic>
        <p:nvPicPr>
          <p:cNvPr id="8" name="Picture 7"/>
          <p:cNvPicPr>
            <a:picLocks noChangeAspect="1"/>
          </p:cNvPicPr>
          <p:nvPr/>
        </p:nvPicPr>
        <p:blipFill rotWithShape="1">
          <a:blip r:embed="rId5">
            <a:extLst>
              <a:ext uri="{28A0092B-C50C-407E-A947-70E740481C1C}">
                <a14:useLocalDpi xmlns:a14="http://schemas.microsoft.com/office/drawing/2010/main" val="0"/>
              </a:ext>
            </a:extLst>
          </a:blip>
          <a:srcRect l="16532" r="9620" b="13107"/>
          <a:stretch/>
        </p:blipFill>
        <p:spPr>
          <a:xfrm>
            <a:off x="4314459" y="4941168"/>
            <a:ext cx="1440160" cy="1366935"/>
          </a:xfrm>
          <a:prstGeom prst="rect">
            <a:avLst/>
          </a:prstGeom>
        </p:spPr>
      </p:pic>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00233" y="3684238"/>
            <a:ext cx="1561401" cy="1561401"/>
          </a:xfrm>
          <a:prstGeom prst="rect">
            <a:avLst/>
          </a:prstGeom>
        </p:spPr>
      </p:pic>
    </p:spTree>
    <p:extLst>
      <p:ext uri="{BB962C8B-B14F-4D97-AF65-F5344CB8AC3E}">
        <p14:creationId xmlns:p14="http://schemas.microsoft.com/office/powerpoint/2010/main" val="407000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strVal val="#ppt_w*0.70"/>
                                          </p:val>
                                        </p:tav>
                                        <p:tav tm="100000">
                                          <p:val>
                                            <p:strVal val="#ppt_w"/>
                                          </p:val>
                                        </p:tav>
                                      </p:tavLst>
                                    </p:anim>
                                    <p:anim calcmode="lin" valueType="num">
                                      <p:cBhvr>
                                        <p:cTn id="8" dur="1000" fill="hold"/>
                                        <p:tgtEl>
                                          <p:spTgt spid="6"/>
                                        </p:tgtEl>
                                        <p:attrNameLst>
                                          <p:attrName>ppt_h</p:attrName>
                                        </p:attrNameLst>
                                      </p:cBhvr>
                                      <p:tavLst>
                                        <p:tav tm="0">
                                          <p:val>
                                            <p:strVal val="#ppt_h"/>
                                          </p:val>
                                        </p:tav>
                                        <p:tav tm="100000">
                                          <p:val>
                                            <p:strVal val="#ppt_h"/>
                                          </p:val>
                                        </p:tav>
                                      </p:tavLst>
                                    </p:anim>
                                    <p:animEffect transition="in" filter="fade">
                                      <p:cBhvr>
                                        <p:cTn id="9" dur="1000"/>
                                        <p:tgtEl>
                                          <p:spTgt spid="6"/>
                                        </p:tgtEl>
                                      </p:cBhvr>
                                    </p:animEffect>
                                  </p:childTnLst>
                                </p:cTn>
                              </p:par>
                            </p:childTnLst>
                          </p:cTn>
                        </p:par>
                      </p:childTnLst>
                    </p:cTn>
                  </p:par>
                  <p:par>
                    <p:cTn id="10" fill="hold">
                      <p:stCondLst>
                        <p:cond delay="indefinite"/>
                      </p:stCondLst>
                      <p:childTnLst>
                        <p:par>
                          <p:cTn id="11" fill="hold">
                            <p:stCondLst>
                              <p:cond delay="0"/>
                            </p:stCondLst>
                            <p:childTnLst>
                              <p:par>
                                <p:cTn id="12" presetID="55"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15"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1" end="1"/>
                                            </p:txEl>
                                          </p:spTgt>
                                        </p:tgtEl>
                                      </p:cBhvr>
                                    </p:animEffect>
                                  </p:childTnLst>
                                </p:cTn>
                              </p:par>
                            </p:childTnLst>
                          </p:cTn>
                        </p:par>
                        <p:par>
                          <p:cTn id="17" fill="hold">
                            <p:stCondLst>
                              <p:cond delay="1000"/>
                            </p:stCondLst>
                            <p:childTnLst>
                              <p:par>
                                <p:cTn id="18" presetID="55" presetClass="entr" presetSubtype="0"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 calcmode="lin" valueType="num">
                                      <p:cBhvr>
                                        <p:cTn id="20" dur="1000" fill="hold"/>
                                        <p:tgtEl>
                                          <p:spTgt spid="5"/>
                                        </p:tgtEl>
                                        <p:attrNameLst>
                                          <p:attrName>ppt_w</p:attrName>
                                        </p:attrNameLst>
                                      </p:cBhvr>
                                      <p:tavLst>
                                        <p:tav tm="0">
                                          <p:val>
                                            <p:strVal val="#ppt_w*0.70"/>
                                          </p:val>
                                        </p:tav>
                                        <p:tav tm="100000">
                                          <p:val>
                                            <p:strVal val="#ppt_w"/>
                                          </p:val>
                                        </p:tav>
                                      </p:tavLst>
                                    </p:anim>
                                    <p:anim calcmode="lin" valueType="num">
                                      <p:cBhvr>
                                        <p:cTn id="21" dur="1000" fill="hold"/>
                                        <p:tgtEl>
                                          <p:spTgt spid="5"/>
                                        </p:tgtEl>
                                        <p:attrNameLst>
                                          <p:attrName>ppt_h</p:attrName>
                                        </p:attrNameLst>
                                      </p:cBhvr>
                                      <p:tavLst>
                                        <p:tav tm="0">
                                          <p:val>
                                            <p:strVal val="#ppt_h"/>
                                          </p:val>
                                        </p:tav>
                                        <p:tav tm="100000">
                                          <p:val>
                                            <p:strVal val="#ppt_h"/>
                                          </p:val>
                                        </p:tav>
                                      </p:tavLst>
                                    </p:anim>
                                    <p:animEffect transition="in" filter="fade">
                                      <p:cBhvr>
                                        <p:cTn id="22" dur="10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55" presetClass="entr" presetSubtype="0"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p:cTn id="27"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8"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9" dur="1000"/>
                                        <p:tgtEl>
                                          <p:spTgt spid="3">
                                            <p:txEl>
                                              <p:pRg st="2" end="2"/>
                                            </p:txEl>
                                          </p:spTgt>
                                        </p:tgtEl>
                                      </p:cBhvr>
                                    </p:animEffect>
                                  </p:childTnLst>
                                </p:cTn>
                              </p:par>
                            </p:childTnLst>
                          </p:cTn>
                        </p:par>
                        <p:par>
                          <p:cTn id="30" fill="hold">
                            <p:stCondLst>
                              <p:cond delay="1000"/>
                            </p:stCondLst>
                            <p:childTnLst>
                              <p:par>
                                <p:cTn id="31" presetID="55" presetClass="entr" presetSubtype="0" fill="hold" nodeType="after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p:cTn id="33" dur="1000" fill="hold"/>
                                        <p:tgtEl>
                                          <p:spTgt spid="7"/>
                                        </p:tgtEl>
                                        <p:attrNameLst>
                                          <p:attrName>ppt_w</p:attrName>
                                        </p:attrNameLst>
                                      </p:cBhvr>
                                      <p:tavLst>
                                        <p:tav tm="0">
                                          <p:val>
                                            <p:strVal val="#ppt_w*0.70"/>
                                          </p:val>
                                        </p:tav>
                                        <p:tav tm="100000">
                                          <p:val>
                                            <p:strVal val="#ppt_w"/>
                                          </p:val>
                                        </p:tav>
                                      </p:tavLst>
                                    </p:anim>
                                    <p:anim calcmode="lin" valueType="num">
                                      <p:cBhvr>
                                        <p:cTn id="34" dur="1000" fill="hold"/>
                                        <p:tgtEl>
                                          <p:spTgt spid="7"/>
                                        </p:tgtEl>
                                        <p:attrNameLst>
                                          <p:attrName>ppt_h</p:attrName>
                                        </p:attrNameLst>
                                      </p:cBhvr>
                                      <p:tavLst>
                                        <p:tav tm="0">
                                          <p:val>
                                            <p:strVal val="#ppt_h"/>
                                          </p:val>
                                        </p:tav>
                                        <p:tav tm="100000">
                                          <p:val>
                                            <p:strVal val="#ppt_h"/>
                                          </p:val>
                                        </p:tav>
                                      </p:tavLst>
                                    </p:anim>
                                    <p:animEffect transition="in" filter="fade">
                                      <p:cBhvr>
                                        <p:cTn id="35" dur="1000"/>
                                        <p:tgtEl>
                                          <p:spTgt spid="7"/>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calcmode="lin" valueType="num">
                                      <p:cBhvr>
                                        <p:cTn id="40"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41"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42" dur="1000"/>
                                        <p:tgtEl>
                                          <p:spTgt spid="3">
                                            <p:txEl>
                                              <p:pRg st="4" end="4"/>
                                            </p:txEl>
                                          </p:spTgt>
                                        </p:tgtEl>
                                      </p:cBhvr>
                                    </p:animEffect>
                                  </p:childTnLst>
                                </p:cTn>
                              </p:par>
                            </p:childTnLst>
                          </p:cTn>
                        </p:par>
                        <p:par>
                          <p:cTn id="43" fill="hold">
                            <p:stCondLst>
                              <p:cond delay="1000"/>
                            </p:stCondLst>
                            <p:childTnLst>
                              <p:par>
                                <p:cTn id="44" presetID="55" presetClass="entr" presetSubtype="0" fill="hold" nodeType="afterEffect">
                                  <p:stCondLst>
                                    <p:cond delay="0"/>
                                  </p:stCondLst>
                                  <p:childTnLst>
                                    <p:set>
                                      <p:cBhvr>
                                        <p:cTn id="45" dur="1" fill="hold">
                                          <p:stCondLst>
                                            <p:cond delay="0"/>
                                          </p:stCondLst>
                                        </p:cTn>
                                        <p:tgtEl>
                                          <p:spTgt spid="4"/>
                                        </p:tgtEl>
                                        <p:attrNameLst>
                                          <p:attrName>style.visibility</p:attrName>
                                        </p:attrNameLst>
                                      </p:cBhvr>
                                      <p:to>
                                        <p:strVal val="visible"/>
                                      </p:to>
                                    </p:set>
                                    <p:anim calcmode="lin" valueType="num">
                                      <p:cBhvr>
                                        <p:cTn id="46" dur="1000" fill="hold"/>
                                        <p:tgtEl>
                                          <p:spTgt spid="4"/>
                                        </p:tgtEl>
                                        <p:attrNameLst>
                                          <p:attrName>ppt_w</p:attrName>
                                        </p:attrNameLst>
                                      </p:cBhvr>
                                      <p:tavLst>
                                        <p:tav tm="0">
                                          <p:val>
                                            <p:strVal val="#ppt_w*0.70"/>
                                          </p:val>
                                        </p:tav>
                                        <p:tav tm="100000">
                                          <p:val>
                                            <p:strVal val="#ppt_w"/>
                                          </p:val>
                                        </p:tav>
                                      </p:tavLst>
                                    </p:anim>
                                    <p:anim calcmode="lin" valueType="num">
                                      <p:cBhvr>
                                        <p:cTn id="47" dur="1000" fill="hold"/>
                                        <p:tgtEl>
                                          <p:spTgt spid="4"/>
                                        </p:tgtEl>
                                        <p:attrNameLst>
                                          <p:attrName>ppt_h</p:attrName>
                                        </p:attrNameLst>
                                      </p:cBhvr>
                                      <p:tavLst>
                                        <p:tav tm="0">
                                          <p:val>
                                            <p:strVal val="#ppt_h"/>
                                          </p:val>
                                        </p:tav>
                                        <p:tav tm="100000">
                                          <p:val>
                                            <p:strVal val="#ppt_h"/>
                                          </p:val>
                                        </p:tav>
                                      </p:tavLst>
                                    </p:anim>
                                    <p:animEffect transition="in" filter="fade">
                                      <p:cBhvr>
                                        <p:cTn id="48" dur="1000"/>
                                        <p:tgtEl>
                                          <p:spTgt spid="4"/>
                                        </p:tgtEl>
                                      </p:cBhvr>
                                    </p:animEffect>
                                  </p:childTnLst>
                                </p:cTn>
                              </p:par>
                            </p:childTnLst>
                          </p:cTn>
                        </p:par>
                      </p:childTnLst>
                    </p:cTn>
                  </p:par>
                  <p:par>
                    <p:cTn id="49" fill="hold">
                      <p:stCondLst>
                        <p:cond delay="indefinite"/>
                      </p:stCondLst>
                      <p:childTnLst>
                        <p:par>
                          <p:cTn id="50" fill="hold">
                            <p:stCondLst>
                              <p:cond delay="0"/>
                            </p:stCondLst>
                            <p:childTnLst>
                              <p:par>
                                <p:cTn id="51" presetID="55" presetClass="entr" presetSubtype="0" fill="hold" grpId="0" nodeType="clickEffect">
                                  <p:stCondLst>
                                    <p:cond delay="0"/>
                                  </p:stCondLst>
                                  <p:childTnLst>
                                    <p:set>
                                      <p:cBhvr>
                                        <p:cTn id="52" dur="1" fill="hold">
                                          <p:stCondLst>
                                            <p:cond delay="0"/>
                                          </p:stCondLst>
                                        </p:cTn>
                                        <p:tgtEl>
                                          <p:spTgt spid="3">
                                            <p:txEl>
                                              <p:pRg st="5" end="5"/>
                                            </p:txEl>
                                          </p:spTgt>
                                        </p:tgtEl>
                                        <p:attrNameLst>
                                          <p:attrName>style.visibility</p:attrName>
                                        </p:attrNameLst>
                                      </p:cBhvr>
                                      <p:to>
                                        <p:strVal val="visible"/>
                                      </p:to>
                                    </p:set>
                                    <p:anim calcmode="lin" valueType="num">
                                      <p:cBhvr>
                                        <p:cTn id="53"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54"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55" dur="1000"/>
                                        <p:tgtEl>
                                          <p:spTgt spid="3">
                                            <p:txEl>
                                              <p:pRg st="5" end="5"/>
                                            </p:txEl>
                                          </p:spTgt>
                                        </p:tgtEl>
                                      </p:cBhvr>
                                    </p:animEffect>
                                  </p:childTnLst>
                                </p:cTn>
                              </p:par>
                            </p:childTnLst>
                          </p:cTn>
                        </p:par>
                        <p:par>
                          <p:cTn id="56" fill="hold">
                            <p:stCondLst>
                              <p:cond delay="1000"/>
                            </p:stCondLst>
                            <p:childTnLst>
                              <p:par>
                                <p:cTn id="57" presetID="55" presetClass="entr" presetSubtype="0" fill="hold" nodeType="afterEffect">
                                  <p:stCondLst>
                                    <p:cond delay="0"/>
                                  </p:stCondLst>
                                  <p:childTnLst>
                                    <p:set>
                                      <p:cBhvr>
                                        <p:cTn id="58" dur="1" fill="hold">
                                          <p:stCondLst>
                                            <p:cond delay="0"/>
                                          </p:stCondLst>
                                        </p:cTn>
                                        <p:tgtEl>
                                          <p:spTgt spid="8"/>
                                        </p:tgtEl>
                                        <p:attrNameLst>
                                          <p:attrName>style.visibility</p:attrName>
                                        </p:attrNameLst>
                                      </p:cBhvr>
                                      <p:to>
                                        <p:strVal val="visible"/>
                                      </p:to>
                                    </p:set>
                                    <p:anim calcmode="lin" valueType="num">
                                      <p:cBhvr>
                                        <p:cTn id="59" dur="1000" fill="hold"/>
                                        <p:tgtEl>
                                          <p:spTgt spid="8"/>
                                        </p:tgtEl>
                                        <p:attrNameLst>
                                          <p:attrName>ppt_w</p:attrName>
                                        </p:attrNameLst>
                                      </p:cBhvr>
                                      <p:tavLst>
                                        <p:tav tm="0">
                                          <p:val>
                                            <p:strVal val="#ppt_w*0.70"/>
                                          </p:val>
                                        </p:tav>
                                        <p:tav tm="100000">
                                          <p:val>
                                            <p:strVal val="#ppt_w"/>
                                          </p:val>
                                        </p:tav>
                                      </p:tavLst>
                                    </p:anim>
                                    <p:anim calcmode="lin" valueType="num">
                                      <p:cBhvr>
                                        <p:cTn id="60" dur="1000" fill="hold"/>
                                        <p:tgtEl>
                                          <p:spTgt spid="8"/>
                                        </p:tgtEl>
                                        <p:attrNameLst>
                                          <p:attrName>ppt_h</p:attrName>
                                        </p:attrNameLst>
                                      </p:cBhvr>
                                      <p:tavLst>
                                        <p:tav tm="0">
                                          <p:val>
                                            <p:strVal val="#ppt_h"/>
                                          </p:val>
                                        </p:tav>
                                        <p:tav tm="100000">
                                          <p:val>
                                            <p:strVal val="#ppt_h"/>
                                          </p:val>
                                        </p:tav>
                                      </p:tavLst>
                                    </p:anim>
                                    <p:animEffect transition="in" filter="fade">
                                      <p:cBhvr>
                                        <p:cTn id="61"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5"/>
          <p:cNvSpPr>
            <a:spLocks noGrp="1" noChangeArrowheads="1"/>
          </p:cNvSpPr>
          <p:nvPr>
            <p:ph type="title"/>
          </p:nvPr>
        </p:nvSpPr>
        <p:spPr/>
        <p:txBody>
          <a:bodyPr/>
          <a:lstStyle/>
          <a:p>
            <a:r>
              <a:rPr lang="en-US" altLang="en-US" smtClean="0"/>
              <a:t> Opening Session</a:t>
            </a:r>
          </a:p>
        </p:txBody>
      </p:sp>
      <p:sp>
        <p:nvSpPr>
          <p:cNvPr id="6147" name="Content Placeholder 14"/>
          <p:cNvSpPr>
            <a:spLocks noGrp="1"/>
          </p:cNvSpPr>
          <p:nvPr>
            <p:ph idx="1"/>
          </p:nvPr>
        </p:nvSpPr>
        <p:spPr>
          <a:xfrm>
            <a:off x="270917" y="1844824"/>
            <a:ext cx="8686800" cy="4114800"/>
          </a:xfrm>
        </p:spPr>
        <p:txBody>
          <a:bodyPr/>
          <a:lstStyle/>
          <a:p>
            <a:r>
              <a:rPr lang="en-GB" altLang="en-US" dirty="0" smtClean="0"/>
              <a:t>Welcome addresses</a:t>
            </a:r>
          </a:p>
          <a:p>
            <a:pPr lvl="1"/>
            <a:r>
              <a:rPr lang="en-US" altLang="en-US" dirty="0" err="1"/>
              <a:t>Ivica</a:t>
            </a:r>
            <a:r>
              <a:rPr lang="en-US" altLang="en-US" dirty="0"/>
              <a:t> </a:t>
            </a:r>
            <a:r>
              <a:rPr lang="en-US" altLang="en-US" dirty="0" err="1"/>
              <a:t>Pulijak</a:t>
            </a:r>
            <a:r>
              <a:rPr lang="en-US" altLang="en-US" dirty="0"/>
              <a:t> (Local Organizer)</a:t>
            </a:r>
            <a:endParaRPr lang="en-GB" altLang="en-US" dirty="0"/>
          </a:p>
          <a:p>
            <a:pPr lvl="1"/>
            <a:r>
              <a:rPr lang="en-US" altLang="en-US" dirty="0" err="1" smtClean="0"/>
              <a:t>Damir</a:t>
            </a:r>
            <a:r>
              <a:rPr lang="en-US" altLang="en-US" dirty="0" smtClean="0"/>
              <a:t> Lalas (</a:t>
            </a:r>
            <a:r>
              <a:rPr lang="en-US" altLang="en-US" dirty="0" err="1" smtClean="0"/>
              <a:t>Vicedean</a:t>
            </a:r>
            <a:r>
              <a:rPr lang="en-US" altLang="en-US" dirty="0" smtClean="0"/>
              <a:t> of FESB)</a:t>
            </a:r>
          </a:p>
          <a:p>
            <a:r>
              <a:rPr lang="en-GB" altLang="en-US" dirty="0" smtClean="0"/>
              <a:t>School Introduction</a:t>
            </a:r>
          </a:p>
          <a:p>
            <a:endParaRPr lang="en-US" altLang="en-US" dirty="0" smtClean="0"/>
          </a:p>
          <a:p>
            <a:r>
              <a:rPr lang="en-US" altLang="en-US" dirty="0" smtClean="0"/>
              <a:t>Followed by the Inaugural Scientific Lecture from </a:t>
            </a:r>
            <a:br>
              <a:rPr lang="en-US" altLang="en-US" dirty="0" smtClean="0"/>
            </a:br>
            <a:r>
              <a:rPr lang="en-US" altLang="en-US" dirty="0" smtClean="0"/>
              <a:t>prof. </a:t>
            </a:r>
            <a:r>
              <a:rPr lang="fr-FR" altLang="en-US" dirty="0" smtClean="0"/>
              <a:t>Claude Charlot (Ecole Polytechnique, France)</a:t>
            </a:r>
            <a:endParaRPr lang="en-GB" altLang="en-US" dirty="0" smtClean="0"/>
          </a:p>
        </p:txBody>
      </p:sp>
    </p:spTree>
  </p:cSld>
  <p:clrMapOvr>
    <a:masterClrMapping/>
  </p:clrMapOvr>
  <p:transition spd="slow"/>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Local </a:t>
            </a:r>
            <a:r>
              <a:rPr lang="en-US" dirty="0" err="1" smtClean="0"/>
              <a:t>Organisers</a:t>
            </a:r>
            <a:endParaRPr lang="en-GB" dirty="0"/>
          </a:p>
        </p:txBody>
      </p:sp>
      <p:sp>
        <p:nvSpPr>
          <p:cNvPr id="3" name="Content Placeholder 2"/>
          <p:cNvSpPr>
            <a:spLocks noGrp="1"/>
          </p:cNvSpPr>
          <p:nvPr>
            <p:ph idx="1"/>
          </p:nvPr>
        </p:nvSpPr>
        <p:spPr>
          <a:xfrm>
            <a:off x="228600" y="1268760"/>
            <a:ext cx="8686800" cy="4674840"/>
          </a:xfrm>
        </p:spPr>
        <p:txBody>
          <a:bodyPr/>
          <a:lstStyle/>
          <a:p>
            <a:r>
              <a:rPr lang="en-GB" dirty="0" smtClean="0"/>
              <a:t>Irena</a:t>
            </a:r>
          </a:p>
          <a:p>
            <a:pPr lvl="1"/>
            <a:r>
              <a:rPr lang="en-GB" dirty="0" smtClean="0"/>
              <a:t>From </a:t>
            </a:r>
            <a:r>
              <a:rPr lang="en-GB" dirty="0" err="1" smtClean="0"/>
              <a:t>Medils</a:t>
            </a:r>
            <a:endParaRPr lang="en-GB" dirty="0"/>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229" t="14692" r="17644" b="18638"/>
          <a:stretch/>
        </p:blipFill>
        <p:spPr bwMode="auto">
          <a:xfrm>
            <a:off x="3172196" y="1199591"/>
            <a:ext cx="1369612" cy="136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5971575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Local </a:t>
            </a:r>
            <a:r>
              <a:rPr lang="en-US" dirty="0" err="1" smtClean="0"/>
              <a:t>Organisers</a:t>
            </a:r>
            <a:endParaRPr lang="en-GB" dirty="0"/>
          </a:p>
        </p:txBody>
      </p:sp>
      <p:sp>
        <p:nvSpPr>
          <p:cNvPr id="3" name="Content Placeholder 2"/>
          <p:cNvSpPr>
            <a:spLocks noGrp="1"/>
          </p:cNvSpPr>
          <p:nvPr>
            <p:ph idx="1"/>
          </p:nvPr>
        </p:nvSpPr>
        <p:spPr>
          <a:xfrm>
            <a:off x="228600" y="1268760"/>
            <a:ext cx="8686800" cy="4674840"/>
          </a:xfrm>
        </p:spPr>
        <p:txBody>
          <a:bodyPr/>
          <a:lstStyle/>
          <a:p>
            <a:r>
              <a:rPr lang="en-GB" dirty="0" smtClean="0"/>
              <a:t>Irena</a:t>
            </a:r>
          </a:p>
          <a:p>
            <a:pPr lvl="1"/>
            <a:r>
              <a:rPr lang="en-GB" dirty="0" smtClean="0"/>
              <a:t>From </a:t>
            </a:r>
            <a:r>
              <a:rPr lang="en-GB" dirty="0" err="1" smtClean="0"/>
              <a:t>Medils</a:t>
            </a:r>
            <a:endParaRPr lang="en-GB" dirty="0"/>
          </a:p>
          <a:p>
            <a:r>
              <a:rPr lang="en-US" dirty="0" smtClean="0"/>
              <a:t>Lilia</a:t>
            </a:r>
          </a:p>
          <a:p>
            <a:pPr lvl="1"/>
            <a:r>
              <a:rPr lang="en-GB" dirty="0"/>
              <a:t>From </a:t>
            </a:r>
            <a:r>
              <a:rPr lang="en-GB" dirty="0" err="1"/>
              <a:t>Medils</a:t>
            </a:r>
            <a:endParaRPr lang="en-GB" dirty="0"/>
          </a:p>
          <a:p>
            <a:pPr marL="576262" lvl="1" indent="0">
              <a:buNone/>
            </a:pPr>
            <a:endParaRPr lang="en-US" dirty="0" smtClean="0"/>
          </a:p>
          <a:p>
            <a:pPr marL="576262" lvl="1" indent="0">
              <a:buNone/>
            </a:pPr>
            <a:endParaRPr lang="en-US" dirty="0"/>
          </a:p>
          <a:p>
            <a:pPr marL="576262" lvl="1" indent="0">
              <a:buNone/>
            </a:pPr>
            <a:endParaRPr lang="en-GB" dirty="0" smtClean="0"/>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229" t="14692" r="17644" b="18638"/>
          <a:stretch/>
        </p:blipFill>
        <p:spPr bwMode="auto">
          <a:xfrm>
            <a:off x="3172196" y="1199591"/>
            <a:ext cx="1369612" cy="136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35825" t="10765" r="42913" b="45796"/>
          <a:stretch/>
        </p:blipFill>
        <p:spPr>
          <a:xfrm>
            <a:off x="4932040" y="2110624"/>
            <a:ext cx="1302581" cy="1495556"/>
          </a:xfrm>
          <a:prstGeom prst="rect">
            <a:avLst/>
          </a:prstGeom>
        </p:spPr>
      </p:pic>
    </p:spTree>
    <p:extLst>
      <p:ext uri="{BB962C8B-B14F-4D97-AF65-F5344CB8AC3E}">
        <p14:creationId xmlns:p14="http://schemas.microsoft.com/office/powerpoint/2010/main" val="131545132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Local </a:t>
            </a:r>
            <a:r>
              <a:rPr lang="en-US" dirty="0" err="1" smtClean="0"/>
              <a:t>Organisers</a:t>
            </a:r>
            <a:endParaRPr lang="en-GB" dirty="0"/>
          </a:p>
        </p:txBody>
      </p:sp>
      <p:sp>
        <p:nvSpPr>
          <p:cNvPr id="3" name="Content Placeholder 2"/>
          <p:cNvSpPr>
            <a:spLocks noGrp="1"/>
          </p:cNvSpPr>
          <p:nvPr>
            <p:ph idx="1"/>
          </p:nvPr>
        </p:nvSpPr>
        <p:spPr>
          <a:xfrm>
            <a:off x="228600" y="1268760"/>
            <a:ext cx="8686800" cy="4674840"/>
          </a:xfrm>
        </p:spPr>
        <p:txBody>
          <a:bodyPr/>
          <a:lstStyle/>
          <a:p>
            <a:r>
              <a:rPr lang="en-GB" dirty="0" smtClean="0"/>
              <a:t>Irena</a:t>
            </a:r>
          </a:p>
          <a:p>
            <a:pPr lvl="1"/>
            <a:r>
              <a:rPr lang="en-GB" dirty="0" smtClean="0"/>
              <a:t>From </a:t>
            </a:r>
            <a:r>
              <a:rPr lang="en-GB" dirty="0" err="1" smtClean="0"/>
              <a:t>Medils</a:t>
            </a:r>
            <a:endParaRPr lang="en-GB" dirty="0"/>
          </a:p>
          <a:p>
            <a:r>
              <a:rPr lang="en-US" dirty="0" smtClean="0"/>
              <a:t>Lilia</a:t>
            </a:r>
          </a:p>
          <a:p>
            <a:pPr lvl="1"/>
            <a:r>
              <a:rPr lang="en-GB" dirty="0"/>
              <a:t>From </a:t>
            </a:r>
            <a:r>
              <a:rPr lang="en-GB" dirty="0" err="1" smtClean="0"/>
              <a:t>Medils</a:t>
            </a:r>
            <a:endParaRPr lang="en-GB" dirty="0" smtClean="0"/>
          </a:p>
          <a:p>
            <a:r>
              <a:rPr lang="en-US" dirty="0" smtClean="0"/>
              <a:t>Tommy</a:t>
            </a:r>
          </a:p>
          <a:p>
            <a:pPr lvl="1"/>
            <a:r>
              <a:rPr lang="en-US" dirty="0" err="1" smtClean="0"/>
              <a:t>Cathering</a:t>
            </a:r>
            <a:endParaRPr lang="en-GB" dirty="0"/>
          </a:p>
          <a:p>
            <a:pPr marL="576262" lvl="1" indent="0">
              <a:buNone/>
            </a:pPr>
            <a:endParaRPr lang="en-US" dirty="0" smtClean="0"/>
          </a:p>
          <a:p>
            <a:pPr marL="576262" lvl="1" indent="0">
              <a:buNone/>
            </a:pPr>
            <a:endParaRPr lang="en-US" dirty="0"/>
          </a:p>
          <a:p>
            <a:pPr marL="576262" lvl="1" indent="0">
              <a:buNone/>
            </a:pPr>
            <a:endParaRPr lang="en-GB" dirty="0" smtClean="0"/>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229" t="14692" r="17644" b="18638"/>
          <a:stretch/>
        </p:blipFill>
        <p:spPr bwMode="auto">
          <a:xfrm>
            <a:off x="3172196" y="1199591"/>
            <a:ext cx="1369612" cy="136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35825" t="10765" r="42913" b="45796"/>
          <a:stretch/>
        </p:blipFill>
        <p:spPr>
          <a:xfrm>
            <a:off x="4932040" y="2110624"/>
            <a:ext cx="1302581" cy="1495556"/>
          </a:xfrm>
          <a:prstGeom prst="rect">
            <a:avLst/>
          </a:prstGeom>
        </p:spPr>
      </p:pic>
      <p:pic>
        <p:nvPicPr>
          <p:cNvPr id="6" name="Picture 5"/>
          <p:cNvPicPr>
            <a:picLocks noChangeAspect="1"/>
          </p:cNvPicPr>
          <p:nvPr/>
        </p:nvPicPr>
        <p:blipFill rotWithShape="1">
          <a:blip r:embed="rId4" cstate="print">
            <a:extLst>
              <a:ext uri="{28A0092B-C50C-407E-A947-70E740481C1C}">
                <a14:useLocalDpi xmlns:a14="http://schemas.microsoft.com/office/drawing/2010/main" val="0"/>
              </a:ext>
            </a:extLst>
          </a:blip>
          <a:srcRect l="35825" t="12167" r="44488" b="42994"/>
          <a:stretch/>
        </p:blipFill>
        <p:spPr>
          <a:xfrm>
            <a:off x="3172196" y="3140968"/>
            <a:ext cx="1345143" cy="1721783"/>
          </a:xfrm>
          <a:prstGeom prst="rect">
            <a:avLst/>
          </a:prstGeom>
        </p:spPr>
      </p:pic>
    </p:spTree>
    <p:extLst>
      <p:ext uri="{BB962C8B-B14F-4D97-AF65-F5344CB8AC3E}">
        <p14:creationId xmlns:p14="http://schemas.microsoft.com/office/powerpoint/2010/main" val="28311363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Local </a:t>
            </a:r>
            <a:r>
              <a:rPr lang="en-US" dirty="0" err="1" smtClean="0"/>
              <a:t>Organisers</a:t>
            </a:r>
            <a:endParaRPr lang="en-GB" dirty="0"/>
          </a:p>
        </p:txBody>
      </p:sp>
      <p:sp>
        <p:nvSpPr>
          <p:cNvPr id="3" name="Content Placeholder 2"/>
          <p:cNvSpPr>
            <a:spLocks noGrp="1"/>
          </p:cNvSpPr>
          <p:nvPr>
            <p:ph idx="1"/>
          </p:nvPr>
        </p:nvSpPr>
        <p:spPr>
          <a:xfrm>
            <a:off x="228600" y="1268760"/>
            <a:ext cx="8686800" cy="4674840"/>
          </a:xfrm>
        </p:spPr>
        <p:txBody>
          <a:bodyPr/>
          <a:lstStyle/>
          <a:p>
            <a:r>
              <a:rPr lang="en-GB" dirty="0" smtClean="0"/>
              <a:t>Irena</a:t>
            </a:r>
          </a:p>
          <a:p>
            <a:pPr lvl="1"/>
            <a:r>
              <a:rPr lang="en-GB" dirty="0" smtClean="0"/>
              <a:t>From </a:t>
            </a:r>
            <a:r>
              <a:rPr lang="en-GB" dirty="0" err="1" smtClean="0"/>
              <a:t>Medils</a:t>
            </a:r>
            <a:endParaRPr lang="en-GB" dirty="0"/>
          </a:p>
          <a:p>
            <a:r>
              <a:rPr lang="en-US" dirty="0" smtClean="0"/>
              <a:t>Lilia</a:t>
            </a:r>
          </a:p>
          <a:p>
            <a:pPr lvl="1"/>
            <a:r>
              <a:rPr lang="en-GB" dirty="0"/>
              <a:t>From </a:t>
            </a:r>
            <a:r>
              <a:rPr lang="en-GB" dirty="0" err="1" smtClean="0"/>
              <a:t>Medils</a:t>
            </a:r>
            <a:endParaRPr lang="en-GB" dirty="0" smtClean="0"/>
          </a:p>
          <a:p>
            <a:r>
              <a:rPr lang="en-US" dirty="0" smtClean="0"/>
              <a:t>Tommy</a:t>
            </a:r>
          </a:p>
          <a:p>
            <a:pPr lvl="1"/>
            <a:r>
              <a:rPr lang="en-US" dirty="0" err="1" smtClean="0"/>
              <a:t>Cathering</a:t>
            </a:r>
            <a:endParaRPr lang="en-GB" dirty="0"/>
          </a:p>
          <a:p>
            <a:pPr marL="576262" lvl="1" indent="0">
              <a:buNone/>
            </a:pPr>
            <a:endParaRPr lang="en-US" dirty="0" smtClean="0"/>
          </a:p>
          <a:p>
            <a:pPr marL="576262" lvl="1" indent="0">
              <a:buNone/>
            </a:pPr>
            <a:endParaRPr lang="en-US" dirty="0"/>
          </a:p>
          <a:p>
            <a:pPr marL="576262" lvl="1" indent="0">
              <a:buNone/>
            </a:pPr>
            <a:endParaRPr lang="en-GB" dirty="0" smtClean="0"/>
          </a:p>
          <a:p>
            <a:r>
              <a:rPr lang="en-GB" dirty="0" err="1" smtClean="0"/>
              <a:t>Ivica</a:t>
            </a:r>
            <a:endParaRPr lang="en-GB" dirty="0" smtClean="0"/>
          </a:p>
          <a:p>
            <a:pPr lvl="1"/>
            <a:r>
              <a:rPr lang="en-US" dirty="0" smtClean="0"/>
              <a:t>Chairman Local Organizing Committee</a:t>
            </a:r>
            <a:endParaRPr lang="en-GB" dirty="0" smtClean="0"/>
          </a:p>
        </p:txBody>
      </p:sp>
      <p:pic>
        <p:nvPicPr>
          <p:cNvPr id="5"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3229" t="14692" r="17644" b="18638"/>
          <a:stretch/>
        </p:blipFill>
        <p:spPr bwMode="auto">
          <a:xfrm>
            <a:off x="3172196" y="1199591"/>
            <a:ext cx="1369612" cy="136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16532" r="9620" b="13107"/>
          <a:stretch/>
        </p:blipFill>
        <p:spPr>
          <a:xfrm>
            <a:off x="6660232" y="4873974"/>
            <a:ext cx="1440160" cy="1366935"/>
          </a:xfrm>
          <a:prstGeom prst="rect">
            <a:avLst/>
          </a:prstGeom>
        </p:spPr>
      </p:pic>
      <p:pic>
        <p:nvPicPr>
          <p:cNvPr id="4" name="Picture 3"/>
          <p:cNvPicPr>
            <a:picLocks noChangeAspect="1"/>
          </p:cNvPicPr>
          <p:nvPr/>
        </p:nvPicPr>
        <p:blipFill rotWithShape="1">
          <a:blip r:embed="rId4" cstate="print">
            <a:extLst>
              <a:ext uri="{28A0092B-C50C-407E-A947-70E740481C1C}">
                <a14:useLocalDpi xmlns:a14="http://schemas.microsoft.com/office/drawing/2010/main" val="0"/>
              </a:ext>
            </a:extLst>
          </a:blip>
          <a:srcRect l="35825" t="10765" r="42913" b="45796"/>
          <a:stretch/>
        </p:blipFill>
        <p:spPr>
          <a:xfrm>
            <a:off x="4932040" y="2110624"/>
            <a:ext cx="1302581" cy="1495556"/>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l="35825" t="12167" r="44488" b="42994"/>
          <a:stretch/>
        </p:blipFill>
        <p:spPr>
          <a:xfrm>
            <a:off x="3172196" y="3140968"/>
            <a:ext cx="1345143" cy="1721783"/>
          </a:xfrm>
          <a:prstGeom prst="rect">
            <a:avLst/>
          </a:prstGeom>
        </p:spPr>
      </p:pic>
    </p:spTree>
    <p:extLst>
      <p:ext uri="{BB962C8B-B14F-4D97-AF65-F5344CB8AC3E}">
        <p14:creationId xmlns:p14="http://schemas.microsoft.com/office/powerpoint/2010/main" val="36898284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strVal val="#ppt_w*0.70"/>
                                          </p:val>
                                        </p:tav>
                                        <p:tav tm="100000">
                                          <p:val>
                                            <p:strVal val="#ppt_w"/>
                                          </p:val>
                                        </p:tav>
                                      </p:tavLst>
                                    </p:anim>
                                    <p:anim calcmode="lin" valueType="num">
                                      <p:cBhvr>
                                        <p:cTn id="8" dur="1000" fill="hold"/>
                                        <p:tgtEl>
                                          <p:spTgt spid="7"/>
                                        </p:tgtEl>
                                        <p:attrNameLst>
                                          <p:attrName>ppt_h</p:attrName>
                                        </p:attrNameLst>
                                      </p:cBhvr>
                                      <p:tavLst>
                                        <p:tav tm="0">
                                          <p:val>
                                            <p:strVal val="#ppt_h"/>
                                          </p:val>
                                        </p:tav>
                                        <p:tav tm="100000">
                                          <p:val>
                                            <p:strVal val="#ppt_h"/>
                                          </p:val>
                                        </p:tav>
                                      </p:tavLst>
                                    </p:anim>
                                    <p:animEffect transition="in" filter="fade">
                                      <p:cBhvr>
                                        <p:cTn id="9"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CERN </a:t>
            </a:r>
            <a:r>
              <a:rPr lang="en-US" dirty="0" err="1" smtClean="0"/>
              <a:t>Organisers</a:t>
            </a:r>
            <a:endParaRPr lang="en-GB" dirty="0"/>
          </a:p>
        </p:txBody>
      </p:sp>
      <p:sp>
        <p:nvSpPr>
          <p:cNvPr id="3" name="Content Placeholder 2"/>
          <p:cNvSpPr>
            <a:spLocks noGrp="1"/>
          </p:cNvSpPr>
          <p:nvPr>
            <p:ph idx="1"/>
          </p:nvPr>
        </p:nvSpPr>
        <p:spPr>
          <a:xfrm>
            <a:off x="228600" y="1268760"/>
            <a:ext cx="8686800" cy="4674840"/>
          </a:xfrm>
        </p:spPr>
        <p:txBody>
          <a:bodyPr/>
          <a:lstStyle/>
          <a:p>
            <a:r>
              <a:rPr lang="en-GB" dirty="0" err="1" smtClean="0"/>
              <a:t>Yasemin</a:t>
            </a:r>
            <a:endParaRPr lang="en-GB" dirty="0"/>
          </a:p>
          <a:p>
            <a:pPr lvl="1"/>
            <a:r>
              <a:rPr lang="en-GB" dirty="0" smtClean="0"/>
              <a:t>School administrative </a:t>
            </a:r>
            <a:r>
              <a:rPr lang="en-GB" dirty="0"/>
              <a:t>manager</a:t>
            </a:r>
            <a:r>
              <a:rPr lang="en-GB" dirty="0" smtClean="0"/>
              <a:t> </a:t>
            </a:r>
            <a:endParaRPr lang="en-GB" dirty="0"/>
          </a:p>
        </p:txBody>
      </p:sp>
      <p:pic>
        <p:nvPicPr>
          <p:cNvPr id="4" name="Picture 2" descr="C:\Local Files\Temp Photos\Professional\2013 Cyprus\2013 8 Cyprus On-site\00 Before school\IMG_5432.JPG"/>
          <p:cNvPicPr>
            <a:picLocks noChangeAspect="1" noChangeArrowheads="1"/>
          </p:cNvPicPr>
          <p:nvPr/>
        </p:nvPicPr>
        <p:blipFill rotWithShape="1">
          <a:blip r:embed="rId2" cstate="screen">
            <a:extLst>
              <a:ext uri="{28A0092B-C50C-407E-A947-70E740481C1C}">
                <a14:useLocalDpi xmlns:a14="http://schemas.microsoft.com/office/drawing/2010/main"/>
              </a:ext>
            </a:extLst>
          </a:blip>
          <a:srcRect l="30692" t="14655" r="38591" b="23687"/>
          <a:stretch/>
        </p:blipFill>
        <p:spPr bwMode="auto">
          <a:xfrm>
            <a:off x="6300192" y="1268760"/>
            <a:ext cx="1368152" cy="154355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p:cNvPicPr>
            <a:picLocks noChangeAspect="1"/>
          </p:cNvPicPr>
          <p:nvPr/>
        </p:nvPicPr>
        <p:blipFill rotWithShape="1">
          <a:blip r:embed="rId3" cstate="print">
            <a:extLst>
              <a:ext uri="{28A0092B-C50C-407E-A947-70E740481C1C}">
                <a14:useLocalDpi xmlns:a14="http://schemas.microsoft.com/office/drawing/2010/main" val="0"/>
              </a:ext>
            </a:extLst>
          </a:blip>
          <a:srcRect l="5512" t="4203" r="19676" b="13124"/>
          <a:stretch/>
        </p:blipFill>
        <p:spPr>
          <a:xfrm>
            <a:off x="1331640" y="2898684"/>
            <a:ext cx="5400600" cy="3354057"/>
          </a:xfrm>
          <a:prstGeom prst="rect">
            <a:avLst/>
          </a:prstGeom>
        </p:spPr>
      </p:pic>
    </p:spTree>
    <p:extLst>
      <p:ext uri="{BB962C8B-B14F-4D97-AF65-F5344CB8AC3E}">
        <p14:creationId xmlns:p14="http://schemas.microsoft.com/office/powerpoint/2010/main" val="121644912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CERN </a:t>
            </a:r>
            <a:r>
              <a:rPr lang="en-US" dirty="0" err="1" smtClean="0"/>
              <a:t>Organisers</a:t>
            </a:r>
            <a:endParaRPr lang="en-GB" dirty="0"/>
          </a:p>
        </p:txBody>
      </p:sp>
      <p:sp>
        <p:nvSpPr>
          <p:cNvPr id="3" name="Content Placeholder 2"/>
          <p:cNvSpPr>
            <a:spLocks noGrp="1"/>
          </p:cNvSpPr>
          <p:nvPr>
            <p:ph idx="1"/>
          </p:nvPr>
        </p:nvSpPr>
        <p:spPr>
          <a:xfrm>
            <a:off x="228600" y="1268760"/>
            <a:ext cx="8686800" cy="4674840"/>
          </a:xfrm>
        </p:spPr>
        <p:txBody>
          <a:bodyPr/>
          <a:lstStyle/>
          <a:p>
            <a:r>
              <a:rPr lang="en-GB" dirty="0" err="1" smtClean="0"/>
              <a:t>Yasemin</a:t>
            </a:r>
            <a:endParaRPr lang="en-GB" dirty="0"/>
          </a:p>
          <a:p>
            <a:pPr lvl="1"/>
            <a:r>
              <a:rPr lang="en-GB" dirty="0" smtClean="0"/>
              <a:t>School administrative </a:t>
            </a:r>
            <a:r>
              <a:rPr lang="en-GB" dirty="0"/>
              <a:t>manager</a:t>
            </a:r>
            <a:r>
              <a:rPr lang="en-GB" dirty="0" smtClean="0"/>
              <a:t> </a:t>
            </a:r>
            <a:endParaRPr lang="en-GB" dirty="0"/>
          </a:p>
          <a:p>
            <a:r>
              <a:rPr lang="en-GB" dirty="0" smtClean="0"/>
              <a:t>Giuseppe</a:t>
            </a:r>
          </a:p>
          <a:p>
            <a:pPr lvl="1"/>
            <a:r>
              <a:rPr lang="en-GB" dirty="0"/>
              <a:t>School technical manager</a:t>
            </a:r>
            <a:r>
              <a:rPr lang="en-GB" dirty="0" smtClean="0"/>
              <a:t>,</a:t>
            </a:r>
            <a:endParaRPr lang="en-GB" dirty="0"/>
          </a:p>
        </p:txBody>
      </p:sp>
      <p:pic>
        <p:nvPicPr>
          <p:cNvPr id="8" name="Picture 7"/>
          <p:cNvPicPr>
            <a:picLocks noChangeAspect="1"/>
          </p:cNvPicPr>
          <p:nvPr/>
        </p:nvPicPr>
        <p:blipFill rotWithShape="1">
          <a:blip r:embed="rId2" cstate="print">
            <a:extLst>
              <a:ext uri="{28A0092B-C50C-407E-A947-70E740481C1C}">
                <a14:useLocalDpi xmlns:a14="http://schemas.microsoft.com/office/drawing/2010/main" val="0"/>
              </a:ext>
            </a:extLst>
          </a:blip>
          <a:srcRect l="11413" t="6562" r="24801" b="20575"/>
          <a:stretch/>
        </p:blipFill>
        <p:spPr>
          <a:xfrm>
            <a:off x="1979712" y="3212976"/>
            <a:ext cx="5025327" cy="3226137"/>
          </a:xfrm>
          <a:prstGeom prst="rect">
            <a:avLst/>
          </a:prstGeom>
        </p:spPr>
      </p:pic>
    </p:spTree>
    <p:extLst>
      <p:ext uri="{BB962C8B-B14F-4D97-AF65-F5344CB8AC3E}">
        <p14:creationId xmlns:p14="http://schemas.microsoft.com/office/powerpoint/2010/main" val="273857197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CERN </a:t>
            </a:r>
            <a:r>
              <a:rPr lang="en-US" dirty="0" err="1" smtClean="0"/>
              <a:t>Organisers</a:t>
            </a:r>
            <a:endParaRPr lang="en-GB" dirty="0"/>
          </a:p>
        </p:txBody>
      </p:sp>
      <p:sp>
        <p:nvSpPr>
          <p:cNvPr id="3" name="Content Placeholder 2"/>
          <p:cNvSpPr>
            <a:spLocks noGrp="1"/>
          </p:cNvSpPr>
          <p:nvPr>
            <p:ph idx="1"/>
          </p:nvPr>
        </p:nvSpPr>
        <p:spPr>
          <a:xfrm>
            <a:off x="228600" y="1268760"/>
            <a:ext cx="8686800" cy="4674840"/>
          </a:xfrm>
        </p:spPr>
        <p:txBody>
          <a:bodyPr/>
          <a:lstStyle/>
          <a:p>
            <a:r>
              <a:rPr lang="en-GB" dirty="0" err="1" smtClean="0"/>
              <a:t>Yasemin</a:t>
            </a:r>
            <a:endParaRPr lang="en-GB" dirty="0"/>
          </a:p>
          <a:p>
            <a:pPr lvl="1"/>
            <a:r>
              <a:rPr lang="en-GB" dirty="0" smtClean="0"/>
              <a:t>School administrative </a:t>
            </a:r>
            <a:r>
              <a:rPr lang="en-GB" dirty="0"/>
              <a:t>manager</a:t>
            </a:r>
            <a:r>
              <a:rPr lang="en-GB" dirty="0" smtClean="0"/>
              <a:t> </a:t>
            </a:r>
            <a:endParaRPr lang="en-GB" dirty="0"/>
          </a:p>
          <a:p>
            <a:r>
              <a:rPr lang="en-GB" dirty="0" smtClean="0"/>
              <a:t>Giuseppe</a:t>
            </a:r>
          </a:p>
          <a:p>
            <a:pPr lvl="1"/>
            <a:r>
              <a:rPr lang="en-GB" dirty="0"/>
              <a:t>School technical manager</a:t>
            </a:r>
            <a:r>
              <a:rPr lang="en-GB" dirty="0" smtClean="0"/>
              <a:t>,</a:t>
            </a:r>
            <a:endParaRPr lang="en-GB" dirty="0"/>
          </a:p>
        </p:txBody>
      </p: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43808" y="3212976"/>
            <a:ext cx="4392488" cy="3294367"/>
          </a:xfrm>
          <a:prstGeom prst="rect">
            <a:avLst/>
          </a:prstGeom>
        </p:spPr>
      </p:pic>
    </p:spTree>
    <p:extLst>
      <p:ext uri="{BB962C8B-B14F-4D97-AF65-F5344CB8AC3E}">
        <p14:creationId xmlns:p14="http://schemas.microsoft.com/office/powerpoint/2010/main" val="9692863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CERN </a:t>
            </a:r>
            <a:r>
              <a:rPr lang="en-US" dirty="0" err="1" smtClean="0"/>
              <a:t>Organisers</a:t>
            </a:r>
            <a:endParaRPr lang="en-GB" dirty="0"/>
          </a:p>
        </p:txBody>
      </p:sp>
      <p:sp>
        <p:nvSpPr>
          <p:cNvPr id="3" name="Content Placeholder 2"/>
          <p:cNvSpPr>
            <a:spLocks noGrp="1"/>
          </p:cNvSpPr>
          <p:nvPr>
            <p:ph idx="1"/>
          </p:nvPr>
        </p:nvSpPr>
        <p:spPr>
          <a:xfrm>
            <a:off x="228600" y="1268760"/>
            <a:ext cx="8686800" cy="4674840"/>
          </a:xfrm>
        </p:spPr>
        <p:txBody>
          <a:bodyPr/>
          <a:lstStyle/>
          <a:p>
            <a:r>
              <a:rPr lang="en-GB" dirty="0" err="1" smtClean="0"/>
              <a:t>Yasemin</a:t>
            </a:r>
            <a:endParaRPr lang="en-GB" dirty="0"/>
          </a:p>
          <a:p>
            <a:pPr lvl="1"/>
            <a:r>
              <a:rPr lang="en-GB" dirty="0" smtClean="0"/>
              <a:t>School administrative </a:t>
            </a:r>
            <a:r>
              <a:rPr lang="en-GB" dirty="0"/>
              <a:t>manager</a:t>
            </a:r>
            <a:r>
              <a:rPr lang="en-GB" dirty="0" smtClean="0"/>
              <a:t> </a:t>
            </a:r>
            <a:endParaRPr lang="en-GB" dirty="0"/>
          </a:p>
          <a:p>
            <a:r>
              <a:rPr lang="en-GB" dirty="0" smtClean="0"/>
              <a:t>Giuseppe</a:t>
            </a:r>
          </a:p>
          <a:p>
            <a:pPr lvl="1"/>
            <a:r>
              <a:rPr lang="en-GB" dirty="0"/>
              <a:t>School technical manager,</a:t>
            </a:r>
          </a:p>
          <a:p>
            <a:r>
              <a:rPr lang="en-GB" dirty="0" err="1" smtClean="0"/>
              <a:t>Ivica</a:t>
            </a:r>
            <a:endParaRPr lang="en-GB" dirty="0" smtClean="0"/>
          </a:p>
          <a:p>
            <a:pPr lvl="1"/>
            <a:r>
              <a:rPr lang="en-US" dirty="0" smtClean="0"/>
              <a:t>Chairman of the CSC Advisory Committee</a:t>
            </a:r>
            <a:endParaRPr lang="en-GB" dirty="0" smtClean="0"/>
          </a:p>
        </p:txBody>
      </p:sp>
      <p:pic>
        <p:nvPicPr>
          <p:cNvPr id="10" name="Picture 9"/>
          <p:cNvPicPr>
            <a:picLocks noChangeAspect="1"/>
          </p:cNvPicPr>
          <p:nvPr/>
        </p:nvPicPr>
        <p:blipFill rotWithShape="1">
          <a:blip r:embed="rId2">
            <a:extLst>
              <a:ext uri="{28A0092B-C50C-407E-A947-70E740481C1C}">
                <a14:useLocalDpi xmlns:a14="http://schemas.microsoft.com/office/drawing/2010/main" val="0"/>
              </a:ext>
            </a:extLst>
          </a:blip>
          <a:srcRect l="16532" r="9620" b="13107"/>
          <a:stretch/>
        </p:blipFill>
        <p:spPr>
          <a:xfrm>
            <a:off x="6252621" y="4221088"/>
            <a:ext cx="2351827" cy="2232248"/>
          </a:xfrm>
          <a:prstGeom prst="rect">
            <a:avLst/>
          </a:prstGeom>
        </p:spPr>
      </p:pic>
      <p:pic>
        <p:nvPicPr>
          <p:cNvPr id="4" name="Picture 3"/>
          <p:cNvPicPr>
            <a:picLocks noChangeAspect="1"/>
          </p:cNvPicPr>
          <p:nvPr/>
        </p:nvPicPr>
        <p:blipFill rotWithShape="1">
          <a:blip r:embed="rId3" cstate="print">
            <a:extLst>
              <a:ext uri="{28A0092B-C50C-407E-A947-70E740481C1C}">
                <a14:useLocalDpi xmlns:a14="http://schemas.microsoft.com/office/drawing/2010/main" val="0"/>
              </a:ext>
            </a:extLst>
          </a:blip>
          <a:srcRect l="45663" t="33630" r="38586" b="29938"/>
          <a:stretch/>
        </p:blipFill>
        <p:spPr>
          <a:xfrm>
            <a:off x="3059832" y="4218450"/>
            <a:ext cx="1944216" cy="2527481"/>
          </a:xfrm>
          <a:prstGeom prst="rect">
            <a:avLst/>
          </a:prstGeom>
        </p:spPr>
      </p:pic>
    </p:spTree>
    <p:extLst>
      <p:ext uri="{BB962C8B-B14F-4D97-AF65-F5344CB8AC3E}">
        <p14:creationId xmlns:p14="http://schemas.microsoft.com/office/powerpoint/2010/main" val="1176097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5" presetClass="entr" presetSubtype="0" fill="hold" nodeType="after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1000" fill="hold"/>
                                        <p:tgtEl>
                                          <p:spTgt spid="10"/>
                                        </p:tgtEl>
                                        <p:attrNameLst>
                                          <p:attrName>ppt_w</p:attrName>
                                        </p:attrNameLst>
                                      </p:cBhvr>
                                      <p:tavLst>
                                        <p:tav tm="0">
                                          <p:val>
                                            <p:strVal val="#ppt_w*0.70"/>
                                          </p:val>
                                        </p:tav>
                                        <p:tav tm="100000">
                                          <p:val>
                                            <p:strVal val="#ppt_w"/>
                                          </p:val>
                                        </p:tav>
                                      </p:tavLst>
                                    </p:anim>
                                    <p:anim calcmode="lin" valueType="num">
                                      <p:cBhvr>
                                        <p:cTn id="8" dur="1000" fill="hold"/>
                                        <p:tgtEl>
                                          <p:spTgt spid="10"/>
                                        </p:tgtEl>
                                        <p:attrNameLst>
                                          <p:attrName>ppt_h</p:attrName>
                                        </p:attrNameLst>
                                      </p:cBhvr>
                                      <p:tavLst>
                                        <p:tav tm="0">
                                          <p:val>
                                            <p:strVal val="#ppt_h"/>
                                          </p:val>
                                        </p:tav>
                                        <p:tav tm="100000">
                                          <p:val>
                                            <p:strVal val="#ppt_h"/>
                                          </p:val>
                                        </p:tav>
                                      </p:tavLst>
                                    </p:anim>
                                    <p:animEffect transition="in" filter="fade">
                                      <p:cBhvr>
                                        <p:cTn id="9" dur="1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Introducing your CERN </a:t>
            </a:r>
            <a:r>
              <a:rPr lang="en-US" dirty="0" err="1" smtClean="0"/>
              <a:t>Organisers</a:t>
            </a:r>
            <a:endParaRPr lang="en-GB" dirty="0"/>
          </a:p>
        </p:txBody>
      </p:sp>
      <p:sp>
        <p:nvSpPr>
          <p:cNvPr id="3" name="Content Placeholder 2"/>
          <p:cNvSpPr>
            <a:spLocks noGrp="1"/>
          </p:cNvSpPr>
          <p:nvPr>
            <p:ph idx="1"/>
          </p:nvPr>
        </p:nvSpPr>
        <p:spPr>
          <a:xfrm>
            <a:off x="228600" y="1268760"/>
            <a:ext cx="8686800" cy="4674840"/>
          </a:xfrm>
        </p:spPr>
        <p:txBody>
          <a:bodyPr/>
          <a:lstStyle/>
          <a:p>
            <a:r>
              <a:rPr lang="en-GB" dirty="0" err="1" smtClean="0"/>
              <a:t>Yasemin</a:t>
            </a:r>
            <a:endParaRPr lang="en-GB" dirty="0"/>
          </a:p>
          <a:p>
            <a:pPr lvl="1"/>
            <a:r>
              <a:rPr lang="en-GB" dirty="0" smtClean="0"/>
              <a:t>School administrative </a:t>
            </a:r>
            <a:r>
              <a:rPr lang="en-GB" dirty="0"/>
              <a:t>manager</a:t>
            </a:r>
            <a:r>
              <a:rPr lang="en-GB" dirty="0" smtClean="0"/>
              <a:t> </a:t>
            </a:r>
            <a:endParaRPr lang="en-GB" dirty="0"/>
          </a:p>
          <a:p>
            <a:r>
              <a:rPr lang="en-GB" dirty="0" smtClean="0"/>
              <a:t>Giuseppe</a:t>
            </a:r>
          </a:p>
          <a:p>
            <a:pPr lvl="1"/>
            <a:r>
              <a:rPr lang="en-GB" dirty="0"/>
              <a:t>School technical manager,</a:t>
            </a:r>
          </a:p>
          <a:p>
            <a:r>
              <a:rPr lang="en-GB" dirty="0" err="1" smtClean="0"/>
              <a:t>Ivica</a:t>
            </a:r>
            <a:endParaRPr lang="en-GB" dirty="0" smtClean="0"/>
          </a:p>
          <a:p>
            <a:pPr lvl="1"/>
            <a:r>
              <a:rPr lang="en-US" dirty="0" smtClean="0"/>
              <a:t>Chairman of the CSC Advisory Committee</a:t>
            </a:r>
            <a:endParaRPr lang="en-GB" dirty="0" smtClean="0"/>
          </a:p>
          <a:p>
            <a:r>
              <a:rPr lang="en-GB" dirty="0" smtClean="0"/>
              <a:t>Myself, Alberto</a:t>
            </a:r>
          </a:p>
          <a:p>
            <a:pPr lvl="1"/>
            <a:r>
              <a:rPr lang="en-US" dirty="0" smtClean="0"/>
              <a:t>School director</a:t>
            </a:r>
            <a:endParaRPr lang="en-GB" dirty="0"/>
          </a:p>
        </p:txBody>
      </p:sp>
      <p:pic>
        <p:nvPicPr>
          <p:cNvPr id="7" name="Picture 6"/>
          <p:cNvPicPr>
            <a:picLocks noChangeAspect="1"/>
          </p:cNvPicPr>
          <p:nvPr/>
        </p:nvPicPr>
        <p:blipFill rotWithShape="1">
          <a:blip r:embed="rId2" cstate="print">
            <a:extLst>
              <a:ext uri="{28A0092B-C50C-407E-A947-70E740481C1C}">
                <a14:useLocalDpi xmlns:a14="http://schemas.microsoft.com/office/drawing/2010/main" val="0"/>
              </a:ext>
            </a:extLst>
          </a:blip>
          <a:srcRect t="6268" b="22200"/>
          <a:stretch/>
        </p:blipFill>
        <p:spPr>
          <a:xfrm>
            <a:off x="4355976" y="4457292"/>
            <a:ext cx="1409045" cy="1457584"/>
          </a:xfrm>
          <a:prstGeom prst="rect">
            <a:avLst/>
          </a:prstGeom>
        </p:spPr>
      </p:pic>
    </p:spTree>
    <p:extLst>
      <p:ext uri="{BB962C8B-B14F-4D97-AF65-F5344CB8AC3E}">
        <p14:creationId xmlns:p14="http://schemas.microsoft.com/office/powerpoint/2010/main" val="396356336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School Logistics</a:t>
            </a:r>
            <a:endParaRPr lang="en-GB" dirty="0"/>
          </a:p>
        </p:txBody>
      </p:sp>
      <p:sp>
        <p:nvSpPr>
          <p:cNvPr id="5" name="Subtitle 4"/>
          <p:cNvSpPr>
            <a:spLocks noGrp="1"/>
          </p:cNvSpPr>
          <p:nvPr>
            <p:ph type="subTitle" idx="1"/>
          </p:nvPr>
        </p:nvSpPr>
        <p:spPr/>
        <p:txBody>
          <a:bodyPr/>
          <a:lstStyle/>
          <a:p>
            <a:endParaRPr lang="en-GB"/>
          </a:p>
        </p:txBody>
      </p:sp>
    </p:spTree>
    <p:extLst>
      <p:ext uri="{BB962C8B-B14F-4D97-AF65-F5344CB8AC3E}">
        <p14:creationId xmlns:p14="http://schemas.microsoft.com/office/powerpoint/2010/main" val="31054386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US" altLang="en-US" smtClean="0"/>
              <a:t>The CERN School of Computing</a:t>
            </a:r>
          </a:p>
        </p:txBody>
      </p:sp>
      <p:sp>
        <p:nvSpPr>
          <p:cNvPr id="11267" name="Rectangle 4"/>
          <p:cNvSpPr>
            <a:spLocks noGrp="1" noChangeArrowheads="1"/>
          </p:cNvSpPr>
          <p:nvPr>
            <p:ph idx="1"/>
          </p:nvPr>
        </p:nvSpPr>
        <p:spPr/>
        <p:txBody>
          <a:bodyPr/>
          <a:lstStyle/>
          <a:p>
            <a:r>
              <a:rPr lang="en-US" altLang="en-US" smtClean="0"/>
              <a:t>Aims at creating a common culture in scientific computing among young scientists and engineers involved in particle physics or other sciences, as a strategic direction to favor mobility and to facilitate the development of large computing-oriented transnational projects. </a:t>
            </a:r>
          </a:p>
          <a:p>
            <a:pPr lvl="1"/>
            <a:r>
              <a:rPr lang="en-US" altLang="en-US" smtClean="0">
                <a:hlinkClick r:id="rId3"/>
              </a:rPr>
              <a:t>http://cern.ch/csc</a:t>
            </a:r>
            <a:r>
              <a:rPr lang="en-US" altLang="en-US" smtClean="0"/>
              <a:t> </a:t>
            </a:r>
          </a:p>
          <a:p>
            <a:r>
              <a:rPr lang="en-US" altLang="en-US" smtClean="0"/>
              <a:t>Participants come from worldwide laboratories and universities with typically of 15 to 30 different nationalities (60 different nationalities over the past 10 years). </a:t>
            </a:r>
          </a:p>
          <a:p>
            <a:pPr lvl="1"/>
            <a:r>
              <a:rPr lang="en-US" altLang="en-US" smtClean="0">
                <a:hlinkClick r:id="rId4"/>
              </a:rPr>
              <a:t>http://cern.ch/csc/alumni</a:t>
            </a:r>
            <a:r>
              <a:rPr lang="en-US" altLang="en-US" smtClean="0"/>
              <a:t> </a:t>
            </a:r>
            <a:endParaRPr lang="en-GB" altLang="en-US" smtClean="0"/>
          </a:p>
        </p:txBody>
      </p:sp>
    </p:spTree>
  </p:cSld>
  <p:clrMapOvr>
    <a:masterClrMapping/>
  </p:clrMapOvr>
  <p:transition spd="slow"/>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rule #1</a:t>
            </a:r>
            <a:endParaRPr lang="en-GB" dirty="0"/>
          </a:p>
        </p:txBody>
      </p:sp>
      <p:sp>
        <p:nvSpPr>
          <p:cNvPr id="3" name="Content Placeholder 2"/>
          <p:cNvSpPr>
            <a:spLocks noGrp="1"/>
          </p:cNvSpPr>
          <p:nvPr>
            <p:ph idx="1"/>
          </p:nvPr>
        </p:nvSpPr>
        <p:spPr/>
        <p:txBody>
          <a:bodyPr/>
          <a:lstStyle/>
          <a:p>
            <a:r>
              <a:rPr lang="en-US" dirty="0" smtClean="0">
                <a:solidFill>
                  <a:srgbClr val="FF0000"/>
                </a:solidFill>
              </a:rPr>
              <a:t>You must always be on time</a:t>
            </a:r>
          </a:p>
          <a:p>
            <a:pPr lvl="1"/>
            <a:r>
              <a:rPr lang="en-US" dirty="0" smtClean="0"/>
              <a:t>If the schedule says the lecture starts at 9:00, you must have signed the presence form and be in the room before 9:00.</a:t>
            </a:r>
          </a:p>
          <a:p>
            <a:pPr lvl="2"/>
            <a:r>
              <a:rPr lang="en-US" dirty="0" smtClean="0"/>
              <a:t>Presence forms will be removed at the scheduled start time. </a:t>
            </a:r>
          </a:p>
          <a:p>
            <a:pPr lvl="1"/>
            <a:r>
              <a:rPr lang="en-US" dirty="0" smtClean="0"/>
              <a:t>If </a:t>
            </a:r>
            <a:r>
              <a:rPr lang="en-US" dirty="0"/>
              <a:t>the schedule says </a:t>
            </a:r>
            <a:r>
              <a:rPr lang="en-US" dirty="0" smtClean="0"/>
              <a:t>the bus leaves at 9:00, the bus will leave at 9:00.</a:t>
            </a:r>
          </a:p>
          <a:p>
            <a:pPr lvl="2"/>
            <a:r>
              <a:rPr lang="en-US" dirty="0" smtClean="0"/>
              <a:t>Not 9:05, nor 9:10.</a:t>
            </a:r>
          </a:p>
          <a:p>
            <a:pPr lvl="2"/>
            <a:r>
              <a:rPr lang="en-US" dirty="0" smtClean="0"/>
              <a:t>The bus may leave late for many reasons which do </a:t>
            </a:r>
            <a:r>
              <a:rPr lang="en-US" b="1" dirty="0" smtClean="0">
                <a:solidFill>
                  <a:srgbClr val="FF0000"/>
                </a:solidFill>
              </a:rPr>
              <a:t>not</a:t>
            </a:r>
            <a:r>
              <a:rPr lang="en-US" dirty="0" smtClean="0">
                <a:solidFill>
                  <a:srgbClr val="FF0000"/>
                </a:solidFill>
              </a:rPr>
              <a:t> </a:t>
            </a:r>
            <a:r>
              <a:rPr lang="en-US" dirty="0" smtClean="0"/>
              <a:t>include waiting for missing participants</a:t>
            </a:r>
          </a:p>
        </p:txBody>
      </p:sp>
    </p:spTree>
    <p:extLst>
      <p:ext uri="{BB962C8B-B14F-4D97-AF65-F5344CB8AC3E}">
        <p14:creationId xmlns:p14="http://schemas.microsoft.com/office/powerpoint/2010/main" val="32506703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Rule #2</a:t>
            </a:r>
            <a:endParaRPr lang="en-GB" dirty="0"/>
          </a:p>
        </p:txBody>
      </p:sp>
      <p:sp>
        <p:nvSpPr>
          <p:cNvPr id="3" name="Content Placeholder 2"/>
          <p:cNvSpPr>
            <a:spLocks noGrp="1"/>
          </p:cNvSpPr>
          <p:nvPr>
            <p:ph idx="1"/>
          </p:nvPr>
        </p:nvSpPr>
        <p:spPr>
          <a:xfrm>
            <a:off x="250825" y="1196752"/>
            <a:ext cx="8686800" cy="4114800"/>
          </a:xfrm>
        </p:spPr>
        <p:txBody>
          <a:bodyPr/>
          <a:lstStyle/>
          <a:p>
            <a:r>
              <a:rPr lang="en-US" dirty="0" smtClean="0"/>
              <a:t>Your presence to the lectures and exercises is …</a:t>
            </a:r>
          </a:p>
          <a:p>
            <a:pPr lvl="1"/>
            <a:r>
              <a:rPr lang="en-US" b="1" dirty="0" smtClean="0">
                <a:solidFill>
                  <a:srgbClr val="FF0000"/>
                </a:solidFill>
              </a:rPr>
              <a:t>MANDATORY</a:t>
            </a:r>
          </a:p>
          <a:p>
            <a:pPr lvl="1"/>
            <a:r>
              <a:rPr lang="en-US" dirty="0" smtClean="0"/>
              <a:t>You must sign the presence sheet after every breaks between lectures and exercise sessions</a:t>
            </a:r>
          </a:p>
          <a:p>
            <a:pPr lvl="2"/>
            <a:r>
              <a:rPr lang="en-US" dirty="0" smtClean="0"/>
              <a:t>beginning of the day, after any coffee, lunch and sports break</a:t>
            </a:r>
          </a:p>
          <a:p>
            <a:r>
              <a:rPr lang="en-US" dirty="0" smtClean="0"/>
              <a:t>The school also expects your </a:t>
            </a:r>
            <a:r>
              <a:rPr lang="en-US" dirty="0"/>
              <a:t>presence to </a:t>
            </a:r>
            <a:r>
              <a:rPr lang="en-US" dirty="0" smtClean="0"/>
              <a:t>meals, dinners, coffee breaks. Up to the </a:t>
            </a:r>
            <a:r>
              <a:rPr lang="en-US" dirty="0" err="1" smtClean="0"/>
              <a:t>enddate</a:t>
            </a:r>
            <a:r>
              <a:rPr lang="en-US" dirty="0" smtClean="0"/>
              <a:t> of the school</a:t>
            </a:r>
            <a:endParaRPr lang="en-US" dirty="0"/>
          </a:p>
          <a:p>
            <a:r>
              <a:rPr lang="en-US" dirty="0" smtClean="0"/>
              <a:t>On the other hand, participation to social and sports events is …</a:t>
            </a:r>
          </a:p>
          <a:p>
            <a:pPr lvl="1"/>
            <a:r>
              <a:rPr lang="en-US" b="1" dirty="0" smtClean="0">
                <a:solidFill>
                  <a:srgbClr val="FF0000"/>
                </a:solidFill>
              </a:rPr>
              <a:t>Optional</a:t>
            </a:r>
          </a:p>
          <a:p>
            <a:pPr lvl="1"/>
            <a:r>
              <a:rPr lang="en-US" dirty="0" smtClean="0"/>
              <a:t>However, </a:t>
            </a:r>
            <a:r>
              <a:rPr lang="en-US" dirty="0" smtClean="0">
                <a:solidFill>
                  <a:srgbClr val="FF0000"/>
                </a:solidFill>
              </a:rPr>
              <a:t>you must let us know </a:t>
            </a:r>
            <a:r>
              <a:rPr lang="en-US" dirty="0" smtClean="0"/>
              <a:t>whether you participate or not</a:t>
            </a:r>
          </a:p>
        </p:txBody>
      </p:sp>
    </p:spTree>
    <p:extLst>
      <p:ext uri="{BB962C8B-B14F-4D97-AF65-F5344CB8AC3E}">
        <p14:creationId xmlns:p14="http://schemas.microsoft.com/office/powerpoint/2010/main" val="919256328"/>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Rule #3</a:t>
            </a:r>
            <a:endParaRPr lang="en-GB" dirty="0"/>
          </a:p>
        </p:txBody>
      </p:sp>
      <p:sp>
        <p:nvSpPr>
          <p:cNvPr id="3" name="Content Placeholder 2"/>
          <p:cNvSpPr>
            <a:spLocks noGrp="1"/>
          </p:cNvSpPr>
          <p:nvPr>
            <p:ph idx="1"/>
          </p:nvPr>
        </p:nvSpPr>
        <p:spPr/>
        <p:txBody>
          <a:bodyPr/>
          <a:lstStyle/>
          <a:p>
            <a:r>
              <a:rPr lang="en-US" dirty="0" smtClean="0"/>
              <a:t>Wear your badge</a:t>
            </a:r>
          </a:p>
        </p:txBody>
      </p:sp>
      <p:pic>
        <p:nvPicPr>
          <p:cNvPr id="4" name="Picture 3"/>
          <p:cNvPicPr>
            <a:picLocks noChangeAspect="1"/>
          </p:cNvPicPr>
          <p:nvPr/>
        </p:nvPicPr>
        <p:blipFill rotWithShape="1">
          <a:blip r:embed="rId2"/>
          <a:srcRect l="35661" t="37203" r="41698" b="38188"/>
          <a:stretch/>
        </p:blipFill>
        <p:spPr>
          <a:xfrm>
            <a:off x="4427985" y="2086000"/>
            <a:ext cx="2945830" cy="1800200"/>
          </a:xfrm>
          <a:prstGeom prst="rect">
            <a:avLst/>
          </a:prstGeom>
          <a:ln w="19050">
            <a:solidFill>
              <a:schemeClr val="bg2"/>
            </a:solidFill>
          </a:ln>
        </p:spPr>
      </p:pic>
      <p:pic>
        <p:nvPicPr>
          <p:cNvPr id="6" name="Picture 5"/>
          <p:cNvPicPr>
            <a:picLocks noChangeAspect="1"/>
          </p:cNvPicPr>
          <p:nvPr/>
        </p:nvPicPr>
        <p:blipFill rotWithShape="1">
          <a:blip r:embed="rId3"/>
          <a:srcRect l="59800" t="62797" r="17347" b="12594"/>
          <a:stretch/>
        </p:blipFill>
        <p:spPr>
          <a:xfrm>
            <a:off x="755576" y="2780928"/>
            <a:ext cx="2973623" cy="1800200"/>
          </a:xfrm>
          <a:prstGeom prst="rect">
            <a:avLst/>
          </a:prstGeom>
          <a:ln w="28575">
            <a:solidFill>
              <a:schemeClr val="tx1">
                <a:lumMod val="95000"/>
                <a:lumOff val="5000"/>
              </a:schemeClr>
            </a:solidFill>
          </a:ln>
        </p:spPr>
      </p:pic>
      <p:pic>
        <p:nvPicPr>
          <p:cNvPr id="7" name="Picture 6"/>
          <p:cNvPicPr>
            <a:picLocks noChangeAspect="1"/>
          </p:cNvPicPr>
          <p:nvPr/>
        </p:nvPicPr>
        <p:blipFill rotWithShape="1">
          <a:blip r:embed="rId3"/>
          <a:srcRect l="36164" t="36258" r="41697" b="40117"/>
          <a:stretch/>
        </p:blipFill>
        <p:spPr>
          <a:xfrm>
            <a:off x="4067944" y="4441168"/>
            <a:ext cx="2880321" cy="1728192"/>
          </a:xfrm>
          <a:prstGeom prst="rect">
            <a:avLst/>
          </a:prstGeom>
          <a:ln w="28575">
            <a:solidFill>
              <a:schemeClr val="tx1">
                <a:lumMod val="95000"/>
                <a:lumOff val="5000"/>
              </a:schemeClr>
            </a:solidFill>
          </a:ln>
        </p:spPr>
      </p:pic>
    </p:spTree>
    <p:extLst>
      <p:ext uri="{BB962C8B-B14F-4D97-AF65-F5344CB8AC3E}">
        <p14:creationId xmlns:p14="http://schemas.microsoft.com/office/powerpoint/2010/main" val="4291856320"/>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School web site</a:t>
            </a:r>
            <a:endParaRPr lang="en-GB" dirty="0"/>
          </a:p>
        </p:txBody>
      </p:sp>
      <p:sp>
        <p:nvSpPr>
          <p:cNvPr id="3" name="Content Placeholder 2"/>
          <p:cNvSpPr>
            <a:spLocks noGrp="1"/>
          </p:cNvSpPr>
          <p:nvPr>
            <p:ph idx="1"/>
          </p:nvPr>
        </p:nvSpPr>
        <p:spPr/>
        <p:txBody>
          <a:bodyPr/>
          <a:lstStyle/>
          <a:p>
            <a:r>
              <a:rPr lang="en-US" smtClean="0"/>
              <a:t>The CERN School of Computing</a:t>
            </a:r>
          </a:p>
          <a:p>
            <a:pPr lvl="1"/>
            <a:r>
              <a:rPr lang="en-US" smtClean="0">
                <a:hlinkClick r:id="rId2"/>
              </a:rPr>
              <a:t>http://cern.ch/csc</a:t>
            </a:r>
            <a:r>
              <a:rPr lang="en-US" smtClean="0"/>
              <a:t> </a:t>
            </a:r>
          </a:p>
          <a:p>
            <a:r>
              <a:rPr lang="en-US" smtClean="0"/>
              <a:t>This School</a:t>
            </a:r>
            <a:endParaRPr lang="en-GB" smtClean="0"/>
          </a:p>
          <a:p>
            <a:pPr lvl="1"/>
            <a:r>
              <a:rPr lang="en-GB" smtClean="0">
                <a:hlinkClick r:id="rId3"/>
              </a:rPr>
              <a:t>http://indico.cern.ch/e/tcsc2014</a:t>
            </a:r>
            <a:r>
              <a:rPr lang="en-GB" smtClean="0"/>
              <a:t> </a:t>
            </a:r>
            <a:endParaRPr lang="en-GB" dirty="0"/>
          </a:p>
        </p:txBody>
      </p:sp>
    </p:spTree>
    <p:extLst>
      <p:ext uri="{BB962C8B-B14F-4D97-AF65-F5344CB8AC3E}">
        <p14:creationId xmlns:p14="http://schemas.microsoft.com/office/powerpoint/2010/main" val="369272188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Keeping you informed – CSC </a:t>
            </a:r>
            <a:r>
              <a:rPr lang="en-US" dirty="0" smtClean="0">
                <a:solidFill>
                  <a:srgbClr val="FF0000"/>
                </a:solidFill>
              </a:rPr>
              <a:t>Live</a:t>
            </a:r>
            <a:endParaRPr lang="en-GB" dirty="0">
              <a:solidFill>
                <a:srgbClr val="FF0000"/>
              </a:solidFill>
            </a:endParaRPr>
          </a:p>
        </p:txBody>
      </p:sp>
      <p:sp>
        <p:nvSpPr>
          <p:cNvPr id="3" name="Content Placeholder 2"/>
          <p:cNvSpPr>
            <a:spLocks noGrp="1"/>
          </p:cNvSpPr>
          <p:nvPr>
            <p:ph idx="1"/>
          </p:nvPr>
        </p:nvSpPr>
        <p:spPr>
          <a:xfrm>
            <a:off x="224805" y="1227584"/>
            <a:ext cx="8686800" cy="4114800"/>
          </a:xfrm>
        </p:spPr>
        <p:txBody>
          <a:bodyPr/>
          <a:lstStyle/>
          <a:p>
            <a:r>
              <a:rPr lang="en-US" dirty="0" smtClean="0"/>
              <a:t>All the communication between the school organizers and the participants will be made using the CSC Live web page</a:t>
            </a:r>
          </a:p>
          <a:p>
            <a:r>
              <a:rPr lang="en-US" dirty="0" smtClean="0"/>
              <a:t>You MUST read this page at least once a day in case you missed an announcement or a </a:t>
            </a:r>
            <a:r>
              <a:rPr lang="en-US" dirty="0" err="1" smtClean="0"/>
              <a:t>programme</a:t>
            </a:r>
            <a:r>
              <a:rPr lang="en-US" dirty="0" smtClean="0"/>
              <a:t> change</a:t>
            </a:r>
          </a:p>
        </p:txBody>
      </p:sp>
      <p:pic>
        <p:nvPicPr>
          <p:cNvPr id="4" name="Picture 3"/>
          <p:cNvPicPr>
            <a:picLocks noChangeAspect="1"/>
          </p:cNvPicPr>
          <p:nvPr/>
        </p:nvPicPr>
        <p:blipFill rotWithShape="1">
          <a:blip r:embed="rId2"/>
          <a:srcRect l="7939" t="14563" r="9600" b="10625"/>
          <a:stretch/>
        </p:blipFill>
        <p:spPr>
          <a:xfrm>
            <a:off x="2771800" y="3501008"/>
            <a:ext cx="6120680" cy="3121957"/>
          </a:xfrm>
          <a:prstGeom prst="rect">
            <a:avLst/>
          </a:prstGeom>
        </p:spPr>
      </p:pic>
      <p:sp>
        <p:nvSpPr>
          <p:cNvPr id="5" name="Oval 4"/>
          <p:cNvSpPr/>
          <p:nvPr/>
        </p:nvSpPr>
        <p:spPr bwMode="auto">
          <a:xfrm>
            <a:off x="5148064" y="3861048"/>
            <a:ext cx="1080120" cy="648072"/>
          </a:xfrm>
          <a:prstGeom prst="ellipse">
            <a:avLst/>
          </a:prstGeom>
          <a:noFill/>
          <a:ln w="5715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tx1"/>
              </a:solidFill>
              <a:effectLst/>
              <a:latin typeface="Arial" charset="0"/>
            </a:endParaRPr>
          </a:p>
        </p:txBody>
      </p:sp>
      <p:sp>
        <p:nvSpPr>
          <p:cNvPr id="6" name="Oval 5"/>
          <p:cNvSpPr/>
          <p:nvPr/>
        </p:nvSpPr>
        <p:spPr bwMode="auto">
          <a:xfrm>
            <a:off x="7579023" y="5949280"/>
            <a:ext cx="1025425" cy="504056"/>
          </a:xfrm>
          <a:prstGeom prst="ellipse">
            <a:avLst/>
          </a:prstGeom>
          <a:noFill/>
          <a:ln w="5715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tx1"/>
              </a:solidFill>
              <a:effectLst/>
              <a:latin typeface="Arial" charset="0"/>
            </a:endParaRPr>
          </a:p>
        </p:txBody>
      </p:sp>
      <p:pic>
        <p:nvPicPr>
          <p:cNvPr id="8" name="Picture 7"/>
          <p:cNvPicPr>
            <a:picLocks noChangeAspect="1"/>
          </p:cNvPicPr>
          <p:nvPr/>
        </p:nvPicPr>
        <p:blipFill rotWithShape="1">
          <a:blip r:embed="rId3"/>
          <a:srcRect l="7195" t="4721" r="64027" b="12594"/>
          <a:stretch/>
        </p:blipFill>
        <p:spPr>
          <a:xfrm>
            <a:off x="395536" y="3417690"/>
            <a:ext cx="1876691" cy="3031578"/>
          </a:xfrm>
          <a:prstGeom prst="rect">
            <a:avLst/>
          </a:prstGeom>
        </p:spPr>
      </p:pic>
      <p:sp>
        <p:nvSpPr>
          <p:cNvPr id="9" name="Oval 8"/>
          <p:cNvSpPr/>
          <p:nvPr/>
        </p:nvSpPr>
        <p:spPr bwMode="auto">
          <a:xfrm>
            <a:off x="661610" y="5733256"/>
            <a:ext cx="814046" cy="573454"/>
          </a:xfrm>
          <a:prstGeom prst="ellipse">
            <a:avLst/>
          </a:prstGeom>
          <a:noFill/>
          <a:ln w="5715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428997009"/>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a:srcRect l="3320" t="5906" r="33588" b="16329"/>
          <a:stretch/>
        </p:blipFill>
        <p:spPr>
          <a:xfrm>
            <a:off x="395536" y="764704"/>
            <a:ext cx="8208912" cy="5688632"/>
          </a:xfrm>
          <a:prstGeom prst="rect">
            <a:avLst/>
          </a:prstGeom>
        </p:spPr>
      </p:pic>
    </p:spTree>
    <p:extLst>
      <p:ext uri="{BB962C8B-B14F-4D97-AF65-F5344CB8AC3E}">
        <p14:creationId xmlns:p14="http://schemas.microsoft.com/office/powerpoint/2010/main" val="28069306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Ongoing surveys</a:t>
            </a:r>
            <a:endParaRPr lang="en-GB" dirty="0"/>
          </a:p>
        </p:txBody>
      </p:sp>
      <p:sp>
        <p:nvSpPr>
          <p:cNvPr id="3" name="Content Placeholder 2"/>
          <p:cNvSpPr>
            <a:spLocks noGrp="1"/>
          </p:cNvSpPr>
          <p:nvPr>
            <p:ph idx="1"/>
          </p:nvPr>
        </p:nvSpPr>
        <p:spPr>
          <a:xfrm>
            <a:off x="238373" y="1510444"/>
            <a:ext cx="8686800" cy="4114800"/>
          </a:xfrm>
        </p:spPr>
        <p:txBody>
          <a:bodyPr/>
          <a:lstStyle/>
          <a:p>
            <a:r>
              <a:rPr lang="en-US" dirty="0" smtClean="0"/>
              <a:t>For the organization of social </a:t>
            </a:r>
            <a:r>
              <a:rPr lang="en-US" dirty="0"/>
              <a:t>and sports events </a:t>
            </a:r>
            <a:r>
              <a:rPr lang="en-US" dirty="0" smtClean="0"/>
              <a:t>we may need to know your choice or if you participate</a:t>
            </a:r>
          </a:p>
          <a:p>
            <a:r>
              <a:rPr lang="en-US" dirty="0" smtClean="0"/>
              <a:t>We will ask you to answer to our question by modifying your registration form on the School web site</a:t>
            </a:r>
          </a:p>
          <a:p>
            <a:r>
              <a:rPr lang="en-US" dirty="0" smtClean="0"/>
              <a:t>You must login using the same email address that you have used to register at the school</a:t>
            </a:r>
          </a:p>
          <a:p>
            <a:pPr lvl="1"/>
            <a:r>
              <a:rPr lang="en-US" dirty="0">
                <a:hlinkClick r:id="rId2"/>
              </a:rPr>
              <a:t>https://</a:t>
            </a:r>
            <a:r>
              <a:rPr lang="en-US" dirty="0" smtClean="0">
                <a:hlinkClick r:id="rId2"/>
              </a:rPr>
              <a:t>indico.cern.ch/event/282910/registration/modify</a:t>
            </a:r>
            <a:r>
              <a:rPr lang="en-US" dirty="0" smtClean="0"/>
              <a:t> </a:t>
            </a:r>
          </a:p>
        </p:txBody>
      </p:sp>
      <p:pic>
        <p:nvPicPr>
          <p:cNvPr id="4" name="Picture 3"/>
          <p:cNvPicPr>
            <a:picLocks noChangeAspect="1"/>
          </p:cNvPicPr>
          <p:nvPr/>
        </p:nvPicPr>
        <p:blipFill rotWithShape="1">
          <a:blip r:embed="rId3"/>
          <a:srcRect l="10153" t="56881" r="71999" b="12594"/>
          <a:stretch/>
        </p:blipFill>
        <p:spPr>
          <a:xfrm>
            <a:off x="2915816" y="4653136"/>
            <a:ext cx="1872207" cy="1800200"/>
          </a:xfrm>
          <a:prstGeom prst="rect">
            <a:avLst/>
          </a:prstGeom>
        </p:spPr>
      </p:pic>
      <p:sp>
        <p:nvSpPr>
          <p:cNvPr id="5" name="Oval 4"/>
          <p:cNvSpPr/>
          <p:nvPr/>
        </p:nvSpPr>
        <p:spPr bwMode="auto">
          <a:xfrm>
            <a:off x="2562795" y="5373216"/>
            <a:ext cx="2232248" cy="504056"/>
          </a:xfrm>
          <a:prstGeom prst="ellipse">
            <a:avLst/>
          </a:prstGeom>
          <a:noFill/>
          <a:ln w="5715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645428829"/>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rotWithShape="1">
          <a:blip r:embed="rId2"/>
          <a:srcRect l="10153" t="2750" r="18454" b="12594"/>
          <a:stretch/>
        </p:blipFill>
        <p:spPr>
          <a:xfrm>
            <a:off x="395537" y="1388774"/>
            <a:ext cx="7488832" cy="4992554"/>
          </a:xfrm>
          <a:prstGeom prst="rect">
            <a:avLst/>
          </a:prstGeom>
        </p:spPr>
      </p:pic>
      <p:sp>
        <p:nvSpPr>
          <p:cNvPr id="6" name="Oval 5"/>
          <p:cNvSpPr/>
          <p:nvPr/>
        </p:nvSpPr>
        <p:spPr bwMode="auto">
          <a:xfrm>
            <a:off x="107504" y="5229200"/>
            <a:ext cx="2232248" cy="720080"/>
          </a:xfrm>
          <a:prstGeom prst="ellipse">
            <a:avLst/>
          </a:prstGeom>
          <a:noFill/>
          <a:ln w="5715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tx1"/>
              </a:solidFill>
              <a:effectLst/>
              <a:latin typeface="Arial" charset="0"/>
            </a:endParaRPr>
          </a:p>
        </p:txBody>
      </p:sp>
      <p:sp>
        <p:nvSpPr>
          <p:cNvPr id="7" name="Oval 6"/>
          <p:cNvSpPr/>
          <p:nvPr/>
        </p:nvSpPr>
        <p:spPr bwMode="auto">
          <a:xfrm>
            <a:off x="6804249" y="1700808"/>
            <a:ext cx="1080120" cy="648072"/>
          </a:xfrm>
          <a:prstGeom prst="ellipse">
            <a:avLst/>
          </a:prstGeom>
          <a:noFill/>
          <a:ln w="5715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tx1"/>
              </a:solidFill>
              <a:effectLst/>
              <a:latin typeface="Arial" charset="0"/>
            </a:endParaRPr>
          </a:p>
        </p:txBody>
      </p:sp>
      <p:sp>
        <p:nvSpPr>
          <p:cNvPr id="8" name="TextBox 7"/>
          <p:cNvSpPr txBox="1"/>
          <p:nvPr/>
        </p:nvSpPr>
        <p:spPr>
          <a:xfrm>
            <a:off x="1448296" y="601524"/>
            <a:ext cx="5355953" cy="523220"/>
          </a:xfrm>
          <a:prstGeom prst="rect">
            <a:avLst/>
          </a:prstGeom>
          <a:solidFill>
            <a:schemeClr val="accent2">
              <a:lumMod val="20000"/>
              <a:lumOff val="80000"/>
            </a:schemeClr>
          </a:solidFill>
          <a:ln w="57150">
            <a:solidFill>
              <a:srgbClr val="FF0000"/>
            </a:solidFill>
          </a:ln>
        </p:spPr>
        <p:txBody>
          <a:bodyPr wrap="none" rtlCol="0">
            <a:spAutoFit/>
          </a:bodyPr>
          <a:lstStyle/>
          <a:p>
            <a:r>
              <a:rPr lang="en-US" sz="2800" dirty="0" smtClean="0">
                <a:solidFill>
                  <a:srgbClr val="FF0000"/>
                </a:solidFill>
              </a:rPr>
              <a:t>Login with your email address</a:t>
            </a:r>
            <a:endParaRPr lang="en-GB" sz="2800" dirty="0">
              <a:solidFill>
                <a:srgbClr val="FF0000"/>
              </a:solidFill>
            </a:endParaRPr>
          </a:p>
        </p:txBody>
      </p:sp>
      <p:cxnSp>
        <p:nvCxnSpPr>
          <p:cNvPr id="10" name="Straight Arrow Connector 9"/>
          <p:cNvCxnSpPr/>
          <p:nvPr/>
        </p:nvCxnSpPr>
        <p:spPr bwMode="auto">
          <a:xfrm>
            <a:off x="5580112" y="1124744"/>
            <a:ext cx="1224137" cy="648072"/>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triangle"/>
          </a:ln>
          <a:effectLst/>
        </p:spPr>
      </p:cxnSp>
      <p:cxnSp>
        <p:nvCxnSpPr>
          <p:cNvPr id="13" name="Straight Arrow Connector 12"/>
          <p:cNvCxnSpPr/>
          <p:nvPr/>
        </p:nvCxnSpPr>
        <p:spPr bwMode="auto">
          <a:xfrm flipH="1" flipV="1">
            <a:off x="2339752" y="5733256"/>
            <a:ext cx="1800201" cy="264030"/>
          </a:xfrm>
          <a:prstGeom prst="straightConnector1">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triangle"/>
          </a:ln>
          <a:effectLst/>
        </p:spPr>
      </p:cxnSp>
      <p:sp>
        <p:nvSpPr>
          <p:cNvPr id="12" name="TextBox 11"/>
          <p:cNvSpPr txBox="1"/>
          <p:nvPr/>
        </p:nvSpPr>
        <p:spPr>
          <a:xfrm>
            <a:off x="4011935" y="5880680"/>
            <a:ext cx="4360489" cy="523220"/>
          </a:xfrm>
          <a:prstGeom prst="rect">
            <a:avLst/>
          </a:prstGeom>
          <a:solidFill>
            <a:schemeClr val="accent2">
              <a:lumMod val="20000"/>
              <a:lumOff val="80000"/>
            </a:schemeClr>
          </a:solidFill>
          <a:ln w="57150">
            <a:solidFill>
              <a:srgbClr val="FF0000"/>
            </a:solidFill>
          </a:ln>
        </p:spPr>
        <p:txBody>
          <a:bodyPr wrap="none" rtlCol="0">
            <a:spAutoFit/>
          </a:bodyPr>
          <a:lstStyle/>
          <a:p>
            <a:r>
              <a:rPr lang="en-US" sz="2800" dirty="0" smtClean="0">
                <a:solidFill>
                  <a:srgbClr val="FF0000"/>
                </a:solidFill>
              </a:rPr>
              <a:t>Update your registration</a:t>
            </a:r>
            <a:endParaRPr lang="en-GB" sz="2800" dirty="0">
              <a:solidFill>
                <a:srgbClr val="FF0000"/>
              </a:solidFill>
            </a:endParaRPr>
          </a:p>
        </p:txBody>
      </p:sp>
    </p:spTree>
    <p:extLst>
      <p:ext uri="{BB962C8B-B14F-4D97-AF65-F5344CB8AC3E}">
        <p14:creationId xmlns:p14="http://schemas.microsoft.com/office/powerpoint/2010/main" val="38961243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Photo Gallery</a:t>
            </a:r>
            <a:endParaRPr lang="en-GB" dirty="0"/>
          </a:p>
        </p:txBody>
      </p:sp>
      <p:sp>
        <p:nvSpPr>
          <p:cNvPr id="3" name="Content Placeholder 2"/>
          <p:cNvSpPr>
            <a:spLocks noGrp="1"/>
          </p:cNvSpPr>
          <p:nvPr>
            <p:ph idx="1"/>
          </p:nvPr>
        </p:nvSpPr>
        <p:spPr>
          <a:xfrm>
            <a:off x="275481" y="1556792"/>
            <a:ext cx="8686800" cy="4114800"/>
          </a:xfrm>
        </p:spPr>
        <p:txBody>
          <a:bodyPr/>
          <a:lstStyle/>
          <a:p>
            <a:r>
              <a:rPr lang="en-US" dirty="0" smtClean="0"/>
              <a:t>The School web site has a photo gallery</a:t>
            </a:r>
          </a:p>
          <a:p>
            <a:pPr lvl="1"/>
            <a:r>
              <a:rPr lang="en-US" dirty="0" smtClean="0"/>
              <a:t>You are encouraged to upload your best photos</a:t>
            </a:r>
          </a:p>
          <a:p>
            <a:r>
              <a:rPr lang="en-US" dirty="0" smtClean="0"/>
              <a:t>Post only “appropriate” content</a:t>
            </a:r>
          </a:p>
          <a:p>
            <a:pPr lvl="1"/>
            <a:r>
              <a:rPr lang="en-US" dirty="0" smtClean="0"/>
              <a:t>The gallery is public</a:t>
            </a:r>
          </a:p>
          <a:p>
            <a:pPr lvl="1"/>
            <a:r>
              <a:rPr lang="en-US" dirty="0" smtClean="0"/>
              <a:t>If you have any problem with photos of you being published on the photo gallery, let other participants know.</a:t>
            </a:r>
          </a:p>
          <a:p>
            <a:pPr lvl="1"/>
            <a:r>
              <a:rPr lang="en-US" dirty="0"/>
              <a:t>If you </a:t>
            </a:r>
            <a:r>
              <a:rPr lang="en-US" dirty="0" smtClean="0"/>
              <a:t>would like a </a:t>
            </a:r>
            <a:r>
              <a:rPr lang="en-US" b="1" dirty="0" smtClean="0"/>
              <a:t>photo of you</a:t>
            </a:r>
            <a:r>
              <a:rPr lang="en-US" dirty="0" smtClean="0"/>
              <a:t> to be removed from the gallery, ask directly to the person who published it to remove it.</a:t>
            </a:r>
          </a:p>
          <a:p>
            <a:pPr lvl="1"/>
            <a:r>
              <a:rPr lang="en-US" dirty="0" smtClean="0"/>
              <a:t>If someone asks you to remove his/her photo that you have published, please do so.</a:t>
            </a:r>
            <a:endParaRPr lang="en-US" dirty="0"/>
          </a:p>
          <a:p>
            <a:pPr lvl="1"/>
            <a:endParaRPr lang="en-US" dirty="0" smtClean="0"/>
          </a:p>
          <a:p>
            <a:pPr lvl="1"/>
            <a:endParaRPr lang="en-GB" dirty="0"/>
          </a:p>
        </p:txBody>
      </p:sp>
    </p:spTree>
    <p:extLst>
      <p:ext uri="{BB962C8B-B14F-4D97-AF65-F5344CB8AC3E}">
        <p14:creationId xmlns:p14="http://schemas.microsoft.com/office/powerpoint/2010/main" val="1426689682"/>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Photo Gallery</a:t>
            </a:r>
            <a:endParaRPr lang="en-GB" dirty="0"/>
          </a:p>
        </p:txBody>
      </p:sp>
      <p:pic>
        <p:nvPicPr>
          <p:cNvPr id="5" name="Picture 4"/>
          <p:cNvPicPr>
            <a:picLocks noChangeAspect="1"/>
          </p:cNvPicPr>
          <p:nvPr/>
        </p:nvPicPr>
        <p:blipFill rotWithShape="1">
          <a:blip r:embed="rId2"/>
          <a:srcRect l="7939" t="14563" r="9600" b="10625"/>
          <a:stretch/>
        </p:blipFill>
        <p:spPr>
          <a:xfrm>
            <a:off x="2699792" y="2049538"/>
            <a:ext cx="6120680" cy="3121957"/>
          </a:xfrm>
          <a:prstGeom prst="rect">
            <a:avLst/>
          </a:prstGeom>
        </p:spPr>
      </p:pic>
      <p:sp>
        <p:nvSpPr>
          <p:cNvPr id="6" name="Oval 5"/>
          <p:cNvSpPr/>
          <p:nvPr/>
        </p:nvSpPr>
        <p:spPr bwMode="auto">
          <a:xfrm>
            <a:off x="5652120" y="2420888"/>
            <a:ext cx="1080120" cy="648072"/>
          </a:xfrm>
          <a:prstGeom prst="ellipse">
            <a:avLst/>
          </a:prstGeom>
          <a:noFill/>
          <a:ln w="5715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tx1"/>
              </a:solidFill>
              <a:effectLst/>
              <a:latin typeface="Arial" charset="0"/>
            </a:endParaRPr>
          </a:p>
        </p:txBody>
      </p:sp>
      <p:pic>
        <p:nvPicPr>
          <p:cNvPr id="8" name="Picture 7"/>
          <p:cNvPicPr>
            <a:picLocks noChangeAspect="1"/>
          </p:cNvPicPr>
          <p:nvPr/>
        </p:nvPicPr>
        <p:blipFill rotWithShape="1">
          <a:blip r:embed="rId3"/>
          <a:srcRect l="7195" t="4721" r="64027" b="12594"/>
          <a:stretch/>
        </p:blipFill>
        <p:spPr>
          <a:xfrm>
            <a:off x="275977" y="2049538"/>
            <a:ext cx="1876691" cy="3031578"/>
          </a:xfrm>
          <a:prstGeom prst="rect">
            <a:avLst/>
          </a:prstGeom>
        </p:spPr>
      </p:pic>
      <p:sp>
        <p:nvSpPr>
          <p:cNvPr id="9" name="Oval 8"/>
          <p:cNvSpPr/>
          <p:nvPr/>
        </p:nvSpPr>
        <p:spPr bwMode="auto">
          <a:xfrm>
            <a:off x="611560" y="4507662"/>
            <a:ext cx="814046" cy="573454"/>
          </a:xfrm>
          <a:prstGeom prst="ellipse">
            <a:avLst/>
          </a:prstGeom>
          <a:noFill/>
          <a:ln w="5715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4992306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en-US" altLang="en-US" smtClean="0"/>
              <a:t>… but also</a:t>
            </a:r>
            <a:endParaRPr lang="en-GB" altLang="en-US" dirty="0" smtClean="0"/>
          </a:p>
        </p:txBody>
      </p:sp>
      <p:sp>
        <p:nvSpPr>
          <p:cNvPr id="7171" name="Content Placeholder 4"/>
          <p:cNvSpPr>
            <a:spLocks noGrp="1"/>
          </p:cNvSpPr>
          <p:nvPr>
            <p:ph idx="1"/>
          </p:nvPr>
        </p:nvSpPr>
        <p:spPr>
          <a:xfrm>
            <a:off x="107504" y="1196752"/>
            <a:ext cx="8686800" cy="4114800"/>
          </a:xfrm>
        </p:spPr>
        <p:txBody>
          <a:bodyPr/>
          <a:lstStyle/>
          <a:p>
            <a:r>
              <a:rPr lang="en-US" altLang="en-US" dirty="0" smtClean="0"/>
              <a:t>To help bridge the gap between computing and science</a:t>
            </a:r>
          </a:p>
          <a:p>
            <a:pPr lvl="1"/>
            <a:r>
              <a:rPr lang="en-US" altLang="en-US" dirty="0" smtClean="0"/>
              <a:t>Computing is today the main technology used by many sciences to boost their research  productivity</a:t>
            </a:r>
          </a:p>
          <a:p>
            <a:r>
              <a:rPr lang="en-US" altLang="en-US" dirty="0" smtClean="0"/>
              <a:t>The unprecedented technological evolution in computing has profited directly to several scientific research project, in particular in high energy physics</a:t>
            </a:r>
          </a:p>
          <a:p>
            <a:r>
              <a:rPr lang="en-US" altLang="en-US" dirty="0" smtClean="0"/>
              <a:t>It is therefore essential that:</a:t>
            </a:r>
          </a:p>
          <a:p>
            <a:pPr lvl="1"/>
            <a:r>
              <a:rPr lang="en-US" altLang="en-US" dirty="0" smtClean="0"/>
              <a:t>Physicists understand and master computing as the main tool for their research</a:t>
            </a:r>
          </a:p>
          <a:p>
            <a:pPr lvl="1"/>
            <a:r>
              <a:rPr lang="en-US" altLang="en-US" dirty="0" smtClean="0"/>
              <a:t>Computer scientists understand the science object of the investigation to deliver computing services that meet the needs of the research project</a:t>
            </a:r>
          </a:p>
          <a:p>
            <a:r>
              <a:rPr lang="en-US" altLang="en-US" dirty="0" smtClean="0"/>
              <a:t>Hence: The CERN School of computing !</a:t>
            </a:r>
            <a:endParaRPr lang="en-GB" altLang="en-US"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sz="2400" dirty="0">
                <a:hlinkClick r:id="rId2"/>
              </a:rPr>
              <a:t>http://</a:t>
            </a:r>
            <a:r>
              <a:rPr lang="en-GB" sz="2400" dirty="0" smtClean="0">
                <a:hlinkClick r:id="rId2"/>
              </a:rPr>
              <a:t>csc.web.cern.ch/photogallery/tCSC%202014</a:t>
            </a:r>
            <a:r>
              <a:rPr lang="en-GB" sz="2400" dirty="0" smtClean="0"/>
              <a:t> </a:t>
            </a:r>
            <a:endParaRPr lang="en-GB" sz="2400" dirty="0"/>
          </a:p>
        </p:txBody>
      </p:sp>
      <p:pic>
        <p:nvPicPr>
          <p:cNvPr id="2" name="Picture 1"/>
          <p:cNvPicPr>
            <a:picLocks noChangeAspect="1"/>
          </p:cNvPicPr>
          <p:nvPr/>
        </p:nvPicPr>
        <p:blipFill rotWithShape="1">
          <a:blip r:embed="rId3"/>
          <a:srcRect l="13474" t="3735" r="5172" b="11610"/>
          <a:stretch/>
        </p:blipFill>
        <p:spPr>
          <a:xfrm>
            <a:off x="532471" y="1484784"/>
            <a:ext cx="8123508" cy="4752528"/>
          </a:xfrm>
          <a:prstGeom prst="rect">
            <a:avLst/>
          </a:prstGeom>
        </p:spPr>
      </p:pic>
    </p:spTree>
    <p:extLst>
      <p:ext uri="{BB962C8B-B14F-4D97-AF65-F5344CB8AC3E}">
        <p14:creationId xmlns:p14="http://schemas.microsoft.com/office/powerpoint/2010/main" val="1582165153"/>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0825" y="323850"/>
            <a:ext cx="8686800" cy="1160934"/>
          </a:xfrm>
        </p:spPr>
        <p:txBody>
          <a:bodyPr/>
          <a:lstStyle/>
          <a:p>
            <a:r>
              <a:rPr lang="en-US" dirty="0" smtClean="0"/>
              <a:t>Photo Gallery </a:t>
            </a:r>
            <a:br>
              <a:rPr lang="en-US" dirty="0" smtClean="0"/>
            </a:br>
            <a:r>
              <a:rPr lang="en-US" dirty="0" smtClean="0"/>
              <a:t>(Important recommendations)</a:t>
            </a:r>
            <a:endParaRPr lang="en-GB" dirty="0"/>
          </a:p>
        </p:txBody>
      </p:sp>
      <p:sp>
        <p:nvSpPr>
          <p:cNvPr id="3" name="Content Placeholder 2"/>
          <p:cNvSpPr>
            <a:spLocks noGrp="1"/>
          </p:cNvSpPr>
          <p:nvPr>
            <p:ph idx="1"/>
          </p:nvPr>
        </p:nvSpPr>
        <p:spPr>
          <a:xfrm>
            <a:off x="228600" y="1628800"/>
            <a:ext cx="8686800" cy="4114800"/>
          </a:xfrm>
        </p:spPr>
        <p:txBody>
          <a:bodyPr/>
          <a:lstStyle/>
          <a:p>
            <a:r>
              <a:rPr lang="en-US" dirty="0" smtClean="0"/>
              <a:t>To publish / upload a photo, you must login using your email address</a:t>
            </a:r>
          </a:p>
          <a:p>
            <a:pPr lvl="1"/>
            <a:endParaRPr lang="en-GB" dirty="0"/>
          </a:p>
        </p:txBody>
      </p:sp>
      <p:pic>
        <p:nvPicPr>
          <p:cNvPr id="4" name="Picture 3"/>
          <p:cNvPicPr>
            <a:picLocks noChangeAspect="1"/>
          </p:cNvPicPr>
          <p:nvPr/>
        </p:nvPicPr>
        <p:blipFill rotWithShape="1">
          <a:blip r:embed="rId2"/>
          <a:srcRect l="13474" t="3736" r="35976" b="71894"/>
          <a:stretch/>
        </p:blipFill>
        <p:spPr>
          <a:xfrm>
            <a:off x="3556807" y="2184884"/>
            <a:ext cx="5047641" cy="1368152"/>
          </a:xfrm>
          <a:prstGeom prst="rect">
            <a:avLst/>
          </a:prstGeom>
        </p:spPr>
      </p:pic>
      <p:sp>
        <p:nvSpPr>
          <p:cNvPr id="5" name="Oval 4"/>
          <p:cNvSpPr/>
          <p:nvPr/>
        </p:nvSpPr>
        <p:spPr bwMode="auto">
          <a:xfrm>
            <a:off x="6653151" y="2904964"/>
            <a:ext cx="1368152" cy="648072"/>
          </a:xfrm>
          <a:prstGeom prst="ellipse">
            <a:avLst/>
          </a:prstGeom>
          <a:noFill/>
          <a:ln w="57150" cap="flat" cmpd="sng" algn="ctr">
            <a:solidFill>
              <a:srgbClr val="FF0000"/>
            </a:solidFill>
            <a:prstDash val="solid"/>
            <a:round/>
            <a:headEnd type="none" w="sm" len="sm"/>
            <a:tailEnd type="none" w="sm" len="sm"/>
          </a:ln>
          <a:effectLst/>
        </p:spPr>
        <p:txBody>
          <a:bodyPr vert="horz" wrap="non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1800" b="1" i="0" u="none" strike="noStrike" cap="none" normalizeH="0" baseline="0" smtClean="0">
              <a:ln>
                <a:noFill/>
              </a:ln>
              <a:solidFill>
                <a:schemeClr val="tx1"/>
              </a:solidFill>
              <a:effectLst/>
              <a:latin typeface="Arial" charset="0"/>
            </a:endParaRPr>
          </a:p>
        </p:txBody>
      </p:sp>
      <p:sp>
        <p:nvSpPr>
          <p:cNvPr id="6" name="Content Placeholder 2"/>
          <p:cNvSpPr txBox="1">
            <a:spLocks/>
          </p:cNvSpPr>
          <p:nvPr/>
        </p:nvSpPr>
        <p:spPr bwMode="auto">
          <a:xfrm>
            <a:off x="250825" y="3645024"/>
            <a:ext cx="86868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marL="431800" indent="-323850" algn="l" defTabSz="457200" rtl="0" eaLnBrk="0" fontAlgn="base" hangingPunct="0">
              <a:lnSpc>
                <a:spcPct val="90000"/>
              </a:lnSpc>
              <a:spcBef>
                <a:spcPct val="80000"/>
              </a:spcBef>
              <a:spcAft>
                <a:spcPct val="0"/>
              </a:spcAft>
              <a:buClr>
                <a:srgbClr val="006699"/>
              </a:buClr>
              <a:buFont typeface="Wingdings" panose="05000000000000000000" pitchFamily="2" charset="2"/>
              <a:buChar char="§"/>
              <a:defRPr sz="2400" b="1">
                <a:solidFill>
                  <a:srgbClr val="000000"/>
                </a:solidFill>
                <a:latin typeface="+mn-lt"/>
                <a:ea typeface="+mn-ea"/>
                <a:cs typeface="+mn-cs"/>
              </a:defRPr>
            </a:lvl1pPr>
            <a:lvl2pPr marL="863600" indent="-287338" algn="l" defTabSz="457200" rtl="0" eaLnBrk="0" fontAlgn="base" hangingPunct="0">
              <a:lnSpc>
                <a:spcPct val="90000"/>
              </a:lnSpc>
              <a:spcBef>
                <a:spcPct val="20000"/>
              </a:spcBef>
              <a:spcAft>
                <a:spcPct val="0"/>
              </a:spcAft>
              <a:buClr>
                <a:srgbClr val="009999"/>
              </a:buClr>
              <a:buFont typeface="Wingdings" panose="05000000000000000000" pitchFamily="2" charset="2"/>
              <a:buChar char="§"/>
              <a:defRPr sz="2400">
                <a:solidFill>
                  <a:srgbClr val="000000"/>
                </a:solidFill>
                <a:latin typeface="+mn-lt"/>
              </a:defRPr>
            </a:lvl2pPr>
            <a:lvl3pPr marL="1295400" indent="-215900" algn="l" defTabSz="457200" rtl="0" eaLnBrk="0" fontAlgn="base" hangingPunct="0">
              <a:lnSpc>
                <a:spcPct val="93000"/>
              </a:lnSpc>
              <a:spcBef>
                <a:spcPct val="0"/>
              </a:spcBef>
              <a:spcAft>
                <a:spcPts val="850"/>
              </a:spcAft>
              <a:buClr>
                <a:srgbClr val="009999"/>
              </a:buClr>
              <a:buFont typeface="Wingdings" panose="05000000000000000000" pitchFamily="2" charset="2"/>
              <a:buChar char="§"/>
              <a:defRPr sz="2000">
                <a:solidFill>
                  <a:srgbClr val="000000"/>
                </a:solidFill>
                <a:latin typeface="+mn-lt"/>
              </a:defRPr>
            </a:lvl3pPr>
            <a:lvl4pPr marL="1727200" indent="-215900" algn="l" defTabSz="457200" rtl="0" eaLnBrk="0" fontAlgn="base" hangingPunct="0">
              <a:lnSpc>
                <a:spcPct val="93000"/>
              </a:lnSpc>
              <a:spcBef>
                <a:spcPct val="0"/>
              </a:spcBef>
              <a:spcAft>
                <a:spcPts val="575"/>
              </a:spcAft>
              <a:buClr>
                <a:srgbClr val="000000"/>
              </a:buClr>
              <a:buSzPct val="75000"/>
              <a:buFont typeface="StarSymbol" charset="0"/>
              <a:buChar char="–"/>
              <a:defRPr>
                <a:solidFill>
                  <a:srgbClr val="000000"/>
                </a:solidFill>
                <a:latin typeface="+mn-lt"/>
              </a:defRPr>
            </a:lvl4pPr>
            <a:lvl5pPr marL="2159000" indent="-215900" algn="l" defTabSz="457200" rtl="0" eaLnBrk="0" fontAlgn="base" hangingPunct="0">
              <a:lnSpc>
                <a:spcPct val="93000"/>
              </a:lnSpc>
              <a:spcBef>
                <a:spcPct val="0"/>
              </a:spcBef>
              <a:spcAft>
                <a:spcPts val="288"/>
              </a:spcAft>
              <a:buClr>
                <a:srgbClr val="000000"/>
              </a:buClr>
              <a:buSzPct val="45000"/>
              <a:buFont typeface="StarSymbol" charset="0"/>
              <a:buChar char="●"/>
              <a:defRPr>
                <a:solidFill>
                  <a:srgbClr val="000000"/>
                </a:solidFill>
                <a:latin typeface="+mn-lt"/>
              </a:defRPr>
            </a:lvl5pPr>
            <a:lvl6pPr marL="2616200" indent="-215900" algn="l" defTabSz="457200" rtl="0" fontAlgn="base" hangingPunct="0">
              <a:lnSpc>
                <a:spcPct val="93000"/>
              </a:lnSpc>
              <a:spcBef>
                <a:spcPct val="0"/>
              </a:spcBef>
              <a:spcAft>
                <a:spcPts val="288"/>
              </a:spcAft>
              <a:buClr>
                <a:srgbClr val="000000"/>
              </a:buClr>
              <a:buSzPct val="45000"/>
              <a:buFont typeface="StarSymbol" charset="0"/>
              <a:buChar char="●"/>
              <a:defRPr>
                <a:solidFill>
                  <a:srgbClr val="000000"/>
                </a:solidFill>
                <a:latin typeface="+mn-lt"/>
              </a:defRPr>
            </a:lvl6pPr>
            <a:lvl7pPr marL="3073400" indent="-215900" algn="l" defTabSz="457200" rtl="0" fontAlgn="base" hangingPunct="0">
              <a:lnSpc>
                <a:spcPct val="93000"/>
              </a:lnSpc>
              <a:spcBef>
                <a:spcPct val="0"/>
              </a:spcBef>
              <a:spcAft>
                <a:spcPts val="288"/>
              </a:spcAft>
              <a:buClr>
                <a:srgbClr val="000000"/>
              </a:buClr>
              <a:buSzPct val="45000"/>
              <a:buFont typeface="StarSymbol" charset="0"/>
              <a:buChar char="●"/>
              <a:defRPr>
                <a:solidFill>
                  <a:srgbClr val="000000"/>
                </a:solidFill>
                <a:latin typeface="+mn-lt"/>
              </a:defRPr>
            </a:lvl7pPr>
            <a:lvl8pPr marL="3530600" indent="-215900" algn="l" defTabSz="457200" rtl="0" fontAlgn="base" hangingPunct="0">
              <a:lnSpc>
                <a:spcPct val="93000"/>
              </a:lnSpc>
              <a:spcBef>
                <a:spcPct val="0"/>
              </a:spcBef>
              <a:spcAft>
                <a:spcPts val="288"/>
              </a:spcAft>
              <a:buClr>
                <a:srgbClr val="000000"/>
              </a:buClr>
              <a:buSzPct val="45000"/>
              <a:buFont typeface="StarSymbol" charset="0"/>
              <a:buChar char="●"/>
              <a:defRPr>
                <a:solidFill>
                  <a:srgbClr val="000000"/>
                </a:solidFill>
                <a:latin typeface="+mn-lt"/>
              </a:defRPr>
            </a:lvl8pPr>
            <a:lvl9pPr marL="3987800" indent="-215900" algn="l" defTabSz="457200" rtl="0" fontAlgn="base" hangingPunct="0">
              <a:lnSpc>
                <a:spcPct val="93000"/>
              </a:lnSpc>
              <a:spcBef>
                <a:spcPct val="0"/>
              </a:spcBef>
              <a:spcAft>
                <a:spcPts val="288"/>
              </a:spcAft>
              <a:buClr>
                <a:srgbClr val="000000"/>
              </a:buClr>
              <a:buSzPct val="45000"/>
              <a:buFont typeface="StarSymbol" charset="0"/>
              <a:buChar char="●"/>
              <a:defRPr>
                <a:solidFill>
                  <a:srgbClr val="000000"/>
                </a:solidFill>
                <a:latin typeface="+mn-lt"/>
              </a:defRPr>
            </a:lvl9pPr>
          </a:lstStyle>
          <a:p>
            <a:r>
              <a:rPr lang="en-US" sz="1800" kern="0" dirty="0" smtClean="0"/>
              <a:t>Ensure that the date/time of your camera is set correctly !</a:t>
            </a:r>
          </a:p>
          <a:p>
            <a:pPr lvl="1"/>
            <a:r>
              <a:rPr lang="en-US" sz="1800" b="0" kern="0" dirty="0" smtClean="0"/>
              <a:t>Do not upload photos from 1-Jan-2001</a:t>
            </a:r>
          </a:p>
          <a:p>
            <a:pPr lvl="1"/>
            <a:r>
              <a:rPr lang="en-US" sz="1800" b="0" kern="0" dirty="0" smtClean="0"/>
              <a:t>If you have a GPS, ensure that the GPS tag is correct</a:t>
            </a:r>
          </a:p>
          <a:p>
            <a:r>
              <a:rPr lang="en-US" sz="1800" kern="0" dirty="0" smtClean="0"/>
              <a:t>Fill accurate Description, Date and Category</a:t>
            </a:r>
          </a:p>
          <a:p>
            <a:r>
              <a:rPr lang="en-US" sz="1800" kern="0" dirty="0" smtClean="0"/>
              <a:t>You can aggregate multiple photos with the same description in a unique upload. Do so only when the description is common. Otherwise, uploads multiple times with relevant descriptions.</a:t>
            </a:r>
          </a:p>
          <a:p>
            <a:r>
              <a:rPr lang="en-US" sz="1800" kern="0" dirty="0" smtClean="0"/>
              <a:t>Do not “Dump” your memory card on the CSC web site. Make a selection of your best photos worth sharing !</a:t>
            </a:r>
          </a:p>
          <a:p>
            <a:pPr lvl="1"/>
            <a:endParaRPr lang="en-GB" sz="1800" b="0" kern="0" dirty="0"/>
          </a:p>
        </p:txBody>
      </p:sp>
    </p:spTree>
    <p:extLst>
      <p:ext uri="{BB962C8B-B14F-4D97-AF65-F5344CB8AC3E}">
        <p14:creationId xmlns:p14="http://schemas.microsoft.com/office/powerpoint/2010/main" val="2826569240"/>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418" name="Picture 2" descr="C:\Local Files\Temp Photos\Professional\Upssala School Aug 2012\01 Before School Starts\IMG_1980.JPG"/>
          <p:cNvPicPr>
            <a:picLocks noChangeAspect="1" noChangeArrowheads="1"/>
          </p:cNvPicPr>
          <p:nvPr/>
        </p:nvPicPr>
        <p:blipFill>
          <a:blip r:embed="rId2">
            <a:extLst>
              <a:ext uri="{28A0092B-C50C-407E-A947-70E740481C1C}">
                <a14:useLocalDpi xmlns:a14="http://schemas.microsoft.com/office/drawing/2010/main" val="0"/>
              </a:ext>
            </a:extLst>
          </a:blip>
          <a:srcRect t="8920" b="6047"/>
          <a:stretch>
            <a:fillRect/>
          </a:stretch>
        </p:blipFill>
        <p:spPr bwMode="auto">
          <a:xfrm>
            <a:off x="0" y="549275"/>
            <a:ext cx="9144000" cy="583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2" name="Picture 2" descr="C:\Local Files\Temp Photos\Professional\2013 Split\IMG_4206.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8838"/>
            <a:ext cx="9144000" cy="51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2466" name="Picture 2" descr="C:\Local Files\Temp Photos\Professional\2013 Split\IMG_419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241003"/>
            <a:ext cx="9144000" cy="51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dirty="0" smtClean="0"/>
              <a:t>Technical infrastructure</a:t>
            </a:r>
            <a:endParaRPr lang="en-GB" dirty="0"/>
          </a:p>
        </p:txBody>
      </p:sp>
    </p:spTree>
  </p:cSld>
  <p:clrMapOvr>
    <a:masterClrMapping/>
  </p:clrMapOvr>
  <p:transition spd="slow"/>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Technical infrastructure</a:t>
            </a:r>
            <a:endParaRPr lang="en-GB" dirty="0"/>
          </a:p>
        </p:txBody>
      </p:sp>
      <p:sp>
        <p:nvSpPr>
          <p:cNvPr id="3" name="Content Placeholder 2"/>
          <p:cNvSpPr>
            <a:spLocks noGrp="1"/>
          </p:cNvSpPr>
          <p:nvPr>
            <p:ph idx="1"/>
          </p:nvPr>
        </p:nvSpPr>
        <p:spPr/>
        <p:txBody>
          <a:bodyPr>
            <a:normAutofit/>
          </a:bodyPr>
          <a:lstStyle/>
          <a:p>
            <a:r>
              <a:rPr lang="en-GB" dirty="0" smtClean="0"/>
              <a:t>Client-server model</a:t>
            </a:r>
          </a:p>
          <a:p>
            <a:r>
              <a:rPr lang="en-GB" dirty="0" smtClean="0"/>
              <a:t>Clients:</a:t>
            </a:r>
          </a:p>
          <a:p>
            <a:pPr lvl="1"/>
            <a:r>
              <a:rPr lang="en-GB" dirty="0" smtClean="0"/>
              <a:t>Windows XP desktops located here</a:t>
            </a:r>
          </a:p>
          <a:p>
            <a:pPr lvl="1"/>
            <a:r>
              <a:rPr lang="en-GB" dirty="0" smtClean="0"/>
              <a:t>Or your own laptops</a:t>
            </a:r>
          </a:p>
          <a:p>
            <a:r>
              <a:rPr lang="en-GB" dirty="0" smtClean="0"/>
              <a:t>Servers: Linux boxes located at CERN Computer Centre</a:t>
            </a:r>
          </a:p>
          <a:p>
            <a:pPr lvl="1"/>
            <a:r>
              <a:rPr lang="en-GB" dirty="0" smtClean="0"/>
              <a:t>32 cores, no HT, Intel Xeon </a:t>
            </a:r>
            <a:r>
              <a:rPr lang="en-GB" dirty="0"/>
              <a:t>E5-2650 v2 @ </a:t>
            </a:r>
            <a:r>
              <a:rPr lang="en-GB" dirty="0" smtClean="0"/>
              <a:t>2.60GHz</a:t>
            </a:r>
            <a:endParaRPr lang="en-GB" dirty="0"/>
          </a:p>
        </p:txBody>
      </p:sp>
    </p:spTree>
    <p:extLst>
      <p:ext uri="{BB962C8B-B14F-4D97-AF65-F5344CB8AC3E}">
        <p14:creationId xmlns:p14="http://schemas.microsoft.com/office/powerpoint/2010/main" val="2223505255"/>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Access from the Windows desktops</a:t>
            </a:r>
            <a:endParaRPr lang="en-GB" dirty="0"/>
          </a:p>
        </p:txBody>
      </p:sp>
      <p:sp>
        <p:nvSpPr>
          <p:cNvPr id="3" name="Content Placeholder 2"/>
          <p:cNvSpPr>
            <a:spLocks noGrp="1"/>
          </p:cNvSpPr>
          <p:nvPr>
            <p:ph idx="1"/>
          </p:nvPr>
        </p:nvSpPr>
        <p:spPr>
          <a:xfrm>
            <a:off x="457200" y="1600200"/>
            <a:ext cx="8229600" cy="4853136"/>
          </a:xfrm>
        </p:spPr>
        <p:txBody>
          <a:bodyPr>
            <a:normAutofit/>
          </a:bodyPr>
          <a:lstStyle/>
          <a:p>
            <a:r>
              <a:rPr lang="en-GB" dirty="0" smtClean="0"/>
              <a:t>Login with username </a:t>
            </a:r>
            <a:r>
              <a:rPr lang="en-GB" sz="2600" b="1" dirty="0" smtClean="0">
                <a:latin typeface="Lucida Console" pitchFamily="49" charset="0"/>
              </a:rPr>
              <a:t>summer</a:t>
            </a:r>
            <a:r>
              <a:rPr lang="en-GB" dirty="0" smtClean="0"/>
              <a:t>,</a:t>
            </a:r>
            <a:br>
              <a:rPr lang="en-GB" dirty="0" smtClean="0"/>
            </a:br>
            <a:r>
              <a:rPr lang="en-GB" dirty="0" smtClean="0"/>
              <a:t>password </a:t>
            </a:r>
            <a:r>
              <a:rPr lang="en-GB" sz="2600" b="1" dirty="0">
                <a:latin typeface="Lucida Console" pitchFamily="49" charset="0"/>
              </a:rPr>
              <a:t>school</a:t>
            </a:r>
          </a:p>
          <a:p>
            <a:r>
              <a:rPr lang="en-GB" dirty="0" err="1" smtClean="0"/>
              <a:t>Nomachine</a:t>
            </a:r>
            <a:r>
              <a:rPr lang="en-GB" dirty="0" smtClean="0"/>
              <a:t> NX client available as an</a:t>
            </a:r>
            <a:br>
              <a:rPr lang="en-GB" dirty="0" smtClean="0"/>
            </a:br>
            <a:r>
              <a:rPr lang="en-GB" dirty="0" smtClean="0"/>
              <a:t>X server/terminal</a:t>
            </a:r>
          </a:p>
          <a:p>
            <a:pPr lvl="1"/>
            <a:r>
              <a:rPr lang="en-GB" dirty="0" smtClean="0"/>
              <a:t>You will find a </a:t>
            </a:r>
            <a:r>
              <a:rPr lang="en-GB" sz="2200" dirty="0" err="1" smtClean="0">
                <a:latin typeface="Lucida Console" pitchFamily="49" charset="0"/>
              </a:rPr>
              <a:t>tcscN.nxs</a:t>
            </a:r>
            <a:r>
              <a:rPr lang="en-GB" dirty="0" smtClean="0"/>
              <a:t> </a:t>
            </a:r>
            <a:r>
              <a:rPr lang="en-GB" dirty="0" err="1"/>
              <a:t>config</a:t>
            </a:r>
            <a:r>
              <a:rPr lang="en-GB" dirty="0"/>
              <a:t> file, </a:t>
            </a:r>
            <a:r>
              <a:rPr lang="en-GB" dirty="0" smtClean="0"/>
              <a:t>01 </a:t>
            </a:r>
            <a:r>
              <a:rPr lang="en-GB" dirty="0"/>
              <a:t>≤ N ≤ </a:t>
            </a:r>
            <a:r>
              <a:rPr lang="en-GB" dirty="0" smtClean="0"/>
              <a:t>12, directly on your desktop</a:t>
            </a:r>
          </a:p>
          <a:p>
            <a:r>
              <a:rPr lang="en-GB" dirty="0" smtClean="0"/>
              <a:t>Putty available for text-only </a:t>
            </a:r>
            <a:r>
              <a:rPr lang="en-GB" dirty="0" err="1" smtClean="0"/>
              <a:t>ssh</a:t>
            </a:r>
            <a:endParaRPr lang="en-GB" dirty="0" smtClean="0"/>
          </a:p>
          <a:p>
            <a:pPr lvl="1"/>
            <a:r>
              <a:rPr lang="en-GB" dirty="0" smtClean="0"/>
              <a:t>Not pre-configured</a:t>
            </a:r>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36296" y="1599952"/>
            <a:ext cx="1053776" cy="10801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1081032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Access from your laptop</a:t>
            </a:r>
            <a:endParaRPr lang="en-GB" dirty="0"/>
          </a:p>
        </p:txBody>
      </p:sp>
      <p:sp>
        <p:nvSpPr>
          <p:cNvPr id="3" name="Content Placeholder 2"/>
          <p:cNvSpPr>
            <a:spLocks noGrp="1"/>
          </p:cNvSpPr>
          <p:nvPr>
            <p:ph idx="1"/>
          </p:nvPr>
        </p:nvSpPr>
        <p:spPr>
          <a:xfrm>
            <a:off x="457200" y="1600200"/>
            <a:ext cx="8229600" cy="4853136"/>
          </a:xfrm>
        </p:spPr>
        <p:txBody>
          <a:bodyPr>
            <a:normAutofit/>
          </a:bodyPr>
          <a:lstStyle/>
          <a:p>
            <a:r>
              <a:rPr lang="en-GB" dirty="0" smtClean="0"/>
              <a:t>The </a:t>
            </a:r>
            <a:r>
              <a:rPr lang="en-GB" dirty="0" err="1" smtClean="0"/>
              <a:t>Nomachine</a:t>
            </a:r>
            <a:r>
              <a:rPr lang="en-GB" dirty="0" smtClean="0"/>
              <a:t> NX client is available here:</a:t>
            </a:r>
          </a:p>
          <a:p>
            <a:pPr marL="457200" lvl="1" indent="0">
              <a:buNone/>
            </a:pPr>
            <a:r>
              <a:rPr lang="en-GB" sz="2600" dirty="0" smtClean="0">
                <a:hlinkClick r:id="rId2"/>
              </a:rPr>
              <a:t>http://www.nomachine.com/download.php</a:t>
            </a:r>
            <a:endParaRPr lang="en-GB" sz="2600" dirty="0" smtClean="0"/>
          </a:p>
          <a:p>
            <a:pPr lvl="1"/>
            <a:r>
              <a:rPr lang="en-GB" dirty="0" smtClean="0"/>
              <a:t>Or use your favourite </a:t>
            </a:r>
            <a:r>
              <a:rPr lang="en-GB" dirty="0" err="1" smtClean="0"/>
              <a:t>ssh</a:t>
            </a:r>
            <a:r>
              <a:rPr lang="en-GB" dirty="0" smtClean="0"/>
              <a:t> client in your laptop</a:t>
            </a:r>
          </a:p>
          <a:p>
            <a:r>
              <a:rPr lang="en-GB" dirty="0" smtClean="0"/>
              <a:t>Please take the NX configuration file from your assigned desktop</a:t>
            </a:r>
          </a:p>
          <a:p>
            <a:pPr lvl="1"/>
            <a:r>
              <a:rPr lang="en-US" dirty="0" smtClean="0"/>
              <a:t>Or do-it-yourself if you know NX</a:t>
            </a:r>
            <a:endParaRPr lang="en-GB" dirty="0" smtClean="0"/>
          </a:p>
          <a:p>
            <a:pPr lvl="1"/>
            <a:r>
              <a:rPr lang="en-GB" dirty="0" smtClean="0"/>
              <a:t>The CERN servers are named </a:t>
            </a:r>
            <a:r>
              <a:rPr lang="en-GB" sz="2600" b="1" dirty="0" smtClean="0">
                <a:latin typeface="Lucida Console" panose="020B0609040504020204" pitchFamily="49" charset="0"/>
                <a:cs typeface="Courier New" panose="02070309020205020404" pitchFamily="49" charset="0"/>
              </a:rPr>
              <a:t>cscNN.cern.ch</a:t>
            </a:r>
          </a:p>
        </p:txBody>
      </p:sp>
    </p:spTree>
    <p:extLst>
      <p:ext uri="{BB962C8B-B14F-4D97-AF65-F5344CB8AC3E}">
        <p14:creationId xmlns:p14="http://schemas.microsoft.com/office/powerpoint/2010/main" val="3955721587"/>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Access (continued)</a:t>
            </a:r>
            <a:endParaRPr lang="en-GB" dirty="0"/>
          </a:p>
        </p:txBody>
      </p:sp>
      <p:sp>
        <p:nvSpPr>
          <p:cNvPr id="3" name="Content Placeholder 2"/>
          <p:cNvSpPr>
            <a:spLocks noGrp="1"/>
          </p:cNvSpPr>
          <p:nvPr>
            <p:ph sz="half" idx="1"/>
          </p:nvPr>
        </p:nvSpPr>
        <p:spPr>
          <a:xfrm>
            <a:off x="457200" y="1600200"/>
            <a:ext cx="4474840" cy="4925144"/>
          </a:xfrm>
        </p:spPr>
        <p:txBody>
          <a:bodyPr>
            <a:normAutofit lnSpcReduction="10000"/>
          </a:bodyPr>
          <a:lstStyle/>
          <a:p>
            <a:r>
              <a:rPr lang="en-GB" dirty="0" smtClean="0"/>
              <a:t>Use </a:t>
            </a:r>
            <a:r>
              <a:rPr lang="en-GB" dirty="0" err="1" smtClean="0"/>
              <a:t>cscMM</a:t>
            </a:r>
            <a:r>
              <a:rPr lang="en-GB" dirty="0" smtClean="0"/>
              <a:t> as username, MM between 01 and 24, and same password.</a:t>
            </a:r>
          </a:p>
          <a:p>
            <a:pPr lvl="1"/>
            <a:r>
              <a:rPr lang="en-GB" dirty="0" smtClean="0"/>
              <a:t>Choose MM according to your alphabetica</a:t>
            </a:r>
            <a:r>
              <a:rPr lang="en-GB" dirty="0"/>
              <a:t>l</a:t>
            </a:r>
            <a:r>
              <a:rPr lang="en-GB" dirty="0" smtClean="0"/>
              <a:t> order</a:t>
            </a:r>
          </a:p>
          <a:p>
            <a:pPr lvl="1"/>
            <a:r>
              <a:rPr lang="en-GB" dirty="0" smtClean="0"/>
              <a:t>Change the password at your convenience</a:t>
            </a:r>
          </a:p>
          <a:p>
            <a:r>
              <a:rPr lang="en-US" dirty="0" smtClean="0"/>
              <a:t>All nodes have all accounts</a:t>
            </a:r>
            <a:endParaRPr lang="en-GB" dirty="0" smtClean="0"/>
          </a:p>
          <a:p>
            <a:r>
              <a:rPr lang="en-GB" dirty="0" smtClean="0"/>
              <a:t>Once logged in, you have a full X terminal</a:t>
            </a:r>
            <a:endParaRPr lang="en-GB" dirty="0"/>
          </a:p>
        </p:txBody>
      </p:sp>
      <p:pic>
        <p:nvPicPr>
          <p:cNvPr id="1026" name="Picture 2" descr="C:\Users\lopresti\Desktop\nxclient.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104" y="1700808"/>
            <a:ext cx="3124201" cy="200025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196309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 (continued)</a:t>
            </a:r>
            <a:endParaRPr lang="en-GB" dirty="0"/>
          </a:p>
        </p:txBody>
      </p:sp>
      <p:graphicFrame>
        <p:nvGraphicFramePr>
          <p:cNvPr id="7" name="Content Placeholder 6"/>
          <p:cNvGraphicFramePr>
            <a:graphicFrameLocks noGrp="1"/>
          </p:cNvGraphicFramePr>
          <p:nvPr>
            <p:ph sz="half" idx="1"/>
            <p:extLst/>
          </p:nvPr>
        </p:nvGraphicFramePr>
        <p:xfrm>
          <a:off x="457200" y="1417642"/>
          <a:ext cx="8363272" cy="4891677"/>
        </p:xfrm>
        <a:graphic>
          <a:graphicData uri="http://schemas.openxmlformats.org/drawingml/2006/table">
            <a:tbl>
              <a:tblPr/>
              <a:tblGrid>
                <a:gridCol w="955234"/>
                <a:gridCol w="4044818"/>
                <a:gridCol w="955234"/>
                <a:gridCol w="2407986"/>
              </a:tblGrid>
              <a:tr h="404458">
                <a:tc>
                  <a:txBody>
                    <a:bodyPr/>
                    <a:lstStyle/>
                    <a:p>
                      <a:pPr algn="l" fontAlgn="t"/>
                      <a:r>
                        <a:rPr lang="en-GB" sz="1400" b="0" i="0" u="none" strike="noStrike" dirty="0">
                          <a:solidFill>
                            <a:srgbClr val="444444"/>
                          </a:solidFill>
                          <a:effectLst/>
                          <a:latin typeface="Verdana" panose="020B0604030504040204" pitchFamily="34" charset="0"/>
                        </a:rPr>
                        <a:t>csc01</a:t>
                      </a:r>
                    </a:p>
                  </a:txBody>
                  <a:tcPr marL="9525" marR="9525" marT="9525" marB="0">
                    <a:lnL>
                      <a:noFill/>
                    </a:lnL>
                    <a:lnR>
                      <a:noFill/>
                    </a:lnR>
                    <a:lnT>
                      <a:noFill/>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BAAN HOFMAN, Wilco</a:t>
                      </a:r>
                    </a:p>
                  </a:txBody>
                  <a:tcPr marL="9525" marR="9525" marT="9525" marB="0">
                    <a:lnL>
                      <a:noFill/>
                    </a:lnL>
                    <a:lnR>
                      <a:noFill/>
                    </a:lnR>
                    <a:lnT>
                      <a:noFill/>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csc13</a:t>
                      </a:r>
                    </a:p>
                  </a:txBody>
                  <a:tcPr marL="9525" marR="9525" marT="9525" marB="0">
                    <a:lnL>
                      <a:noFill/>
                    </a:lnL>
                    <a:lnR>
                      <a:noFill/>
                    </a:lnR>
                    <a:lnT>
                      <a:noFill/>
                    </a:lnT>
                    <a:lnB w="12700" cap="flat" cmpd="sng" algn="ctr">
                      <a:solidFill>
                        <a:srgbClr val="888888"/>
                      </a:solidFill>
                      <a:prstDash val="solid"/>
                      <a:round/>
                      <a:headEnd type="none" w="med" len="med"/>
                      <a:tailEnd type="none" w="med" len="med"/>
                    </a:lnB>
                    <a:solidFill>
                      <a:srgbClr val="FFFFFF"/>
                    </a:solidFill>
                  </a:tcPr>
                </a:tc>
                <a:tc>
                  <a:txBody>
                    <a:bodyPr/>
                    <a:lstStyle/>
                    <a:p>
                      <a:r>
                        <a:rPr lang="en-US" sz="1400" b="0" i="0" u="none" strike="noStrike" kern="1200" dirty="0" smtClean="0">
                          <a:solidFill>
                            <a:srgbClr val="444444"/>
                          </a:solidFill>
                          <a:effectLst/>
                          <a:latin typeface="Verdana" panose="020B0604030504040204" pitchFamily="34" charset="0"/>
                          <a:ea typeface="+mn-ea"/>
                          <a:cs typeface="+mn-cs"/>
                        </a:rPr>
                        <a:t>LEGEARD, Luc</a:t>
                      </a:r>
                      <a:endParaRPr lang="en-GB" sz="1400" b="0" i="0" u="none" strike="noStrike" kern="1200" dirty="0">
                        <a:solidFill>
                          <a:srgbClr val="444444"/>
                        </a:solidFill>
                        <a:effectLst/>
                        <a:latin typeface="Verdana" panose="020B0604030504040204" pitchFamily="34" charset="0"/>
                        <a:ea typeface="+mn-ea"/>
                        <a:cs typeface="+mn-cs"/>
                      </a:endParaRPr>
                    </a:p>
                  </a:txBody>
                  <a:tcPr marL="9525" marR="9525" marT="9525" marB="0">
                    <a:lnL>
                      <a:noFill/>
                    </a:lnL>
                    <a:lnR>
                      <a:noFill/>
                    </a:lnR>
                    <a:lnT>
                      <a:noFill/>
                    </a:lnT>
                    <a:lnB w="12700" cap="flat" cmpd="sng" algn="ctr">
                      <a:solidFill>
                        <a:srgbClr val="888888"/>
                      </a:solidFill>
                      <a:prstDash val="solid"/>
                      <a:round/>
                      <a:headEnd type="none" w="med" len="med"/>
                      <a:tailEnd type="none" w="med" len="med"/>
                    </a:lnB>
                    <a:solidFill>
                      <a:srgbClr val="FFFFFF"/>
                    </a:solidFill>
                  </a:tcPr>
                </a:tc>
              </a:tr>
              <a:tr h="404458">
                <a:tc>
                  <a:txBody>
                    <a:bodyPr/>
                    <a:lstStyle/>
                    <a:p>
                      <a:pPr algn="l" fontAlgn="t"/>
                      <a:r>
                        <a:rPr lang="en-GB" sz="1400" b="0" i="0" u="none" strike="noStrike">
                          <a:solidFill>
                            <a:srgbClr val="444444"/>
                          </a:solidFill>
                          <a:effectLst/>
                          <a:latin typeface="Verdana" panose="020B0604030504040204" pitchFamily="34" charset="0"/>
                        </a:rPr>
                        <a:t>csc02</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BELHAY, Mehdi</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csc14</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LETTENBICHLER, </a:t>
                      </a:r>
                      <a:r>
                        <a:rPr lang="en-GB" sz="1400" b="0" i="0" u="none" strike="noStrike" dirty="0" err="1">
                          <a:solidFill>
                            <a:srgbClr val="444444"/>
                          </a:solidFill>
                          <a:effectLst/>
                          <a:latin typeface="Verdana" panose="020B0604030504040204" pitchFamily="34" charset="0"/>
                        </a:rPr>
                        <a:t>Jakob</a:t>
                      </a:r>
                      <a:endParaRPr lang="en-GB" sz="1400" b="0" i="0" u="none" strike="noStrike" dirty="0">
                        <a:solidFill>
                          <a:srgbClr val="444444"/>
                        </a:solidFill>
                        <a:effectLst/>
                        <a:latin typeface="Verdana" panose="020B0604030504040204" pitchFamily="34" charset="0"/>
                      </a:endParaRP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r>
              <a:tr h="404458">
                <a:tc>
                  <a:txBody>
                    <a:bodyPr/>
                    <a:lstStyle/>
                    <a:p>
                      <a:pPr algn="l" fontAlgn="t"/>
                      <a:r>
                        <a:rPr lang="en-GB" sz="1400" b="0" i="0" u="none" strike="noStrike">
                          <a:solidFill>
                            <a:srgbClr val="444444"/>
                          </a:solidFill>
                          <a:effectLst/>
                          <a:latin typeface="Verdana" panose="020B0604030504040204" pitchFamily="34" charset="0"/>
                        </a:rPr>
                        <a:t>csc03</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CRISTESCU, Bianca-Cristina</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csc15</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MORLEY, Anthony</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r>
              <a:tr h="404458">
                <a:tc>
                  <a:txBody>
                    <a:bodyPr/>
                    <a:lstStyle/>
                    <a:p>
                      <a:pPr algn="l" fontAlgn="t"/>
                      <a:r>
                        <a:rPr lang="en-GB" sz="1400" b="0" i="0" u="none" strike="noStrike">
                          <a:solidFill>
                            <a:srgbClr val="444444"/>
                          </a:solidFill>
                          <a:effectLst/>
                          <a:latin typeface="Verdana" panose="020B0604030504040204" pitchFamily="34" charset="0"/>
                        </a:rPr>
                        <a:t>csc04</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DE FINE LICHT, Johannes</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csc16</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marL="0" marR="0" indent="0" algn="l" defTabSz="914400" rtl="0" eaLnBrk="1" fontAlgn="t" latinLnBrk="0" hangingPunct="1">
                        <a:lnSpc>
                          <a:spcPct val="100000"/>
                        </a:lnSpc>
                        <a:spcBef>
                          <a:spcPts val="0"/>
                        </a:spcBef>
                        <a:spcAft>
                          <a:spcPts val="0"/>
                        </a:spcAft>
                        <a:buClrTx/>
                        <a:buSzTx/>
                        <a:buFontTx/>
                        <a:buNone/>
                        <a:tabLst/>
                        <a:defRPr/>
                      </a:pPr>
                      <a:r>
                        <a:rPr lang="en-GB" sz="1400" b="0" i="0" u="none" strike="noStrike" dirty="0" smtClean="0">
                          <a:solidFill>
                            <a:srgbClr val="444444"/>
                          </a:solidFill>
                          <a:effectLst/>
                          <a:latin typeface="Verdana" panose="020B0604030504040204" pitchFamily="34" charset="0"/>
                        </a:rPr>
                        <a:t>RUBIO-ROY, Miguel</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r>
              <a:tr h="404458">
                <a:tc>
                  <a:txBody>
                    <a:bodyPr/>
                    <a:lstStyle/>
                    <a:p>
                      <a:pPr algn="l" fontAlgn="t"/>
                      <a:r>
                        <a:rPr lang="en-GB" sz="1400" b="0" i="0" u="none" strike="noStrike">
                          <a:solidFill>
                            <a:srgbClr val="444444"/>
                          </a:solidFill>
                          <a:effectLst/>
                          <a:latin typeface="Verdana" panose="020B0604030504040204" pitchFamily="34" charset="0"/>
                        </a:rPr>
                        <a:t>csc05</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DEVRESSE, Adrien</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csc17</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SHADURA, Oksana</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r>
              <a:tr h="442639">
                <a:tc>
                  <a:txBody>
                    <a:bodyPr/>
                    <a:lstStyle/>
                    <a:p>
                      <a:pPr algn="l" fontAlgn="t"/>
                      <a:r>
                        <a:rPr lang="en-GB" sz="1400" b="0" i="0" u="none" strike="noStrike" dirty="0">
                          <a:solidFill>
                            <a:srgbClr val="444444"/>
                          </a:solidFill>
                          <a:effectLst/>
                          <a:latin typeface="Verdana" panose="020B0604030504040204" pitchFamily="34" charset="0"/>
                        </a:rPr>
                        <a:t>csc06</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DOMINGUES CORDEIRO, </a:t>
                      </a:r>
                      <a:r>
                        <a:rPr lang="en-GB" sz="1400" b="0" i="0" u="none" strike="noStrike" dirty="0" err="1">
                          <a:solidFill>
                            <a:srgbClr val="444444"/>
                          </a:solidFill>
                          <a:effectLst/>
                          <a:latin typeface="Verdana" panose="020B0604030504040204" pitchFamily="34" charset="0"/>
                        </a:rPr>
                        <a:t>Cristovao</a:t>
                      </a:r>
                      <a:r>
                        <a:rPr lang="en-GB" sz="1400" b="0" i="0" u="none" strike="noStrike" dirty="0">
                          <a:solidFill>
                            <a:srgbClr val="444444"/>
                          </a:solidFill>
                          <a:effectLst/>
                          <a:latin typeface="Verdana" panose="020B0604030504040204" pitchFamily="34" charset="0"/>
                        </a:rPr>
                        <a:t> Jose</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csc18</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SINDRILARU, Elvin </a:t>
                      </a:r>
                      <a:r>
                        <a:rPr lang="en-GB" sz="1400" b="0" i="0" u="none" strike="noStrike" dirty="0" err="1">
                          <a:solidFill>
                            <a:srgbClr val="444444"/>
                          </a:solidFill>
                          <a:effectLst/>
                          <a:latin typeface="Verdana" panose="020B0604030504040204" pitchFamily="34" charset="0"/>
                        </a:rPr>
                        <a:t>Alin</a:t>
                      </a:r>
                      <a:endParaRPr lang="en-GB" sz="1400" b="0" i="0" u="none" strike="noStrike" dirty="0">
                        <a:solidFill>
                          <a:srgbClr val="444444"/>
                        </a:solidFill>
                        <a:effectLst/>
                        <a:latin typeface="Verdana" panose="020B0604030504040204" pitchFamily="34" charset="0"/>
                      </a:endParaRP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r>
              <a:tr h="404458">
                <a:tc>
                  <a:txBody>
                    <a:bodyPr/>
                    <a:lstStyle/>
                    <a:p>
                      <a:pPr algn="l" fontAlgn="t"/>
                      <a:r>
                        <a:rPr lang="en-GB" sz="1400" b="0" i="0" u="none" strike="noStrike" dirty="0">
                          <a:solidFill>
                            <a:srgbClr val="444444"/>
                          </a:solidFill>
                          <a:effectLst/>
                          <a:latin typeface="Verdana" panose="020B0604030504040204" pitchFamily="34" charset="0"/>
                        </a:rPr>
                        <a:t>csc07</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kern="1200" dirty="0">
                          <a:solidFill>
                            <a:srgbClr val="444444"/>
                          </a:solidFill>
                          <a:effectLst/>
                          <a:latin typeface="Verdana" panose="020B0604030504040204" pitchFamily="34" charset="0"/>
                          <a:ea typeface="+mn-ea"/>
                          <a:cs typeface="+mn-cs"/>
                        </a:rPr>
                        <a:t>DUCHECKOVA, </a:t>
                      </a:r>
                      <a:r>
                        <a:rPr lang="en-GB" sz="1400" b="0" i="0" u="none" strike="noStrike" kern="1200" dirty="0" err="1">
                          <a:solidFill>
                            <a:srgbClr val="444444"/>
                          </a:solidFill>
                          <a:effectLst/>
                          <a:latin typeface="Verdana" panose="020B0604030504040204" pitchFamily="34" charset="0"/>
                          <a:ea typeface="+mn-ea"/>
                          <a:cs typeface="+mn-cs"/>
                        </a:rPr>
                        <a:t>Lada</a:t>
                      </a:r>
                      <a:endParaRPr lang="en-GB" sz="1400" b="0" i="0" u="none" strike="noStrike" kern="1200" dirty="0">
                        <a:solidFill>
                          <a:srgbClr val="444444"/>
                        </a:solidFill>
                        <a:effectLst/>
                        <a:latin typeface="Verdana" panose="020B0604030504040204" pitchFamily="34" charset="0"/>
                        <a:ea typeface="+mn-ea"/>
                        <a:cs typeface="+mn-cs"/>
                      </a:endParaRPr>
                    </a:p>
                  </a:txBody>
                  <a:tcPr marL="0" marR="0" marT="0"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csc19</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STACHYRA, </a:t>
                      </a:r>
                      <a:r>
                        <a:rPr lang="en-GB" sz="1400" b="0" i="0" u="none" strike="noStrike" dirty="0" err="1">
                          <a:solidFill>
                            <a:srgbClr val="444444"/>
                          </a:solidFill>
                          <a:effectLst/>
                          <a:latin typeface="Verdana" panose="020B0604030504040204" pitchFamily="34" charset="0"/>
                        </a:rPr>
                        <a:t>Katarzyna</a:t>
                      </a:r>
                      <a:endParaRPr lang="en-GB" sz="1400" b="0" i="0" u="none" strike="noStrike" dirty="0">
                        <a:solidFill>
                          <a:srgbClr val="444444"/>
                        </a:solidFill>
                        <a:effectLst/>
                        <a:latin typeface="Verdana" panose="020B0604030504040204" pitchFamily="34" charset="0"/>
                      </a:endParaRP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r>
              <a:tr h="404458">
                <a:tc>
                  <a:txBody>
                    <a:bodyPr/>
                    <a:lstStyle/>
                    <a:p>
                      <a:pPr algn="l" fontAlgn="t"/>
                      <a:r>
                        <a:rPr lang="en-GB" sz="1400" b="0" i="0" u="none" strike="noStrike">
                          <a:solidFill>
                            <a:srgbClr val="444444"/>
                          </a:solidFill>
                          <a:effectLst/>
                          <a:latin typeface="Verdana" panose="020B0604030504040204" pitchFamily="34" charset="0"/>
                        </a:rPr>
                        <a:t>csc08</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GIEMZA, </a:t>
                      </a:r>
                      <a:r>
                        <a:rPr lang="en-GB" sz="1400" b="0" i="0" u="none" strike="noStrike" dirty="0" err="1">
                          <a:solidFill>
                            <a:srgbClr val="444444"/>
                          </a:solidFill>
                          <a:effectLst/>
                          <a:latin typeface="Verdana" panose="020B0604030504040204" pitchFamily="34" charset="0"/>
                        </a:rPr>
                        <a:t>Henryk</a:t>
                      </a:r>
                      <a:endParaRPr lang="en-GB" sz="1400" b="0" i="0" u="none" strike="noStrike" dirty="0">
                        <a:solidFill>
                          <a:srgbClr val="444444"/>
                        </a:solidFill>
                        <a:effectLst/>
                        <a:latin typeface="Verdana" panose="020B0604030504040204" pitchFamily="34" charset="0"/>
                      </a:endParaRP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csc20</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STRUTZ, Marco</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r>
              <a:tr h="404458">
                <a:tc>
                  <a:txBody>
                    <a:bodyPr/>
                    <a:lstStyle/>
                    <a:p>
                      <a:pPr algn="l" fontAlgn="t"/>
                      <a:r>
                        <a:rPr lang="en-GB" sz="1400" b="0" i="0" u="none" strike="noStrike">
                          <a:solidFill>
                            <a:srgbClr val="444444"/>
                          </a:solidFill>
                          <a:effectLst/>
                          <a:latin typeface="Verdana" panose="020B0604030504040204" pitchFamily="34" charset="0"/>
                        </a:rPr>
                        <a:t>csc09</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JASHAL, </a:t>
                      </a:r>
                      <a:r>
                        <a:rPr lang="en-GB" sz="1400" b="0" i="0" u="none" strike="noStrike" dirty="0" err="1">
                          <a:solidFill>
                            <a:srgbClr val="444444"/>
                          </a:solidFill>
                          <a:effectLst/>
                          <a:latin typeface="Verdana" panose="020B0604030504040204" pitchFamily="34" charset="0"/>
                        </a:rPr>
                        <a:t>Brij</a:t>
                      </a:r>
                      <a:r>
                        <a:rPr lang="en-GB" sz="1400" b="0" i="0" u="none" strike="noStrike" dirty="0">
                          <a:solidFill>
                            <a:srgbClr val="444444"/>
                          </a:solidFill>
                          <a:effectLst/>
                          <a:latin typeface="Verdana" panose="020B0604030504040204" pitchFamily="34" charset="0"/>
                        </a:rPr>
                        <a:t> </a:t>
                      </a:r>
                      <a:r>
                        <a:rPr lang="en-GB" sz="1400" b="0" i="0" u="none" strike="noStrike" dirty="0" err="1">
                          <a:solidFill>
                            <a:srgbClr val="444444"/>
                          </a:solidFill>
                          <a:effectLst/>
                          <a:latin typeface="Verdana" panose="020B0604030504040204" pitchFamily="34" charset="0"/>
                        </a:rPr>
                        <a:t>Kishor</a:t>
                      </a:r>
                      <a:endParaRPr lang="en-GB" sz="1400" b="0" i="0" u="none" strike="noStrike" dirty="0">
                        <a:solidFill>
                          <a:srgbClr val="444444"/>
                        </a:solidFill>
                        <a:effectLst/>
                        <a:latin typeface="Verdana" panose="020B0604030504040204" pitchFamily="34" charset="0"/>
                      </a:endParaRP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csc21</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SVIRIN, </a:t>
                      </a:r>
                      <a:r>
                        <a:rPr lang="en-GB" sz="1400" b="0" i="0" u="none" strike="noStrike" dirty="0" err="1">
                          <a:solidFill>
                            <a:srgbClr val="444444"/>
                          </a:solidFill>
                          <a:effectLst/>
                          <a:latin typeface="Verdana" panose="020B0604030504040204" pitchFamily="34" charset="0"/>
                        </a:rPr>
                        <a:t>Pavlo</a:t>
                      </a:r>
                      <a:endParaRPr lang="en-GB" sz="1400" b="0" i="0" u="none" strike="noStrike" dirty="0">
                        <a:solidFill>
                          <a:srgbClr val="444444"/>
                        </a:solidFill>
                        <a:effectLst/>
                        <a:latin typeface="Verdana" panose="020B0604030504040204" pitchFamily="34" charset="0"/>
                      </a:endParaRP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r>
              <a:tr h="404458">
                <a:tc>
                  <a:txBody>
                    <a:bodyPr/>
                    <a:lstStyle/>
                    <a:p>
                      <a:pPr algn="l" fontAlgn="t"/>
                      <a:r>
                        <a:rPr lang="en-GB" sz="1400" b="0" i="0" u="none" strike="noStrike">
                          <a:solidFill>
                            <a:srgbClr val="444444"/>
                          </a:solidFill>
                          <a:effectLst/>
                          <a:latin typeface="Verdana" panose="020B0604030504040204" pitchFamily="34" charset="0"/>
                        </a:rPr>
                        <a:t>csc10</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KOMMERI, </a:t>
                      </a:r>
                      <a:r>
                        <a:rPr lang="en-GB" sz="1400" b="0" i="0" u="none" strike="noStrike" dirty="0" err="1">
                          <a:solidFill>
                            <a:srgbClr val="444444"/>
                          </a:solidFill>
                          <a:effectLst/>
                          <a:latin typeface="Verdana" panose="020B0604030504040204" pitchFamily="34" charset="0"/>
                        </a:rPr>
                        <a:t>Jukka</a:t>
                      </a:r>
                      <a:endParaRPr lang="en-GB" sz="1400" b="0" i="0" u="none" strike="noStrike" dirty="0">
                        <a:solidFill>
                          <a:srgbClr val="444444"/>
                        </a:solidFill>
                        <a:effectLst/>
                        <a:latin typeface="Verdana" panose="020B0604030504040204" pitchFamily="34" charset="0"/>
                      </a:endParaRP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csc22</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WEGRZYNEK, Adam</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r>
              <a:tr h="404458">
                <a:tc>
                  <a:txBody>
                    <a:bodyPr/>
                    <a:lstStyle/>
                    <a:p>
                      <a:pPr algn="l" fontAlgn="t"/>
                      <a:r>
                        <a:rPr lang="en-GB" sz="1400" b="0" i="0" u="none" strike="noStrike">
                          <a:solidFill>
                            <a:srgbClr val="444444"/>
                          </a:solidFill>
                          <a:effectLst/>
                          <a:latin typeface="Verdana" panose="020B0604030504040204" pitchFamily="34" charset="0"/>
                        </a:rPr>
                        <a:t>csc11</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KUNZE, Jonas</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a:solidFill>
                            <a:srgbClr val="444444"/>
                          </a:solidFill>
                          <a:effectLst/>
                          <a:latin typeface="Verdana" panose="020B0604030504040204" pitchFamily="34" charset="0"/>
                        </a:rPr>
                        <a:t>csc23</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YIN, </a:t>
                      </a:r>
                      <a:r>
                        <a:rPr lang="en-GB" sz="1400" b="0" i="0" u="none" strike="noStrike" dirty="0" err="1">
                          <a:solidFill>
                            <a:srgbClr val="444444"/>
                          </a:solidFill>
                          <a:effectLst/>
                          <a:latin typeface="Verdana" panose="020B0604030504040204" pitchFamily="34" charset="0"/>
                        </a:rPr>
                        <a:t>Hao</a:t>
                      </a:r>
                      <a:endParaRPr lang="en-GB" sz="1400" b="0" i="0" u="none" strike="noStrike" dirty="0">
                        <a:solidFill>
                          <a:srgbClr val="444444"/>
                        </a:solidFill>
                        <a:effectLst/>
                        <a:latin typeface="Verdana" panose="020B0604030504040204" pitchFamily="34" charset="0"/>
                      </a:endParaRP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r>
              <a:tr h="404458">
                <a:tc>
                  <a:txBody>
                    <a:bodyPr/>
                    <a:lstStyle/>
                    <a:p>
                      <a:pPr algn="l" fontAlgn="t"/>
                      <a:r>
                        <a:rPr lang="en-GB" sz="1400" b="0" i="0" u="none" strike="noStrike" dirty="0">
                          <a:solidFill>
                            <a:srgbClr val="444444"/>
                          </a:solidFill>
                          <a:effectLst/>
                          <a:latin typeface="Verdana" panose="020B0604030504040204" pitchFamily="34" charset="0"/>
                        </a:rPr>
                        <a:t>csc12</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LANGENBERG, Robert</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US" sz="1400" b="0" i="0" u="none" strike="noStrike" dirty="0" smtClean="0">
                          <a:solidFill>
                            <a:srgbClr val="444444"/>
                          </a:solidFill>
                          <a:effectLst/>
                          <a:latin typeface="Verdana" panose="020B0604030504040204" pitchFamily="34" charset="0"/>
                        </a:rPr>
                        <a:t>csc24</a:t>
                      </a:r>
                      <a:endParaRPr lang="en-GB" sz="1400" b="0" i="0" u="none" strike="noStrike" dirty="0">
                        <a:solidFill>
                          <a:srgbClr val="444444"/>
                        </a:solidFill>
                        <a:effectLst/>
                        <a:latin typeface="Verdana" panose="020B0604030504040204" pitchFamily="34" charset="0"/>
                      </a:endParaRP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c>
                  <a:txBody>
                    <a:bodyPr/>
                    <a:lstStyle/>
                    <a:p>
                      <a:pPr algn="l" fontAlgn="t"/>
                      <a:r>
                        <a:rPr lang="en-GB" sz="1400" b="0" i="0" u="none" strike="noStrike" dirty="0">
                          <a:solidFill>
                            <a:srgbClr val="444444"/>
                          </a:solidFill>
                          <a:effectLst/>
                          <a:latin typeface="Verdana" panose="020B0604030504040204" pitchFamily="34" charset="0"/>
                        </a:rPr>
                        <a:t>ZAMPOLLI, Chiara</a:t>
                      </a:r>
                    </a:p>
                  </a:txBody>
                  <a:tcPr marL="9525" marR="9525" marT="9525" marB="0">
                    <a:lnL>
                      <a:noFill/>
                    </a:lnL>
                    <a:lnR>
                      <a:noFill/>
                    </a:lnR>
                    <a:lnT w="12700" cap="flat" cmpd="sng" algn="ctr">
                      <a:solidFill>
                        <a:srgbClr val="888888"/>
                      </a:solidFill>
                      <a:prstDash val="solid"/>
                      <a:round/>
                      <a:headEnd type="none" w="med" len="med"/>
                      <a:tailEnd type="none" w="med" len="med"/>
                    </a:lnT>
                    <a:lnB w="12700" cap="flat" cmpd="sng" algn="ctr">
                      <a:solidFill>
                        <a:srgbClr val="888888"/>
                      </a:solidFill>
                      <a:prstDash val="solid"/>
                      <a:round/>
                      <a:headEnd type="none" w="med" len="med"/>
                      <a:tailEnd type="none" w="med" len="med"/>
                    </a:lnB>
                    <a:solidFill>
                      <a:srgbClr val="FFFFFF"/>
                    </a:solidFill>
                  </a:tcPr>
                </a:tc>
              </a:tr>
            </a:tbl>
          </a:graphicData>
        </a:graphic>
      </p:graphicFrame>
    </p:spTree>
    <p:extLst>
      <p:ext uri="{BB962C8B-B14F-4D97-AF65-F5344CB8AC3E}">
        <p14:creationId xmlns:p14="http://schemas.microsoft.com/office/powerpoint/2010/main" val="130982256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en-US" altLang="en-US" dirty="0" smtClean="0"/>
              <a:t>In addition: Knowledge Transfer</a:t>
            </a:r>
            <a:endParaRPr lang="en-GB" altLang="en-US" dirty="0" smtClean="0"/>
          </a:p>
        </p:txBody>
      </p:sp>
      <p:sp>
        <p:nvSpPr>
          <p:cNvPr id="9219" name="Content Placeholder 2"/>
          <p:cNvSpPr>
            <a:spLocks noGrp="1"/>
          </p:cNvSpPr>
          <p:nvPr>
            <p:ph idx="1"/>
          </p:nvPr>
        </p:nvSpPr>
        <p:spPr/>
        <p:txBody>
          <a:bodyPr/>
          <a:lstStyle/>
          <a:p>
            <a:r>
              <a:rPr lang="en-US" altLang="en-US" dirty="0" smtClean="0"/>
              <a:t>Another aim of the school is </a:t>
            </a:r>
          </a:p>
          <a:p>
            <a:pPr lvl="1"/>
            <a:r>
              <a:rPr lang="en-US" altLang="en-US" dirty="0" smtClean="0"/>
              <a:t>to transfer to academic, institutional and industrial circles in Member States and other countries, CERN skills and know-how in computing and ICT. </a:t>
            </a:r>
          </a:p>
          <a:p>
            <a:pPr lvl="1"/>
            <a:r>
              <a:rPr lang="en-US" altLang="en-US" dirty="0" smtClean="0"/>
              <a:t>These skills and know-how, find direct or potential applications in all spheres of the society (as exemplified with the Web, developed by CERN and now, the Grid).</a:t>
            </a:r>
            <a:endParaRPr lang="en-GB" altLang="en-US" dirty="0" smtClean="0"/>
          </a:p>
        </p:txBody>
      </p:sp>
    </p:spTree>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Running the exercises</a:t>
            </a:r>
            <a:endParaRPr lang="en-GB" dirty="0"/>
          </a:p>
        </p:txBody>
      </p:sp>
      <p:sp>
        <p:nvSpPr>
          <p:cNvPr id="5" name="Content Placeholder 4"/>
          <p:cNvSpPr>
            <a:spLocks noGrp="1"/>
          </p:cNvSpPr>
          <p:nvPr>
            <p:ph idx="1"/>
          </p:nvPr>
        </p:nvSpPr>
        <p:spPr/>
        <p:txBody>
          <a:bodyPr>
            <a:normAutofit/>
          </a:bodyPr>
          <a:lstStyle/>
          <a:p>
            <a:r>
              <a:rPr lang="en-GB" dirty="0" smtClean="0"/>
              <a:t>The systems are provided with Linux SLC6.5 and a </a:t>
            </a:r>
            <a:r>
              <a:rPr lang="en-GB" dirty="0" err="1" smtClean="0"/>
              <a:t>perf</a:t>
            </a:r>
            <a:r>
              <a:rPr lang="en-GB" dirty="0" smtClean="0"/>
              <a:t>-enabled 3.11 kernel</a:t>
            </a:r>
          </a:p>
          <a:p>
            <a:r>
              <a:rPr lang="en-GB" dirty="0" smtClean="0"/>
              <a:t>The default compiler is </a:t>
            </a:r>
            <a:r>
              <a:rPr lang="en-GB" dirty="0" err="1" smtClean="0"/>
              <a:t>gcc</a:t>
            </a:r>
            <a:r>
              <a:rPr lang="en-GB" dirty="0" smtClean="0"/>
              <a:t> 4.9</a:t>
            </a:r>
          </a:p>
          <a:p>
            <a:pPr lvl="1"/>
            <a:r>
              <a:rPr lang="en-GB" dirty="0" smtClean="0"/>
              <a:t>Installed in </a:t>
            </a:r>
            <a:r>
              <a:rPr lang="en-GB" sz="2400" dirty="0" smtClean="0">
                <a:latin typeface="Lucida Console" pitchFamily="49" charset="0"/>
              </a:rPr>
              <a:t>/</a:t>
            </a:r>
            <a:r>
              <a:rPr lang="en-GB" sz="2400" dirty="0" err="1" smtClean="0">
                <a:latin typeface="Lucida Console" pitchFamily="49" charset="0"/>
              </a:rPr>
              <a:t>var</a:t>
            </a:r>
            <a:r>
              <a:rPr lang="en-GB" sz="2400" dirty="0" smtClean="0">
                <a:latin typeface="Lucida Console" pitchFamily="49" charset="0"/>
              </a:rPr>
              <a:t>/gcc-4.9.0</a:t>
            </a:r>
            <a:r>
              <a:rPr lang="en-GB" dirty="0" smtClean="0"/>
              <a:t> along with its libraries, system libraries in </a:t>
            </a:r>
            <a:r>
              <a:rPr lang="en-GB" sz="2400" dirty="0">
                <a:latin typeface="Lucida Console" pitchFamily="49" charset="0"/>
              </a:rPr>
              <a:t>/</a:t>
            </a:r>
            <a:r>
              <a:rPr lang="en-GB" sz="2400" dirty="0" err="1" smtClean="0">
                <a:latin typeface="Lucida Console" pitchFamily="49" charset="0"/>
              </a:rPr>
              <a:t>usr</a:t>
            </a:r>
            <a:r>
              <a:rPr lang="en-GB" sz="2400" dirty="0" smtClean="0">
                <a:latin typeface="Lucida Console" pitchFamily="49" charset="0"/>
              </a:rPr>
              <a:t>/lib64</a:t>
            </a:r>
            <a:r>
              <a:rPr lang="en-GB" dirty="0" smtClean="0"/>
              <a:t> are NOT compatible!</a:t>
            </a:r>
          </a:p>
          <a:p>
            <a:r>
              <a:rPr lang="en-GB" dirty="0" smtClean="0"/>
              <a:t>Your home directory is located on a rather small partition (~ 5 GB free), please use </a:t>
            </a:r>
            <a:r>
              <a:rPr lang="en-GB" sz="2400" dirty="0">
                <a:latin typeface="Lucida Console" pitchFamily="49" charset="0"/>
              </a:rPr>
              <a:t>/</a:t>
            </a:r>
            <a:r>
              <a:rPr lang="en-GB" sz="2400" dirty="0" err="1" smtClean="0">
                <a:latin typeface="Lucida Console" pitchFamily="49" charset="0"/>
              </a:rPr>
              <a:t>var</a:t>
            </a:r>
            <a:r>
              <a:rPr lang="en-GB" sz="2400" dirty="0" smtClean="0">
                <a:latin typeface="Lucida Console" pitchFamily="49" charset="0"/>
              </a:rPr>
              <a:t>/</a:t>
            </a:r>
            <a:r>
              <a:rPr lang="en-GB" sz="2400" dirty="0" err="1" smtClean="0">
                <a:latin typeface="Lucida Console" pitchFamily="49" charset="0"/>
              </a:rPr>
              <a:t>csc</a:t>
            </a:r>
            <a:r>
              <a:rPr lang="en-GB" sz="2400" dirty="0" smtClean="0">
                <a:latin typeface="Lucida Console" pitchFamily="49" charset="0"/>
              </a:rPr>
              <a:t/>
            </a:r>
            <a:br>
              <a:rPr lang="en-GB" sz="2400" dirty="0" smtClean="0">
                <a:latin typeface="Lucida Console" pitchFamily="49" charset="0"/>
              </a:rPr>
            </a:br>
            <a:r>
              <a:rPr lang="en-GB" dirty="0" smtClean="0"/>
              <a:t>(&gt; 1 TB free) as a scratch area</a:t>
            </a:r>
          </a:p>
          <a:p>
            <a:pPr lvl="1"/>
            <a:r>
              <a:rPr lang="en-GB" dirty="0" smtClean="0"/>
              <a:t>World-writable =&gt; be serious :-)</a:t>
            </a:r>
          </a:p>
        </p:txBody>
      </p:sp>
    </p:spTree>
    <p:extLst>
      <p:ext uri="{BB962C8B-B14F-4D97-AF65-F5344CB8AC3E}">
        <p14:creationId xmlns:p14="http://schemas.microsoft.com/office/powerpoint/2010/main" val="2360853997"/>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Have a good time at </a:t>
            </a:r>
            <a:r>
              <a:rPr lang="en-GB" dirty="0" err="1" smtClean="0"/>
              <a:t>tCSC</a:t>
            </a:r>
            <a:r>
              <a:rPr lang="en-GB" dirty="0" smtClean="0"/>
              <a:t> 2014!</a:t>
            </a:r>
            <a:endParaRPr lang="en-GB" dirty="0"/>
          </a:p>
        </p:txBody>
      </p:sp>
      <p:sp>
        <p:nvSpPr>
          <p:cNvPr id="3" name="Content Placeholder 2"/>
          <p:cNvSpPr>
            <a:spLocks noGrp="1"/>
          </p:cNvSpPr>
          <p:nvPr>
            <p:ph idx="1"/>
          </p:nvPr>
        </p:nvSpPr>
        <p:spPr/>
        <p:txBody>
          <a:bodyPr>
            <a:normAutofit fontScale="92500" lnSpcReduction="20000"/>
          </a:bodyPr>
          <a:lstStyle/>
          <a:p>
            <a:r>
              <a:rPr lang="en-GB" dirty="0" smtClean="0"/>
              <a:t>Feel free to ask me any (*) questions,</a:t>
            </a:r>
            <a:br>
              <a:rPr lang="en-GB" dirty="0" smtClean="0"/>
            </a:br>
            <a:r>
              <a:rPr lang="en-GB" dirty="0" smtClean="0"/>
              <a:t>I’m around to help.</a:t>
            </a:r>
            <a:endParaRPr lang="en-GB" dirty="0"/>
          </a:p>
          <a:p>
            <a:endParaRPr lang="en-US" dirty="0" smtClean="0"/>
          </a:p>
          <a:p>
            <a:endParaRPr lang="en-US" dirty="0"/>
          </a:p>
          <a:p>
            <a:endParaRPr lang="en-US" dirty="0" smtClean="0"/>
          </a:p>
          <a:p>
            <a:endParaRPr lang="en-US" dirty="0"/>
          </a:p>
          <a:p>
            <a:endParaRPr lang="en-US" dirty="0" smtClean="0"/>
          </a:p>
          <a:p>
            <a:pPr marL="0" indent="0">
              <a:buNone/>
            </a:pPr>
            <a:r>
              <a:rPr lang="en-US" sz="3000" dirty="0" smtClean="0"/>
              <a:t>(*) </a:t>
            </a:r>
            <a:r>
              <a:rPr lang="en-US" sz="3000" i="1" dirty="0" smtClean="0"/>
              <a:t>I don’t know the gory details of the lectures and exercises as much as you (will) do!</a:t>
            </a:r>
            <a:endParaRPr lang="en-GB" sz="3000" i="1" dirty="0"/>
          </a:p>
        </p:txBody>
      </p:sp>
    </p:spTree>
    <p:extLst>
      <p:ext uri="{BB962C8B-B14F-4D97-AF65-F5344CB8AC3E}">
        <p14:creationId xmlns:p14="http://schemas.microsoft.com/office/powerpoint/2010/main" val="710541302"/>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C:\Local Files\Temp Photos\Professional\2013 Split\IMG_419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858838"/>
            <a:ext cx="9144000" cy="5140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spd="slow"/>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85800" y="2130425"/>
            <a:ext cx="7772400" cy="2666727"/>
          </a:xfrm>
        </p:spPr>
        <p:txBody>
          <a:bodyPr/>
          <a:lstStyle/>
          <a:p>
            <a:r>
              <a:rPr lang="en-US" dirty="0" smtClean="0"/>
              <a:t>End of School Introduction</a:t>
            </a:r>
            <a:br>
              <a:rPr lang="en-US" dirty="0" smtClean="0"/>
            </a:br>
            <a:r>
              <a:rPr lang="en-US" dirty="0"/>
              <a:t/>
            </a:r>
            <a:br>
              <a:rPr lang="en-US" dirty="0"/>
            </a:br>
            <a:r>
              <a:rPr lang="en-US" dirty="0" smtClean="0"/>
              <a:t>Inaugural </a:t>
            </a:r>
            <a:r>
              <a:rPr lang="en-US" dirty="0"/>
              <a:t>Scientific Lecture from professor Claude </a:t>
            </a:r>
            <a:r>
              <a:rPr lang="en-US" dirty="0" err="1"/>
              <a:t>Charlot</a:t>
            </a:r>
            <a:r>
              <a:rPr lang="en-US" dirty="0"/>
              <a:t> </a:t>
            </a:r>
            <a:r>
              <a:rPr lang="en-US" dirty="0" smtClean="0"/>
              <a:t/>
            </a:r>
            <a:br>
              <a:rPr lang="en-US" dirty="0" smtClean="0"/>
            </a:br>
            <a:r>
              <a:rPr lang="en-US" dirty="0" smtClean="0"/>
              <a:t>(</a:t>
            </a:r>
            <a:r>
              <a:rPr lang="en-US" dirty="0" err="1"/>
              <a:t>Ecole</a:t>
            </a:r>
            <a:r>
              <a:rPr lang="en-US" dirty="0"/>
              <a:t> </a:t>
            </a:r>
            <a:r>
              <a:rPr lang="en-US" dirty="0" err="1" smtClean="0"/>
              <a:t>Polytechnique</a:t>
            </a:r>
            <a:r>
              <a:rPr lang="en-US" dirty="0" smtClean="0"/>
              <a:t>, France)</a:t>
            </a:r>
            <a:endParaRPr lang="en-GB" dirty="0"/>
          </a:p>
        </p:txBody>
      </p:sp>
    </p:spTree>
    <p:extLst>
      <p:ext uri="{BB962C8B-B14F-4D97-AF65-F5344CB8AC3E}">
        <p14:creationId xmlns:p14="http://schemas.microsoft.com/office/powerpoint/2010/main" val="28693184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US" altLang="en-US" dirty="0" smtClean="0"/>
              <a:t>The CERN School of computing</a:t>
            </a:r>
            <a:endParaRPr lang="en-GB" altLang="en-US" dirty="0" smtClean="0"/>
          </a:p>
        </p:txBody>
      </p:sp>
      <p:sp>
        <p:nvSpPr>
          <p:cNvPr id="10243" name="Content Placeholder 2"/>
          <p:cNvSpPr>
            <a:spLocks noGrp="1"/>
          </p:cNvSpPr>
          <p:nvPr>
            <p:ph idx="1"/>
          </p:nvPr>
        </p:nvSpPr>
        <p:spPr>
          <a:xfrm>
            <a:off x="221233" y="1268760"/>
            <a:ext cx="8686800" cy="4114800"/>
          </a:xfrm>
        </p:spPr>
        <p:txBody>
          <a:bodyPr/>
          <a:lstStyle/>
          <a:p>
            <a:r>
              <a:rPr lang="en-US" altLang="en-US" dirty="0" smtClean="0"/>
              <a:t>The Main School</a:t>
            </a:r>
          </a:p>
          <a:p>
            <a:pPr lvl="1"/>
            <a:r>
              <a:rPr lang="en-US" altLang="en-US" dirty="0" smtClean="0"/>
              <a:t>Two weeks, 60 participants</a:t>
            </a:r>
          </a:p>
          <a:p>
            <a:pPr lvl="1"/>
            <a:r>
              <a:rPr lang="en-US" altLang="en-US" dirty="0" smtClean="0"/>
              <a:t>The school tackles multiple topics all associated on how to handle computing in large scientific projects.</a:t>
            </a:r>
          </a:p>
          <a:p>
            <a:r>
              <a:rPr lang="en-US" altLang="en-US" dirty="0" smtClean="0"/>
              <a:t>The Inverted school</a:t>
            </a:r>
          </a:p>
          <a:p>
            <a:pPr lvl="1"/>
            <a:r>
              <a:rPr lang="en-US" altLang="en-US" dirty="0" smtClean="0"/>
              <a:t>At regular CSCs, the sum of the knowledge of the students  exceeds the one of lecturers teaching, and that it is frequent  to find in the room real experts on particular topics. This is the idea behind  </a:t>
            </a:r>
            <a:r>
              <a:rPr lang="en-US" altLang="en-US" dirty="0" err="1" smtClean="0">
                <a:solidFill>
                  <a:srgbClr val="FF0000"/>
                </a:solidFill>
              </a:rPr>
              <a:t>i</a:t>
            </a:r>
            <a:r>
              <a:rPr lang="en-US" altLang="en-US" dirty="0" err="1" smtClean="0"/>
              <a:t>CSC</a:t>
            </a:r>
            <a:r>
              <a:rPr lang="en-US" altLang="en-US" dirty="0" smtClean="0"/>
              <a:t>.</a:t>
            </a:r>
          </a:p>
          <a:p>
            <a:pPr lvl="1"/>
            <a:r>
              <a:rPr lang="en-US" altLang="en-US" dirty="0" smtClean="0"/>
              <a:t>At the end of each school, we call students present to make proposals. When we receive sufficient proposals of appropriate quality, we organize an inverted school.</a:t>
            </a:r>
          </a:p>
          <a:p>
            <a:r>
              <a:rPr lang="en-US" altLang="en-US" dirty="0" smtClean="0"/>
              <a:t>The Thematic school (</a:t>
            </a:r>
            <a:r>
              <a:rPr lang="en-US" altLang="en-US" dirty="0" smtClean="0">
                <a:solidFill>
                  <a:srgbClr val="FF0000"/>
                </a:solidFill>
              </a:rPr>
              <a:t>this school</a:t>
            </a:r>
            <a:r>
              <a:rPr lang="en-US" altLang="en-US" dirty="0" smtClean="0"/>
              <a:t>)</a:t>
            </a:r>
          </a:p>
        </p:txBody>
      </p:sp>
      <p:pic>
        <p:nvPicPr>
          <p:cNvPr id="2" name="Picture 1"/>
          <p:cNvPicPr>
            <a:picLocks noChangeAspect="1"/>
          </p:cNvPicPr>
          <p:nvPr/>
        </p:nvPicPr>
        <p:blipFill>
          <a:blip r:embed="rId2"/>
          <a:stretch>
            <a:fillRect/>
          </a:stretch>
        </p:blipFill>
        <p:spPr>
          <a:xfrm>
            <a:off x="3851920" y="2798679"/>
            <a:ext cx="1008112" cy="552743"/>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Thematic School</a:t>
            </a:r>
            <a:endParaRPr lang="en-GB" dirty="0"/>
          </a:p>
        </p:txBody>
      </p:sp>
      <p:sp>
        <p:nvSpPr>
          <p:cNvPr id="3" name="Content Placeholder 2"/>
          <p:cNvSpPr>
            <a:spLocks noGrp="1"/>
          </p:cNvSpPr>
          <p:nvPr>
            <p:ph idx="1"/>
          </p:nvPr>
        </p:nvSpPr>
        <p:spPr/>
        <p:txBody>
          <a:bodyPr/>
          <a:lstStyle/>
          <a:p>
            <a:r>
              <a:rPr lang="en-US" dirty="0" smtClean="0"/>
              <a:t>Goes more in depth on a particular topic</a:t>
            </a:r>
          </a:p>
          <a:p>
            <a:pPr lvl="1"/>
            <a:r>
              <a:rPr lang="en-US" dirty="0" smtClean="0"/>
              <a:t>This year, 2</a:t>
            </a:r>
            <a:r>
              <a:rPr lang="en-US" baseline="30000" dirty="0" smtClean="0"/>
              <a:t>nd</a:t>
            </a:r>
            <a:r>
              <a:rPr lang="en-US" dirty="0" smtClean="0"/>
              <a:t> Edition</a:t>
            </a:r>
          </a:p>
          <a:p>
            <a:pPr lvl="1"/>
            <a:r>
              <a:rPr lang="en-US" dirty="0" smtClean="0"/>
              <a:t>“Future high-throughput scientific computing”</a:t>
            </a:r>
          </a:p>
          <a:p>
            <a:r>
              <a:rPr lang="en-US" dirty="0" smtClean="0"/>
              <a:t>Shorter duration: one week (5 days of tuition)</a:t>
            </a:r>
          </a:p>
          <a:p>
            <a:r>
              <a:rPr lang="en-US" dirty="0" smtClean="0"/>
              <a:t>Limited participation: 24 participants</a:t>
            </a:r>
          </a:p>
          <a:p>
            <a:r>
              <a:rPr lang="en-US" dirty="0" smtClean="0"/>
              <a:t>Clear goals</a:t>
            </a:r>
          </a:p>
          <a:p>
            <a:pPr lvl="1"/>
            <a:r>
              <a:rPr lang="en-US" dirty="0" smtClean="0"/>
              <a:t>Academic dimension</a:t>
            </a:r>
          </a:p>
          <a:p>
            <a:pPr lvl="1"/>
            <a:r>
              <a:rPr lang="en-US" dirty="0" smtClean="0"/>
              <a:t>Theory and practice</a:t>
            </a:r>
          </a:p>
          <a:p>
            <a:pPr lvl="1"/>
            <a:r>
              <a:rPr lang="en-US" dirty="0" smtClean="0"/>
              <a:t>Networking and socialization	</a:t>
            </a:r>
          </a:p>
        </p:txBody>
      </p:sp>
    </p:spTree>
    <p:extLst>
      <p:ext uri="{BB962C8B-B14F-4D97-AF65-F5344CB8AC3E}">
        <p14:creationId xmlns:p14="http://schemas.microsoft.com/office/powerpoint/2010/main" val="146028301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Academic dimension</a:t>
            </a:r>
            <a:endParaRPr lang="en-GB" dirty="0"/>
          </a:p>
        </p:txBody>
      </p:sp>
      <p:sp>
        <p:nvSpPr>
          <p:cNvPr id="3" name="Content Placeholder 2"/>
          <p:cNvSpPr>
            <a:spLocks noGrp="1"/>
          </p:cNvSpPr>
          <p:nvPr>
            <p:ph idx="1"/>
          </p:nvPr>
        </p:nvSpPr>
        <p:spPr/>
        <p:txBody>
          <a:bodyPr/>
          <a:lstStyle/>
          <a:p>
            <a:r>
              <a:rPr lang="en-US" dirty="0" smtClean="0"/>
              <a:t>The </a:t>
            </a:r>
            <a:r>
              <a:rPr lang="en-US" dirty="0" err="1" smtClean="0"/>
              <a:t>tCSC</a:t>
            </a:r>
            <a:r>
              <a:rPr lang="en-US" dirty="0" smtClean="0"/>
              <a:t> …</a:t>
            </a:r>
          </a:p>
          <a:p>
            <a:pPr lvl="1"/>
            <a:r>
              <a:rPr lang="en-US" dirty="0" smtClean="0"/>
              <a:t>It is not a conference</a:t>
            </a:r>
          </a:p>
          <a:p>
            <a:pPr lvl="1"/>
            <a:endParaRPr lang="en-US" dirty="0"/>
          </a:p>
          <a:p>
            <a:pPr lvl="1"/>
            <a:endParaRPr lang="en-US" dirty="0" smtClean="0"/>
          </a:p>
          <a:p>
            <a:pPr lvl="1"/>
            <a:r>
              <a:rPr lang="en-US" dirty="0"/>
              <a:t>f</a:t>
            </a:r>
            <a:r>
              <a:rPr lang="en-US" dirty="0" smtClean="0"/>
              <a:t>ew lecturers</a:t>
            </a:r>
          </a:p>
          <a:p>
            <a:pPr lvl="2"/>
            <a:r>
              <a:rPr lang="en-US" dirty="0" smtClean="0"/>
              <a:t>Improved consistency</a:t>
            </a:r>
          </a:p>
          <a:p>
            <a:pPr lvl="1"/>
            <a:endParaRPr lang="en-US" dirty="0" smtClean="0"/>
          </a:p>
          <a:p>
            <a:pPr lvl="1"/>
            <a:endParaRPr lang="en-US" dirty="0"/>
          </a:p>
          <a:p>
            <a:pPr lvl="1"/>
            <a:r>
              <a:rPr lang="en-US" dirty="0" smtClean="0"/>
              <a:t>Not a place for lecturers to present their work, promote their projects</a:t>
            </a:r>
          </a:p>
          <a:p>
            <a:pPr lvl="1"/>
            <a:endParaRPr lang="en-US" dirty="0" smtClean="0"/>
          </a:p>
          <a:p>
            <a:pPr lvl="1"/>
            <a:endParaRPr lang="en-US" dirty="0"/>
          </a:p>
          <a:p>
            <a:pPr lvl="1"/>
            <a:endParaRPr lang="en-US" dirty="0" smtClean="0"/>
          </a:p>
          <a:p>
            <a:pPr lvl="1"/>
            <a:endParaRPr lang="en-US" dirty="0"/>
          </a:p>
          <a:p>
            <a:pPr lvl="1"/>
            <a:endParaRPr lang="en-US" dirty="0" smtClean="0"/>
          </a:p>
          <a:p>
            <a:pPr lvl="1"/>
            <a:endParaRPr lang="en-US" dirty="0" smtClean="0"/>
          </a:p>
          <a:p>
            <a:pPr lvl="1"/>
            <a:endParaRPr lang="en-GB" dirty="0"/>
          </a:p>
        </p:txBody>
      </p:sp>
      <p:pic>
        <p:nvPicPr>
          <p:cNvPr id="86018" name="Picture 2" descr="http://chep2015.kek.jp/images/CHEP2015Poster.pn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8296" t="39799" r="31871" b="44413"/>
          <a:stretch/>
        </p:blipFill>
        <p:spPr bwMode="auto">
          <a:xfrm>
            <a:off x="4932040" y="2420888"/>
            <a:ext cx="3281306" cy="1221508"/>
          </a:xfrm>
          <a:prstGeom prst="rect">
            <a:avLst/>
          </a:prstGeom>
          <a:noFill/>
          <a:extLst>
            <a:ext uri="{909E8E84-426E-40DD-AFC4-6F175D3DCCD1}">
              <a14:hiddenFill xmlns:a14="http://schemas.microsoft.com/office/drawing/2010/main">
                <a:solidFill>
                  <a:srgbClr val="FFFFFF"/>
                </a:solidFill>
              </a14:hiddenFill>
            </a:ext>
          </a:extLst>
        </p:spPr>
      </p:pic>
      <p:grpSp>
        <p:nvGrpSpPr>
          <p:cNvPr id="13" name="Group 12"/>
          <p:cNvGrpSpPr/>
          <p:nvPr/>
        </p:nvGrpSpPr>
        <p:grpSpPr>
          <a:xfrm>
            <a:off x="4932040" y="1988840"/>
            <a:ext cx="3168352" cy="2088232"/>
            <a:chOff x="4932040" y="1988840"/>
            <a:chExt cx="3168352" cy="2088232"/>
          </a:xfrm>
        </p:grpSpPr>
        <p:cxnSp>
          <p:nvCxnSpPr>
            <p:cNvPr id="5" name="Straight Connector 4"/>
            <p:cNvCxnSpPr/>
            <p:nvPr/>
          </p:nvCxnSpPr>
          <p:spPr bwMode="auto">
            <a:xfrm>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cxnSp>
          <p:nvCxnSpPr>
            <p:cNvPr id="7" name="Straight Connector 6"/>
            <p:cNvCxnSpPr/>
            <p:nvPr/>
          </p:nvCxnSpPr>
          <p:spPr bwMode="auto">
            <a:xfrm flipV="1">
              <a:off x="4932040" y="1988840"/>
              <a:ext cx="3168352" cy="2088232"/>
            </a:xfrm>
            <a:prstGeom prst="line">
              <a:avLst/>
            </a:prstGeom>
            <a:gradFill rotWithShape="0">
              <a:gsLst>
                <a:gs pos="0">
                  <a:schemeClr val="accent2"/>
                </a:gs>
                <a:gs pos="100000">
                  <a:schemeClr val="accent2">
                    <a:gamma/>
                    <a:shade val="46275"/>
                    <a:invGamma/>
                  </a:schemeClr>
                </a:gs>
              </a:gsLst>
              <a:lin ang="2700000" scaled="1"/>
            </a:gradFill>
            <a:ln w="57150" cap="flat" cmpd="sng" algn="ctr">
              <a:solidFill>
                <a:srgbClr val="FF0000"/>
              </a:solidFill>
              <a:prstDash val="solid"/>
              <a:round/>
              <a:headEnd type="none" w="sm" len="sm"/>
              <a:tailEnd type="none" w="sm" len="sm"/>
            </a:ln>
            <a:effectLst/>
          </p:spPr>
        </p:cxnSp>
      </p:grpSp>
    </p:spTree>
    <p:extLst>
      <p:ext uri="{BB962C8B-B14F-4D97-AF65-F5344CB8AC3E}">
        <p14:creationId xmlns:p14="http://schemas.microsoft.com/office/powerpoint/2010/main" val="872028464"/>
      </p:ext>
    </p:extLst>
  </p:cSld>
  <p:clrMapOvr>
    <a:masterClrMapping/>
  </p:clrMapOvr>
  <p:timing>
    <p:tnLst>
      <p:par>
        <p:cTn id="1" dur="indefinite" restart="never" nodeType="tmRoot"/>
      </p:par>
    </p:tnLst>
  </p:timing>
</p:sld>
</file>

<file path=ppt/theme/theme1.xml><?xml version="1.0" encoding="utf-8"?>
<a:theme xmlns:a="http://schemas.openxmlformats.org/drawingml/2006/main" name="1_AVI 99AT VIEW">
  <a:themeElements>
    <a:clrScheme name="">
      <a:dk1>
        <a:srgbClr val="000000"/>
      </a:dk1>
      <a:lt1>
        <a:srgbClr val="FFFFFF"/>
      </a:lt1>
      <a:dk2>
        <a:srgbClr val="000000"/>
      </a:dk2>
      <a:lt2>
        <a:srgbClr val="404040"/>
      </a:lt2>
      <a:accent1>
        <a:srgbClr val="FF0000"/>
      </a:accent1>
      <a:accent2>
        <a:srgbClr val="00AE00"/>
      </a:accent2>
      <a:accent3>
        <a:srgbClr val="FFFFFF"/>
      </a:accent3>
      <a:accent4>
        <a:srgbClr val="000000"/>
      </a:accent4>
      <a:accent5>
        <a:srgbClr val="FFAAAA"/>
      </a:accent5>
      <a:accent6>
        <a:srgbClr val="009D00"/>
      </a:accent6>
      <a:hlink>
        <a:srgbClr val="0000FF"/>
      </a:hlink>
      <a:folHlink>
        <a:srgbClr val="808080"/>
      </a:folHlink>
    </a:clrScheme>
    <a:fontScheme name="1_AVI 99AT VIEW">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gradFill rotWithShape="0">
          <a:gsLst>
            <a:gs pos="0">
              <a:schemeClr val="accent2"/>
            </a:gs>
            <a:gs pos="100000">
              <a:schemeClr val="accent2">
                <a:gamma/>
                <a:shade val="46275"/>
                <a:invGamma/>
              </a:schemeClr>
            </a:gs>
          </a:gsLst>
          <a:lin ang="2700000" scaled="1"/>
        </a:gradFill>
        <a:ln w="12700" cap="flat" cmpd="sng" algn="ctr">
          <a:solidFill>
            <a:schemeClr val="hlink"/>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gradFill rotWithShape="0">
          <a:gsLst>
            <a:gs pos="0">
              <a:schemeClr val="accent2"/>
            </a:gs>
            <a:gs pos="100000">
              <a:schemeClr val="accent2">
                <a:gamma/>
                <a:shade val="46275"/>
                <a:invGamma/>
              </a:schemeClr>
            </a:gs>
          </a:gsLst>
          <a:lin ang="2700000" scaled="1"/>
        </a:gradFill>
        <a:ln w="12700" cap="flat" cmpd="sng" algn="ctr">
          <a:solidFill>
            <a:schemeClr val="hlink"/>
          </a:solidFill>
          <a:prstDash val="solid"/>
          <a:round/>
          <a:headEnd type="none" w="sm" len="sm"/>
          <a:tailEnd type="none" w="sm" len="sm"/>
        </a:ln>
        <a:effectLst/>
      </a:spPr>
      <a:bodyPr vert="horz" wrap="none" lIns="91440" tIns="45720" rIns="91440" bIns="45720" numCol="1" anchor="ctr"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1" i="0" u="none" strike="noStrike" cap="none" normalizeH="0" baseline="0" smtClean="0">
            <a:ln>
              <a:noFill/>
            </a:ln>
            <a:solidFill>
              <a:schemeClr val="tx1"/>
            </a:solidFill>
            <a:effectLst/>
            <a:latin typeface="Arial" charset="0"/>
          </a:defRPr>
        </a:defPPr>
      </a:lstStyle>
    </a:lnDef>
  </a:objectDefaults>
  <a:extraClrSchemeLst>
    <a:extraClrScheme>
      <a:clrScheme name="1_AVI 99AT VIEW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1_AVI 99AT VIEW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1_AVI 99AT VIEW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1_AVI 99AT VIEW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1_AVI 99AT VIEW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1_AVI 99AT VIEW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1_AVI 99AT VIEW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844</TotalTime>
  <Pages>100</Pages>
  <Words>2898</Words>
  <Application>Microsoft Office PowerPoint</Application>
  <PresentationFormat>On-screen Show (4:3)</PresentationFormat>
  <Paragraphs>386</Paragraphs>
  <Slides>63</Slides>
  <Notes>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63</vt:i4>
      </vt:variant>
    </vt:vector>
  </HeadingPairs>
  <TitlesOfParts>
    <vt:vector size="73" baseType="lpstr">
      <vt:lpstr>Arial</vt:lpstr>
      <vt:lpstr>Calibri</vt:lpstr>
      <vt:lpstr>Courier New</vt:lpstr>
      <vt:lpstr>Lucida Console</vt:lpstr>
      <vt:lpstr>StarSymbol</vt:lpstr>
      <vt:lpstr>Tahoma</vt:lpstr>
      <vt:lpstr>Times New Roman</vt:lpstr>
      <vt:lpstr>Verdana</vt:lpstr>
      <vt:lpstr>Wingdings</vt:lpstr>
      <vt:lpstr>1_AVI 99AT VIEW</vt:lpstr>
      <vt:lpstr>Welcome</vt:lpstr>
      <vt:lpstr>Welcome to the Thematic School</vt:lpstr>
      <vt:lpstr> Opening Session</vt:lpstr>
      <vt:lpstr>The CERN School of Computing</vt:lpstr>
      <vt:lpstr>… but also</vt:lpstr>
      <vt:lpstr>In addition: Knowledge Transfer</vt:lpstr>
      <vt:lpstr>The CERN School of computing</vt:lpstr>
      <vt:lpstr>The Thematic School</vt:lpstr>
      <vt:lpstr>Academic dimension</vt:lpstr>
      <vt:lpstr>Not a training session</vt:lpstr>
      <vt:lpstr>Knowledge versus Knowhow</vt:lpstr>
      <vt:lpstr>The tCSC is a summer university</vt:lpstr>
      <vt:lpstr>But what is that gives the most value to the school ?</vt:lpstr>
      <vt:lpstr>THE PARTICIPANTS!</vt:lpstr>
      <vt:lpstr>Let’s have a look at who we have in the room …</vt:lpstr>
      <vt:lpstr>Let’s have a look at who we have in the room …</vt:lpstr>
      <vt:lpstr>Participants from 21 institutes</vt:lpstr>
      <vt:lpstr>PowerPoint Presentation</vt:lpstr>
      <vt:lpstr>So …  We have quite some diversity</vt:lpstr>
      <vt:lpstr>Excerpts from your reference letters</vt:lpstr>
      <vt:lpstr>Excerpts from your reference letters</vt:lpstr>
      <vt:lpstr>Excerpts from your reference letters</vt:lpstr>
      <vt:lpstr>PowerPoint Presentation</vt:lpstr>
      <vt:lpstr>Excerpts from your reference letters</vt:lpstr>
      <vt:lpstr>Excerpts from your reference letters</vt:lpstr>
      <vt:lpstr>Who are the tCSC participants ?</vt:lpstr>
      <vt:lpstr>Who are you ?</vt:lpstr>
      <vt:lpstr>Introducing your coaches</vt:lpstr>
      <vt:lpstr>Introducing your coaches</vt:lpstr>
      <vt:lpstr>Introducing your Local Organisers</vt:lpstr>
      <vt:lpstr>Introducing your Local Organisers</vt:lpstr>
      <vt:lpstr>Introducing your Local Organisers</vt:lpstr>
      <vt:lpstr>Introducing your Local Organisers</vt:lpstr>
      <vt:lpstr>Introducing your CERN Organisers</vt:lpstr>
      <vt:lpstr>Introducing your CERN Organisers</vt:lpstr>
      <vt:lpstr>Introducing your CERN Organisers</vt:lpstr>
      <vt:lpstr>Introducing your CERN Organisers</vt:lpstr>
      <vt:lpstr>Introducing your CERN Organisers</vt:lpstr>
      <vt:lpstr>School Logistics</vt:lpstr>
      <vt:lpstr>School rule #1</vt:lpstr>
      <vt:lpstr>School Rule #2</vt:lpstr>
      <vt:lpstr>School Rule #3</vt:lpstr>
      <vt:lpstr>School web site</vt:lpstr>
      <vt:lpstr>Keeping you informed – CSC Live</vt:lpstr>
      <vt:lpstr>PowerPoint Presentation</vt:lpstr>
      <vt:lpstr>Ongoing surveys</vt:lpstr>
      <vt:lpstr>PowerPoint Presentation</vt:lpstr>
      <vt:lpstr>Photo Gallery</vt:lpstr>
      <vt:lpstr>Photo Gallery</vt:lpstr>
      <vt:lpstr>http://csc.web.cern.ch/photogallery/tCSC%202014 </vt:lpstr>
      <vt:lpstr>Photo Gallery  (Important recommendations)</vt:lpstr>
      <vt:lpstr>PowerPoint Presentation</vt:lpstr>
      <vt:lpstr>PowerPoint Presentation</vt:lpstr>
      <vt:lpstr>Technical infrastructure</vt:lpstr>
      <vt:lpstr>Technical infrastructure</vt:lpstr>
      <vt:lpstr>Access from the Windows desktops</vt:lpstr>
      <vt:lpstr>Access from your laptop</vt:lpstr>
      <vt:lpstr>Access (continued)</vt:lpstr>
      <vt:lpstr>Access (continued)</vt:lpstr>
      <vt:lpstr>Running the exercises</vt:lpstr>
      <vt:lpstr>Have a good time at tCSC 2014!</vt:lpstr>
      <vt:lpstr>PowerPoint Presentation</vt:lpstr>
      <vt:lpstr>End of School Introduction  Inaugural Scientific Lecture from professor Claude Charlot  (Ecole Polytechnique, France)</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Thematic CERN SChool of Computing - Director's statement</dc:title>
  <dc:creator>Fluckiger</dc:creator>
  <cp:lastModifiedBy>Alberto Pace</cp:lastModifiedBy>
  <cp:revision>434</cp:revision>
  <cp:lastPrinted>1997-09-01T07:05:10Z</cp:lastPrinted>
  <dcterms:created xsi:type="dcterms:W3CDTF">1997-04-30T21:14:35Z</dcterms:created>
  <dcterms:modified xsi:type="dcterms:W3CDTF">2014-06-16T09:55:58Z</dcterms:modified>
</cp:coreProperties>
</file>