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35" r:id="rId3"/>
    <p:sldId id="262" r:id="rId4"/>
    <p:sldId id="336" r:id="rId5"/>
    <p:sldId id="337" r:id="rId6"/>
    <p:sldId id="338" r:id="rId7"/>
    <p:sldId id="339" r:id="rId8"/>
    <p:sldId id="340" r:id="rId9"/>
    <p:sldId id="285" r:id="rId10"/>
    <p:sldId id="310" r:id="rId11"/>
    <p:sldId id="334" r:id="rId12"/>
    <p:sldId id="342" r:id="rId13"/>
    <p:sldId id="288" r:id="rId14"/>
    <p:sldId id="341" r:id="rId15"/>
    <p:sldId id="332" r:id="rId16"/>
    <p:sldId id="343" r:id="rId17"/>
    <p:sldId id="345" r:id="rId18"/>
    <p:sldId id="344" r:id="rId19"/>
    <p:sldId id="321" r:id="rId20"/>
    <p:sldId id="346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3333FF"/>
    <a:srgbClr val="FFFFCC"/>
    <a:srgbClr val="000000"/>
    <a:srgbClr val="FFFF00"/>
    <a:srgbClr val="008000"/>
    <a:srgbClr val="CC00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2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44833-0CC4-47E0-BC98-AD8744B3B726}" type="datetimeFigureOut">
              <a:rPr lang="fr-FR" smtClean="0"/>
              <a:pPr/>
              <a:t>04/02/2014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indico.cern.ch/conferenceDisplay.py?confId=28311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://cds.cern.ch/record/1646429?ln=e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espace.cern.ch/test-RD51/RD51%20internal%20notes/Forms/AllItems.asp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289451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OtherViews.py?view=standard&amp;confId=283108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OtherViews.py?view=standard&amp;confId=283108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nowmass2013.org/tiki-index.php?page=Instrumentation%20Frontier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ifna.unizar.es/mpgd13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265187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test-RD51/CB%20meeting%20minutes/Forms/AllItems.aspx" TargetMode="External"/><Relationship Id="rId2" Type="http://schemas.openxmlformats.org/officeDocument/2006/relationships/hyperlink" Target="http://rd51-public.web.cern.ch/RD51-Public/Meetings/CollaborationMeetings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-26988"/>
            <a:ext cx="9105900" cy="860426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440557" y="807095"/>
            <a:ext cx="3953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Palatino Linotype" panose="02040502050505030304" pitchFamily="18" charset="0"/>
                <a:cs typeface="Arial" charset="0"/>
              </a:rPr>
              <a:t>RD 51 Collaboration News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370910" y="1197913"/>
            <a:ext cx="607833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 err="1">
                <a:latin typeface="Palatino Linotype" panose="02040502050505030304" pitchFamily="18" charset="0"/>
              </a:rPr>
              <a:t>Leszek</a:t>
            </a:r>
            <a:r>
              <a:rPr lang="en-US" b="1" dirty="0">
                <a:latin typeface="Palatino Linotype" panose="02040502050505030304" pitchFamily="18" charset="0"/>
              </a:rPr>
              <a:t> </a:t>
            </a:r>
            <a:r>
              <a:rPr lang="en-US" b="1" dirty="0" err="1">
                <a:latin typeface="Palatino Linotype" panose="02040502050505030304" pitchFamily="18" charset="0"/>
              </a:rPr>
              <a:t>Ropelewski</a:t>
            </a:r>
            <a:r>
              <a:rPr lang="en-US" b="1" dirty="0">
                <a:latin typeface="Palatino Linotype" panose="02040502050505030304" pitchFamily="18" charset="0"/>
              </a:rPr>
              <a:t> (CERN</a:t>
            </a:r>
            <a:r>
              <a:rPr lang="en-US" b="1" dirty="0" smtClean="0">
                <a:latin typeface="Palatino Linotype" panose="02040502050505030304" pitchFamily="18" charset="0"/>
              </a:rPr>
              <a:t>) / </a:t>
            </a:r>
            <a:r>
              <a:rPr lang="en-US" b="1" dirty="0">
                <a:latin typeface="Palatino Linotype" panose="02040502050505030304" pitchFamily="18" charset="0"/>
              </a:rPr>
              <a:t>Maxim </a:t>
            </a:r>
            <a:r>
              <a:rPr lang="en-US" b="1" dirty="0" err="1">
                <a:latin typeface="Palatino Linotype" panose="02040502050505030304" pitchFamily="18" charset="0"/>
              </a:rPr>
              <a:t>Titov</a:t>
            </a:r>
            <a:r>
              <a:rPr lang="en-US" b="1" dirty="0">
                <a:latin typeface="Palatino Linotype" panose="02040502050505030304" pitchFamily="18" charset="0"/>
              </a:rPr>
              <a:t> (CEA </a:t>
            </a:r>
            <a:r>
              <a:rPr lang="en-US" b="1" dirty="0" err="1">
                <a:latin typeface="Palatino Linotype" panose="02040502050505030304" pitchFamily="18" charset="0"/>
              </a:rPr>
              <a:t>Saclay</a:t>
            </a:r>
            <a:r>
              <a:rPr lang="en-US" b="1" dirty="0">
                <a:latin typeface="Palatino Linotype" panose="02040502050505030304" pitchFamily="18" charset="0"/>
              </a:rPr>
              <a:t>)</a:t>
            </a:r>
            <a:endParaRPr lang="fr-FR" b="1" dirty="0">
              <a:latin typeface="Palatino Linotype" panose="02040502050505030304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96110" y="6525344"/>
            <a:ext cx="79961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latin typeface="Verdana" pitchFamily="34" charset="0"/>
              </a:rPr>
              <a:t>13</a:t>
            </a:r>
            <a:r>
              <a:rPr lang="en-US" sz="1600" b="1" baseline="30000" dirty="0" smtClean="0">
                <a:latin typeface="Verdana" pitchFamily="34" charset="0"/>
              </a:rPr>
              <a:t>th</a:t>
            </a:r>
            <a:r>
              <a:rPr lang="en-US" sz="1600" b="1" dirty="0" smtClean="0">
                <a:latin typeface="Verdana" pitchFamily="34" charset="0"/>
              </a:rPr>
              <a:t> RD51 </a:t>
            </a:r>
            <a:r>
              <a:rPr lang="en-US" sz="1600" b="1" dirty="0">
                <a:latin typeface="Verdana" pitchFamily="34" charset="0"/>
              </a:rPr>
              <a:t>Collaboration </a:t>
            </a:r>
            <a:r>
              <a:rPr lang="en-US" sz="1600" b="1" dirty="0" smtClean="0">
                <a:latin typeface="Verdana" pitchFamily="34" charset="0"/>
              </a:rPr>
              <a:t>Meeting, </a:t>
            </a:r>
            <a:r>
              <a:rPr lang="en-US" sz="1600" b="1" dirty="0" smtClean="0">
                <a:latin typeface="Verdana" pitchFamily="34" charset="0"/>
              </a:rPr>
              <a:t>CERN Geneva, </a:t>
            </a:r>
            <a:r>
              <a:rPr lang="en-US" sz="1600" b="1" dirty="0" smtClean="0">
                <a:latin typeface="Verdana" pitchFamily="34" charset="0"/>
              </a:rPr>
              <a:t>February 5-7</a:t>
            </a:r>
            <a:r>
              <a:rPr lang="en-US" sz="1600" b="1" dirty="0" smtClean="0">
                <a:latin typeface="Verdana" pitchFamily="34" charset="0"/>
              </a:rPr>
              <a:t>, 2014</a:t>
            </a:r>
            <a:endParaRPr lang="fr-FR" sz="1600" b="1" dirty="0">
              <a:latin typeface="Verdan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74679"/>
            <a:ext cx="7272808" cy="4860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628800"/>
            <a:ext cx="1584176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HOW </a:t>
            </a:r>
          </a:p>
          <a:p>
            <a:pPr algn="ctr"/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everything</a:t>
            </a:r>
          </a:p>
          <a:p>
            <a:pPr algn="ctr"/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h</a:t>
            </a: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as started ?</a:t>
            </a:r>
          </a:p>
          <a:p>
            <a:endParaRPr lang="en-US" dirty="0"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… </a:t>
            </a: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Kick-off</a:t>
            </a: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Meeting (CERN):</a:t>
            </a:r>
            <a:endParaRPr lang="en-US" dirty="0">
              <a:solidFill>
                <a:srgbClr val="3333FF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September</a:t>
            </a: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10-11, 2007 ! </a:t>
            </a:r>
          </a:p>
          <a:p>
            <a:pPr algn="ctr"/>
            <a:endParaRPr lang="en-US" dirty="0">
              <a:solidFill>
                <a:srgbClr val="3333FF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… </a:t>
            </a:r>
          </a:p>
          <a:p>
            <a:pPr algn="ctr"/>
            <a:endParaRPr lang="en-US" dirty="0" smtClean="0"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RD51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Collaboration</a:t>
            </a:r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2008-2013 !!!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91680" y="1628800"/>
            <a:ext cx="645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Micro Pattern Gas </a:t>
            </a:r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Detectors: Towards an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R&amp;D </a:t>
            </a:r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Collaboration</a:t>
            </a:r>
            <a:endParaRPr lang="fr-FR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http</a:t>
            </a:r>
            <a:r>
              <a:rPr lang="fr-FR" dirty="0">
                <a:solidFill>
                  <a:schemeClr val="bg1"/>
                </a:solidFill>
                <a:latin typeface="Palatino Linotype" panose="02040502050505030304" pitchFamily="18" charset="0"/>
              </a:rPr>
              <a:t>://indico.cern.ch/conferenceDisplay.py?confId=16213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99592" y="44450"/>
            <a:ext cx="6984776" cy="576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1187624" y="188641"/>
            <a:ext cx="6480720" cy="3600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SRS Electronics School (February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3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– 5, 2014)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692696"/>
            <a:ext cx="877804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30 participants from the RD51 Collaboration Institutes: Lectures &amp; Training Sessions</a:t>
            </a:r>
          </a:p>
          <a:p>
            <a:pPr algn="ctr"/>
            <a:r>
              <a:rPr lang="fr-FR" dirty="0">
                <a:latin typeface="Palatino Linotype" panose="02040502050505030304" pitchFamily="18" charset="0"/>
                <a:hlinkClick r:id="rId2"/>
              </a:rPr>
              <a:t>https://</a:t>
            </a:r>
            <a:r>
              <a:rPr lang="fr-FR" dirty="0" smtClean="0">
                <a:latin typeface="Palatino Linotype" panose="02040502050505030304" pitchFamily="18" charset="0"/>
                <a:hlinkClick r:id="rId2"/>
              </a:rPr>
              <a:t>indico.cern.ch/conferenceDisplay.py?confId=283113</a:t>
            </a:r>
            <a:endParaRPr lang="fr-FR" dirty="0" smtClean="0">
              <a:latin typeface="Palatino Linotype" panose="0204050205050503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375999"/>
            <a:ext cx="9144000" cy="54373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309" y="6453336"/>
            <a:ext cx="84481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RD51 SRS Electronics School </a:t>
            </a:r>
            <a:r>
              <a:rPr lang="en-US" dirty="0">
                <a:solidFill>
                  <a:srgbClr val="663300"/>
                </a:solidFill>
                <a:latin typeface="Palatino Linotype" panose="02040502050505030304" pitchFamily="18" charset="0"/>
              </a:rPr>
              <a:t>Pictures</a:t>
            </a:r>
            <a:r>
              <a:rPr lang="en-US" dirty="0">
                <a:latin typeface="Palatino Linotype" panose="02040502050505030304" pitchFamily="18" charset="0"/>
              </a:rPr>
              <a:t>: </a:t>
            </a:r>
            <a:r>
              <a:rPr lang="en-US" dirty="0">
                <a:latin typeface="Palatino Linotype" panose="02040502050505030304" pitchFamily="18" charset="0"/>
                <a:hlinkClick r:id="rId4"/>
              </a:rPr>
              <a:t>http://</a:t>
            </a:r>
            <a:r>
              <a:rPr lang="en-US" dirty="0" smtClean="0">
                <a:latin typeface="Palatino Linotype" panose="02040502050505030304" pitchFamily="18" charset="0"/>
                <a:hlinkClick r:id="rId4"/>
              </a:rPr>
              <a:t>cds.cern.ch/record/1646429?ln=en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30889"/>
            <a:ext cx="2736304" cy="18261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530889"/>
            <a:ext cx="2736304" cy="1826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44450"/>
            <a:ext cx="6984776" cy="576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1115616" y="188641"/>
            <a:ext cx="6480720" cy="3600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SRS Electronics School (February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3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– 5, 2014)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2" y="692695"/>
            <a:ext cx="4480199" cy="29899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992" y="3789040"/>
            <a:ext cx="4573008" cy="30518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09005" y="710694"/>
            <a:ext cx="3670557" cy="286232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Tremendous amount of work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</a:p>
          <a:p>
            <a:endParaRPr lang="en-US" dirty="0" smtClean="0"/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Fantastic school organization by </a:t>
            </a: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Hans, </a:t>
            </a:r>
            <a:r>
              <a:rPr lang="en-US" dirty="0" err="1" smtClean="0">
                <a:solidFill>
                  <a:srgbClr val="3333FF"/>
                </a:solidFill>
                <a:latin typeface="Palatino Linotype" panose="02040502050505030304" pitchFamily="18" charset="0"/>
              </a:rPr>
              <a:t>Eraldo</a:t>
            </a:r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and team of 12 </a:t>
            </a:r>
          </a:p>
          <a:p>
            <a:pPr algn="ctr"/>
            <a:r>
              <a:rPr lang="en-US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speakers and supervisors</a:t>
            </a:r>
          </a:p>
          <a:p>
            <a:pPr algn="ctr"/>
            <a:endParaRPr lang="en-US" dirty="0" smtClean="0">
              <a:solidFill>
                <a:srgbClr val="3333FF"/>
              </a:solidFill>
              <a:latin typeface="Palatino Linotype" panose="02040502050505030304" pitchFamily="18" charset="0"/>
            </a:endParaRPr>
          </a:p>
          <a:p>
            <a:pPr marL="285750" indent="-285750" algn="ctr">
              <a:buFont typeface="Wingdings"/>
              <a:buChar char="à"/>
            </a:pPr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VERY WELL RECEIVED BY</a:t>
            </a:r>
          </a:p>
          <a:p>
            <a:pPr algn="ctr"/>
            <a:r>
              <a:rPr lang="en-US" dirty="0" smtClean="0">
                <a:solidFill>
                  <a:srgbClr val="6633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PARTICIPANTS</a:t>
            </a:r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endParaRPr lang="en-US" dirty="0"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THANK YOU VERY MUCH !!!</a:t>
            </a:r>
            <a:endParaRPr lang="fr-FR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Cloud 9"/>
          <p:cNvSpPr/>
          <p:nvPr/>
        </p:nvSpPr>
        <p:spPr>
          <a:xfrm>
            <a:off x="-358940" y="3809508"/>
            <a:ext cx="5002948" cy="32919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79684" y="4149080"/>
            <a:ext cx="470834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Training improved as school progressed </a:t>
            </a: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Eraldo</a:t>
            </a:r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mail to Hans, Monday late night):</a:t>
            </a:r>
          </a:p>
          <a:p>
            <a:endParaRPr lang="en-US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Silent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people doesn't mean sleeping people. </a:t>
            </a:r>
            <a:endParaRPr lang="en-US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They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got a lot of info and they probably </a:t>
            </a:r>
            <a:endParaRPr lang="en-US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need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time to elaborate. </a:t>
            </a:r>
            <a:endParaRPr lang="en-US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If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you want we can test today with </a:t>
            </a:r>
            <a:endParaRPr lang="en-US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the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high voltage if they are silent </a:t>
            </a:r>
            <a:endParaRPr lang="en-US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or </a:t>
            </a: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sleeping!?!</a:t>
            </a:r>
            <a:endParaRPr lang="fr-FR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26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44624"/>
            <a:ext cx="7920880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899592" y="133772"/>
            <a:ext cx="727280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RD51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Common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Projects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(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2011, 2012) and Future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572" y="723468"/>
            <a:ext cx="8824916" cy="37856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2012: 3 Projects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pproved</a:t>
            </a: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R&amp;D on large area GEMs for the ALICE TPC upgrade </a:t>
            </a:r>
            <a:r>
              <a:rPr lang="en-US" sz="1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(GSI/ Tokyo / UNAM)</a:t>
            </a:r>
            <a:endParaRPr lang="fr-FR" sz="1600" dirty="0" smtClean="0">
              <a:latin typeface="Palatino Linotype" panose="0204050205050503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High resolution UV scanner for MPGD applications  </a:t>
            </a:r>
            <a:r>
              <a:rPr lang="en-US" sz="16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(</a:t>
            </a:r>
            <a:r>
              <a:rPr lang="en-US" sz="1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Wigner FCP/INFN Trieste/ INFN Bari )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Large-area THGEM detector evaluation with SRS electronics </a:t>
            </a:r>
            <a:r>
              <a:rPr lang="en-US" sz="1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(Weizmann/Coimbra/</a:t>
            </a:r>
            <a:r>
              <a:rPr lang="en-US" sz="1600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Aveiro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n-US" b="1" i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2011: 4 Projects Approved</a:t>
            </a:r>
            <a:endParaRPr lang="en-US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Thin and high-pitch laser-etched mesh manufacturing and bulking  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(</a:t>
            </a:r>
            <a:r>
              <a:rPr lang="en-US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Saclay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/ CERN / Bari)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Development of innovative resistive GEM alpha detectors for earthquakes prediction </a:t>
            </a:r>
          </a:p>
          <a:p>
            <a:pPr lvl="0"/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   and homeland security 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(</a:t>
            </a:r>
            <a:r>
              <a:rPr lang="en-GB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INFN Bari / UNAM, Mexico / </a:t>
            </a:r>
            <a:r>
              <a:rPr lang="fr-FR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INFN </a:t>
            </a:r>
            <a:r>
              <a:rPr lang="fr-FR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Padova</a:t>
            </a:r>
            <a:r>
              <a:rPr lang="fr-FR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/ INFN Frascati)</a:t>
            </a:r>
            <a:endParaRPr lang="fr-FR" sz="1600" dirty="0">
              <a:latin typeface="Palatino Linotype" panose="0204050205050503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MPGDs technology laboratory for training, development, fabrication, applications </a:t>
            </a:r>
          </a:p>
          <a:p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   and innovation </a:t>
            </a:r>
            <a:r>
              <a:rPr lang="en-US" sz="1600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(</a:t>
            </a:r>
            <a:r>
              <a:rPr lang="es-E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Universidad Antonio Nariño, Columbia / </a:t>
            </a:r>
            <a:r>
              <a:rPr lang="fr-FR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Brookhaven National </a:t>
            </a:r>
            <a:r>
              <a:rPr lang="fr-FR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Laboratory</a:t>
            </a:r>
            <a:r>
              <a:rPr lang="fr-FR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/</a:t>
            </a:r>
          </a:p>
          <a:p>
            <a:r>
              <a:rPr lang="fr-FR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    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Helsinki Institute of Physics / </a:t>
            </a:r>
            <a:r>
              <a:rPr lang="de-DE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HEPTech</a:t>
            </a:r>
            <a:r>
              <a:rPr lang="de-DE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/ GSI </a:t>
            </a:r>
            <a:r>
              <a:rPr lang="de-DE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Helmholtzzentrum</a:t>
            </a:r>
            <a:r>
              <a:rPr lang="de-DE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)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 low mass </a:t>
            </a:r>
            <a:r>
              <a:rPr lang="en-US" sz="1600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microbulk</a:t>
            </a:r>
            <a:r>
              <a:rPr lang="en-US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with real XY strips structure</a:t>
            </a:r>
            <a:r>
              <a:rPr lang="en-US" sz="1600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(NCSR </a:t>
            </a:r>
            <a:r>
              <a:rPr lang="en-US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Demokritos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/ </a:t>
            </a:r>
            <a:r>
              <a:rPr lang="en-US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Saclay</a:t>
            </a:r>
            <a:r>
              <a:rPr lang="en-U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/ </a:t>
            </a:r>
            <a:r>
              <a:rPr lang="es-E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Laboratorio </a:t>
            </a:r>
          </a:p>
          <a:p>
            <a:r>
              <a:rPr lang="es-E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de Física Nuclear y </a:t>
            </a:r>
            <a:r>
              <a:rPr lang="es-ES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Astropartículas</a:t>
            </a:r>
            <a:r>
              <a:rPr lang="es-ES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, </a:t>
            </a:r>
            <a:r>
              <a:rPr lang="fr-FR" sz="16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Universidad</a:t>
            </a:r>
            <a:r>
              <a:rPr lang="fr-FR" sz="16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de Zaragoza / CERN </a:t>
            </a:r>
            <a:r>
              <a:rPr lang="fr-FR" sz="1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)</a:t>
            </a:r>
            <a:endParaRPr lang="fr-FR" sz="160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438" y="4941168"/>
            <a:ext cx="8166018" cy="175432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Palatino Linotype" pitchFamily="18" charset="0"/>
              </a:rPr>
              <a:t>Management Board reviewed and proposed changes to the Common Project</a:t>
            </a:r>
          </a:p>
          <a:p>
            <a:r>
              <a:rPr lang="en-US" b="1" u="sng" dirty="0" smtClean="0">
                <a:solidFill>
                  <a:srgbClr val="000000"/>
                </a:solidFill>
                <a:latin typeface="Palatino Linotype" pitchFamily="18" charset="0"/>
              </a:rPr>
              <a:t>Submission</a:t>
            </a:r>
            <a:r>
              <a:rPr lang="en-US" b="1" dirty="0" smtClean="0">
                <a:solidFill>
                  <a:srgbClr val="000000"/>
                </a:solidFill>
                <a:latin typeface="Palatino Linotype" pitchFamily="18" charset="0"/>
              </a:rPr>
              <a:t> and </a:t>
            </a:r>
            <a:r>
              <a:rPr lang="en-US" b="1" u="sng" dirty="0" smtClean="0">
                <a:solidFill>
                  <a:srgbClr val="000000"/>
                </a:solidFill>
                <a:latin typeface="Palatino Linotype" pitchFamily="18" charset="0"/>
              </a:rPr>
              <a:t>Evaluation Procedures </a:t>
            </a:r>
          </a:p>
          <a:p>
            <a:endParaRPr lang="en-US" b="1" dirty="0">
              <a:solidFill>
                <a:srgbClr val="FF0000"/>
              </a:solidFill>
              <a:latin typeface="Palatino Linotype" pitchFamily="18" charset="0"/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Palatino Linotype" pitchFamily="18" charset="0"/>
                <a:sym typeface="Wingdings" panose="05000000000000000000" pitchFamily="2" charset="2"/>
              </a:rPr>
              <a:t>       see talk A. White in the RD51 Plenary Session today</a:t>
            </a:r>
          </a:p>
          <a:p>
            <a:endParaRPr lang="en-US" b="1" dirty="0">
              <a:solidFill>
                <a:srgbClr val="FF0000"/>
              </a:solidFill>
              <a:latin typeface="Palatino Linotype" pitchFamily="18" charset="0"/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663300"/>
                </a:solidFill>
                <a:latin typeface="Palatino Linotype" pitchFamily="18" charset="0"/>
                <a:sym typeface="Wingdings" panose="05000000000000000000" pitchFamily="2" charset="2"/>
              </a:rPr>
              <a:t> New Call for 2014 Common Projects is ready to go</a:t>
            </a:r>
            <a:endParaRPr lang="en-US" b="1" dirty="0" smtClean="0">
              <a:solidFill>
                <a:srgbClr val="6633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0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24075" y="44450"/>
            <a:ext cx="453548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743051" y="188640"/>
            <a:ext cx="3413125" cy="271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Collaboration Notes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89075" y="548680"/>
            <a:ext cx="89194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https://</a:t>
            </a:r>
            <a:r>
              <a:rPr lang="fr-F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espace.cern.ch/test-RD51/RD51%20internal%20notes/Forms/AllItems.aspx</a:t>
            </a:r>
            <a:endParaRPr lang="fr-FR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892646"/>
            <a:ext cx="4458113" cy="591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4426" y="892645"/>
            <a:ext cx="4514078" cy="591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771800" y="1725776"/>
            <a:ext cx="3183885" cy="163121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RD51 Notes:    </a:t>
            </a:r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8 </a:t>
            </a:r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in 2013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12 in  2012  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17 in 2011; 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 9 in 2010; </a:t>
            </a: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                          7 in 2009 </a:t>
            </a:r>
            <a:endParaRPr lang="fr-FR" sz="2000" b="1" dirty="0">
              <a:solidFill>
                <a:srgbClr val="3333FF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107504" y="5517232"/>
            <a:ext cx="8980407" cy="120032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Please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submit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results </a:t>
            </a:r>
            <a:r>
              <a:rPr lang="en-US" dirty="0">
                <a:solidFill>
                  <a:srgbClr val="FF0000"/>
                </a:solidFill>
                <a:latin typeface="Palatino Linotype" panose="02040502050505030304" pitchFamily="18" charset="0"/>
              </a:rPr>
              <a:t>of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your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work, in paralle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 with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journal 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publication, as RD51 Note:</a:t>
            </a:r>
            <a:endParaRPr lang="en-US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ctr"/>
            <a:endParaRPr lang="en-US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marL="285750" indent="-285750" algn="ctr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Efficient way to disseminate</a:t>
            </a:r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your results to the MPGD/RD51 community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(rd51-all email goes to ~ 500 people)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83568" y="44450"/>
            <a:ext cx="7920880" cy="576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1187624" y="152549"/>
            <a:ext cx="691276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EU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H2020 Discussion / MPGD Community Input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5" y="711855"/>
            <a:ext cx="4320479" cy="3293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   Special RD51 Session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on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     Thursday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, 16:00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–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18:00:</a:t>
            </a:r>
          </a:p>
          <a:p>
            <a:endParaRPr lang="en-US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sym typeface="Wingdings" panose="05000000000000000000" pitchFamily="2" charset="2"/>
            </a:endParaRPr>
          </a:p>
          <a:p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anose="05000000000000000000" pitchFamily="2" charset="2"/>
              </a:rPr>
              <a:t>Discuss participation of </a:t>
            </a:r>
          </a:p>
          <a:p>
            <a:r>
              <a:rPr lang="en-US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anose="05000000000000000000" pitchFamily="2" charset="2"/>
              </a:rPr>
              <a:t>    MPGD/RD51 groups in different</a:t>
            </a:r>
          </a:p>
          <a:p>
            <a:r>
              <a:rPr lang="en-US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sym typeface="Wingdings" panose="05000000000000000000" pitchFamily="2" charset="2"/>
              </a:rPr>
              <a:t>    EU Calls and Networks</a:t>
            </a:r>
          </a:p>
          <a:p>
            <a:endParaRPr lang="en-US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marL="342900" indent="-342900">
              <a:buFont typeface="Wingdings"/>
              <a:buChar char="à"/>
            </a:pP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Expression of Interest of the </a:t>
            </a:r>
          </a:p>
          <a:p>
            <a:r>
              <a:rPr lang="en-US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   MPGD Community in AIDA2 </a:t>
            </a:r>
          </a:p>
          <a:p>
            <a:r>
              <a:rPr lang="en-US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   H2020 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92696"/>
            <a:ext cx="4592548" cy="610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4869160"/>
            <a:ext cx="3441968" cy="153888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AIDA2 Town Hall Meeting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(February 17, 2014 @ CERN):</a:t>
            </a:r>
          </a:p>
          <a:p>
            <a:endParaRPr lang="en-US" dirty="0">
              <a:latin typeface="Palatino Linotype" panose="02040502050505030304" pitchFamily="18" charset="0"/>
            </a:endParaRPr>
          </a:p>
          <a:p>
            <a:r>
              <a:rPr lang="fr-FR" dirty="0">
                <a:latin typeface="Palatino Linotype" panose="02040502050505030304" pitchFamily="18" charset="0"/>
                <a:hlinkClick r:id="rId3"/>
              </a:rPr>
              <a:t>http://</a:t>
            </a:r>
            <a:r>
              <a:rPr lang="fr-FR" dirty="0" smtClean="0">
                <a:latin typeface="Palatino Linotype" panose="02040502050505030304" pitchFamily="18" charset="0"/>
                <a:hlinkClick r:id="rId3"/>
              </a:rPr>
              <a:t>indico.cern.ch/conference</a:t>
            </a:r>
          </a:p>
          <a:p>
            <a:r>
              <a:rPr lang="fr-FR" dirty="0" err="1" smtClean="0">
                <a:latin typeface="Palatino Linotype" panose="02040502050505030304" pitchFamily="18" charset="0"/>
                <a:hlinkClick r:id="rId3"/>
              </a:rPr>
              <a:t>Display.py?confId</a:t>
            </a:r>
            <a:r>
              <a:rPr lang="fr-FR" dirty="0" smtClean="0">
                <a:latin typeface="Palatino Linotype" panose="02040502050505030304" pitchFamily="18" charset="0"/>
                <a:hlinkClick r:id="rId3"/>
              </a:rPr>
              <a:t>=289451</a:t>
            </a:r>
            <a:endParaRPr lang="fr-FR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53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51520" y="44450"/>
            <a:ext cx="8712968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WordArt 6"/>
          <p:cNvSpPr>
            <a:spLocks noChangeArrowheads="1" noChangeShapeType="1" noTextEdit="1"/>
          </p:cNvSpPr>
          <p:nvPr/>
        </p:nvSpPr>
        <p:spPr bwMode="auto">
          <a:xfrm>
            <a:off x="539552" y="116458"/>
            <a:ext cx="8064896" cy="432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WG5 –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Scalable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Readout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Systems Status Overview 2013 / 2014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712968" cy="611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15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51520" y="44450"/>
            <a:ext cx="8712968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539552" y="116458"/>
            <a:ext cx="8064896" cy="432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WG5 –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NEW Scalable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Readout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Systems (</a:t>
            </a:r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EicSys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/ATCA)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23899"/>
            <a:ext cx="8712968" cy="607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44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15616" y="44450"/>
            <a:ext cx="705678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1403648" y="144016"/>
            <a:ext cx="6408910" cy="3326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WG5 – Electronics &amp; Scalable Readout Systems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7" y="620688"/>
            <a:ext cx="9108504" cy="132343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Legal documents required for SRS distribution to the RD51 institutes are finalized 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Caveat: </a:t>
            </a:r>
            <a:r>
              <a:rPr lang="en-US" sz="2000" b="1" dirty="0" smtClean="0">
                <a:solidFill>
                  <a:srgbClr val="000000"/>
                </a:solidFill>
              </a:rPr>
              <a:t>situation only resolved for countries, which does not require license, based on “Commerce Control List” (cat. NS2) – mostly Europe, Switzerland &amp; few others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40" y="2036143"/>
            <a:ext cx="4065912" cy="477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283968" y="2349455"/>
            <a:ext cx="4752528" cy="43396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SRS Distribution Procedure;</a:t>
            </a:r>
          </a:p>
          <a:p>
            <a:endParaRPr lang="en-US" b="1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ym typeface="Wingdings" pitchFamily="2" charset="2"/>
              </a:rPr>
              <a:t> Every institute has to sign “Letter of Compliance” with RD51 spokes and send original to A. </a:t>
            </a:r>
            <a:r>
              <a:rPr lang="en-US" sz="2000" b="1" dirty="0" err="1" smtClean="0">
                <a:sym typeface="Wingdings" pitchFamily="2" charset="2"/>
              </a:rPr>
              <a:t>Marchioro</a:t>
            </a:r>
            <a:endParaRPr lang="en-US" sz="2000" b="1" dirty="0" smtClean="0">
              <a:sym typeface="Wingdings" pitchFamily="2" charset="2"/>
            </a:endParaRPr>
          </a:p>
          <a:p>
            <a:endParaRPr lang="en-US" sz="2000" b="1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US" sz="2000" b="1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ym typeface="Wingdings" pitchFamily="2" charset="2"/>
              </a:rPr>
              <a:t> Order your SRS systems/hybrids from CERN Store</a:t>
            </a:r>
          </a:p>
          <a:p>
            <a:pPr>
              <a:buFont typeface="Wingdings" pitchFamily="2" charset="2"/>
              <a:buChar char="Ø"/>
            </a:pPr>
            <a:endParaRPr lang="en-US" sz="2000" b="1" dirty="0" smtClean="0">
              <a:sym typeface="Wingdings" pitchFamily="2" charset="2"/>
            </a:endParaRPr>
          </a:p>
          <a:p>
            <a:endParaRPr lang="en-US" sz="2000" b="1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ym typeface="Wingdings" pitchFamily="2" charset="2"/>
              </a:rPr>
              <a:t>Pick-up hybrids from A. </a:t>
            </a:r>
            <a:r>
              <a:rPr lang="en-US" sz="2000" b="1" dirty="0" err="1" smtClean="0">
                <a:sym typeface="Wingdings" pitchFamily="2" charset="2"/>
              </a:rPr>
              <a:t>Marchioro</a:t>
            </a:r>
            <a:r>
              <a:rPr lang="en-US" sz="2000" b="1" dirty="0" smtClean="0">
                <a:sym typeface="Wingdings" pitchFamily="2" charset="2"/>
              </a:rPr>
              <a:t> office</a:t>
            </a:r>
          </a:p>
          <a:p>
            <a:r>
              <a:rPr lang="en-US" sz="2000" b="1" dirty="0" smtClean="0">
                <a:sym typeface="Wingdings" pitchFamily="2" charset="2"/>
              </a:rPr>
              <a:t> (</a:t>
            </a:r>
            <a:r>
              <a:rPr lang="fr-FR" sz="2000" b="1" dirty="0" smtClean="0">
                <a:hlinkClick r:id="" action="ppaction://hlinkfile"/>
              </a:rPr>
              <a:t>PH-ESE-ME</a:t>
            </a:r>
            <a:r>
              <a:rPr lang="fr-FR" sz="2000" b="1" dirty="0" smtClean="0"/>
              <a:t>, 77319)</a:t>
            </a:r>
          </a:p>
          <a:p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26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598616"/>
            <a:ext cx="4248472" cy="32624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2014 SPS North Area Test beam</a:t>
            </a:r>
          </a:p>
          <a:p>
            <a:endParaRPr lang="en-US" dirty="0"/>
          </a:p>
          <a:p>
            <a:r>
              <a:rPr lang="en-US" sz="2400" b="1" i="1" u="sng" dirty="0">
                <a:solidFill>
                  <a:schemeClr val="accent1"/>
                </a:solidFill>
              </a:rPr>
              <a:t>Very Preliminary schedule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Beam availability for rd51 as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main user (H4): </a:t>
            </a:r>
          </a:p>
          <a:p>
            <a:r>
              <a:rPr lang="en-US" i="1" dirty="0">
                <a:solidFill>
                  <a:srgbClr val="FF0000"/>
                </a:solidFill>
              </a:rPr>
              <a:t>16 days</a:t>
            </a:r>
          </a:p>
          <a:p>
            <a:endParaRPr lang="en-US" dirty="0" smtClean="0"/>
          </a:p>
          <a:p>
            <a:r>
              <a:rPr lang="en-US" dirty="0" smtClean="0"/>
              <a:t>Period: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End of November,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Beginning of </a:t>
            </a:r>
            <a:r>
              <a:rPr lang="en-US" i="1" dirty="0" smtClean="0">
                <a:solidFill>
                  <a:srgbClr val="FF0000"/>
                </a:solidFill>
              </a:rPr>
              <a:t>December</a:t>
            </a:r>
            <a:endParaRPr lang="en-US" i="1" dirty="0" smtClean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3858721"/>
            <a:ext cx="8915400" cy="29546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/>
              <a:t>13th RD51 Collaboration Meeting</a:t>
            </a:r>
          </a:p>
          <a:p>
            <a:r>
              <a:rPr lang="en-US" sz="2000" b="1" i="1" dirty="0" smtClean="0"/>
              <a:t>WG7 - Common facilities</a:t>
            </a:r>
          </a:p>
          <a:p>
            <a:r>
              <a:rPr lang="en-US" sz="2000" b="1" i="1" u="sng" dirty="0" smtClean="0"/>
              <a:t>Thursday, 6 February 2014  15:45 - 16:15</a:t>
            </a:r>
          </a:p>
          <a:p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Overview of the facility and of the available services (for new users).</a:t>
            </a:r>
          </a:p>
          <a:p>
            <a:pPr>
              <a:buFontTx/>
              <a:buChar char="-"/>
            </a:pPr>
            <a:r>
              <a:rPr lang="en-US" dirty="0" smtClean="0"/>
              <a:t>Brief discussion about the preliminary schedule and the options provided by the SPS coordinator in view of the final schedule.</a:t>
            </a:r>
          </a:p>
          <a:p>
            <a:pPr>
              <a:buFontTx/>
              <a:buChar char="-"/>
            </a:pPr>
            <a:r>
              <a:rPr lang="en-US" dirty="0" smtClean="0"/>
              <a:t>Specific requests from the users  that have expressed interest on participating to our really-welcome-2014-test-beam (electronics, trackers, magnet,…).</a:t>
            </a:r>
          </a:p>
          <a:p>
            <a:pPr>
              <a:buFontTx/>
              <a:buChar char="-"/>
            </a:pPr>
            <a:r>
              <a:rPr lang="en-US" dirty="0" err="1" smtClean="0"/>
              <a:t>aob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lum bright="-10000" contrast="-10000"/>
          </a:blip>
          <a:stretch>
            <a:fillRect/>
          </a:stretch>
        </p:blipFill>
        <p:spPr bwMode="auto">
          <a:xfrm>
            <a:off x="4427984" y="580900"/>
            <a:ext cx="4594920" cy="32081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40218" y="44450"/>
            <a:ext cx="4739921" cy="5042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2339752" y="116632"/>
            <a:ext cx="388843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WG7 – Test Beams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94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5117"/>
            <a:ext cx="9144000" cy="638636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sz="1700" b="1" dirty="0" smtClean="0">
                <a:latin typeface="Palatino Linotype" pitchFamily="18" charset="0"/>
              </a:rPr>
              <a:t>Continuation of the R&amp;D support for the experiments in many domains (…), </a:t>
            </a:r>
          </a:p>
          <a:p>
            <a:pPr lvl="0"/>
            <a:r>
              <a:rPr lang="en-US" sz="1700" b="1" dirty="0" smtClean="0">
                <a:latin typeface="Palatino Linotype" pitchFamily="18" charset="0"/>
              </a:rPr>
              <a:t>    and LHC upgrades, in particular 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(WG1);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endParaRPr lang="fr-FR" sz="1700" b="1" dirty="0" smtClean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700" b="1" dirty="0" smtClean="0">
                <a:latin typeface="Palatino Linotype" pitchFamily="18" charset="0"/>
              </a:rPr>
              <a:t> Generic R&amp;D (new structures/ideas, det. physics) – RD51 Common Projects (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WG2)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lvl="0"/>
            <a:r>
              <a:rPr lang="en-US" sz="1700" b="1" dirty="0" smtClean="0">
                <a:latin typeface="Palatino Linotype" pitchFamily="18" charset="0"/>
              </a:rPr>
              <a:t>    D</a:t>
            </a:r>
            <a:r>
              <a:rPr lang="en-GB" sz="1700" b="1" dirty="0" err="1" smtClean="0">
                <a:latin typeface="Palatino Linotype" pitchFamily="18" charset="0"/>
              </a:rPr>
              <a:t>evelopment</a:t>
            </a:r>
            <a:r>
              <a:rPr lang="en-GB" sz="1700" b="1" dirty="0" smtClean="0">
                <a:latin typeface="Palatino Linotype" pitchFamily="18" charset="0"/>
              </a:rPr>
              <a:t> of new structure and consolidation of the existing structures</a:t>
            </a:r>
            <a:endParaRPr lang="fr-FR" sz="1700" b="1" dirty="0" smtClean="0">
              <a:latin typeface="Palatino Linotype" pitchFamily="18" charset="0"/>
            </a:endParaRPr>
          </a:p>
          <a:p>
            <a:endParaRPr lang="fr-FR" sz="1700" b="1" dirty="0" smtClean="0">
              <a:latin typeface="Palatino Linotype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1700" b="1" dirty="0" smtClean="0">
                <a:latin typeface="Palatino Linotype" pitchFamily="18" charset="0"/>
              </a:rPr>
              <a:t> Applications – organization of series of specialized workshops disseminating </a:t>
            </a:r>
          </a:p>
          <a:p>
            <a:pPr lvl="0"/>
            <a:r>
              <a:rPr lang="en-US" sz="1700" b="1" dirty="0" smtClean="0">
                <a:latin typeface="Palatino Linotype" pitchFamily="18" charset="0"/>
              </a:rPr>
              <a:t>     MPGD applications beyond fundamental physics – </a:t>
            </a:r>
          </a:p>
          <a:p>
            <a:pPr lvl="0"/>
            <a:r>
              <a:rPr lang="en-US" sz="1700" b="1" dirty="0" smtClean="0">
                <a:latin typeface="Palatino Linotype" pitchFamily="18" charset="0"/>
              </a:rPr>
              <a:t>     RD51 research + industry + potential users 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(WG3)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endParaRPr lang="fr-FR" sz="1700" b="1" dirty="0" smtClean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700" b="1" dirty="0" smtClean="0">
                <a:latin typeface="Palatino Linotype" pitchFamily="18" charset="0"/>
              </a:rPr>
              <a:t> Development and Maintenance of Software &amp; Simulation Tools;  </a:t>
            </a:r>
          </a:p>
          <a:p>
            <a:r>
              <a:rPr lang="en-US" sz="1700" b="1" dirty="0" smtClean="0">
                <a:latin typeface="Palatino Linotype" pitchFamily="18" charset="0"/>
              </a:rPr>
              <a:t>     basic studies &amp; software support for the RD51 community 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(WG4) 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endParaRPr lang="fr-FR" sz="1700" b="1" dirty="0" smtClean="0">
              <a:latin typeface="Palatino Linotype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1700" b="1" dirty="0" smtClean="0">
                <a:latin typeface="Palatino Linotype" pitchFamily="18" charset="0"/>
              </a:rPr>
              <a:t> Development and Maintenance of the SRS Electronics (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WG5)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r>
              <a:rPr lang="en-US" sz="1700" b="1" dirty="0" smtClean="0">
                <a:latin typeface="Palatino Linotype" pitchFamily="18" charset="0"/>
              </a:rPr>
              <a:t>    An extended support for the SRS including new developments and </a:t>
            </a:r>
          </a:p>
          <a:p>
            <a:r>
              <a:rPr lang="en-US" sz="1700" b="1" dirty="0" smtClean="0">
                <a:latin typeface="Palatino Linotype" pitchFamily="18" charset="0"/>
              </a:rPr>
              <a:t>    implementation of additional features …</a:t>
            </a:r>
            <a:endParaRPr lang="fr-FR" sz="1700" b="1" dirty="0" smtClean="0">
              <a:latin typeface="Palatino Linotype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en-US" sz="1700" b="1" dirty="0" smtClean="0">
              <a:latin typeface="Palatino Linotype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1700" b="1" dirty="0" smtClean="0">
                <a:latin typeface="Palatino Linotype" pitchFamily="18" charset="0"/>
              </a:rPr>
              <a:t> MPGD Industrialization and QA Control – GEM, </a:t>
            </a:r>
            <a:r>
              <a:rPr lang="en-US" sz="1700" b="1" dirty="0" err="1" smtClean="0">
                <a:latin typeface="Palatino Linotype" pitchFamily="18" charset="0"/>
              </a:rPr>
              <a:t>Micromegas</a:t>
            </a:r>
            <a:r>
              <a:rPr lang="en-US" sz="1700" b="1" dirty="0" smtClean="0">
                <a:latin typeface="Palatino Linotype" pitchFamily="18" charset="0"/>
              </a:rPr>
              <a:t>, THGEM (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WG6);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r>
              <a:rPr lang="en-US" sz="1700" b="1" dirty="0" smtClean="0">
                <a:latin typeface="Palatino Linotype" pitchFamily="18" charset="0"/>
              </a:rPr>
              <a:t>    C</a:t>
            </a:r>
            <a:r>
              <a:rPr lang="en-GB" sz="1700" b="1" dirty="0" err="1" smtClean="0">
                <a:latin typeface="Palatino Linotype" pitchFamily="18" charset="0"/>
              </a:rPr>
              <a:t>ompletion</a:t>
            </a:r>
            <a:r>
              <a:rPr lang="en-GB" sz="1700" b="1" dirty="0" smtClean="0">
                <a:latin typeface="Palatino Linotype" pitchFamily="18" charset="0"/>
              </a:rPr>
              <a:t> of the industrialization of main technologies (GEM, MM, THGEM)</a:t>
            </a:r>
            <a:endParaRPr lang="fr-FR" sz="1700" b="1" dirty="0" smtClean="0">
              <a:latin typeface="Palatino Linotype" pitchFamily="18" charset="0"/>
            </a:endParaRPr>
          </a:p>
          <a:p>
            <a:r>
              <a:rPr lang="en-GB" sz="1700" b="1" dirty="0" smtClean="0">
                <a:latin typeface="Palatino Linotype" pitchFamily="18" charset="0"/>
              </a:rPr>
              <a:t>  </a:t>
            </a:r>
            <a:endParaRPr lang="fr-FR" sz="1700" b="1" dirty="0" smtClean="0">
              <a:latin typeface="Palatino Linotype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1700" b="1" dirty="0" smtClean="0">
                <a:latin typeface="Palatino Linotype" pitchFamily="18" charset="0"/>
              </a:rPr>
              <a:t> Maintenance and extension of the RD51 lab and Test-Beam Infrastructure  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(WG7)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r>
              <a:rPr lang="en-US" sz="1700" b="1" dirty="0" smtClean="0">
                <a:latin typeface="Palatino Linotype" pitchFamily="18" charset="0"/>
              </a:rPr>
              <a:t>  </a:t>
            </a:r>
            <a:endParaRPr lang="fr-FR" sz="1700" b="1" dirty="0" smtClean="0">
              <a:latin typeface="Palatino Linotype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1700" b="1" dirty="0" smtClean="0">
                <a:latin typeface="Palatino Linotype" pitchFamily="18" charset="0"/>
              </a:rPr>
              <a:t> MPGD Education and Training: organization of schools for students and </a:t>
            </a:r>
          </a:p>
          <a:p>
            <a:pPr lvl="0"/>
            <a:r>
              <a:rPr lang="en-US" sz="1700" b="1" dirty="0" smtClean="0">
                <a:latin typeface="Palatino Linotype" pitchFamily="18" charset="0"/>
              </a:rPr>
              <a:t>    newcomers &amp; academic Training </a:t>
            </a:r>
            <a:r>
              <a:rPr lang="en-US" sz="1700" b="1" dirty="0" smtClean="0">
                <a:solidFill>
                  <a:srgbClr val="FF0000"/>
                </a:solidFill>
                <a:latin typeface="Palatino Linotype" pitchFamily="18" charset="0"/>
              </a:rPr>
              <a:t>(NEW WG)</a:t>
            </a:r>
            <a:endParaRPr lang="fr-FR" sz="1700" b="1" dirty="0" smtClean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44624"/>
            <a:ext cx="9144000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251520" y="116632"/>
            <a:ext cx="878497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RD51 Roadmap: Creating New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Projects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and Continuing Earlier Ones…   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55214" y="1254239"/>
            <a:ext cx="2653290" cy="224676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2008 (Original </a:t>
            </a:r>
            <a:r>
              <a:rPr lang="en-US" sz="2000" b="1" dirty="0" err="1" smtClean="0">
                <a:solidFill>
                  <a:srgbClr val="3333FF"/>
                </a:solidFill>
                <a:latin typeface="Palatino Linotype" panose="02040502050505030304" pitchFamily="18" charset="0"/>
              </a:rPr>
              <a:t>MoU</a:t>
            </a:r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):</a:t>
            </a:r>
          </a:p>
          <a:p>
            <a:endParaRPr lang="en-US" sz="2000" b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r>
              <a:rPr lang="en-US" sz="2000" b="1" u="sng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54 </a:t>
            </a:r>
            <a:r>
              <a:rPr lang="en-US" sz="2000" b="1" u="sng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RD51 </a:t>
            </a:r>
            <a:r>
              <a:rPr lang="en-US" sz="2000" b="1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Institutes</a:t>
            </a:r>
            <a:endParaRPr lang="en-US" sz="2000" b="1" dirty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endParaRPr lang="en-US" sz="2000" b="1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r>
              <a:rPr lang="en-US" sz="2000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December 2013: </a:t>
            </a:r>
          </a:p>
          <a:p>
            <a:endParaRPr lang="en-US" sz="2000" b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r>
              <a:rPr lang="en-US" sz="2000" b="1" u="sng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91 RD51 </a:t>
            </a:r>
            <a:r>
              <a:rPr lang="en-US" sz="2000" b="1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Institutes</a:t>
            </a:r>
            <a:endParaRPr lang="en-US" sz="2000" b="1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11560" y="44624"/>
            <a:ext cx="7560840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115616" y="189087"/>
            <a:ext cx="684076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How Everything Has Started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  <a:sym typeface="Wingdings" panose="05000000000000000000" pitchFamily="2" charset="2"/>
              </a:rPr>
              <a:t>(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  <a:sym typeface="Wingdings" panose="05000000000000000000" pitchFamily="2" charset="2"/>
              </a:rPr>
              <a:t>2008-2013) …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0" y="657200"/>
            <a:ext cx="6280222" cy="4572000"/>
          </a:xfrm>
          <a:prstGeom prst="rect">
            <a:avLst/>
          </a:prstGeom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017" y="4365104"/>
            <a:ext cx="6218487" cy="245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31840" y="4859868"/>
            <a:ext cx="5737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1</a:t>
            </a:r>
            <a:r>
              <a:rPr lang="en-US" b="1" baseline="30000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st</a:t>
            </a:r>
            <a:r>
              <a:rPr lang="en-US" b="1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 RD51 Meeting: April, 2008 – NIKHEF, Amsterdam</a:t>
            </a:r>
            <a:endParaRPr lang="fr-FR" b="1" dirty="0">
              <a:solidFill>
                <a:srgbClr val="3333FF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4386590"/>
            <a:ext cx="2340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First (Very Preliminary)</a:t>
            </a:r>
            <a:endParaRPr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0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12891" y="139279"/>
            <a:ext cx="8835239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13</a:t>
            </a:r>
            <a:r>
              <a:rPr lang="en-US" sz="2400" b="1" baseline="30000" dirty="0" smtClean="0">
                <a:solidFill>
                  <a:srgbClr val="FF0000"/>
                </a:solidFill>
                <a:latin typeface="Calibri" pitchFamily="34" charset="0"/>
              </a:rPr>
              <a:t>th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RD51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Collaboration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Meeting (Feb. 5-7, 2014)</a:t>
            </a:r>
          </a:p>
          <a:p>
            <a:pPr algn="ctr"/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hlinkClick r:id="rId2"/>
              </a:rPr>
              <a:t>https</a:t>
            </a:r>
            <a:r>
              <a:rPr lang="en-US" sz="20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hlinkClick r:id="rId2"/>
              </a:rPr>
              <a:t>://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hlinkClick r:id="rId2"/>
              </a:rPr>
              <a:t>indico.cern.ch/conferenceOtherViews.py?view=standard&amp;confId=283108</a:t>
            </a: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1052736"/>
            <a:ext cx="8964488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CC00CC"/>
                </a:solidFill>
              </a:rPr>
              <a:t>Wednesday,</a:t>
            </a:r>
            <a:r>
              <a:rPr lang="en-GB" sz="2000" b="1" dirty="0" smtClean="0">
                <a:solidFill>
                  <a:srgbClr val="CC00CC"/>
                </a:solidFill>
              </a:rPr>
              <a:t>  February 5 </a:t>
            </a:r>
            <a:r>
              <a:rPr lang="en-GB" sz="2000" b="1" dirty="0">
                <a:solidFill>
                  <a:srgbClr val="CC00CC"/>
                </a:solidFill>
              </a:rPr>
              <a:t>(30-7-018 - </a:t>
            </a:r>
            <a:r>
              <a:rPr lang="en-GB" sz="2000" b="1" dirty="0" err="1">
                <a:solidFill>
                  <a:srgbClr val="CC00CC"/>
                </a:solidFill>
              </a:rPr>
              <a:t>Kjell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err="1">
                <a:solidFill>
                  <a:srgbClr val="CC00CC"/>
                </a:solidFill>
              </a:rPr>
              <a:t>Johnsen</a:t>
            </a:r>
            <a:r>
              <a:rPr lang="en-GB" sz="2000" b="1" dirty="0">
                <a:solidFill>
                  <a:srgbClr val="CC00CC"/>
                </a:solidFill>
              </a:rPr>
              <a:t> Auditorium)</a:t>
            </a:r>
            <a:endParaRPr lang="en-GB" sz="2000" b="1" dirty="0">
              <a:solidFill>
                <a:srgbClr val="3333FF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10:00 – 12:00   RD51 Collaboration Board Meeting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13</a:t>
            </a:r>
            <a:r>
              <a:rPr lang="en-GB" sz="2000" b="1" dirty="0" smtClean="0">
                <a:solidFill>
                  <a:srgbClr val="663300"/>
                </a:solidFill>
              </a:rPr>
              <a:t>:00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15:00   </a:t>
            </a:r>
            <a:r>
              <a:rPr lang="en-GB" sz="2000" b="1" dirty="0" smtClean="0">
                <a:solidFill>
                  <a:srgbClr val="663300"/>
                </a:solidFill>
              </a:rPr>
              <a:t>RD51 Collaboration </a:t>
            </a:r>
            <a:r>
              <a:rPr lang="en-GB" sz="2000" b="1" dirty="0" smtClean="0">
                <a:solidFill>
                  <a:srgbClr val="663300"/>
                </a:solidFill>
              </a:rPr>
              <a:t>Plenary session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15:00 </a:t>
            </a:r>
            <a:r>
              <a:rPr lang="en-GB" sz="2000" b="1" dirty="0">
                <a:solidFill>
                  <a:srgbClr val="663300"/>
                </a:solidFill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</a:rPr>
              <a:t>19</a:t>
            </a:r>
            <a:r>
              <a:rPr lang="en-GB" sz="2000" b="1" dirty="0" smtClean="0">
                <a:solidFill>
                  <a:srgbClr val="663300"/>
                </a:solidFill>
              </a:rPr>
              <a:t>:00    </a:t>
            </a:r>
            <a:r>
              <a:rPr lang="en-GB" sz="2000" b="1" dirty="0" smtClean="0">
                <a:solidFill>
                  <a:srgbClr val="663300"/>
                </a:solidFill>
              </a:rPr>
              <a:t>WG4  Software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CC00CC"/>
                </a:solidFill>
              </a:rPr>
              <a:t>Thursday, February 6</a:t>
            </a:r>
            <a:r>
              <a:rPr lang="en-GB" sz="2000" b="1" dirty="0" smtClean="0">
                <a:solidFill>
                  <a:srgbClr val="CC00CC"/>
                </a:solidFill>
              </a:rPr>
              <a:t> (</a:t>
            </a:r>
            <a:r>
              <a:rPr lang="en-GB" sz="2000" b="1" dirty="0">
                <a:solidFill>
                  <a:srgbClr val="CC00CC"/>
                </a:solidFill>
              </a:rPr>
              <a:t>30-7-018 - </a:t>
            </a:r>
            <a:r>
              <a:rPr lang="en-GB" sz="2000" b="1" dirty="0" err="1">
                <a:solidFill>
                  <a:srgbClr val="CC00CC"/>
                </a:solidFill>
              </a:rPr>
              <a:t>Kjell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err="1">
                <a:solidFill>
                  <a:srgbClr val="CC00CC"/>
                </a:solidFill>
              </a:rPr>
              <a:t>Johnsen</a:t>
            </a:r>
            <a:r>
              <a:rPr lang="en-GB" sz="2000" b="1" dirty="0">
                <a:solidFill>
                  <a:srgbClr val="CC00CC"/>
                </a:solidFill>
              </a:rPr>
              <a:t> Auditorium)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09:00 – </a:t>
            </a:r>
            <a:r>
              <a:rPr lang="en-GB" sz="2000" b="1" dirty="0" smtClean="0">
                <a:solidFill>
                  <a:srgbClr val="663300"/>
                </a:solidFill>
              </a:rPr>
              <a:t>13:00  WG1 </a:t>
            </a:r>
            <a:r>
              <a:rPr lang="en-US" sz="2000" b="1" dirty="0">
                <a:solidFill>
                  <a:srgbClr val="663300"/>
                </a:solidFill>
              </a:rPr>
              <a:t>MPGD Technologies and New Structures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</a:t>
            </a:r>
            <a:r>
              <a:rPr lang="en-GB" sz="2000" b="1" dirty="0" smtClean="0">
                <a:solidFill>
                  <a:srgbClr val="663300"/>
                </a:solidFill>
              </a:rPr>
              <a:t>14:00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15:45  WG6 Production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15:45 -  16:15   WG7 Test Beams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16:15 -  18:00   </a:t>
            </a:r>
            <a:r>
              <a:rPr lang="en-US" sz="2000" b="1" dirty="0">
                <a:solidFill>
                  <a:srgbClr val="663300"/>
                </a:solidFill>
              </a:rPr>
              <a:t>EU H2020 Discussion / MPGD Community Input </a:t>
            </a:r>
            <a:endParaRPr lang="en-US" sz="2000" b="1" dirty="0" smtClean="0">
              <a:solidFill>
                <a:srgbClr val="663300"/>
              </a:solidFill>
            </a:endParaRPr>
          </a:p>
          <a:p>
            <a:r>
              <a:rPr lang="en-US" sz="2000" b="1" dirty="0">
                <a:solidFill>
                  <a:srgbClr val="663300"/>
                </a:solidFill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</a:rPr>
              <a:t>    20:00 -  23:00   RD51 Collaboration Dinner (let us know if you are interested)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endParaRPr lang="en-GB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CC00CC"/>
                </a:solidFill>
              </a:rPr>
              <a:t>Friday,</a:t>
            </a:r>
            <a:r>
              <a:rPr lang="en-GB" sz="2000" b="1" dirty="0">
                <a:solidFill>
                  <a:srgbClr val="CC00CC"/>
                </a:solidFill>
              </a:rPr>
              <a:t> Friday </a:t>
            </a:r>
            <a:r>
              <a:rPr lang="en-GB" sz="2000" b="1" dirty="0" smtClean="0">
                <a:solidFill>
                  <a:srgbClr val="CC00CC"/>
                </a:solidFill>
              </a:rPr>
              <a:t>7 (30-7-018 </a:t>
            </a:r>
            <a:r>
              <a:rPr lang="en-GB" sz="2000" b="1" dirty="0">
                <a:solidFill>
                  <a:srgbClr val="CC00CC"/>
                </a:solidFill>
              </a:rPr>
              <a:t>- </a:t>
            </a:r>
            <a:r>
              <a:rPr lang="en-GB" sz="2000" b="1" dirty="0" err="1">
                <a:solidFill>
                  <a:srgbClr val="CC00CC"/>
                </a:solidFill>
              </a:rPr>
              <a:t>Kjell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err="1">
                <a:solidFill>
                  <a:srgbClr val="CC00CC"/>
                </a:solidFill>
              </a:rPr>
              <a:t>Johnsen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smtClean="0">
                <a:solidFill>
                  <a:srgbClr val="CC00CC"/>
                </a:solidFill>
              </a:rPr>
              <a:t>Auditorium)</a:t>
            </a:r>
            <a:endParaRPr lang="en-GB" sz="2000" b="1" dirty="0">
              <a:solidFill>
                <a:srgbClr val="CC00CC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09:00 – 13:00  </a:t>
            </a:r>
            <a:r>
              <a:rPr lang="en-GB" sz="2000" b="1" dirty="0" smtClean="0">
                <a:solidFill>
                  <a:srgbClr val="663300"/>
                </a:solidFill>
              </a:rPr>
              <a:t>WG5 Electronics  </a:t>
            </a:r>
            <a:r>
              <a:rPr lang="en-GB" sz="2000" b="1" dirty="0" smtClean="0">
                <a:solidFill>
                  <a:srgbClr val="3333FF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14:00 - 17:00   </a:t>
            </a:r>
            <a:r>
              <a:rPr lang="en-GB" sz="2000" b="1" dirty="0" smtClean="0">
                <a:solidFill>
                  <a:srgbClr val="663300"/>
                </a:solidFill>
              </a:rPr>
              <a:t>WG2 Physics Issues </a:t>
            </a:r>
            <a:endParaRPr lang="en-GB" sz="2000" b="1" dirty="0" smtClean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9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12891" y="139279"/>
            <a:ext cx="8835239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13</a:t>
            </a:r>
            <a:r>
              <a:rPr lang="en-US" sz="2400" b="1" baseline="30000" dirty="0" smtClean="0">
                <a:solidFill>
                  <a:srgbClr val="FF0000"/>
                </a:solidFill>
                <a:latin typeface="Calibri" pitchFamily="34" charset="0"/>
              </a:rPr>
              <a:t>th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RD51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Collaboration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Meeting (Feb. 5-7, 2014)</a:t>
            </a:r>
          </a:p>
          <a:p>
            <a:pPr algn="ctr"/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hlinkClick r:id="rId2"/>
              </a:rPr>
              <a:t>https</a:t>
            </a:r>
            <a:r>
              <a:rPr lang="en-US" sz="20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hlinkClick r:id="rId2"/>
              </a:rPr>
              <a:t>://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hlinkClick r:id="rId2"/>
              </a:rPr>
              <a:t>indico.cern.ch/conferenceOtherViews.py?view=standard&amp;confId=283108</a:t>
            </a: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1052736"/>
            <a:ext cx="8964488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CC00CC"/>
                </a:solidFill>
              </a:rPr>
              <a:t>Wednesday,</a:t>
            </a:r>
            <a:r>
              <a:rPr lang="en-GB" sz="2000" b="1" dirty="0" smtClean="0">
                <a:solidFill>
                  <a:srgbClr val="CC00CC"/>
                </a:solidFill>
              </a:rPr>
              <a:t>  February 5 </a:t>
            </a:r>
            <a:r>
              <a:rPr lang="en-GB" sz="2000" b="1" dirty="0">
                <a:solidFill>
                  <a:srgbClr val="CC00CC"/>
                </a:solidFill>
              </a:rPr>
              <a:t>(30-7-018 - </a:t>
            </a:r>
            <a:r>
              <a:rPr lang="en-GB" sz="2000" b="1" dirty="0" err="1">
                <a:solidFill>
                  <a:srgbClr val="CC00CC"/>
                </a:solidFill>
              </a:rPr>
              <a:t>Kjell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err="1">
                <a:solidFill>
                  <a:srgbClr val="CC00CC"/>
                </a:solidFill>
              </a:rPr>
              <a:t>Johnsen</a:t>
            </a:r>
            <a:r>
              <a:rPr lang="en-GB" sz="2000" b="1" dirty="0">
                <a:solidFill>
                  <a:srgbClr val="CC00CC"/>
                </a:solidFill>
              </a:rPr>
              <a:t> Auditorium)</a:t>
            </a:r>
            <a:endParaRPr lang="en-GB" sz="2000" b="1" dirty="0">
              <a:solidFill>
                <a:srgbClr val="3333FF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10:00 – 12:00   RD51 Collaboration Board Meeting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13</a:t>
            </a:r>
            <a:r>
              <a:rPr lang="en-GB" sz="2000" b="1" dirty="0" smtClean="0">
                <a:solidFill>
                  <a:srgbClr val="663300"/>
                </a:solidFill>
              </a:rPr>
              <a:t>:00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15:00   </a:t>
            </a:r>
            <a:r>
              <a:rPr lang="en-GB" sz="2000" b="1" dirty="0" smtClean="0">
                <a:solidFill>
                  <a:srgbClr val="663300"/>
                </a:solidFill>
              </a:rPr>
              <a:t>RD51 Collaboration </a:t>
            </a:r>
            <a:r>
              <a:rPr lang="en-GB" sz="2000" b="1" dirty="0" smtClean="0">
                <a:solidFill>
                  <a:srgbClr val="663300"/>
                </a:solidFill>
              </a:rPr>
              <a:t>Plenary session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</a:rPr>
              <a:t>15:00 </a:t>
            </a:r>
            <a:r>
              <a:rPr lang="en-GB" sz="2000" b="1" dirty="0">
                <a:solidFill>
                  <a:srgbClr val="663300"/>
                </a:solidFill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</a:rPr>
              <a:t>19</a:t>
            </a:r>
            <a:r>
              <a:rPr lang="en-GB" sz="2000" b="1" dirty="0" smtClean="0">
                <a:solidFill>
                  <a:srgbClr val="663300"/>
                </a:solidFill>
              </a:rPr>
              <a:t>:00    </a:t>
            </a:r>
            <a:r>
              <a:rPr lang="en-GB" sz="2000" b="1" dirty="0" smtClean="0">
                <a:solidFill>
                  <a:srgbClr val="663300"/>
                </a:solidFill>
              </a:rPr>
              <a:t>WG4  Software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CC00CC"/>
                </a:solidFill>
              </a:rPr>
              <a:t>Thursday, February 6</a:t>
            </a:r>
            <a:r>
              <a:rPr lang="en-GB" sz="2000" b="1" dirty="0" smtClean="0">
                <a:solidFill>
                  <a:srgbClr val="CC00CC"/>
                </a:solidFill>
              </a:rPr>
              <a:t> (</a:t>
            </a:r>
            <a:r>
              <a:rPr lang="en-GB" sz="2000" b="1" dirty="0">
                <a:solidFill>
                  <a:srgbClr val="CC00CC"/>
                </a:solidFill>
              </a:rPr>
              <a:t>30-7-018 - </a:t>
            </a:r>
            <a:r>
              <a:rPr lang="en-GB" sz="2000" b="1" dirty="0" err="1">
                <a:solidFill>
                  <a:srgbClr val="CC00CC"/>
                </a:solidFill>
              </a:rPr>
              <a:t>Kjell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err="1">
                <a:solidFill>
                  <a:srgbClr val="CC00CC"/>
                </a:solidFill>
              </a:rPr>
              <a:t>Johnsen</a:t>
            </a:r>
            <a:r>
              <a:rPr lang="en-GB" sz="2000" b="1" dirty="0">
                <a:solidFill>
                  <a:srgbClr val="CC00CC"/>
                </a:solidFill>
              </a:rPr>
              <a:t> Auditorium)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GB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09:00 – </a:t>
            </a:r>
            <a:r>
              <a:rPr lang="en-GB" sz="2000" b="1" dirty="0" smtClean="0">
                <a:solidFill>
                  <a:srgbClr val="663300"/>
                </a:solidFill>
              </a:rPr>
              <a:t>13:00  WG1 </a:t>
            </a:r>
            <a:r>
              <a:rPr lang="en-US" sz="2000" b="1" dirty="0">
                <a:solidFill>
                  <a:srgbClr val="663300"/>
                </a:solidFill>
              </a:rPr>
              <a:t>MPGD Technologies and New Structures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</a:t>
            </a:r>
            <a:r>
              <a:rPr lang="en-GB" sz="2000" b="1" dirty="0" smtClean="0">
                <a:solidFill>
                  <a:srgbClr val="663300"/>
                </a:solidFill>
              </a:rPr>
              <a:t>14:00 </a:t>
            </a:r>
            <a:r>
              <a:rPr lang="en-GB" sz="2000" b="1" dirty="0" smtClean="0">
                <a:solidFill>
                  <a:srgbClr val="663300"/>
                </a:solidFill>
              </a:rPr>
              <a:t>– </a:t>
            </a:r>
            <a:r>
              <a:rPr lang="en-GB" sz="2000" b="1" dirty="0" smtClean="0">
                <a:solidFill>
                  <a:srgbClr val="663300"/>
                </a:solidFill>
              </a:rPr>
              <a:t>15:45  WG6 Production</a:t>
            </a:r>
          </a:p>
          <a:p>
            <a:r>
              <a:rPr lang="en-GB" sz="2000" b="1" dirty="0">
                <a:solidFill>
                  <a:srgbClr val="663300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   15:45 -  16:15   WG7 Test Beams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16:15 -  18:00   </a:t>
            </a:r>
            <a:r>
              <a:rPr lang="en-US" sz="2000" b="1" dirty="0">
                <a:solidFill>
                  <a:srgbClr val="663300"/>
                </a:solidFill>
              </a:rPr>
              <a:t>EU H2020 Discussion / MPGD Community Input </a:t>
            </a:r>
            <a:endParaRPr lang="en-US" sz="2000" b="1" dirty="0" smtClean="0">
              <a:solidFill>
                <a:srgbClr val="663300"/>
              </a:solidFill>
            </a:endParaRPr>
          </a:p>
          <a:p>
            <a:r>
              <a:rPr lang="en-US" sz="2000" b="1" dirty="0">
                <a:solidFill>
                  <a:srgbClr val="663300"/>
                </a:solidFill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</a:rPr>
              <a:t>    20:00 -  23:00   RD51 Collaboration Dinner (let us know if you are interested)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endParaRPr lang="en-GB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CC00CC"/>
                </a:solidFill>
              </a:rPr>
              <a:t>Friday,</a:t>
            </a:r>
            <a:r>
              <a:rPr lang="en-GB" sz="2000" b="1" dirty="0">
                <a:solidFill>
                  <a:srgbClr val="CC00CC"/>
                </a:solidFill>
              </a:rPr>
              <a:t> Friday </a:t>
            </a:r>
            <a:r>
              <a:rPr lang="en-GB" sz="2000" b="1" dirty="0" smtClean="0">
                <a:solidFill>
                  <a:srgbClr val="CC00CC"/>
                </a:solidFill>
              </a:rPr>
              <a:t>7 (30-7-018 </a:t>
            </a:r>
            <a:r>
              <a:rPr lang="en-GB" sz="2000" b="1" dirty="0">
                <a:solidFill>
                  <a:srgbClr val="CC00CC"/>
                </a:solidFill>
              </a:rPr>
              <a:t>- </a:t>
            </a:r>
            <a:r>
              <a:rPr lang="en-GB" sz="2000" b="1" dirty="0" err="1">
                <a:solidFill>
                  <a:srgbClr val="CC00CC"/>
                </a:solidFill>
              </a:rPr>
              <a:t>Kjell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err="1">
                <a:solidFill>
                  <a:srgbClr val="CC00CC"/>
                </a:solidFill>
              </a:rPr>
              <a:t>Johnsen</a:t>
            </a:r>
            <a:r>
              <a:rPr lang="en-GB" sz="2000" b="1" dirty="0">
                <a:solidFill>
                  <a:srgbClr val="CC00CC"/>
                </a:solidFill>
              </a:rPr>
              <a:t> </a:t>
            </a:r>
            <a:r>
              <a:rPr lang="en-GB" sz="2000" b="1" dirty="0" smtClean="0">
                <a:solidFill>
                  <a:srgbClr val="CC00CC"/>
                </a:solidFill>
              </a:rPr>
              <a:t>Auditorium)</a:t>
            </a:r>
            <a:endParaRPr lang="en-GB" sz="2000" b="1" dirty="0">
              <a:solidFill>
                <a:srgbClr val="CC00CC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09:00 – 13:00  </a:t>
            </a:r>
            <a:r>
              <a:rPr lang="en-GB" sz="2000" b="1" dirty="0" smtClean="0">
                <a:solidFill>
                  <a:srgbClr val="663300"/>
                </a:solidFill>
              </a:rPr>
              <a:t>WG5 Electronics  </a:t>
            </a:r>
            <a:r>
              <a:rPr lang="en-GB" sz="2000" b="1" dirty="0" smtClean="0">
                <a:solidFill>
                  <a:srgbClr val="3333FF"/>
                </a:solidFill>
              </a:rPr>
              <a:t> </a:t>
            </a:r>
            <a:r>
              <a:rPr lang="en-GB" sz="2000" b="1" dirty="0" smtClean="0">
                <a:solidFill>
                  <a:srgbClr val="663300"/>
                </a:solidFill>
              </a:rPr>
              <a:t> </a:t>
            </a:r>
            <a:endParaRPr lang="en-GB" sz="2000" b="1" dirty="0" smtClean="0">
              <a:solidFill>
                <a:srgbClr val="663300"/>
              </a:solidFill>
            </a:endParaRPr>
          </a:p>
          <a:p>
            <a:r>
              <a:rPr lang="en-GB" sz="2000" b="1" dirty="0" smtClean="0">
                <a:solidFill>
                  <a:srgbClr val="663300"/>
                </a:solidFill>
              </a:rPr>
              <a:t>     14:00 - 17:00   </a:t>
            </a:r>
            <a:r>
              <a:rPr lang="en-GB" sz="2000" b="1" dirty="0" smtClean="0">
                <a:solidFill>
                  <a:srgbClr val="663300"/>
                </a:solidFill>
              </a:rPr>
              <a:t>WG2 Physics Issues </a:t>
            </a:r>
            <a:endParaRPr lang="en-GB" sz="2000" b="1" dirty="0" smtClean="0">
              <a:solidFill>
                <a:srgbClr val="663300"/>
              </a:solidFill>
            </a:endParaRP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827584" y="260648"/>
            <a:ext cx="1584176" cy="2633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Today: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23528" y="66661"/>
            <a:ext cx="8424936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827584" y="188466"/>
            <a:ext cx="7560840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 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Prolongation for the 5-Years </a:t>
            </a:r>
            <a:r>
              <a:rPr lang="fr-FR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Term</a:t>
            </a:r>
            <a:r>
              <a:rPr lang="fr-FR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(2014-2018)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764704"/>
            <a:ext cx="8933728" cy="20928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LHCC Minutes (June 12-13, 2013):</a:t>
            </a:r>
          </a:p>
          <a:p>
            <a:endParaRPr lang="en-US" sz="1600" b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algn="just"/>
            <a:r>
              <a:rPr lang="en-US" sz="1600" dirty="0" smtClean="0">
                <a:latin typeface="Palatino Linotype" panose="02040502050505030304" pitchFamily="18" charset="0"/>
              </a:rPr>
              <a:t>In </a:t>
            </a:r>
            <a:r>
              <a:rPr lang="en-US" sz="1600" dirty="0">
                <a:latin typeface="Palatino Linotype" panose="02040502050505030304" pitchFamily="18" charset="0"/>
              </a:rPr>
              <a:t>summary, </a:t>
            </a:r>
            <a:r>
              <a:rPr lang="en-US" sz="1600" b="1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RD51 is a successful R&amp;D Collaboration with well-defined and important future</a:t>
            </a:r>
          </a:p>
          <a:p>
            <a:pPr algn="just"/>
            <a:r>
              <a:rPr lang="en-US" sz="1600" b="1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plans.</a:t>
            </a:r>
            <a:r>
              <a:rPr lang="en-US" sz="1600" dirty="0">
                <a:latin typeface="Palatino Linotype" panose="02040502050505030304" pitchFamily="18" charset="0"/>
              </a:rPr>
              <a:t> In view of the above and given the modest request for resources for further work, the</a:t>
            </a:r>
          </a:p>
          <a:p>
            <a:pPr algn="just"/>
            <a:r>
              <a:rPr lang="en-US" sz="1600" dirty="0">
                <a:latin typeface="Palatino Linotype" panose="02040502050505030304" pitchFamily="18" charset="0"/>
              </a:rPr>
              <a:t>referees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recommend</a:t>
            </a:r>
            <a:r>
              <a:rPr lang="en-US" sz="1600" b="1" dirty="0">
                <a:latin typeface="Palatino Linotype" panose="02040502050505030304" pitchFamily="18" charset="0"/>
              </a:rPr>
              <a:t> </a:t>
            </a:r>
            <a:r>
              <a:rPr lang="en-US" sz="1600" dirty="0">
                <a:latin typeface="Palatino Linotype" panose="02040502050505030304" pitchFamily="18" charset="0"/>
              </a:rPr>
              <a:t>that the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RD51 R&amp;D </a:t>
            </a:r>
            <a:r>
              <a:rPr lang="en-US" sz="1600" dirty="0">
                <a:latin typeface="Palatino Linotype" panose="02040502050505030304" pitchFamily="18" charset="0"/>
              </a:rPr>
              <a:t>project be </a:t>
            </a:r>
            <a:r>
              <a:rPr lang="en-US" sz="1600" b="1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continued</a:t>
            </a:r>
            <a:r>
              <a:rPr lang="en-US" sz="1600" u="sng" dirty="0">
                <a:latin typeface="Palatino Linotype" panose="02040502050505030304" pitchFamily="18" charset="0"/>
              </a:rPr>
              <a:t> </a:t>
            </a:r>
            <a:r>
              <a:rPr lang="en-US" sz="1600" b="1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for five years beyond 2013</a:t>
            </a:r>
          </a:p>
          <a:p>
            <a:pPr algn="just"/>
            <a:r>
              <a:rPr lang="en-US" sz="1600" dirty="0">
                <a:latin typeface="Palatino Linotype" panose="02040502050505030304" pitchFamily="18" charset="0"/>
              </a:rPr>
              <a:t>and for CERN to continue to provide the limited requested support to the Collaboration. A</a:t>
            </a:r>
          </a:p>
          <a:p>
            <a:pPr algn="just"/>
            <a:r>
              <a:rPr lang="en-US" sz="1600" dirty="0">
                <a:latin typeface="Palatino Linotype" panose="02040502050505030304" pitchFamily="18" charset="0"/>
              </a:rPr>
              <a:t>status report is expected to be submitted to the LHCC in one year’s time. The Committee</a:t>
            </a:r>
          </a:p>
          <a:p>
            <a:pPr algn="just"/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agrees</a:t>
            </a:r>
            <a:r>
              <a:rPr lang="en-US" sz="1600" b="1" dirty="0">
                <a:latin typeface="Palatino Linotype" panose="02040502050505030304" pitchFamily="18" charset="0"/>
              </a:rPr>
              <a:t> </a:t>
            </a:r>
            <a:r>
              <a:rPr lang="en-US" sz="1600" dirty="0">
                <a:latin typeface="Palatino Linotype" panose="02040502050505030304" pitchFamily="18" charset="0"/>
              </a:rPr>
              <a:t>to the continuation of the project on this basis.</a:t>
            </a:r>
            <a:endParaRPr lang="fr-FR" sz="1600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691" y="3140968"/>
            <a:ext cx="8946541" cy="335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3333FF"/>
                </a:solidFill>
                <a:latin typeface="Palatino Linotype" panose="02040502050505030304" pitchFamily="18" charset="0"/>
              </a:rPr>
              <a:t>CERN Research Board Minutes (August 28, 2013):</a:t>
            </a:r>
          </a:p>
          <a:p>
            <a:endParaRPr lang="en-US" dirty="0" smtClean="0"/>
          </a:p>
          <a:p>
            <a:r>
              <a:rPr lang="en-US" sz="1600" dirty="0">
                <a:latin typeface="Palatino Linotype" panose="02040502050505030304" pitchFamily="18" charset="0"/>
              </a:rPr>
              <a:t>Existing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R&amp;D projects RD39, RD42, RD50 and RD51 </a:t>
            </a:r>
            <a:r>
              <a:rPr lang="en-US" sz="1600" dirty="0">
                <a:latin typeface="Palatino Linotype" panose="02040502050505030304" pitchFamily="18" charset="0"/>
              </a:rPr>
              <a:t>were reviewed. </a:t>
            </a:r>
            <a:r>
              <a:rPr lang="en-US" sz="1600" b="1" u="sng" dirty="0" smtClean="0">
                <a:latin typeface="Palatino Linotype" panose="02040502050505030304" pitchFamily="18" charset="0"/>
              </a:rPr>
              <a:t>RD39 </a:t>
            </a:r>
            <a:r>
              <a:rPr lang="en-US" sz="1600" b="1" u="sng" dirty="0">
                <a:latin typeface="Palatino Linotype" panose="02040502050505030304" pitchFamily="18" charset="0"/>
              </a:rPr>
              <a:t>studies </a:t>
            </a:r>
            <a:r>
              <a:rPr lang="en-US" sz="1600" dirty="0">
                <a:latin typeface="Palatino Linotype" panose="02040502050505030304" pitchFamily="18" charset="0"/>
              </a:rPr>
              <a:t>3D-trenched, </a:t>
            </a:r>
            <a:endParaRPr lang="en-US" sz="1600" dirty="0" smtClean="0">
              <a:latin typeface="Palatino Linotype" panose="02040502050505030304" pitchFamily="18" charset="0"/>
            </a:endParaRPr>
          </a:p>
          <a:p>
            <a:r>
              <a:rPr lang="en-US" sz="1600" dirty="0" smtClean="0">
                <a:latin typeface="Palatino Linotype" panose="02040502050505030304" pitchFamily="18" charset="0"/>
              </a:rPr>
              <a:t>cryogenic </a:t>
            </a:r>
            <a:r>
              <a:rPr lang="en-US" sz="1600" dirty="0">
                <a:latin typeface="Palatino Linotype" panose="02040502050505030304" pitchFamily="18" charset="0"/>
              </a:rPr>
              <a:t>charge injection devices (CID) and CVD diamond detectors, with applications for beam </a:t>
            </a:r>
            <a:r>
              <a:rPr lang="en-US" sz="1600" dirty="0" smtClean="0">
                <a:latin typeface="Palatino Linotype" panose="02040502050505030304" pitchFamily="18" charset="0"/>
              </a:rPr>
              <a:t>monitoring </a:t>
            </a:r>
            <a:r>
              <a:rPr lang="en-US" sz="1600" dirty="0">
                <a:latin typeface="Palatino Linotype" panose="02040502050505030304" pitchFamily="18" charset="0"/>
              </a:rPr>
              <a:t>at the LHC.  The LHCC recommends emphasis on the BLM development, and R&amp;D </a:t>
            </a:r>
            <a:r>
              <a:rPr lang="en-US" sz="1600" dirty="0" smtClean="0">
                <a:latin typeface="Palatino Linotype" panose="02040502050505030304" pitchFamily="18" charset="0"/>
              </a:rPr>
              <a:t>on </a:t>
            </a:r>
            <a:r>
              <a:rPr lang="en-US" sz="1600" dirty="0">
                <a:latin typeface="Palatino Linotype" panose="02040502050505030304" pitchFamily="18" charset="0"/>
              </a:rPr>
              <a:t>the CID sensors should be progressively integrated into RD42 and RD50.  </a:t>
            </a:r>
            <a:r>
              <a:rPr lang="en-US" sz="1600" b="1" u="sng" dirty="0">
                <a:latin typeface="Palatino Linotype" panose="02040502050505030304" pitchFamily="18" charset="0"/>
              </a:rPr>
              <a:t>RD42 is comparing</a:t>
            </a:r>
            <a:r>
              <a:rPr lang="en-US" sz="1600" b="1" dirty="0">
                <a:latin typeface="Palatino Linotype" panose="02040502050505030304" pitchFamily="18" charset="0"/>
              </a:rPr>
              <a:t> </a:t>
            </a:r>
            <a:r>
              <a:rPr lang="en-US" sz="1600" dirty="0" err="1" smtClean="0">
                <a:latin typeface="Palatino Linotype" panose="02040502050505030304" pitchFamily="18" charset="0"/>
              </a:rPr>
              <a:t>scCVD</a:t>
            </a:r>
            <a:r>
              <a:rPr lang="en-US" sz="1600" dirty="0" smtClean="0">
                <a:latin typeface="Palatino Linotype" panose="02040502050505030304" pitchFamily="18" charset="0"/>
              </a:rPr>
              <a:t> </a:t>
            </a:r>
            <a:r>
              <a:rPr lang="en-US" sz="1600" dirty="0">
                <a:latin typeface="Palatino Linotype" panose="02040502050505030304" pitchFamily="18" charset="0"/>
              </a:rPr>
              <a:t>and </a:t>
            </a:r>
            <a:r>
              <a:rPr lang="en-US" sz="1600" dirty="0" err="1">
                <a:latin typeface="Palatino Linotype" panose="02040502050505030304" pitchFamily="18" charset="0"/>
              </a:rPr>
              <a:t>pCVD</a:t>
            </a:r>
            <a:r>
              <a:rPr lang="en-US" sz="1600" dirty="0">
                <a:latin typeface="Palatino Linotype" panose="02040502050505030304" pitchFamily="18" charset="0"/>
              </a:rPr>
              <a:t> detectors, with applications in specialized detectors such as the PLT for CMS </a:t>
            </a:r>
            <a:r>
              <a:rPr lang="en-US" sz="1600" dirty="0" smtClean="0">
                <a:latin typeface="Palatino Linotype" panose="02040502050505030304" pitchFamily="18" charset="0"/>
              </a:rPr>
              <a:t>and </a:t>
            </a:r>
            <a:r>
              <a:rPr lang="en-US" sz="1600" dirty="0">
                <a:latin typeface="Palatino Linotype" panose="02040502050505030304" pitchFamily="18" charset="0"/>
              </a:rPr>
              <a:t>BCM for ATLAS, and with potential for pixel detectors.  </a:t>
            </a:r>
            <a:r>
              <a:rPr lang="en-US" sz="1600" b="1" u="sng" dirty="0">
                <a:latin typeface="Palatino Linotype" panose="02040502050505030304" pitchFamily="18" charset="0"/>
              </a:rPr>
              <a:t>RD50 is a productive </a:t>
            </a:r>
            <a:r>
              <a:rPr lang="en-US" sz="1600" dirty="0">
                <a:latin typeface="Palatino Linotype" panose="02040502050505030304" pitchFamily="18" charset="0"/>
              </a:rPr>
              <a:t>and </a:t>
            </a:r>
            <a:r>
              <a:rPr lang="en-US" sz="1600" dirty="0" smtClean="0">
                <a:latin typeface="Palatino Linotype" panose="02040502050505030304" pitchFamily="18" charset="0"/>
              </a:rPr>
              <a:t>diversified R&amp;D </a:t>
            </a:r>
            <a:r>
              <a:rPr lang="en-US" sz="1600" dirty="0">
                <a:latin typeface="Palatino Linotype" panose="02040502050505030304" pitchFamily="18" charset="0"/>
              </a:rPr>
              <a:t>collaboration for radiation-hard semiconductor development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.  </a:t>
            </a:r>
            <a:r>
              <a:rPr lang="en-US" sz="1600" b="1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RD51 is a large collaboration</a:t>
            </a:r>
            <a:r>
              <a:rPr lang="en-US" sz="1600" dirty="0">
                <a:latin typeface="Palatino Linotype" panose="02040502050505030304" pitchFamily="18" charset="0"/>
              </a:rPr>
              <a:t> </a:t>
            </a:r>
            <a:r>
              <a:rPr lang="en-US" sz="1600" dirty="0" smtClean="0">
                <a:latin typeface="Palatino Linotype" panose="02040502050505030304" pitchFamily="18" charset="0"/>
              </a:rPr>
              <a:t>studying </a:t>
            </a:r>
            <a:r>
              <a:rPr lang="en-US" sz="1600" dirty="0">
                <a:latin typeface="Palatino Linotype" panose="02040502050505030304" pitchFamily="18" charset="0"/>
              </a:rPr>
              <a:t>advanced gas-avalanche micro-pattern gas detectors (MPGD) of various types and </a:t>
            </a:r>
            <a:r>
              <a:rPr lang="en-US" sz="1600" dirty="0" smtClean="0">
                <a:latin typeface="Palatino Linotype" panose="02040502050505030304" pitchFamily="18" charset="0"/>
              </a:rPr>
              <a:t>readout </a:t>
            </a:r>
            <a:r>
              <a:rPr lang="en-US" sz="1600" dirty="0">
                <a:latin typeface="Palatino Linotype" panose="02040502050505030304" pitchFamily="18" charset="0"/>
              </a:rPr>
              <a:t>technologies. 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The Research Board approved the continuation of these projects for the </a:t>
            </a:r>
            <a:r>
              <a:rPr lang="en-US" sz="1600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coming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year;</a:t>
            </a:r>
            <a:r>
              <a:rPr lang="en-US" sz="1600" dirty="0">
                <a:latin typeface="Palatino Linotype" panose="02040502050505030304" pitchFamily="18" charset="0"/>
              </a:rPr>
              <a:t> </a:t>
            </a:r>
            <a:r>
              <a:rPr lang="en-US" sz="1600" b="1" dirty="0">
                <a:latin typeface="Palatino Linotype" panose="02040502050505030304" pitchFamily="18" charset="0"/>
              </a:rPr>
              <a:t>for RD39 further continuation would be subject to new results being produced </a:t>
            </a:r>
            <a:r>
              <a:rPr lang="en-US" sz="1600" b="1" dirty="0" smtClean="0">
                <a:latin typeface="Palatino Linotype" panose="02040502050505030304" pitchFamily="18" charset="0"/>
              </a:rPr>
              <a:t>during </a:t>
            </a:r>
            <a:r>
              <a:rPr lang="en-US" sz="1600" b="1" dirty="0">
                <a:latin typeface="Palatino Linotype" panose="02040502050505030304" pitchFamily="18" charset="0"/>
              </a:rPr>
              <a:t>that time; </a:t>
            </a:r>
            <a:r>
              <a:rPr lang="en-US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for RD51 the approval is for five years</a:t>
            </a:r>
            <a:r>
              <a:rPr lang="en-US" sz="1600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.</a:t>
            </a:r>
            <a:endParaRPr lang="en-US" sz="1600" b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10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23528" y="66661"/>
            <a:ext cx="8424936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827584" y="188466"/>
            <a:ext cx="7560840" cy="3602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2013: USA Snowmass Instrumentation Frontier Report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20688"/>
            <a:ext cx="4428492" cy="334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496" y="4012609"/>
            <a:ext cx="9036496" cy="280076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Palatino Linotype" panose="02040502050505030304" pitchFamily="18" charset="0"/>
              </a:rPr>
              <a:t>“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Micro-pattern gas detectors (MPGDs) </a:t>
            </a:r>
            <a:r>
              <a:rPr lang="en-US" sz="1600" dirty="0">
                <a:latin typeface="Palatino Linotype" panose="02040502050505030304" pitchFamily="18" charset="0"/>
              </a:rPr>
              <a:t>for charged particle tracking and </a:t>
            </a:r>
            <a:r>
              <a:rPr lang="en-US" sz="1600" dirty="0" err="1">
                <a:latin typeface="Palatino Linotype" panose="02040502050505030304" pitchFamily="18" charset="0"/>
              </a:rPr>
              <a:t>muon</a:t>
            </a:r>
            <a:r>
              <a:rPr lang="en-US" sz="1600" dirty="0">
                <a:latin typeface="Palatino Linotype" panose="02040502050505030304" pitchFamily="18" charset="0"/>
              </a:rPr>
              <a:t> detection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are an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alternative to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pixelated silicon vertex and tracking detectors [85]</a:t>
            </a:r>
            <a:r>
              <a:rPr lang="en-US" sz="1600" dirty="0">
                <a:latin typeface="Palatino Linotype" panose="02040502050505030304" pitchFamily="18" charset="0"/>
              </a:rPr>
              <a:t>. These low-mass detectors have the potential </a:t>
            </a:r>
            <a:r>
              <a:rPr lang="en-US" sz="1600" dirty="0" smtClean="0">
                <a:latin typeface="Palatino Linotype" panose="02040502050505030304" pitchFamily="18" charset="0"/>
              </a:rPr>
              <a:t>of economically </a:t>
            </a:r>
            <a:r>
              <a:rPr lang="en-US" sz="1600" dirty="0">
                <a:latin typeface="Palatino Linotype" panose="02040502050505030304" pitchFamily="18" charset="0"/>
              </a:rPr>
              <a:t>covering large areas and provide high tolerance against radiation damage, high spatial </a:t>
            </a:r>
            <a:r>
              <a:rPr lang="en-US" sz="1600" dirty="0" smtClean="0">
                <a:latin typeface="Palatino Linotype" panose="02040502050505030304" pitchFamily="18" charset="0"/>
              </a:rPr>
              <a:t>resolution (of </a:t>
            </a:r>
            <a:r>
              <a:rPr lang="en-US" sz="1600" dirty="0">
                <a:latin typeface="Palatino Linotype" panose="02040502050505030304" pitchFamily="18" charset="0"/>
              </a:rPr>
              <a:t>order </a:t>
            </a:r>
            <a:r>
              <a:rPr lang="en-US" sz="1600" dirty="0" smtClean="0">
                <a:latin typeface="Palatino Linotype" panose="02040502050505030304" pitchFamily="18" charset="0"/>
              </a:rPr>
              <a:t>10</a:t>
            </a:r>
            <a:r>
              <a:rPr lang="en-US" sz="1600" dirty="0" smtClean="0"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latin typeface="Palatino Linotype" panose="02040502050505030304" pitchFamily="18" charset="0"/>
              </a:rPr>
              <a:t>m</a:t>
            </a:r>
            <a:r>
              <a:rPr lang="en-US" sz="1600" dirty="0">
                <a:latin typeface="Palatino Linotype" panose="02040502050505030304" pitchFamily="18" charset="0"/>
              </a:rPr>
              <a:t>), and good time resolution (of order 1ns). Future work is needed to reduce </a:t>
            </a:r>
            <a:r>
              <a:rPr lang="en-US" sz="1600" dirty="0" smtClean="0">
                <a:latin typeface="Palatino Linotype" panose="02040502050505030304" pitchFamily="18" charset="0"/>
              </a:rPr>
              <a:t>the readout </a:t>
            </a:r>
            <a:r>
              <a:rPr lang="en-US" sz="1600" dirty="0">
                <a:latin typeface="Palatino Linotype" panose="02040502050505030304" pitchFamily="18" charset="0"/>
              </a:rPr>
              <a:t>cost by developing highly integrated, radiation-hardened front-end readout electronics with at </a:t>
            </a:r>
            <a:r>
              <a:rPr lang="en-US" sz="1600" dirty="0" smtClean="0">
                <a:latin typeface="Palatino Linotype" panose="02040502050505030304" pitchFamily="18" charset="0"/>
              </a:rPr>
              <a:t>least 4000 </a:t>
            </a:r>
            <a:r>
              <a:rPr lang="en-US" sz="1600" dirty="0">
                <a:latin typeface="Palatino Linotype" panose="02040502050505030304" pitchFamily="18" charset="0"/>
              </a:rPr>
              <a:t>channels/chip and high density detector electronics interconnects and integrating ex-circuit </a:t>
            </a:r>
            <a:r>
              <a:rPr lang="en-US" sz="1600" dirty="0" smtClean="0">
                <a:latin typeface="Palatino Linotype" panose="02040502050505030304" pitchFamily="18" charset="0"/>
              </a:rPr>
              <a:t>readout electronics </a:t>
            </a:r>
            <a:r>
              <a:rPr lang="en-US" sz="1600" dirty="0">
                <a:latin typeface="Palatino Linotype" panose="02040502050505030304" pitchFamily="18" charset="0"/>
              </a:rPr>
              <a:t>directly into the MPGD structure.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Work is also required to develop innovative signal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induction structures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to reduce cost, improve performance, and provide stability against electric breakdown. It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is important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to develop materials with resistance to aging and radiation damage, as well as 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cost-effective MPGD </a:t>
            </a:r>
            <a:r>
              <a:rPr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construction techniques for high-volume production</a:t>
            </a:r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.”</a:t>
            </a:r>
            <a:endParaRPr lang="en-US" sz="1600" dirty="0">
              <a:solidFill>
                <a:srgbClr val="FF0000"/>
              </a:solidFill>
              <a:effectLst/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4427" y="1497558"/>
            <a:ext cx="4233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Contribution to “Large – Area Arrays”:</a:t>
            </a:r>
          </a:p>
          <a:p>
            <a:pPr algn="ctr"/>
            <a:r>
              <a:rPr lang="en-US" b="1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(special thanks to </a:t>
            </a:r>
          </a:p>
          <a:p>
            <a:pPr algn="ctr"/>
            <a:r>
              <a:rPr lang="en-US" b="1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M. </a:t>
            </a:r>
            <a:r>
              <a:rPr lang="en-US" b="1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Hohlmann</a:t>
            </a:r>
            <a:r>
              <a:rPr lang="en-US" b="1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, R. </a:t>
            </a:r>
            <a:r>
              <a:rPr lang="en-US" b="1" dirty="0" err="1" smtClean="0">
                <a:solidFill>
                  <a:srgbClr val="663300"/>
                </a:solidFill>
                <a:latin typeface="Palatino Linotype" panose="02040502050505030304" pitchFamily="18" charset="0"/>
              </a:rPr>
              <a:t>Rusack</a:t>
            </a:r>
            <a:r>
              <a:rPr lang="en-US" b="1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, A. White):</a:t>
            </a:r>
            <a:endParaRPr lang="fr-FR" b="1" dirty="0">
              <a:solidFill>
                <a:srgbClr val="6633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8967" y="2708920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Palatino Linotype" panose="02040502050505030304" pitchFamily="18" charset="0"/>
                <a:hlinkClick r:id="rId3"/>
              </a:rPr>
              <a:t>http://</a:t>
            </a:r>
            <a:r>
              <a:rPr lang="fr-FR" sz="1600" dirty="0" smtClean="0">
                <a:latin typeface="Palatino Linotype" panose="02040502050505030304" pitchFamily="18" charset="0"/>
                <a:hlinkClick r:id="rId3"/>
              </a:rPr>
              <a:t>www.snowmass2013.org/</a:t>
            </a:r>
          </a:p>
          <a:p>
            <a:r>
              <a:rPr lang="fr-FR" sz="1600" dirty="0" err="1" smtClean="0">
                <a:latin typeface="Palatino Linotype" panose="02040502050505030304" pitchFamily="18" charset="0"/>
                <a:hlinkClick r:id="rId3"/>
              </a:rPr>
              <a:t>tiki-index.php?page</a:t>
            </a:r>
            <a:r>
              <a:rPr lang="fr-FR" sz="1600" dirty="0" smtClean="0">
                <a:latin typeface="Palatino Linotype" panose="02040502050505030304" pitchFamily="18" charset="0"/>
                <a:hlinkClick r:id="rId3"/>
              </a:rPr>
              <a:t>=Instrumentation%20Frontier</a:t>
            </a:r>
            <a:endParaRPr lang="fr-FR" sz="1600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39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44624"/>
            <a:ext cx="8784976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323528" y="189087"/>
            <a:ext cx="8496944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June 2013: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Events - MPGD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Conference and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Collaboration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Meeting in </a:t>
            </a:r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Zaragosa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77" y="638793"/>
            <a:ext cx="4492923" cy="6174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3210" y="3726084"/>
            <a:ext cx="34246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hlinkClick r:id="rId3"/>
              </a:rPr>
              <a:t>http://gifna.unizar.es/mpgd13</a:t>
            </a:r>
            <a:endParaRPr lang="fr-FR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207" y="638792"/>
            <a:ext cx="4474297" cy="617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88024" y="3279808"/>
            <a:ext cx="244169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Three winners of the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Charpak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Award: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2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27389"/>
            <a:ext cx="9107488" cy="5137915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9512" y="44624"/>
            <a:ext cx="8784976" cy="864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23528" y="133325"/>
            <a:ext cx="8496944" cy="775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14-15 October 2013: 1</a:t>
            </a:r>
            <a:r>
              <a:rPr lang="en-US" sz="2400" kern="10" baseline="3000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st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Academia – Industry Matching Event</a:t>
            </a:r>
          </a:p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“Special Workshop on Neutron Detection with MPGDs”</a:t>
            </a:r>
            <a:endParaRPr lang="en-US" sz="24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36" y="6165304"/>
            <a:ext cx="7808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Research + industry + potential users focused on dedicated applications </a:t>
            </a:r>
            <a:endParaRPr lang="en-US" dirty="0" smtClean="0">
              <a:solidFill>
                <a:srgbClr val="663300"/>
              </a:solidFill>
              <a:latin typeface="Palatino Linotype" panose="02040502050505030304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91 </a:t>
            </a:r>
            <a:r>
              <a:rPr lang="en-U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participants: </a:t>
            </a:r>
            <a:r>
              <a:rPr lang="en-US" dirty="0">
                <a:latin typeface="Palatino Linotype" panose="02040502050505030304" pitchFamily="18" charset="0"/>
                <a:hlinkClick r:id="rId3"/>
              </a:rPr>
              <a:t>https://</a:t>
            </a:r>
            <a:r>
              <a:rPr lang="en-US" dirty="0" smtClean="0">
                <a:latin typeface="Palatino Linotype" panose="02040502050505030304" pitchFamily="18" charset="0"/>
                <a:hlinkClick r:id="rId3"/>
              </a:rPr>
              <a:t>indico.cern.ch/conferenceDisplay.py?confId=265187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1068"/>
            <a:ext cx="2736304" cy="20522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005064"/>
            <a:ext cx="2736304" cy="205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3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44624"/>
            <a:ext cx="8784976" cy="864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323528" y="133325"/>
            <a:ext cx="8496944" cy="775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14-15 October 2013: 1</a:t>
            </a:r>
            <a:r>
              <a:rPr lang="en-US" sz="2400" kern="10" baseline="3000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st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RD51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Academia – Industry Matching Event</a:t>
            </a:r>
          </a:p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“Special Workshop on Neutron Detection with MPGDs”</a:t>
            </a:r>
            <a:endParaRPr lang="en-US" sz="24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9433"/>
            <a:ext cx="9144000" cy="58385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9512" y="3861048"/>
            <a:ext cx="8784976" cy="286232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Summary papers based on workshop contributions: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Richard Hall-</a:t>
            </a:r>
            <a:r>
              <a:rPr lang="en-US" b="1" dirty="0"/>
              <a:t>W</a:t>
            </a:r>
            <a:r>
              <a:rPr lang="en-US" b="1" dirty="0" smtClean="0"/>
              <a:t>ilton: </a:t>
            </a:r>
            <a:r>
              <a:rPr lang="en-US" b="1" dirty="0" smtClean="0">
                <a:solidFill>
                  <a:srgbClr val="3333FF"/>
                </a:solidFill>
              </a:rPr>
              <a:t>“The </a:t>
            </a:r>
            <a:r>
              <a:rPr lang="en-US" b="1" dirty="0">
                <a:solidFill>
                  <a:srgbClr val="3333FF"/>
                </a:solidFill>
              </a:rPr>
              <a:t>importance of defining proper methods to characterize the detectors; detector needs for </a:t>
            </a:r>
            <a:r>
              <a:rPr lang="en-US" b="1" dirty="0" smtClean="0">
                <a:solidFill>
                  <a:srgbClr val="3333FF"/>
                </a:solidFill>
              </a:rPr>
              <a:t>ESS”</a:t>
            </a:r>
            <a:endParaRPr lang="en-US" b="1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Bruno </a:t>
            </a:r>
            <a:r>
              <a:rPr lang="en-US" b="1" dirty="0" err="1" smtClean="0"/>
              <a:t>Guerard</a:t>
            </a:r>
            <a:r>
              <a:rPr lang="en-US" b="1" dirty="0" smtClean="0"/>
              <a:t>: </a:t>
            </a:r>
            <a:r>
              <a:rPr lang="en-US" b="1" dirty="0" smtClean="0">
                <a:solidFill>
                  <a:srgbClr val="3333FF"/>
                </a:solidFill>
              </a:rPr>
              <a:t>“Status </a:t>
            </a:r>
            <a:r>
              <a:rPr lang="en-US" b="1" dirty="0">
                <a:solidFill>
                  <a:srgbClr val="3333FF"/>
                </a:solidFill>
              </a:rPr>
              <a:t>of MPGDs already used in NSS; fabrication and physical constraints of neutron gas </a:t>
            </a:r>
            <a:r>
              <a:rPr lang="en-US" b="1" dirty="0" smtClean="0">
                <a:solidFill>
                  <a:srgbClr val="3333FF"/>
                </a:solidFill>
              </a:rPr>
              <a:t>detectors”</a:t>
            </a:r>
            <a:endParaRPr lang="en-US" b="1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err="1" smtClean="0"/>
              <a:t>Fabrizio</a:t>
            </a:r>
            <a:r>
              <a:rPr lang="en-US" b="1" dirty="0" smtClean="0"/>
              <a:t> </a:t>
            </a:r>
            <a:r>
              <a:rPr lang="en-US" b="1" dirty="0" err="1" smtClean="0"/>
              <a:t>Murtas</a:t>
            </a:r>
            <a:r>
              <a:rPr lang="en-US" b="1" dirty="0" smtClean="0"/>
              <a:t>: </a:t>
            </a:r>
            <a:r>
              <a:rPr lang="en-US" b="1" dirty="0" smtClean="0">
                <a:solidFill>
                  <a:srgbClr val="3333FF"/>
                </a:solidFill>
              </a:rPr>
              <a:t>“Performance </a:t>
            </a:r>
            <a:r>
              <a:rPr lang="en-US" b="1" dirty="0">
                <a:solidFill>
                  <a:srgbClr val="3333FF"/>
                </a:solidFill>
              </a:rPr>
              <a:t>of MPGDs, and development status in </a:t>
            </a:r>
            <a:r>
              <a:rPr lang="en-US" b="1" dirty="0" smtClean="0">
                <a:solidFill>
                  <a:srgbClr val="3333FF"/>
                </a:solidFill>
              </a:rPr>
              <a:t>HEP”</a:t>
            </a:r>
            <a:endParaRPr lang="en-US" b="1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Robert </a:t>
            </a:r>
            <a:r>
              <a:rPr lang="en-US" b="1" dirty="0" err="1" smtClean="0"/>
              <a:t>McKeag</a:t>
            </a:r>
            <a:r>
              <a:rPr lang="en-US" b="1" dirty="0" smtClean="0"/>
              <a:t>: </a:t>
            </a:r>
            <a:r>
              <a:rPr lang="en-US" b="1" dirty="0" smtClean="0">
                <a:solidFill>
                  <a:srgbClr val="3333FF"/>
                </a:solidFill>
              </a:rPr>
              <a:t>“Lesson </a:t>
            </a:r>
            <a:r>
              <a:rPr lang="en-US" b="1" dirty="0">
                <a:solidFill>
                  <a:srgbClr val="3333FF"/>
                </a:solidFill>
              </a:rPr>
              <a:t>learned from a technology </a:t>
            </a:r>
            <a:r>
              <a:rPr lang="en-US" b="1" dirty="0" err="1">
                <a:solidFill>
                  <a:srgbClr val="3333FF"/>
                </a:solidFill>
              </a:rPr>
              <a:t>transfert</a:t>
            </a:r>
            <a:r>
              <a:rPr lang="en-US" b="1" dirty="0">
                <a:solidFill>
                  <a:srgbClr val="3333FF"/>
                </a:solidFill>
              </a:rPr>
              <a:t> from NSS to the </a:t>
            </a:r>
            <a:r>
              <a:rPr lang="en-US" b="1" dirty="0" smtClean="0">
                <a:solidFill>
                  <a:srgbClr val="3333FF"/>
                </a:solidFill>
              </a:rPr>
              <a:t>industry”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follow-up RD51 session is expected in one year (end of 2014) …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528" y="44624"/>
            <a:ext cx="835292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683767" y="189087"/>
            <a:ext cx="7632649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2014 RD51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Collaboration Meetings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and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Communications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64899" y="681658"/>
            <a:ext cx="7723525" cy="35086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3333FF"/>
                </a:solidFill>
              </a:rPr>
              <a:t>5 - 7 February</a:t>
            </a:r>
            <a:r>
              <a:rPr lang="en-US" sz="2000" b="1" dirty="0" smtClean="0">
                <a:solidFill>
                  <a:srgbClr val="663300"/>
                </a:solidFill>
              </a:rPr>
              <a:t>: </a:t>
            </a:r>
            <a:r>
              <a:rPr lang="en-US" sz="2000" b="1" dirty="0" smtClean="0">
                <a:solidFill>
                  <a:srgbClr val="663300"/>
                </a:solidFill>
              </a:rPr>
              <a:t>RD51 </a:t>
            </a:r>
            <a:r>
              <a:rPr lang="en-US" sz="2000" b="1" dirty="0" smtClean="0">
                <a:solidFill>
                  <a:srgbClr val="CC00CC"/>
                </a:solidFill>
              </a:rPr>
              <a:t>Collaboration Meeting</a:t>
            </a:r>
            <a:r>
              <a:rPr lang="en-US" sz="2000" b="1" dirty="0" smtClean="0">
                <a:solidFill>
                  <a:srgbClr val="CC00CC"/>
                </a:solidFill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</a:rPr>
              <a:t>(CERN) </a:t>
            </a:r>
            <a:endParaRPr lang="en-US" sz="2000" b="1" dirty="0" smtClean="0">
              <a:solidFill>
                <a:srgbClr val="663300"/>
              </a:solidFill>
            </a:endParaRPr>
          </a:p>
          <a:p>
            <a:r>
              <a:rPr lang="en-US" sz="2000" b="1" dirty="0">
                <a:solidFill>
                  <a:srgbClr val="663300"/>
                </a:solidFill>
              </a:rPr>
              <a:t>   </a:t>
            </a:r>
            <a:r>
              <a:rPr lang="en-US" sz="2000" b="1" dirty="0" smtClean="0">
                <a:solidFill>
                  <a:srgbClr val="663300"/>
                </a:solidFill>
              </a:rPr>
              <a:t> </a:t>
            </a:r>
            <a:r>
              <a:rPr lang="en-US" sz="2000" b="1" dirty="0">
                <a:solidFill>
                  <a:srgbClr val="3333FF"/>
                </a:solidFill>
              </a:rPr>
              <a:t> </a:t>
            </a:r>
            <a:r>
              <a:rPr lang="en-US" sz="2000" b="1" dirty="0" smtClean="0">
                <a:solidFill>
                  <a:srgbClr val="3333FF"/>
                </a:solidFill>
              </a:rPr>
              <a:t>3 - 5 February: </a:t>
            </a:r>
            <a:r>
              <a:rPr lang="en-US" sz="2000" b="1" dirty="0" smtClean="0">
                <a:solidFill>
                  <a:srgbClr val="663300"/>
                </a:solidFill>
              </a:rPr>
              <a:t>RD51 </a:t>
            </a:r>
            <a:r>
              <a:rPr lang="en-US" sz="2000" b="1" dirty="0">
                <a:solidFill>
                  <a:srgbClr val="663300"/>
                </a:solidFill>
              </a:rPr>
              <a:t>Electronics </a:t>
            </a:r>
            <a:r>
              <a:rPr lang="en-US" sz="2000" b="1" dirty="0" smtClean="0">
                <a:solidFill>
                  <a:srgbClr val="663300"/>
                </a:solidFill>
              </a:rPr>
              <a:t>School (CERN)</a:t>
            </a:r>
            <a:endParaRPr lang="en-US" sz="2000" b="1" dirty="0">
              <a:solidFill>
                <a:srgbClr val="663300"/>
              </a:solidFill>
            </a:endParaRPr>
          </a:p>
          <a:p>
            <a:endParaRPr lang="en-US" sz="2000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3333FF"/>
                </a:solidFill>
              </a:rPr>
              <a:t> </a:t>
            </a:r>
            <a:r>
              <a:rPr lang="en-US" sz="2000" b="1" dirty="0" smtClean="0">
                <a:solidFill>
                  <a:srgbClr val="3333FF"/>
                </a:solidFill>
              </a:rPr>
              <a:t>16</a:t>
            </a:r>
            <a:r>
              <a:rPr lang="en-US" sz="2000" b="1" dirty="0" smtClean="0">
                <a:solidFill>
                  <a:srgbClr val="3333FF"/>
                </a:solidFill>
              </a:rPr>
              <a:t> </a:t>
            </a:r>
            <a:r>
              <a:rPr lang="en-US" sz="2000" b="1" dirty="0" smtClean="0">
                <a:solidFill>
                  <a:srgbClr val="3333FF"/>
                </a:solidFill>
              </a:rPr>
              <a:t>– </a:t>
            </a:r>
            <a:r>
              <a:rPr lang="en-US" sz="2000" b="1" dirty="0" smtClean="0">
                <a:solidFill>
                  <a:srgbClr val="3333FF"/>
                </a:solidFill>
              </a:rPr>
              <a:t>20 June: </a:t>
            </a:r>
            <a:r>
              <a:rPr lang="en-US" sz="2000" b="1" dirty="0" smtClean="0">
                <a:solidFill>
                  <a:srgbClr val="663300"/>
                </a:solidFill>
              </a:rPr>
              <a:t>RD51 </a:t>
            </a:r>
            <a:r>
              <a:rPr lang="en-US" sz="2000" b="1" dirty="0" smtClean="0">
                <a:solidFill>
                  <a:srgbClr val="CC00CC"/>
                </a:solidFill>
              </a:rPr>
              <a:t>Mini-Week </a:t>
            </a:r>
            <a:r>
              <a:rPr lang="en-US" sz="2000" b="1" dirty="0" smtClean="0">
                <a:solidFill>
                  <a:srgbClr val="663300"/>
                </a:solidFill>
              </a:rPr>
              <a:t>(CERN</a:t>
            </a:r>
            <a:r>
              <a:rPr lang="en-US" sz="2000" b="1" dirty="0" smtClean="0">
                <a:solidFill>
                  <a:srgbClr val="663300"/>
                </a:solidFill>
              </a:rPr>
              <a:t>)</a:t>
            </a:r>
          </a:p>
          <a:p>
            <a:r>
              <a:rPr lang="en-US" sz="2000" b="1" dirty="0">
                <a:solidFill>
                  <a:srgbClr val="663300"/>
                </a:solidFill>
              </a:rPr>
              <a:t>    </a:t>
            </a:r>
            <a:r>
              <a:rPr lang="en-US" sz="2000" b="1" dirty="0" smtClean="0">
                <a:solidFill>
                  <a:srgbClr val="663300"/>
                </a:solidFill>
              </a:rPr>
              <a:t> </a:t>
            </a:r>
            <a:r>
              <a:rPr lang="en-US" sz="2000" b="1" dirty="0" smtClean="0">
                <a:solidFill>
                  <a:srgbClr val="3333FF"/>
                </a:solidFill>
              </a:rPr>
              <a:t>16 – 17 June: </a:t>
            </a:r>
            <a:r>
              <a:rPr lang="en-US" sz="2000" b="1" dirty="0" smtClean="0">
                <a:solidFill>
                  <a:srgbClr val="663300"/>
                </a:solidFill>
              </a:rPr>
              <a:t>2nd </a:t>
            </a:r>
            <a:r>
              <a:rPr lang="en-US" sz="2000" b="1" dirty="0">
                <a:solidFill>
                  <a:srgbClr val="663300"/>
                </a:solidFill>
              </a:rPr>
              <a:t>Academia-Industry Matching Event </a:t>
            </a:r>
          </a:p>
          <a:p>
            <a:r>
              <a:rPr lang="en-US" sz="2000" b="1" dirty="0" smtClean="0">
                <a:solidFill>
                  <a:srgbClr val="663300"/>
                </a:solidFill>
              </a:rPr>
              <a:t>        (</a:t>
            </a:r>
            <a:r>
              <a:rPr lang="en-US" sz="2000" b="1" dirty="0">
                <a:solidFill>
                  <a:srgbClr val="663300"/>
                </a:solidFill>
              </a:rPr>
              <a:t>Special RD51/HEPTECH Workshop on dissemination of the </a:t>
            </a:r>
            <a:endParaRPr lang="en-US" sz="2000" b="1" dirty="0" smtClean="0">
              <a:solidFill>
                <a:srgbClr val="663300"/>
              </a:solidFill>
            </a:endParaRPr>
          </a:p>
          <a:p>
            <a:r>
              <a:rPr lang="en-US" sz="2000" b="1" dirty="0">
                <a:solidFill>
                  <a:srgbClr val="663300"/>
                </a:solidFill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</a:rPr>
              <a:t>        MPGD </a:t>
            </a:r>
            <a:r>
              <a:rPr lang="en-US" sz="2000" b="1" dirty="0">
                <a:solidFill>
                  <a:srgbClr val="663300"/>
                </a:solidFill>
              </a:rPr>
              <a:t>technologies "Detecting Photons with MPGDs") </a:t>
            </a:r>
            <a:endParaRPr lang="en-US" sz="2000" b="1" dirty="0" smtClean="0">
              <a:solidFill>
                <a:srgbClr val="663300"/>
              </a:solidFill>
            </a:endParaRPr>
          </a:p>
          <a:p>
            <a:endParaRPr lang="en-US" sz="2000" b="1" dirty="0">
              <a:solidFill>
                <a:srgbClr val="6633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3333FF"/>
                </a:solidFill>
              </a:rPr>
              <a:t>September/October:</a:t>
            </a:r>
            <a:r>
              <a:rPr lang="en-US" sz="2000" b="1" dirty="0" smtClean="0">
                <a:solidFill>
                  <a:srgbClr val="663300"/>
                </a:solidFill>
              </a:rPr>
              <a:t> RD51 </a:t>
            </a:r>
            <a:r>
              <a:rPr lang="en-US" sz="2000" b="1" dirty="0">
                <a:solidFill>
                  <a:srgbClr val="CC00CC"/>
                </a:solidFill>
              </a:rPr>
              <a:t>Collaboration Meeting  </a:t>
            </a:r>
            <a:r>
              <a:rPr lang="en-US" sz="2000" b="1" dirty="0" smtClean="0">
                <a:solidFill>
                  <a:srgbClr val="663300"/>
                </a:solidFill>
              </a:rPr>
              <a:t>(OUTSIDE </a:t>
            </a:r>
            <a:r>
              <a:rPr lang="en-US" sz="2000" b="1" dirty="0">
                <a:solidFill>
                  <a:srgbClr val="663300"/>
                </a:solidFill>
              </a:rPr>
              <a:t>CERN) </a:t>
            </a:r>
          </a:p>
          <a:p>
            <a:r>
              <a:rPr lang="en-US" sz="2000" b="1" dirty="0">
                <a:solidFill>
                  <a:srgbClr val="663300"/>
                </a:solidFill>
              </a:rPr>
              <a:t>     </a:t>
            </a:r>
            <a:r>
              <a:rPr lang="en-US" sz="2000" b="1" dirty="0" smtClean="0">
                <a:solidFill>
                  <a:srgbClr val="663300"/>
                </a:solidFill>
              </a:rPr>
              <a:t>    Two </a:t>
            </a:r>
            <a:r>
              <a:rPr lang="en-US" sz="2000" b="1" dirty="0">
                <a:solidFill>
                  <a:srgbClr val="663300"/>
                </a:solidFill>
              </a:rPr>
              <a:t>proposals received: Kolkata, India and </a:t>
            </a:r>
            <a:r>
              <a:rPr lang="en-US" sz="2000" b="1" dirty="0" err="1">
                <a:solidFill>
                  <a:srgbClr val="663300"/>
                </a:solidFill>
              </a:rPr>
              <a:t>Aveiro</a:t>
            </a:r>
            <a:r>
              <a:rPr lang="en-US" sz="2000" b="1" dirty="0">
                <a:solidFill>
                  <a:srgbClr val="663300"/>
                </a:solidFill>
              </a:rPr>
              <a:t>, </a:t>
            </a:r>
            <a:r>
              <a:rPr lang="en-US" sz="2000" b="1" dirty="0" smtClean="0">
                <a:solidFill>
                  <a:srgbClr val="663300"/>
                </a:solidFill>
              </a:rPr>
              <a:t>Portugal</a:t>
            </a:r>
            <a:endParaRPr lang="en-US" sz="2000" b="1" dirty="0">
              <a:solidFill>
                <a:srgbClr val="6633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3333FF"/>
                </a:solidFill>
              </a:rPr>
              <a:t>8-12 December: RD51 </a:t>
            </a:r>
            <a:r>
              <a:rPr lang="en-US" sz="2000" b="1" dirty="0">
                <a:solidFill>
                  <a:srgbClr val="CC00CC"/>
                </a:solidFill>
              </a:rPr>
              <a:t>Mini-Week</a:t>
            </a:r>
            <a:r>
              <a:rPr lang="en-US" sz="2000" b="1" dirty="0">
                <a:solidFill>
                  <a:srgbClr val="3333FF"/>
                </a:solidFill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</a:rPr>
              <a:t>(</a:t>
            </a:r>
            <a:r>
              <a:rPr lang="en-US" sz="2000" b="1" dirty="0">
                <a:solidFill>
                  <a:srgbClr val="663300"/>
                </a:solidFill>
              </a:rPr>
              <a:t>CERN</a:t>
            </a:r>
            <a:r>
              <a:rPr lang="en-US" sz="2000" b="1" dirty="0" smtClean="0">
                <a:solidFill>
                  <a:srgbClr val="663300"/>
                </a:solidFill>
              </a:rPr>
              <a:t>)</a:t>
            </a:r>
            <a:endParaRPr lang="en-US" sz="2000" b="1" dirty="0">
              <a:solidFill>
                <a:srgbClr val="6633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6512" y="4293096"/>
            <a:ext cx="9180512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Communications:</a:t>
            </a:r>
          </a:p>
          <a:p>
            <a:endParaRPr lang="en-US" sz="2000" b="1" dirty="0" smtClean="0"/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</a:rPr>
              <a:t> RD51 Collaboration Meetings Agenda: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r>
              <a:rPr lang="en-US" sz="2000" b="1" dirty="0" smtClean="0">
                <a:hlinkClick r:id="rId2"/>
              </a:rPr>
              <a:t>http://</a:t>
            </a:r>
            <a:r>
              <a:rPr lang="en-US" sz="2000" b="1" dirty="0" smtClean="0">
                <a:hlinkClick r:id="rId2"/>
              </a:rPr>
              <a:t>rd51-public.web.cern.ch/RD51-Public/Meetings/CollaborationMeetings.html</a:t>
            </a:r>
            <a:endParaRPr lang="fr-FR" sz="2000" b="1" dirty="0" smtClean="0"/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</a:rPr>
              <a:t> CB minutes:</a:t>
            </a:r>
          </a:p>
          <a:p>
            <a:r>
              <a:rPr lang="fr-FR" sz="2000" b="1" dirty="0" smtClean="0">
                <a:hlinkClick r:id="rId3"/>
              </a:rPr>
              <a:t>https://</a:t>
            </a:r>
            <a:r>
              <a:rPr lang="fr-FR" sz="2000" b="1" dirty="0" smtClean="0">
                <a:hlinkClick r:id="rId3"/>
              </a:rPr>
              <a:t>espace.cern.ch/test-RD51/CB%20meeting%20minutes/Forms/AllItems.aspx</a:t>
            </a:r>
            <a:endParaRPr lang="fr-FR" sz="2000" b="1" dirty="0" smtClean="0"/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</a:rPr>
              <a:t> MB minutes: </a:t>
            </a:r>
          </a:p>
          <a:p>
            <a:r>
              <a:rPr lang="fr-FR" sz="2000" b="1" dirty="0" smtClean="0">
                <a:solidFill>
                  <a:srgbClr val="3333FF"/>
                </a:solidFill>
              </a:rPr>
              <a:t>https://espace.cern.ch/test-RD51/MB%20meetings/Forms/AllItems.aspx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4072</TotalTime>
  <Words>1917</Words>
  <Application>Microsoft Office PowerPoint</Application>
  <PresentationFormat>On-screen Show (4:3)</PresentationFormat>
  <Paragraphs>262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mtitov</dc:creator>
  <cp:lastModifiedBy>TITOV Maksym</cp:lastModifiedBy>
  <cp:revision>430</cp:revision>
  <dcterms:created xsi:type="dcterms:W3CDTF">2011-11-21T00:30:36Z</dcterms:created>
  <dcterms:modified xsi:type="dcterms:W3CDTF">2014-02-05T11:53:15Z</dcterms:modified>
</cp:coreProperties>
</file>