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74" r:id="rId3"/>
    <p:sldId id="269" r:id="rId4"/>
    <p:sldId id="272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41FD"/>
    <a:srgbClr val="A586FE"/>
    <a:srgbClr val="EF4FBA"/>
    <a:srgbClr val="C7B4FE"/>
    <a:srgbClr val="E27B26"/>
    <a:srgbClr val="D7A4F4"/>
    <a:srgbClr val="DBFB93"/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5" autoAdjust="0"/>
    <p:restoredTop sz="87391" autoAdjust="0"/>
  </p:normalViewPr>
  <p:slideViewPr>
    <p:cSldViewPr snapToGrid="0" snapToObjects="1">
      <p:cViewPr varScale="1">
        <p:scale>
          <a:sx n="76" d="100"/>
          <a:sy n="76" d="100"/>
        </p:scale>
        <p:origin x="-24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GB" dirty="0" smtClean="0"/>
              <a:t>Information/Configuration Systems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Alessandro DI GIROLAMO, Andrea SCIABA, Maria ALANDES, Julia ANDREEVA</a:t>
            </a:r>
          </a:p>
          <a:p>
            <a:endParaRPr lang="en-US" dirty="0" smtClean="0"/>
          </a:p>
          <a:p>
            <a:r>
              <a:rPr lang="en-US" dirty="0" smtClean="0"/>
              <a:t>Common Projects - Brainstorming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38"/>
            <a:ext cx="8993275" cy="1143000"/>
          </a:xfrm>
        </p:spPr>
        <p:txBody>
          <a:bodyPr/>
          <a:lstStyle/>
          <a:p>
            <a:r>
              <a:rPr lang="en-GB" dirty="0"/>
              <a:t>Current components and interactions within the WLCG 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116351" y="4163532"/>
            <a:ext cx="1080769" cy="568960"/>
          </a:xfrm>
          <a:prstGeom prst="roundRect">
            <a:avLst/>
          </a:prstGeom>
          <a:solidFill>
            <a:srgbClr val="DBFB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OSG OIM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46761" y="4161216"/>
            <a:ext cx="1250040" cy="533400"/>
          </a:xfrm>
          <a:prstGeom prst="roundRect">
            <a:avLst/>
          </a:prstGeom>
          <a:solidFill>
            <a:srgbClr val="E27B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EGI GOCDB</a:t>
            </a:r>
            <a:endParaRPr lang="en-GB" dirty="0"/>
          </a:p>
        </p:txBody>
      </p:sp>
      <p:sp>
        <p:nvSpPr>
          <p:cNvPr id="34" name="Rounded Rectangle 33"/>
          <p:cNvSpPr/>
          <p:nvPr/>
        </p:nvSpPr>
        <p:spPr>
          <a:xfrm>
            <a:off x="3579337" y="5194192"/>
            <a:ext cx="2607313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464562" y="5267230"/>
            <a:ext cx="2593212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356621" y="5351506"/>
            <a:ext cx="2478336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594828" y="5351506"/>
            <a:ext cx="1617785" cy="325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Resource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963167" y="2476651"/>
            <a:ext cx="883408" cy="527762"/>
          </a:xfrm>
          <a:prstGeom prst="roundRect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ALICE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961373" y="2476650"/>
            <a:ext cx="1063549" cy="527762"/>
          </a:xfrm>
          <a:prstGeom prst="roundRect">
            <a:avLst/>
          </a:prstGeom>
          <a:pattFill prst="wdDnDiag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LHCb</a:t>
            </a:r>
            <a:r>
              <a:rPr lang="en-GB" dirty="0" smtClean="0">
                <a:solidFill>
                  <a:schemeClr val="tx1"/>
                </a:solidFill>
              </a:rPr>
              <a:t>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514941" y="2475248"/>
            <a:ext cx="1173840" cy="527762"/>
          </a:xfrm>
          <a:prstGeom prst="roundRect">
            <a:avLst/>
          </a:prstGeom>
          <a:pattFill prst="smGrid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CMS</a:t>
            </a:r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175896" y="2475248"/>
            <a:ext cx="1231707" cy="527762"/>
          </a:xfrm>
          <a:prstGeom prst="roundRect">
            <a:avLst/>
          </a:prstGeom>
          <a:pattFill prst="pct90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ATLAS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3739435" y="1166438"/>
            <a:ext cx="1256044" cy="6322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Monitoring</a:t>
            </a:r>
            <a:endParaRPr lang="en-GB" sz="1600" dirty="0"/>
          </a:p>
        </p:txBody>
      </p:sp>
      <p:cxnSp>
        <p:nvCxnSpPr>
          <p:cNvPr id="32" name="Elbow Connector 31"/>
          <p:cNvCxnSpPr>
            <a:stCxn id="24" idx="0"/>
            <a:endCxn id="43" idx="2"/>
          </p:cNvCxnSpPr>
          <p:nvPr/>
        </p:nvCxnSpPr>
        <p:spPr>
          <a:xfrm rot="5400000" flipH="1" flipV="1">
            <a:off x="3047173" y="1156367"/>
            <a:ext cx="677983" cy="1962586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25" idx="0"/>
            <a:endCxn id="43" idx="2"/>
          </p:cNvCxnSpPr>
          <p:nvPr/>
        </p:nvCxnSpPr>
        <p:spPr>
          <a:xfrm rot="5400000" flipH="1" flipV="1">
            <a:off x="3591311" y="1700505"/>
            <a:ext cx="677982" cy="874309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27" idx="0"/>
            <a:endCxn id="43" idx="2"/>
          </p:cNvCxnSpPr>
          <p:nvPr/>
        </p:nvCxnSpPr>
        <p:spPr>
          <a:xfrm rot="16200000" flipV="1">
            <a:off x="4241314" y="1924811"/>
            <a:ext cx="676580" cy="424293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6" idx="0"/>
            <a:endCxn id="43" idx="2"/>
          </p:cNvCxnSpPr>
          <p:nvPr/>
        </p:nvCxnSpPr>
        <p:spPr>
          <a:xfrm rot="16200000" flipV="1">
            <a:off x="4896369" y="1269756"/>
            <a:ext cx="676580" cy="1734404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381052" y="1798668"/>
            <a:ext cx="1003882" cy="390647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VO feed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4236344" y="4305449"/>
            <a:ext cx="122998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074458" y="4414669"/>
            <a:ext cx="131209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981530" y="4527572"/>
            <a:ext cx="131209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637576" y="4105935"/>
            <a:ext cx="10048" cy="461829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4246392" y="3377978"/>
            <a:ext cx="122998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084506" y="3487198"/>
            <a:ext cx="131209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991578" y="3600101"/>
            <a:ext cx="131209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Top BDIIs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>
            <a:stCxn id="41" idx="2"/>
          </p:cNvCxnSpPr>
          <p:nvPr/>
        </p:nvCxnSpPr>
        <p:spPr>
          <a:xfrm>
            <a:off x="4637576" y="5050812"/>
            <a:ext cx="5024" cy="300694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24" idx="1"/>
            <a:endCxn id="37" idx="1"/>
          </p:cNvCxnSpPr>
          <p:nvPr/>
        </p:nvCxnSpPr>
        <p:spPr>
          <a:xfrm rot="10800000" flipH="1" flipV="1">
            <a:off x="1963166" y="2740531"/>
            <a:ext cx="1631661" cy="2773531"/>
          </a:xfrm>
          <a:prstGeom prst="bentConnector3">
            <a:avLst>
              <a:gd name="adj1" fmla="val -95916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25" idx="2"/>
          </p:cNvCxnSpPr>
          <p:nvPr/>
        </p:nvCxnSpPr>
        <p:spPr>
          <a:xfrm rot="16200000" flipH="1">
            <a:off x="3395280" y="3102280"/>
            <a:ext cx="684120" cy="488384"/>
          </a:xfrm>
          <a:prstGeom prst="bentConnector3">
            <a:avLst>
              <a:gd name="adj1" fmla="val 101408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27" idx="2"/>
            <a:endCxn id="16" idx="0"/>
          </p:cNvCxnSpPr>
          <p:nvPr/>
        </p:nvCxnSpPr>
        <p:spPr>
          <a:xfrm rot="5400000">
            <a:off x="2502663" y="1872129"/>
            <a:ext cx="1158206" cy="3419969"/>
          </a:xfrm>
          <a:prstGeom prst="bentConnector3">
            <a:avLst>
              <a:gd name="adj1" fmla="val 19635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27" idx="2"/>
            <a:endCxn id="13" idx="0"/>
          </p:cNvCxnSpPr>
          <p:nvPr/>
        </p:nvCxnSpPr>
        <p:spPr>
          <a:xfrm rot="5400000">
            <a:off x="3143982" y="2515764"/>
            <a:ext cx="1160522" cy="2135014"/>
          </a:xfrm>
          <a:prstGeom prst="bentConnector3">
            <a:avLst>
              <a:gd name="adj1" fmla="val 20561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6839502" y="4000448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ounded Rectangle 85"/>
          <p:cNvSpPr/>
          <p:nvPr/>
        </p:nvSpPr>
        <p:spPr>
          <a:xfrm>
            <a:off x="6676021" y="4157287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ounded Rectangle 86"/>
          <p:cNvSpPr/>
          <p:nvPr/>
        </p:nvSpPr>
        <p:spPr>
          <a:xfrm>
            <a:off x="6538046" y="4305248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Opportunistic Resources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8" name="Elbow Connector 87"/>
          <p:cNvCxnSpPr>
            <a:stCxn id="24" idx="0"/>
            <a:endCxn id="85" idx="0"/>
          </p:cNvCxnSpPr>
          <p:nvPr/>
        </p:nvCxnSpPr>
        <p:spPr>
          <a:xfrm rot="16200000" flipH="1">
            <a:off x="4383649" y="497872"/>
            <a:ext cx="1523797" cy="5481354"/>
          </a:xfrm>
          <a:prstGeom prst="bentConnector3">
            <a:avLst>
              <a:gd name="adj1" fmla="val -15002"/>
            </a:avLst>
          </a:prstGeom>
          <a:ln w="15875" cmpd="sng">
            <a:solidFill>
              <a:schemeClr val="accent3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25" idx="0"/>
            <a:endCxn id="85" idx="0"/>
          </p:cNvCxnSpPr>
          <p:nvPr/>
        </p:nvCxnSpPr>
        <p:spPr>
          <a:xfrm rot="16200000" flipH="1">
            <a:off x="4927787" y="1042011"/>
            <a:ext cx="1523798" cy="4393077"/>
          </a:xfrm>
          <a:prstGeom prst="bentConnector3">
            <a:avLst>
              <a:gd name="adj1" fmla="val -15002"/>
            </a:avLst>
          </a:prstGeom>
          <a:ln w="15875" cmpd="sng">
            <a:solidFill>
              <a:schemeClr val="accent3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27" idx="0"/>
            <a:endCxn id="85" idx="0"/>
          </p:cNvCxnSpPr>
          <p:nvPr/>
        </p:nvCxnSpPr>
        <p:spPr>
          <a:xfrm rot="16200000" flipH="1">
            <a:off x="5576387" y="1690611"/>
            <a:ext cx="1525200" cy="3094475"/>
          </a:xfrm>
          <a:prstGeom prst="bentConnector3">
            <a:avLst>
              <a:gd name="adj1" fmla="val -14988"/>
            </a:avLst>
          </a:prstGeom>
          <a:ln w="15875" cmpd="sng">
            <a:solidFill>
              <a:schemeClr val="accent3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26" idx="0"/>
            <a:endCxn id="85" idx="0"/>
          </p:cNvCxnSpPr>
          <p:nvPr/>
        </p:nvCxnSpPr>
        <p:spPr>
          <a:xfrm rot="16200000" flipH="1">
            <a:off x="6231443" y="2345666"/>
            <a:ext cx="1525200" cy="1784364"/>
          </a:xfrm>
          <a:prstGeom prst="bentConnector3">
            <a:avLst>
              <a:gd name="adj1" fmla="val -14988"/>
            </a:avLst>
          </a:prstGeom>
          <a:ln w="15875" cmpd="sng">
            <a:solidFill>
              <a:schemeClr val="accent3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8" name="Elbow Connector 1027"/>
          <p:cNvCxnSpPr>
            <a:stCxn id="43" idx="1"/>
            <a:endCxn id="16" idx="2"/>
          </p:cNvCxnSpPr>
          <p:nvPr/>
        </p:nvCxnSpPr>
        <p:spPr>
          <a:xfrm rot="10800000" flipV="1">
            <a:off x="1371781" y="1482552"/>
            <a:ext cx="2367654" cy="3212063"/>
          </a:xfrm>
          <a:prstGeom prst="bentConnector4">
            <a:avLst>
              <a:gd name="adj1" fmla="val 133989"/>
              <a:gd name="adj2" fmla="val 112748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2" name="Elbow Connector 1031"/>
          <p:cNvCxnSpPr>
            <a:stCxn id="27" idx="2"/>
            <a:endCxn id="44" idx="3"/>
          </p:cNvCxnSpPr>
          <p:nvPr/>
        </p:nvCxnSpPr>
        <p:spPr>
          <a:xfrm rot="16200000" flipH="1">
            <a:off x="4815767" y="2978992"/>
            <a:ext cx="636588" cy="684623"/>
          </a:xfrm>
          <a:prstGeom prst="bentConnector4">
            <a:avLst>
              <a:gd name="adj1" fmla="val 42079"/>
              <a:gd name="adj2" fmla="val 133391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7" name="TextBox 1036"/>
          <p:cNvSpPr txBox="1"/>
          <p:nvPr/>
        </p:nvSpPr>
        <p:spPr>
          <a:xfrm>
            <a:off x="707424" y="1208513"/>
            <a:ext cx="2578753" cy="146122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Downtimes and sites</a:t>
            </a:r>
          </a:p>
        </p:txBody>
      </p:sp>
      <p:cxnSp>
        <p:nvCxnSpPr>
          <p:cNvPr id="110" name="Elbow Connector 109"/>
          <p:cNvCxnSpPr>
            <a:stCxn id="43" idx="1"/>
            <a:endCxn id="13" idx="2"/>
          </p:cNvCxnSpPr>
          <p:nvPr/>
        </p:nvCxnSpPr>
        <p:spPr>
          <a:xfrm rot="10800000" flipV="1">
            <a:off x="2656737" y="1482552"/>
            <a:ext cx="1082699" cy="3249939"/>
          </a:xfrm>
          <a:prstGeom prst="bentConnector4">
            <a:avLst>
              <a:gd name="adj1" fmla="val 292333"/>
              <a:gd name="adj2" fmla="val 111672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47" idx="1"/>
          </p:cNvCxnSpPr>
          <p:nvPr/>
        </p:nvCxnSpPr>
        <p:spPr>
          <a:xfrm flipH="1">
            <a:off x="1627833" y="3861721"/>
            <a:ext cx="2363745" cy="0"/>
          </a:xfrm>
          <a:prstGeom prst="line">
            <a:avLst/>
          </a:prstGeom>
          <a:ln w="12700" cmpd="sng">
            <a:solidFill>
              <a:srgbClr val="7241FD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H="1">
            <a:off x="2846575" y="3875020"/>
            <a:ext cx="10048" cy="288512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1614696" y="3861721"/>
            <a:ext cx="13137" cy="299495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48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38"/>
            <a:ext cx="8993275" cy="1143000"/>
          </a:xfrm>
        </p:spPr>
        <p:txBody>
          <a:bodyPr/>
          <a:lstStyle/>
          <a:p>
            <a:r>
              <a:rPr lang="en-GB" dirty="0" smtClean="0"/>
              <a:t>Towards a simplified and integrated WLCG 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945535" y="3902284"/>
            <a:ext cx="1080769" cy="568960"/>
          </a:xfrm>
          <a:prstGeom prst="roundRect">
            <a:avLst/>
          </a:prstGeom>
          <a:solidFill>
            <a:srgbClr val="DBFB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OSG OIM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6350" y="3185332"/>
            <a:ext cx="7386809" cy="401857"/>
          </a:xfrm>
          <a:prstGeom prst="roundRect">
            <a:avLst/>
          </a:prstGeom>
          <a:pattFill prst="ltUpDiag">
            <a:fgClr>
              <a:srgbClr val="D7A4F4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5945" y="3899968"/>
            <a:ext cx="1250040" cy="533400"/>
          </a:xfrm>
          <a:prstGeom prst="roundRect">
            <a:avLst/>
          </a:prstGeom>
          <a:solidFill>
            <a:srgbClr val="E27B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EGI GOCDB</a:t>
            </a:r>
            <a:endParaRPr lang="en-GB" dirty="0"/>
          </a:p>
        </p:txBody>
      </p:sp>
      <p:cxnSp>
        <p:nvCxnSpPr>
          <p:cNvPr id="30" name="Elbow Connector 29"/>
          <p:cNvCxnSpPr>
            <a:stCxn id="14" idx="2"/>
            <a:endCxn id="16" idx="0"/>
          </p:cNvCxnSpPr>
          <p:nvPr/>
        </p:nvCxnSpPr>
        <p:spPr>
          <a:xfrm rot="5400000">
            <a:off x="2558971" y="2229183"/>
            <a:ext cx="312779" cy="3028790"/>
          </a:xfrm>
          <a:prstGeom prst="bentConnector3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4" idx="2"/>
            <a:endCxn id="13" idx="0"/>
          </p:cNvCxnSpPr>
          <p:nvPr/>
        </p:nvCxnSpPr>
        <p:spPr>
          <a:xfrm rot="5400000">
            <a:off x="3200291" y="2872819"/>
            <a:ext cx="315095" cy="1743835"/>
          </a:xfrm>
          <a:prstGeom prst="bentConnector3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3408521" y="3867856"/>
            <a:ext cx="2607313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293746" y="3940894"/>
            <a:ext cx="2593212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185805" y="4025170"/>
            <a:ext cx="2478336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424012" y="4025170"/>
            <a:ext cx="1617785" cy="325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Resource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792351" y="2386219"/>
            <a:ext cx="883408" cy="52776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ALICE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790557" y="2386218"/>
            <a:ext cx="1063549" cy="52776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LHCb</a:t>
            </a:r>
            <a:r>
              <a:rPr lang="en-GB" dirty="0" smtClean="0">
                <a:solidFill>
                  <a:schemeClr val="tx1"/>
                </a:solidFill>
              </a:rPr>
              <a:t>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344125" y="2384816"/>
            <a:ext cx="1173840" cy="52776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CMS</a:t>
            </a:r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005080" y="2384816"/>
            <a:ext cx="1231707" cy="52776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ATLAS DB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Elbow Connector 16"/>
          <p:cNvCxnSpPr>
            <a:stCxn id="14" idx="2"/>
            <a:endCxn id="37" idx="0"/>
          </p:cNvCxnSpPr>
          <p:nvPr/>
        </p:nvCxnSpPr>
        <p:spPr>
          <a:xfrm rot="16200000" flipH="1">
            <a:off x="4012340" y="3804604"/>
            <a:ext cx="437981" cy="3150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6130618" y="3902285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Opportunistic Resources DB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>
            <a:stCxn id="14" idx="2"/>
            <a:endCxn id="40" idx="0"/>
          </p:cNvCxnSpPr>
          <p:nvPr/>
        </p:nvCxnSpPr>
        <p:spPr>
          <a:xfrm rot="16200000" flipH="1">
            <a:off x="5546000" y="2270944"/>
            <a:ext cx="315096" cy="2947586"/>
          </a:xfrm>
          <a:prstGeom prst="bentConnector3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3568619" y="1015718"/>
            <a:ext cx="1256044" cy="6322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Monitoring</a:t>
            </a:r>
            <a:endParaRPr lang="en-GB" sz="1600" dirty="0"/>
          </a:p>
        </p:txBody>
      </p:sp>
      <p:cxnSp>
        <p:nvCxnSpPr>
          <p:cNvPr id="32" name="Elbow Connector 31"/>
          <p:cNvCxnSpPr>
            <a:stCxn id="24" idx="0"/>
            <a:endCxn id="43" idx="2"/>
          </p:cNvCxnSpPr>
          <p:nvPr/>
        </p:nvCxnSpPr>
        <p:spPr>
          <a:xfrm rot="5400000" flipH="1" flipV="1">
            <a:off x="2846213" y="1035791"/>
            <a:ext cx="738271" cy="1962586"/>
          </a:xfrm>
          <a:prstGeom prst="bentConnector3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25" idx="0"/>
            <a:endCxn id="43" idx="2"/>
          </p:cNvCxnSpPr>
          <p:nvPr/>
        </p:nvCxnSpPr>
        <p:spPr>
          <a:xfrm rot="5400000" flipH="1" flipV="1">
            <a:off x="3390351" y="1579929"/>
            <a:ext cx="738270" cy="874309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27" idx="0"/>
            <a:endCxn id="43" idx="2"/>
          </p:cNvCxnSpPr>
          <p:nvPr/>
        </p:nvCxnSpPr>
        <p:spPr>
          <a:xfrm rot="16200000" flipV="1">
            <a:off x="4040354" y="1804235"/>
            <a:ext cx="736868" cy="424293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6" idx="0"/>
            <a:endCxn id="43" idx="2"/>
          </p:cNvCxnSpPr>
          <p:nvPr/>
        </p:nvCxnSpPr>
        <p:spPr>
          <a:xfrm rot="16200000" flipV="1">
            <a:off x="4695409" y="1149180"/>
            <a:ext cx="736868" cy="1734404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210236" y="1647948"/>
            <a:ext cx="1003882" cy="390647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VO feed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974431" y="4822407"/>
            <a:ext cx="1021472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872832" y="4931627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3779904" y="5044530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Site BDIIs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3817339" y="5488812"/>
            <a:ext cx="1021472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655452" y="5598032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3562524" y="5710935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Top BDIIs</a:t>
            </a:r>
          </a:p>
        </p:txBody>
      </p:sp>
      <p:cxnSp>
        <p:nvCxnSpPr>
          <p:cNvPr id="67" name="Straight Arrow Connector 66"/>
          <p:cNvCxnSpPr>
            <a:stCxn id="57" idx="2"/>
          </p:cNvCxnSpPr>
          <p:nvPr/>
        </p:nvCxnSpPr>
        <p:spPr>
          <a:xfrm flipH="1">
            <a:off x="4324735" y="5345647"/>
            <a:ext cx="1" cy="365288"/>
          </a:xfrm>
          <a:prstGeom prst="straightConnector1">
            <a:avLst/>
          </a:prstGeom>
          <a:ln w="12700" cmpd="sng">
            <a:solidFill>
              <a:schemeClr val="bg1">
                <a:lumMod val="50000"/>
                <a:alpha val="54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3" name="Elbow Connector 1032"/>
          <p:cNvCxnSpPr>
            <a:stCxn id="37" idx="1"/>
            <a:endCxn id="57" idx="1"/>
          </p:cNvCxnSpPr>
          <p:nvPr/>
        </p:nvCxnSpPr>
        <p:spPr>
          <a:xfrm rot="10800000" flipH="1" flipV="1">
            <a:off x="3424012" y="4187727"/>
            <a:ext cx="355892" cy="1007362"/>
          </a:xfrm>
          <a:prstGeom prst="bentConnector3">
            <a:avLst>
              <a:gd name="adj1" fmla="val -89644"/>
            </a:avLst>
          </a:prstGeom>
          <a:ln w="12700" cmpd="sng"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43" idx="1"/>
            <a:endCxn id="14" idx="1"/>
          </p:cNvCxnSpPr>
          <p:nvPr/>
        </p:nvCxnSpPr>
        <p:spPr>
          <a:xfrm rot="10800000" flipV="1">
            <a:off x="536351" y="1331833"/>
            <a:ext cx="3032269" cy="2054428"/>
          </a:xfrm>
          <a:prstGeom prst="bentConnector3">
            <a:avLst>
              <a:gd name="adj1" fmla="val 107539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4" idx="2"/>
          </p:cNvCxnSpPr>
          <p:nvPr/>
        </p:nvCxnSpPr>
        <p:spPr>
          <a:xfrm>
            <a:off x="2234055" y="2913981"/>
            <a:ext cx="0" cy="271351"/>
          </a:xfrm>
          <a:prstGeom prst="straightConnector1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233436" y="2930705"/>
            <a:ext cx="0" cy="271351"/>
          </a:xfrm>
          <a:prstGeom prst="straightConnector1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634175" y="2927332"/>
            <a:ext cx="0" cy="271351"/>
          </a:xfrm>
          <a:prstGeom prst="straightConnector1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990685" y="2950801"/>
            <a:ext cx="0" cy="271351"/>
          </a:xfrm>
          <a:prstGeom prst="straightConnector1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093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6183"/>
            <a:ext cx="8229600" cy="1143000"/>
          </a:xfrm>
        </p:spPr>
        <p:txBody>
          <a:bodyPr/>
          <a:lstStyle/>
          <a:p>
            <a:r>
              <a:rPr lang="en-GB" dirty="0" smtClean="0"/>
              <a:t>Areas for improvement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835"/>
            <a:ext cx="8229600" cy="4771776"/>
          </a:xfrm>
        </p:spPr>
        <p:txBody>
          <a:bodyPr>
            <a:noAutofit/>
          </a:bodyPr>
          <a:lstStyle/>
          <a:p>
            <a:r>
              <a:rPr lang="en-GB" sz="2800" dirty="0" smtClean="0"/>
              <a:t>Main IS components (GOCDB/OIM and BDII)</a:t>
            </a:r>
          </a:p>
          <a:p>
            <a:pPr lvl="1"/>
            <a:r>
              <a:rPr lang="en-GB" sz="2400" dirty="0" smtClean="0"/>
              <a:t>Already under discussion within the Infosys task force</a:t>
            </a:r>
          </a:p>
          <a:p>
            <a:pPr lvl="1"/>
            <a:r>
              <a:rPr lang="en-GB" sz="2400" dirty="0"/>
              <a:t>Ensure VO DBs can be configured by only using a single </a:t>
            </a:r>
            <a:r>
              <a:rPr lang="en-GB" sz="2400" dirty="0" smtClean="0"/>
              <a:t>IS entry point</a:t>
            </a:r>
            <a:endParaRPr lang="en-GB" sz="2400" dirty="0"/>
          </a:p>
          <a:p>
            <a:pPr lvl="2"/>
            <a:r>
              <a:rPr lang="en-GB" sz="2000" dirty="0" smtClean="0"/>
              <a:t>A </a:t>
            </a:r>
            <a:r>
              <a:rPr lang="en-GB" sz="2000" dirty="0"/>
              <a:t>unique </a:t>
            </a:r>
            <a:r>
              <a:rPr lang="en-GB" sz="2000" dirty="0" smtClean="0"/>
              <a:t>API will </a:t>
            </a:r>
            <a:r>
              <a:rPr lang="en-GB" sz="2000" dirty="0"/>
              <a:t>hide the underlying </a:t>
            </a:r>
            <a:r>
              <a:rPr lang="en-GB" sz="2000" dirty="0" smtClean="0"/>
              <a:t>complexity</a:t>
            </a:r>
          </a:p>
          <a:p>
            <a:pPr lvl="2"/>
            <a:r>
              <a:rPr lang="en-GB" sz="1800" dirty="0"/>
              <a:t>Flexibility to add/remove new components to the </a:t>
            </a:r>
            <a:r>
              <a:rPr lang="en-GB" sz="1800" dirty="0" smtClean="0"/>
              <a:t>IS </a:t>
            </a:r>
            <a:r>
              <a:rPr lang="en-GB" sz="1800" dirty="0"/>
              <a:t>(see opportunistic DB</a:t>
            </a:r>
            <a:r>
              <a:rPr lang="en-GB" sz="1800" dirty="0" smtClean="0"/>
              <a:t>)</a:t>
            </a:r>
          </a:p>
          <a:p>
            <a:pPr lvl="2"/>
            <a:r>
              <a:rPr lang="en-GB" sz="1800" dirty="0"/>
              <a:t>Move more static info to GOCDB/OIM and leave dynamic info on the resource </a:t>
            </a:r>
            <a:r>
              <a:rPr lang="en-GB" sz="1800" dirty="0" smtClean="0"/>
              <a:t>BDII</a:t>
            </a:r>
          </a:p>
          <a:p>
            <a:pPr lvl="3"/>
            <a:r>
              <a:rPr lang="en-GB" sz="1400" dirty="0"/>
              <a:t>Are the site and top BDIIs actually </a:t>
            </a:r>
            <a:r>
              <a:rPr lang="en-GB" sz="1400" dirty="0" smtClean="0"/>
              <a:t>needed? Is </a:t>
            </a:r>
            <a:r>
              <a:rPr lang="en-GB" sz="1400" dirty="0"/>
              <a:t>it enough with the resource BDII</a:t>
            </a:r>
            <a:r>
              <a:rPr lang="en-GB" sz="1400" dirty="0" smtClean="0"/>
              <a:t>?</a:t>
            </a:r>
          </a:p>
          <a:p>
            <a:pPr lvl="2"/>
            <a:r>
              <a:rPr lang="en-GB" sz="1800" dirty="0" smtClean="0"/>
              <a:t>Consider other technologies</a:t>
            </a:r>
          </a:p>
          <a:p>
            <a:pPr lvl="3"/>
            <a:r>
              <a:rPr lang="en-GB" sz="1400" dirty="0" smtClean="0"/>
              <a:t>Could we use messaging instead of LDAP to </a:t>
            </a:r>
            <a:r>
              <a:rPr lang="en-GB" sz="1400" dirty="0"/>
              <a:t>publish dynamic information</a:t>
            </a:r>
            <a:r>
              <a:rPr lang="en-GB" sz="1400" dirty="0" smtClean="0"/>
              <a:t>?</a:t>
            </a:r>
            <a:endParaRPr lang="en-GB" sz="1800" dirty="0"/>
          </a:p>
          <a:p>
            <a:pPr lvl="1"/>
            <a:r>
              <a:rPr lang="en-GB" sz="2400" dirty="0" smtClean="0"/>
              <a:t>Publication of sites offering cloud resources</a:t>
            </a:r>
          </a:p>
          <a:p>
            <a:pPr lvl="1"/>
            <a:endParaRPr lang="en-GB" sz="2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0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6183"/>
            <a:ext cx="8229600" cy="1143000"/>
          </a:xfrm>
        </p:spPr>
        <p:txBody>
          <a:bodyPr/>
          <a:lstStyle/>
          <a:p>
            <a:r>
              <a:rPr lang="en-GB" dirty="0" smtClean="0"/>
              <a:t>Areas for improvement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835"/>
            <a:ext cx="8229600" cy="4771776"/>
          </a:xfrm>
        </p:spPr>
        <p:txBody>
          <a:bodyPr>
            <a:noAutofit/>
          </a:bodyPr>
          <a:lstStyle/>
          <a:p>
            <a:r>
              <a:rPr lang="en-GB" sz="2800" dirty="0" smtClean="0"/>
              <a:t>VO DB</a:t>
            </a:r>
          </a:p>
          <a:p>
            <a:pPr lvl="1"/>
            <a:r>
              <a:rPr lang="en-GB" sz="2400" dirty="0" smtClean="0"/>
              <a:t>There are currently 4 different abstraction layers to gather VO specific information</a:t>
            </a:r>
          </a:p>
          <a:p>
            <a:pPr lvl="1"/>
            <a:r>
              <a:rPr lang="en-GB" sz="2400" dirty="0" smtClean="0"/>
              <a:t>We could profit from existing implementations and share the way VOs interact with the IS</a:t>
            </a:r>
          </a:p>
          <a:p>
            <a:pPr lvl="2"/>
            <a:r>
              <a:rPr lang="en-GB" sz="2000" dirty="0" smtClean="0"/>
              <a:t>Reduce the duplication of effort by using a common approach</a:t>
            </a:r>
          </a:p>
          <a:p>
            <a:r>
              <a:rPr lang="en-GB" sz="2800" dirty="0" smtClean="0"/>
              <a:t>Opportunistic DB</a:t>
            </a:r>
          </a:p>
          <a:p>
            <a:pPr lvl="1"/>
            <a:r>
              <a:rPr lang="en-GB" dirty="0" smtClean="0"/>
              <a:t>Identify how experiments are currently using opportunistic resources</a:t>
            </a:r>
          </a:p>
          <a:p>
            <a:pPr lvl="1"/>
            <a:r>
              <a:rPr lang="en-GB" dirty="0" smtClean="0"/>
              <a:t>Implement a DB where opportunistic resources could be declared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Projects - Brainstorming - November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01571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21416</TotalTime>
  <Words>307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IT Groups</vt:lpstr>
      <vt:lpstr>Information/Configuration Systems</vt:lpstr>
      <vt:lpstr>Current components and interactions within the WLCG IS</vt:lpstr>
      <vt:lpstr>Towards a simplified and integrated WLCG IS</vt:lpstr>
      <vt:lpstr>Areas for improvement (I)</vt:lpstr>
      <vt:lpstr>Areas for improvement (I)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Maria Alandes Pradillo</cp:lastModifiedBy>
  <cp:revision>136</cp:revision>
  <dcterms:created xsi:type="dcterms:W3CDTF">2013-05-06T12:43:53Z</dcterms:created>
  <dcterms:modified xsi:type="dcterms:W3CDTF">2013-11-21T12:55:20Z</dcterms:modified>
</cp:coreProperties>
</file>