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72" r:id="rId3"/>
    <p:sldId id="273" r:id="rId4"/>
    <p:sldId id="274" r:id="rId5"/>
    <p:sldId id="275" r:id="rId6"/>
    <p:sldId id="27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5A"/>
    <a:srgbClr val="FF3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764" autoAdjust="0"/>
    <p:restoredTop sz="99488" autoAdjust="0"/>
  </p:normalViewPr>
  <p:slideViewPr>
    <p:cSldViewPr snapToGrid="0" snapToObjects="1">
      <p:cViewPr varScale="1">
        <p:scale>
          <a:sx n="97" d="100"/>
          <a:sy n="97" d="100"/>
        </p:scale>
        <p:origin x="-9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t>20/11/13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t>20/11/13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</a:t>
            </a:r>
            <a:r>
              <a:rPr lang="en-US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Computing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61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err="1" smtClean="0"/>
              <a:t>Datw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	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06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	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039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US" dirty="0" err="1" smtClean="0"/>
              <a:t>Ttitle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1" y="1849035"/>
            <a:ext cx="8466666" cy="2037166"/>
          </a:xfrm>
        </p:spPr>
        <p:txBody>
          <a:bodyPr/>
          <a:lstStyle/>
          <a:p>
            <a:r>
              <a:rPr lang="en-US" dirty="0" smtClean="0"/>
              <a:t>Pilot Management and Resources Provisioning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Daniele Spiga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Computing Common Projects – Brainstorming</a:t>
            </a:r>
          </a:p>
          <a:p>
            <a:r>
              <a:rPr lang="en-US" dirty="0" smtClean="0"/>
              <a:t>21 November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62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Introduction: The </a:t>
            </a:r>
            <a:r>
              <a:rPr lang="en-GB" dirty="0"/>
              <a:t>P</a:t>
            </a:r>
            <a:r>
              <a:rPr lang="en-GB" dirty="0" smtClean="0"/>
              <a:t>rocess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rcRect l="3627" r="3627"/>
          <a:stretch>
            <a:fillRect/>
          </a:stretch>
        </p:blipFill>
        <p:spPr>
          <a:xfrm>
            <a:off x="4281493" y="1845994"/>
            <a:ext cx="4530289" cy="245683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2</a:t>
            </a:fld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47707" y="143337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Define “Resource Provisioning” and its goal(s)</a:t>
            </a:r>
          </a:p>
          <a:p>
            <a:endParaRPr lang="en-US" dirty="0" smtClean="0"/>
          </a:p>
          <a:p>
            <a:r>
              <a:rPr lang="en-US" b="1" dirty="0" smtClean="0"/>
              <a:t>Brainstorming </a:t>
            </a:r>
          </a:p>
          <a:p>
            <a:pPr lvl="1"/>
            <a:r>
              <a:rPr lang="en-US" dirty="0" smtClean="0"/>
              <a:t>Try to </a:t>
            </a:r>
            <a:r>
              <a:rPr lang="en-US" dirty="0" smtClean="0">
                <a:solidFill>
                  <a:srgbClr val="FF0000"/>
                </a:solidFill>
              </a:rPr>
              <a:t>focus on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principles </a:t>
            </a:r>
            <a:r>
              <a:rPr lang="en-US" dirty="0" smtClean="0"/>
              <a:t>rather than on implementations</a:t>
            </a:r>
          </a:p>
          <a:p>
            <a:endParaRPr lang="en-US" dirty="0"/>
          </a:p>
          <a:p>
            <a:r>
              <a:rPr lang="en-US" dirty="0" smtClean="0"/>
              <a:t>Wrap-up</a:t>
            </a: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918150" y="759454"/>
            <a:ext cx="914400" cy="91440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2525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980"/>
            <a:ext cx="8229600" cy="799073"/>
          </a:xfrm>
        </p:spPr>
        <p:txBody>
          <a:bodyPr/>
          <a:lstStyle/>
          <a:p>
            <a:r>
              <a:rPr lang="en-US" dirty="0" smtClean="0"/>
              <a:t>Resource Provisioning: </a:t>
            </a:r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31" y="1070145"/>
            <a:ext cx="4086863" cy="3761552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Resource </a:t>
            </a:r>
            <a:r>
              <a:rPr lang="en-US" b="1" dirty="0" smtClean="0"/>
              <a:t>Provisioning (RP) </a:t>
            </a:r>
            <a:r>
              <a:rPr lang="en-US" b="1" dirty="0" smtClean="0"/>
              <a:t>is </a:t>
            </a:r>
            <a:r>
              <a:rPr lang="en-US" b="1" dirty="0" smtClean="0"/>
              <a:t>about </a:t>
            </a:r>
            <a:r>
              <a:rPr lang="en-US" b="1" dirty="0" smtClean="0">
                <a:solidFill>
                  <a:srgbClr val="FF0000"/>
                </a:solidFill>
              </a:rPr>
              <a:t>how </a:t>
            </a:r>
            <a:r>
              <a:rPr lang="en-US" b="1" dirty="0" smtClean="0">
                <a:solidFill>
                  <a:srgbClr val="FF0000"/>
                </a:solidFill>
              </a:rPr>
              <a:t>we get pilots into diverse set of computers</a:t>
            </a:r>
          </a:p>
          <a:p>
            <a:pPr lvl="1"/>
            <a:r>
              <a:rPr lang="en-US" dirty="0" smtClean="0"/>
              <a:t>Completely experiment free: 	</a:t>
            </a:r>
            <a:r>
              <a:rPr lang="en-US" i="1" u="sng" dirty="0" smtClean="0">
                <a:solidFill>
                  <a:srgbClr val="FF0000"/>
                </a:solidFill>
              </a:rPr>
              <a:t>common</a:t>
            </a:r>
          </a:p>
          <a:p>
            <a:pPr lvl="1"/>
            <a:endParaRPr lang="en-US" i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The key to RP </a:t>
            </a:r>
            <a:r>
              <a:rPr lang="en-US" b="1" dirty="0" smtClean="0">
                <a:solidFill>
                  <a:srgbClr val="FF0000"/>
                </a:solidFill>
              </a:rPr>
              <a:t>is effective management and exploitation of all computing resources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Goal is to allow experiments</a:t>
            </a:r>
            <a:r>
              <a:rPr lang="en-US" dirty="0" smtClean="0">
                <a:solidFill>
                  <a:srgbClr val="FF0000"/>
                </a:solidFill>
              </a:rPr>
              <a:t> to get groups of instances for periods of time</a:t>
            </a:r>
            <a:endParaRPr lang="en-US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8180" y="1187991"/>
            <a:ext cx="5072915" cy="33425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15244" y="2281623"/>
            <a:ext cx="1656724" cy="595616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r>
              <a:rPr lang="en-US" sz="15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Ian Fisk : WLCG WS </a:t>
            </a:r>
          </a:p>
          <a:p>
            <a:r>
              <a:rPr lang="en-US" sz="15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Nov.11</a:t>
            </a:r>
            <a:r>
              <a:rPr lang="en-US" sz="1500" b="1" cap="none" spc="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</a:t>
            </a:r>
            <a:r>
              <a:rPr lang="en-US" sz="15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-12</a:t>
            </a:r>
            <a:r>
              <a:rPr lang="en-US" sz="1500" b="1" cap="none" spc="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</a:t>
            </a:r>
            <a:r>
              <a:rPr lang="en-US" sz="15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43364" y="1910463"/>
            <a:ext cx="914400" cy="91440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4125650" y="2929615"/>
            <a:ext cx="5108400" cy="0"/>
          </a:xfrm>
          <a:prstGeom prst="line">
            <a:avLst/>
          </a:prstGeom>
          <a:ln w="28575" cmpd="sng">
            <a:solidFill>
              <a:srgbClr val="FF0000"/>
            </a:solidFill>
            <a:prstDash val="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 txBox="1">
            <a:spLocks/>
          </p:cNvSpPr>
          <p:nvPr/>
        </p:nvSpPr>
        <p:spPr>
          <a:xfrm>
            <a:off x="137209" y="4831698"/>
            <a:ext cx="8549590" cy="1453462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Global </a:t>
            </a:r>
            <a:r>
              <a:rPr lang="en-US" dirty="0" smtClean="0"/>
              <a:t>queue:</a:t>
            </a:r>
          </a:p>
          <a:p>
            <a:pPr lvl="1"/>
            <a:r>
              <a:rPr lang="en-US" dirty="0" smtClean="0"/>
              <a:t> Experiment specific queue for workload</a:t>
            </a: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Pilot: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Here </a:t>
            </a:r>
            <a:r>
              <a:rPr lang="en-US" dirty="0" smtClean="0"/>
              <a:t>is meant as a entity which can communicate with experiment’s queue</a:t>
            </a:r>
          </a:p>
        </p:txBody>
      </p:sp>
    </p:spTree>
    <p:extLst>
      <p:ext uri="{BB962C8B-B14F-4D97-AF65-F5344CB8AC3E}">
        <p14:creationId xmlns:p14="http://schemas.microsoft.com/office/powerpoint/2010/main" val="1616087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90731"/>
          </a:xfrm>
        </p:spPr>
        <p:txBody>
          <a:bodyPr/>
          <a:lstStyle/>
          <a:p>
            <a:r>
              <a:rPr lang="en-US" dirty="0" smtClean="0"/>
              <a:t>Brainstorming: Start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6580"/>
            <a:ext cx="8229600" cy="499927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Experiment’s queue can be agnostic about the RP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on’t need to know if pilot is on desktop/HPC/cloud</a:t>
            </a:r>
            <a:r>
              <a:rPr lang="en-US" dirty="0" smtClean="0"/>
              <a:t>…</a:t>
            </a:r>
          </a:p>
          <a:p>
            <a:pPr lvl="2"/>
            <a:r>
              <a:rPr lang="en-US" dirty="0" smtClean="0"/>
              <a:t>But some specs info are needed: time floor, memory, storages</a:t>
            </a:r>
          </a:p>
          <a:p>
            <a:r>
              <a:rPr lang="en-US" dirty="0" smtClean="0"/>
              <a:t>RP deals with VO shares</a:t>
            </a:r>
          </a:p>
          <a:p>
            <a:pPr lvl="1"/>
            <a:r>
              <a:rPr lang="en-US" dirty="0" smtClean="0"/>
              <a:t>At which level </a:t>
            </a:r>
            <a:r>
              <a:rPr lang="en-US" dirty="0" smtClean="0">
                <a:solidFill>
                  <a:srgbClr val="FF0000"/>
                </a:solidFill>
              </a:rPr>
              <a:t>experiments </a:t>
            </a:r>
            <a:r>
              <a:rPr lang="en-US" dirty="0" smtClean="0">
                <a:solidFill>
                  <a:srgbClr val="FF0000"/>
                </a:solidFill>
              </a:rPr>
              <a:t>would need to influence </a:t>
            </a:r>
            <a:r>
              <a:rPr lang="en-US" dirty="0" smtClean="0">
                <a:solidFill>
                  <a:srgbClr val="FF0000"/>
                </a:solidFill>
              </a:rPr>
              <a:t>shares</a:t>
            </a:r>
            <a:r>
              <a:rPr lang="en-US" dirty="0" smtClean="0"/>
              <a:t>, if any</a:t>
            </a:r>
            <a:endParaRPr lang="en-US" dirty="0" smtClean="0"/>
          </a:p>
          <a:p>
            <a:pPr lvl="2"/>
            <a:r>
              <a:rPr lang="en-US" dirty="0"/>
              <a:t>Priority may be completely on </a:t>
            </a:r>
            <a:r>
              <a:rPr lang="en-US" dirty="0" smtClean="0"/>
              <a:t>queue side under experiment control</a:t>
            </a:r>
            <a:endParaRPr lang="en-US" dirty="0"/>
          </a:p>
          <a:p>
            <a:pPr lvl="2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224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6919"/>
          </a:xfrm>
        </p:spPr>
        <p:txBody>
          <a:bodyPr/>
          <a:lstStyle/>
          <a:p>
            <a:r>
              <a:rPr lang="en-US" dirty="0" smtClean="0"/>
              <a:t>Still Brainstorming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1557"/>
            <a:ext cx="8229600" cy="492335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RP should </a:t>
            </a:r>
            <a:r>
              <a:rPr lang="en-US" dirty="0">
                <a:solidFill>
                  <a:srgbClr val="FF0000"/>
                </a:solidFill>
              </a:rPr>
              <a:t>make easy </a:t>
            </a:r>
            <a:r>
              <a:rPr lang="en-US" dirty="0" smtClean="0">
                <a:solidFill>
                  <a:srgbClr val="FF0000"/>
                </a:solidFill>
              </a:rPr>
              <a:t>for people </a:t>
            </a:r>
            <a:r>
              <a:rPr lang="en-US" dirty="0">
                <a:solidFill>
                  <a:srgbClr val="FF0000"/>
                </a:solidFill>
              </a:rPr>
              <a:t>to give local resources</a:t>
            </a:r>
          </a:p>
          <a:p>
            <a:pPr lvl="1"/>
            <a:r>
              <a:rPr lang="en-US" dirty="0"/>
              <a:t>For private transient resources management</a:t>
            </a:r>
          </a:p>
          <a:p>
            <a:pPr lvl="2"/>
            <a:r>
              <a:rPr lang="en-US" dirty="0"/>
              <a:t>Security… , only matter of </a:t>
            </a:r>
            <a:r>
              <a:rPr lang="en-US" dirty="0" smtClean="0"/>
              <a:t>policies? 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RP </a:t>
            </a:r>
            <a:r>
              <a:rPr lang="en-US" dirty="0">
                <a:solidFill>
                  <a:srgbClr val="FF0000"/>
                </a:solidFill>
              </a:rPr>
              <a:t>can be influenced by experiment</a:t>
            </a:r>
          </a:p>
          <a:p>
            <a:pPr lvl="1"/>
            <a:r>
              <a:rPr lang="en-US" dirty="0" smtClean="0"/>
              <a:t>To give </a:t>
            </a:r>
            <a:r>
              <a:rPr lang="en-US" dirty="0"/>
              <a:t>people special access to resources they </a:t>
            </a:r>
            <a:r>
              <a:rPr lang="en-US" dirty="0" smtClean="0"/>
              <a:t>provide</a:t>
            </a:r>
          </a:p>
          <a:p>
            <a:r>
              <a:rPr lang="en-US" dirty="0" smtClean="0"/>
              <a:t>RP </a:t>
            </a:r>
            <a:r>
              <a:rPr lang="en-US" dirty="0"/>
              <a:t>should </a:t>
            </a:r>
            <a:r>
              <a:rPr lang="en-US" dirty="0">
                <a:solidFill>
                  <a:srgbClr val="FF0000"/>
                </a:solidFill>
              </a:rPr>
              <a:t>guarantee to make the most efficient use of the all available </a:t>
            </a:r>
            <a:r>
              <a:rPr lang="en-US" dirty="0" smtClean="0">
                <a:solidFill>
                  <a:srgbClr val="FF0000"/>
                </a:solidFill>
              </a:rPr>
              <a:t>resources</a:t>
            </a:r>
          </a:p>
          <a:p>
            <a:pPr lvl="1"/>
            <a:r>
              <a:rPr lang="en-US" dirty="0" smtClean="0"/>
              <a:t>Being responsible to allow the experiment getting N instances for M </a:t>
            </a:r>
            <a:r>
              <a:rPr lang="en-US" dirty="0" smtClean="0"/>
              <a:t>hours</a:t>
            </a:r>
          </a:p>
          <a:p>
            <a:pPr lvl="2"/>
            <a:r>
              <a:rPr lang="en-US" dirty="0" smtClean="0"/>
              <a:t>Avoid wasting money, avoid wasting people time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114549" y="733266"/>
            <a:ext cx="914400" cy="914400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endParaRPr 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9776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Brainstorming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71935"/>
      </p:ext>
    </p:extLst>
  </p:cSld>
  <p:clrMapOvr>
    <a:masterClrMapping/>
  </p:clrMapOvr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22194</TotalTime>
  <Words>259</Words>
  <Application>Microsoft Macintosh PowerPoint</Application>
  <PresentationFormat>On-screen Show (4:3)</PresentationFormat>
  <Paragraphs>61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IT Groups</vt:lpstr>
      <vt:lpstr>Pilot Management and Resources Provisioning</vt:lpstr>
      <vt:lpstr>Introduction: The Process</vt:lpstr>
      <vt:lpstr>Resource Provisioning: Definition</vt:lpstr>
      <vt:lpstr>Brainstorming: Start</vt:lpstr>
      <vt:lpstr>Still Brainstorming</vt:lpstr>
      <vt:lpstr>More Brainstorming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 Noble</dc:creator>
  <cp:lastModifiedBy>Daniele Spiga</cp:lastModifiedBy>
  <cp:revision>107</cp:revision>
  <dcterms:created xsi:type="dcterms:W3CDTF">2013-05-06T12:43:53Z</dcterms:created>
  <dcterms:modified xsi:type="dcterms:W3CDTF">2013-11-21T12:56:02Z</dcterms:modified>
</cp:coreProperties>
</file>