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265" r:id="rId2"/>
    <p:sldId id="258" r:id="rId3"/>
    <p:sldId id="266" r:id="rId4"/>
    <p:sldId id="270" r:id="rId5"/>
    <p:sldId id="271" r:id="rId6"/>
    <p:sldId id="260" r:id="rId7"/>
    <p:sldId id="272" r:id="rId8"/>
    <p:sldId id="269" r:id="rId9"/>
    <p:sldId id="261" r:id="rId10"/>
    <p:sldId id="264" r:id="rId11"/>
    <p:sldId id="262" r:id="rId12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368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4046" tIns="47023" rIns="94046" bIns="47023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4046" tIns="47023" rIns="94046" bIns="47023" rtlCol="0"/>
          <a:lstStyle>
            <a:lvl1pPr algn="r">
              <a:defRPr sz="1200"/>
            </a:lvl1pPr>
          </a:lstStyle>
          <a:p>
            <a:fld id="{4CCD55C2-8424-4488-A2F1-AA2EA605B48F}" type="datetimeFigureOut">
              <a:rPr lang="en-GB" smtClean="0"/>
              <a:t>25/11/2013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0"/>
            <a:ext cx="2945659" cy="496411"/>
          </a:xfrm>
          <a:prstGeom prst="rect">
            <a:avLst/>
          </a:prstGeom>
        </p:spPr>
        <p:txBody>
          <a:bodyPr vert="horz" lIns="94046" tIns="47023" rIns="94046" bIns="47023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0"/>
            <a:ext cx="2945659" cy="496411"/>
          </a:xfrm>
          <a:prstGeom prst="rect">
            <a:avLst/>
          </a:prstGeom>
        </p:spPr>
        <p:txBody>
          <a:bodyPr vert="horz" lIns="94046" tIns="47023" rIns="94046" bIns="47023" rtlCol="0" anchor="b"/>
          <a:lstStyle>
            <a:lvl1pPr algn="r">
              <a:defRPr sz="1200"/>
            </a:lvl1pPr>
          </a:lstStyle>
          <a:p>
            <a:fld id="{D078AD12-49C1-4941-9AE5-FF8B6747D2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34414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4046" tIns="47023" rIns="94046" bIns="47023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4046" tIns="47023" rIns="94046" bIns="47023" rtlCol="0"/>
          <a:lstStyle>
            <a:lvl1pPr algn="r">
              <a:defRPr sz="1200"/>
            </a:lvl1pPr>
          </a:lstStyle>
          <a:p>
            <a:fld id="{A079A996-E115-447F-B042-710D44C67622}" type="datetimeFigureOut">
              <a:rPr lang="en-GB" smtClean="0"/>
              <a:t>25/11/2013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046" tIns="47023" rIns="94046" bIns="47023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4046" tIns="47023" rIns="94046" bIns="4702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0"/>
            <a:ext cx="2945659" cy="496411"/>
          </a:xfrm>
          <a:prstGeom prst="rect">
            <a:avLst/>
          </a:prstGeom>
        </p:spPr>
        <p:txBody>
          <a:bodyPr vert="horz" lIns="94046" tIns="47023" rIns="94046" bIns="47023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0"/>
            <a:ext cx="2945659" cy="496411"/>
          </a:xfrm>
          <a:prstGeom prst="rect">
            <a:avLst/>
          </a:prstGeom>
        </p:spPr>
        <p:txBody>
          <a:bodyPr vert="horz" lIns="94046" tIns="47023" rIns="94046" bIns="47023" rtlCol="0" anchor="b"/>
          <a:lstStyle>
            <a:lvl1pPr algn="r">
              <a:defRPr sz="1200"/>
            </a:lvl1pPr>
          </a:lstStyle>
          <a:p>
            <a:fld id="{F83955DE-B646-42C0-92B9-F88F60F81B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25739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A502A-403C-4FCA-A74C-B0A40CB2D9E2}" type="datetime1">
              <a:rPr lang="en-GB" smtClean="0"/>
              <a:t>25/11/2013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FGC integration - Feedback from OP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AF5FF-B887-45B5-B2D1-B2EE68DAFB61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1B1C6-AD3A-4CC7-A3B2-DA8818543519}" type="datetime1">
              <a:rPr lang="en-GB" smtClean="0"/>
              <a:t>25/11/2013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FGC integration - Feedback from OP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AF5FF-B887-45B5-B2D1-B2EE68DAFB6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9C3B9-5B84-4527-936B-C78CD12F6098}" type="datetime1">
              <a:rPr lang="en-GB" smtClean="0"/>
              <a:t>25/11/2013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FGC integration - Feedback from OP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AF5FF-B887-45B5-B2D1-B2EE68DAFB6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A74AD-4B8E-41EF-9208-8121E7EAA11E}" type="datetime1">
              <a:rPr lang="en-GB" smtClean="0"/>
              <a:t>25/11/2013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FGC integration - Feedback from OP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AF5FF-B887-45B5-B2D1-B2EE68DAFB6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FCB66-8981-4ECA-BB61-653849DDA839}" type="datetime1">
              <a:rPr lang="en-GB" smtClean="0"/>
              <a:t>25/11/2013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FGC integration - Feedback from OP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AF5FF-B887-45B5-B2D1-B2EE68DAFB61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7082A-C62A-4FCC-BA07-30C61474EAA7}" type="datetime1">
              <a:rPr lang="en-GB" smtClean="0"/>
              <a:t>25/11/2013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FGC integration - Feedback from OP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AF5FF-B887-45B5-B2D1-B2EE68DAFB6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0DAB2-8B57-4F4E-812D-8662EB5BF3E1}" type="datetime1">
              <a:rPr lang="en-GB" smtClean="0"/>
              <a:t>25/11/2013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FGC integration - Feedback from OP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AF5FF-B887-45B5-B2D1-B2EE68DAFB61}" type="slidenum">
              <a:rPr lang="en-GB" smtClean="0"/>
              <a:t>‹#›</a:t>
            </a:fld>
            <a:endParaRPr lang="en-GB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43DC1-AB93-4820-8423-63C00B8E5328}" type="datetime1">
              <a:rPr lang="en-GB" smtClean="0"/>
              <a:t>25/11/2013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FGC integration - Feedback from OP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AF5FF-B887-45B5-B2D1-B2EE68DAFB6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5B71D-437E-47C3-833E-51781217286F}" type="datetime1">
              <a:rPr lang="en-GB" smtClean="0"/>
              <a:t>25/11/2013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FGC integration - Feedback from OP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AF5FF-B887-45B5-B2D1-B2EE68DAFB6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04F2B-A3F4-46B0-8E5D-DEF8306F9235}" type="datetime1">
              <a:rPr lang="en-GB" smtClean="0"/>
              <a:t>25/11/2013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FGC integration - Feedback from OP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AF5FF-B887-45B5-B2D1-B2EE68DAFB61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CC652-7E77-4DD5-8C5D-F2F4DB909487}" type="datetime1">
              <a:rPr lang="en-GB" smtClean="0"/>
              <a:t>25/11/2013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FGC integration - Feedback from OP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AF5FF-B887-45B5-B2D1-B2EE68DAFB6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8DD0AB22-6301-4C5B-85E3-E658E30298AC}" type="datetime1">
              <a:rPr lang="en-GB" smtClean="0"/>
              <a:t>25/11/2013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GB" smtClean="0"/>
              <a:t>FGC integration - Feedback from OP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7D8AF5FF-B887-45B5-B2D1-B2EE68DAFB61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5400" dirty="0">
                <a:solidFill>
                  <a:srgbClr val="002060"/>
                </a:solidFill>
              </a:rPr>
              <a:t>FGC integration </a:t>
            </a:r>
            <a:endParaRPr lang="en-GB" sz="5400" dirty="0" smtClean="0">
              <a:solidFill>
                <a:srgbClr val="002060"/>
              </a:solidFill>
            </a:endParaRPr>
          </a:p>
          <a:p>
            <a:pPr algn="ctr"/>
            <a:r>
              <a:rPr lang="en-GB" sz="5400" dirty="0" smtClean="0">
                <a:solidFill>
                  <a:srgbClr val="002060"/>
                </a:solidFill>
              </a:rPr>
              <a:t>feedback </a:t>
            </a:r>
            <a:r>
              <a:rPr lang="en-GB" sz="5400" dirty="0">
                <a:solidFill>
                  <a:srgbClr val="002060"/>
                </a:solidFill>
              </a:rPr>
              <a:t>from OP</a:t>
            </a: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685800" y="3886200"/>
            <a:ext cx="7918648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041376" y="4300835"/>
            <a:ext cx="74168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pPr algn="ctr"/>
            <a:r>
              <a:rPr lang="en-US" dirty="0" smtClean="0"/>
              <a:t> </a:t>
            </a:r>
            <a:r>
              <a:rPr lang="en-US" dirty="0"/>
              <a:t>A. Akroh, </a:t>
            </a:r>
            <a:r>
              <a:rPr lang="en-US" dirty="0" smtClean="0"/>
              <a:t>J-F. </a:t>
            </a:r>
            <a:r>
              <a:rPr lang="en-US" dirty="0"/>
              <a:t>Comblin, </a:t>
            </a:r>
            <a:r>
              <a:rPr lang="en-US" dirty="0" smtClean="0"/>
              <a:t>P. Freyermuth, B. Mikulec, </a:t>
            </a:r>
            <a:r>
              <a:rPr lang="en-US" dirty="0"/>
              <a:t>R. Steerenberg </a:t>
            </a:r>
            <a:r>
              <a:rPr lang="en-US" dirty="0" smtClean="0"/>
              <a:t>,     J-L</a:t>
            </a:r>
            <a:r>
              <a:rPr lang="en-US" dirty="0"/>
              <a:t>. Sanchez </a:t>
            </a:r>
            <a:r>
              <a:rPr lang="en-US" dirty="0" smtClean="0"/>
              <a:t>Alvarez. 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FGC integration - Feedback from OP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AF5FF-B887-45B5-B2D1-B2EE68DAFB6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5714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FGC3 </a:t>
            </a:r>
            <a:r>
              <a:rPr lang="en-US" dirty="0" err="1" smtClean="0">
                <a:solidFill>
                  <a:srgbClr val="0070C0"/>
                </a:solidFill>
              </a:rPr>
              <a:t>Linac</a:t>
            </a:r>
            <a:r>
              <a:rPr lang="en-US" dirty="0" smtClean="0">
                <a:solidFill>
                  <a:srgbClr val="0070C0"/>
                </a:solidFill>
              </a:rPr>
              <a:t> 4 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396752"/>
          </a:xfrm>
        </p:spPr>
        <p:txBody>
          <a:bodyPr>
            <a:normAutofit lnSpcReduction="10000"/>
          </a:bodyPr>
          <a:lstStyle/>
          <a:p>
            <a:r>
              <a:rPr lang="en-US" sz="2000" dirty="0" err="1" smtClean="0"/>
              <a:t>Quadrupoles</a:t>
            </a:r>
            <a:r>
              <a:rPr lang="en-US" sz="2000" dirty="0" smtClean="0"/>
              <a:t> in the LEBT </a:t>
            </a:r>
          </a:p>
          <a:p>
            <a:pPr lvl="1"/>
            <a:r>
              <a:rPr lang="en-US" sz="1600" dirty="0" smtClean="0"/>
              <a:t>Control only with a specific application FGC boot GUI. Switch ON/OFF, Get the state and set the reference value. </a:t>
            </a:r>
          </a:p>
          <a:p>
            <a:pPr lvl="1"/>
            <a:r>
              <a:rPr lang="en-US" sz="1600" dirty="0" smtClean="0"/>
              <a:t>Impossible to acquire the current or even read the old reference value. </a:t>
            </a:r>
          </a:p>
          <a:p>
            <a:pPr lvl="1"/>
            <a:r>
              <a:rPr lang="en-US" sz="1600" dirty="0" smtClean="0">
                <a:solidFill>
                  <a:srgbClr val="FF0000"/>
                </a:solidFill>
              </a:rPr>
              <a:t>Waiting for FGC3 software to become available and to control through </a:t>
            </a:r>
            <a:r>
              <a:rPr lang="en-US" sz="1600" dirty="0" err="1" smtClean="0">
                <a:solidFill>
                  <a:srgbClr val="FF0000"/>
                </a:solidFill>
              </a:rPr>
              <a:t>InCA</a:t>
            </a:r>
            <a:r>
              <a:rPr lang="en-US" sz="1600" dirty="0">
                <a:solidFill>
                  <a:srgbClr val="FF0000"/>
                </a:solidFill>
              </a:rPr>
              <a:t>/</a:t>
            </a:r>
            <a:r>
              <a:rPr lang="en-US" sz="1600" dirty="0" smtClean="0">
                <a:solidFill>
                  <a:srgbClr val="FF0000"/>
                </a:solidFill>
              </a:rPr>
              <a:t>knobs.</a:t>
            </a:r>
            <a:endParaRPr lang="en-US" sz="1600" dirty="0">
              <a:solidFill>
                <a:srgbClr val="FF0000"/>
              </a:solidFill>
            </a:endParaRPr>
          </a:p>
          <a:p>
            <a:pPr lvl="1"/>
            <a:endParaRPr lang="en-US" sz="1600" dirty="0" smtClean="0"/>
          </a:p>
          <a:p>
            <a:endParaRPr lang="en-US" sz="2000" dirty="0"/>
          </a:p>
          <a:p>
            <a:endParaRPr lang="en-US" sz="20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068960"/>
            <a:ext cx="4608512" cy="3249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FGC integration - Feedback from OP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AF5FF-B887-45B5-B2D1-B2EE68DAFB61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0454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Conclusion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The integration of the FGCs in the PS and PSB was successful thanks to continuous effort between specialists from EPC, CO and OP</a:t>
            </a:r>
            <a:r>
              <a:rPr lang="en-US" dirty="0" smtClean="0"/>
              <a:t>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FGC2 in PS: signals through OASIS</a:t>
            </a:r>
            <a:r>
              <a:rPr lang="en-US" dirty="0"/>
              <a:t> </a:t>
            </a:r>
            <a:r>
              <a:rPr lang="en-US" dirty="0" smtClean="0"/>
              <a:t>would be beneficial (signal unlock after fault issue to be solved</a:t>
            </a:r>
            <a:r>
              <a:rPr lang="en-US" dirty="0" smtClean="0"/>
              <a:t>).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FGC3 in PSB: First results already obtained for ABP benchmarking studies thanks to FGC3 control of orbit correctors.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FGC3 </a:t>
            </a:r>
            <a:r>
              <a:rPr lang="en-US" dirty="0" err="1" smtClean="0"/>
              <a:t>datasource</a:t>
            </a:r>
            <a:r>
              <a:rPr lang="en-US" dirty="0" smtClean="0"/>
              <a:t> integration in OASIS: commissioning to be finalized.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H</a:t>
            </a:r>
            <a:r>
              <a:rPr lang="en-US" dirty="0" smtClean="0"/>
              <a:t>ardware commissioning of additional &gt;80 FGC3 for PSB </a:t>
            </a:r>
            <a:r>
              <a:rPr lang="en-US" dirty="0" err="1" smtClean="0"/>
              <a:t>multipoles</a:t>
            </a:r>
            <a:r>
              <a:rPr lang="en-US" dirty="0"/>
              <a:t>.</a:t>
            </a:r>
            <a:r>
              <a:rPr lang="en-US" dirty="0" smtClean="0"/>
              <a:t> </a:t>
            </a:r>
            <a:endParaRPr lang="en-US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Dry-Runs </a:t>
            </a:r>
            <a:r>
              <a:rPr lang="en-US" dirty="0" smtClean="0"/>
              <a:t>before the start-up 2014 is necessary after LS1 </a:t>
            </a:r>
            <a:r>
              <a:rPr lang="en-US" dirty="0" smtClean="0"/>
              <a:t>period.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FGC3 in LINAC4: The </a:t>
            </a:r>
            <a:r>
              <a:rPr lang="en-US" dirty="0"/>
              <a:t>integration process is </a:t>
            </a:r>
            <a:r>
              <a:rPr lang="en-US" dirty="0" smtClean="0"/>
              <a:t>in work. </a:t>
            </a:r>
            <a:r>
              <a:rPr lang="en-US" dirty="0"/>
              <a:t>The </a:t>
            </a:r>
            <a:r>
              <a:rPr lang="en-US" dirty="0" smtClean="0"/>
              <a:t>FGC3 software </a:t>
            </a:r>
            <a:r>
              <a:rPr lang="en-US" dirty="0"/>
              <a:t>is </a:t>
            </a:r>
            <a:r>
              <a:rPr lang="en-US" dirty="0" smtClean="0"/>
              <a:t>delayed, which poses some problems for the ongoing commissioning</a:t>
            </a:r>
            <a:r>
              <a:rPr lang="en-US" dirty="0" smtClean="0"/>
              <a:t>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Restart Periodic meetings organized by ECP. Follow-up of issues open.</a:t>
            </a:r>
            <a:endParaRPr lang="en-US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FGC integration - Feedback from OP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AF5FF-B887-45B5-B2D1-B2EE68DAFB61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724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784304"/>
          </a:xfrm>
        </p:spPr>
        <p:txBody>
          <a:bodyPr/>
          <a:lstStyle/>
          <a:p>
            <a:pPr marL="0" indent="0">
              <a:buNone/>
            </a:pPr>
            <a:r>
              <a:rPr lang="en-US" sz="4400" dirty="0" smtClean="0">
                <a:solidFill>
                  <a:srgbClr val="0070C0"/>
                </a:solidFill>
              </a:rPr>
              <a:t>Outline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800" dirty="0" smtClean="0"/>
              <a:t>PS: FGC2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800" dirty="0" smtClean="0"/>
              <a:t>Booster: FGC3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800" dirty="0" smtClean="0"/>
              <a:t>LINAC 4: </a:t>
            </a:r>
            <a:r>
              <a:rPr lang="en-US" sz="2800" dirty="0"/>
              <a:t>FGC3</a:t>
            </a:r>
            <a:endParaRPr lang="en-US" sz="2800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800" dirty="0" smtClean="0"/>
              <a:t>Conclusion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pPr lvl="1">
              <a:buFont typeface="Wingdings" panose="05000000000000000000" pitchFamily="2" charset="2"/>
              <a:buChar char="Ø"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FGC integration - Feedback from OP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AF5FF-B887-45B5-B2D1-B2EE68DAFB6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4118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FGC2 in the PS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The first FGC in the COMPLEX PS has arrived in 2010 to regulate the PS generator. Followed by another one to regulate the </a:t>
            </a:r>
            <a:r>
              <a:rPr lang="en-US" dirty="0" err="1" smtClean="0"/>
              <a:t>PoPS</a:t>
            </a:r>
            <a:r>
              <a:rPr lang="en-US" dirty="0" smtClean="0"/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The software in the FGC had to be adapted for the Pulse to Pulse Modulation operation.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Work on the </a:t>
            </a:r>
            <a:r>
              <a:rPr lang="en-US" dirty="0" err="1" smtClean="0"/>
              <a:t>InCA</a:t>
            </a:r>
            <a:r>
              <a:rPr lang="en-US" dirty="0" smtClean="0"/>
              <a:t> </a:t>
            </a:r>
            <a:r>
              <a:rPr lang="en-US" dirty="0" smtClean="0"/>
              <a:t>side was necessary to integrate this new standard.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A specific application had to be developed.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Benefit : A robust and reliable system, better regulation and diagnostics, post mortem available.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FGC integration - Feedback from OP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AF5FF-B887-45B5-B2D1-B2EE68DAFB61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4567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FGC2 in the PS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FGC integration - Feedback from OP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AF5FF-B887-45B5-B2D1-B2EE68DAFB61}" type="slidenum">
              <a:rPr lang="en-GB" smtClean="0"/>
              <a:t>4</a:t>
            </a:fld>
            <a:endParaRPr lang="en-GB"/>
          </a:p>
        </p:txBody>
      </p:sp>
      <p:grpSp>
        <p:nvGrpSpPr>
          <p:cNvPr id="26" name="Group 25"/>
          <p:cNvGrpSpPr/>
          <p:nvPr/>
        </p:nvGrpSpPr>
        <p:grpSpPr>
          <a:xfrm>
            <a:off x="323528" y="1994890"/>
            <a:ext cx="8155161" cy="2623646"/>
            <a:chOff x="526536" y="1625648"/>
            <a:chExt cx="8155161" cy="2997073"/>
          </a:xfrm>
        </p:grpSpPr>
        <p:sp>
          <p:nvSpPr>
            <p:cNvPr id="6" name="TextBox 5"/>
            <p:cNvSpPr txBox="1"/>
            <p:nvPr/>
          </p:nvSpPr>
          <p:spPr>
            <a:xfrm>
              <a:off x="526537" y="4253389"/>
              <a:ext cx="2448272" cy="369332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dirty="0" smtClean="0"/>
                <a:t>Motor-Generator Set</a:t>
              </a:r>
              <a:endParaRPr lang="en-US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878886" y="4249294"/>
              <a:ext cx="2802811" cy="369332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fr-FR" dirty="0" err="1" smtClean="0"/>
                <a:t>PoPS</a:t>
              </a:r>
              <a:r>
                <a:rPr lang="fr-FR" dirty="0" smtClean="0"/>
                <a:t> – </a:t>
              </a:r>
              <a:r>
                <a:rPr lang="en-US" dirty="0" smtClean="0"/>
                <a:t>Capacitor bank</a:t>
              </a:r>
              <a:r>
                <a:rPr lang="fr-FR" dirty="0" smtClean="0"/>
                <a:t> </a:t>
              </a:r>
              <a:endParaRPr lang="en-GB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26536" y="3884057"/>
              <a:ext cx="2448273" cy="369332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dirty="0" smtClean="0"/>
                <a:t>FGC2 - 52</a:t>
              </a:r>
              <a:endParaRPr lang="en-US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878886" y="3879962"/>
              <a:ext cx="2802811" cy="369332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dirty="0" smtClean="0"/>
                <a:t>FGC2 - 53</a:t>
              </a:r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145193" y="2336436"/>
              <a:ext cx="936104" cy="369332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Inca</a:t>
              </a:r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44793" y="1634940"/>
              <a:ext cx="2448272" cy="369332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dirty="0" smtClean="0"/>
                <a:t>Cycle editor MGS</a:t>
              </a:r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204825" y="1625648"/>
              <a:ext cx="2448272" cy="369332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dirty="0" smtClean="0"/>
                <a:t>Cycle editor </a:t>
              </a:r>
              <a:r>
                <a:rPr lang="en-US" dirty="0" err="1" smtClean="0"/>
                <a:t>PoPS</a:t>
              </a:r>
              <a:endParaRPr lang="en-US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32727" y="3283095"/>
              <a:ext cx="2448272" cy="646331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dirty="0" smtClean="0"/>
                <a:t>FGC2 – 52 property model</a:t>
              </a:r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878886" y="3283096"/>
              <a:ext cx="2802811" cy="646331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dirty="0" smtClean="0"/>
                <a:t>FGC2 – 53 property model</a:t>
              </a:r>
              <a:endParaRPr 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816893" y="2123740"/>
              <a:ext cx="1864804" cy="646331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Simulated </a:t>
              </a:r>
              <a:r>
                <a:rPr lang="en-US" dirty="0" err="1" smtClean="0"/>
                <a:t>Btrain</a:t>
              </a:r>
              <a:r>
                <a:rPr lang="en-US" dirty="0" smtClean="0"/>
                <a:t> (GFA)</a:t>
              </a:r>
              <a:endParaRPr lang="en-US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32726" y="2135220"/>
              <a:ext cx="1872208" cy="646331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Trim history</a:t>
              </a:r>
            </a:p>
            <a:p>
              <a:pPr algn="ctr"/>
              <a:r>
                <a:rPr lang="en-US" dirty="0" smtClean="0"/>
                <a:t>Archives</a:t>
              </a:r>
              <a:endParaRPr lang="en-US" dirty="0"/>
            </a:p>
          </p:txBody>
        </p:sp>
        <p:sp>
          <p:nvSpPr>
            <p:cNvPr id="17" name="Freeform 16"/>
            <p:cNvSpPr/>
            <p:nvPr/>
          </p:nvSpPr>
          <p:spPr>
            <a:xfrm>
              <a:off x="2009885" y="1812701"/>
              <a:ext cx="2318790" cy="1469131"/>
            </a:xfrm>
            <a:custGeom>
              <a:avLst/>
              <a:gdLst>
                <a:gd name="connsiteX0" fmla="*/ 988664 w 2418297"/>
                <a:gd name="connsiteY0" fmla="*/ 0 h 2202873"/>
                <a:gd name="connsiteX1" fmla="*/ 2173227 w 2418297"/>
                <a:gd name="connsiteY1" fmla="*/ 249382 h 2202873"/>
                <a:gd name="connsiteX2" fmla="*/ 2256355 w 2418297"/>
                <a:gd name="connsiteY2" fmla="*/ 1465119 h 2202873"/>
                <a:gd name="connsiteX3" fmla="*/ 365209 w 2418297"/>
                <a:gd name="connsiteY3" fmla="*/ 1735282 h 2202873"/>
                <a:gd name="connsiteX4" fmla="*/ 1527 w 2418297"/>
                <a:gd name="connsiteY4" fmla="*/ 2202873 h 2202873"/>
                <a:gd name="connsiteX0" fmla="*/ 987938 w 2318790"/>
                <a:gd name="connsiteY0" fmla="*/ 0 h 2202873"/>
                <a:gd name="connsiteX1" fmla="*/ 2172501 w 2318790"/>
                <a:gd name="connsiteY1" fmla="*/ 249382 h 2202873"/>
                <a:gd name="connsiteX2" fmla="*/ 2099765 w 2318790"/>
                <a:gd name="connsiteY2" fmla="*/ 1569029 h 2202873"/>
                <a:gd name="connsiteX3" fmla="*/ 364483 w 2318790"/>
                <a:gd name="connsiteY3" fmla="*/ 1735282 h 2202873"/>
                <a:gd name="connsiteX4" fmla="*/ 801 w 2318790"/>
                <a:gd name="connsiteY4" fmla="*/ 2202873 h 2202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18790" h="2202873">
                  <a:moveTo>
                    <a:pt x="987938" y="0"/>
                  </a:moveTo>
                  <a:cubicBezTo>
                    <a:pt x="1474578" y="2598"/>
                    <a:pt x="1987197" y="-12123"/>
                    <a:pt x="2172501" y="249382"/>
                  </a:cubicBezTo>
                  <a:cubicBezTo>
                    <a:pt x="2357805" y="510887"/>
                    <a:pt x="2401101" y="1321379"/>
                    <a:pt x="2099765" y="1569029"/>
                  </a:cubicBezTo>
                  <a:cubicBezTo>
                    <a:pt x="1798429" y="1816679"/>
                    <a:pt x="714310" y="1629641"/>
                    <a:pt x="364483" y="1735282"/>
                  </a:cubicBezTo>
                  <a:cubicBezTo>
                    <a:pt x="14656" y="1840923"/>
                    <a:pt x="-5261" y="2030557"/>
                    <a:pt x="801" y="2202873"/>
                  </a:cubicBezTo>
                </a:path>
              </a:pathLst>
            </a:custGeom>
            <a:noFill/>
            <a:ln w="2857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Freeform 17"/>
            <p:cNvSpPr/>
            <p:nvPr/>
          </p:nvSpPr>
          <p:spPr>
            <a:xfrm flipH="1">
              <a:off x="4865269" y="1819608"/>
              <a:ext cx="2304257" cy="1463488"/>
            </a:xfrm>
            <a:custGeom>
              <a:avLst/>
              <a:gdLst>
                <a:gd name="connsiteX0" fmla="*/ 988664 w 2418297"/>
                <a:gd name="connsiteY0" fmla="*/ 0 h 2202873"/>
                <a:gd name="connsiteX1" fmla="*/ 2173227 w 2418297"/>
                <a:gd name="connsiteY1" fmla="*/ 249382 h 2202873"/>
                <a:gd name="connsiteX2" fmla="*/ 2256355 w 2418297"/>
                <a:gd name="connsiteY2" fmla="*/ 1465119 h 2202873"/>
                <a:gd name="connsiteX3" fmla="*/ 365209 w 2418297"/>
                <a:gd name="connsiteY3" fmla="*/ 1735282 h 2202873"/>
                <a:gd name="connsiteX4" fmla="*/ 1527 w 2418297"/>
                <a:gd name="connsiteY4" fmla="*/ 2202873 h 2202873"/>
                <a:gd name="connsiteX0" fmla="*/ 987938 w 2318790"/>
                <a:gd name="connsiteY0" fmla="*/ 0 h 2202873"/>
                <a:gd name="connsiteX1" fmla="*/ 2172501 w 2318790"/>
                <a:gd name="connsiteY1" fmla="*/ 249382 h 2202873"/>
                <a:gd name="connsiteX2" fmla="*/ 2099765 w 2318790"/>
                <a:gd name="connsiteY2" fmla="*/ 1569029 h 2202873"/>
                <a:gd name="connsiteX3" fmla="*/ 364483 w 2318790"/>
                <a:gd name="connsiteY3" fmla="*/ 1735282 h 2202873"/>
                <a:gd name="connsiteX4" fmla="*/ 801 w 2318790"/>
                <a:gd name="connsiteY4" fmla="*/ 2202873 h 2202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18790" h="2202873">
                  <a:moveTo>
                    <a:pt x="987938" y="0"/>
                  </a:moveTo>
                  <a:cubicBezTo>
                    <a:pt x="1474578" y="2598"/>
                    <a:pt x="1987197" y="-12123"/>
                    <a:pt x="2172501" y="249382"/>
                  </a:cubicBezTo>
                  <a:cubicBezTo>
                    <a:pt x="2357805" y="510887"/>
                    <a:pt x="2401101" y="1321379"/>
                    <a:pt x="2099765" y="1569029"/>
                  </a:cubicBezTo>
                  <a:cubicBezTo>
                    <a:pt x="1798429" y="1816679"/>
                    <a:pt x="714310" y="1629641"/>
                    <a:pt x="364483" y="1735282"/>
                  </a:cubicBezTo>
                  <a:cubicBezTo>
                    <a:pt x="14656" y="1840923"/>
                    <a:pt x="-5261" y="2030557"/>
                    <a:pt x="801" y="2202873"/>
                  </a:cubicBezTo>
                </a:path>
              </a:pathLst>
            </a:custGeom>
            <a:noFill/>
            <a:ln w="2857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>
              <a:off x="5081297" y="2454356"/>
              <a:ext cx="1735596" cy="0"/>
            </a:xfrm>
            <a:prstGeom prst="straightConnector1">
              <a:avLst/>
            </a:prstGeom>
            <a:ln w="19050">
              <a:solidFill>
                <a:schemeClr val="accent2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>
              <a:off x="5073893" y="2550713"/>
              <a:ext cx="1735596" cy="0"/>
            </a:xfrm>
            <a:prstGeom prst="straightConnector1">
              <a:avLst/>
            </a:prstGeom>
            <a:ln w="19050">
              <a:solidFill>
                <a:schemeClr val="accent2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>
              <a:off x="2421337" y="2466368"/>
              <a:ext cx="1620180" cy="0"/>
            </a:xfrm>
            <a:prstGeom prst="straightConnector1">
              <a:avLst/>
            </a:prstGeom>
            <a:ln w="19050">
              <a:solidFill>
                <a:schemeClr val="accent2">
                  <a:lumMod val="75000"/>
                </a:schemeClr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>
              <a:off x="2421337" y="2550549"/>
              <a:ext cx="1620180" cy="0"/>
            </a:xfrm>
            <a:prstGeom prst="straightConnector1">
              <a:avLst/>
            </a:prstGeom>
            <a:ln w="19050">
              <a:solidFill>
                <a:schemeClr val="accent2">
                  <a:lumMod val="75000"/>
                </a:schemeClr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2777040" y="2085024"/>
              <a:ext cx="9087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PR.MPS</a:t>
              </a:r>
              <a:endParaRPr lang="en-GB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786738" y="2531610"/>
              <a:ext cx="9264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PR.MPC</a:t>
              </a:r>
              <a:endParaRPr lang="en-GB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268751" y="2085025"/>
              <a:ext cx="12202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PR.GSBSIM</a:t>
              </a:r>
              <a:endParaRPr lang="en-GB" dirty="0"/>
            </a:p>
          </p:txBody>
        </p:sp>
      </p:grpSp>
      <p:sp>
        <p:nvSpPr>
          <p:cNvPr id="27" name="Content Placeholder 2"/>
          <p:cNvSpPr>
            <a:spLocks noGrp="1"/>
          </p:cNvSpPr>
          <p:nvPr>
            <p:ph idx="1"/>
          </p:nvPr>
        </p:nvSpPr>
        <p:spPr>
          <a:xfrm>
            <a:off x="259433" y="1490833"/>
            <a:ext cx="3250704" cy="50405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fr-FR" dirty="0" smtClean="0"/>
              <a:t>PS Main power </a:t>
            </a:r>
            <a:r>
              <a:rPr lang="en-US" dirty="0" smtClean="0"/>
              <a:t>supply</a:t>
            </a:r>
            <a:r>
              <a:rPr lang="fr-FR" dirty="0" smtClean="0"/>
              <a:t>: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28" name="Rectangle 27"/>
          <p:cNvSpPr/>
          <p:nvPr/>
        </p:nvSpPr>
        <p:spPr>
          <a:xfrm>
            <a:off x="283778" y="4725144"/>
            <a:ext cx="813690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rgbClr val="00B050"/>
                </a:solidFill>
              </a:rPr>
              <a:t>Cycle precisely defined using polynomial functions.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rgbClr val="00B050"/>
                </a:solidFill>
              </a:rPr>
              <a:t>Properties accessible through Inca standards.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rgbClr val="00B050"/>
                </a:solidFill>
              </a:rPr>
              <a:t>Regulation modes available on class 53 (Field, Current, voltage).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rgbClr val="00B050"/>
                </a:solidFill>
              </a:rPr>
              <a:t>Class 53 precise Warning and Fault bitmask definition on a web page.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rgbClr val="C00000"/>
                </a:solidFill>
              </a:rPr>
              <a:t>FGC 2 Limited subscription does not allow automatic synchronization of multiple opened editors.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rgbClr val="C00000"/>
                </a:solidFill>
              </a:rPr>
              <a:t>Analog signal acquisition can require Filters not supported by </a:t>
            </a:r>
            <a:r>
              <a:rPr lang="en-US" sz="1400" dirty="0" err="1">
                <a:solidFill>
                  <a:srgbClr val="C00000"/>
                </a:solidFill>
              </a:rPr>
              <a:t>Japc</a:t>
            </a:r>
            <a:r>
              <a:rPr lang="en-US" sz="1400" dirty="0">
                <a:solidFill>
                  <a:srgbClr val="C00000"/>
                </a:solidFill>
              </a:rPr>
              <a:t> standards. Requires specialist application to be unlocked after a fault</a:t>
            </a:r>
            <a:r>
              <a:rPr lang="en-US" sz="1400" dirty="0" smtClean="0">
                <a:solidFill>
                  <a:srgbClr val="C00000"/>
                </a:solidFill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400" dirty="0" smtClean="0">
                <a:solidFill>
                  <a:srgbClr val="C00000"/>
                </a:solidFill>
              </a:rPr>
              <a:t>Signals in OASIS would be an advantage</a:t>
            </a:r>
            <a:endParaRPr lang="en-US" sz="1400" dirty="0">
              <a:solidFill>
                <a:srgbClr val="C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endParaRPr lang="en-US" sz="1600" dirty="0"/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292319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FGC2 in the PS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FGC integration - Feedback from OP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AF5FF-B887-45B5-B2D1-B2EE68DAFB61}" type="slidenum">
              <a:rPr lang="en-GB" smtClean="0"/>
              <a:t>5</a:t>
            </a:fld>
            <a:endParaRPr lang="en-GB"/>
          </a:p>
        </p:txBody>
      </p:sp>
      <p:pic>
        <p:nvPicPr>
          <p:cNvPr id="6" name="Picture 2" descr="https://wikis.cern.ch/download/attachments/57216429/popsctr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1509177"/>
            <a:ext cx="4784840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5108369" y="1756266"/>
            <a:ext cx="3496079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FGC2 PPPL calculation algorithm integrated in OP software to display a cycle preview.</a:t>
            </a:r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Limit values </a:t>
            </a:r>
            <a:r>
              <a:rPr lang="en-US" dirty="0"/>
              <a:t>can be read from </a:t>
            </a:r>
            <a:r>
              <a:rPr lang="en-US" dirty="0" smtClean="0"/>
              <a:t>hardware (Max </a:t>
            </a:r>
            <a:r>
              <a:rPr lang="en-US" dirty="0" err="1" smtClean="0"/>
              <a:t>Bdot</a:t>
            </a:r>
            <a:r>
              <a:rPr lang="en-US" dirty="0" smtClean="0"/>
              <a:t>, voltage,…) , </a:t>
            </a:r>
            <a:r>
              <a:rPr lang="en-US" dirty="0"/>
              <a:t>and FGC2 avoid the set of values exceeding maximums</a:t>
            </a:r>
            <a:r>
              <a:rPr lang="en-US" dirty="0" smtClean="0"/>
              <a:t>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FGC2 Integration was done after a few meetings with the specialists.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5894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FGC3 in the PSB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1600" dirty="0" smtClean="0"/>
              <a:t>In 2012, 32 FGC3 have been installed and commissioned in the PSB with the orbit correction dipoles. These power supplies were not used for standard operation.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600" dirty="0" smtClean="0"/>
              <a:t>Our requirements were to use only generic applications (</a:t>
            </a:r>
            <a:r>
              <a:rPr lang="en-US" sz="1600" dirty="0" err="1"/>
              <a:t>WorkingSet</a:t>
            </a:r>
            <a:r>
              <a:rPr lang="en-US" sz="1600" dirty="0" smtClean="0"/>
              <a:t>, Knobs, Function editor, YASP) to control these equipment avoiding specific applications like in the PS. (Many standard power supplies, MPS/</a:t>
            </a:r>
            <a:r>
              <a:rPr lang="en-US" sz="1600" dirty="0" err="1" smtClean="0"/>
              <a:t>PoPS</a:t>
            </a:r>
            <a:r>
              <a:rPr lang="en-US" sz="1600" dirty="0" smtClean="0"/>
              <a:t> is special case)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1600" dirty="0" smtClean="0"/>
              <a:t>Functions to be generated by </a:t>
            </a:r>
            <a:r>
              <a:rPr lang="en-US" sz="1600" dirty="0" smtClean="0"/>
              <a:t>table(2D-array</a:t>
            </a:r>
            <a:r>
              <a:rPr lang="en-US" sz="1600" dirty="0" smtClean="0"/>
              <a:t>) and not piece-wise functions.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FGC integration - Feedback from OP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AF5FF-B887-45B5-B2D1-B2EE68DAFB61}" type="slidenum">
              <a:rPr lang="en-GB" smtClean="0"/>
              <a:t>6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284984"/>
            <a:ext cx="2987795" cy="3446173"/>
          </a:xfrm>
          <a:prstGeom prst="rect">
            <a:avLst/>
          </a:prstGeom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3499090"/>
            <a:ext cx="1466694" cy="27100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6420" y="3903561"/>
            <a:ext cx="3337848" cy="23056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43645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FGC3 in Oasis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FGC integration - Feedback from OP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AF5FF-B887-45B5-B2D1-B2EE68DAFB61}" type="slidenum">
              <a:rPr lang="en-GB" smtClean="0"/>
              <a:t>7</a:t>
            </a:fld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251520" y="1648768"/>
            <a:ext cx="82809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/>
              <a:t>During commissioning OP has asked for 8 </a:t>
            </a:r>
            <a:r>
              <a:rPr lang="en-US" sz="1600" dirty="0" smtClean="0"/>
              <a:t>independent OASIS </a:t>
            </a:r>
            <a:r>
              <a:rPr lang="en-US" sz="1600" dirty="0"/>
              <a:t>channels to cross-check the FGC3 acquisitions. FGC3 provide </a:t>
            </a:r>
            <a:r>
              <a:rPr lang="en-US" sz="1600" dirty="0" smtClean="0"/>
              <a:t>digitized </a:t>
            </a:r>
            <a:r>
              <a:rPr lang="en-US" sz="1600" dirty="0" err="1" smtClean="0"/>
              <a:t>datasource</a:t>
            </a:r>
            <a:r>
              <a:rPr lang="en-US" sz="1600" dirty="0" smtClean="0"/>
              <a:t> </a:t>
            </a:r>
            <a:r>
              <a:rPr lang="en-US" sz="1600" dirty="0"/>
              <a:t>with absolute time stamps. </a:t>
            </a: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189" y="2612560"/>
            <a:ext cx="4836887" cy="334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595082"/>
            <a:ext cx="3333269" cy="1678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283097"/>
            <a:ext cx="3333269" cy="1662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251520" y="5953635"/>
            <a:ext cx="837382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/>
              <a:t>Productive collaboration between EPC, CO and OP.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 smtClean="0"/>
              <a:t>Worry</a:t>
            </a:r>
            <a:r>
              <a:rPr lang="en-US" sz="1600" dirty="0" smtClean="0"/>
              <a:t>: to have the FGC signals synchronous with other machine signals.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280946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MD results using PSB orbit correctors</a:t>
            </a:r>
            <a:endParaRPr lang="en-GB" dirty="0">
              <a:solidFill>
                <a:srgbClr val="0070C0"/>
              </a:solidFill>
            </a:endParaRPr>
          </a:p>
        </p:txBody>
      </p:sp>
      <p:pic>
        <p:nvPicPr>
          <p:cNvPr id="3074" name="bf88ab07-36b0-4a79-9927-8c74198c4010" descr="E13469A8-24F3-4FFA-9C20-9990C09E87CD@cer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412776"/>
            <a:ext cx="6156176" cy="374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152"/>
          <a:stretch/>
        </p:blipFill>
        <p:spPr bwMode="auto">
          <a:xfrm>
            <a:off x="6297286" y="1517814"/>
            <a:ext cx="2350734" cy="2415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151"/>
          <a:stretch/>
        </p:blipFill>
        <p:spPr bwMode="auto">
          <a:xfrm>
            <a:off x="6297286" y="4149080"/>
            <a:ext cx="2349680" cy="2414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755968" y="1268760"/>
            <a:ext cx="32805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i="1" dirty="0" smtClean="0"/>
              <a:t>Orbit before correction (up to 8 mm in vertical)</a:t>
            </a:r>
            <a:endParaRPr lang="en-US" sz="1100" b="1" i="1" dirty="0"/>
          </a:p>
        </p:txBody>
      </p:sp>
      <p:sp>
        <p:nvSpPr>
          <p:cNvPr id="8" name="TextBox 7"/>
          <p:cNvSpPr txBox="1"/>
          <p:nvPr/>
        </p:nvSpPr>
        <p:spPr>
          <a:xfrm>
            <a:off x="5755968" y="3933056"/>
            <a:ext cx="32805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i="1" dirty="0" smtClean="0"/>
              <a:t>Orbit after correction (up to 1.6 mm in vertical)</a:t>
            </a:r>
            <a:endParaRPr lang="en-US" sz="1100" b="1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1907704" y="6250523"/>
            <a:ext cx="32805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i="1" dirty="0" smtClean="0"/>
              <a:t>Courtesy of </a:t>
            </a:r>
            <a:r>
              <a:rPr lang="en-US" sz="1100" b="1" i="1" dirty="0" err="1" smtClean="0"/>
              <a:t>Vicenzo</a:t>
            </a:r>
            <a:r>
              <a:rPr lang="en-US" sz="1100" b="1" i="1" dirty="0" smtClean="0"/>
              <a:t> </a:t>
            </a:r>
            <a:r>
              <a:rPr lang="en-US" sz="1100" b="1" i="1" dirty="0" smtClean="0"/>
              <a:t>Forte et al.</a:t>
            </a:r>
            <a:endParaRPr lang="en-US" sz="1100" b="1" i="1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457200" y="4941168"/>
            <a:ext cx="5554960" cy="1152128"/>
          </a:xfrm>
        </p:spPr>
        <p:txBody>
          <a:bodyPr>
            <a:normAutofit lnSpcReduction="10000"/>
          </a:bodyPr>
          <a:lstStyle/>
          <a:p>
            <a:r>
              <a:rPr lang="en-US" sz="1600" dirty="0" smtClean="0"/>
              <a:t>MD: Dynamic tune variation towards Qv=4</a:t>
            </a:r>
          </a:p>
          <a:p>
            <a:pPr lvl="1"/>
            <a:r>
              <a:rPr lang="en-US" sz="1400" b="1" dirty="0"/>
              <a:t>Without the </a:t>
            </a:r>
            <a:r>
              <a:rPr lang="en-US" sz="1400" b="1" dirty="0" smtClean="0"/>
              <a:t>orbit correction </a:t>
            </a:r>
            <a:r>
              <a:rPr lang="en-US" sz="1400" b="1" dirty="0"/>
              <a:t>it would have been impossible to distinguish between the losses caused by </a:t>
            </a:r>
            <a:r>
              <a:rPr lang="en-US" sz="1400" b="1" dirty="0" smtClean="0"/>
              <a:t>the orbit excursions </a:t>
            </a:r>
            <a:r>
              <a:rPr lang="en-US" sz="1400" b="1" dirty="0"/>
              <a:t>and the ones generated by the resonance amplification </a:t>
            </a:r>
            <a:r>
              <a:rPr lang="en-US" sz="1400" b="1" dirty="0" smtClean="0"/>
              <a:t>effects.</a:t>
            </a:r>
            <a:endParaRPr lang="en-US" sz="1400" b="1" dirty="0"/>
          </a:p>
          <a:p>
            <a:pPr lvl="1"/>
            <a:endParaRPr lang="en-GB" sz="1200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FGC integration - Feedback from OP</a:t>
            </a:r>
            <a:endParaRPr lang="en-GB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AF5FF-B887-45B5-B2D1-B2EE68DAFB61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0393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FGC3 in the LINAC 4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000" dirty="0" err="1" smtClean="0"/>
              <a:t>Linac</a:t>
            </a:r>
            <a:r>
              <a:rPr lang="en-US" sz="2000" dirty="0" smtClean="0"/>
              <a:t> 4 has 2 solenoids and 4 correction dipoles working in DC mode. The control is OK unless we have to change the polarity.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600" dirty="0" smtClean="0"/>
              <a:t>To change the polarity: We have to launch a specialist application </a:t>
            </a:r>
            <a:r>
              <a:rPr lang="en-US" sz="1600" dirty="0" err="1" smtClean="0"/>
              <a:t>FGCRun</a:t>
            </a:r>
            <a:r>
              <a:rPr lang="en-US" sz="1600" dirty="0" smtClean="0"/>
              <a:t>+, Log in, select the FGC3 and send the command “</a:t>
            </a:r>
            <a:r>
              <a:rPr lang="fr-FR" sz="1600" dirty="0" smtClean="0"/>
              <a:t>s </a:t>
            </a:r>
            <a:r>
              <a:rPr lang="fr-FR" sz="1600" dirty="0" err="1" smtClean="0"/>
              <a:t>switch.polarity.state</a:t>
            </a:r>
            <a:r>
              <a:rPr lang="fr-FR" sz="1600" dirty="0" smtClean="0"/>
              <a:t> </a:t>
            </a:r>
            <a:r>
              <a:rPr lang="fr-FR" sz="1600" dirty="0"/>
              <a:t>POSITIVE (or NEGATIVE) </a:t>
            </a:r>
            <a:r>
              <a:rPr lang="en-US" sz="1600" dirty="0" smtClean="0"/>
              <a:t>”. </a:t>
            </a:r>
            <a:r>
              <a:rPr lang="en-US" sz="1600" dirty="0" smtClean="0">
                <a:solidFill>
                  <a:srgbClr val="FF0000"/>
                </a:solidFill>
              </a:rPr>
              <a:t>To be improved!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600" dirty="0"/>
              <a:t>The current acquisition displayed by the knobs shows the absolute </a:t>
            </a:r>
            <a:r>
              <a:rPr lang="en-US" sz="1600" dirty="0" smtClean="0"/>
              <a:t>value.</a:t>
            </a:r>
            <a:endParaRPr lang="en-US" sz="1600" dirty="0">
              <a:solidFill>
                <a:srgbClr val="FF0000"/>
              </a:solidFill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600" dirty="0" smtClean="0"/>
              <a:t>The </a:t>
            </a:r>
            <a:r>
              <a:rPr lang="en-US" sz="1600" dirty="0"/>
              <a:t>only way to know the polarity is to use the specialist application: “</a:t>
            </a:r>
            <a:r>
              <a:rPr lang="fr-FR" sz="1600" dirty="0"/>
              <a:t>g </a:t>
            </a:r>
            <a:r>
              <a:rPr lang="fr-FR" sz="1600" dirty="0" err="1"/>
              <a:t>switch.polarity.state</a:t>
            </a:r>
            <a:r>
              <a:rPr lang="en-US" sz="1600" dirty="0"/>
              <a:t>”. </a:t>
            </a:r>
            <a:r>
              <a:rPr lang="en-US" sz="1600" dirty="0">
                <a:solidFill>
                  <a:srgbClr val="FF0000"/>
                </a:solidFill>
              </a:rPr>
              <a:t>To be improved!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US" sz="16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FGC integration - Feedback from OP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8AF5FF-B887-45B5-B2D1-B2EE68DAFB61}" type="slidenum">
              <a:rPr lang="en-GB" smtClean="0"/>
              <a:t>9</a:t>
            </a:fld>
            <a:endParaRPr lang="en-GB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231113"/>
            <a:ext cx="3384376" cy="23299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035608"/>
            <a:ext cx="3847275" cy="2691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04868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6428</TotalTime>
  <Words>892</Words>
  <Application>Microsoft Office PowerPoint</Application>
  <PresentationFormat>On-screen Show (4:3)</PresentationFormat>
  <Paragraphs>113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Clarity</vt:lpstr>
      <vt:lpstr>PowerPoint Presentation</vt:lpstr>
      <vt:lpstr>PowerPoint Presentation</vt:lpstr>
      <vt:lpstr>FGC2 in the PS</vt:lpstr>
      <vt:lpstr>FGC2 in the PS</vt:lpstr>
      <vt:lpstr>FGC2 in the PS</vt:lpstr>
      <vt:lpstr>FGC3 in the PSB</vt:lpstr>
      <vt:lpstr>FGC3 in Oasis</vt:lpstr>
      <vt:lpstr>MD results using PSB orbit correctors</vt:lpstr>
      <vt:lpstr>FGC3 in the LINAC 4</vt:lpstr>
      <vt:lpstr>FGC3 Linac 4 </vt:lpstr>
      <vt:lpstr>Conclusion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Pierre Freyermuth</dc:creator>
  <cp:lastModifiedBy>jsanchez</cp:lastModifiedBy>
  <cp:revision>81</cp:revision>
  <cp:lastPrinted>2013-11-25T15:48:28Z</cp:lastPrinted>
  <dcterms:created xsi:type="dcterms:W3CDTF">2013-11-20T09:40:10Z</dcterms:created>
  <dcterms:modified xsi:type="dcterms:W3CDTF">2013-11-26T07:59:23Z</dcterms:modified>
</cp:coreProperties>
</file>