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5" r:id="rId1"/>
  </p:sldMasterIdLst>
  <p:notesMasterIdLst>
    <p:notesMasterId r:id="rId28"/>
  </p:notesMasterIdLst>
  <p:handoutMasterIdLst>
    <p:handoutMasterId r:id="rId29"/>
  </p:handoutMasterIdLst>
  <p:sldIdLst>
    <p:sldId id="395" r:id="rId2"/>
    <p:sldId id="489" r:id="rId3"/>
    <p:sldId id="490" r:id="rId4"/>
    <p:sldId id="487" r:id="rId5"/>
    <p:sldId id="488" r:id="rId6"/>
    <p:sldId id="491" r:id="rId7"/>
    <p:sldId id="492" r:id="rId8"/>
    <p:sldId id="464" r:id="rId9"/>
    <p:sldId id="478" r:id="rId10"/>
    <p:sldId id="496" r:id="rId11"/>
    <p:sldId id="499" r:id="rId12"/>
    <p:sldId id="497" r:id="rId13"/>
    <p:sldId id="498" r:id="rId14"/>
    <p:sldId id="361" r:id="rId15"/>
    <p:sldId id="493" r:id="rId16"/>
    <p:sldId id="494" r:id="rId17"/>
    <p:sldId id="495" r:id="rId18"/>
    <p:sldId id="500" r:id="rId19"/>
    <p:sldId id="501" r:id="rId20"/>
    <p:sldId id="502" r:id="rId21"/>
    <p:sldId id="503" r:id="rId22"/>
    <p:sldId id="358" r:id="rId23"/>
    <p:sldId id="504" r:id="rId24"/>
    <p:sldId id="505" r:id="rId25"/>
    <p:sldId id="506" r:id="rId26"/>
    <p:sldId id="350" r:id="rId27"/>
  </p:sldIdLst>
  <p:sldSz cx="9144000" cy="6858000" type="screen4x3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onneman" initials="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808080"/>
    <a:srgbClr val="000099"/>
    <a:srgbClr val="FFFFFF"/>
    <a:srgbClr val="0033CC"/>
    <a:srgbClr val="FFFF99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36" autoAdjust="0"/>
    <p:restoredTop sz="86449" autoAdjust="0"/>
  </p:normalViewPr>
  <p:slideViewPr>
    <p:cSldViewPr>
      <p:cViewPr>
        <p:scale>
          <a:sx n="50" d="100"/>
          <a:sy n="50" d="100"/>
        </p:scale>
        <p:origin x="-1878" y="-294"/>
      </p:cViewPr>
      <p:guideLst>
        <p:guide orient="horz" pos="890"/>
        <p:guide pos="11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40" d="100"/>
        <a:sy n="40" d="100"/>
      </p:scale>
      <p:origin x="0" y="0"/>
    </p:cViewPr>
  </p:sorterViewPr>
  <p:notesViewPr>
    <p:cSldViewPr>
      <p:cViewPr varScale="1">
        <p:scale>
          <a:sx n="101" d="100"/>
          <a:sy n="101" d="100"/>
        </p:scale>
        <p:origin x="-3576" y="-90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1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310BA0-050A-4997-B1AC-FD3BCC455418}" type="datetimeFigureOut">
              <a:rPr lang="en-GB" smtClean="0"/>
              <a:t>04/12/2013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428584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99761C-D337-4915-A6DD-157470CC09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14741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1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632A1A-D26E-42D0-A2DF-B39D9B2C3CCA}" type="datetimeFigureOut">
              <a:rPr lang="en-GB" smtClean="0"/>
              <a:pPr/>
              <a:t>04/12/2013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15154"/>
            <a:ext cx="5335270" cy="4466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604DCD-C511-4B12-9DBB-AC80DD19A49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6123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32084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2324A2-5014-44AF-972D-2CC725CBE35A}" type="slidenum">
              <a:rPr lang="en-US" smtClean="0">
                <a:solidFill>
                  <a:prstClr val="black"/>
                </a:solidFill>
              </a:rPr>
              <a:pPr/>
              <a:t>21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>
                <a:solidFill>
                  <a:prstClr val="black"/>
                </a:solidFill>
              </a:rPr>
              <a:pPr/>
              <a:t>25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14296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6710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1844824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67544" y="692696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60230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1331640" y="764704"/>
            <a:ext cx="7344816" cy="0"/>
          </a:xfrm>
          <a:prstGeom prst="line">
            <a:avLst/>
          </a:prstGeom>
          <a:ln w="28575">
            <a:solidFill>
              <a:srgbClr val="0A2F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72900"/>
            <a:ext cx="500087" cy="491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Straight Connector 10"/>
          <p:cNvCxnSpPr/>
          <p:nvPr userDrawn="1"/>
        </p:nvCxnSpPr>
        <p:spPr>
          <a:xfrm>
            <a:off x="430306" y="6493150"/>
            <a:ext cx="8246150" cy="0"/>
          </a:xfrm>
          <a:prstGeom prst="line">
            <a:avLst/>
          </a:prstGeom>
          <a:ln w="28575">
            <a:solidFill>
              <a:srgbClr val="0A2F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6392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i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GB" smtClean="0"/>
              <a:t>12/06/2014</a:t>
            </a:r>
            <a:endParaRPr lang="en-GB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6392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GB" smtClean="0"/>
              <a:t>K. Foraz - 114th LHCC</a:t>
            </a:r>
            <a:endParaRPr lang="en-GB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46392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i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5FC1CA1F-2DE5-499D-919C-DBEC239E0FA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6987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51280" y="6330291"/>
            <a:ext cx="2133600" cy="21348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December 3,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Roberto Saban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EN General Meeting - </a:t>
            </a:r>
            <a:fld id="{AC5B1FEA-406A-7749-A5C3-DDCB5F67A4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97466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3446853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91264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400" y="6356822"/>
            <a:ext cx="792088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6501926D-BD55-4F99-B46D-3C231A52E35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95936" y="6338550"/>
            <a:ext cx="3888432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6858000" y="63373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628D0A3-5C9A-4901-9C42-FBE507C34AF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715840" y="6223759"/>
            <a:ext cx="508029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0" dirty="0" smtClean="0">
                <a:solidFill>
                  <a:schemeClr val="bg1"/>
                </a:solidFill>
              </a:rPr>
              <a:t>LS1 Status</a:t>
            </a:r>
            <a:r>
              <a:rPr lang="en-US" sz="1000" b="0" baseline="0" dirty="0" smtClean="0">
                <a:solidFill>
                  <a:schemeClr val="bg1"/>
                </a:solidFill>
              </a:rPr>
              <a:t> </a:t>
            </a:r>
            <a:r>
              <a:rPr lang="en-US" sz="1000" b="0" dirty="0" smtClean="0">
                <a:solidFill>
                  <a:schemeClr val="bg1"/>
                </a:solidFill>
              </a:rPr>
              <a:t> Report – 116</a:t>
            </a:r>
            <a:r>
              <a:rPr lang="en-US" sz="1000" b="0" baseline="30000" dirty="0" smtClean="0">
                <a:solidFill>
                  <a:schemeClr val="bg1"/>
                </a:solidFill>
              </a:rPr>
              <a:t>th</a:t>
            </a:r>
            <a:r>
              <a:rPr lang="en-US" sz="1000" b="0" dirty="0" smtClean="0">
                <a:solidFill>
                  <a:schemeClr val="bg1"/>
                </a:solidFill>
              </a:rPr>
              <a:t> LHCC</a:t>
            </a:r>
            <a:endParaRPr lang="en-US" sz="1000" b="0" baseline="0" dirty="0" smtClean="0">
              <a:solidFill>
                <a:schemeClr val="bg1"/>
              </a:solidFill>
            </a:endParaRPr>
          </a:p>
          <a:p>
            <a:r>
              <a:rPr lang="en-US" sz="1000" b="0" dirty="0" err="1" smtClean="0">
                <a:solidFill>
                  <a:schemeClr val="bg1"/>
                </a:solidFill>
              </a:rPr>
              <a:t>Frédérick</a:t>
            </a:r>
            <a:r>
              <a:rPr lang="en-US" sz="1000" b="0" dirty="0" smtClean="0">
                <a:solidFill>
                  <a:schemeClr val="bg1"/>
                </a:solidFill>
              </a:rPr>
              <a:t>  </a:t>
            </a:r>
            <a:r>
              <a:rPr lang="en-US" sz="1000" b="0" dirty="0" err="1" smtClean="0">
                <a:solidFill>
                  <a:schemeClr val="bg1"/>
                </a:solidFill>
              </a:rPr>
              <a:t>Bordry</a:t>
            </a:r>
            <a:r>
              <a:rPr lang="en-US" sz="1000" b="0" dirty="0" smtClean="0">
                <a:solidFill>
                  <a:schemeClr val="bg1"/>
                </a:solidFill>
              </a:rPr>
              <a:t> </a:t>
            </a:r>
          </a:p>
          <a:p>
            <a:r>
              <a:rPr lang="en-US" sz="1000" b="0" baseline="0" dirty="0" smtClean="0">
                <a:solidFill>
                  <a:schemeClr val="bg1"/>
                </a:solidFill>
              </a:rPr>
              <a:t>4</a:t>
            </a:r>
            <a:r>
              <a:rPr lang="en-US" sz="1000" b="0" baseline="30000" dirty="0" smtClean="0">
                <a:solidFill>
                  <a:schemeClr val="bg1"/>
                </a:solidFill>
              </a:rPr>
              <a:t>th</a:t>
            </a:r>
            <a:r>
              <a:rPr lang="en-US" sz="1000" b="0" baseline="0" dirty="0" smtClean="0">
                <a:solidFill>
                  <a:schemeClr val="bg1"/>
                </a:solidFill>
              </a:rPr>
              <a:t> December 2013</a:t>
            </a:r>
            <a:endParaRPr lang="en-GB" sz="1000" b="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79" r:id="rId2"/>
    <p:sldLayoutId id="2147483684" r:id="rId3"/>
    <p:sldLayoutId id="2147483689" r:id="rId4"/>
    <p:sldLayoutId id="2147483701" r:id="rId5"/>
    <p:sldLayoutId id="2147483731" r:id="rId6"/>
    <p:sldLayoutId id="2147483745" r:id="rId7"/>
    <p:sldLayoutId id="2147483746" r:id="rId8"/>
  </p:sldLayoutIdLst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4013" indent="-317500" algn="l" rtl="0" eaLnBrk="1" latinLnBrk="0" hangingPunct="1">
        <a:spcBef>
          <a:spcPct val="20000"/>
        </a:spcBef>
        <a:buClr>
          <a:schemeClr val="tx1"/>
        </a:buClr>
        <a:buSzPct val="75000"/>
        <a:buFont typeface="Lucida Grande"/>
        <a:buChar char="►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20725" indent="-366713" algn="l" rtl="0" eaLnBrk="1" latinLnBrk="0" hangingPunct="1">
        <a:spcBef>
          <a:spcPct val="20000"/>
        </a:spcBef>
        <a:buClr>
          <a:schemeClr val="accent2"/>
        </a:buClr>
        <a:buSzPct val="75000"/>
        <a:buFont typeface="Lucida Grande"/>
        <a:buChar char="►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1"/>
        </a:buClr>
        <a:buSzPct val="75000"/>
        <a:buFont typeface="Lucida Grande"/>
        <a:buChar char="►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emf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emf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7" Type="http://schemas.microsoft.com/office/2007/relationships/hdphoto" Target="../media/hdphoto4.wdp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microsoft.com/office/2007/relationships/hdphoto" Target="../media/hdphoto3.wdp"/><Relationship Id="rId4" Type="http://schemas.openxmlformats.org/officeDocument/2006/relationships/image" Target="../media/image3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7.pn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7" Type="http://schemas.openxmlformats.org/officeDocument/2006/relationships/image" Target="../media/image5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jpeg"/><Relationship Id="rId5" Type="http://schemas.openxmlformats.org/officeDocument/2006/relationships/image" Target="../media/image50.png"/><Relationship Id="rId4" Type="http://schemas.openxmlformats.org/officeDocument/2006/relationships/image" Target="../media/image49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44959" y="4695740"/>
            <a:ext cx="633670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0" dirty="0" smtClean="0"/>
              <a:t>LS1 </a:t>
            </a:r>
            <a:r>
              <a:rPr lang="en-US" sz="3200" dirty="0" smtClean="0"/>
              <a:t>Status Report</a:t>
            </a:r>
          </a:p>
          <a:p>
            <a:r>
              <a:rPr lang="en-US" sz="3200" dirty="0"/>
              <a:t>LS1@LHCC – 116</a:t>
            </a:r>
            <a:r>
              <a:rPr lang="en-US" sz="3200" baseline="30000" dirty="0"/>
              <a:t>th</a:t>
            </a:r>
            <a:r>
              <a:rPr lang="en-US" sz="3200" dirty="0"/>
              <a:t> </a:t>
            </a:r>
            <a:r>
              <a:rPr lang="en-US" sz="3200" dirty="0" smtClean="0"/>
              <a:t>LHCC</a:t>
            </a:r>
          </a:p>
          <a:p>
            <a:r>
              <a:rPr lang="en-US" sz="2800" b="0" dirty="0" err="1" smtClean="0"/>
              <a:t>Frédérick</a:t>
            </a:r>
            <a:r>
              <a:rPr lang="en-US" sz="2800" b="0" dirty="0" smtClean="0"/>
              <a:t> Bordry </a:t>
            </a:r>
          </a:p>
          <a:p>
            <a:r>
              <a:rPr lang="en-US" sz="2000" dirty="0"/>
              <a:t>4</a:t>
            </a:r>
            <a:r>
              <a:rPr lang="en-US" sz="2000" b="0" baseline="30000" dirty="0" smtClean="0"/>
              <a:t>th</a:t>
            </a:r>
            <a:r>
              <a:rPr lang="en-US" sz="2000" b="0" dirty="0" smtClean="0"/>
              <a:t> </a:t>
            </a:r>
            <a:r>
              <a:rPr lang="en-US" sz="2000" dirty="0" smtClean="0"/>
              <a:t>December</a:t>
            </a:r>
            <a:r>
              <a:rPr lang="en-US" sz="2000" b="0" dirty="0" smtClean="0"/>
              <a:t> 2013</a:t>
            </a:r>
            <a:endParaRPr lang="en-GB" sz="2000" b="0" dirty="0"/>
          </a:p>
        </p:txBody>
      </p:sp>
    </p:spTree>
    <p:extLst>
      <p:ext uri="{BB962C8B-B14F-4D97-AF65-F5344CB8AC3E}">
        <p14:creationId xmlns:p14="http://schemas.microsoft.com/office/powerpoint/2010/main" val="2179743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1590" y="116631"/>
            <a:ext cx="8820472" cy="590465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356611" y="5413374"/>
            <a:ext cx="116219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3</a:t>
            </a:r>
            <a:endParaRPr lang="fr-FR" sz="800" dirty="0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-219744"/>
            <a:ext cx="1043608" cy="9361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TextBox 4"/>
          <p:cNvSpPr txBox="1"/>
          <p:nvPr/>
        </p:nvSpPr>
        <p:spPr>
          <a:xfrm>
            <a:off x="3395670" y="5633831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rgbClr val="006600"/>
                </a:solidFill>
              </a:rPr>
              <a:t>Done</a:t>
            </a:r>
            <a:endParaRPr lang="en-GB" sz="2800" b="1" dirty="0">
              <a:solidFill>
                <a:srgbClr val="0066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88024" y="5633831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rgbClr val="006600"/>
                </a:solidFill>
              </a:rPr>
              <a:t>Done</a:t>
            </a:r>
            <a:endParaRPr lang="en-GB" sz="2800" b="1" dirty="0">
              <a:solidFill>
                <a:srgbClr val="0066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28184" y="5633831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rgbClr val="006600"/>
                </a:solidFill>
              </a:rPr>
              <a:t>Done</a:t>
            </a:r>
            <a:endParaRPr lang="en-GB" sz="2800" b="1" dirty="0">
              <a:solidFill>
                <a:srgbClr val="0066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324280" y="1060949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3000</a:t>
            </a:r>
            <a:endParaRPr lang="fr-FR" sz="1600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2324280" y="980728"/>
            <a:ext cx="319959" cy="0"/>
          </a:xfrm>
          <a:prstGeom prst="line">
            <a:avLst/>
          </a:prstGeom>
          <a:ln w="285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297159" y="484021"/>
            <a:ext cx="13566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006600"/>
                </a:solidFill>
              </a:rPr>
              <a:t>60 % done</a:t>
            </a:r>
            <a:endParaRPr lang="en-GB" sz="1600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9167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990600" y="228600"/>
            <a:ext cx="7086600" cy="609600"/>
          </a:xfrm>
          <a:solidFill>
            <a:schemeClr val="tx2">
              <a:lumMod val="60000"/>
              <a:lumOff val="40000"/>
            </a:schemeClr>
          </a:solidFill>
        </p:spPr>
        <p:txBody>
          <a:bodyPr/>
          <a:lstStyle/>
          <a:p>
            <a:pPr algn="ctr"/>
            <a:r>
              <a:rPr lang="en-GB" altLang="en-US" sz="3000" dirty="0" smtClean="0">
                <a:solidFill>
                  <a:schemeClr val="bg1"/>
                </a:solidFill>
              </a:rPr>
              <a:t>Reasons for splice repairs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229117" y="1340767"/>
            <a:ext cx="4774931" cy="2410077"/>
          </a:xfrm>
        </p:spPr>
        <p:txBody>
          <a:bodyPr>
            <a:normAutofit fontScale="92500" lnSpcReduction="10000"/>
          </a:bodyPr>
          <a:lstStyle/>
          <a:p>
            <a:pPr marL="131763" indent="-131763">
              <a:buClrTx/>
              <a:buSzTx/>
            </a:pPr>
            <a:r>
              <a:rPr lang="en-GB" altLang="en-US" sz="2100" dirty="0" smtClean="0"/>
              <a:t>In average 31% of the splices in the sectors 56, 67, 78, 81 and 12 have been redone for different reasons.</a:t>
            </a:r>
          </a:p>
          <a:p>
            <a:pPr marL="131763" indent="-131763">
              <a:buClrTx/>
              <a:buSzTx/>
            </a:pPr>
            <a:r>
              <a:rPr lang="en-GB" altLang="en-US" sz="2100" dirty="0" smtClean="0"/>
              <a:t>In sectors 12 and 23 the number of redone splices is significantly influenced by magnet replacements (72 splices in 12 and 36 splices in 23 redone after magnet replacement).</a:t>
            </a:r>
          </a:p>
          <a:p>
            <a:pPr>
              <a:buSzTx/>
            </a:pPr>
            <a:endParaRPr lang="en-GB" altLang="en-US" sz="1800" dirty="0" smtClean="0"/>
          </a:p>
        </p:txBody>
      </p:sp>
      <p:graphicFrame>
        <p:nvGraphicFramePr>
          <p:cNvPr id="7" name="Content Placeholder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93995104"/>
              </p:ext>
            </p:extLst>
          </p:nvPr>
        </p:nvGraphicFramePr>
        <p:xfrm>
          <a:off x="197069" y="4577145"/>
          <a:ext cx="8686799" cy="163005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22282"/>
                <a:gridCol w="1082919"/>
                <a:gridCol w="990600"/>
                <a:gridCol w="1066800"/>
                <a:gridCol w="990598"/>
                <a:gridCol w="1066800"/>
                <a:gridCol w="1066800"/>
              </a:tblGrid>
              <a:tr h="22797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Sector 56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Sector 67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Sector 78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Sector </a:t>
                      </a:r>
                      <a:r>
                        <a:rPr lang="en-GB" sz="12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81</a:t>
                      </a:r>
                      <a:endParaRPr lang="en-GB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Sector </a:t>
                      </a:r>
                      <a:r>
                        <a:rPr lang="en-GB" sz="12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  <a:endParaRPr lang="en-GB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effectLst/>
                        </a:rPr>
                        <a:t>Sector </a:t>
                      </a:r>
                      <a:r>
                        <a:rPr lang="en-GB" sz="12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23*</a:t>
                      </a:r>
                      <a:endParaRPr lang="en-GB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75000"/>
                      </a:schemeClr>
                    </a:solidFill>
                  </a:tcPr>
                </a:tc>
              </a:tr>
              <a:tr h="2103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kern="120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Number of splices</a:t>
                      </a:r>
                      <a:endParaRPr lang="en-GB" sz="1200" b="1" kern="1200" baseline="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1216</a:t>
                      </a:r>
                      <a:endParaRPr lang="en-GB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1266</a:t>
                      </a:r>
                      <a:endParaRPr lang="en-GB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1272</a:t>
                      </a:r>
                      <a:endParaRPr lang="en-GB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1216</a:t>
                      </a:r>
                      <a:endParaRPr lang="en-GB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1208</a:t>
                      </a:r>
                      <a:endParaRPr lang="en-GB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486</a:t>
                      </a:r>
                      <a:endParaRPr lang="en-GB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2103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aseline="0" dirty="0" smtClean="0">
                          <a:effectLst/>
                        </a:rPr>
                        <a:t>Repaired (%)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</a:t>
                      </a:r>
                      <a:endParaRPr lang="en-GB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32</a:t>
                      </a:r>
                      <a:endParaRPr lang="en-GB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</a:t>
                      </a:r>
                      <a:endParaRPr lang="en-GB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</a:t>
                      </a:r>
                      <a:endParaRPr lang="en-GB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35**</a:t>
                      </a:r>
                      <a:endParaRPr lang="en-GB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36**</a:t>
                      </a:r>
                      <a:endParaRPr lang="en-GB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2103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R-8 excess &gt;5 µ</a:t>
                      </a:r>
                      <a:r>
                        <a:rPr lang="el-GR" sz="1200" dirty="0" smtClean="0">
                          <a:effectLst/>
                        </a:rPr>
                        <a:t>Ω</a:t>
                      </a:r>
                      <a:r>
                        <a:rPr lang="en-GB" sz="1200" dirty="0" smtClean="0">
                          <a:effectLst/>
                        </a:rPr>
                        <a:t> (%)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n-GB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  <a:endParaRPr lang="en-GB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  <a:endParaRPr lang="en-GB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  <a:endParaRPr lang="en-GB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  <a:endParaRPr lang="en-GB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  <a:endParaRPr lang="en-GB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21031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effectLst/>
                        </a:rPr>
                        <a:t>Geometrical (%)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</a:t>
                      </a:r>
                      <a:endParaRPr lang="en-GB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</a:t>
                      </a:r>
                      <a:endParaRPr lang="en-GB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  <a:endParaRPr lang="en-GB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  <a:endParaRPr lang="en-GB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  <a:endParaRPr lang="en-GB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  <a:endParaRPr lang="en-GB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21031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effectLst/>
                        </a:rPr>
                        <a:t>Other (%)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n-GB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n-GB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n-GB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n-GB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lang="en-GB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  <a:endParaRPr lang="en-GB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4399" name="TextBox 1"/>
          <p:cNvSpPr txBox="1">
            <a:spLocks noChangeArrowheads="1"/>
          </p:cNvSpPr>
          <p:nvPr/>
        </p:nvSpPr>
        <p:spPr bwMode="auto">
          <a:xfrm>
            <a:off x="181304" y="3898133"/>
            <a:ext cx="8610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r>
              <a:rPr lang="en-GB" altLang="en-US" sz="1600" i="1" dirty="0"/>
              <a:t>Reasons for splice repairs in the different sectors (*updated 13.11.2013; **about 30% without magnet replacements). </a:t>
            </a:r>
          </a:p>
        </p:txBody>
      </p:sp>
      <p:sp>
        <p:nvSpPr>
          <p:cNvPr id="14400" name="TextBox 2"/>
          <p:cNvSpPr txBox="1">
            <a:spLocks noChangeArrowheads="1"/>
          </p:cNvSpPr>
          <p:nvPr/>
        </p:nvSpPr>
        <p:spPr bwMode="auto">
          <a:xfrm>
            <a:off x="5220072" y="6381328"/>
            <a:ext cx="252028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r>
              <a:rPr lang="en-GB" altLang="en-US" sz="1200" i="1" dirty="0" smtClean="0">
                <a:solidFill>
                  <a:schemeClr val="bg1"/>
                </a:solidFill>
              </a:rPr>
              <a:t>Courtesy of C</a:t>
            </a:r>
            <a:r>
              <a:rPr lang="en-GB" altLang="en-US" sz="1200" i="1" dirty="0">
                <a:solidFill>
                  <a:schemeClr val="bg1"/>
                </a:solidFill>
              </a:rPr>
              <a:t>. </a:t>
            </a:r>
            <a:r>
              <a:rPr lang="en-GB" altLang="en-US" sz="1200" i="1" dirty="0" err="1" smtClean="0">
                <a:solidFill>
                  <a:schemeClr val="bg1"/>
                </a:solidFill>
              </a:rPr>
              <a:t>Scheuerlein</a:t>
            </a:r>
            <a:endParaRPr lang="en-GB" altLang="en-US" sz="1200" i="1" dirty="0">
              <a:solidFill>
                <a:schemeClr val="bg1"/>
              </a:solidFill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32754" y="1268760"/>
            <a:ext cx="3832165" cy="24820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22154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52048" y="0"/>
            <a:ext cx="6492240" cy="60722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none" rtlCol="0" anchor="ctr" anchorCtr="0">
            <a:noAutofit/>
          </a:bodyPr>
          <a:lstStyle/>
          <a:p>
            <a:pPr algn="ctr"/>
            <a:r>
              <a:rPr lang="en-GB" sz="3200" dirty="0" smtClean="0">
                <a:solidFill>
                  <a:schemeClr val="bg1"/>
                </a:solidFill>
              </a:rPr>
              <a:t>SMACC    </a:t>
            </a:r>
            <a:r>
              <a:rPr lang="en-GB" sz="3200" dirty="0">
                <a:solidFill>
                  <a:schemeClr val="bg1"/>
                </a:solidFill>
              </a:rPr>
              <a:t>Dashboards</a:t>
            </a:r>
          </a:p>
        </p:txBody>
      </p:sp>
      <p:sp>
        <p:nvSpPr>
          <p:cNvPr id="2" name="Rectangle 1"/>
          <p:cNvSpPr/>
          <p:nvPr/>
        </p:nvSpPr>
        <p:spPr>
          <a:xfrm>
            <a:off x="3783725" y="6195876"/>
            <a:ext cx="50149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 err="1">
                <a:solidFill>
                  <a:schemeClr val="bg1"/>
                </a:solidFill>
              </a:rPr>
              <a:t>Superconducting</a:t>
            </a:r>
            <a:r>
              <a:rPr lang="fr-FR" sz="1400" b="1" dirty="0">
                <a:solidFill>
                  <a:schemeClr val="bg1"/>
                </a:solidFill>
              </a:rPr>
              <a:t> </a:t>
            </a:r>
            <a:r>
              <a:rPr lang="fr-FR" sz="1400" b="1" dirty="0" err="1">
                <a:solidFill>
                  <a:schemeClr val="bg1"/>
                </a:solidFill>
              </a:rPr>
              <a:t>Magnets</a:t>
            </a:r>
            <a:r>
              <a:rPr lang="fr-FR" sz="1400" b="1" dirty="0">
                <a:solidFill>
                  <a:schemeClr val="bg1"/>
                </a:solidFill>
              </a:rPr>
              <a:t> and Circuits Consolidation (</a:t>
            </a:r>
            <a:r>
              <a:rPr lang="fr-FR" sz="1400" b="1" i="1" dirty="0">
                <a:solidFill>
                  <a:schemeClr val="bg1"/>
                </a:solidFill>
              </a:rPr>
              <a:t>SMACC</a:t>
            </a:r>
            <a:r>
              <a:rPr lang="fr-FR" sz="1400" b="1" dirty="0">
                <a:solidFill>
                  <a:schemeClr val="bg1"/>
                </a:solidFill>
              </a:rPr>
              <a:t>). 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632122"/>
            <a:ext cx="8208912" cy="5434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0" name="Straight Arrow Connector 9"/>
          <p:cNvCxnSpPr/>
          <p:nvPr/>
        </p:nvCxnSpPr>
        <p:spPr>
          <a:xfrm>
            <a:off x="4507531" y="3010600"/>
            <a:ext cx="280493" cy="0"/>
          </a:xfrm>
          <a:prstGeom prst="straightConnector1">
            <a:avLst/>
          </a:prstGeom>
          <a:ln w="38100">
            <a:solidFill>
              <a:srgbClr val="FF0000"/>
            </a:solidFill>
            <a:headEnd type="arrow" w="sm" len="sm"/>
            <a:tailEnd type="arrow" w="sm" len="sm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788024" y="2892863"/>
            <a:ext cx="8707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FF0000"/>
                </a:solidFill>
              </a:rPr>
              <a:t>3 weeks</a:t>
            </a:r>
            <a:endParaRPr lang="en-GB" sz="1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2885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1181100" y="152400"/>
            <a:ext cx="7429500" cy="609600"/>
          </a:xfrm>
          <a:solidFill>
            <a:schemeClr val="tx2">
              <a:lumMod val="60000"/>
              <a:lumOff val="40000"/>
            </a:schemeClr>
          </a:solidFill>
        </p:spPr>
        <p:txBody>
          <a:bodyPr/>
          <a:lstStyle/>
          <a:p>
            <a:pPr algn="ctr"/>
            <a:r>
              <a:rPr lang="en-GB" altLang="en-US" sz="2400" dirty="0" smtClean="0">
                <a:solidFill>
                  <a:schemeClr val="bg1"/>
                </a:solidFill>
              </a:rPr>
              <a:t>Top ten R-8 outliers (*updated 13.11.2013)</a:t>
            </a:r>
          </a:p>
        </p:txBody>
      </p:sp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29021774"/>
              </p:ext>
            </p:extLst>
          </p:nvPr>
        </p:nvGraphicFramePr>
        <p:xfrm>
          <a:off x="549166" y="885496"/>
          <a:ext cx="7848600" cy="29035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9667"/>
                <a:gridCol w="1591733"/>
                <a:gridCol w="2765385"/>
                <a:gridCol w="1501815"/>
              </a:tblGrid>
              <a:tr h="409278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Dipole splice*</a:t>
                      </a:r>
                      <a:endParaRPr lang="en-GB" sz="1800" dirty="0"/>
                    </a:p>
                  </a:txBody>
                  <a:tcPr marT="45738" marB="45738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R-8 (µ</a:t>
                      </a:r>
                      <a:r>
                        <a:rPr lang="el-GR" sz="1800" dirty="0" smtClean="0"/>
                        <a:t>Ω</a:t>
                      </a:r>
                      <a:r>
                        <a:rPr lang="en-GB" sz="1800" dirty="0" smtClean="0"/>
                        <a:t>)</a:t>
                      </a:r>
                      <a:endParaRPr lang="en-GB" sz="1800" dirty="0"/>
                    </a:p>
                  </a:txBody>
                  <a:tcPr marT="45738" marB="45738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Quad splice*</a:t>
                      </a:r>
                      <a:endParaRPr lang="en-GB" sz="1800" dirty="0"/>
                    </a:p>
                  </a:txBody>
                  <a:tcPr marT="45738" marB="45738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R-8 (µ</a:t>
                      </a:r>
                      <a:r>
                        <a:rPr lang="el-GR" sz="1800" dirty="0" smtClean="0"/>
                        <a:t>Ω</a:t>
                      </a:r>
                      <a:r>
                        <a:rPr lang="en-GB" sz="1800" dirty="0" smtClean="0"/>
                        <a:t>)</a:t>
                      </a:r>
                      <a:endParaRPr lang="en-GB" sz="1800" dirty="0"/>
                    </a:p>
                  </a:txBody>
                  <a:tcPr marT="45738" marB="45738">
                    <a:solidFill>
                      <a:schemeClr val="accent1">
                        <a:lumMod val="50000"/>
                      </a:schemeClr>
                    </a:solidFill>
                  </a:tcPr>
                </a:tc>
              </a:tr>
              <a:tr h="2494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QBBI.B24R7-M3-Ext-R</a:t>
                      </a: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77.5</a:t>
                      </a: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QQBI.20L8-M1-Ext-L</a:t>
                      </a: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116</a:t>
                      </a:r>
                      <a:endParaRPr lang="en-GB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8" marB="0" anchor="ctr"/>
                </a:tc>
              </a:tr>
              <a:tr h="2494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QQBI.22L8-M3-Ext-L</a:t>
                      </a: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52.6</a:t>
                      </a: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QBQI.27R1-M1-Int-L</a:t>
                      </a: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54.8</a:t>
                      </a:r>
                    </a:p>
                  </a:txBody>
                  <a:tcPr marL="9525" marR="9525" marT="9528" marB="0" anchor="ctr"/>
                </a:tc>
              </a:tr>
              <a:tr h="2494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QBBI.A14L8-M3-Int-R</a:t>
                      </a: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49.9</a:t>
                      </a: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r>
                        <a:rPr lang="en-GB" alt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QBBI.B18R2-M1-Int-L</a:t>
                      </a:r>
                      <a:endParaRPr lang="en-GB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52.5</a:t>
                      </a:r>
                      <a:endParaRPr lang="en-GB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8" marB="0" anchor="ctr"/>
                </a:tc>
              </a:tr>
              <a:tr h="249427"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QQBI.16R8-M3-Int-R</a:t>
                      </a: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47.4</a:t>
                      </a: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QBBI.B25L8-M1-Int-R</a:t>
                      </a: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51.4</a:t>
                      </a:r>
                    </a:p>
                  </a:txBody>
                  <a:tcPr marL="9525" marR="9525" marT="9528" marB="0" anchor="ctr"/>
                </a:tc>
              </a:tr>
              <a:tr h="2494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QQBI.22R7-M3-Int-L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43.3</a:t>
                      </a: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QBBI.B31R1-M1-Int-L</a:t>
                      </a: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45.9</a:t>
                      </a:r>
                    </a:p>
                  </a:txBody>
                  <a:tcPr marL="9525" marR="9525" marT="9528" marB="0" anchor="ctr"/>
                </a:tc>
              </a:tr>
              <a:tr h="2494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QQBI.19L1-M3 Ext-L</a:t>
                      </a: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41.8</a:t>
                      </a: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QQBI.30L8-M1-Int-L</a:t>
                      </a: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44.5</a:t>
                      </a:r>
                    </a:p>
                  </a:txBody>
                  <a:tcPr marL="9525" marR="9525" marT="9528" marB="0" anchor="ctr"/>
                </a:tc>
              </a:tr>
              <a:tr h="2494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QBQI.32R7-M3-Int-L</a:t>
                      </a: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41.6</a:t>
                      </a: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QEBI.11L1-M1-Ext-L</a:t>
                      </a: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43.7</a:t>
                      </a:r>
                    </a:p>
                  </a:txBody>
                  <a:tcPr marL="9525" marR="9525" marT="9528" marB="0" anchor="ctr"/>
                </a:tc>
              </a:tr>
              <a:tr h="2494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QBQI.31R6-M3-Ext-L</a:t>
                      </a: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40.6</a:t>
                      </a: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QBBI.B16R6-M1-Int-L</a:t>
                      </a: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41.7</a:t>
                      </a:r>
                    </a:p>
                  </a:txBody>
                  <a:tcPr marL="9525" marR="9525" marT="9528" marB="0" anchor="ctr"/>
                </a:tc>
              </a:tr>
              <a:tr h="2494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QBBI.B27R7-M3-Ext-R</a:t>
                      </a: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39.1</a:t>
                      </a: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QBQI.19R1-M2-Ext-L</a:t>
                      </a: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41.4</a:t>
                      </a:r>
                    </a:p>
                  </a:txBody>
                  <a:tcPr marL="9525" marR="9525" marT="9528" marB="0" anchor="ctr"/>
                </a:tc>
              </a:tr>
              <a:tr h="2494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QQBI.30R7-M3-Ext-R</a:t>
                      </a: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39.0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QBQI.32R1-M2-Int-R</a:t>
                      </a: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41.3</a:t>
                      </a:r>
                    </a:p>
                  </a:txBody>
                  <a:tcPr marL="9525" marR="9525" marT="9528" marB="0" anchor="ctr"/>
                </a:tc>
              </a:tr>
            </a:tbl>
          </a:graphicData>
        </a:graphic>
      </p:graphicFrame>
      <p:graphicFrame>
        <p:nvGraphicFramePr>
          <p:cNvPr id="7" name="Content Placeholder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0213802"/>
              </p:ext>
            </p:extLst>
          </p:nvPr>
        </p:nvGraphicFramePr>
        <p:xfrm>
          <a:off x="472966" y="4390696"/>
          <a:ext cx="8347506" cy="1630589"/>
        </p:xfrm>
        <a:graphic>
          <a:graphicData uri="http://schemas.openxmlformats.org/drawingml/2006/table">
            <a:tbl>
              <a:tblPr/>
              <a:tblGrid>
                <a:gridCol w="1027032"/>
                <a:gridCol w="3776721"/>
                <a:gridCol w="3543753"/>
              </a:tblGrid>
              <a:tr h="22462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>
                        <a:spcBef>
                          <a:spcPct val="25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</a:rPr>
                        <a:t>Sector</a:t>
                      </a:r>
                      <a:endParaRPr kumimoji="0" lang="en-GB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3" marR="68573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>
                        <a:spcBef>
                          <a:spcPct val="25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</a:rPr>
                        <a:t>Max R-8 RB</a:t>
                      </a:r>
                      <a:endParaRPr kumimoji="0" lang="en-GB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3" marR="68573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>
                        <a:spcBef>
                          <a:spcPct val="25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</a:rPr>
                        <a:t>Max R-8 RQ</a:t>
                      </a:r>
                      <a:endParaRPr kumimoji="0" lang="en-GB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3" marR="68573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</a:tr>
              <a:tr h="23626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>
                        <a:spcBef>
                          <a:spcPct val="25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</a:rPr>
                        <a:t>56</a:t>
                      </a:r>
                      <a:endParaRPr kumimoji="0" lang="en-GB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3" marR="68573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>
                        <a:spcBef>
                          <a:spcPct val="25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 34.2  µ</a:t>
                      </a:r>
                      <a:r>
                        <a:rPr kumimoji="0" lang="el-GR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Ω</a:t>
                      </a:r>
                      <a:r>
                        <a:rPr kumimoji="0" lang="en-GB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 </a:t>
                      </a:r>
                      <a:r>
                        <a:rPr kumimoji="0" lang="en-GB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(QBQI.18L6-M3-Ext-L)</a:t>
                      </a:r>
                    </a:p>
                  </a:txBody>
                  <a:tcPr marL="68573" marR="68573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E4E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>
                        <a:spcBef>
                          <a:spcPct val="25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30.4 µ</a:t>
                      </a:r>
                      <a:r>
                        <a:rPr kumimoji="0" lang="el-GR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Ω</a:t>
                      </a:r>
                      <a:r>
                        <a:rPr kumimoji="0" lang="en-GB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 </a:t>
                      </a:r>
                      <a:r>
                        <a:rPr kumimoji="0" lang="en-GB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(QBQI.26L6-M1-Int-L)</a:t>
                      </a:r>
                    </a:p>
                  </a:txBody>
                  <a:tcPr marL="9525" marR="9525" marT="947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E4E9"/>
                    </a:solidFill>
                  </a:tcPr>
                </a:tc>
              </a:tr>
              <a:tr h="22462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>
                        <a:spcBef>
                          <a:spcPct val="25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</a:rPr>
                        <a:t>67</a:t>
                      </a:r>
                      <a:endParaRPr kumimoji="0" lang="en-GB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3" marR="68573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>
                        <a:spcBef>
                          <a:spcPct val="25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 40.6  µ</a:t>
                      </a:r>
                      <a:r>
                        <a:rPr kumimoji="0" lang="el-GR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Ω</a:t>
                      </a:r>
                      <a:r>
                        <a:rPr kumimoji="0" lang="en-GB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 </a:t>
                      </a:r>
                      <a:r>
                        <a:rPr kumimoji="0" lang="en-GB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(QBQI.31R6-M3-Ext-L)</a:t>
                      </a:r>
                    </a:p>
                  </a:txBody>
                  <a:tcPr marL="68573" marR="68573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F2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>
                        <a:spcBef>
                          <a:spcPct val="25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 </a:t>
                      </a:r>
                      <a:r>
                        <a:rPr kumimoji="0" lang="en-GB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41.7 µ</a:t>
                      </a:r>
                      <a:r>
                        <a:rPr kumimoji="0" lang="el-GR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Ω</a:t>
                      </a:r>
                      <a:r>
                        <a:rPr kumimoji="0" lang="en-GB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 </a:t>
                      </a:r>
                      <a:r>
                        <a:rPr kumimoji="0" lang="en-GB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(QBBI.B16R6-M1-Int-L)</a:t>
                      </a:r>
                    </a:p>
                  </a:txBody>
                  <a:tcPr marL="68573" marR="68573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F2F4"/>
                    </a:solidFill>
                  </a:tcPr>
                </a:tc>
              </a:tr>
              <a:tr h="23626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>
                        <a:spcBef>
                          <a:spcPct val="25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</a:rPr>
                        <a:t>78</a:t>
                      </a:r>
                      <a:endParaRPr kumimoji="0" lang="en-GB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3" marR="68573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>
                        <a:spcBef>
                          <a:spcPct val="25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 77.5 µ</a:t>
                      </a:r>
                      <a:r>
                        <a:rPr kumimoji="0" lang="el-G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Ω</a:t>
                      </a:r>
                      <a:r>
                        <a:rPr kumimoji="0" lang="en-GB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 </a:t>
                      </a:r>
                      <a:r>
                        <a:rPr kumimoji="0" lang="en-GB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(QBBI.B24R7-M3-Ext-R)</a:t>
                      </a:r>
                    </a:p>
                  </a:txBody>
                  <a:tcPr marL="68573" marR="68573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E4E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>
                        <a:spcBef>
                          <a:spcPct val="25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116 µ</a:t>
                      </a:r>
                      <a:r>
                        <a:rPr kumimoji="0" lang="el-G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Ω </a:t>
                      </a:r>
                      <a:r>
                        <a:rPr kumimoji="0" lang="en-GB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(QQBI.20L8-M1-Ext-L)</a:t>
                      </a:r>
                    </a:p>
                  </a:txBody>
                  <a:tcPr marL="9525" marR="9525" marT="947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E4E9"/>
                    </a:solidFill>
                  </a:tcPr>
                </a:tc>
              </a:tr>
              <a:tr h="23626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>
                        <a:spcBef>
                          <a:spcPct val="25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</a:rPr>
                        <a:t>81</a:t>
                      </a:r>
                      <a:endParaRPr kumimoji="0" lang="en-GB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3" marR="68573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>
                        <a:spcBef>
                          <a:spcPct val="25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47.4 µ</a:t>
                      </a:r>
                      <a:r>
                        <a:rPr kumimoji="0" lang="el-G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Ω</a:t>
                      </a:r>
                      <a:r>
                        <a:rPr kumimoji="0" lang="en-GB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 </a:t>
                      </a:r>
                      <a:r>
                        <a:rPr kumimoji="0" lang="en-GB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(QQBI.16R8-M3-Int-R)</a:t>
                      </a:r>
                    </a:p>
                  </a:txBody>
                  <a:tcPr marL="9525" marR="9525" marT="947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F2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>
                        <a:spcBef>
                          <a:spcPct val="25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 </a:t>
                      </a:r>
                      <a:r>
                        <a:rPr kumimoji="0" lang="en-GB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43.7 µ</a:t>
                      </a:r>
                      <a:r>
                        <a:rPr kumimoji="0" lang="el-GR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Ω </a:t>
                      </a:r>
                      <a:r>
                        <a:rPr kumimoji="0" lang="en-GB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(QEBI.11L1-M1-Ext-L)</a:t>
                      </a:r>
                    </a:p>
                  </a:txBody>
                  <a:tcPr marL="68573" marR="68573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F2F4"/>
                    </a:solidFill>
                  </a:tcPr>
                </a:tc>
              </a:tr>
              <a:tr h="23626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>
                        <a:spcBef>
                          <a:spcPct val="25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</a:rPr>
                        <a:t>12</a:t>
                      </a:r>
                      <a:endParaRPr kumimoji="0" lang="en-GB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68573" marR="68573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>
                        <a:spcBef>
                          <a:spcPct val="25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35.2  µ</a:t>
                      </a:r>
                      <a:r>
                        <a:rPr kumimoji="0" lang="el-GR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Ω</a:t>
                      </a:r>
                      <a:r>
                        <a:rPr kumimoji="0" lang="en-GB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 </a:t>
                      </a:r>
                      <a:r>
                        <a:rPr kumimoji="0" lang="en-GB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(QBQI.21L2-M3-Ext-L)</a:t>
                      </a:r>
                    </a:p>
                  </a:txBody>
                  <a:tcPr marL="9525" marR="9525" marT="947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E4E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>
                        <a:spcBef>
                          <a:spcPct val="25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54.8 µ</a:t>
                      </a:r>
                      <a:r>
                        <a:rPr kumimoji="0" lang="el-G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Ω</a:t>
                      </a:r>
                      <a:r>
                        <a:rPr kumimoji="0" lang="en-GB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 </a:t>
                      </a:r>
                      <a:r>
                        <a:rPr kumimoji="0" lang="en-GB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(QBQI.27R1-M1-Ext-L)</a:t>
                      </a:r>
                    </a:p>
                  </a:txBody>
                  <a:tcPr marL="9525" marR="9525" marT="947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E4E9"/>
                    </a:solidFill>
                  </a:tcPr>
                </a:tc>
              </a:tr>
              <a:tr h="23626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>
                        <a:spcBef>
                          <a:spcPct val="25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</a:rPr>
                        <a:t> 23*</a:t>
                      </a:r>
                      <a:endParaRPr kumimoji="0" lang="en-GB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3" marR="68573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>
                        <a:spcBef>
                          <a:spcPct val="25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31.5  µ</a:t>
                      </a:r>
                      <a:r>
                        <a:rPr kumimoji="0" lang="el-GR" altLang="en-U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Ω</a:t>
                      </a:r>
                      <a:r>
                        <a:rPr kumimoji="0" lang="en-GB" altLang="en-U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  (QBQI.10R2-M3-Int-L)</a:t>
                      </a:r>
                    </a:p>
                  </a:txBody>
                  <a:tcPr marL="9525" marR="9525" marT="947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F2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>
                        <a:spcBef>
                          <a:spcPct val="25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52.5 µ</a:t>
                      </a:r>
                      <a:r>
                        <a:rPr kumimoji="0" lang="el-GR" altLang="en-U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Ω </a:t>
                      </a:r>
                      <a:r>
                        <a:rPr kumimoji="0" lang="en-GB" altLang="en-U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(QBBI.B18R2-M1-Int-L)</a:t>
                      </a:r>
                      <a:endParaRPr kumimoji="0" lang="en-GB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525" marR="9525" marT="947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F2F4"/>
                    </a:solidFill>
                  </a:tcPr>
                </a:tc>
              </a:tr>
            </a:tbl>
          </a:graphicData>
        </a:graphic>
      </p:graphicFrame>
      <p:sp>
        <p:nvSpPr>
          <p:cNvPr id="13412" name="TextBox 2"/>
          <p:cNvSpPr txBox="1">
            <a:spLocks noChangeArrowheads="1"/>
          </p:cNvSpPr>
          <p:nvPr/>
        </p:nvSpPr>
        <p:spPr bwMode="auto">
          <a:xfrm>
            <a:off x="472966" y="3950959"/>
            <a:ext cx="79470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r>
              <a:rPr lang="en-GB" altLang="en-US" sz="1600" i="1"/>
              <a:t>Highest R-8 values of dipole and quadrupole splices per sector.</a:t>
            </a:r>
          </a:p>
        </p:txBody>
      </p:sp>
      <p:sp>
        <p:nvSpPr>
          <p:cNvPr id="8" name="TextBox 2"/>
          <p:cNvSpPr txBox="1">
            <a:spLocks noChangeArrowheads="1"/>
          </p:cNvSpPr>
          <p:nvPr/>
        </p:nvSpPr>
        <p:spPr bwMode="auto">
          <a:xfrm>
            <a:off x="5220072" y="6381328"/>
            <a:ext cx="252028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r>
              <a:rPr lang="en-GB" altLang="en-US" sz="1200" i="1" dirty="0" smtClean="0">
                <a:solidFill>
                  <a:schemeClr val="bg1"/>
                </a:solidFill>
              </a:rPr>
              <a:t>Courtesy of C</a:t>
            </a:r>
            <a:r>
              <a:rPr lang="en-GB" altLang="en-US" sz="1200" i="1" dirty="0">
                <a:solidFill>
                  <a:schemeClr val="bg1"/>
                </a:solidFill>
              </a:rPr>
              <a:t>. </a:t>
            </a:r>
            <a:r>
              <a:rPr lang="en-GB" altLang="en-US" sz="1200" i="1" dirty="0" err="1" smtClean="0">
                <a:solidFill>
                  <a:schemeClr val="bg1"/>
                </a:solidFill>
              </a:rPr>
              <a:t>Scheuerlein</a:t>
            </a:r>
            <a:endParaRPr lang="en-GB" altLang="en-US" sz="12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5934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908720"/>
            <a:ext cx="8496944" cy="3139009"/>
          </a:xfrm>
        </p:spPr>
        <p:txBody>
          <a:bodyPr>
            <a:normAutofit/>
          </a:bodyPr>
          <a:lstStyle/>
          <a:p>
            <a:pPr>
              <a:buClr>
                <a:srgbClr val="082554"/>
              </a:buClr>
            </a:pPr>
            <a:r>
              <a:rPr lang="en-GB" sz="2200" dirty="0" smtClean="0"/>
              <a:t>Arc subsectors all tested: 20 </a:t>
            </a:r>
            <a:r>
              <a:rPr lang="en-GB" sz="2200" dirty="0"/>
              <a:t>internal helium leaks </a:t>
            </a:r>
            <a:r>
              <a:rPr lang="en-GB" sz="2200" dirty="0" smtClean="0"/>
              <a:t>identified</a:t>
            </a:r>
          </a:p>
          <a:p>
            <a:pPr lvl="1">
              <a:buClr>
                <a:schemeClr val="accent3"/>
              </a:buClr>
            </a:pPr>
            <a:r>
              <a:rPr lang="en-GB" sz="1800" dirty="0" smtClean="0"/>
              <a:t>14 </a:t>
            </a:r>
            <a:r>
              <a:rPr lang="en-GB" sz="1800" dirty="0"/>
              <a:t>identified to component (for repair</a:t>
            </a:r>
            <a:r>
              <a:rPr lang="en-GB" sz="1800" dirty="0" smtClean="0"/>
              <a:t>).</a:t>
            </a:r>
            <a:endParaRPr lang="en-GB" sz="1800" dirty="0"/>
          </a:p>
          <a:p>
            <a:pPr lvl="1">
              <a:buClr>
                <a:schemeClr val="accent3"/>
              </a:buClr>
            </a:pPr>
            <a:r>
              <a:rPr lang="en-GB" sz="1800" dirty="0" smtClean="0"/>
              <a:t>For </a:t>
            </a:r>
            <a:r>
              <a:rPr lang="en-GB" sz="1800" dirty="0"/>
              <a:t>6 leaks not identified to component</a:t>
            </a:r>
            <a:r>
              <a:rPr lang="en-GB" sz="1800" dirty="0" smtClean="0"/>
              <a:t>,</a:t>
            </a:r>
            <a:br>
              <a:rPr lang="en-GB" sz="1800" dirty="0" smtClean="0"/>
            </a:br>
            <a:r>
              <a:rPr lang="en-GB" sz="1800" dirty="0" smtClean="0"/>
              <a:t>further </a:t>
            </a:r>
            <a:r>
              <a:rPr lang="en-GB" sz="1800" dirty="0"/>
              <a:t>tests </a:t>
            </a:r>
            <a:r>
              <a:rPr lang="en-GB" sz="1800" dirty="0" smtClean="0"/>
              <a:t>to </a:t>
            </a:r>
            <a:r>
              <a:rPr lang="en-GB" sz="1800" dirty="0"/>
              <a:t>be performed in phase 2</a:t>
            </a:r>
            <a:r>
              <a:rPr lang="en-GB" sz="1800" dirty="0" smtClean="0"/>
              <a:t>.</a:t>
            </a:r>
          </a:p>
          <a:p>
            <a:pPr>
              <a:buClr>
                <a:srgbClr val="082554"/>
              </a:buClr>
            </a:pPr>
            <a:r>
              <a:rPr lang="en-GB" sz="2200" dirty="0"/>
              <a:t>QRL</a:t>
            </a:r>
          </a:p>
          <a:p>
            <a:pPr lvl="1">
              <a:buClr>
                <a:schemeClr val="accent3"/>
              </a:buClr>
            </a:pPr>
            <a:r>
              <a:rPr lang="en-GB" sz="1800" dirty="0"/>
              <a:t>2 existing internal leak known</a:t>
            </a:r>
          </a:p>
          <a:p>
            <a:pPr lvl="1">
              <a:buClr>
                <a:schemeClr val="accent3"/>
              </a:buClr>
            </a:pPr>
            <a:r>
              <a:rPr lang="en-GB" sz="1800" dirty="0"/>
              <a:t>5 new internal leaks – under investigation</a:t>
            </a:r>
          </a:p>
          <a:p>
            <a:pPr lvl="1">
              <a:buClr>
                <a:schemeClr val="accent3"/>
              </a:buClr>
            </a:pPr>
            <a:endParaRPr lang="en-GB" sz="1800" dirty="0"/>
          </a:p>
          <a:p>
            <a:pPr lvl="2">
              <a:buClr>
                <a:srgbClr val="082554"/>
              </a:buClr>
              <a:buFont typeface="Wingdings" pitchFamily="2" charset="2"/>
              <a:buChar char="Ø"/>
            </a:pPr>
            <a:endParaRPr lang="en-GB" sz="1400" dirty="0"/>
          </a:p>
          <a:p>
            <a:pPr lvl="1">
              <a:buClr>
                <a:srgbClr val="082554"/>
              </a:buClr>
              <a:buFont typeface="Wingdings" pitchFamily="2" charset="2"/>
              <a:buChar char="Ø"/>
            </a:pPr>
            <a:endParaRPr lang="en-US" sz="1800" dirty="0" smtClean="0"/>
          </a:p>
          <a:p>
            <a:endParaRPr lang="en-GB" sz="2000" dirty="0" smtClean="0"/>
          </a:p>
          <a:p>
            <a:pPr lvl="2">
              <a:buFont typeface="Wingdings" pitchFamily="2" charset="2"/>
              <a:buChar char="Ø"/>
            </a:pPr>
            <a:endParaRPr lang="fr-CH" sz="1600" dirty="0"/>
          </a:p>
          <a:p>
            <a:pPr lvl="2"/>
            <a:endParaRPr lang="en-GB" sz="1600" dirty="0" smtClean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1484784"/>
            <a:ext cx="2709444" cy="1801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56943" y="3429000"/>
            <a:ext cx="3652693" cy="263846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822874" y="99449"/>
            <a:ext cx="7920000" cy="720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4000" dirty="0">
                <a:solidFill>
                  <a:schemeClr val="bg1"/>
                </a:solidFill>
              </a:rPr>
              <a:t>LHC Preliminary leak tests</a:t>
            </a: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2239" y="3541170"/>
            <a:ext cx="4259765" cy="2947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39888" y="5989662"/>
            <a:ext cx="2501519" cy="3693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Winter stop 2010-2011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0930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7150" y="990790"/>
            <a:ext cx="8682450" cy="5077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5" descr="\\cern.ch\dfs\Workspaces\c\cryo\Acr-op\Users (Public)\Users CERN\Krzysztof\QRL\Leaks sector repairs\IMAG011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4545124"/>
            <a:ext cx="3132348" cy="1764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195" y="4833364"/>
            <a:ext cx="2554585" cy="104390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22874" y="99449"/>
            <a:ext cx="7920000" cy="58477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</a:rPr>
              <a:t>Repair plan for QRL compensators</a:t>
            </a:r>
          </a:p>
        </p:txBody>
      </p:sp>
    </p:spTree>
    <p:extLst>
      <p:ext uri="{BB962C8B-B14F-4D97-AF65-F5344CB8AC3E}">
        <p14:creationId xmlns:p14="http://schemas.microsoft.com/office/powerpoint/2010/main" val="2312114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676"/>
            <a:ext cx="8226854" cy="737603"/>
          </a:xfrm>
        </p:spPr>
        <p:txBody>
          <a:bodyPr>
            <a:normAutofit/>
          </a:bodyPr>
          <a:lstStyle/>
          <a:p>
            <a:r>
              <a:rPr lang="en-GB" sz="3200" dirty="0" smtClean="0"/>
              <a:t>DFBA gimbal bellows status</a:t>
            </a:r>
            <a:endParaRPr lang="en-GB" sz="3200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2416" y="888879"/>
            <a:ext cx="5486495" cy="17453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 flipH="1" flipV="1">
            <a:off x="3887926" y="1808823"/>
            <a:ext cx="372186" cy="686284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9546"/>
          <a:stretch/>
        </p:blipFill>
        <p:spPr bwMode="auto">
          <a:xfrm>
            <a:off x="59105" y="1000798"/>
            <a:ext cx="1180510" cy="1699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4" name="Straight Arrow Connector 13"/>
          <p:cNvCxnSpPr/>
          <p:nvPr/>
        </p:nvCxnSpPr>
        <p:spPr>
          <a:xfrm>
            <a:off x="986400" y="1656000"/>
            <a:ext cx="1490400" cy="475200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964800" y="1555200"/>
            <a:ext cx="2700000" cy="86400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80800" y="2572233"/>
            <a:ext cx="3163200" cy="23724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8166837" y="4585296"/>
            <a:ext cx="889987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1600" dirty="0" smtClean="0"/>
              <a:t>DFBAO</a:t>
            </a:r>
            <a:endParaRPr lang="en-GB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13200" y="4999729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Status: 	DFBAI (lower gimbal) in-situ repair completed in S45</a:t>
            </a:r>
          </a:p>
          <a:p>
            <a:r>
              <a:rPr lang="en-GB" sz="1600" dirty="0"/>
              <a:t>	</a:t>
            </a:r>
            <a:r>
              <a:rPr lang="en-GB" sz="1600" dirty="0" smtClean="0"/>
              <a:t>DFBAF (lower gimbal) ready for in-situ repair in S34</a:t>
            </a:r>
          </a:p>
          <a:p>
            <a:r>
              <a:rPr lang="en-GB" sz="1600" dirty="0"/>
              <a:t>	</a:t>
            </a:r>
            <a:r>
              <a:rPr lang="en-GB" sz="1600" dirty="0" smtClean="0"/>
              <a:t>DFBAK (in S56) (upper gimbal) under repair in B112 workshop</a:t>
            </a:r>
          </a:p>
          <a:p>
            <a:r>
              <a:rPr lang="en-GB" sz="1600" dirty="0"/>
              <a:t>	</a:t>
            </a:r>
            <a:r>
              <a:rPr lang="en-GB" sz="1600" dirty="0" smtClean="0"/>
              <a:t>DFBAO (in S78) (upper gimbal) </a:t>
            </a:r>
            <a:r>
              <a:rPr lang="en-GB" sz="1600" dirty="0" smtClean="0">
                <a:sym typeface="Wingdings" panose="05000000000000000000" pitchFamily="2" charset="2"/>
              </a:rPr>
              <a:t> meeting on </a:t>
            </a:r>
            <a:r>
              <a:rPr lang="en-GB" sz="1600" dirty="0">
                <a:sym typeface="Wingdings" panose="05000000000000000000" pitchFamily="2" charset="2"/>
              </a:rPr>
              <a:t>5</a:t>
            </a:r>
            <a:r>
              <a:rPr lang="en-GB" sz="1600" dirty="0" smtClean="0">
                <a:sym typeface="Wingdings" panose="05000000000000000000" pitchFamily="2" charset="2"/>
              </a:rPr>
              <a:t>/12 for decision (in-situ or workshop) </a:t>
            </a:r>
            <a:r>
              <a:rPr lang="en-GB" sz="1600" dirty="0" smtClean="0"/>
              <a:t> </a:t>
            </a:r>
            <a:endParaRPr lang="en-GB" sz="1600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364" t="11005" r="8397"/>
          <a:stretch/>
        </p:blipFill>
        <p:spPr bwMode="auto">
          <a:xfrm>
            <a:off x="2975021" y="2562893"/>
            <a:ext cx="2923255" cy="237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5005206" y="4568449"/>
            <a:ext cx="865943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DFBAK</a:t>
            </a:r>
            <a:endParaRPr lang="en-GB" sz="1600" dirty="0"/>
          </a:p>
        </p:txBody>
      </p:sp>
      <p:cxnSp>
        <p:nvCxnSpPr>
          <p:cNvPr id="17" name="Straight Arrow Connector 16"/>
          <p:cNvCxnSpPr/>
          <p:nvPr/>
        </p:nvCxnSpPr>
        <p:spPr>
          <a:xfrm flipH="1" flipV="1">
            <a:off x="3969488" y="1786270"/>
            <a:ext cx="2261193" cy="765545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62270" y="3260651"/>
            <a:ext cx="24313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Thanks to EN-MME, TE-MSC, TE-VSC, EN-HE &amp; EN-MEF!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9316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\\cern.ch\dfs\Workspaces\j\JPhTock\LHC\aSMACC\DFBASplices\Photos\DFBAKNov13_SHMDisconnected\photo 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37" y="2943701"/>
            <a:ext cx="4283968" cy="3212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1115616" y="1"/>
            <a:ext cx="8028384" cy="60722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none" rtlCol="0" anchor="ctr" anchorCtr="0">
            <a:noAutofit/>
          </a:bodyPr>
          <a:lstStyle/>
          <a:p>
            <a:pPr algn="ctr"/>
            <a:r>
              <a:rPr lang="en-GB" sz="2000" dirty="0" smtClean="0">
                <a:solidFill>
                  <a:schemeClr val="bg1"/>
                </a:solidFill>
              </a:rPr>
              <a:t>SMACC    Progress report  DFBA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3123" y="607229"/>
            <a:ext cx="9133737" cy="338554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GB" sz="1600" i="1" dirty="0" smtClean="0"/>
              <a:t>DFBAK shuffling module has been transported to workshop according to RP rules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721169" y="6342632"/>
            <a:ext cx="60043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FFFF00"/>
                </a:solidFill>
              </a:rPr>
              <a:t>Courtesy TE-CRG, TE-MSC, TE-VSC, EN-HE, EN-MEF, EN-MME and …</a:t>
            </a:r>
            <a:endParaRPr lang="en-GB" sz="1400" dirty="0">
              <a:solidFill>
                <a:srgbClr val="FFFF00"/>
              </a:solidFill>
            </a:endParaRPr>
          </a:p>
        </p:txBody>
      </p:sp>
      <p:sp>
        <p:nvSpPr>
          <p:cNvPr id="3" name="Oval 2"/>
          <p:cNvSpPr/>
          <p:nvPr/>
        </p:nvSpPr>
        <p:spPr>
          <a:xfrm>
            <a:off x="6984796" y="4077072"/>
            <a:ext cx="864096" cy="66975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900" t="17933" r="14054" b="17674"/>
          <a:stretch/>
        </p:blipFill>
        <p:spPr bwMode="auto">
          <a:xfrm>
            <a:off x="-16702" y="1122712"/>
            <a:ext cx="5330965" cy="3427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\\cern.ch\dfs\Workspaces\j\JPhTock\LHC\aSMACC\DFBASplices\Photos\DFBAKNov13_SHMDisconnected\photo 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08" y="2996952"/>
            <a:ext cx="4282290" cy="3211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5998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078" y="-148881"/>
            <a:ext cx="8291264" cy="1143000"/>
          </a:xfrm>
        </p:spPr>
        <p:txBody>
          <a:bodyPr/>
          <a:lstStyle/>
          <a:p>
            <a:r>
              <a:rPr lang="en-US" dirty="0" smtClean="0"/>
              <a:t>Maintenance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026153" y="6309320"/>
            <a:ext cx="3888432" cy="365125"/>
          </a:xfrm>
        </p:spPr>
        <p:txBody>
          <a:bodyPr/>
          <a:lstStyle/>
          <a:p>
            <a:r>
              <a:rPr lang="en-US" dirty="0" smtClean="0"/>
              <a:t>Courtesy of Roberto Saban</a:t>
            </a:r>
            <a:endParaRPr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739967" y="4978274"/>
            <a:ext cx="3179676" cy="889418"/>
          </a:xfrm>
          <a:prstGeom prst="rect">
            <a:avLst/>
          </a:prstGeom>
        </p:spPr>
        <p:txBody>
          <a:bodyPr/>
          <a:lstStyle>
            <a:lvl1pPr marL="2286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57784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4173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14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459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688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400 kV &amp; 66 kV circuit breakers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891441"/>
            <a:ext cx="3179676" cy="4014644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4481680" y="4876311"/>
            <a:ext cx="441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18 kV &amp; </a:t>
            </a:r>
            <a:r>
              <a:rPr lang="en-US" sz="2400" dirty="0" smtClean="0"/>
              <a:t>3.3 </a:t>
            </a:r>
            <a:r>
              <a:rPr lang="en-US" sz="2400" dirty="0"/>
              <a:t>kV circuit </a:t>
            </a:r>
            <a:r>
              <a:rPr lang="en-US" sz="2400" dirty="0" smtClean="0"/>
              <a:t>breakers</a:t>
            </a:r>
            <a:endParaRPr lang="en-US" sz="2400" dirty="0"/>
          </a:p>
        </p:txBody>
      </p:sp>
      <p:grpSp>
        <p:nvGrpSpPr>
          <p:cNvPr id="20" name="Group 19"/>
          <p:cNvGrpSpPr/>
          <p:nvPr/>
        </p:nvGrpSpPr>
        <p:grpSpPr>
          <a:xfrm>
            <a:off x="4566796" y="1897682"/>
            <a:ext cx="3998793" cy="2816286"/>
            <a:chOff x="585805" y="4780557"/>
            <a:chExt cx="2785689" cy="1563675"/>
          </a:xfrm>
        </p:grpSpPr>
        <p:sp>
          <p:nvSpPr>
            <p:cNvPr id="21" name="TextBox 20"/>
            <p:cNvSpPr txBox="1"/>
            <p:nvPr/>
          </p:nvSpPr>
          <p:spPr>
            <a:xfrm>
              <a:off x="585805" y="4780557"/>
              <a:ext cx="1364864" cy="2050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latin typeface="+mj-lt"/>
                </a:rPr>
                <a:t>Before</a:t>
              </a:r>
              <a:endParaRPr lang="en-US" dirty="0">
                <a:latin typeface="+mj-lt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984890" y="4780557"/>
              <a:ext cx="1386604" cy="2050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latin typeface="+mj-lt"/>
                </a:rPr>
                <a:t>After</a:t>
              </a:r>
              <a:endParaRPr lang="en-US" dirty="0">
                <a:latin typeface="+mj-lt"/>
              </a:endParaRPr>
            </a:p>
          </p:txBody>
        </p:sp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4" cstate="screen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5805" y="4981433"/>
              <a:ext cx="1364864" cy="1362799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6" cstate="screen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84890" y="4981433"/>
              <a:ext cx="1386604" cy="1362799"/>
            </a:xfrm>
            <a:prstGeom prst="rect">
              <a:avLst/>
            </a:prstGeom>
          </p:spPr>
        </p:pic>
      </p:grpSp>
      <p:sp>
        <p:nvSpPr>
          <p:cNvPr id="25" name="TextBox 24"/>
          <p:cNvSpPr txBox="1"/>
          <p:nvPr/>
        </p:nvSpPr>
        <p:spPr>
          <a:xfrm>
            <a:off x="4006017" y="484328"/>
            <a:ext cx="47243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Electricity Distribution Equipment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15384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512" y="-42829"/>
            <a:ext cx="8291264" cy="1143000"/>
          </a:xfrm>
        </p:spPr>
        <p:txBody>
          <a:bodyPr/>
          <a:lstStyle/>
          <a:p>
            <a:r>
              <a:rPr lang="en-US" dirty="0" smtClean="0"/>
              <a:t>Maintenance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833171" y="339950"/>
            <a:ext cx="47835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Cooling and Ventilation Equipment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3142076" y="801615"/>
            <a:ext cx="53898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Lack of maintenance for several years …</a:t>
            </a:r>
            <a:endParaRPr lang="en-US" sz="2400" dirty="0"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80155" y="1446985"/>
            <a:ext cx="2851738" cy="21380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9" name="Picture 6" descr="G:\Departments\EN\Groups\CV\OP\SPS\LS1 PHOTOGRAPHS\Revision pompes ED\BA6 (2)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2471" y="3650599"/>
            <a:ext cx="3309539" cy="2016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 descr="G:\Departments\EN\Groups\CV\OP\MEYRIN\Machine_Zone\Booster\237\Installations\FDED-00065\Photos\Clapet 2013\PP1 PP2 20130730_14302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7293" y="989220"/>
            <a:ext cx="1946275" cy="259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314508" y="3645736"/>
            <a:ext cx="3217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 mud inside a heat exchanger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946838" y="2109042"/>
            <a:ext cx="200683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Replacement campaign of  </a:t>
            </a:r>
            <a:r>
              <a:rPr lang="fr-CH" dirty="0" smtClean="0"/>
              <a:t>the membranes </a:t>
            </a:r>
            <a:r>
              <a:rPr lang="fr-CH" dirty="0"/>
              <a:t>of </a:t>
            </a:r>
            <a:r>
              <a:rPr lang="fr-CH" dirty="0" smtClean="0"/>
              <a:t>one-way </a:t>
            </a:r>
            <a:r>
              <a:rPr lang="fr-CH" dirty="0"/>
              <a:t>valve or </a:t>
            </a:r>
            <a:r>
              <a:rPr lang="fr-CH" dirty="0" smtClean="0"/>
              <a:t>of flexible </a:t>
            </a:r>
            <a:r>
              <a:rPr lang="fr-CH" dirty="0"/>
              <a:t>sleeves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4331368" y="4133930"/>
            <a:ext cx="4166776" cy="1532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fr-CH" dirty="0"/>
              <a:t>Three years mechanical maintenance of motors and pumps.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r>
              <a:rPr lang="fr-CH" dirty="0"/>
              <a:t>Several critical situations found </a:t>
            </a:r>
            <a:r>
              <a:rPr lang="fr-CH" dirty="0" smtClean="0"/>
              <a:t>(e.g. shaft </a:t>
            </a:r>
            <a:r>
              <a:rPr lang="fr-CH" dirty="0"/>
              <a:t>damaged at </a:t>
            </a:r>
            <a:r>
              <a:rPr lang="fr-CH" dirty="0" smtClean="0"/>
              <a:t>the connection with the </a:t>
            </a:r>
            <a:r>
              <a:rPr lang="fr-CH" dirty="0"/>
              <a:t>impeller )</a:t>
            </a:r>
            <a:endParaRPr lang="en-GB" dirty="0"/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026153" y="6309320"/>
            <a:ext cx="3888432" cy="365125"/>
          </a:xfrm>
        </p:spPr>
        <p:txBody>
          <a:bodyPr/>
          <a:lstStyle/>
          <a:p>
            <a:r>
              <a:rPr lang="en-US" dirty="0" smtClean="0"/>
              <a:t>Courtesy of Roberto Saban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2194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556792"/>
            <a:ext cx="4824536" cy="4320480"/>
          </a:xfrm>
        </p:spPr>
        <p:txBody>
          <a:bodyPr>
            <a:normAutofit fontScale="92500" lnSpcReduction="20000"/>
          </a:bodyPr>
          <a:lstStyle/>
          <a:p>
            <a:pPr marL="363538" indent="-363538">
              <a:buClrTx/>
            </a:pPr>
            <a:r>
              <a:rPr lang="en-US" dirty="0"/>
              <a:t>Access system installed </a:t>
            </a:r>
          </a:p>
          <a:p>
            <a:pPr marL="363538" indent="-363538">
              <a:buClrTx/>
            </a:pPr>
            <a:r>
              <a:rPr lang="en-US" dirty="0"/>
              <a:t>Cabling complete</a:t>
            </a:r>
          </a:p>
          <a:p>
            <a:pPr marL="363538" indent="-363538">
              <a:buClrTx/>
            </a:pPr>
            <a:endParaRPr lang="en-US" dirty="0" smtClean="0"/>
          </a:p>
          <a:p>
            <a:pPr marL="363538" indent="-363538">
              <a:buClrTx/>
            </a:pPr>
            <a:r>
              <a:rPr lang="en-US" dirty="0" smtClean="0"/>
              <a:t>Beam dump replacement in progress </a:t>
            </a:r>
          </a:p>
          <a:p>
            <a:pPr marL="730250" lvl="1" indent="-363538">
              <a:buClrTx/>
            </a:pPr>
            <a:r>
              <a:rPr lang="en-US" dirty="0" smtClean="0"/>
              <a:t>New dump installed</a:t>
            </a:r>
          </a:p>
          <a:p>
            <a:pPr marL="730250" lvl="1" indent="-363538">
              <a:buClrTx/>
            </a:pPr>
            <a:r>
              <a:rPr lang="en-US" dirty="0" smtClean="0"/>
              <a:t>Re-installation of the BTM &amp; BTY lines</a:t>
            </a:r>
          </a:p>
          <a:p>
            <a:pPr marL="363538" indent="-363538">
              <a:buClrTx/>
            </a:pPr>
            <a:r>
              <a:rPr lang="en-US" dirty="0" smtClean="0"/>
              <a:t>Maintenance of the different equipment on schedule</a:t>
            </a:r>
          </a:p>
          <a:p>
            <a:pPr marL="363538" indent="-363538">
              <a:buClrTx/>
            </a:pPr>
            <a:endParaRPr lang="en-US" dirty="0"/>
          </a:p>
          <a:p>
            <a:pPr marL="363538" indent="-363538">
              <a:buClrTx/>
            </a:pPr>
            <a:r>
              <a:rPr lang="en-US" dirty="0" smtClean="0"/>
              <a:t>Already preparing for LS2: cranes renovation, new cable trench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67544" y="503210"/>
            <a:ext cx="2016224" cy="554226"/>
          </a:xfrm>
          <a:solidFill>
            <a:schemeClr val="tx2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en-GB" smtClean="0">
                <a:solidFill>
                  <a:schemeClr val="bg1"/>
                </a:solidFill>
              </a:rPr>
              <a:t>Booster</a:t>
            </a:r>
            <a:endParaRPr lang="en-GB">
              <a:solidFill>
                <a:schemeClr val="bg1"/>
              </a:solidFill>
            </a:endParaRPr>
          </a:p>
        </p:txBody>
      </p:sp>
      <p:pic>
        <p:nvPicPr>
          <p:cNvPr id="9" name="Picture 3" descr="\\cernhomeA.cern.ch\A\asarriom\Public\Actual_PSB_dump_replacement\Insertion_New_Dump\Photos 2013-10-04-Insertion DUMP\100_222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116632"/>
            <a:ext cx="2828261" cy="2183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2348880"/>
            <a:ext cx="1919999" cy="14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60199" y="3573016"/>
            <a:ext cx="1920000" cy="14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199" y="4653136"/>
            <a:ext cx="1919999" cy="14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1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4000" y="5011676"/>
            <a:ext cx="1440000" cy="19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4436264" y="2924988"/>
            <a:ext cx="5677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i="1" dirty="0" smtClean="0">
                <a:solidFill>
                  <a:schemeClr val="accent2">
                    <a:lumMod val="75000"/>
                  </a:schemeClr>
                </a:solidFill>
              </a:rPr>
              <a:t>27/09</a:t>
            </a:r>
            <a:endParaRPr lang="en-GB" sz="1200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092415" y="4154516"/>
            <a:ext cx="5563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i="1" dirty="0" smtClean="0">
                <a:solidFill>
                  <a:schemeClr val="accent2">
                    <a:lumMod val="75000"/>
                  </a:schemeClr>
                </a:solidFill>
              </a:rPr>
              <a:t>01/11</a:t>
            </a:r>
            <a:endParaRPr lang="en-GB" sz="1200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812599" y="5359261"/>
            <a:ext cx="5563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i="1" dirty="0" smtClean="0">
                <a:solidFill>
                  <a:schemeClr val="accent2">
                    <a:lumMod val="75000"/>
                  </a:schemeClr>
                </a:solidFill>
              </a:rPr>
              <a:t>15/11</a:t>
            </a:r>
            <a:endParaRPr lang="en-GB" sz="1200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47629" y="6165304"/>
            <a:ext cx="5563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i="1" dirty="0" smtClean="0">
                <a:solidFill>
                  <a:schemeClr val="accent2">
                    <a:lumMod val="75000"/>
                  </a:schemeClr>
                </a:solidFill>
              </a:rPr>
              <a:t>29/11</a:t>
            </a:r>
            <a:endParaRPr lang="en-GB" sz="1200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897686" y="2279766"/>
            <a:ext cx="13452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i="1" dirty="0" smtClean="0">
                <a:solidFill>
                  <a:schemeClr val="accent2">
                    <a:lumMod val="75000"/>
                  </a:schemeClr>
                </a:solidFill>
              </a:rPr>
              <a:t>PSB </a:t>
            </a:r>
            <a:r>
              <a:rPr lang="fr-CH" sz="1200" i="1" dirty="0" err="1" smtClean="0">
                <a:solidFill>
                  <a:schemeClr val="accent2">
                    <a:lumMod val="75000"/>
                  </a:schemeClr>
                </a:solidFill>
              </a:rPr>
              <a:t>beam</a:t>
            </a:r>
            <a:r>
              <a:rPr lang="fr-CH" sz="1200" i="1" dirty="0" smtClean="0">
                <a:solidFill>
                  <a:schemeClr val="accent2">
                    <a:lumMod val="75000"/>
                  </a:schemeClr>
                </a:solidFill>
              </a:rPr>
              <a:t> dump</a:t>
            </a:r>
            <a:endParaRPr lang="en-GB" sz="1200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3049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1" y="692696"/>
            <a:ext cx="3960784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9643"/>
            <a:ext cx="8208912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Major overhauling of </a:t>
            </a:r>
            <a:r>
              <a:rPr lang="en-GB" dirty="0" err="1"/>
              <a:t>c</a:t>
            </a:r>
            <a:r>
              <a:rPr lang="en-GB" dirty="0" err="1" smtClean="0"/>
              <a:t>ryoplants</a:t>
            </a:r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908720"/>
            <a:ext cx="3633449" cy="32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 descr="G:\Departments\TE\Groups\CRG\Sections\MM\5 - Projets\LS1_Maintenance\Compressors\3-Aerzener\Visit Aerzen 06-06-2013\IMG_0336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64088" y="4005064"/>
            <a:ext cx="3556000" cy="2157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436096" y="5733256"/>
            <a:ext cx="915635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rgbClr val="002060"/>
                </a:solidFill>
              </a:rPr>
              <a:t>Aerzen</a:t>
            </a:r>
            <a:endParaRPr lang="en-GB" dirty="0">
              <a:solidFill>
                <a:srgbClr val="002060"/>
              </a:solidFill>
            </a:endParaRPr>
          </a:p>
        </p:txBody>
      </p:sp>
      <p:pic>
        <p:nvPicPr>
          <p:cNvPr id="7" name="Picture 3" descr="G:\Departments\TE\Groups\CRG\Sections\CE\Electricity\MAINTENANCE\Electrical Equipment\Moteur electriques\CMD maintenance_Others\B1375_Followup\3 P6-QSCB P1-SR1\A-Pictures\IMG_133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3861048"/>
            <a:ext cx="1700868" cy="231007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38100" cap="sq">
            <a:noFill/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  <p:pic>
        <p:nvPicPr>
          <p:cNvPr id="8" name="chart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7544" y="4077072"/>
            <a:ext cx="2429724" cy="181462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38100" cap="sq">
            <a:noFill/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2771800" y="1268760"/>
            <a:ext cx="169148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 smtClean="0">
                <a:solidFill>
                  <a:srgbClr val="FF0000"/>
                </a:solidFill>
              </a:rPr>
              <a:t>Electrical</a:t>
            </a:r>
          </a:p>
          <a:p>
            <a:pPr algn="ctr"/>
            <a:r>
              <a:rPr lang="en-GB" sz="1600" dirty="0" smtClean="0">
                <a:solidFill>
                  <a:srgbClr val="FF0000"/>
                </a:solidFill>
              </a:rPr>
              <a:t>Motors</a:t>
            </a:r>
          </a:p>
          <a:p>
            <a:pPr algn="ctr"/>
            <a:r>
              <a:rPr lang="en-GB" sz="1600" dirty="0" smtClean="0">
                <a:solidFill>
                  <a:srgbClr val="FF0000"/>
                </a:solidFill>
              </a:rPr>
              <a:t>(66 units 3.3 kV)</a:t>
            </a:r>
          </a:p>
          <a:p>
            <a:pPr algn="ctr"/>
            <a:r>
              <a:rPr lang="en-GB" sz="1600" dirty="0" smtClean="0">
                <a:solidFill>
                  <a:srgbClr val="FF0000"/>
                </a:solidFill>
              </a:rPr>
              <a:t>(54 units 400 V) 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28262" y="1700808"/>
            <a:ext cx="14045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 smtClean="0">
                <a:solidFill>
                  <a:srgbClr val="FF0000"/>
                </a:solidFill>
              </a:rPr>
              <a:t>Compressors</a:t>
            </a:r>
          </a:p>
          <a:p>
            <a:pPr algn="ctr"/>
            <a:r>
              <a:rPr lang="en-GB" sz="1600" dirty="0" smtClean="0">
                <a:solidFill>
                  <a:srgbClr val="FF0000"/>
                </a:solidFill>
              </a:rPr>
              <a:t>(75 units)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11" name="Footer Placeholder 3"/>
          <p:cNvSpPr txBox="1">
            <a:spLocks/>
          </p:cNvSpPr>
          <p:nvPr/>
        </p:nvSpPr>
        <p:spPr>
          <a:xfrm>
            <a:off x="5026153" y="6309320"/>
            <a:ext cx="3888432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bg1"/>
                </a:solidFill>
              </a:rPr>
              <a:t>Courtesy of Laurent Tavian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7605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2"/>
          <p:cNvSpPr txBox="1">
            <a:spLocks noChangeArrowheads="1"/>
          </p:cNvSpPr>
          <p:nvPr/>
        </p:nvSpPr>
        <p:spPr>
          <a:xfrm>
            <a:off x="612468" y="-96252"/>
            <a:ext cx="805428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2800" dirty="0"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LS 1 : major overhaul of LHC </a:t>
            </a:r>
            <a:r>
              <a:rPr lang="en-US" sz="2800" dirty="0" err="1"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cryo</a:t>
            </a:r>
            <a:r>
              <a:rPr lang="en-US" sz="2800" dirty="0"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compressors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05662" y="605590"/>
            <a:ext cx="3656303" cy="2743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0631" y="3744202"/>
            <a:ext cx="2385000" cy="1776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0659" y="3886200"/>
            <a:ext cx="2872373" cy="2139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1897750" y="5784139"/>
            <a:ext cx="3352801" cy="338550"/>
          </a:xfrm>
          <a:prstGeom prst="rect">
            <a:avLst/>
          </a:prstGeom>
          <a:solidFill>
            <a:schemeClr val="bg1"/>
          </a:solidFill>
          <a:ln w="38100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wrap="square" lIns="91435" tIns="45718" rIns="91435" bIns="45718" anchor="ctr">
            <a:spAutoFit/>
          </a:bodyPr>
          <a:lstStyle/>
          <a:p>
            <a:pPr algn="ctr"/>
            <a:r>
              <a:rPr lang="en-US" sz="1600" dirty="0" smtClean="0">
                <a:latin typeface="Calibri" pitchFamily="34" charset="0"/>
              </a:rPr>
              <a:t>Capacity slide valve and support P6</a:t>
            </a:r>
            <a:endParaRPr lang="en-US" sz="1600" dirty="0" smtClean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4367463" y="3543551"/>
            <a:ext cx="4165996" cy="338550"/>
          </a:xfrm>
          <a:prstGeom prst="rect">
            <a:avLst/>
          </a:prstGeom>
          <a:solidFill>
            <a:schemeClr val="bg1"/>
          </a:solidFill>
          <a:ln w="38100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wrap="square" lIns="91435" tIns="45718" rIns="91435" bIns="45718" anchor="ctr">
            <a:spAutoFit/>
          </a:bodyPr>
          <a:lstStyle/>
          <a:p>
            <a:pPr algn="ctr"/>
            <a:r>
              <a:rPr lang="en-US" sz="1600" dirty="0" smtClean="0">
                <a:latin typeface="Calibri" pitchFamily="34" charset="0"/>
              </a:rPr>
              <a:t>Damaged slide bearing seat (QSCB-4-CP1)</a:t>
            </a:r>
            <a:endParaRPr lang="en-US" sz="1600" dirty="0" smtClean="0">
              <a:solidFill>
                <a:schemeClr val="tx1"/>
              </a:solidFill>
              <a:latin typeface="Calibri" pitchFamily="34" charset="0"/>
            </a:endParaRPr>
          </a:p>
        </p:txBody>
      </p:sp>
      <p:pic>
        <p:nvPicPr>
          <p:cNvPr id="12" name="Picture 3" descr="G:\Departments\TE\Groups\CRG\Sections\MM\5 - Projets\LS1_Maintenance\Compressors\3-Aerzener\Visit Aerzen 06-06-2013\IMG_0336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263" y="643930"/>
            <a:ext cx="3556000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G:\Departments\TE\Groups\CRG\Sections\MM\5 - Projets\LS1_Maintenance\Compressors\3-Aerzener\Visit Aerzen 06-06-2013\IMG_0326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9772" y="1883479"/>
            <a:ext cx="2213429" cy="1660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Footer Placeholder 3"/>
          <p:cNvSpPr txBox="1">
            <a:spLocks/>
          </p:cNvSpPr>
          <p:nvPr/>
        </p:nvSpPr>
        <p:spPr>
          <a:xfrm>
            <a:off x="4642853" y="6261193"/>
            <a:ext cx="3888432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bg1"/>
                </a:solidFill>
              </a:rPr>
              <a:t>Courtesy of Laurent Tavian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337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25438" y="130211"/>
            <a:ext cx="2878410" cy="646331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fr-CH" sz="3600" dirty="0" smtClean="0">
                <a:solidFill>
                  <a:schemeClr val="bg1"/>
                </a:solidFill>
              </a:rPr>
              <a:t>Conclusion</a:t>
            </a:r>
            <a:endParaRPr lang="fr-FR" sz="3600" dirty="0">
              <a:solidFill>
                <a:schemeClr val="bg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923928" y="6309320"/>
            <a:ext cx="42178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u="sng" dirty="0">
                <a:solidFill>
                  <a:schemeClr val="bg1"/>
                </a:solidFill>
              </a:rPr>
              <a:t>http://cern.ch/ls1dashboard</a:t>
            </a:r>
            <a:endParaRPr lang="fr-FR" sz="2400" b="1" u="sng" dirty="0">
              <a:solidFill>
                <a:schemeClr val="bg1"/>
              </a:solidFill>
            </a:endParaRPr>
          </a:p>
        </p:txBody>
      </p:sp>
      <p:pic>
        <p:nvPicPr>
          <p:cNvPr id="1028" name="Picture 4" descr="http://lhcdashboard.web.cern.ch/lhcdashboard/ls1/contents/Schedule/0_Global.png?138593266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5768" y="848732"/>
            <a:ext cx="8526842" cy="5215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Straight Connector 3"/>
          <p:cNvCxnSpPr/>
          <p:nvPr/>
        </p:nvCxnSpPr>
        <p:spPr>
          <a:xfrm>
            <a:off x="-276919" y="2708920"/>
            <a:ext cx="9649072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3512558" y="99434"/>
            <a:ext cx="5040560" cy="707886"/>
          </a:xfrm>
          <a:prstGeom prst="rect">
            <a:avLst/>
          </a:prstGeom>
          <a:solidFill>
            <a:srgbClr val="008000"/>
          </a:solidFill>
        </p:spPr>
        <p:txBody>
          <a:bodyPr wrap="square">
            <a:spAutoFit/>
          </a:bodyPr>
          <a:lstStyle/>
          <a:p>
            <a:pPr algn="ctr"/>
            <a:r>
              <a:rPr lang="en-GB" sz="2000" b="1" dirty="0">
                <a:solidFill>
                  <a:schemeClr val="bg1"/>
                </a:solidFill>
              </a:rPr>
              <a:t>So far, LS1 is on schedule </a:t>
            </a:r>
            <a:endParaRPr lang="en-GB" sz="2000" b="1" dirty="0" smtClean="0">
              <a:solidFill>
                <a:schemeClr val="bg1"/>
              </a:solidFill>
            </a:endParaRPr>
          </a:p>
          <a:p>
            <a:pPr algn="ctr"/>
            <a:r>
              <a:rPr lang="en-GB" sz="2000" b="1" dirty="0" smtClean="0">
                <a:solidFill>
                  <a:schemeClr val="bg1"/>
                </a:solidFill>
              </a:rPr>
              <a:t>for beams in January </a:t>
            </a:r>
            <a:r>
              <a:rPr lang="en-GB" sz="2000" b="1" dirty="0">
                <a:solidFill>
                  <a:schemeClr val="bg1"/>
                </a:solidFill>
              </a:rPr>
              <a:t>2015 for LHC </a:t>
            </a:r>
          </a:p>
        </p:txBody>
      </p:sp>
    </p:spTree>
    <p:extLst>
      <p:ext uri="{BB962C8B-B14F-4D97-AF65-F5344CB8AC3E}">
        <p14:creationId xmlns:p14="http://schemas.microsoft.com/office/powerpoint/2010/main" val="3049306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1" y="116632"/>
            <a:ext cx="8094875" cy="648072"/>
          </a:xfrm>
          <a:solidFill>
            <a:schemeClr val="tx2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GB" sz="2800" dirty="0" smtClean="0">
                <a:solidFill>
                  <a:schemeClr val="bg1"/>
                </a:solidFill>
              </a:rPr>
              <a:t>Expectations after Long Shutdown 1 (2015)</a:t>
            </a:r>
            <a:endParaRPr lang="en-GB" sz="28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700" y="817696"/>
            <a:ext cx="6652044" cy="1537323"/>
          </a:xfrm>
        </p:spPr>
        <p:txBody>
          <a:bodyPr>
            <a:normAutofit/>
          </a:bodyPr>
          <a:lstStyle/>
          <a:p>
            <a:pPr marL="438150" indent="-342900">
              <a:buClr>
                <a:schemeClr val="tx2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GB" sz="2000" dirty="0" smtClean="0"/>
              <a:t>Collisions at </a:t>
            </a:r>
            <a:r>
              <a:rPr lang="en-GB" sz="2000" b="1" dirty="0" smtClean="0"/>
              <a:t>13 </a:t>
            </a:r>
            <a:r>
              <a:rPr lang="en-GB" sz="2000" b="1" dirty="0" err="1" smtClean="0"/>
              <a:t>TeV</a:t>
            </a:r>
            <a:r>
              <a:rPr lang="en-GB" sz="2000" b="1" dirty="0" smtClean="0"/>
              <a:t> </a:t>
            </a:r>
            <a:r>
              <a:rPr lang="en-GB" sz="2000" dirty="0" err="1" smtClean="0"/>
              <a:t>c.m</a:t>
            </a:r>
            <a:r>
              <a:rPr lang="en-GB" sz="2000" dirty="0" smtClean="0"/>
              <a:t>.</a:t>
            </a:r>
          </a:p>
          <a:p>
            <a:pPr marL="438150" indent="-342900">
              <a:buClr>
                <a:schemeClr val="tx2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GB" sz="2000" b="1" dirty="0" smtClean="0"/>
              <a:t>25 ns </a:t>
            </a:r>
            <a:r>
              <a:rPr lang="en-GB" sz="2000" dirty="0" smtClean="0"/>
              <a:t>bunch spacing</a:t>
            </a:r>
          </a:p>
          <a:p>
            <a:pPr marL="441325" lvl="1" indent="0">
              <a:lnSpc>
                <a:spcPct val="110000"/>
              </a:lnSpc>
              <a:buClr>
                <a:schemeClr val="tx2">
                  <a:lumMod val="75000"/>
                </a:schemeClr>
              </a:buClr>
              <a:buNone/>
            </a:pPr>
            <a:r>
              <a:rPr lang="en-GB" sz="1800" dirty="0" smtClean="0"/>
              <a:t>Using new injector beam production scheme (BCMS), resulting in brighter beams.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4696565"/>
              </p:ext>
            </p:extLst>
          </p:nvPr>
        </p:nvGraphicFramePr>
        <p:xfrm>
          <a:off x="321700" y="4725144"/>
          <a:ext cx="8342801" cy="1193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3328"/>
                <a:gridCol w="1182334"/>
                <a:gridCol w="1165072"/>
                <a:gridCol w="1333335"/>
                <a:gridCol w="1496471"/>
                <a:gridCol w="698933"/>
                <a:gridCol w="1233328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sz="1600" noProof="0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 smtClean="0"/>
                        <a:t>Number</a:t>
                      </a:r>
                      <a:r>
                        <a:rPr lang="en-GB" sz="1600" baseline="0" noProof="0" dirty="0" smtClean="0"/>
                        <a:t> </a:t>
                      </a:r>
                    </a:p>
                    <a:p>
                      <a:pPr algn="ctr"/>
                      <a:r>
                        <a:rPr lang="en-GB" sz="1600" baseline="0" noProof="0" dirty="0" smtClean="0"/>
                        <a:t>of bunches</a:t>
                      </a:r>
                      <a:endParaRPr lang="en-GB" sz="1600" noProof="0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 smtClean="0"/>
                        <a:t>Intensity</a:t>
                      </a:r>
                      <a:r>
                        <a:rPr lang="en-GB" sz="1600" baseline="0" noProof="0" dirty="0" smtClean="0"/>
                        <a:t> </a:t>
                      </a:r>
                    </a:p>
                    <a:p>
                      <a:pPr algn="ctr"/>
                      <a:r>
                        <a:rPr lang="en-GB" sz="1600" baseline="0" noProof="0" dirty="0" smtClean="0"/>
                        <a:t>per bunch</a:t>
                      </a:r>
                      <a:endParaRPr lang="en-GB" sz="1600" noProof="0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 smtClean="0"/>
                        <a:t>Transverse</a:t>
                      </a:r>
                      <a:r>
                        <a:rPr lang="en-GB" sz="1600" baseline="0" noProof="0" dirty="0" smtClean="0"/>
                        <a:t> </a:t>
                      </a:r>
                    </a:p>
                    <a:p>
                      <a:pPr algn="ctr"/>
                      <a:r>
                        <a:rPr lang="en-GB" sz="1600" baseline="0" noProof="0" dirty="0" err="1" smtClean="0"/>
                        <a:t>emittance</a:t>
                      </a:r>
                      <a:endParaRPr lang="en-GB" sz="1600" noProof="0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 smtClean="0"/>
                        <a:t>Peak</a:t>
                      </a:r>
                    </a:p>
                    <a:p>
                      <a:pPr algn="ctr"/>
                      <a:r>
                        <a:rPr lang="en-GB" sz="1600" baseline="0" noProof="0" dirty="0" smtClean="0"/>
                        <a:t> luminosity</a:t>
                      </a: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 smtClean="0"/>
                        <a:t>Pile up</a:t>
                      </a:r>
                      <a:endParaRPr lang="en-GB" sz="1600" noProof="0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 smtClean="0"/>
                        <a:t>Int.  yearly</a:t>
                      </a:r>
                    </a:p>
                    <a:p>
                      <a:pPr algn="ctr"/>
                      <a:r>
                        <a:rPr lang="en-GB" sz="1600" noProof="0" dirty="0" smtClean="0"/>
                        <a:t>luminosity</a:t>
                      </a:r>
                      <a:endParaRPr lang="en-GB" sz="1600" noProof="0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400" b="1" dirty="0" smtClean="0"/>
                        <a:t>25 ns</a:t>
                      </a:r>
                      <a:r>
                        <a:rPr lang="fr-CH" sz="1400" b="1" baseline="0" dirty="0" smtClean="0"/>
                        <a:t> </a:t>
                      </a:r>
                      <a:r>
                        <a:rPr lang="fr-CH" sz="1400" b="1" dirty="0" smtClean="0"/>
                        <a:t>BCMS</a:t>
                      </a:r>
                      <a:endParaRPr lang="fr-CH" sz="1400" b="1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b="1" dirty="0" smtClean="0"/>
                        <a:t>2508</a:t>
                      </a:r>
                      <a:endParaRPr lang="fr-CH" sz="1400" b="1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b="1" dirty="0" smtClean="0"/>
                        <a:t>1.15 × 10</a:t>
                      </a:r>
                      <a:r>
                        <a:rPr lang="fr-CH" sz="1400" b="1" baseline="30000" dirty="0" smtClean="0"/>
                        <a:t>11</a:t>
                      </a:r>
                      <a:endParaRPr lang="fr-CH" sz="1400" b="1" baseline="300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b="1" dirty="0" smtClean="0"/>
                        <a:t>1.9 µm</a:t>
                      </a:r>
                      <a:endParaRPr lang="fr-CH" sz="1400" b="1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400" b="1" dirty="0" smtClean="0"/>
                        <a:t>1.6×10</a:t>
                      </a:r>
                      <a:r>
                        <a:rPr lang="fr-CH" sz="1400" b="1" baseline="30000" dirty="0" smtClean="0"/>
                        <a:t>34</a:t>
                      </a:r>
                      <a:r>
                        <a:rPr lang="fr-CH" sz="1400" b="1" dirty="0" smtClean="0"/>
                        <a:t> cm</a:t>
                      </a:r>
                      <a:r>
                        <a:rPr lang="fr-CH" sz="1400" b="1" baseline="30000" dirty="0" smtClean="0"/>
                        <a:t>-2</a:t>
                      </a:r>
                      <a:r>
                        <a:rPr lang="fr-CH" sz="1400" b="1" dirty="0" smtClean="0"/>
                        <a:t>s</a:t>
                      </a:r>
                      <a:r>
                        <a:rPr lang="fr-CH" sz="1400" b="1" baseline="30000" dirty="0" smtClean="0"/>
                        <a:t>-1</a:t>
                      </a:r>
                      <a:endParaRPr lang="fr-CH" sz="1400" b="1" baseline="300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b="1" dirty="0" smtClean="0"/>
                        <a:t>~43</a:t>
                      </a:r>
                      <a:endParaRPr lang="fr-CH" sz="1400" b="1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b="1" dirty="0" smtClean="0"/>
                        <a:t>~42 fb</a:t>
                      </a:r>
                      <a:r>
                        <a:rPr lang="fr-CH" sz="1400" b="1" baseline="30000" dirty="0" smtClean="0"/>
                        <a:t>-1</a:t>
                      </a:r>
                      <a:endParaRPr lang="fr-CH" sz="1400" b="1" baseline="300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2" name="Content Placeholder 2"/>
          <p:cNvSpPr txBox="1">
            <a:spLocks/>
          </p:cNvSpPr>
          <p:nvPr/>
        </p:nvSpPr>
        <p:spPr>
          <a:xfrm>
            <a:off x="321700" y="2660074"/>
            <a:ext cx="8229600" cy="2217494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GB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β</a:t>
            </a:r>
            <a:r>
              <a:rPr kumimoji="0" lang="en-GB" sz="3200" b="1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*</a:t>
            </a:r>
            <a:r>
              <a:rPr kumimoji="0" lang="en-GB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≤ 0.5m </a:t>
            </a:r>
            <a:r>
              <a:rPr kumimoji="0" lang="en-GB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(was 0.6 m in</a:t>
            </a:r>
            <a:r>
              <a:rPr kumimoji="0" lang="en-GB" sz="32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2012)</a:t>
            </a:r>
            <a:endParaRPr kumimoji="0" lang="en-GB" sz="32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Other conditions: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Similar turn around time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Similar machine availability 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Expected maximum luminosity: </a:t>
            </a:r>
            <a:r>
              <a:rPr kumimoji="0" lang="en-GB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1.6 x 10</a:t>
            </a:r>
            <a:r>
              <a:rPr kumimoji="0" lang="en-GB" sz="3200" b="1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34 </a:t>
            </a:r>
            <a:r>
              <a:rPr kumimoji="0" lang="en-GB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cm</a:t>
            </a:r>
            <a:r>
              <a:rPr kumimoji="0" lang="en-GB" sz="3200" b="1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-2</a:t>
            </a:r>
            <a:r>
              <a:rPr kumimoji="0" lang="en-GB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</a:t>
            </a:r>
            <a:r>
              <a:rPr kumimoji="0" lang="en-GB" sz="3200" b="1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-1 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± 20%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Limited by inner triplet heat load limit, due to collisions debris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6434447" y="806733"/>
            <a:ext cx="2519208" cy="2928050"/>
            <a:chOff x="6470073" y="1079866"/>
            <a:chExt cx="2519208" cy="2928050"/>
          </a:xfrm>
        </p:grpSpPr>
        <p:sp>
          <p:nvSpPr>
            <p:cNvPr id="13" name="TextBox 12"/>
            <p:cNvSpPr txBox="1"/>
            <p:nvPr/>
          </p:nvSpPr>
          <p:spPr>
            <a:xfrm>
              <a:off x="6516322" y="3746306"/>
              <a:ext cx="247295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 smtClean="0"/>
                <a:t>Courtesy of the LIU-PS project team</a:t>
              </a:r>
              <a:endParaRPr lang="en-GB" sz="1100" dirty="0"/>
            </a:p>
          </p:txBody>
        </p:sp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77979" y="1586358"/>
              <a:ext cx="2340000" cy="2224159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6470073" y="1079866"/>
              <a:ext cx="251920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 smtClean="0"/>
                <a:t>Batch Compression and Merging and splitting (BCMS)</a:t>
              </a:r>
              <a:endParaRPr lang="en-GB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2878586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89669" y="3233617"/>
            <a:ext cx="4860032" cy="3498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41511" y="1"/>
            <a:ext cx="3677407" cy="4901996"/>
          </a:xfrm>
          <a:prstGeom prst="rect">
            <a:avLst/>
          </a:prstGeom>
        </p:spPr>
      </p:pic>
      <p:pic>
        <p:nvPicPr>
          <p:cNvPr id="8" name="Picture 7" descr="Screen Shot 2013-07-19 at 12.55.40 PM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9911" y="579087"/>
            <a:ext cx="5043349" cy="2654530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>
            <a:off x="8005960" y="243556"/>
            <a:ext cx="939758" cy="339420"/>
          </a:xfrm>
          <a:prstGeom prst="roundRect">
            <a:avLst/>
          </a:prstGeom>
          <a:solidFill>
            <a:schemeClr val="bg1"/>
          </a:solidFill>
          <a:ln w="317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r>
              <a:rPr lang="en-US" sz="1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~300 fb</a:t>
            </a:r>
            <a:r>
              <a:rPr lang="en-US" sz="1200" baseline="30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-1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889669" y="83369"/>
            <a:ext cx="3751079" cy="40011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“Baseline</a:t>
            </a:r>
            <a:r>
              <a:rPr lang="en-US" sz="2000" dirty="0" smtClean="0">
                <a:solidFill>
                  <a:schemeClr val="bg1"/>
                </a:solidFill>
              </a:rPr>
              <a:t>” luminosity</a:t>
            </a:r>
            <a:endParaRPr lang="fr-FR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4823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395" y="2018457"/>
            <a:ext cx="8262087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9552" y="908720"/>
            <a:ext cx="84249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C377B"/>
                </a:solidFill>
              </a:rPr>
              <a:t>Only EYETS (19 weeks)   (no Linac4 connection </a:t>
            </a:r>
            <a:r>
              <a:rPr lang="en-GB" dirty="0">
                <a:solidFill>
                  <a:srgbClr val="0C377B"/>
                </a:solidFill>
              </a:rPr>
              <a:t>during </a:t>
            </a:r>
            <a:r>
              <a:rPr lang="en-GB" dirty="0" smtClean="0">
                <a:solidFill>
                  <a:srgbClr val="0C377B"/>
                </a:solidFill>
              </a:rPr>
              <a:t>Run2) </a:t>
            </a:r>
          </a:p>
          <a:p>
            <a:r>
              <a:rPr lang="en-GB" dirty="0" smtClean="0">
                <a:solidFill>
                  <a:srgbClr val="0C377B"/>
                </a:solidFill>
              </a:rPr>
              <a:t>LS2 	starting in </a:t>
            </a:r>
            <a:r>
              <a:rPr lang="en-GB" dirty="0" smtClean="0">
                <a:solidFill>
                  <a:srgbClr val="FF0000"/>
                </a:solidFill>
              </a:rPr>
              <a:t>2018 (July)</a:t>
            </a:r>
            <a:r>
              <a:rPr lang="en-GB" dirty="0" smtClean="0">
                <a:solidFill>
                  <a:srgbClr val="0C377B"/>
                </a:solidFill>
              </a:rPr>
              <a:t>	</a:t>
            </a:r>
            <a:r>
              <a:rPr lang="en-GB" dirty="0" smtClean="0">
                <a:solidFill>
                  <a:srgbClr val="FF0000"/>
                </a:solidFill>
              </a:rPr>
              <a:t>18 </a:t>
            </a:r>
            <a:r>
              <a:rPr lang="en-GB" dirty="0" smtClean="0">
                <a:solidFill>
                  <a:srgbClr val="0C377B"/>
                </a:solidFill>
              </a:rPr>
              <a:t>months + 3months BC </a:t>
            </a:r>
            <a:r>
              <a:rPr lang="en-GB" sz="1400" dirty="0" smtClean="0">
                <a:solidFill>
                  <a:srgbClr val="0C377B"/>
                </a:solidFill>
              </a:rPr>
              <a:t>(Beam Commissioning)</a:t>
            </a:r>
            <a:endParaRPr lang="en-GB" dirty="0" smtClean="0">
              <a:solidFill>
                <a:srgbClr val="0C377B"/>
              </a:solidFill>
            </a:endParaRPr>
          </a:p>
          <a:p>
            <a:r>
              <a:rPr lang="en-GB" dirty="0" smtClean="0">
                <a:solidFill>
                  <a:srgbClr val="0C377B"/>
                </a:solidFill>
              </a:rPr>
              <a:t>LS3	LHC: starting in 2023 =&gt;	</a:t>
            </a:r>
            <a:r>
              <a:rPr lang="en-GB" dirty="0" smtClean="0">
                <a:solidFill>
                  <a:srgbClr val="FF0000"/>
                </a:solidFill>
              </a:rPr>
              <a:t>30</a:t>
            </a:r>
            <a:r>
              <a:rPr lang="en-GB" dirty="0" smtClean="0">
                <a:solidFill>
                  <a:srgbClr val="0C377B"/>
                </a:solidFill>
              </a:rPr>
              <a:t> months + 3 BC</a:t>
            </a:r>
          </a:p>
          <a:p>
            <a:r>
              <a:rPr lang="en-GB" dirty="0">
                <a:solidFill>
                  <a:srgbClr val="0C377B"/>
                </a:solidFill>
              </a:rPr>
              <a:t>	</a:t>
            </a:r>
            <a:r>
              <a:rPr lang="en-GB" dirty="0" smtClean="0">
                <a:solidFill>
                  <a:srgbClr val="0C377B"/>
                </a:solidFill>
              </a:rPr>
              <a:t>injectors: in 2024	      =&gt;	</a:t>
            </a:r>
            <a:r>
              <a:rPr lang="en-GB" dirty="0" smtClean="0">
                <a:solidFill>
                  <a:srgbClr val="FF0000"/>
                </a:solidFill>
              </a:rPr>
              <a:t>13</a:t>
            </a:r>
            <a:r>
              <a:rPr lang="en-GB" dirty="0" smtClean="0">
                <a:solidFill>
                  <a:srgbClr val="0C377B"/>
                </a:solidFill>
              </a:rPr>
              <a:t> months + 3 BC</a:t>
            </a:r>
            <a:endParaRPr lang="en-GB" dirty="0">
              <a:solidFill>
                <a:srgbClr val="0C377B"/>
              </a:solidFill>
            </a:endParaRPr>
          </a:p>
          <a:p>
            <a:endParaRPr lang="en-GB" dirty="0">
              <a:solidFill>
                <a:srgbClr val="0C377B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246290"/>
            <a:ext cx="4063933" cy="46166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FFFFFF"/>
                </a:solidFill>
              </a:rPr>
              <a:t>LHC schedule beyond LS1</a:t>
            </a:r>
            <a:endParaRPr lang="en-GB" sz="2400" b="1" dirty="0">
              <a:solidFill>
                <a:srgbClr val="FFFF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79927" y="2783568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FF"/>
                </a:solidFill>
              </a:rPr>
              <a:t>Run 2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68344" y="2783568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FF"/>
                </a:solidFill>
              </a:rPr>
              <a:t>Run 3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88224" y="4227302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FF"/>
                </a:solidFill>
              </a:rPr>
              <a:t>Run 4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36096" y="2783568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FF"/>
                </a:solidFill>
              </a:rPr>
              <a:t>LS 2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59479" y="4227302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FF"/>
                </a:solidFill>
              </a:rPr>
              <a:t>LS </a:t>
            </a:r>
            <a:r>
              <a:rPr lang="en-GB" dirty="0">
                <a:solidFill>
                  <a:srgbClr val="FFFFFF"/>
                </a:solidFill>
              </a:rPr>
              <a:t>3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547664" y="5651956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FF"/>
                </a:solidFill>
              </a:rPr>
              <a:t>LS 4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65672" y="5651956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FF"/>
                </a:solidFill>
              </a:rPr>
              <a:t>LS 5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737696" y="5651956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FF"/>
                </a:solidFill>
              </a:rPr>
              <a:t>Run 5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080036" y="6186718"/>
            <a:ext cx="5816906" cy="592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solidFill>
                  <a:srgbClr val="FFFFFF"/>
                </a:solidFill>
              </a:rPr>
              <a:t>LHC schedule  approved by CERN management and LHC experiments spokespersons and technical coordinators</a:t>
            </a:r>
          </a:p>
          <a:p>
            <a:r>
              <a:rPr lang="en-GB" sz="1050" b="1" dirty="0" smtClean="0">
                <a:solidFill>
                  <a:srgbClr val="FFFFFF"/>
                </a:solidFill>
              </a:rPr>
              <a:t>Monday 2</a:t>
            </a:r>
            <a:r>
              <a:rPr lang="en-GB" sz="1050" b="1" baseline="30000" dirty="0" smtClean="0">
                <a:solidFill>
                  <a:srgbClr val="FFFFFF"/>
                </a:solidFill>
              </a:rPr>
              <a:t>nd</a:t>
            </a:r>
            <a:r>
              <a:rPr lang="en-GB" sz="1050" b="1" dirty="0" smtClean="0">
                <a:solidFill>
                  <a:srgbClr val="FFFFFF"/>
                </a:solidFill>
              </a:rPr>
              <a:t> December 2013</a:t>
            </a:r>
          </a:p>
        </p:txBody>
      </p:sp>
    </p:spTree>
    <p:extLst>
      <p:ext uri="{BB962C8B-B14F-4D97-AF65-F5344CB8AC3E}">
        <p14:creationId xmlns:p14="http://schemas.microsoft.com/office/powerpoint/2010/main" val="2718185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3454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67544" y="503210"/>
            <a:ext cx="2016224" cy="554226"/>
          </a:xfrm>
          <a:solidFill>
            <a:schemeClr val="tx2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en-GB" smtClean="0">
                <a:solidFill>
                  <a:schemeClr val="bg1"/>
                </a:solidFill>
              </a:rPr>
              <a:t>Booster</a:t>
            </a:r>
            <a:endParaRPr lang="en-GB">
              <a:solidFill>
                <a:schemeClr val="bg1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172900"/>
            <a:ext cx="6912768" cy="46880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9215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503210"/>
            <a:ext cx="2016224" cy="554226"/>
          </a:xfrm>
          <a:solidFill>
            <a:schemeClr val="tx2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PS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010" y="1362100"/>
            <a:ext cx="3994126" cy="4320480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Access system</a:t>
            </a:r>
          </a:p>
          <a:p>
            <a:r>
              <a:rPr lang="en-US" dirty="0"/>
              <a:t>Ventilation </a:t>
            </a:r>
            <a:r>
              <a:rPr lang="en-US" dirty="0" smtClean="0"/>
              <a:t>renewal progressing well</a:t>
            </a:r>
            <a:endParaRPr lang="en-US" dirty="0"/>
          </a:p>
          <a:p>
            <a:pPr lvl="1"/>
            <a:r>
              <a:rPr lang="en-US" dirty="0"/>
              <a:t>Dismantling is finished</a:t>
            </a:r>
          </a:p>
          <a:p>
            <a:pPr lvl="1"/>
            <a:r>
              <a:rPr lang="en-US" dirty="0"/>
              <a:t>Automation test in progress</a:t>
            </a:r>
          </a:p>
          <a:p>
            <a:r>
              <a:rPr lang="en-US" dirty="0"/>
              <a:t>Septum 16 shielding</a:t>
            </a:r>
          </a:p>
          <a:p>
            <a:pPr lvl="1"/>
            <a:r>
              <a:rPr lang="en-US" dirty="0"/>
              <a:t>Piling work is </a:t>
            </a:r>
            <a:r>
              <a:rPr lang="en-US" dirty="0" smtClean="0"/>
              <a:t>complete</a:t>
            </a:r>
          </a:p>
          <a:p>
            <a:pPr lvl="1"/>
            <a:r>
              <a:rPr lang="en-US" dirty="0" smtClean="0"/>
              <a:t>Formworks going on</a:t>
            </a:r>
            <a:endParaRPr lang="en-US" dirty="0"/>
          </a:p>
          <a:p>
            <a:r>
              <a:rPr lang="en-US" dirty="0"/>
              <a:t>Cabling campaign </a:t>
            </a:r>
            <a:r>
              <a:rPr lang="en-US" sz="1500" dirty="0"/>
              <a:t>(and it </a:t>
            </a:r>
            <a:r>
              <a:rPr lang="en-US" sz="1500" dirty="0" smtClean="0"/>
              <a:t>starts </a:t>
            </a:r>
            <a:r>
              <a:rPr lang="en-US" sz="1500" dirty="0"/>
              <a:t>with </a:t>
            </a:r>
            <a:r>
              <a:rPr lang="en-US" sz="1500" dirty="0" smtClean="0"/>
              <a:t>de-cabling </a:t>
            </a:r>
            <a:r>
              <a:rPr lang="en-US" sz="1500" dirty="0"/>
              <a:t>!!)</a:t>
            </a:r>
          </a:p>
          <a:p>
            <a:r>
              <a:rPr lang="en-US" dirty="0"/>
              <a:t>Magnet maintenance in progress </a:t>
            </a:r>
            <a:endParaRPr lang="en-US" dirty="0" smtClean="0"/>
          </a:p>
          <a:p>
            <a:pPr lvl="1"/>
            <a:r>
              <a:rPr lang="en-US" dirty="0" smtClean="0"/>
              <a:t> </a:t>
            </a:r>
            <a:r>
              <a:rPr lang="en-US" dirty="0"/>
              <a:t>6/7 main units are being overhauled in the workshop</a:t>
            </a:r>
          </a:p>
          <a:p>
            <a:r>
              <a:rPr lang="en-US" dirty="0"/>
              <a:t>Renovation of the power house is in </a:t>
            </a:r>
            <a:r>
              <a:rPr lang="en-US" dirty="0" smtClean="0"/>
              <a:t>progress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6059391" y="2852936"/>
            <a:ext cx="3090016" cy="2581255"/>
            <a:chOff x="4539160" y="1124744"/>
            <a:chExt cx="3090016" cy="2581255"/>
          </a:xfrm>
        </p:grpSpPr>
        <p:pic>
          <p:nvPicPr>
            <p:cNvPr id="16" name="Picture 4" descr="http://elogbook.cern.ch/eLogbook/attach_reader?attach_id=1347480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39160" y="1124744"/>
              <a:ext cx="3090016" cy="23042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TextBox 17"/>
            <p:cNvSpPr txBox="1"/>
            <p:nvPr/>
          </p:nvSpPr>
          <p:spPr>
            <a:xfrm>
              <a:off x="4744321" y="3429000"/>
              <a:ext cx="286007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i="1" dirty="0" smtClean="0">
                  <a:solidFill>
                    <a:schemeClr val="bg2">
                      <a:lumMod val="50000"/>
                    </a:schemeClr>
                  </a:solidFill>
                </a:rPr>
                <a:t>6th MU being consolidated in workshop</a:t>
              </a:r>
              <a:endParaRPr lang="en-US" sz="1200" i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3995936" y="2843275"/>
            <a:ext cx="1991447" cy="2961989"/>
            <a:chOff x="4159157" y="-23351"/>
            <a:chExt cx="1703415" cy="2574565"/>
          </a:xfrm>
        </p:grpSpPr>
        <p:pic>
          <p:nvPicPr>
            <p:cNvPr id="19" name="Picture 6" descr="http://elogbook.cern.ch/eLogbook/attach_reader?attach_id=1346898&amp;height=150&amp;size=small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59157" y="-23351"/>
              <a:ext cx="1703415" cy="23019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TextBox 19"/>
            <p:cNvSpPr txBox="1"/>
            <p:nvPr/>
          </p:nvSpPr>
          <p:spPr>
            <a:xfrm>
              <a:off x="4427920" y="2274215"/>
              <a:ext cx="116588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i="1" dirty="0" smtClean="0">
                  <a:solidFill>
                    <a:schemeClr val="accent2">
                      <a:lumMod val="50000"/>
                    </a:schemeClr>
                  </a:solidFill>
                </a:rPr>
                <a:t>TT2 </a:t>
              </a:r>
              <a:r>
                <a:rPr lang="en-GB" sz="1200" i="1" dirty="0" err="1" smtClean="0">
                  <a:solidFill>
                    <a:schemeClr val="accent2">
                      <a:lumMod val="50000"/>
                    </a:schemeClr>
                  </a:solidFill>
                </a:rPr>
                <a:t>decabling</a:t>
              </a:r>
              <a:endParaRPr lang="en-GB" sz="1200" i="1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7296919" y="0"/>
            <a:ext cx="1800000" cy="2635777"/>
            <a:chOff x="3672000" y="2239553"/>
            <a:chExt cx="1800000" cy="2635777"/>
          </a:xfrm>
        </p:grpSpPr>
        <p:sp>
          <p:nvSpPr>
            <p:cNvPr id="23" name="TextBox 22"/>
            <p:cNvSpPr txBox="1"/>
            <p:nvPr/>
          </p:nvSpPr>
          <p:spPr>
            <a:xfrm>
              <a:off x="3860715" y="4598331"/>
              <a:ext cx="136928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200" i="1" dirty="0" smtClean="0">
                  <a:solidFill>
                    <a:schemeClr val="accent2">
                      <a:lumMod val="75000"/>
                    </a:schemeClr>
                  </a:solidFill>
                </a:rPr>
                <a:t>CV </a:t>
              </a:r>
              <a:r>
                <a:rPr lang="fr-CH" sz="1200" i="1" dirty="0" err="1" smtClean="0">
                  <a:solidFill>
                    <a:schemeClr val="accent2">
                      <a:lumMod val="75000"/>
                    </a:schemeClr>
                  </a:solidFill>
                </a:rPr>
                <a:t>cabling</a:t>
              </a:r>
              <a:r>
                <a:rPr lang="fr-CH" sz="1200" i="1" dirty="0" smtClean="0">
                  <a:solidFill>
                    <a:schemeClr val="accent2">
                      <a:lumMod val="75000"/>
                    </a:schemeClr>
                  </a:solidFill>
                </a:rPr>
                <a:t> </a:t>
              </a:r>
              <a:r>
                <a:rPr lang="fr-CH" sz="1200" i="1" dirty="0" err="1" smtClean="0">
                  <a:solidFill>
                    <a:schemeClr val="accent2">
                      <a:lumMod val="75000"/>
                    </a:schemeClr>
                  </a:solidFill>
                </a:rPr>
                <a:t>works</a:t>
              </a:r>
              <a:endParaRPr lang="en-GB" sz="1200" i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pic>
          <p:nvPicPr>
            <p:cNvPr id="24" name="Picture 2" descr="http://elogbook.cern.ch/eLogbook/attach_reader?attach_id=1345795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72000" y="2239553"/>
              <a:ext cx="1800000" cy="23788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5" name="Group 24"/>
          <p:cNvGrpSpPr/>
          <p:nvPr/>
        </p:nvGrpSpPr>
        <p:grpSpPr>
          <a:xfrm>
            <a:off x="3995936" y="22547"/>
            <a:ext cx="3168352" cy="2644545"/>
            <a:chOff x="3995936" y="2836318"/>
            <a:chExt cx="3168352" cy="2644545"/>
          </a:xfrm>
        </p:grpSpPr>
        <p:pic>
          <p:nvPicPr>
            <p:cNvPr id="7170" name="Picture 2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95936" y="2836318"/>
              <a:ext cx="3168352" cy="2378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6" name="TextBox 35"/>
            <p:cNvSpPr txBox="1"/>
            <p:nvPr/>
          </p:nvSpPr>
          <p:spPr>
            <a:xfrm>
              <a:off x="4370486" y="5203864"/>
              <a:ext cx="241925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200" i="1" dirty="0" smtClean="0">
                  <a:solidFill>
                    <a:schemeClr val="accent2">
                      <a:lumMod val="75000"/>
                    </a:schemeClr>
                  </a:solidFill>
                </a:rPr>
                <a:t>Septum 16 </a:t>
              </a:r>
              <a:r>
                <a:rPr lang="en-US" sz="1200" i="1" dirty="0" smtClean="0">
                  <a:solidFill>
                    <a:schemeClr val="accent2">
                      <a:lumMod val="75000"/>
                    </a:schemeClr>
                  </a:solidFill>
                </a:rPr>
                <a:t>shielding</a:t>
              </a:r>
              <a:r>
                <a:rPr lang="fr-CH" sz="1200" i="1" dirty="0" smtClean="0">
                  <a:solidFill>
                    <a:schemeClr val="accent2">
                      <a:lumMod val="75000"/>
                    </a:schemeClr>
                  </a:solidFill>
                </a:rPr>
                <a:t> - </a:t>
              </a:r>
              <a:r>
                <a:rPr lang="fr-CH" sz="1200" i="1" dirty="0" err="1" smtClean="0">
                  <a:solidFill>
                    <a:schemeClr val="accent2">
                      <a:lumMod val="75000"/>
                    </a:schemeClr>
                  </a:solidFill>
                </a:rPr>
                <a:t>formworks</a:t>
              </a:r>
              <a:endParaRPr lang="en-GB" sz="1200" i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99979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503210"/>
            <a:ext cx="2016224" cy="554226"/>
          </a:xfrm>
          <a:solidFill>
            <a:schemeClr val="tx2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PS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196752"/>
            <a:ext cx="7056784" cy="475094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>
            <a:off x="5004048" y="2852936"/>
            <a:ext cx="0" cy="360040"/>
          </a:xfrm>
          <a:prstGeom prst="straightConnector1">
            <a:avLst/>
          </a:prstGeom>
          <a:ln w="28575">
            <a:solidFill>
              <a:srgbClr val="00B050"/>
            </a:solidFill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508104" y="2571291"/>
            <a:ext cx="30963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>
                <a:solidFill>
                  <a:srgbClr val="00B050"/>
                </a:solidFill>
              </a:rPr>
              <a:t>Mainly due to delay for the start of magnet maintenance – no impact on the end date</a:t>
            </a:r>
            <a:endParaRPr lang="en-US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0986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1200150"/>
            <a:ext cx="7467600" cy="4317082"/>
          </a:xfrm>
        </p:spPr>
        <p:txBody>
          <a:bodyPr>
            <a:normAutofit fontScale="92500" lnSpcReduction="10000"/>
          </a:bodyPr>
          <a:lstStyle/>
          <a:p>
            <a:pPr marL="355600" indent="-355600">
              <a:buClrTx/>
            </a:pPr>
            <a:r>
              <a:rPr lang="en-US" sz="1600" dirty="0" smtClean="0"/>
              <a:t>BA1 - Irradiated cabling campaign</a:t>
            </a:r>
          </a:p>
          <a:p>
            <a:pPr marL="722312" lvl="1" indent="-355600">
              <a:buClrTx/>
            </a:pPr>
            <a:r>
              <a:rPr lang="en-US" sz="1200" dirty="0" smtClean="0"/>
              <a:t>Progressing very well</a:t>
            </a:r>
          </a:p>
          <a:p>
            <a:pPr marL="722312" lvl="1" indent="-355600">
              <a:buClrTx/>
            </a:pPr>
            <a:r>
              <a:rPr lang="en-US" sz="1200" dirty="0" smtClean="0"/>
              <a:t>slightly ahead of schedule</a:t>
            </a:r>
          </a:p>
          <a:p>
            <a:pPr marL="722312" lvl="1" indent="-355600">
              <a:buClrTx/>
            </a:pPr>
            <a:endParaRPr lang="en-US" sz="1200" dirty="0" smtClean="0"/>
          </a:p>
          <a:p>
            <a:pPr marL="355600" indent="-355600">
              <a:buClrTx/>
            </a:pPr>
            <a:r>
              <a:rPr lang="en-US" sz="1600" dirty="0" smtClean="0"/>
              <a:t>TT10 – repair of the vault on going</a:t>
            </a:r>
          </a:p>
          <a:p>
            <a:pPr marL="722312" lvl="1" indent="-355600">
              <a:buClrTx/>
            </a:pPr>
            <a:r>
              <a:rPr lang="en-US" sz="1200" dirty="0" smtClean="0"/>
              <a:t>Beam supports in place</a:t>
            </a:r>
          </a:p>
          <a:p>
            <a:pPr marL="722312" lvl="1" indent="-355600">
              <a:buClrTx/>
            </a:pPr>
            <a:r>
              <a:rPr lang="en-US" sz="1200" dirty="0" smtClean="0"/>
              <a:t>Installation of protective mesh in progress</a:t>
            </a:r>
          </a:p>
          <a:p>
            <a:pPr marL="355600" indent="-355600">
              <a:buClrTx/>
            </a:pPr>
            <a:endParaRPr lang="en-US" sz="1600" dirty="0" smtClean="0"/>
          </a:p>
          <a:p>
            <a:pPr marL="355600" indent="-355600">
              <a:buClrTx/>
            </a:pPr>
            <a:r>
              <a:rPr lang="en-US" sz="1600" dirty="0" smtClean="0"/>
              <a:t>Refilling of the primary circuits started</a:t>
            </a:r>
          </a:p>
          <a:p>
            <a:pPr marL="355600" indent="-355600">
              <a:buClrTx/>
            </a:pPr>
            <a:endParaRPr lang="en-US" sz="1600" dirty="0" smtClean="0"/>
          </a:p>
          <a:p>
            <a:pPr marL="355600" indent="-355600">
              <a:buClrTx/>
            </a:pPr>
            <a:r>
              <a:rPr lang="en-US" sz="1600" dirty="0" smtClean="0"/>
              <a:t>Septa replacement in BA23 in progress </a:t>
            </a:r>
          </a:p>
          <a:p>
            <a:pPr marL="355600" indent="-355600">
              <a:buClrTx/>
            </a:pPr>
            <a:endParaRPr lang="en-US" sz="1600" dirty="0" smtClean="0"/>
          </a:p>
          <a:p>
            <a:pPr marL="355600" indent="-355600">
              <a:buClrTx/>
            </a:pPr>
            <a:r>
              <a:rPr lang="en-US" sz="1600" dirty="0" smtClean="0"/>
              <a:t>Kickers conditioning in progress </a:t>
            </a:r>
          </a:p>
          <a:p>
            <a:pPr marL="355600" indent="-355600">
              <a:buClrTx/>
            </a:pPr>
            <a:endParaRPr lang="en-US" sz="1600" dirty="0" smtClean="0"/>
          </a:p>
          <a:p>
            <a:pPr marL="355600" indent="-355600">
              <a:buClrTx/>
            </a:pPr>
            <a:r>
              <a:rPr lang="en-US" sz="1600" dirty="0" smtClean="0"/>
              <a:t>Magnet exchange</a:t>
            </a:r>
          </a:p>
          <a:p>
            <a:pPr marL="355600" indent="-355600">
              <a:buClrTx/>
            </a:pPr>
            <a:endParaRPr lang="en-US" sz="1600" dirty="0" smtClean="0"/>
          </a:p>
          <a:p>
            <a:pPr marL="355600" indent="-355600">
              <a:buClrTx/>
            </a:pPr>
            <a:r>
              <a:rPr lang="en-US" sz="1600" dirty="0" smtClean="0"/>
              <a:t>Cabling and optical fibers campaign on going</a:t>
            </a: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467544" y="503210"/>
            <a:ext cx="2016224" cy="554226"/>
          </a:xfrm>
          <a:solidFill>
            <a:schemeClr val="tx2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SPS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-27385"/>
            <a:ext cx="3635895" cy="2715699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89985" y="1536186"/>
            <a:ext cx="3085037" cy="2304256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572000" y="2708920"/>
            <a:ext cx="15620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200" i="1" dirty="0" smtClean="0">
                <a:solidFill>
                  <a:schemeClr val="accent2">
                    <a:lumMod val="75000"/>
                  </a:schemeClr>
                </a:solidFill>
              </a:rPr>
              <a:t>BA1  -</a:t>
            </a:r>
            <a:r>
              <a:rPr lang="fr-CH" sz="1200" i="1" dirty="0" err="1" smtClean="0">
                <a:solidFill>
                  <a:schemeClr val="accent2">
                    <a:lumMod val="75000"/>
                  </a:schemeClr>
                </a:solidFill>
              </a:rPr>
              <a:t>irradiated</a:t>
            </a:r>
            <a:r>
              <a:rPr lang="fr-CH" sz="1200" i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fr-CH" sz="1200" i="1" dirty="0" err="1" smtClean="0">
                <a:solidFill>
                  <a:schemeClr val="accent2">
                    <a:lumMod val="75000"/>
                  </a:schemeClr>
                </a:solidFill>
              </a:rPr>
              <a:t>cabling</a:t>
            </a:r>
            <a:r>
              <a:rPr lang="fr-CH" sz="1200" i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fr-CH" sz="1200" i="1" dirty="0" err="1" smtClean="0">
                <a:solidFill>
                  <a:schemeClr val="accent2">
                    <a:lumMod val="75000"/>
                  </a:schemeClr>
                </a:solidFill>
              </a:rPr>
              <a:t>campaign</a:t>
            </a:r>
            <a:endParaRPr lang="en-GB" sz="1200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644008" y="3795077"/>
            <a:ext cx="2400000" cy="2059157"/>
            <a:chOff x="4644008" y="4069720"/>
            <a:chExt cx="2400000" cy="2059157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44008" y="4069720"/>
              <a:ext cx="2400000" cy="1800000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5063007" y="5851878"/>
              <a:ext cx="15620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200" i="1" dirty="0" smtClean="0">
                  <a:solidFill>
                    <a:schemeClr val="accent2">
                      <a:lumMod val="75000"/>
                    </a:schemeClr>
                  </a:solidFill>
                </a:rPr>
                <a:t>TT10 </a:t>
              </a:r>
              <a:r>
                <a:rPr lang="fr-CH" sz="1200" i="1" dirty="0" err="1" smtClean="0">
                  <a:solidFill>
                    <a:schemeClr val="accent2">
                      <a:lumMod val="75000"/>
                    </a:schemeClr>
                  </a:solidFill>
                </a:rPr>
                <a:t>vault</a:t>
              </a:r>
              <a:endParaRPr lang="en-GB" sz="1200" i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6732240" y="4808385"/>
            <a:ext cx="2400000" cy="2076999"/>
            <a:chOff x="6699909" y="4727188"/>
            <a:chExt cx="2400000" cy="2076999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99909" y="5004187"/>
              <a:ext cx="2400000" cy="1800000"/>
            </a:xfrm>
            <a:prstGeom prst="rect">
              <a:avLst/>
            </a:prstGeom>
          </p:spPr>
        </p:pic>
        <p:sp>
          <p:nvSpPr>
            <p:cNvPr id="22" name="TextBox 21"/>
            <p:cNvSpPr txBox="1"/>
            <p:nvPr/>
          </p:nvSpPr>
          <p:spPr>
            <a:xfrm>
              <a:off x="6699909" y="4727188"/>
              <a:ext cx="237511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r-CH" sz="1200" i="1" dirty="0" smtClean="0">
                  <a:solidFill>
                    <a:schemeClr val="accent2">
                      <a:lumMod val="75000"/>
                    </a:schemeClr>
                  </a:solidFill>
                </a:rPr>
                <a:t>SPS </a:t>
              </a:r>
              <a:r>
                <a:rPr lang="fr-CH" sz="1200" i="1" dirty="0" err="1" smtClean="0">
                  <a:solidFill>
                    <a:schemeClr val="accent2">
                      <a:lumMod val="75000"/>
                    </a:schemeClr>
                  </a:solidFill>
                </a:rPr>
                <a:t>magnet</a:t>
              </a:r>
              <a:r>
                <a:rPr lang="fr-CH" sz="1200" i="1" dirty="0" smtClean="0">
                  <a:solidFill>
                    <a:schemeClr val="accent2">
                      <a:lumMod val="75000"/>
                    </a:schemeClr>
                  </a:solidFill>
                </a:rPr>
                <a:t> exchange</a:t>
              </a:r>
              <a:endParaRPr lang="en-GB" sz="1200" i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96069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467544" y="503210"/>
            <a:ext cx="2016224" cy="554226"/>
          </a:xfrm>
          <a:solidFill>
            <a:schemeClr val="tx2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SPS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268760"/>
            <a:ext cx="6984776" cy="459396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6507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Group 44"/>
          <p:cNvGrpSpPr/>
          <p:nvPr/>
        </p:nvGrpSpPr>
        <p:grpSpPr>
          <a:xfrm>
            <a:off x="16446" y="1658144"/>
            <a:ext cx="8919484" cy="4428119"/>
            <a:chOff x="16446" y="1658144"/>
            <a:chExt cx="8919484" cy="4428119"/>
          </a:xfrm>
        </p:grpSpPr>
        <p:grpSp>
          <p:nvGrpSpPr>
            <p:cNvPr id="83" name="Group 82"/>
            <p:cNvGrpSpPr/>
            <p:nvPr/>
          </p:nvGrpSpPr>
          <p:grpSpPr>
            <a:xfrm>
              <a:off x="2051867" y="5434260"/>
              <a:ext cx="5301449" cy="652003"/>
              <a:chOff x="1318327" y="5316725"/>
              <a:chExt cx="5301449" cy="652003"/>
            </a:xfrm>
          </p:grpSpPr>
          <p:grpSp>
            <p:nvGrpSpPr>
              <p:cNvPr id="76" name="Group 75"/>
              <p:cNvGrpSpPr/>
              <p:nvPr/>
            </p:nvGrpSpPr>
            <p:grpSpPr>
              <a:xfrm>
                <a:off x="1318327" y="5316725"/>
                <a:ext cx="3325681" cy="646331"/>
                <a:chOff x="251520" y="188640"/>
                <a:chExt cx="3325681" cy="646331"/>
              </a:xfrm>
            </p:grpSpPr>
            <p:sp>
              <p:nvSpPr>
                <p:cNvPr id="77" name="TextBox 76"/>
                <p:cNvSpPr txBox="1"/>
                <p:nvPr/>
              </p:nvSpPr>
              <p:spPr>
                <a:xfrm>
                  <a:off x="467544" y="188640"/>
                  <a:ext cx="2172069" cy="6463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Physics</a:t>
                  </a:r>
                </a:p>
                <a:p>
                  <a:r>
                    <a:rPr lang="en-US" dirty="0" smtClean="0"/>
                    <a:t>Beam commissioning</a:t>
                  </a:r>
                </a:p>
              </p:txBody>
            </p:sp>
            <p:sp>
              <p:nvSpPr>
                <p:cNvPr id="78" name="Rectangle 77"/>
                <p:cNvSpPr/>
                <p:nvPr/>
              </p:nvSpPr>
              <p:spPr>
                <a:xfrm>
                  <a:off x="251520" y="311448"/>
                  <a:ext cx="144016" cy="144016"/>
                </a:xfrm>
                <a:prstGeom prst="rect">
                  <a:avLst/>
                </a:prstGeom>
                <a:solidFill>
                  <a:srgbClr val="4BB33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3433185" y="580430"/>
                  <a:ext cx="144016" cy="144016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3433185" y="311448"/>
                  <a:ext cx="144016" cy="144016"/>
                </a:xfrm>
                <a:prstGeom prst="rect">
                  <a:avLst/>
                </a:prstGeom>
                <a:solidFill>
                  <a:srgbClr val="0A2F6C">
                    <a:alpha val="96863"/>
                  </a:srgb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51520" y="580430"/>
                  <a:ext cx="144016" cy="144016"/>
                </a:xfrm>
                <a:prstGeom prst="rect">
                  <a:avLst/>
                </a:prstGeom>
                <a:solidFill>
                  <a:srgbClr val="4BB331">
                    <a:alpha val="52000"/>
                  </a:srgb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82" name="Rectangle 81"/>
              <p:cNvSpPr/>
              <p:nvPr/>
            </p:nvSpPr>
            <p:spPr>
              <a:xfrm>
                <a:off x="4644008" y="5322397"/>
                <a:ext cx="1975768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 smtClean="0"/>
                  <a:t>Shutdown</a:t>
                </a:r>
              </a:p>
              <a:p>
                <a:r>
                  <a:rPr lang="en-US" dirty="0" smtClean="0"/>
                  <a:t>Powering tests </a:t>
                </a:r>
                <a:endParaRPr lang="en-US" dirty="0"/>
              </a:p>
            </p:txBody>
          </p:sp>
        </p:grpSp>
        <p:sp>
          <p:nvSpPr>
            <p:cNvPr id="38" name="Rectangle 37"/>
            <p:cNvSpPr/>
            <p:nvPr/>
          </p:nvSpPr>
          <p:spPr>
            <a:xfrm>
              <a:off x="475374" y="2666256"/>
              <a:ext cx="4941548" cy="288032"/>
            </a:xfrm>
            <a:prstGeom prst="rect">
              <a:avLst/>
            </a:prstGeom>
            <a:solidFill>
              <a:srgbClr val="0A2F6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" name="Rectangle 3"/>
            <p:cNvSpPr/>
            <p:nvPr/>
          </p:nvSpPr>
          <p:spPr>
            <a:xfrm>
              <a:off x="304478" y="2090192"/>
              <a:ext cx="288032" cy="360040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082554"/>
                  </a:solidFill>
                </a:rPr>
                <a:t>F</a:t>
              </a:r>
              <a:endParaRPr lang="en-US" dirty="0">
                <a:solidFill>
                  <a:srgbClr val="082554"/>
                </a:solidFill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625514" y="2090192"/>
              <a:ext cx="288032" cy="360040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082554"/>
                  </a:solidFill>
                </a:rPr>
                <a:t>M</a:t>
              </a:r>
              <a:endParaRPr lang="en-US" dirty="0">
                <a:solidFill>
                  <a:srgbClr val="082554"/>
                </a:solidFill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946550" y="2090192"/>
              <a:ext cx="288032" cy="360040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082554"/>
                  </a:solidFill>
                </a:rPr>
                <a:t>A</a:t>
              </a:r>
              <a:endParaRPr lang="en-US" dirty="0">
                <a:solidFill>
                  <a:srgbClr val="082554"/>
                </a:solidFill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1267586" y="2090192"/>
              <a:ext cx="288032" cy="360040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082554"/>
                  </a:solidFill>
                </a:rPr>
                <a:t>M</a:t>
              </a:r>
            </a:p>
          </p:txBody>
        </p:sp>
        <p:sp>
          <p:nvSpPr>
            <p:cNvPr id="8" name="Rectangle 7"/>
            <p:cNvSpPr/>
            <p:nvPr/>
          </p:nvSpPr>
          <p:spPr>
            <a:xfrm>
              <a:off x="1588622" y="2090192"/>
              <a:ext cx="288032" cy="360040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082554"/>
                  </a:solidFill>
                </a:rPr>
                <a:t>J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1909658" y="2090192"/>
              <a:ext cx="288032" cy="360040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082554"/>
                  </a:solidFill>
                </a:rPr>
                <a:t>J</a:t>
              </a:r>
              <a:endParaRPr lang="en-US" dirty="0">
                <a:solidFill>
                  <a:srgbClr val="082554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2230694" y="2090192"/>
              <a:ext cx="288032" cy="360040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082554"/>
                  </a:solidFill>
                </a:rPr>
                <a:t>A</a:t>
              </a:r>
              <a:endParaRPr lang="en-US" dirty="0">
                <a:solidFill>
                  <a:srgbClr val="082554"/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551730" y="2090192"/>
              <a:ext cx="288032" cy="360040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082554"/>
                  </a:solidFill>
                </a:rPr>
                <a:t>S</a:t>
              </a:r>
              <a:endParaRPr lang="en-US" dirty="0">
                <a:solidFill>
                  <a:srgbClr val="082554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872766" y="2090192"/>
              <a:ext cx="288032" cy="360040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082554"/>
                  </a:solidFill>
                </a:rPr>
                <a:t>O</a:t>
              </a:r>
              <a:endParaRPr lang="en-US" dirty="0">
                <a:solidFill>
                  <a:srgbClr val="082554"/>
                </a:solidFill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193802" y="2090192"/>
              <a:ext cx="288032" cy="360040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082554"/>
                  </a:solidFill>
                </a:rPr>
                <a:t>N</a:t>
              </a:r>
              <a:endParaRPr lang="en-US" dirty="0">
                <a:solidFill>
                  <a:srgbClr val="082554"/>
                </a:solidFill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514838" y="2090192"/>
              <a:ext cx="288032" cy="360040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082554"/>
                  </a:solidFill>
                </a:rPr>
                <a:t>D</a:t>
              </a:r>
              <a:endParaRPr lang="en-US" dirty="0">
                <a:solidFill>
                  <a:srgbClr val="082554"/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835874" y="2090192"/>
              <a:ext cx="288032" cy="360040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082554"/>
                  </a:solidFill>
                </a:rPr>
                <a:t>J</a:t>
              </a:r>
              <a:endParaRPr lang="en-US" dirty="0">
                <a:solidFill>
                  <a:srgbClr val="082554"/>
                </a:solidFill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156910" y="2090192"/>
              <a:ext cx="288032" cy="360040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082554"/>
                  </a:solidFill>
                </a:rPr>
                <a:t>F</a:t>
              </a:r>
              <a:endParaRPr lang="en-US" dirty="0">
                <a:solidFill>
                  <a:srgbClr val="082554"/>
                </a:solidFill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7688306" y="2090192"/>
              <a:ext cx="288032" cy="360040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082554"/>
                  </a:solidFill>
                </a:rPr>
                <a:t>J</a:t>
              </a: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009334" y="2090192"/>
              <a:ext cx="288032" cy="360040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082554"/>
                  </a:solidFill>
                </a:rPr>
                <a:t>F</a:t>
              </a:r>
              <a:endParaRPr lang="en-US" dirty="0">
                <a:solidFill>
                  <a:srgbClr val="082554"/>
                </a:solidFill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4477946" y="2090192"/>
              <a:ext cx="288032" cy="360040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082554"/>
                  </a:solidFill>
                </a:rPr>
                <a:t>M</a:t>
              </a:r>
              <a:endParaRPr lang="en-US" dirty="0">
                <a:solidFill>
                  <a:srgbClr val="082554"/>
                </a:solidFill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4798982" y="2090192"/>
              <a:ext cx="288032" cy="360040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082554"/>
                  </a:solidFill>
                </a:rPr>
                <a:t>A</a:t>
              </a:r>
              <a:endParaRPr lang="en-US" dirty="0">
                <a:solidFill>
                  <a:srgbClr val="082554"/>
                </a:solidFill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5120018" y="2090192"/>
              <a:ext cx="288032" cy="360040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082554"/>
                  </a:solidFill>
                </a:rPr>
                <a:t>M</a:t>
              </a: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5441054" y="2090192"/>
              <a:ext cx="288032" cy="360040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082554"/>
                  </a:solidFill>
                </a:rPr>
                <a:t>J</a:t>
              </a: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5762090" y="2090192"/>
              <a:ext cx="288032" cy="360040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082554"/>
                  </a:solidFill>
                </a:rPr>
                <a:t>J</a:t>
              </a:r>
              <a:endParaRPr lang="en-US" dirty="0">
                <a:solidFill>
                  <a:srgbClr val="082554"/>
                </a:solidFill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6083126" y="2090192"/>
              <a:ext cx="288032" cy="360040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082554"/>
                  </a:solidFill>
                </a:rPr>
                <a:t>A</a:t>
              </a:r>
              <a:endParaRPr lang="en-US" dirty="0">
                <a:solidFill>
                  <a:srgbClr val="082554"/>
                </a:solidFill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6404162" y="2090192"/>
              <a:ext cx="288032" cy="360040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082554"/>
                  </a:solidFill>
                </a:rPr>
                <a:t>S</a:t>
              </a:r>
              <a:endParaRPr lang="en-US" dirty="0">
                <a:solidFill>
                  <a:srgbClr val="082554"/>
                </a:solidFill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6725198" y="2090192"/>
              <a:ext cx="288032" cy="360040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082554"/>
                  </a:solidFill>
                </a:rPr>
                <a:t>O</a:t>
              </a:r>
              <a:endParaRPr lang="en-US" dirty="0">
                <a:solidFill>
                  <a:srgbClr val="082554"/>
                </a:solidFill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7046234" y="2090192"/>
              <a:ext cx="288032" cy="360040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082554"/>
                  </a:solidFill>
                </a:rPr>
                <a:t>N</a:t>
              </a:r>
              <a:endParaRPr lang="en-US" dirty="0">
                <a:solidFill>
                  <a:srgbClr val="082554"/>
                </a:solidFill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7367270" y="2090192"/>
              <a:ext cx="288032" cy="360040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082554"/>
                  </a:solidFill>
                </a:rPr>
                <a:t>D</a:t>
              </a:r>
              <a:endParaRPr lang="en-US" dirty="0">
                <a:solidFill>
                  <a:srgbClr val="082554"/>
                </a:solidFill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6446" y="1658144"/>
              <a:ext cx="6527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82554"/>
                  </a:solidFill>
                </a:rPr>
                <a:t>2013</a:t>
              </a:r>
              <a:endParaRPr lang="en-US" dirty="0">
                <a:solidFill>
                  <a:srgbClr val="082554"/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832870" y="1730152"/>
              <a:ext cx="6527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82554"/>
                  </a:solidFill>
                </a:rPr>
                <a:t>2014</a:t>
              </a:r>
              <a:endParaRPr lang="en-US" dirty="0">
                <a:solidFill>
                  <a:srgbClr val="082554"/>
                </a:solidFill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7649294" y="1730152"/>
              <a:ext cx="6527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82554"/>
                  </a:solidFill>
                </a:rPr>
                <a:t>2015</a:t>
              </a:r>
              <a:endParaRPr lang="en-US" dirty="0">
                <a:solidFill>
                  <a:srgbClr val="082554"/>
                </a:solidFill>
              </a:endParaRPr>
            </a:p>
          </p:txBody>
        </p:sp>
        <p:cxnSp>
          <p:nvCxnSpPr>
            <p:cNvPr id="32" name="Straight Connector 31"/>
            <p:cNvCxnSpPr/>
            <p:nvPr/>
          </p:nvCxnSpPr>
          <p:spPr>
            <a:xfrm>
              <a:off x="3832870" y="1730152"/>
              <a:ext cx="0" cy="288032"/>
            </a:xfrm>
            <a:prstGeom prst="line">
              <a:avLst/>
            </a:prstGeom>
            <a:ln w="19050">
              <a:solidFill>
                <a:srgbClr val="0A2F6C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7649294" y="1730152"/>
              <a:ext cx="0" cy="288032"/>
            </a:xfrm>
            <a:prstGeom prst="line">
              <a:avLst/>
            </a:prstGeom>
            <a:ln w="19050">
              <a:solidFill>
                <a:srgbClr val="0A2F6C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4" name="Rectangle 33"/>
            <p:cNvSpPr/>
            <p:nvPr/>
          </p:nvSpPr>
          <p:spPr>
            <a:xfrm>
              <a:off x="8326862" y="2090192"/>
              <a:ext cx="288032" cy="360040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082554"/>
                  </a:solidFill>
                </a:rPr>
                <a:t>M</a:t>
              </a:r>
              <a:endParaRPr lang="en-US" dirty="0">
                <a:solidFill>
                  <a:srgbClr val="082554"/>
                </a:solidFill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8647898" y="2090192"/>
              <a:ext cx="288032" cy="360040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082554"/>
                  </a:solidFill>
                </a:rPr>
                <a:t>A</a:t>
              </a:r>
              <a:endParaRPr lang="en-US" dirty="0">
                <a:solidFill>
                  <a:srgbClr val="082554"/>
                </a:solidFill>
              </a:endParaRPr>
            </a:p>
          </p:txBody>
        </p:sp>
        <p:sp>
          <p:nvSpPr>
            <p:cNvPr id="37" name="Right Triangle 36"/>
            <p:cNvSpPr/>
            <p:nvPr/>
          </p:nvSpPr>
          <p:spPr>
            <a:xfrm>
              <a:off x="475374" y="2666256"/>
              <a:ext cx="117012" cy="288032"/>
            </a:xfrm>
            <a:prstGeom prst="rtTriangle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5416922" y="2666256"/>
              <a:ext cx="1656184" cy="288032"/>
            </a:xfrm>
            <a:prstGeom prst="rect">
              <a:avLst/>
            </a:prstGeom>
            <a:solidFill>
              <a:srgbClr val="0A2F6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7073106" y="2666256"/>
              <a:ext cx="603068" cy="28803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1" name="Right Triangle 40"/>
            <p:cNvSpPr/>
            <p:nvPr/>
          </p:nvSpPr>
          <p:spPr>
            <a:xfrm flipH="1" flipV="1">
              <a:off x="5416922" y="2666256"/>
              <a:ext cx="1656184" cy="288032"/>
            </a:xfrm>
            <a:prstGeom prst="rtTriangle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7676174" y="2666256"/>
              <a:ext cx="936104" cy="288032"/>
            </a:xfrm>
            <a:prstGeom prst="rect">
              <a:avLst/>
            </a:prstGeom>
            <a:solidFill>
              <a:srgbClr val="4BB331">
                <a:alpha val="52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8612278" y="2666256"/>
              <a:ext cx="323528" cy="288032"/>
            </a:xfrm>
            <a:prstGeom prst="rect">
              <a:avLst/>
            </a:prstGeom>
            <a:solidFill>
              <a:srgbClr val="4BB33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259350" y="2666256"/>
              <a:ext cx="172790" cy="288032"/>
            </a:xfrm>
            <a:prstGeom prst="rect">
              <a:avLst/>
            </a:prstGeom>
            <a:solidFill>
              <a:srgbClr val="4BB33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403366" y="3170312"/>
              <a:ext cx="360164" cy="28803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763530" y="3170312"/>
              <a:ext cx="4824536" cy="288032"/>
            </a:xfrm>
            <a:prstGeom prst="rect">
              <a:avLst/>
            </a:prstGeom>
            <a:solidFill>
              <a:srgbClr val="0A2F6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5588066" y="3170312"/>
              <a:ext cx="792088" cy="28803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6380154" y="3170312"/>
              <a:ext cx="504056" cy="288032"/>
            </a:xfrm>
            <a:prstGeom prst="rect">
              <a:avLst/>
            </a:prstGeom>
            <a:solidFill>
              <a:srgbClr val="4BB331">
                <a:alpha val="52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6884210" y="3170312"/>
              <a:ext cx="2051596" cy="288032"/>
            </a:xfrm>
            <a:prstGeom prst="rect">
              <a:avLst/>
            </a:prstGeom>
            <a:solidFill>
              <a:srgbClr val="4BB33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259350" y="3170312"/>
              <a:ext cx="172790" cy="288032"/>
            </a:xfrm>
            <a:prstGeom prst="rect">
              <a:avLst/>
            </a:prstGeom>
            <a:solidFill>
              <a:srgbClr val="4BB33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403366" y="3674368"/>
              <a:ext cx="288156" cy="28803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691522" y="3674368"/>
              <a:ext cx="4461048" cy="288032"/>
            </a:xfrm>
            <a:prstGeom prst="rect">
              <a:avLst/>
            </a:prstGeom>
            <a:solidFill>
              <a:srgbClr val="0A2F6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5152570" y="3674368"/>
              <a:ext cx="288032" cy="28803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5440602" y="3674368"/>
              <a:ext cx="504056" cy="288032"/>
            </a:xfrm>
            <a:prstGeom prst="rect">
              <a:avLst/>
            </a:prstGeom>
            <a:solidFill>
              <a:srgbClr val="4BB331">
                <a:alpha val="52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Rectangle 56"/>
            <p:cNvSpPr/>
            <p:nvPr/>
          </p:nvSpPr>
          <p:spPr>
            <a:xfrm>
              <a:off x="5944658" y="3674368"/>
              <a:ext cx="2991148" cy="288032"/>
            </a:xfrm>
            <a:prstGeom prst="rect">
              <a:avLst/>
            </a:prstGeom>
            <a:solidFill>
              <a:srgbClr val="4BB33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Rectangle 57"/>
            <p:cNvSpPr/>
            <p:nvPr/>
          </p:nvSpPr>
          <p:spPr>
            <a:xfrm>
              <a:off x="259350" y="3674368"/>
              <a:ext cx="172790" cy="288032"/>
            </a:xfrm>
            <a:prstGeom prst="rect">
              <a:avLst/>
            </a:prstGeom>
            <a:solidFill>
              <a:srgbClr val="4BB33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03366" y="4178424"/>
              <a:ext cx="144016" cy="28803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1" name="Rectangle 60"/>
            <p:cNvSpPr/>
            <p:nvPr/>
          </p:nvSpPr>
          <p:spPr>
            <a:xfrm>
              <a:off x="547383" y="4178424"/>
              <a:ext cx="4246636" cy="288032"/>
            </a:xfrm>
            <a:prstGeom prst="rect">
              <a:avLst/>
            </a:prstGeom>
            <a:solidFill>
              <a:srgbClr val="0A2F6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Rectangle 61"/>
            <p:cNvSpPr/>
            <p:nvPr/>
          </p:nvSpPr>
          <p:spPr>
            <a:xfrm>
              <a:off x="4790322" y="4178424"/>
              <a:ext cx="437579" cy="28803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Rectangle 62"/>
            <p:cNvSpPr/>
            <p:nvPr/>
          </p:nvSpPr>
          <p:spPr>
            <a:xfrm>
              <a:off x="5225819" y="4178424"/>
              <a:ext cx="362123" cy="288032"/>
            </a:xfrm>
            <a:prstGeom prst="rect">
              <a:avLst/>
            </a:prstGeom>
            <a:solidFill>
              <a:srgbClr val="4BB331">
                <a:alpha val="52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Rectangle 63"/>
            <p:cNvSpPr/>
            <p:nvPr/>
          </p:nvSpPr>
          <p:spPr>
            <a:xfrm>
              <a:off x="5587942" y="4178424"/>
              <a:ext cx="3347864" cy="288032"/>
            </a:xfrm>
            <a:prstGeom prst="rect">
              <a:avLst/>
            </a:prstGeom>
            <a:solidFill>
              <a:srgbClr val="4BB33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Rectangle 64"/>
            <p:cNvSpPr/>
            <p:nvPr/>
          </p:nvSpPr>
          <p:spPr>
            <a:xfrm>
              <a:off x="259350" y="4178424"/>
              <a:ext cx="172790" cy="288032"/>
            </a:xfrm>
            <a:prstGeom prst="rect">
              <a:avLst/>
            </a:prstGeom>
            <a:solidFill>
              <a:srgbClr val="4BB33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2273193" y="2630776"/>
              <a:ext cx="6590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ln w="12700">
                    <a:solidFill>
                      <a:schemeClr val="tx2">
                        <a:satMod val="155000"/>
                        <a:alpha val="66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LHC</a:t>
              </a:r>
              <a:endParaRPr lang="en-US" b="1" dirty="0">
                <a:ln w="12700">
                  <a:solidFill>
                    <a:schemeClr val="tx2">
                      <a:satMod val="155000"/>
                      <a:alpha val="66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2273193" y="3134832"/>
              <a:ext cx="6465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ln w="12700">
                    <a:solidFill>
                      <a:schemeClr val="tx2">
                        <a:satMod val="155000"/>
                        <a:alpha val="66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SPS</a:t>
              </a:r>
              <a:endParaRPr lang="en-US" b="1" dirty="0">
                <a:ln w="12700">
                  <a:solidFill>
                    <a:schemeClr val="tx2">
                      <a:satMod val="155000"/>
                      <a:alpha val="66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2273193" y="3638888"/>
              <a:ext cx="4925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ln w="12700">
                    <a:solidFill>
                      <a:schemeClr val="tx2">
                        <a:satMod val="155000"/>
                        <a:alpha val="66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PS</a:t>
              </a:r>
              <a:endParaRPr lang="en-US" b="1" dirty="0">
                <a:ln w="12700">
                  <a:solidFill>
                    <a:schemeClr val="tx2">
                      <a:satMod val="155000"/>
                      <a:alpha val="66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2273193" y="4142944"/>
              <a:ext cx="14288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ln w="12700">
                    <a:solidFill>
                      <a:schemeClr val="tx2">
                        <a:satMod val="155000"/>
                        <a:alpha val="66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PS Booster</a:t>
              </a:r>
              <a:endParaRPr lang="en-US" b="1" dirty="0">
                <a:ln w="12700">
                  <a:solidFill>
                    <a:schemeClr val="tx2">
                      <a:satMod val="155000"/>
                      <a:alpha val="66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endParaRPr>
            </a:p>
          </p:txBody>
        </p:sp>
        <p:grpSp>
          <p:nvGrpSpPr>
            <p:cNvPr id="70" name="Group 69"/>
            <p:cNvGrpSpPr/>
            <p:nvPr/>
          </p:nvGrpSpPr>
          <p:grpSpPr>
            <a:xfrm>
              <a:off x="403490" y="4538464"/>
              <a:ext cx="7272806" cy="369332"/>
              <a:chOff x="611560" y="4653136"/>
              <a:chExt cx="7272806" cy="369332"/>
            </a:xfrm>
          </p:grpSpPr>
          <p:sp>
            <p:nvSpPr>
              <p:cNvPr id="71" name="Left Bracket 70"/>
              <p:cNvSpPr/>
              <p:nvPr/>
            </p:nvSpPr>
            <p:spPr>
              <a:xfrm rot="16200000">
                <a:off x="4175955" y="1304765"/>
                <a:ext cx="144016" cy="7272806"/>
              </a:xfrm>
              <a:prstGeom prst="leftBracket">
                <a:avLst/>
              </a:prstGeom>
              <a:ln w="57150" cmpd="sng">
                <a:solidFill>
                  <a:srgbClr val="0A2F6C"/>
                </a:solidFill>
                <a:prstDash val="solid"/>
              </a:ln>
              <a:effectLst>
                <a:glow rad="63500">
                  <a:schemeClr val="dk1">
                    <a:tint val="30000"/>
                    <a:shade val="95000"/>
                    <a:satMod val="300000"/>
                    <a:alpha val="50000"/>
                  </a:schemeClr>
                </a:glow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2" name="TextBox 71"/>
              <p:cNvSpPr txBox="1"/>
              <p:nvPr/>
            </p:nvSpPr>
            <p:spPr>
              <a:xfrm>
                <a:off x="611560" y="4653136"/>
                <a:ext cx="1551387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082554"/>
                    </a:solidFill>
                  </a:rPr>
                  <a:t>b</a:t>
                </a:r>
                <a:r>
                  <a:rPr lang="en-US" dirty="0" smtClean="0">
                    <a:solidFill>
                      <a:srgbClr val="082554"/>
                    </a:solidFill>
                  </a:rPr>
                  <a:t>eam to beam</a:t>
                </a:r>
                <a:endParaRPr lang="en-US" dirty="0">
                  <a:solidFill>
                    <a:srgbClr val="082554"/>
                  </a:solidFill>
                </a:endParaRPr>
              </a:p>
            </p:txBody>
          </p:sp>
        </p:grpSp>
        <p:sp>
          <p:nvSpPr>
            <p:cNvPr id="73" name="Left Bracket 72"/>
            <p:cNvSpPr/>
            <p:nvPr/>
          </p:nvSpPr>
          <p:spPr>
            <a:xfrm rot="16200000">
              <a:off x="5839065" y="4215457"/>
              <a:ext cx="144016" cy="2230190"/>
            </a:xfrm>
            <a:prstGeom prst="leftBracket">
              <a:avLst/>
            </a:prstGeom>
            <a:ln w="57150" cmpd="sng">
              <a:solidFill>
                <a:srgbClr val="0A2F6C"/>
              </a:solidFill>
              <a:prstDash val="sysDot"/>
            </a:ln>
            <a:effectLst>
              <a:glow rad="63500">
                <a:schemeClr val="dk1">
                  <a:tint val="30000"/>
                  <a:shade val="95000"/>
                  <a:satMod val="300000"/>
                  <a:alpha val="50000"/>
                </a:schemeClr>
              </a:glow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Left Bracket 73"/>
            <p:cNvSpPr/>
            <p:nvPr/>
          </p:nvSpPr>
          <p:spPr>
            <a:xfrm rot="16200000">
              <a:off x="2635738" y="3242320"/>
              <a:ext cx="144016" cy="4176464"/>
            </a:xfrm>
            <a:prstGeom prst="leftBracket">
              <a:avLst/>
            </a:prstGeom>
            <a:ln w="57150" cmpd="sng">
              <a:solidFill>
                <a:srgbClr val="0A2F6C"/>
              </a:solidFill>
              <a:prstDash val="solid"/>
            </a:ln>
            <a:effectLst>
              <a:glow rad="63500">
                <a:schemeClr val="dk1">
                  <a:tint val="30000"/>
                  <a:shade val="95000"/>
                  <a:satMod val="300000"/>
                  <a:alpha val="50000"/>
                </a:schemeClr>
              </a:glow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619514" y="5042520"/>
              <a:ext cx="19396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82554"/>
                  </a:solidFill>
                </a:rPr>
                <a:t>a</a:t>
              </a:r>
              <a:r>
                <a:rPr lang="en-US" dirty="0" smtClean="0">
                  <a:solidFill>
                    <a:srgbClr val="082554"/>
                  </a:solidFill>
                </a:rPr>
                <a:t>vailable for works</a:t>
              </a:r>
              <a:endParaRPr lang="en-US" dirty="0">
                <a:solidFill>
                  <a:srgbClr val="082554"/>
                </a:solidFill>
              </a:endParaRPr>
            </a:p>
          </p:txBody>
        </p:sp>
        <p:sp>
          <p:nvSpPr>
            <p:cNvPr id="84" name="Rectangle 83"/>
            <p:cNvSpPr/>
            <p:nvPr/>
          </p:nvSpPr>
          <p:spPr>
            <a:xfrm>
              <a:off x="432140" y="2666256"/>
              <a:ext cx="45719" cy="28803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445468" y="1303620"/>
            <a:ext cx="1146528" cy="3277508"/>
            <a:chOff x="445468" y="1303620"/>
            <a:chExt cx="1146528" cy="3277508"/>
          </a:xfrm>
        </p:grpSpPr>
        <p:sp>
          <p:nvSpPr>
            <p:cNvPr id="87" name="TextBox 86"/>
            <p:cNvSpPr txBox="1"/>
            <p:nvPr/>
          </p:nvSpPr>
          <p:spPr>
            <a:xfrm>
              <a:off x="496824" y="1303620"/>
              <a:ext cx="10951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16</a:t>
              </a:r>
              <a:r>
                <a:rPr lang="en-US" baseline="30000" dirty="0" smtClean="0"/>
                <a:t>th</a:t>
              </a:r>
              <a:r>
                <a:rPr lang="en-US" dirty="0" smtClean="0"/>
                <a:t> Feb.</a:t>
              </a:r>
              <a:endParaRPr lang="en-US" dirty="0"/>
            </a:p>
          </p:txBody>
        </p:sp>
        <p:cxnSp>
          <p:nvCxnSpPr>
            <p:cNvPr id="89" name="Straight Connector 88"/>
            <p:cNvCxnSpPr/>
            <p:nvPr/>
          </p:nvCxnSpPr>
          <p:spPr>
            <a:xfrm>
              <a:off x="445468" y="1348063"/>
              <a:ext cx="51824" cy="3233065"/>
            </a:xfrm>
            <a:prstGeom prst="line">
              <a:avLst/>
            </a:prstGeom>
            <a:ln w="38100">
              <a:solidFill>
                <a:schemeClr val="tx1">
                  <a:lumMod val="60000"/>
                  <a:lumOff val="40000"/>
                </a:schemeClr>
              </a:solidFill>
              <a:head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0" name="Group 89"/>
          <p:cNvGrpSpPr/>
          <p:nvPr/>
        </p:nvGrpSpPr>
        <p:grpSpPr>
          <a:xfrm>
            <a:off x="3514838" y="1361354"/>
            <a:ext cx="1621021" cy="3277508"/>
            <a:chOff x="1843018" y="1834634"/>
            <a:chExt cx="1621021" cy="3277508"/>
          </a:xfrm>
        </p:grpSpPr>
        <p:cxnSp>
          <p:nvCxnSpPr>
            <p:cNvPr id="91" name="Straight Connector 90"/>
            <p:cNvCxnSpPr>
              <a:stCxn id="92" idx="1"/>
            </p:cNvCxnSpPr>
            <p:nvPr/>
          </p:nvCxnSpPr>
          <p:spPr>
            <a:xfrm>
              <a:off x="1843018" y="2019300"/>
              <a:ext cx="797" cy="3092842"/>
            </a:xfrm>
            <a:prstGeom prst="line">
              <a:avLst/>
            </a:prstGeom>
            <a:ln w="38100">
              <a:solidFill>
                <a:srgbClr val="FF0000"/>
              </a:solidFill>
              <a:head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TextBox 91"/>
            <p:cNvSpPr txBox="1"/>
            <p:nvPr/>
          </p:nvSpPr>
          <p:spPr>
            <a:xfrm>
              <a:off x="1843018" y="1834634"/>
              <a:ext cx="16210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4</a:t>
              </a:r>
              <a:r>
                <a:rPr lang="en-US" baseline="30000" dirty="0" smtClean="0">
                  <a:solidFill>
                    <a:srgbClr val="FF0000"/>
                  </a:solidFill>
                </a:rPr>
                <a:t>th</a:t>
              </a:r>
              <a:r>
                <a:rPr lang="en-US" dirty="0" smtClean="0">
                  <a:solidFill>
                    <a:srgbClr val="FF0000"/>
                  </a:solidFill>
                </a:rPr>
                <a:t> December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sp>
        <p:nvSpPr>
          <p:cNvPr id="88" name="Title 1"/>
          <p:cNvSpPr txBox="1">
            <a:spLocks/>
          </p:cNvSpPr>
          <p:nvPr/>
        </p:nvSpPr>
        <p:spPr>
          <a:xfrm>
            <a:off x="467544" y="188640"/>
            <a:ext cx="8291264" cy="85010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mtClean="0">
                <a:solidFill>
                  <a:schemeClr val="bg1"/>
                </a:solidFill>
              </a:rPr>
              <a:t>LS 1 from 16th Feb. 2013 to Dec. 2014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9265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1" y="145908"/>
            <a:ext cx="6121804" cy="46166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</a:rPr>
              <a:t>115</a:t>
            </a:r>
            <a:r>
              <a:rPr lang="en-GB" sz="2400" baseline="30000" dirty="0" smtClean="0">
                <a:solidFill>
                  <a:schemeClr val="bg1"/>
                </a:solidFill>
              </a:rPr>
              <a:t>th</a:t>
            </a:r>
            <a:r>
              <a:rPr lang="en-GB" sz="2400" dirty="0" smtClean="0">
                <a:solidFill>
                  <a:schemeClr val="bg1"/>
                </a:solidFill>
              </a:rPr>
              <a:t> LHCC Meeting (25</a:t>
            </a:r>
            <a:r>
              <a:rPr lang="en-GB" sz="2400" baseline="30000" dirty="0" smtClean="0">
                <a:solidFill>
                  <a:schemeClr val="bg1"/>
                </a:solidFill>
              </a:rPr>
              <a:t>th</a:t>
            </a:r>
            <a:r>
              <a:rPr lang="en-GB" sz="2400" dirty="0" smtClean="0">
                <a:solidFill>
                  <a:schemeClr val="bg1"/>
                </a:solidFill>
              </a:rPr>
              <a:t> September 2013)</a:t>
            </a:r>
            <a:endParaRPr lang="en-GB" sz="2400" dirty="0">
              <a:solidFill>
                <a:schemeClr val="bg1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-76901" y="2238664"/>
            <a:ext cx="9191501" cy="17813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838098"/>
            <a:ext cx="8712968" cy="517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6784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FC5643-CERN3027 - Scale of contributions</Template>
  <TotalTime>5733</TotalTime>
  <Words>1017</Words>
  <Application>Microsoft Office PowerPoint</Application>
  <PresentationFormat>On-screen Show (4:3)</PresentationFormat>
  <Paragraphs>333</Paragraphs>
  <Slides>26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FC5643-CERN3027 - Scale of contributions</vt:lpstr>
      <vt:lpstr>PowerPoint Presentation</vt:lpstr>
      <vt:lpstr>Booster</vt:lpstr>
      <vt:lpstr>Booster</vt:lpstr>
      <vt:lpstr>PS</vt:lpstr>
      <vt:lpstr>PS</vt:lpstr>
      <vt:lpstr>SPS</vt:lpstr>
      <vt:lpstr>SPS</vt:lpstr>
      <vt:lpstr>PowerPoint Presentation</vt:lpstr>
      <vt:lpstr>PowerPoint Presentation</vt:lpstr>
      <vt:lpstr>PowerPoint Presentation</vt:lpstr>
      <vt:lpstr>Reasons for splice repairs</vt:lpstr>
      <vt:lpstr>PowerPoint Presentation</vt:lpstr>
      <vt:lpstr>Top ten R-8 outliers (*updated 13.11.2013)</vt:lpstr>
      <vt:lpstr>PowerPoint Presentation</vt:lpstr>
      <vt:lpstr>PowerPoint Presentation</vt:lpstr>
      <vt:lpstr>DFBA gimbal bellows status</vt:lpstr>
      <vt:lpstr>PowerPoint Presentation</vt:lpstr>
      <vt:lpstr>Maintenance </vt:lpstr>
      <vt:lpstr>Maintenance</vt:lpstr>
      <vt:lpstr>Major overhauling of cryoplants</vt:lpstr>
      <vt:lpstr>PowerPoint Presentation</vt:lpstr>
      <vt:lpstr>PowerPoint Presentation</vt:lpstr>
      <vt:lpstr>Expectations after Long Shutdown 1 (2015)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LS1 presentation FC and Council</dc:title>
  <dc:creator>Frederick.Bordry@cern.ch</dc:creator>
  <cp:lastModifiedBy>Frederick Bordry</cp:lastModifiedBy>
  <cp:revision>335</cp:revision>
  <cp:lastPrinted>2012-06-07T06:55:48Z</cp:lastPrinted>
  <dcterms:created xsi:type="dcterms:W3CDTF">2012-06-07T06:34:51Z</dcterms:created>
  <dcterms:modified xsi:type="dcterms:W3CDTF">2013-12-04T06:31:29Z</dcterms:modified>
</cp:coreProperties>
</file>