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3000D-B2E9-4A0D-BD94-8C0AAA4052FE}" type="datetimeFigureOut">
              <a:rPr lang="fr-FR" smtClean="0"/>
              <a:pPr/>
              <a:t>06/02/2008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0D52A-9FBF-441A-A754-A1A153C08D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59801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59801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6400" y="115888"/>
            <a:ext cx="6999288" cy="5762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23850" y="1341438"/>
            <a:ext cx="4171950" cy="47545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171950" cy="230028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794125"/>
            <a:ext cx="4171950" cy="2301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771775" y="6248400"/>
            <a:ext cx="360045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6400" y="115888"/>
            <a:ext cx="6999288" cy="5762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23850" y="1341438"/>
            <a:ext cx="8496300" cy="230028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23850" y="3794125"/>
            <a:ext cx="8496300" cy="2301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71775" y="6248400"/>
            <a:ext cx="360045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6400" y="115888"/>
            <a:ext cx="6999288" cy="5762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23850" y="1341438"/>
            <a:ext cx="4171950" cy="47545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171950" cy="47545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71775" y="6248400"/>
            <a:ext cx="360045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6400" y="115888"/>
            <a:ext cx="6999288" cy="5762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23850" y="1341438"/>
            <a:ext cx="8496300" cy="230028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23850" y="3794125"/>
            <a:ext cx="8496300" cy="2301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71775" y="6248400"/>
            <a:ext cx="360045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23850" y="1341438"/>
            <a:ext cx="4171950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171950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i="0">
                <a:solidFill>
                  <a:schemeClr val="hlink"/>
                </a:solidFill>
                <a:latin typeface="Times New Roman" pitchFamily="18" charset="0"/>
              </a:defRPr>
            </a:lvl1pPr>
          </a:lstStyle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24840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r>
              <a:rPr lang="fr-FR" smtClean="0"/>
              <a:t>recent verification and validation plots</a:t>
            </a:r>
            <a:endParaRPr lang="fr-FR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i="0">
                <a:solidFill>
                  <a:schemeClr val="hlink"/>
                </a:solidFill>
              </a:defRPr>
            </a:lvl1pPr>
          </a:lstStyle>
          <a:p>
            <a:fld id="{1E264BBC-DF65-4303-AF32-B40BEF28CF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341438"/>
            <a:ext cx="8496300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115888"/>
            <a:ext cx="69992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430713" y="6484938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479925" y="31892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4479925" y="3108325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1113" y="836613"/>
            <a:ext cx="9132887" cy="38100"/>
          </a:xfrm>
          <a:prstGeom prst="rect">
            <a:avLst/>
          </a:prstGeom>
          <a:solidFill>
            <a:srgbClr val="CC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Monotype Sorts" pitchFamily="2" charset="2"/>
        <a:buChar char="l"/>
        <a:defRPr sz="2400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30000"/>
        <a:buChar char="•"/>
        <a:defRPr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16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7158" y="1357299"/>
            <a:ext cx="8501122" cy="224315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Em</a:t>
            </a:r>
            <a:r>
              <a:rPr lang="en-US" dirty="0" smtClean="0"/>
              <a:t> physics</a:t>
            </a:r>
            <a:br>
              <a:rPr lang="en-US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dirty="0" smtClean="0"/>
              <a:t>Recent verification and validation tests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28728" y="4500570"/>
            <a:ext cx="6400800" cy="1185874"/>
          </a:xfrm>
        </p:spPr>
        <p:txBody>
          <a:bodyPr/>
          <a:lstStyle/>
          <a:p>
            <a:r>
              <a:rPr lang="en-US" dirty="0" smtClean="0"/>
              <a:t>Sabine </a:t>
            </a:r>
            <a:r>
              <a:rPr lang="en-US" dirty="0" err="1" smtClean="0"/>
              <a:t>Elles</a:t>
            </a:r>
            <a:r>
              <a:rPr lang="en-US" dirty="0" smtClean="0"/>
              <a:t>, Jean </a:t>
            </a:r>
            <a:r>
              <a:rPr lang="en-US" dirty="0" err="1" smtClean="0"/>
              <a:t>Jacquemier</a:t>
            </a:r>
            <a:r>
              <a:rPr lang="en-US" dirty="0" smtClean="0"/>
              <a:t>, Michel </a:t>
            </a:r>
            <a:r>
              <a:rPr lang="en-US" dirty="0" err="1" smtClean="0"/>
              <a:t>Maire</a:t>
            </a:r>
            <a:endParaRPr lang="en-US" dirty="0" smtClean="0"/>
          </a:p>
          <a:p>
            <a:r>
              <a:rPr lang="en-US" dirty="0" smtClean="0"/>
              <a:t>(Lapp/Annecy)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Em12/</a:t>
            </a:r>
            <a:r>
              <a:rPr lang="en-US" dirty="0" err="1" smtClean="0"/>
              <a:t>berger</a:t>
            </a:r>
            <a:r>
              <a:rPr lang="en-US" dirty="0" smtClean="0"/>
              <a:t> (2)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4014803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142844" y="4786322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Seltzer  Appl. </a:t>
            </a:r>
            <a:r>
              <a:rPr lang="en-US" sz="1600" dirty="0" err="1" smtClean="0"/>
              <a:t>Radiat</a:t>
            </a:r>
            <a:r>
              <a:rPr lang="en-US" sz="1600" dirty="0" smtClean="0"/>
              <a:t>. </a:t>
            </a:r>
            <a:r>
              <a:rPr lang="en-US" sz="1600" dirty="0" err="1" smtClean="0"/>
              <a:t>Isot</a:t>
            </a:r>
            <a:r>
              <a:rPr lang="en-US" sz="1600" dirty="0" smtClean="0"/>
              <a:t>. 42 (1991) p. 917</a:t>
            </a:r>
          </a:p>
          <a:p>
            <a:endParaRPr lang="en-US" sz="1600" dirty="0" smtClean="0"/>
          </a:p>
          <a:p>
            <a:r>
              <a:rPr lang="en-US" sz="1600" dirty="0" smtClean="0"/>
              <a:t>L. </a:t>
            </a:r>
            <a:r>
              <a:rPr lang="en-US" sz="1600" dirty="0" err="1" smtClean="0"/>
              <a:t>Ferrer</a:t>
            </a:r>
            <a:r>
              <a:rPr lang="en-US" sz="1600" dirty="0" smtClean="0"/>
              <a:t> et al Cancer Bio. Rad. 22-1 (2007)</a:t>
            </a:r>
            <a:endParaRPr lang="fr-FR" sz="1600" dirty="0"/>
          </a:p>
        </p:txBody>
      </p:sp>
      <p:pic>
        <p:nvPicPr>
          <p:cNvPr id="10" name="Espace réservé du contenu 9" descr="g4.8.1-p01-1Mev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1" y="1000108"/>
            <a:ext cx="4929221" cy="3342805"/>
          </a:xfrm>
        </p:spPr>
      </p:pic>
      <p:pic>
        <p:nvPicPr>
          <p:cNvPr id="11" name="Image 10" descr="g4.8.2-p01-1Mev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2643182"/>
            <a:ext cx="4845676" cy="3286148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643570" y="157161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G4 8.1 versus G4 8.2</a:t>
            </a:r>
            <a:endParaRPr lang="fr-FR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FanoCavity</a:t>
            </a:r>
            <a:r>
              <a:rPr lang="en-US" dirty="0" smtClean="0"/>
              <a:t>  </a:t>
            </a:r>
            <a:r>
              <a:rPr lang="en-US" sz="2800" dirty="0" smtClean="0"/>
              <a:t>(1)</a:t>
            </a:r>
            <a:endParaRPr lang="fr-FR" sz="2800" dirty="0"/>
          </a:p>
        </p:txBody>
      </p:sp>
      <p:pic>
        <p:nvPicPr>
          <p:cNvPr id="7" name="Espace réservé du contenu 6" descr="fanoCavit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341438"/>
            <a:ext cx="5929354" cy="4754562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3871927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FanoCavity</a:t>
            </a:r>
            <a:r>
              <a:rPr lang="en-US" dirty="0" smtClean="0"/>
              <a:t>  </a:t>
            </a:r>
            <a:r>
              <a:rPr lang="en-US" sz="2800" dirty="0" smtClean="0"/>
              <a:t>(2)</a:t>
            </a:r>
            <a:endParaRPr lang="fr-FR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3871927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9" name="Espace réservé du contenu 8" descr="fanoCavity_radius_study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3550" y="1947069"/>
            <a:ext cx="5676900" cy="35433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FanoCavity2  </a:t>
            </a:r>
            <a:r>
              <a:rPr lang="en-US" sz="2800" dirty="0" smtClean="0"/>
              <a:t>(3)</a:t>
            </a:r>
            <a:endParaRPr lang="fr-FR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3871927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Espace réservé du contenu 7" descr="extrai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071546"/>
            <a:ext cx="4500594" cy="502445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00166" y="115888"/>
            <a:ext cx="7175522" cy="576262"/>
          </a:xfrm>
        </p:spPr>
        <p:txBody>
          <a:bodyPr/>
          <a:lstStyle/>
          <a:p>
            <a:r>
              <a:rPr lang="en-US" dirty="0" err="1" smtClean="0"/>
              <a:t>FanoCavity</a:t>
            </a:r>
            <a:r>
              <a:rPr lang="en-US" dirty="0" smtClean="0"/>
              <a:t> </a:t>
            </a:r>
            <a:r>
              <a:rPr lang="en-US" sz="2800" dirty="0" smtClean="0"/>
              <a:t>(4) </a:t>
            </a:r>
            <a:r>
              <a:rPr lang="en-US" dirty="0" smtClean="0"/>
              <a:t>: single scattering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3871927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Espace réservé du contenu 7" descr="fano-fano2-single-scattering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6350" y="1561306"/>
            <a:ext cx="6591300" cy="43148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115888"/>
            <a:ext cx="8318530" cy="576262"/>
          </a:xfrm>
        </p:spPr>
        <p:txBody>
          <a:bodyPr/>
          <a:lstStyle/>
          <a:p>
            <a:r>
              <a:rPr lang="en-US" dirty="0" smtClean="0"/>
              <a:t>old-new verification/validation plots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850" y="857232"/>
            <a:ext cx="4962530" cy="5357850"/>
          </a:xfrm>
        </p:spPr>
        <p:txBody>
          <a:bodyPr/>
          <a:lstStyle/>
          <a:p>
            <a:r>
              <a:rPr lang="en-US" dirty="0" smtClean="0"/>
              <a:t>Em2/egs4 </a:t>
            </a:r>
          </a:p>
          <a:p>
            <a:pPr lvl="1"/>
            <a:r>
              <a:rPr lang="en-US" dirty="0" smtClean="0"/>
              <a:t>e- </a:t>
            </a:r>
            <a:r>
              <a:rPr lang="en-US" dirty="0" smtClean="0"/>
              <a:t>30GeV </a:t>
            </a:r>
            <a:r>
              <a:rPr lang="en-US" dirty="0" smtClean="0"/>
              <a:t>shower profile</a:t>
            </a:r>
          </a:p>
          <a:p>
            <a:r>
              <a:rPr lang="en-US" dirty="0" smtClean="0"/>
              <a:t>Em5/</a:t>
            </a:r>
            <a:r>
              <a:rPr lang="en-US" dirty="0" err="1" smtClean="0"/>
              <a:t>berger</a:t>
            </a:r>
            <a:endParaRPr lang="en-US" dirty="0" smtClean="0"/>
          </a:p>
          <a:p>
            <a:pPr lvl="1"/>
            <a:r>
              <a:rPr lang="en-US" dirty="0" smtClean="0"/>
              <a:t>e- 1MeV in thin layer</a:t>
            </a:r>
          </a:p>
          <a:p>
            <a:r>
              <a:rPr lang="en-US" dirty="0" smtClean="0"/>
              <a:t>Em5/</a:t>
            </a:r>
            <a:r>
              <a:rPr lang="en-US" dirty="0" err="1" smtClean="0"/>
              <a:t>tramu</a:t>
            </a:r>
            <a:endParaRPr lang="en-US" dirty="0" smtClean="0"/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1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Em5/</a:t>
            </a:r>
            <a:r>
              <a:rPr lang="en-US" dirty="0" err="1" smtClean="0"/>
              <a:t>mumsc</a:t>
            </a:r>
            <a:endParaRPr lang="en-US" dirty="0" smtClean="0"/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10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Em11/</a:t>
            </a:r>
            <a:r>
              <a:rPr lang="en-US" dirty="0" err="1" smtClean="0"/>
              <a:t>sandia</a:t>
            </a:r>
            <a:endParaRPr lang="en-US" dirty="0" smtClean="0"/>
          </a:p>
          <a:p>
            <a:r>
              <a:rPr lang="en-US" dirty="0" smtClean="0"/>
              <a:t>Em12/</a:t>
            </a:r>
            <a:r>
              <a:rPr lang="en-US" dirty="0" err="1" smtClean="0"/>
              <a:t>berger</a:t>
            </a:r>
            <a:endParaRPr lang="en-US" dirty="0" smtClean="0"/>
          </a:p>
          <a:p>
            <a:pPr lvl="1"/>
            <a:r>
              <a:rPr lang="en-US" dirty="0" smtClean="0"/>
              <a:t>depth dose profile, e- 10keV </a:t>
            </a:r>
            <a:r>
              <a:rPr lang="en-US" dirty="0" smtClean="0">
                <a:sym typeface="Wingdings" pitchFamily="2" charset="2"/>
              </a:rPr>
              <a:t> 1MeV</a:t>
            </a:r>
            <a:endParaRPr lang="en-US" dirty="0" smtClean="0"/>
          </a:p>
          <a:p>
            <a:r>
              <a:rPr lang="en-US" dirty="0" err="1" smtClean="0"/>
              <a:t>fanoCavity</a:t>
            </a:r>
            <a:endParaRPr lang="en-US" dirty="0" smtClean="0"/>
          </a:p>
          <a:p>
            <a:r>
              <a:rPr lang="en-US" dirty="0" smtClean="0"/>
              <a:t>fanoCavity2</a:t>
            </a:r>
          </a:p>
          <a:p>
            <a:pPr lvl="1"/>
            <a:r>
              <a:rPr lang="en-US" dirty="0" smtClean="0"/>
              <a:t>e- transport : </a:t>
            </a:r>
            <a:r>
              <a:rPr lang="en-US" dirty="0" err="1" smtClean="0"/>
              <a:t>eV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MeV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072066" y="1214422"/>
            <a:ext cx="37862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based on public </a:t>
            </a:r>
            <a:r>
              <a:rPr lang="en-US" sz="2400" dirty="0" err="1" smtClean="0"/>
              <a:t>TestEm</a:t>
            </a:r>
            <a:r>
              <a:rPr lang="en-US" sz="2400" dirty="0" smtClean="0"/>
              <a:t> </a:t>
            </a:r>
            <a:r>
              <a:rPr lang="en-US" sz="2400" dirty="0" err="1" smtClean="0"/>
              <a:t>serie</a:t>
            </a:r>
            <a:r>
              <a:rPr lang="en-US" sz="2400" dirty="0" smtClean="0"/>
              <a:t>: code unchanged, </a:t>
            </a:r>
            <a:r>
              <a:rPr lang="en-US" sz="2400" dirty="0" err="1" smtClean="0"/>
              <a:t>approriate</a:t>
            </a:r>
            <a:r>
              <a:rPr lang="en-US" sz="2400" dirty="0" smtClean="0"/>
              <a:t> macro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each subdirectory has ‘data’, ROOT and PAW scripts to plot them</a:t>
            </a:r>
            <a:endParaRPr lang="fr-FR" sz="2400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Em2/egs4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3800489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Image 7" descr="cascade_long_sum_s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3000372"/>
            <a:ext cx="4924437" cy="3337753"/>
          </a:xfrm>
          <a:prstGeom prst="rect">
            <a:avLst/>
          </a:prstGeom>
        </p:spPr>
      </p:pic>
      <p:pic>
        <p:nvPicPr>
          <p:cNvPr id="7" name="Espace réservé du contenu 6" descr="cascade_long_st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3" y="1071546"/>
            <a:ext cx="5572164" cy="3776779"/>
          </a:xfrm>
        </p:spPr>
      </p:pic>
      <p:sp>
        <p:nvSpPr>
          <p:cNvPr id="9" name="ZoneTexte 8"/>
          <p:cNvSpPr txBox="1"/>
          <p:nvPr/>
        </p:nvSpPr>
        <p:spPr>
          <a:xfrm>
            <a:off x="428596" y="535782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EGS4 from PDG plot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Em5/</a:t>
            </a:r>
            <a:r>
              <a:rPr lang="en-US" dirty="0" err="1" smtClean="0"/>
              <a:t>berger</a:t>
            </a:r>
            <a:endParaRPr lang="fr-FR" dirty="0"/>
          </a:p>
        </p:txBody>
      </p:sp>
      <p:pic>
        <p:nvPicPr>
          <p:cNvPr id="7" name="Espace réservé du contenu 6" descr="Si530um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357298"/>
            <a:ext cx="6562725" cy="4448175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3871927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7358082" y="4357694"/>
            <a:ext cx="15716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Berger et al.</a:t>
            </a:r>
          </a:p>
          <a:p>
            <a:endParaRPr lang="en-US" sz="1000" dirty="0" smtClean="0"/>
          </a:p>
          <a:p>
            <a:r>
              <a:rPr lang="en-US" sz="1600" dirty="0" smtClean="0"/>
              <a:t>NIM 69 p.181</a:t>
            </a:r>
            <a:endParaRPr lang="fr-FR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Em5/</a:t>
            </a:r>
            <a:r>
              <a:rPr lang="en-US" dirty="0" err="1" smtClean="0"/>
              <a:t>tramu</a:t>
            </a:r>
            <a:endParaRPr lang="fr-FR" dirty="0"/>
          </a:p>
        </p:txBody>
      </p:sp>
      <p:pic>
        <p:nvPicPr>
          <p:cNvPr id="7" name="Espace réservé du contenu 6" descr="tramu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428736"/>
            <a:ext cx="6629400" cy="4495800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3800489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7358082" y="4572008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Mars14 from PDG plot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Em5/</a:t>
            </a:r>
            <a:r>
              <a:rPr lang="en-US" dirty="0" err="1" smtClean="0"/>
              <a:t>mumsc</a:t>
            </a:r>
            <a:endParaRPr lang="fr-FR" dirty="0"/>
          </a:p>
        </p:txBody>
      </p:sp>
      <p:pic>
        <p:nvPicPr>
          <p:cNvPr id="7" name="Espace réservé du contenu 6" descr="mumsc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071546"/>
            <a:ext cx="4722701" cy="4714908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3871927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Image 7" descr="deviation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428736"/>
            <a:ext cx="3902086" cy="4561294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 bwMode="auto">
          <a:xfrm>
            <a:off x="4286248" y="1714488"/>
            <a:ext cx="500066" cy="214314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1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  <a:effectLst/>
              <a:latin typeface="Helvetica" pitchFamily="34" charset="0"/>
            </a:endParaRPr>
          </a:p>
        </p:txBody>
      </p:sp>
      <p:cxnSp>
        <p:nvCxnSpPr>
          <p:cNvPr id="11" name="Connecteur droit avec flèche 10"/>
          <p:cNvCxnSpPr/>
          <p:nvPr/>
        </p:nvCxnSpPr>
        <p:spPr bwMode="auto">
          <a:xfrm rot="16200000" flipH="1">
            <a:off x="3143240" y="3429000"/>
            <a:ext cx="3714776" cy="7143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Em11/</a:t>
            </a:r>
            <a:r>
              <a:rPr lang="en-US" dirty="0" err="1" smtClean="0"/>
              <a:t>sandia</a:t>
            </a:r>
            <a:r>
              <a:rPr lang="en-US" dirty="0" smtClean="0"/>
              <a:t> (1)</a:t>
            </a:r>
            <a:endParaRPr lang="fr-FR" dirty="0"/>
          </a:p>
        </p:txBody>
      </p:sp>
      <p:pic>
        <p:nvPicPr>
          <p:cNvPr id="7" name="Espace réservé du contenu 6" descr="Al.314keV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5286412" cy="3583098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4014803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8" name="Image 7" descr="Al.1033keV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2928934"/>
            <a:ext cx="5000628" cy="338939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14282" y="5286388"/>
            <a:ext cx="3786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Sand79-0414.UC-34a (Feb.1987)</a:t>
            </a:r>
          </a:p>
          <a:p>
            <a:endParaRPr lang="en-US" sz="1000" dirty="0" smtClean="0"/>
          </a:p>
          <a:p>
            <a:r>
              <a:rPr lang="en-US" sz="1600" dirty="0" err="1" smtClean="0"/>
              <a:t>O.Kadri</a:t>
            </a:r>
            <a:r>
              <a:rPr lang="en-US" sz="1600" dirty="0" smtClean="0"/>
              <a:t> et al. NIM B 258 (2007)  p.381</a:t>
            </a:r>
            <a:endParaRPr lang="fr-FR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Em11/</a:t>
            </a:r>
            <a:r>
              <a:rPr lang="en-US" dirty="0" err="1" smtClean="0"/>
              <a:t>sandia</a:t>
            </a:r>
            <a:r>
              <a:rPr lang="en-US" dirty="0" smtClean="0"/>
              <a:t> (2)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4014803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14282" y="5286388"/>
            <a:ext cx="3786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Sand79-0414.UC-34a (Feb.1987)</a:t>
            </a:r>
          </a:p>
          <a:p>
            <a:endParaRPr lang="en-US" sz="1000" dirty="0" smtClean="0"/>
          </a:p>
          <a:p>
            <a:r>
              <a:rPr lang="en-US" sz="1600" dirty="0" err="1" smtClean="0"/>
              <a:t>O.Kadri</a:t>
            </a:r>
            <a:r>
              <a:rPr lang="en-US" sz="1600" dirty="0" smtClean="0"/>
              <a:t> et al. MIN B 258 (2007)  p.381</a:t>
            </a:r>
            <a:endParaRPr lang="fr-FR" sz="1600" dirty="0"/>
          </a:p>
        </p:txBody>
      </p:sp>
      <p:pic>
        <p:nvPicPr>
          <p:cNvPr id="11" name="Espace réservé du contenu 10" descr="Ta.300keV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000108"/>
            <a:ext cx="5067273" cy="3434567"/>
          </a:xfrm>
        </p:spPr>
      </p:pic>
      <p:pic>
        <p:nvPicPr>
          <p:cNvPr id="12" name="Image 11" descr="Ta.1000keV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2786058"/>
            <a:ext cx="4710123" cy="319249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Em12/</a:t>
            </a:r>
            <a:r>
              <a:rPr lang="en-US" dirty="0" err="1" smtClean="0"/>
              <a:t>berger</a:t>
            </a:r>
            <a:r>
              <a:rPr lang="en-US" dirty="0" smtClean="0"/>
              <a:t> (1)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774" y="6248400"/>
            <a:ext cx="4014803" cy="457200"/>
          </a:xfrm>
        </p:spPr>
        <p:txBody>
          <a:bodyPr/>
          <a:lstStyle/>
          <a:p>
            <a:r>
              <a:rPr lang="fr-FR" i="1" dirty="0" err="1" smtClean="0"/>
              <a:t>recent</a:t>
            </a:r>
            <a:r>
              <a:rPr lang="fr-FR" i="1" dirty="0" smtClean="0"/>
              <a:t> </a:t>
            </a:r>
            <a:r>
              <a:rPr lang="fr-FR" i="1" dirty="0" err="1" smtClean="0"/>
              <a:t>verification</a:t>
            </a:r>
            <a:r>
              <a:rPr lang="fr-FR" i="1" dirty="0" smtClean="0"/>
              <a:t> and validation plots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4BBC-DF65-4303-AF32-B40BEF28CFD7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3" name="Espace réservé du contenu 12" descr="g4.9.1-ref00-100kev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000108"/>
            <a:ext cx="4929221" cy="3340996"/>
          </a:xfrm>
        </p:spPr>
      </p:pic>
      <p:pic>
        <p:nvPicPr>
          <p:cNvPr id="14" name="Image 13" descr="g4.9.1-ref00-1Mev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2928934"/>
            <a:ext cx="4848299" cy="328614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42844" y="4786322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Seltzer  Appl. </a:t>
            </a:r>
            <a:r>
              <a:rPr lang="en-US" sz="1600" dirty="0" err="1" smtClean="0"/>
              <a:t>Radiat</a:t>
            </a:r>
            <a:r>
              <a:rPr lang="en-US" sz="1600" dirty="0" smtClean="0"/>
              <a:t>. </a:t>
            </a:r>
            <a:r>
              <a:rPr lang="en-US" sz="1600" dirty="0" err="1" smtClean="0"/>
              <a:t>Isot</a:t>
            </a:r>
            <a:r>
              <a:rPr lang="en-US" sz="1600" dirty="0" smtClean="0"/>
              <a:t>. 42 (1991) p. 917</a:t>
            </a:r>
          </a:p>
          <a:p>
            <a:endParaRPr lang="en-US" sz="1600" dirty="0" smtClean="0"/>
          </a:p>
          <a:p>
            <a:r>
              <a:rPr lang="en-US" sz="1600" dirty="0" smtClean="0"/>
              <a:t>L. </a:t>
            </a:r>
            <a:r>
              <a:rPr lang="en-US" sz="1600" dirty="0" err="1" smtClean="0"/>
              <a:t>Ferrer</a:t>
            </a:r>
            <a:r>
              <a:rPr lang="en-US" sz="1600" dirty="0" smtClean="0"/>
              <a:t> et al Cancer Bio. Rad. 22-1 (2007)</a:t>
            </a:r>
            <a:endParaRPr lang="fr-FR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GO_II">
  <a:themeElements>
    <a:clrScheme name="">
      <a:dk1>
        <a:srgbClr val="114FFB"/>
      </a:dk1>
      <a:lt1>
        <a:srgbClr val="FFFFFF"/>
      </a:lt1>
      <a:dk2>
        <a:srgbClr val="000000"/>
      </a:dk2>
      <a:lt2>
        <a:srgbClr val="CECECE"/>
      </a:lt2>
      <a:accent1>
        <a:srgbClr val="D49FFF"/>
      </a:accent1>
      <a:accent2>
        <a:srgbClr val="618FFD"/>
      </a:accent2>
      <a:accent3>
        <a:srgbClr val="FFFFFF"/>
      </a:accent3>
      <a:accent4>
        <a:srgbClr val="0D42D6"/>
      </a:accent4>
      <a:accent5>
        <a:srgbClr val="E6CDFF"/>
      </a:accent5>
      <a:accent6>
        <a:srgbClr val="5781E5"/>
      </a:accent6>
      <a:hlink>
        <a:srgbClr val="009688"/>
      </a:hlink>
      <a:folHlink>
        <a:srgbClr val="DADADA"/>
      </a:folHlink>
    </a:clrScheme>
    <a:fontScheme name="LIGO_II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LIGO_II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O_I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O_II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O_II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O_II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O_II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O_II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MCintroduction</Template>
  <TotalTime>254</TotalTime>
  <Words>320</Words>
  <Application>Microsoft Office PowerPoint</Application>
  <PresentationFormat>Affichage à l'écran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LIGO_II</vt:lpstr>
      <vt:lpstr>  Em physics  Recent verification and validation tests</vt:lpstr>
      <vt:lpstr>old-new verification/validation plots</vt:lpstr>
      <vt:lpstr>Em2/egs4</vt:lpstr>
      <vt:lpstr>Em5/berger</vt:lpstr>
      <vt:lpstr>Em5/tramu</vt:lpstr>
      <vt:lpstr>Em5/mumsc</vt:lpstr>
      <vt:lpstr>Em11/sandia (1)</vt:lpstr>
      <vt:lpstr>Em11/sandia (2)</vt:lpstr>
      <vt:lpstr>Em12/berger (1)</vt:lpstr>
      <vt:lpstr>Em12/berger (2)</vt:lpstr>
      <vt:lpstr>FanoCavity  (1)</vt:lpstr>
      <vt:lpstr>FanoCavity  (2)</vt:lpstr>
      <vt:lpstr>FanoCavity2  (3)</vt:lpstr>
      <vt:lpstr>FanoCavity (4) : single scattering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maire</dc:creator>
  <cp:lastModifiedBy>maire</cp:lastModifiedBy>
  <cp:revision>27</cp:revision>
  <dcterms:created xsi:type="dcterms:W3CDTF">2008-02-06T13:58:52Z</dcterms:created>
  <dcterms:modified xsi:type="dcterms:W3CDTF">2008-02-06T18:31:44Z</dcterms:modified>
</cp:coreProperties>
</file>