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0" r:id="rId4"/>
    <p:sldId id="258" r:id="rId5"/>
    <p:sldId id="269" r:id="rId6"/>
    <p:sldId id="267" r:id="rId7"/>
    <p:sldId id="274" r:id="rId8"/>
    <p:sldId id="275" r:id="rId9"/>
    <p:sldId id="276" r:id="rId10"/>
    <p:sldId id="277" r:id="rId11"/>
    <p:sldId id="284" r:id="rId12"/>
    <p:sldId id="282" r:id="rId13"/>
    <p:sldId id="285" r:id="rId14"/>
    <p:sldId id="283" r:id="rId15"/>
    <p:sldId id="278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1" autoAdjust="0"/>
    <p:restoredTop sz="94660"/>
  </p:normalViewPr>
  <p:slideViewPr>
    <p:cSldViewPr>
      <p:cViewPr varScale="1">
        <p:scale>
          <a:sx n="69" d="100"/>
          <a:sy n="69" d="100"/>
        </p:scale>
        <p:origin x="-121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4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36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5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85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3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29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46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0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4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86968-969E-4EBC-A2FD-DA73B5C8C410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1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04396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7179" y="2743200"/>
            <a:ext cx="67134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ALICE report</a:t>
            </a:r>
          </a:p>
          <a:p>
            <a:pPr algn="ctr"/>
            <a:r>
              <a:rPr lang="en-US" sz="5400" dirty="0" smtClean="0"/>
              <a:t>LHCC Referees meeting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9400" y="4975086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3 June 2014</a:t>
            </a:r>
            <a:endParaRPr lang="en-US" sz="4000" dirty="0"/>
          </a:p>
        </p:txBody>
      </p:sp>
      <p:pic>
        <p:nvPicPr>
          <p:cNvPr id="1026" name="Picture 2" descr="http://alicematters.web.cern.ch/sites/alicematters.web.cern.ch/files/images/newlog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8049"/>
            <a:ext cx="1828800" cy="222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94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Infrastructure improvements (4)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Refurbishment of SAM/SUM tests</a:t>
            </a:r>
          </a:p>
          <a:p>
            <a:pPr lvl="1"/>
            <a:r>
              <a:rPr lang="en-US" dirty="0"/>
              <a:t>WLCG monitoring </a:t>
            </a:r>
            <a:r>
              <a:rPr lang="en-US" dirty="0" smtClean="0"/>
              <a:t>consolidation project in advanced status</a:t>
            </a:r>
          </a:p>
          <a:p>
            <a:r>
              <a:rPr lang="en-US" dirty="0" smtClean="0"/>
              <a:t>Site tests will reflect more and more the VO tests</a:t>
            </a:r>
          </a:p>
          <a:p>
            <a:pPr lvl="1"/>
            <a:r>
              <a:rPr lang="en-US" dirty="0" smtClean="0"/>
              <a:t>In the ALICE case – provided by </a:t>
            </a:r>
            <a:r>
              <a:rPr lang="en-US" dirty="0" err="1" smtClean="0"/>
              <a:t>MonALISA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6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in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672" y="1219200"/>
            <a:ext cx="8229600" cy="4525963"/>
          </a:xfrm>
        </p:spPr>
        <p:txBody>
          <a:bodyPr/>
          <a:lstStyle/>
          <a:p>
            <a:r>
              <a:rPr lang="en-US" dirty="0" smtClean="0"/>
              <a:t>Steady running: 37K jobs</a:t>
            </a:r>
            <a:endParaRPr lang="en-US" dirty="0"/>
          </a:p>
        </p:txBody>
      </p:sp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04" y="1752600"/>
            <a:ext cx="8382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4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by </a:t>
            </a:r>
            <a:r>
              <a:rPr lang="en-US" dirty="0" smtClean="0"/>
              <a:t>user since 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672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76% </a:t>
            </a:r>
            <a:r>
              <a:rPr lang="en-US" sz="2400" dirty="0" err="1" smtClean="0"/>
              <a:t>MonteCarlo</a:t>
            </a:r>
            <a:r>
              <a:rPr lang="en-US" sz="2400" dirty="0" smtClean="0"/>
              <a:t> (unchanged)</a:t>
            </a:r>
          </a:p>
          <a:p>
            <a:r>
              <a:rPr lang="en-US" sz="2400" dirty="0" smtClean="0"/>
              <a:t>16% </a:t>
            </a:r>
            <a:r>
              <a:rPr lang="en-US" sz="2400" dirty="0" err="1" smtClean="0"/>
              <a:t>Organised</a:t>
            </a:r>
            <a:r>
              <a:rPr lang="en-US" sz="2400" dirty="0" smtClean="0"/>
              <a:t> analysis in trains (+6%)</a:t>
            </a:r>
          </a:p>
          <a:p>
            <a:r>
              <a:rPr lang="en-US" sz="2400" dirty="0" smtClean="0"/>
              <a:t>2% RAW data reconstruction (-8%, software upgrades) </a:t>
            </a:r>
          </a:p>
          <a:p>
            <a:r>
              <a:rPr lang="en-US" sz="2400" dirty="0" smtClean="0"/>
              <a:t>6% Individual user analysis (-6%)</a:t>
            </a:r>
            <a:endParaRPr lang="en-US" sz="2400" dirty="0"/>
          </a:p>
        </p:txBody>
      </p:sp>
      <p:pic>
        <p:nvPicPr>
          <p:cNvPr id="3076" name="Picture 4" descr="C:\Users\lbetev\Desktop\job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09" y="2971800"/>
            <a:ext cx="8210550" cy="340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00400" y="3276600"/>
            <a:ext cx="3962400" cy="25908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QM’2014 preparations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7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4101"/>
            <a:ext cx="8321674" cy="31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since 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672" y="1219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Small effect due to high volume user activities</a:t>
            </a:r>
          </a:p>
          <a:p>
            <a:r>
              <a:rPr lang="en-US" sz="2400" dirty="0" smtClean="0"/>
              <a:t>A fix in replica access algorithm (bug discovered in April) further increases the overall analysis efficiency</a:t>
            </a:r>
          </a:p>
          <a:p>
            <a:r>
              <a:rPr lang="en-US" sz="2400" dirty="0" smtClean="0"/>
              <a:t>Continue pushing for larger share of organized analysis (daily software AN tags)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400" y="3352800"/>
            <a:ext cx="3962400" cy="26670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QM’2014 preparations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24000" y="5257800"/>
            <a:ext cx="161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All sites</a:t>
            </a:r>
            <a:endParaRPr lang="en-US" sz="3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066800" y="3733800"/>
            <a:ext cx="7635874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volumes since 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672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111.4 </a:t>
            </a:r>
            <a:r>
              <a:rPr lang="en-US" sz="2800" dirty="0" smtClean="0"/>
              <a:t>PB read, 10.5 PB written</a:t>
            </a:r>
          </a:p>
          <a:p>
            <a:r>
              <a:rPr lang="en-US" sz="2800" dirty="0" smtClean="0"/>
              <a:t>Regular ‘inactive data sets’ cleanups, popularity service being put in production</a:t>
            </a:r>
            <a:endParaRPr lang="en-US" sz="2800" dirty="0"/>
          </a:p>
        </p:txBody>
      </p:sp>
      <p:pic>
        <p:nvPicPr>
          <p:cNvPr id="4098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80" y="2743200"/>
            <a:ext cx="8001000" cy="36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9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Plans for the next 6 months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Pass 2/3 of 2011 p-p data and associated </a:t>
            </a:r>
            <a:r>
              <a:rPr lang="en-US" dirty="0" smtClean="0"/>
              <a:t>MC</a:t>
            </a:r>
            <a:endParaRPr lang="en-US" dirty="0" smtClean="0"/>
          </a:p>
          <a:p>
            <a:pPr lvl="1"/>
            <a:r>
              <a:rPr lang="en-US" dirty="0" smtClean="0"/>
              <a:t>Full detector recalibration, 2 years of software updates</a:t>
            </a:r>
          </a:p>
          <a:p>
            <a:r>
              <a:rPr lang="en-US" dirty="0" smtClean="0"/>
              <a:t>Pass 2 of LHC12 p-p, Pass3 of p-Pb data</a:t>
            </a:r>
            <a:endParaRPr lang="en-US" dirty="0"/>
          </a:p>
          <a:p>
            <a:r>
              <a:rPr lang="en-US" dirty="0" smtClean="0"/>
              <a:t>From </a:t>
            </a:r>
            <a:r>
              <a:rPr lang="en-US" dirty="0" smtClean="0"/>
              <a:t>August/September – </a:t>
            </a:r>
            <a:r>
              <a:rPr lang="en-US" dirty="0" smtClean="0"/>
              <a:t>start cosmics trigger data taking</a:t>
            </a:r>
          </a:p>
          <a:p>
            <a:pPr lvl="1"/>
            <a:r>
              <a:rPr lang="en-US" dirty="0" smtClean="0"/>
              <a:t>Upgraded detectors readout, Trigger, DAQ, HLT</a:t>
            </a:r>
          </a:p>
          <a:p>
            <a:pPr lvl="1"/>
            <a:r>
              <a:rPr lang="en-US" dirty="0" smtClean="0"/>
              <a:t>Data will be reconstructed Offline</a:t>
            </a:r>
          </a:p>
          <a:p>
            <a:r>
              <a:rPr lang="en-US" dirty="0" smtClean="0"/>
              <a:t>No special plans for Grid data challenges</a:t>
            </a:r>
          </a:p>
          <a:p>
            <a:pPr lvl="1"/>
            <a:r>
              <a:rPr lang="en-US" dirty="0" smtClean="0"/>
              <a:t>All data processing aspects are covered by daily activities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ALICE upgrade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13 Computing Working Groups (see last LHCC report for a list and tasks)</a:t>
            </a:r>
          </a:p>
          <a:p>
            <a:r>
              <a:rPr lang="en-US" dirty="0" smtClean="0"/>
              <a:t>Particulars</a:t>
            </a:r>
            <a:endParaRPr lang="en-US" dirty="0" smtClean="0"/>
          </a:p>
          <a:p>
            <a:pPr lvl="1"/>
            <a:r>
              <a:rPr lang="en-US" dirty="0" smtClean="0"/>
              <a:t>Data flow simulation</a:t>
            </a:r>
            <a:endParaRPr lang="en-US" dirty="0" smtClean="0"/>
          </a:p>
          <a:p>
            <a:pPr lvl="1"/>
            <a:r>
              <a:rPr lang="en-US" dirty="0" smtClean="0"/>
              <a:t>Data transport model</a:t>
            </a:r>
          </a:p>
          <a:p>
            <a:pPr lvl="1"/>
            <a:r>
              <a:rPr lang="en-US" dirty="0" smtClean="0"/>
              <a:t>FLP (first level processors)/EPN (event processing nodes) traffic shaping, buffers and system scalability</a:t>
            </a:r>
          </a:p>
          <a:p>
            <a:pPr lvl="1"/>
            <a:r>
              <a:rPr lang="en-US" dirty="0" smtClean="0"/>
              <a:t>Computing platforms</a:t>
            </a:r>
          </a:p>
          <a:p>
            <a:pPr lvl="1"/>
            <a:r>
              <a:rPr lang="en-US" dirty="0" smtClean="0"/>
              <a:t>Software framework development (ALFA)</a:t>
            </a:r>
            <a:endParaRPr lang="en-US" dirty="0" smtClean="0"/>
          </a:p>
          <a:p>
            <a:r>
              <a:rPr lang="en-US" dirty="0" smtClean="0"/>
              <a:t>Computing TDR writing in </a:t>
            </a:r>
            <a:r>
              <a:rPr lang="en-US" dirty="0" smtClean="0"/>
              <a:t>progress</a:t>
            </a:r>
            <a:endParaRPr lang="en-US" dirty="0" smtClean="0"/>
          </a:p>
          <a:p>
            <a:pPr lvl="1"/>
            <a:r>
              <a:rPr lang="en-US" dirty="0" smtClean="0"/>
              <a:t>Detailed </a:t>
            </a:r>
            <a:r>
              <a:rPr lang="en-US" dirty="0"/>
              <a:t>report: </a:t>
            </a:r>
            <a:r>
              <a:rPr lang="en-US" dirty="0">
                <a:hlinkClick r:id="rId2"/>
              </a:rPr>
              <a:t>Status of O2 project and TDR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betev\Desktop\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7" y="76201"/>
            <a:ext cx="9118313" cy="684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59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Steady operations in the past 6 months</a:t>
            </a:r>
          </a:p>
          <a:p>
            <a:pPr lvl="1"/>
            <a:r>
              <a:rPr lang="en-US" dirty="0" smtClean="0"/>
              <a:t>Emphasis on increasing the share of organized analysis and overall efficiency</a:t>
            </a:r>
          </a:p>
          <a:p>
            <a:r>
              <a:rPr lang="en-US" dirty="0" smtClean="0"/>
              <a:t>Gradual software and infrastructure upgrade plans leading up to Run2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dramatic changes of computing and operations model</a:t>
            </a:r>
          </a:p>
          <a:p>
            <a:r>
              <a:rPr lang="en-US" dirty="0" smtClean="0"/>
              <a:t>Resources will be adequate to cover the ALICE physics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Resources request 2015-2017 endorsed by CRSG</a:t>
            </a:r>
          </a:p>
          <a:p>
            <a:r>
              <a:rPr lang="en-US" dirty="0" smtClean="0"/>
              <a:t>Preparations for the ALICE upgrade</a:t>
            </a:r>
          </a:p>
          <a:p>
            <a:pPr lvl="1"/>
            <a:r>
              <a:rPr lang="en-US" dirty="0" smtClean="0"/>
              <a:t>Ongoing work on </a:t>
            </a:r>
            <a:r>
              <a:rPr lang="en-US" dirty="0" smtClean="0"/>
              <a:t>system design and simulations, software </a:t>
            </a:r>
            <a:r>
              <a:rPr lang="en-US" dirty="0" smtClean="0"/>
              <a:t>demonstrators and Computing TRD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 2 physics programme and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Target - integrated </a:t>
            </a:r>
            <a:r>
              <a:rPr lang="en-GB" dirty="0"/>
              <a:t>luminosity of 1nb</a:t>
            </a:r>
            <a:r>
              <a:rPr lang="en-GB" baseline="30000" dirty="0"/>
              <a:t>-1</a:t>
            </a:r>
            <a:r>
              <a:rPr lang="en-GB" dirty="0"/>
              <a:t> of </a:t>
            </a:r>
            <a:r>
              <a:rPr lang="en-GB" dirty="0" err="1"/>
              <a:t>Pb-Pb</a:t>
            </a:r>
            <a:r>
              <a:rPr lang="en-GB" dirty="0"/>
              <a:t> </a:t>
            </a:r>
            <a:r>
              <a:rPr lang="en-GB" dirty="0" smtClean="0"/>
              <a:t>collisions (combined RUN 1+RUN 2)</a:t>
            </a:r>
            <a:endParaRPr lang="en-GB" dirty="0" smtClean="0"/>
          </a:p>
          <a:p>
            <a:pPr lvl="1"/>
            <a:r>
              <a:rPr lang="en-GB" dirty="0" smtClean="0"/>
              <a:t>Consistent with the ALICE approved programme</a:t>
            </a:r>
          </a:p>
          <a:p>
            <a:pPr lvl="1"/>
            <a:r>
              <a:rPr lang="en-GB" dirty="0"/>
              <a:t>4-fold increase in instant luminosity for </a:t>
            </a:r>
            <a:r>
              <a:rPr lang="en-GB" dirty="0" err="1" smtClean="0"/>
              <a:t>Pb-Pb</a:t>
            </a:r>
            <a:endParaRPr lang="en-GB" dirty="0" smtClean="0"/>
          </a:p>
          <a:p>
            <a:r>
              <a:rPr lang="en-US" dirty="0" smtClean="0"/>
              <a:t>Double event </a:t>
            </a:r>
            <a:r>
              <a:rPr lang="en-US" dirty="0" smtClean="0"/>
              <a:t>rate of TPC/TRD </a:t>
            </a:r>
          </a:p>
          <a:p>
            <a:r>
              <a:rPr lang="en-US" dirty="0"/>
              <a:t>I</a:t>
            </a:r>
            <a:r>
              <a:rPr lang="en-US" dirty="0" smtClean="0"/>
              <a:t>ncreased </a:t>
            </a:r>
            <a:r>
              <a:rPr lang="en-US" dirty="0" smtClean="0"/>
              <a:t>capacity of HLT system and DAQ</a:t>
            </a:r>
          </a:p>
          <a:p>
            <a:pPr lvl="1"/>
            <a:r>
              <a:rPr lang="en-US" dirty="0" smtClean="0"/>
              <a:t>Rate up to 8GB/sec to T0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4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betev\Desktop\d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828800"/>
            <a:ext cx="48768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 2 detector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543800" cy="52578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TPC, TRD readout electronics consolidation</a:t>
            </a:r>
          </a:p>
          <a:p>
            <a:r>
              <a:rPr lang="en-GB" sz="2800" dirty="0" smtClean="0"/>
              <a:t>TRD full azimuthal coverage </a:t>
            </a:r>
          </a:p>
          <a:p>
            <a:pPr marL="0" indent="0">
              <a:buNone/>
            </a:pPr>
            <a:r>
              <a:rPr lang="en-GB" sz="2800" dirty="0" smtClean="0"/>
              <a:t>(+5 modules)</a:t>
            </a:r>
          </a:p>
          <a:p>
            <a:r>
              <a:rPr lang="en-GB" sz="2800" dirty="0" smtClean="0"/>
              <a:t>+1 PHOS calorimeter </a:t>
            </a:r>
          </a:p>
          <a:p>
            <a:pPr marL="0" indent="0">
              <a:buNone/>
            </a:pPr>
            <a:r>
              <a:rPr lang="en-GB" sz="2800" dirty="0" smtClean="0"/>
              <a:t>module</a:t>
            </a:r>
          </a:p>
          <a:p>
            <a:r>
              <a:rPr lang="en-GB" sz="2800" dirty="0" smtClean="0"/>
              <a:t>New DCAL calorimeter</a:t>
            </a: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43400" y="4953000"/>
            <a:ext cx="457200" cy="381000"/>
          </a:xfrm>
          <a:prstGeom prst="rect">
            <a:avLst/>
          </a:prstGeom>
          <a:solidFill>
            <a:srgbClr val="F68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+1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3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2 resources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ame </a:t>
            </a:r>
            <a:r>
              <a:rPr lang="en-US" dirty="0"/>
              <a:t>CPU power needed for </a:t>
            </a:r>
            <a:r>
              <a:rPr lang="en-US" dirty="0" smtClean="0"/>
              <a:t>reconstruction</a:t>
            </a:r>
          </a:p>
          <a:p>
            <a:r>
              <a:rPr lang="en-US" dirty="0" smtClean="0"/>
              <a:t>25</a:t>
            </a:r>
            <a:r>
              <a:rPr lang="en-US" dirty="0"/>
              <a:t>% larger raw event </a:t>
            </a:r>
            <a:r>
              <a:rPr lang="en-US" dirty="0" smtClean="0"/>
              <a:t>size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</a:t>
            </a:r>
            <a:r>
              <a:rPr lang="en-US" dirty="0" smtClean="0"/>
              <a:t>detectors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igher </a:t>
            </a:r>
            <a:r>
              <a:rPr lang="en-US" dirty="0"/>
              <a:t>track multiplicity with increased beam energy and event </a:t>
            </a:r>
            <a:r>
              <a:rPr lang="en-US" dirty="0" smtClean="0"/>
              <a:t>pileup</a:t>
            </a:r>
            <a:endParaRPr lang="en-US" dirty="0"/>
          </a:p>
          <a:p>
            <a:r>
              <a:rPr lang="en-US" dirty="0"/>
              <a:t>ALICE </a:t>
            </a:r>
            <a:r>
              <a:rPr lang="en-US" dirty="0" smtClean="0"/>
              <a:t>requirements </a:t>
            </a:r>
            <a:r>
              <a:rPr lang="en-US" dirty="0"/>
              <a:t>for RUN2 were </a:t>
            </a:r>
            <a:r>
              <a:rPr lang="en-US" dirty="0" smtClean="0"/>
              <a:t>approved </a:t>
            </a:r>
            <a:r>
              <a:rPr lang="en-US" dirty="0"/>
              <a:t>by CRSG in April 2014</a:t>
            </a:r>
          </a:p>
          <a:p>
            <a:r>
              <a:rPr lang="en-US" dirty="0"/>
              <a:t>The CPU request growth is compatible with ‘flat’ budget, i.e. depends purely on technology development</a:t>
            </a:r>
          </a:p>
          <a:p>
            <a:r>
              <a:rPr lang="en-US" dirty="0" smtClean="0"/>
              <a:t>Major </a:t>
            </a:r>
            <a:r>
              <a:rPr lang="en-US" dirty="0"/>
              <a:t>demand on resources towards the end of 2015 (</a:t>
            </a:r>
            <a:r>
              <a:rPr lang="en-US" dirty="0" err="1"/>
              <a:t>Pb-Pb</a:t>
            </a:r>
            <a:r>
              <a:rPr lang="en-US" dirty="0"/>
              <a:t> data taking)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98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Software and process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100" dirty="0" smtClean="0"/>
              <a:t>Moving </a:t>
            </a:r>
            <a:r>
              <a:rPr lang="en-US" sz="3100" dirty="0"/>
              <a:t>one calibration iteration </a:t>
            </a:r>
            <a:r>
              <a:rPr lang="en-US" sz="3100" dirty="0" smtClean="0"/>
              <a:t>to </a:t>
            </a:r>
            <a:r>
              <a:rPr lang="en-US" sz="3100" dirty="0" smtClean="0"/>
              <a:t>online</a:t>
            </a:r>
          </a:p>
          <a:p>
            <a:pPr lvl="1"/>
            <a:r>
              <a:rPr lang="en-US" sz="2700" dirty="0" smtClean="0"/>
              <a:t>Software under tests</a:t>
            </a:r>
            <a:endParaRPr lang="en-US" sz="2700" dirty="0" smtClean="0"/>
          </a:p>
          <a:p>
            <a:pPr lvl="0"/>
            <a:r>
              <a:rPr lang="en-US" sz="3100" dirty="0" smtClean="0"/>
              <a:t>Using </a:t>
            </a:r>
            <a:r>
              <a:rPr lang="en-US" sz="3100" dirty="0"/>
              <a:t>HLT track seeds </a:t>
            </a:r>
            <a:r>
              <a:rPr lang="en-US" sz="3100" dirty="0" smtClean="0"/>
              <a:t>for offline </a:t>
            </a:r>
            <a:r>
              <a:rPr lang="en-US" sz="3100" dirty="0" smtClean="0"/>
              <a:t>reconstruction</a:t>
            </a:r>
          </a:p>
          <a:p>
            <a:pPr lvl="1"/>
            <a:r>
              <a:rPr lang="en-US" sz="2700" dirty="0" smtClean="0"/>
              <a:t>Comparison of methods ongoing</a:t>
            </a:r>
            <a:endParaRPr lang="en-US" sz="2700" dirty="0"/>
          </a:p>
          <a:p>
            <a:pPr lvl="0"/>
            <a:r>
              <a:rPr lang="en-US" sz="3100" dirty="0"/>
              <a:t>I</a:t>
            </a:r>
            <a:r>
              <a:rPr lang="en-US" sz="3100" dirty="0" smtClean="0"/>
              <a:t>mproving </a:t>
            </a:r>
            <a:r>
              <a:rPr lang="en-US" sz="3100" dirty="0"/>
              <a:t>performance of </a:t>
            </a:r>
            <a:r>
              <a:rPr lang="en-US" sz="3100" dirty="0" smtClean="0"/>
              <a:t>GEANT4 simulation for ALICE</a:t>
            </a:r>
            <a:r>
              <a:rPr lang="en-US" sz="3100" dirty="0"/>
              <a:t> </a:t>
            </a:r>
            <a:r>
              <a:rPr lang="en-US" sz="3100" dirty="0" smtClean="0"/>
              <a:t>+ </a:t>
            </a:r>
            <a:r>
              <a:rPr lang="en-US" sz="3100" dirty="0" smtClean="0"/>
              <a:t>development </a:t>
            </a:r>
            <a:r>
              <a:rPr lang="en-US" sz="3100" dirty="0" smtClean="0"/>
              <a:t>of fast </a:t>
            </a:r>
            <a:r>
              <a:rPr lang="en-US" sz="3100" dirty="0"/>
              <a:t>and parameterized </a:t>
            </a:r>
            <a:r>
              <a:rPr lang="en-US" sz="3100" dirty="0" smtClean="0"/>
              <a:t>simulation</a:t>
            </a:r>
          </a:p>
          <a:p>
            <a:pPr lvl="1"/>
            <a:r>
              <a:rPr lang="en-US" sz="2700" dirty="0" smtClean="0"/>
              <a:t>Speed-up of G4 simulation by factor 2 already achieved</a:t>
            </a:r>
            <a:endParaRPr lang="en-US" sz="2700" dirty="0"/>
          </a:p>
          <a:p>
            <a:pPr lvl="0"/>
            <a:r>
              <a:rPr lang="en-US" sz="3100" dirty="0"/>
              <a:t>Collaborating with other </a:t>
            </a:r>
            <a:r>
              <a:rPr lang="en-US" sz="3100" dirty="0" smtClean="0"/>
              <a:t>experiments to explore contributed resources (i.e. spare </a:t>
            </a:r>
            <a:r>
              <a:rPr lang="en-US" sz="3100" dirty="0"/>
              <a:t>CPU cycles on supercomputers</a:t>
            </a:r>
            <a:r>
              <a:rPr lang="en-US" sz="3100" dirty="0" smtClean="0"/>
              <a:t>)</a:t>
            </a:r>
          </a:p>
          <a:p>
            <a:pPr lvl="1"/>
            <a:r>
              <a:rPr lang="en-US" sz="2700" dirty="0" err="1" smtClean="0"/>
              <a:t>Centres</a:t>
            </a:r>
            <a:r>
              <a:rPr lang="en-US" sz="2700" dirty="0" smtClean="0"/>
              <a:t> in US, leveraging existing </a:t>
            </a:r>
            <a:r>
              <a:rPr lang="en-US" sz="2700" dirty="0" err="1" smtClean="0"/>
              <a:t>PanDA</a:t>
            </a:r>
            <a:r>
              <a:rPr lang="en-US" sz="2700" dirty="0" smtClean="0"/>
              <a:t> development </a:t>
            </a:r>
            <a:endParaRPr lang="en-US" sz="27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0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Software and process improvements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lvl="0"/>
            <a:r>
              <a:rPr lang="en-US" sz="3100" dirty="0" smtClean="0"/>
              <a:t>HLT </a:t>
            </a:r>
            <a:r>
              <a:rPr lang="en-US" sz="3100" dirty="0"/>
              <a:t>farm for </a:t>
            </a:r>
            <a:r>
              <a:rPr lang="en-US" sz="3100" dirty="0" smtClean="0"/>
              <a:t>offline processing</a:t>
            </a:r>
          </a:p>
          <a:p>
            <a:pPr lvl="1"/>
            <a:r>
              <a:rPr lang="en-US" sz="2700" dirty="0"/>
              <a:t>A</a:t>
            </a:r>
            <a:r>
              <a:rPr lang="en-US" sz="2700" dirty="0" smtClean="0"/>
              <a:t>dditional 3% CPU </a:t>
            </a:r>
            <a:r>
              <a:rPr lang="en-US" sz="2700" dirty="0" smtClean="0"/>
              <a:t>resources</a:t>
            </a:r>
            <a:endParaRPr lang="en-US" sz="2700" dirty="0"/>
          </a:p>
          <a:p>
            <a:pPr lvl="0"/>
            <a:r>
              <a:rPr lang="en-US" sz="3100" dirty="0"/>
              <a:t>Improving the performance of organized analysis trains </a:t>
            </a:r>
            <a:endParaRPr lang="en-US" sz="3100" dirty="0" smtClean="0"/>
          </a:p>
          <a:p>
            <a:pPr lvl="1"/>
            <a:r>
              <a:rPr lang="en-US" sz="2700" dirty="0" smtClean="0"/>
              <a:t>Faster turnaround</a:t>
            </a:r>
            <a:endParaRPr lang="en-US" sz="3100" dirty="0" smtClean="0"/>
          </a:p>
          <a:p>
            <a:pPr lvl="0"/>
            <a:r>
              <a:rPr lang="en-US" sz="3100" dirty="0" smtClean="0"/>
              <a:t>Speeding </a:t>
            </a:r>
            <a:r>
              <a:rPr lang="en-US" sz="3100" dirty="0"/>
              <a:t>up and improving the efficiency of the analysis activities by </a:t>
            </a:r>
            <a:r>
              <a:rPr lang="en-US" sz="3100" dirty="0" smtClean="0"/>
              <a:t>active </a:t>
            </a:r>
            <a:r>
              <a:rPr lang="en-US" sz="3100" dirty="0"/>
              <a:t>data </a:t>
            </a:r>
            <a:r>
              <a:rPr lang="en-US" sz="3100" dirty="0" smtClean="0"/>
              <a:t>management</a:t>
            </a:r>
          </a:p>
          <a:p>
            <a:pPr lvl="1"/>
            <a:r>
              <a:rPr lang="en-US" sz="2700" dirty="0" smtClean="0"/>
              <a:t>Consolidation of datasets where applicable, introduction of smaller containers (</a:t>
            </a:r>
            <a:r>
              <a:rPr lang="en-US" sz="2700" dirty="0" err="1" smtClean="0"/>
              <a:t>nanoAODs</a:t>
            </a:r>
            <a:r>
              <a:rPr lang="en-US" sz="2700" dirty="0" smtClean="0"/>
              <a:t>) for specific analysis types</a:t>
            </a:r>
            <a:endParaRPr lang="en-US" sz="2700" dirty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Infrastructure improvements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Focus on SE stability – major factor for successful analysis and high CPU efficiency</a:t>
            </a:r>
          </a:p>
        </p:txBody>
      </p:sp>
      <p:pic>
        <p:nvPicPr>
          <p:cNvPr id="4098" name="Picture 2" descr="C:\Users\lbetev\Desktop\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0" y="2209800"/>
            <a:ext cx="5867400" cy="432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56971" y="2590800"/>
            <a:ext cx="3200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Goal for all SEs &gt;98% availability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Infrastructure improvements (2)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LHCone</a:t>
            </a:r>
            <a:r>
              <a:rPr lang="en-US" dirty="0" smtClean="0"/>
              <a:t>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Europe is largely covered, focus </a:t>
            </a:r>
            <a:r>
              <a:rPr lang="en-US" dirty="0" smtClean="0"/>
              <a:t>on South </a:t>
            </a:r>
            <a:r>
              <a:rPr lang="en-US" dirty="0" smtClean="0"/>
              <a:t>America and Asia</a:t>
            </a:r>
          </a:p>
          <a:p>
            <a:pPr lvl="1"/>
            <a:r>
              <a:rPr lang="en-US" dirty="0" smtClean="0"/>
              <a:t>Larger data volumes, more to transfer between sites</a:t>
            </a:r>
          </a:p>
          <a:p>
            <a:pPr lvl="1"/>
            <a:r>
              <a:rPr lang="en-US" dirty="0" smtClean="0"/>
              <a:t>Remote access to storage in certain analysis/reconstruction scenarios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3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Infrastructure improvements (3)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IPv6 readiness</a:t>
            </a:r>
          </a:p>
          <a:p>
            <a:pPr lvl="1"/>
            <a:r>
              <a:rPr lang="en-US" dirty="0" smtClean="0"/>
              <a:t>IPv4 address depletion is already a fact for new sites </a:t>
            </a:r>
          </a:p>
          <a:p>
            <a:pPr lvl="1"/>
            <a:r>
              <a:rPr lang="en-US" dirty="0" smtClean="0"/>
              <a:t>ALICE services are IPv6 ready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xrootd</a:t>
            </a:r>
            <a:r>
              <a:rPr lang="en-US" dirty="0" smtClean="0"/>
              <a:t> v.4 should be IPv6 ready (release end of May) </a:t>
            </a:r>
          </a:p>
          <a:p>
            <a:pPr lvl="1"/>
            <a:r>
              <a:rPr lang="en-US" dirty="0" smtClean="0"/>
              <a:t>Other services are being brought into compliance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5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11347</TotalTime>
  <Words>751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RUN 2 physics programme and rates</vt:lpstr>
      <vt:lpstr>RUN 2 detector upgrades</vt:lpstr>
      <vt:lpstr>RUN 2 resources considerations</vt:lpstr>
      <vt:lpstr>Software and process improvements</vt:lpstr>
      <vt:lpstr>Software and process improvements (2)</vt:lpstr>
      <vt:lpstr>Infrastructure improvements</vt:lpstr>
      <vt:lpstr>Infrastructure improvements (2)</vt:lpstr>
      <vt:lpstr>Infrastructure improvements (3)</vt:lpstr>
      <vt:lpstr>Infrastructure improvements (4)</vt:lpstr>
      <vt:lpstr>Operations in 2014</vt:lpstr>
      <vt:lpstr>Jobs by user since January 2014</vt:lpstr>
      <vt:lpstr>Efficiency since January 2014</vt:lpstr>
      <vt:lpstr>Data volumes since January 2014</vt:lpstr>
      <vt:lpstr>Plans for the next 6 months</vt:lpstr>
      <vt:lpstr>ALICE upgrade</vt:lpstr>
      <vt:lpstr>PowerPoint Presentation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lbetev</dc:creator>
  <cp:lastModifiedBy>lbetev</cp:lastModifiedBy>
  <cp:revision>65</cp:revision>
  <dcterms:created xsi:type="dcterms:W3CDTF">2014-03-20T14:58:22Z</dcterms:created>
  <dcterms:modified xsi:type="dcterms:W3CDTF">2014-06-03T09:26:07Z</dcterms:modified>
</cp:coreProperties>
</file>