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9" r:id="rId3"/>
    <p:sldId id="276" r:id="rId4"/>
    <p:sldId id="277" r:id="rId5"/>
    <p:sldId id="278" r:id="rId6"/>
    <p:sldId id="271" r:id="rId7"/>
    <p:sldId id="272" r:id="rId8"/>
    <p:sldId id="270" r:id="rId9"/>
    <p:sldId id="274" r:id="rId10"/>
    <p:sldId id="275" r:id="rId11"/>
    <p:sldId id="279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6EB3C7"/>
    <a:srgbClr val="64A2B4"/>
    <a:srgbClr val="639FB1"/>
    <a:srgbClr val="6AADC0"/>
    <a:srgbClr val="DBEBEF"/>
    <a:srgbClr val="008040"/>
    <a:srgbClr val="0000FF"/>
    <a:srgbClr val="004080"/>
    <a:srgbClr val="FF0000"/>
    <a:srgbClr val="EAEEF3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28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397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7151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067189" y="-1863712"/>
            <a:ext cx="1584298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628800"/>
            <a:ext cx="5260975" cy="15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1994737" y="851737"/>
            <a:ext cx="647775" cy="2982750"/>
          </a:xfrm>
          <a:prstGeom prst="rect">
            <a:avLst/>
          </a:prstGeom>
          <a:solidFill>
            <a:srgbClr val="EAEEF3"/>
          </a:solidFill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l" defTabSz="912813"/>
            <a: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  <a:t>LHCb</a:t>
            </a:r>
            <a:b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</a:br>
            <a: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  <a:t>Computing</a:t>
            </a:r>
            <a:endParaRPr lang="en-US" sz="4400" b="0" i="1" dirty="0">
              <a:solidFill>
                <a:srgbClr val="6EB3C7"/>
              </a:solidFill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613525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5"/>
            <a:ext cx="935038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81B8C9"/>
              </a:solidFill>
              <a:latin typeface="VDub"/>
              <a:cs typeface="VDub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746625" y="2214096"/>
            <a:ext cx="4321175" cy="523220"/>
          </a:xfrm>
        </p:spPr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5287963" cy="1055687"/>
          </a:xfrm>
        </p:spPr>
        <p:txBody>
          <a:bodyPr/>
          <a:lstStyle/>
          <a:p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3 output 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program limited by HLT output rate</a:t>
            </a:r>
          </a:p>
          <a:p>
            <a:pPr lvl="2"/>
            <a:r>
              <a:rPr lang="en-US" dirty="0" smtClean="0"/>
              <a:t>At a total output rate of </a:t>
            </a:r>
            <a:r>
              <a:rPr lang="en-US" dirty="0" smtClean="0">
                <a:solidFill>
                  <a:srgbClr val="FF0000"/>
                </a:solidFill>
              </a:rPr>
              <a:t>20 kHz the physics program </a:t>
            </a:r>
            <a:r>
              <a:rPr lang="en-US" dirty="0" smtClean="0"/>
              <a:t>at LHCb will </a:t>
            </a:r>
            <a:r>
              <a:rPr lang="en-US" dirty="0" smtClean="0">
                <a:solidFill>
                  <a:srgbClr val="FF0000"/>
                </a:solidFill>
              </a:rPr>
              <a:t>need to be restricted</a:t>
            </a:r>
            <a:r>
              <a:rPr lang="en-US" dirty="0" smtClean="0"/>
              <a:t>. At </a:t>
            </a:r>
            <a:r>
              <a:rPr lang="en-US" dirty="0" smtClean="0">
                <a:solidFill>
                  <a:srgbClr val="FF0000"/>
                </a:solidFill>
              </a:rPr>
              <a:t>50 kHz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diverse beauty program </a:t>
            </a:r>
            <a:r>
              <a:rPr lang="en-US" dirty="0" smtClean="0"/>
              <a:t>will be possible, while a </a:t>
            </a:r>
            <a:r>
              <a:rPr lang="en-US" dirty="0" smtClean="0">
                <a:solidFill>
                  <a:srgbClr val="FF0000"/>
                </a:solidFill>
              </a:rPr>
              <a:t>charm program of similar scope to that of Run 1 </a:t>
            </a:r>
            <a:r>
              <a:rPr lang="en-US" dirty="0" smtClean="0"/>
              <a:t>can be carried out. At </a:t>
            </a:r>
            <a:r>
              <a:rPr lang="en-US" dirty="0" smtClean="0">
                <a:solidFill>
                  <a:srgbClr val="FF0000"/>
                </a:solidFill>
              </a:rPr>
              <a:t>100 kHz the beauty program reaches its full potential, while the charm program records the legacy dataset of charm physics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study strongly motivates writing data out at a high rate. </a:t>
            </a:r>
            <a:r>
              <a:rPr lang="en-US" dirty="0" smtClean="0">
                <a:solidFill>
                  <a:srgbClr val="FF0000"/>
                </a:solidFill>
              </a:rPr>
              <a:t>The limit on what can be written will be determined by the offline-computing resources available</a:t>
            </a:r>
            <a:r>
              <a:rPr lang="en-US" dirty="0" smtClean="0"/>
              <a:t>. One way to increase the physics output without increasing the need for additional offline-computing resources is to </a:t>
            </a:r>
            <a:r>
              <a:rPr lang="en-US" dirty="0" smtClean="0">
                <a:solidFill>
                  <a:srgbClr val="FF0000"/>
                </a:solidFill>
              </a:rPr>
              <a:t>decrease the event size</a:t>
            </a:r>
            <a:r>
              <a:rPr lang="en-US" dirty="0" smtClean="0"/>
              <a:t>. This may be possible for certain types of events, e.g., those selected by charm triggers. Another option would be to put certain types of data onto tape and </a:t>
            </a:r>
            <a:r>
              <a:rPr lang="en-US" dirty="0" smtClean="0">
                <a:solidFill>
                  <a:srgbClr val="FF0000"/>
                </a:solidFill>
              </a:rPr>
              <a:t>delay </a:t>
            </a:r>
            <a:r>
              <a:rPr lang="en-US" dirty="0" err="1" smtClean="0">
                <a:solidFill>
                  <a:srgbClr val="FF0000"/>
                </a:solidFill>
              </a:rPr>
              <a:t>analysing</a:t>
            </a:r>
            <a:r>
              <a:rPr lang="en-US" dirty="0" smtClean="0">
                <a:solidFill>
                  <a:srgbClr val="FF0000"/>
                </a:solidFill>
              </a:rPr>
              <a:t> them until the offline-computing resources required become available</a:t>
            </a:r>
            <a:r>
              <a:rPr lang="en-US" dirty="0" smtClean="0"/>
              <a:t>. These approaches will be exercised during Run 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14400"/>
            <a:ext cx="7848600" cy="5543550"/>
          </a:xfrm>
        </p:spPr>
        <p:txBody>
          <a:bodyPr/>
          <a:lstStyle/>
          <a:p>
            <a:r>
              <a:rPr lang="en-GB" dirty="0" smtClean="0"/>
              <a:t>Operations</a:t>
            </a:r>
          </a:p>
          <a:p>
            <a:pPr lvl="1"/>
            <a:r>
              <a:rPr lang="en-GB" dirty="0" smtClean="0"/>
              <a:t>Business as usual, no major issues</a:t>
            </a:r>
            <a:endParaRPr lang="en-GB" dirty="0" smtClean="0"/>
          </a:p>
          <a:p>
            <a:pPr lvl="1"/>
            <a:r>
              <a:rPr lang="en-GB" dirty="0" smtClean="0"/>
              <a:t>Progress in commissioning of Russia Tier1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Preparations for Run 2</a:t>
            </a:r>
          </a:p>
          <a:p>
            <a:pPr lvl="1"/>
            <a:r>
              <a:rPr lang="en-GB" dirty="0" smtClean="0"/>
              <a:t>Software commissioning in full swing</a:t>
            </a:r>
          </a:p>
          <a:p>
            <a:pPr lvl="1"/>
            <a:r>
              <a:rPr lang="en-GB" dirty="0" smtClean="0"/>
              <a:t>Concerns about resources planning assumptions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Upgrade</a:t>
            </a:r>
          </a:p>
          <a:p>
            <a:pPr lvl="1"/>
            <a:r>
              <a:rPr lang="en-US" dirty="0" smtClean="0"/>
              <a:t>Required software improvements in line with strategy outlined in computing models paper</a:t>
            </a:r>
          </a:p>
          <a:p>
            <a:pPr lvl="2"/>
            <a:r>
              <a:rPr lang="en-US" dirty="0" smtClean="0"/>
              <a:t>Major new effort has to be found within the collaboration</a:t>
            </a:r>
          </a:p>
          <a:p>
            <a:pPr lvl="1"/>
            <a:r>
              <a:rPr lang="en-US" dirty="0" smtClean="0"/>
              <a:t>Proposed trigger rate represents up to an order of magnitude more data than in Run 2</a:t>
            </a:r>
          </a:p>
          <a:p>
            <a:pPr lvl="2"/>
            <a:r>
              <a:rPr lang="en-US" dirty="0" smtClean="0"/>
              <a:t>Even reducing the event size will not compensate</a:t>
            </a:r>
          </a:p>
          <a:p>
            <a:pPr lvl="1"/>
            <a:r>
              <a:rPr lang="en-US" dirty="0" smtClean="0"/>
              <a:t>In order to achieve this we should get full support from LHCC that LHCb physics program is of highest importance and justifies such an increase in computing resources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Mar 2014 to May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981075"/>
            <a:ext cx="7848600" cy="5543550"/>
          </a:xfrm>
        </p:spPr>
        <p:txBody>
          <a:bodyPr/>
          <a:lstStyle/>
          <a:p>
            <a:r>
              <a:rPr lang="en-GB" dirty="0" smtClean="0"/>
              <a:t>Running jobs by activity</a:t>
            </a:r>
          </a:p>
          <a:p>
            <a:pPr lvl="1"/>
            <a:r>
              <a:rPr lang="en-GB" dirty="0" err="1" smtClean="0"/>
              <a:t>Montecarlo</a:t>
            </a:r>
            <a:r>
              <a:rPr lang="en-GB" dirty="0" smtClean="0"/>
              <a:t> simulation main activity</a:t>
            </a:r>
          </a:p>
          <a:p>
            <a:pPr lvl="2"/>
            <a:r>
              <a:rPr lang="en-GB" dirty="0" smtClean="0"/>
              <a:t>No issue with CPU resources this quarter</a:t>
            </a:r>
          </a:p>
          <a:p>
            <a:pPr lvl="1"/>
            <a:r>
              <a:rPr lang="en-GB" dirty="0" smtClean="0"/>
              <a:t>User jobs</a:t>
            </a:r>
          </a:p>
          <a:p>
            <a:pPr lvl="1"/>
            <a:r>
              <a:rPr lang="en-GB" dirty="0" smtClean="0"/>
              <a:t>Spring 2014</a:t>
            </a:r>
            <a:br>
              <a:rPr lang="en-GB" dirty="0" smtClean="0"/>
            </a:br>
            <a:r>
              <a:rPr lang="en-GB" dirty="0" smtClean="0"/>
              <a:t>incremental</a:t>
            </a:r>
            <a:br>
              <a:rPr lang="en-GB" dirty="0" smtClean="0"/>
            </a:br>
            <a:r>
              <a:rPr lang="en-GB" dirty="0" smtClean="0"/>
              <a:t>stripping</a:t>
            </a:r>
          </a:p>
          <a:p>
            <a:endParaRPr lang="en-GB" dirty="0"/>
          </a:p>
        </p:txBody>
      </p:sp>
      <p:pic>
        <p:nvPicPr>
          <p:cNvPr id="7" name="Picture 6" descr="2949991fe2d31330fa1d048ba33fbd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209800"/>
            <a:ext cx="57912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Mar 2014 to May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8" name="Picture 7" descr="96d74ff9b9f67f6c4a1aad455deddc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152650"/>
            <a:ext cx="6172200" cy="462915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685800"/>
            <a:ext cx="7848600" cy="5543550"/>
          </a:xfrm>
        </p:spPr>
        <p:txBody>
          <a:bodyPr/>
          <a:lstStyle/>
          <a:p>
            <a:r>
              <a:rPr lang="en-GB" dirty="0" smtClean="0"/>
              <a:t>CPU usage by site</a:t>
            </a:r>
          </a:p>
          <a:p>
            <a:pPr lvl="1"/>
            <a:r>
              <a:rPr lang="en-GB" dirty="0" smtClean="0"/>
              <a:t>Russia Tier1 (</a:t>
            </a:r>
            <a:r>
              <a:rPr lang="en-GB" dirty="0" err="1" smtClean="0"/>
              <a:t>RRCKI.ru</a:t>
            </a:r>
            <a:r>
              <a:rPr lang="en-GB" dirty="0" smtClean="0"/>
              <a:t>) successfully used in production</a:t>
            </a:r>
          </a:p>
          <a:p>
            <a:pPr lvl="2"/>
            <a:r>
              <a:rPr lang="en-GB" dirty="0" smtClean="0"/>
              <a:t>CPU resources as expected</a:t>
            </a:r>
          </a:p>
          <a:p>
            <a:pPr lvl="1"/>
            <a:r>
              <a:rPr lang="en-GB" dirty="0" smtClean="0"/>
              <a:t>Ongoing large scale tests of ARC CE at RAL</a:t>
            </a:r>
          </a:p>
          <a:p>
            <a:pPr lvl="1"/>
            <a:r>
              <a:rPr lang="en-GB" dirty="0" smtClean="0"/>
              <a:t>Sub-optimal use of HLT farm</a:t>
            </a:r>
          </a:p>
          <a:p>
            <a:pPr lvl="2"/>
            <a:r>
              <a:rPr lang="en-GB" dirty="0" smtClean="0"/>
              <a:t>Cooling stop</a:t>
            </a:r>
            <a:br>
              <a:rPr lang="en-GB" dirty="0" smtClean="0"/>
            </a:br>
            <a:r>
              <a:rPr lang="en-GB" dirty="0" smtClean="0"/>
              <a:t>~1 month</a:t>
            </a:r>
          </a:p>
          <a:p>
            <a:pPr lvl="2"/>
            <a:r>
              <a:rPr lang="en-GB" dirty="0" smtClean="0"/>
              <a:t>Migration</a:t>
            </a:r>
            <a:br>
              <a:rPr lang="en-GB" dirty="0" smtClean="0"/>
            </a:br>
            <a:r>
              <a:rPr lang="en-GB" dirty="0" smtClean="0"/>
              <a:t>to SLC6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Mar 2014 to May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7" name="Picture 6" descr="6386401de99fae3a19235375552110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171700"/>
            <a:ext cx="6248400" cy="46863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685800"/>
            <a:ext cx="7848600" cy="5543550"/>
          </a:xfrm>
        </p:spPr>
        <p:txBody>
          <a:bodyPr/>
          <a:lstStyle/>
          <a:p>
            <a:r>
              <a:rPr lang="en-GB" dirty="0" smtClean="0"/>
              <a:t>Spring ‘14 incremental stripping</a:t>
            </a:r>
          </a:p>
          <a:p>
            <a:pPr lvl="1"/>
            <a:r>
              <a:rPr lang="en-GB" dirty="0" smtClean="0"/>
              <a:t>Excellent staging performance at all sites</a:t>
            </a:r>
          </a:p>
          <a:p>
            <a:pPr lvl="1"/>
            <a:r>
              <a:rPr lang="en-GB" dirty="0" smtClean="0"/>
              <a:t>Took 8 weeks (6 weeks expected)</a:t>
            </a:r>
          </a:p>
          <a:p>
            <a:pPr lvl="2"/>
            <a:r>
              <a:rPr lang="en-GB" dirty="0" smtClean="0"/>
              <a:t>Due to </a:t>
            </a:r>
            <a:r>
              <a:rPr lang="en-GB" dirty="0" err="1" smtClean="0"/>
              <a:t>misconfiguration</a:t>
            </a:r>
            <a:r>
              <a:rPr lang="en-GB" dirty="0" smtClean="0"/>
              <a:t> of one site in DIRAC, problem noticed when other sites had completed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Mar 2014 to May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8" name="Picture 7" descr="05d623071c8275df7c776e19633d413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209800"/>
            <a:ext cx="6172200" cy="462915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685800"/>
            <a:ext cx="7848600" cy="5543550"/>
          </a:xfrm>
        </p:spPr>
        <p:txBody>
          <a:bodyPr/>
          <a:lstStyle/>
          <a:p>
            <a:r>
              <a:rPr lang="en-GB" dirty="0" smtClean="0"/>
              <a:t>Tier 2 disk</a:t>
            </a:r>
          </a:p>
          <a:p>
            <a:pPr lvl="1"/>
            <a:r>
              <a:rPr lang="en-GB" dirty="0" smtClean="0"/>
              <a:t>1.26 PB now pledged for 2014</a:t>
            </a:r>
          </a:p>
          <a:p>
            <a:pPr lvl="3"/>
            <a:r>
              <a:rPr lang="en-GB" dirty="0" smtClean="0"/>
              <a:t>Two new candidate sites currently under discussion</a:t>
            </a:r>
          </a:p>
          <a:p>
            <a:pPr lvl="2"/>
            <a:r>
              <a:rPr lang="en-GB" dirty="0" smtClean="0"/>
              <a:t>Plus 0.96 PB pledged at </a:t>
            </a:r>
            <a:r>
              <a:rPr lang="en-GB" dirty="0" err="1" smtClean="0"/>
              <a:t>Kurchatov</a:t>
            </a:r>
            <a:r>
              <a:rPr lang="en-GB" dirty="0" smtClean="0"/>
              <a:t> (Russia Tier-1)</a:t>
            </a:r>
          </a:p>
          <a:p>
            <a:pPr lvl="3"/>
            <a:r>
              <a:rPr lang="en-GB" dirty="0" smtClean="0"/>
              <a:t>Currently 0.17PB installed, successfully commissioned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processing plans, next quarter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Reprocessing of 2010 data</a:t>
            </a:r>
          </a:p>
          <a:p>
            <a:pPr lvl="1"/>
            <a:r>
              <a:rPr lang="en-GB" dirty="0" smtClean="0"/>
              <a:t>To provide legacy dataset with reconstruction consistent with 2011 and 2012</a:t>
            </a:r>
          </a:p>
          <a:p>
            <a:pPr lvl="2"/>
            <a:r>
              <a:rPr lang="en-GB" dirty="0" smtClean="0"/>
              <a:t>Considerable work to back-port alignment and calibration</a:t>
            </a:r>
          </a:p>
          <a:p>
            <a:pPr lvl="2"/>
            <a:r>
              <a:rPr lang="en-GB" dirty="0" smtClean="0"/>
              <a:t>Used opportunity to further automate, in view of 2015</a:t>
            </a:r>
          </a:p>
          <a:p>
            <a:pPr lvl="1"/>
            <a:r>
              <a:rPr lang="en-GB" dirty="0" smtClean="0"/>
              <a:t>~Ready to start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Full </a:t>
            </a:r>
            <a:r>
              <a:rPr lang="en-GB" dirty="0" err="1" smtClean="0"/>
              <a:t>restripping</a:t>
            </a:r>
            <a:r>
              <a:rPr lang="en-GB" dirty="0" smtClean="0"/>
              <a:t> of 2011 and 2012 data</a:t>
            </a:r>
          </a:p>
          <a:p>
            <a:pPr lvl="1"/>
            <a:r>
              <a:rPr lang="en-GB" dirty="0" smtClean="0"/>
              <a:t>Applying latest calibrations</a:t>
            </a:r>
          </a:p>
          <a:p>
            <a:pPr lvl="1"/>
            <a:r>
              <a:rPr lang="en-GB" dirty="0" smtClean="0"/>
              <a:t>Intended to be legacy dataset</a:t>
            </a:r>
          </a:p>
          <a:p>
            <a:pPr lvl="1"/>
            <a:r>
              <a:rPr lang="en-GB" dirty="0" smtClean="0"/>
              <a:t>Used also to commission </a:t>
            </a:r>
            <a:r>
              <a:rPr lang="en-GB" dirty="0" err="1" smtClean="0"/>
              <a:t>microDST</a:t>
            </a:r>
            <a:r>
              <a:rPr lang="en-GB" dirty="0" smtClean="0"/>
              <a:t> for all stripping lines ahead of 2015 data-taking</a:t>
            </a:r>
          </a:p>
          <a:p>
            <a:pPr lvl="1"/>
            <a:r>
              <a:rPr lang="en-GB" dirty="0" smtClean="0"/>
              <a:t>Plan to commission during summer, run in autumn.</a:t>
            </a:r>
          </a:p>
          <a:p>
            <a:pPr lvl="2"/>
            <a:r>
              <a:rPr lang="en-GB" dirty="0" smtClean="0"/>
              <a:t>Expected to take 6 weeks of staging + processing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Simulation of 2015</a:t>
            </a:r>
          </a:p>
          <a:p>
            <a:pPr lvl="1"/>
            <a:r>
              <a:rPr lang="en-GB" dirty="0" smtClean="0"/>
              <a:t>Small productions, mainly to prepare HLT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HLT commissioning is major software activity for 2014</a:t>
            </a:r>
          </a:p>
          <a:p>
            <a:pPr lvl="1"/>
            <a:r>
              <a:rPr lang="en-GB" dirty="0" smtClean="0"/>
              <a:t>Commissioning of split HLT</a:t>
            </a:r>
          </a:p>
          <a:p>
            <a:pPr lvl="2"/>
            <a:r>
              <a:rPr lang="en-GB" dirty="0" smtClean="0"/>
              <a:t>HLT1 in real time, HLT2 deferred</a:t>
            </a:r>
          </a:p>
          <a:p>
            <a:pPr lvl="2"/>
            <a:r>
              <a:rPr lang="en-GB" dirty="0" smtClean="0"/>
              <a:t>Requires also changes to monitoring</a:t>
            </a:r>
          </a:p>
          <a:p>
            <a:pPr lvl="1"/>
            <a:r>
              <a:rPr lang="en-GB" dirty="0" smtClean="0"/>
              <a:t>Commissioning of automatic online calibration</a:t>
            </a:r>
          </a:p>
          <a:p>
            <a:pPr lvl="2"/>
            <a:r>
              <a:rPr lang="en-GB" dirty="0" smtClean="0"/>
              <a:t>Changes needed to </a:t>
            </a:r>
            <a:r>
              <a:rPr lang="en-GB" dirty="0" err="1" smtClean="0"/>
              <a:t>condDB</a:t>
            </a:r>
            <a:r>
              <a:rPr lang="en-GB" dirty="0" smtClean="0"/>
              <a:t> replication policies</a:t>
            </a:r>
          </a:p>
          <a:p>
            <a:pPr lvl="1"/>
            <a:r>
              <a:rPr lang="en-GB" dirty="0" smtClean="0"/>
              <a:t>Optimisation of HLT algorithms</a:t>
            </a:r>
          </a:p>
          <a:p>
            <a:pPr lvl="1"/>
            <a:r>
              <a:rPr lang="en-GB" dirty="0" smtClean="0"/>
              <a:t>Highest priority for 2014 computing effort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Migration to ROOT 6</a:t>
            </a:r>
          </a:p>
          <a:p>
            <a:pPr lvl="1"/>
            <a:r>
              <a:rPr lang="en-US" dirty="0" smtClean="0"/>
              <a:t>Decided to migrate to ROOT 6, before run 2</a:t>
            </a:r>
          </a:p>
          <a:p>
            <a:pPr lvl="1"/>
            <a:r>
              <a:rPr lang="en-US" dirty="0" smtClean="0"/>
              <a:t>Tight schedule: </a:t>
            </a:r>
          </a:p>
          <a:p>
            <a:pPr lvl="2"/>
            <a:r>
              <a:rPr lang="en-US" dirty="0" smtClean="0"/>
              <a:t>ROOT 6.00.00 out this week</a:t>
            </a:r>
          </a:p>
          <a:p>
            <a:pPr lvl="2"/>
            <a:r>
              <a:rPr lang="en-US" dirty="0" smtClean="0"/>
              <a:t>ROOT 6.02.00 in December</a:t>
            </a:r>
          </a:p>
          <a:p>
            <a:pPr lvl="3"/>
            <a:r>
              <a:rPr lang="en-US" dirty="0" smtClean="0"/>
              <a:t>HLT software stack to be frozen before then</a:t>
            </a:r>
          </a:p>
          <a:p>
            <a:pPr lvl="1"/>
            <a:r>
              <a:rPr lang="en-US" dirty="0" smtClean="0"/>
              <a:t>Still some issues with dictionaries</a:t>
            </a:r>
          </a:p>
          <a:p>
            <a:pPr lvl="1"/>
            <a:r>
              <a:rPr lang="en-US" dirty="0" smtClean="0"/>
              <a:t>Worries about memory footprint</a:t>
            </a:r>
          </a:p>
          <a:p>
            <a:pPr lvl="2"/>
            <a:r>
              <a:rPr lang="en-US" dirty="0" smtClean="0"/>
              <a:t>Not an issue for HLT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81075"/>
            <a:ext cx="7974013" cy="5543550"/>
          </a:xfrm>
        </p:spPr>
        <p:txBody>
          <a:bodyPr/>
          <a:lstStyle/>
          <a:p>
            <a:r>
              <a:rPr lang="en-GB" dirty="0" smtClean="0"/>
              <a:t>Concern about length of 2015 run</a:t>
            </a:r>
          </a:p>
          <a:p>
            <a:pPr lvl="1"/>
            <a:r>
              <a:rPr lang="en-GB" dirty="0" smtClean="0"/>
              <a:t>All experiment computing resources requests based on 3M seconds of LHC live time</a:t>
            </a:r>
          </a:p>
          <a:p>
            <a:pPr lvl="2"/>
            <a:r>
              <a:rPr lang="en-GB" smtClean="0"/>
              <a:t>And 5M </a:t>
            </a:r>
            <a:r>
              <a:rPr lang="en-GB" dirty="0" smtClean="0"/>
              <a:t>seconds in 2016</a:t>
            </a:r>
          </a:p>
          <a:p>
            <a:pPr lvl="1"/>
            <a:r>
              <a:rPr lang="en-GB" dirty="0" smtClean="0"/>
              <a:t>Numbers based on 2010, 2011 experience</a:t>
            </a:r>
          </a:p>
          <a:p>
            <a:pPr lvl="2"/>
            <a:r>
              <a:rPr lang="en-GB" dirty="0" smtClean="0"/>
              <a:t>Surely more efficient commissioning next year?</a:t>
            </a:r>
          </a:p>
          <a:p>
            <a:pPr lvl="2"/>
            <a:r>
              <a:rPr lang="en-GB" dirty="0" smtClean="0"/>
              <a:t>We know there are more days of physics scheduled in 2015 than in 2010</a:t>
            </a:r>
          </a:p>
          <a:p>
            <a:pPr lvl="2"/>
            <a:r>
              <a:rPr lang="en-GB" dirty="0" smtClean="0"/>
              <a:t>We know that LHCb will saturate trigger rate from the beginning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Too late to change 2015 requests, but can we be more realistic (or less pessimistic) for 2016?</a:t>
            </a:r>
          </a:p>
          <a:p>
            <a:pPr lvl="1"/>
            <a:r>
              <a:rPr lang="en-GB" dirty="0" smtClean="0"/>
              <a:t>Ideally, would like an official statement on the 2016, 2017 and 2018 schedules from the CERN management</a:t>
            </a:r>
          </a:p>
          <a:p>
            <a:pPr lvl="2"/>
            <a:r>
              <a:rPr lang="en-GB" dirty="0" smtClean="0"/>
              <a:t>LHCC can help?</a:t>
            </a:r>
          </a:p>
          <a:p>
            <a:pPr lvl="2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Trigger and Online Upgrade </a:t>
            </a:r>
            <a:r>
              <a:rPr lang="en-GB" dirty="0" smtClean="0"/>
              <a:t>TDR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R&amp;D on many-core computing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The main aim of the R&amp;D on the many-core computing is to optimize the cost / performance ratio for the EFF </a:t>
            </a:r>
            <a:r>
              <a:rPr lang="en-US" dirty="0" smtClean="0"/>
              <a:t>[34]. It would also help to mitigate the risk related to the number of trigger processes per CPU node which might not scale as the Moore’s law in the coming years. The R&amp;D would </a:t>
            </a:r>
            <a:r>
              <a:rPr lang="en-US" dirty="0" smtClean="0">
                <a:solidFill>
                  <a:srgbClr val="FF0000"/>
                </a:solidFill>
              </a:rPr>
              <a:t>study the relative performance of the trigger algorithms on different computing platforms like the Intel Xeon/Phi and </a:t>
            </a:r>
            <a:r>
              <a:rPr lang="en-US" dirty="0" err="1" smtClean="0">
                <a:solidFill>
                  <a:srgbClr val="FF0000"/>
                </a:solidFill>
              </a:rPr>
              <a:t>GPGPUs</a:t>
            </a:r>
            <a:r>
              <a:rPr lang="en-US" dirty="0" smtClean="0">
                <a:solidFill>
                  <a:srgbClr val="FF0000"/>
                </a:solidFill>
              </a:rPr>
              <a:t>, and the related issues of code portability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Continuous benchmarking &amp;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2"/>
            <a:r>
              <a:rPr lang="en-US" dirty="0" smtClean="0"/>
              <a:t>The technology of microprocessors, both x86 and alternative architectures, will be monitored continuously making it possible to choose the most cost efficient option for the EFF. </a:t>
            </a:r>
            <a:r>
              <a:rPr lang="en-US" dirty="0" smtClean="0">
                <a:solidFill>
                  <a:srgbClr val="FF0000"/>
                </a:solidFill>
              </a:rPr>
              <a:t>The trigger software will undergo </a:t>
            </a:r>
            <a:r>
              <a:rPr lang="en-US" dirty="0" err="1" smtClean="0">
                <a:solidFill>
                  <a:srgbClr val="FF0000"/>
                </a:solidFill>
              </a:rPr>
              <a:t>optimisation</a:t>
            </a:r>
            <a:r>
              <a:rPr lang="en-US" dirty="0" smtClean="0"/>
              <a:t>, both within the trigger group and </a:t>
            </a:r>
            <a:r>
              <a:rPr lang="en-US" dirty="0" smtClean="0">
                <a:solidFill>
                  <a:srgbClr val="FF0000"/>
                </a:solidFill>
              </a:rPr>
              <a:t>as part of future collaboration-wide </a:t>
            </a:r>
            <a:r>
              <a:rPr lang="en-US" dirty="0" err="1" smtClean="0">
                <a:solidFill>
                  <a:srgbClr val="FF0000"/>
                </a:solidFill>
              </a:rPr>
              <a:t>optimisation</a:t>
            </a:r>
            <a:r>
              <a:rPr lang="en-US" dirty="0" smtClean="0">
                <a:solidFill>
                  <a:srgbClr val="FF0000"/>
                </a:solidFill>
              </a:rPr>
              <a:t> activities</a:t>
            </a:r>
            <a:r>
              <a:rPr lang="en-US" dirty="0" smtClean="0"/>
              <a:t>. We foresee an </a:t>
            </a:r>
            <a:r>
              <a:rPr lang="en-US" dirty="0" err="1" smtClean="0"/>
              <a:t>optimisation</a:t>
            </a:r>
            <a:r>
              <a:rPr lang="en-US" dirty="0" smtClean="0"/>
              <a:t> </a:t>
            </a:r>
            <a:r>
              <a:rPr lang="en-US" dirty="0" err="1" smtClean="0"/>
              <a:t>programme</a:t>
            </a:r>
            <a:r>
              <a:rPr lang="en-US" dirty="0" smtClean="0"/>
              <a:t> that will </a:t>
            </a:r>
            <a:r>
              <a:rPr lang="en-US" dirty="0" smtClean="0">
                <a:solidFill>
                  <a:srgbClr val="FF0000"/>
                </a:solidFill>
              </a:rPr>
              <a:t>adapt the experimental software to optimally exploit modern hardware, both in the general design of the software framework and in individual algorithm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b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LHCbDirac.potx</Template>
  <TotalTime>2886</TotalTime>
  <Words>967</Words>
  <Application>Microsoft Macintosh PowerPoint</Application>
  <PresentationFormat>On-screen Show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LHCbDirac</vt:lpstr>
      <vt:lpstr>News</vt:lpstr>
      <vt:lpstr>Operations Mar 2014 to May 2014</vt:lpstr>
      <vt:lpstr>Operations Mar 2014 to May 2014</vt:lpstr>
      <vt:lpstr>Operations Mar 2014 to May 2014</vt:lpstr>
      <vt:lpstr>Operations Mar 2014 to May 2014</vt:lpstr>
      <vt:lpstr>Data processing plans, next quarter</vt:lpstr>
      <vt:lpstr>Software commissioning</vt:lpstr>
      <vt:lpstr>2015 resources</vt:lpstr>
      <vt:lpstr>LHCb Trigger and Online Upgrade TDR</vt:lpstr>
      <vt:lpstr>Run 3 output rate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 Charpentier</dc:creator>
  <cp:lastModifiedBy>Marco Cattaneo</cp:lastModifiedBy>
  <cp:revision>30</cp:revision>
  <cp:lastPrinted>2014-03-03T10:39:23Z</cp:lastPrinted>
  <dcterms:created xsi:type="dcterms:W3CDTF">2014-06-03T09:44:03Z</dcterms:created>
  <dcterms:modified xsi:type="dcterms:W3CDTF">2014-06-03T09:45:09Z</dcterms:modified>
</cp:coreProperties>
</file>