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18"/>
  </p:notesMasterIdLst>
  <p:handoutMasterIdLst>
    <p:handoutMasterId r:id="rId19"/>
  </p:handoutMasterIdLst>
  <p:sldIdLst>
    <p:sldId id="2945" r:id="rId2"/>
    <p:sldId id="2982" r:id="rId3"/>
    <p:sldId id="2972" r:id="rId4"/>
    <p:sldId id="2997" r:id="rId5"/>
    <p:sldId id="2963" r:id="rId6"/>
    <p:sldId id="2984" r:id="rId7"/>
    <p:sldId id="2956" r:id="rId8"/>
    <p:sldId id="2995" r:id="rId9"/>
    <p:sldId id="2994" r:id="rId10"/>
    <p:sldId id="2986" r:id="rId11"/>
    <p:sldId id="2989" r:id="rId12"/>
    <p:sldId id="2987" r:id="rId13"/>
    <p:sldId id="2955" r:id="rId14"/>
    <p:sldId id="2985" r:id="rId15"/>
    <p:sldId id="2998" r:id="rId16"/>
    <p:sldId id="2999" r:id="rId17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937D"/>
    <a:srgbClr val="8792F4"/>
    <a:srgbClr val="4301D8"/>
    <a:srgbClr val="DEFFBD"/>
    <a:srgbClr val="E8FFE3"/>
    <a:srgbClr val="B0DAFF"/>
    <a:srgbClr val="FFFFFF"/>
    <a:srgbClr val="450000"/>
    <a:srgbClr val="002500"/>
    <a:srgbClr val="000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83" autoAdjust="0"/>
    <p:restoredTop sz="99813" autoAdjust="0"/>
  </p:normalViewPr>
  <p:slideViewPr>
    <p:cSldViewPr>
      <p:cViewPr>
        <p:scale>
          <a:sx n="80" d="100"/>
          <a:sy n="80" d="100"/>
        </p:scale>
        <p:origin x="-296" y="-3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rone:Downloads:Experiments_Usage_Trends-3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 CMS</a:t>
            </a:r>
            <a:r>
              <a:rPr lang="en-US" baseline="0"/>
              <a:t> Utilization 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'Experiments_Usage_Trends-3.csv'!$B$1</c:f>
              <c:strCache>
                <c:ptCount val="1"/>
                <c:pt idx="0">
                  <c:v>Tier-1</c:v>
                </c:pt>
              </c:strCache>
            </c:strRef>
          </c:tx>
          <c:invertIfNegative val="0"/>
          <c:cat>
            <c:numRef>
              <c:f>'Experiments_Usage_Trends-3.csv'!$A$2:$A$5</c:f>
              <c:numCache>
                <c:formatCode>mmm\-yy</c:formatCode>
                <c:ptCount val="4"/>
                <c:pt idx="0">
                  <c:v>40178.0</c:v>
                </c:pt>
                <c:pt idx="1">
                  <c:v>40209.0</c:v>
                </c:pt>
                <c:pt idx="2">
                  <c:v>40237.0</c:v>
                </c:pt>
                <c:pt idx="3">
                  <c:v>40268.0</c:v>
                </c:pt>
              </c:numCache>
            </c:numRef>
          </c:cat>
          <c:val>
            <c:numRef>
              <c:f>'Experiments_Usage_Trends-3.csv'!$B$2:$B$5</c:f>
              <c:numCache>
                <c:formatCode>General</c:formatCode>
                <c:ptCount val="4"/>
                <c:pt idx="0">
                  <c:v>143.99</c:v>
                </c:pt>
                <c:pt idx="1">
                  <c:v>114.22</c:v>
                </c:pt>
                <c:pt idx="2">
                  <c:v>139.28</c:v>
                </c:pt>
                <c:pt idx="3">
                  <c:v>103.25</c:v>
                </c:pt>
              </c:numCache>
            </c:numRef>
          </c:val>
        </c:ser>
        <c:ser>
          <c:idx val="1"/>
          <c:order val="1"/>
          <c:tx>
            <c:strRef>
              <c:f>'Experiments_Usage_Trends-3.csv'!$C$1</c:f>
              <c:strCache>
                <c:ptCount val="1"/>
                <c:pt idx="0">
                  <c:v>Tier-2</c:v>
                </c:pt>
              </c:strCache>
            </c:strRef>
          </c:tx>
          <c:invertIfNegative val="0"/>
          <c:cat>
            <c:numRef>
              <c:f>'Experiments_Usage_Trends-3.csv'!$A$2:$A$5</c:f>
              <c:numCache>
                <c:formatCode>mmm\-yy</c:formatCode>
                <c:ptCount val="4"/>
                <c:pt idx="0">
                  <c:v>40178.0</c:v>
                </c:pt>
                <c:pt idx="1">
                  <c:v>40209.0</c:v>
                </c:pt>
                <c:pt idx="2">
                  <c:v>40237.0</c:v>
                </c:pt>
                <c:pt idx="3">
                  <c:v>40268.0</c:v>
                </c:pt>
              </c:numCache>
            </c:numRef>
          </c:cat>
          <c:val>
            <c:numRef>
              <c:f>'Experiments_Usage_Trends-3.csv'!$C$2:$C$5</c:f>
              <c:numCache>
                <c:formatCode>General</c:formatCode>
                <c:ptCount val="4"/>
                <c:pt idx="0">
                  <c:v>80.5</c:v>
                </c:pt>
                <c:pt idx="1">
                  <c:v>86.16</c:v>
                </c:pt>
                <c:pt idx="2">
                  <c:v>123.62</c:v>
                </c:pt>
                <c:pt idx="3">
                  <c:v>108.81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9024328"/>
        <c:axId val="2078999288"/>
      </c:barChart>
      <c:dateAx>
        <c:axId val="207902432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2078999288"/>
        <c:crosses val="autoZero"/>
        <c:auto val="1"/>
        <c:lblOffset val="100"/>
        <c:baseTimeUnit val="months"/>
      </c:dateAx>
      <c:valAx>
        <c:axId val="2078999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9024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03/06/2014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03/06/2014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D4BD2-3571-4BCA-A426-15527635CB99}" type="slidenum">
              <a:rPr lang="en-US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3886347" y="1"/>
            <a:ext cx="2971653" cy="4580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886347" y="8688086"/>
            <a:ext cx="2971653" cy="455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352" tIns="44875" rIns="91352" bIns="44875" anchor="b"/>
          <a:lstStyle/>
          <a:p>
            <a:pPr defTabSz="922338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black"/>
                </a:solidFill>
                <a:latin typeface="Times" charset="0"/>
                <a:ea typeface="+mn-ea"/>
                <a:cs typeface="+mn-cs"/>
              </a:rPr>
              <a:t>1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8688086"/>
            <a:ext cx="2971653" cy="455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1"/>
            <a:ext cx="2971653" cy="4580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3613" y="693738"/>
            <a:ext cx="4932362" cy="3416300"/>
          </a:xfrm>
          <a:ln w="12700" cap="flat"/>
        </p:spPr>
      </p:sp>
      <p:sp>
        <p:nvSpPr>
          <p:cNvPr id="18440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2" tIns="44875" rIns="91352" bIns="4487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153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9D50E9-CC1C-304B-8AEF-02328AF0AEF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9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94107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74721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871543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59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5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24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072959"/>
            <a:ext cx="9658350" cy="5452385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12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92560" y="0"/>
            <a:ext cx="8253040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856656" y="6565726"/>
            <a:ext cx="5867400" cy="247650"/>
          </a:xfrm>
          <a:prstGeom prst="rect">
            <a:avLst/>
          </a:prstGeom>
        </p:spPr>
        <p:txBody>
          <a:bodyPr/>
          <a:lstStyle/>
          <a:p>
            <a:pPr algn="ctr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i="0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Maria</a:t>
            </a:r>
            <a:r>
              <a:rPr lang="en-US" sz="1200" b="0" i="0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Girone, CERN</a:t>
            </a:r>
            <a:r>
              <a:rPr lang="en-US" sz="1200" b="0" i="0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</a:t>
            </a:r>
            <a:endParaRPr lang="en-US" sz="1200" b="0" i="0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4" cstate="print"/>
          <a:srcRect l="18205" t="23021" r="17239" b="29629"/>
          <a:stretch>
            <a:fillRect/>
          </a:stretch>
        </p:blipFill>
        <p:spPr bwMode="auto">
          <a:xfrm>
            <a:off x="0" y="15"/>
            <a:ext cx="789916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0" r:id="rId3"/>
    <p:sldLayoutId id="2147483821" r:id="rId4"/>
    <p:sldLayoutId id="2147483822" r:id="rId5"/>
    <p:sldLayoutId id="2147483823" r:id="rId6"/>
    <p:sldLayoutId id="2147483915" r:id="rId7"/>
    <p:sldLayoutId id="2147483837" r:id="rId8"/>
    <p:sldLayoutId id="2147483832" r:id="rId9"/>
    <p:sldLayoutId id="2147483834" r:id="rId10"/>
    <p:sldLayoutId id="2147483883" r:id="rId11"/>
    <p:sldLayoutId id="2147483884" r:id="rId12"/>
    <p:sldLayoutId id="2147483885" r:id="rId13"/>
    <p:sldLayoutId id="2147483886" r:id="rId14"/>
    <p:sldLayoutId id="2147483905" r:id="rId15"/>
    <p:sldLayoutId id="2147483914" r:id="rId16"/>
    <p:sldLayoutId id="2147484047" r:id="rId17"/>
    <p:sldLayoutId id="2147484048" r:id="rId18"/>
    <p:sldLayoutId id="2147484049" r:id="rId19"/>
    <p:sldLayoutId id="2147484050" r:id="rId20"/>
    <p:sldLayoutId id="2147484062" r:id="rId21"/>
    <p:sldLayoutId id="2147484063" r:id="rId22"/>
  </p:sldLayoutIdLst>
  <p:hf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65000">
              <a:srgbClr val="080500"/>
            </a:gs>
            <a:gs pos="99000">
              <a:srgbClr val="38021F"/>
            </a:gs>
            <a:gs pos="85000">
              <a:srgbClr val="00003E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WithBeamPipeFishEy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944" y="1385392"/>
            <a:ext cx="5472609" cy="547260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140" y="5653"/>
            <a:ext cx="5601072" cy="6093296"/>
          </a:xfrm>
          <a:prstGeom prst="rect">
            <a:avLst/>
          </a:prstGeom>
          <a:effectLst/>
        </p:spPr>
        <p:txBody>
          <a:bodyPr vert="horz" lIns="91407" tIns="45704" rIns="91407" bIns="45704" rtlCol="0" anchor="b">
            <a:noAutofit/>
            <a:scene3d>
              <a:camera prst="orthographicFront"/>
              <a:lightRig rig="threePt" dir="t"/>
            </a:scene3d>
            <a:sp3d>
              <a:bevelT w="8255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sz="4800" kern="1200" spc="-150" baseline="0">
                <a:solidFill>
                  <a:schemeClr val="bg1"/>
                </a:solidFill>
                <a:effectLst>
                  <a:outerShdw blurRad="50800" dist="50800" dir="2700000" algn="tl" rotWithShape="0">
                    <a:schemeClr val="tx2">
                      <a:lumMod val="75000"/>
                      <a:alpha val="43137"/>
                    </a:schemeClr>
                  </a:outerShdw>
                  <a:reflection blurRad="6350" stA="75000" endA="300" endPos="56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sz="60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>
              <a:ln w="11430"/>
              <a:solidFill>
                <a:srgbClr val="FFFFFF"/>
              </a:solidFill>
              <a:effectLst/>
            </a:endParaRPr>
          </a:p>
          <a:p>
            <a:r>
              <a:rPr lang="en-US" sz="6000" b="1" spc="70" dirty="0" smtClean="0">
                <a:ln w="11430"/>
                <a:solidFill>
                  <a:srgbClr val="FFFFFF"/>
                </a:solidFill>
                <a:effectLst/>
              </a:rPr>
              <a:t>CMS Computing</a:t>
            </a:r>
          </a:p>
          <a:p>
            <a:r>
              <a:rPr lang="en-US" sz="4000" b="1" spc="70" dirty="0" smtClean="0">
                <a:ln w="11430"/>
                <a:solidFill>
                  <a:srgbClr val="FFFFFF"/>
                </a:solidFill>
                <a:effectLst/>
              </a:rPr>
              <a:t>Status and Plans</a:t>
            </a:r>
            <a:endParaRPr lang="en-US" sz="4000" b="1" i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4000" b="1" i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 smtClean="0">
              <a:ln w="11430"/>
              <a:solidFill>
                <a:srgbClr val="FFFFFF"/>
              </a:solidFill>
              <a:effectLst/>
            </a:endParaRPr>
          </a:p>
          <a:p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Maria Girone</a:t>
            </a:r>
          </a:p>
          <a:p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LHCC Meeting </a:t>
            </a:r>
          </a:p>
          <a:p>
            <a:r>
              <a:rPr lang="en-US" sz="2800" b="1" spc="70" dirty="0" smtClean="0">
                <a:ln w="11430"/>
                <a:solidFill>
                  <a:srgbClr val="FFFFFF"/>
                </a:solidFill>
              </a:rPr>
              <a:t>3</a:t>
            </a:r>
            <a:r>
              <a:rPr lang="en-US" sz="2800" b="1" spc="70" baseline="30000" dirty="0" smtClean="0">
                <a:ln w="11430"/>
                <a:solidFill>
                  <a:srgbClr val="FFFFFF"/>
                </a:solidFill>
              </a:rPr>
              <a:t>rd</a:t>
            </a:r>
            <a:r>
              <a:rPr lang="en-US" sz="2800" b="1" spc="70" dirty="0" smtClean="0">
                <a:ln w="11430"/>
                <a:solidFill>
                  <a:srgbClr val="FFFFFF"/>
                </a:solidFill>
              </a:rPr>
              <a:t> June 2014</a:t>
            </a:r>
            <a:endParaRPr lang="en-US" sz="2800" b="1" spc="70" dirty="0">
              <a:ln w="11430"/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004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8050" y="-5680"/>
            <a:ext cx="8255000" cy="914400"/>
          </a:xfrm>
        </p:spPr>
        <p:txBody>
          <a:bodyPr/>
          <a:lstStyle/>
          <a:p>
            <a:r>
              <a:rPr lang="en-US" dirty="0" smtClean="0"/>
              <a:t>Data Federation for Reprocessing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160912" y="1196752"/>
            <a:ext cx="5184576" cy="2808312"/>
          </a:xfrm>
        </p:spPr>
        <p:txBody>
          <a:bodyPr/>
          <a:lstStyle/>
          <a:p>
            <a:r>
              <a:rPr lang="en-US" sz="2000" dirty="0"/>
              <a:t>CMS would like to make use of </a:t>
            </a:r>
            <a:r>
              <a:rPr lang="en-US" sz="2000" dirty="0" smtClean="0"/>
              <a:t>data </a:t>
            </a:r>
            <a:r>
              <a:rPr lang="en-US" sz="2000" dirty="0"/>
              <a:t>federations for </a:t>
            </a:r>
            <a:r>
              <a:rPr lang="en-US" sz="2000" dirty="0" smtClean="0"/>
              <a:t>reprocessing </a:t>
            </a:r>
            <a:r>
              <a:rPr lang="en-US" sz="2000" dirty="0"/>
              <a:t>use cases </a:t>
            </a:r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1800" dirty="0" smtClean="0"/>
              <a:t>Allowing </a:t>
            </a:r>
            <a:r>
              <a:rPr lang="en-US" sz="1800" dirty="0"/>
              <a:t>shared production workflows to use CPU at multiple sites and data served over the data federation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pic>
        <p:nvPicPr>
          <p:cNvPr id="5" name="Picture 10" descr="char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908720"/>
            <a:ext cx="3610000" cy="247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272480" y="3429000"/>
            <a:ext cx="936104" cy="432048"/>
          </a:xfrm>
          <a:prstGeom prst="ellipse">
            <a:avLst/>
          </a:prstGeom>
          <a:solidFill>
            <a:srgbClr val="00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sz="1400" dirty="0" smtClean="0"/>
              <a:t>FNAL</a:t>
            </a:r>
            <a:endParaRPr lang="en-US" sz="1400" dirty="0"/>
          </a:p>
        </p:txBody>
      </p:sp>
      <p:sp>
        <p:nvSpPr>
          <p:cNvPr id="7" name="Left Arrow 6"/>
          <p:cNvSpPr/>
          <p:nvPr/>
        </p:nvSpPr>
        <p:spPr bwMode="auto">
          <a:xfrm>
            <a:off x="1280592" y="3501008"/>
            <a:ext cx="792088" cy="288032"/>
          </a:xfrm>
          <a:prstGeom prst="leftArrow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144688" y="3429000"/>
            <a:ext cx="1008112" cy="432048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r>
              <a:rPr lang="en-US" sz="1400" dirty="0" smtClean="0"/>
              <a:t>CNAF</a:t>
            </a:r>
            <a:endParaRPr lang="en-US" sz="1400" dirty="0"/>
          </a:p>
        </p:txBody>
      </p:sp>
      <p:sp>
        <p:nvSpPr>
          <p:cNvPr id="10" name="Content Placeholder 3"/>
          <p:cNvSpPr>
            <a:spLocks noGrp="1"/>
          </p:cNvSpPr>
          <p:nvPr>
            <p:ph idx="13"/>
          </p:nvPr>
        </p:nvSpPr>
        <p:spPr>
          <a:xfrm>
            <a:off x="200472" y="4221088"/>
            <a:ext cx="9075769" cy="2088232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We had an unintended proof of principle.  FNAL </a:t>
            </a:r>
            <a:r>
              <a:rPr lang="en-US" sz="2000" dirty="0"/>
              <a:t>accidently pointed </a:t>
            </a:r>
            <a:r>
              <a:rPr lang="en-US" sz="2000" dirty="0" smtClean="0"/>
              <a:t>to </a:t>
            </a:r>
            <a:r>
              <a:rPr lang="en-US" sz="2000" dirty="0"/>
              <a:t>an obsolete DB and production traffic failed over to </a:t>
            </a:r>
            <a:r>
              <a:rPr lang="en-US" sz="2000" dirty="0" err="1"/>
              <a:t>Xrootd</a:t>
            </a:r>
            <a:endParaRPr lang="en-US" sz="2000" dirty="0"/>
          </a:p>
          <a:p>
            <a:pPr lvl="1">
              <a:defRPr/>
            </a:pPr>
            <a:r>
              <a:rPr lang="en-US" sz="1800" dirty="0"/>
              <a:t>Data was read from CNAF disk at 400MB/s for 2 </a:t>
            </a:r>
            <a:r>
              <a:rPr lang="en-US" sz="1800" dirty="0" smtClean="0"/>
              <a:t>days</a:t>
            </a:r>
          </a:p>
          <a:p>
            <a:pPr lvl="1">
              <a:defRPr/>
            </a:pPr>
            <a:endParaRPr lang="en-US" sz="1800" dirty="0" smtClean="0"/>
          </a:p>
          <a:p>
            <a:pPr>
              <a:defRPr/>
            </a:pPr>
            <a:r>
              <a:rPr lang="en-US" sz="2000" dirty="0" smtClean="0"/>
              <a:t>Regular tests have been added to our 2014 schedule, also during CSA14; larger reprocessing campaigns will be executed in  Q3-Q4 2014</a:t>
            </a:r>
            <a:endParaRPr lang="en-US" sz="2000" dirty="0"/>
          </a:p>
          <a:p>
            <a:pPr marL="274320" lvl="1" indent="0">
              <a:buNone/>
              <a:defRPr/>
            </a:pPr>
            <a:endParaRPr lang="en-US" sz="18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30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sz="2400" dirty="0" smtClean="0"/>
              <a:t>The development of dynamic data placement and </a:t>
            </a:r>
            <a:r>
              <a:rPr lang="en-US" sz="2400" dirty="0" err="1" smtClean="0"/>
              <a:t>clean-up</a:t>
            </a:r>
            <a:r>
              <a:rPr lang="en-US" sz="2400" dirty="0" smtClean="0"/>
              <a:t> is progressing</a:t>
            </a:r>
          </a:p>
          <a:p>
            <a:pPr marL="694944" lvl="1" indent="-457200"/>
            <a:r>
              <a:rPr lang="en-US" sz="2000" dirty="0" smtClean="0"/>
              <a:t>Prototype placement and </a:t>
            </a:r>
            <a:r>
              <a:rPr lang="en-US" sz="2000" dirty="0" err="1" smtClean="0"/>
              <a:t>clean-up</a:t>
            </a:r>
            <a:r>
              <a:rPr lang="en-US" sz="2000" dirty="0" smtClean="0"/>
              <a:t> algorithms are in place</a:t>
            </a:r>
          </a:p>
          <a:p>
            <a:pPr marL="859536" lvl="2" indent="-457200"/>
            <a:r>
              <a:rPr lang="en-US" sz="1800" dirty="0" smtClean="0"/>
              <a:t>The current CSA14 and upgrade samples are placed at Tier-2 sites automatically and the centrally controlled space is under automatic management</a:t>
            </a:r>
          </a:p>
          <a:p>
            <a:pPr marL="402336" lvl="2" indent="0">
              <a:buNone/>
            </a:pPr>
            <a:endParaRPr lang="en-US" sz="1800" dirty="0"/>
          </a:p>
          <a:p>
            <a:r>
              <a:rPr lang="en-US" sz="2400" dirty="0"/>
              <a:t>Next step is to more aggressively clear the caches of underutilized </a:t>
            </a:r>
            <a:r>
              <a:rPr lang="en-US" sz="2400" dirty="0" smtClean="0"/>
              <a:t>samples</a:t>
            </a:r>
            <a:endParaRPr lang="en-US" sz="2000" dirty="0"/>
          </a:p>
          <a:p>
            <a:pPr lvl="1"/>
            <a:r>
              <a:rPr lang="en-US" sz="2000" dirty="0"/>
              <a:t>Will be  exercised during the CSA14 challenge and monitor that we improve the storage utilization </a:t>
            </a:r>
            <a:r>
              <a:rPr lang="en-US" sz="2000" dirty="0" smtClean="0"/>
              <a:t>efficiency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Due to effort redirection in CERN-IT, CMS has been building expertize	</a:t>
            </a:r>
          </a:p>
          <a:p>
            <a:pPr lvl="1"/>
            <a:r>
              <a:rPr lang="en-US" sz="2000" dirty="0" smtClean="0"/>
              <a:t>Exploring with ATLAS on expanding the scope of central operations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Data Placement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-27384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6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908720"/>
            <a:ext cx="9410700" cy="31683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CRAB3 is currently in integration and validation tests before being handed to users for CSA14</a:t>
            </a:r>
          </a:p>
          <a:p>
            <a:pPr marL="484632" lvl="2" indent="-338328">
              <a:buSzPct val="95000"/>
              <a:buFont typeface="Wingdings"/>
              <a:buChar char=""/>
            </a:pPr>
            <a:r>
              <a:rPr lang="en-US" dirty="0">
                <a:solidFill>
                  <a:srgbClr val="800000"/>
                </a:solidFill>
              </a:rPr>
              <a:t>Improved elements for job resubmission and task completion, output data handling and monitoring </a:t>
            </a:r>
            <a:endParaRPr lang="en-US" sz="2000" dirty="0" smtClean="0"/>
          </a:p>
          <a:p>
            <a:pPr lvl="1"/>
            <a:r>
              <a:rPr lang="en-US" sz="2400" dirty="0" smtClean="0"/>
              <a:t>20k running cores have been achieved in the validation, production target is 50% higher</a:t>
            </a:r>
          </a:p>
          <a:p>
            <a:pPr lvl="1"/>
            <a:r>
              <a:rPr lang="en-US" sz="2400" dirty="0" smtClean="0"/>
              <a:t>Physics power users are expected to give feedback this month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Analysis Tools</a:t>
            </a:r>
            <a:endParaRPr lang="en-US" dirty="0"/>
          </a:p>
        </p:txBody>
      </p:sp>
      <p:pic>
        <p:nvPicPr>
          <p:cNvPr id="6" name="Picture 5" descr="Screenshot 2014-05-28 14.52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16" y="3966907"/>
            <a:ext cx="4808984" cy="2674998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00472" y="4077072"/>
            <a:ext cx="4464496" cy="26369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Underlying services have also been updated</a:t>
            </a:r>
          </a:p>
          <a:p>
            <a:pPr lvl="1"/>
            <a:r>
              <a:rPr lang="en-US" sz="2400" dirty="0" smtClean="0"/>
              <a:t>FTS3 for output file handling</a:t>
            </a:r>
          </a:p>
          <a:p>
            <a:pPr lvl="1"/>
            <a:r>
              <a:rPr lang="en-US" sz="2400" dirty="0" smtClean="0"/>
              <a:t>Central Condor queue for scheduling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1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CMS is preparing for nominal LHC beam conditions of Run </a:t>
            </a:r>
            <a:r>
              <a:rPr lang="en-US" sz="28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II</a:t>
            </a:r>
          </a:p>
          <a:p>
            <a:endParaRPr lang="en-US" sz="2800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 lvl="1"/>
            <a:r>
              <a:rPr lang="en-US" sz="2400" dirty="0">
                <a:ea typeface="ＭＳ Ｐゴシック" charset="-128"/>
                <a:cs typeface="ＭＳ Ｐゴシック" charset="-128"/>
              </a:rPr>
              <a:t>Unique opportunity for early discovery ⟶ we need to make sure that all the key components will be in place and working since the very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beginning, to ensure this CMS is performing a Computing Software and Analysis Challenge in July and August</a:t>
            </a:r>
          </a:p>
          <a:p>
            <a:pPr lvl="2"/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U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sers will perform analysis exclusively using CRAB3 and Data Federation and Dynamic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ata techniques</a:t>
            </a:r>
          </a:p>
          <a:p>
            <a:pPr lvl="2"/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Production will exercise access through data federation</a:t>
            </a:r>
          </a:p>
          <a:p>
            <a:pPr lvl="2"/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System performance will be monitored</a:t>
            </a:r>
          </a:p>
          <a:p>
            <a:pPr lvl="2"/>
            <a:endParaRPr lang="en-US" sz="2000" dirty="0" smtClean="0">
              <a:solidFill>
                <a:srgbClr val="8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Ongoing preparatory work, including samples preparation for 2B events at 50ns and &lt;PU&gt;=40 &amp; 20 and 25ns and &lt;PU&gt;=20 </a:t>
            </a:r>
            <a:endParaRPr lang="en-US" sz="24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CSA14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0472" y="1124744"/>
            <a:ext cx="9463147" cy="5400600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 smtClean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12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84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990600"/>
            <a:ext cx="9410700" cy="556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believe we are on schedule for the improvement work to allow CMS to function in the challenging 2015 environment </a:t>
            </a:r>
            <a:r>
              <a:rPr lang="en-US" sz="2400" smtClean="0"/>
              <a:t>and within </a:t>
            </a:r>
            <a:r>
              <a:rPr lang="en-US" sz="2400" dirty="0" smtClean="0"/>
              <a:t>the resources requested</a:t>
            </a:r>
          </a:p>
          <a:p>
            <a:pPr lvl="1"/>
            <a:r>
              <a:rPr lang="en-US" sz="2000" dirty="0" smtClean="0"/>
              <a:t>The schedule had little contingency, but we are making steady progress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The CSA14 challenge will be important to expose the users to new data access techniques and new analysis tools</a:t>
            </a:r>
          </a:p>
          <a:p>
            <a:endParaRPr lang="en-US" sz="2400" dirty="0" smtClean="0"/>
          </a:p>
          <a:p>
            <a:r>
              <a:rPr lang="en-US" sz="2400" dirty="0" smtClean="0"/>
              <a:t>Effort to sustain the progress on improvements continues to be an issue</a:t>
            </a:r>
          </a:p>
          <a:p>
            <a:endParaRPr lang="en-US" sz="2400" dirty="0" smtClean="0"/>
          </a:p>
          <a:p>
            <a:r>
              <a:rPr lang="en-US" sz="2400" dirty="0" smtClean="0"/>
              <a:t>CMS has a brainstorming workshop in mid-June to discuss Upgrade activities</a:t>
            </a:r>
          </a:p>
          <a:p>
            <a:pPr lvl="1"/>
            <a:r>
              <a:rPr lang="en-US" sz="2000" dirty="0" smtClean="0"/>
              <a:t>There are innovative ideas, but a coherent direction is still forming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651000" y="0"/>
            <a:ext cx="8255000" cy="914400"/>
          </a:xfrm>
        </p:spPr>
        <p:txBody>
          <a:bodyPr/>
          <a:lstStyle/>
          <a:p>
            <a:r>
              <a:rPr lang="en-US" dirty="0" smtClean="0"/>
              <a:t>Outlook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110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68624" y="1772816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Backup Slides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778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Summary Table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Screenshot 2014-06-03 11.31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1772816"/>
            <a:ext cx="95377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648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Q1  2014 WLCG Resource </a:t>
            </a:r>
            <a:r>
              <a:rPr lang="en-US" dirty="0"/>
              <a:t>U</a:t>
            </a:r>
            <a:r>
              <a:rPr lang="en-US" dirty="0" smtClean="0"/>
              <a:t>tilization </a:t>
            </a:r>
            <a:endParaRPr lang="en-US" dirty="0"/>
          </a:p>
          <a:p>
            <a:pPr lvl="2"/>
            <a:r>
              <a:rPr lang="en-US" dirty="0" smtClean="0"/>
              <a:t>Commissioning the HLT for data reprocessing and MC production</a:t>
            </a:r>
          </a:p>
          <a:p>
            <a:pPr lvl="2"/>
            <a:endParaRPr lang="en-US" dirty="0"/>
          </a:p>
          <a:p>
            <a:r>
              <a:rPr lang="en-US" dirty="0" smtClean="0"/>
              <a:t>Preparing for Run II </a:t>
            </a:r>
          </a:p>
          <a:p>
            <a:pPr lvl="1"/>
            <a:r>
              <a:rPr lang="en-US" dirty="0" smtClean="0"/>
              <a:t>Data Management, Analysis </a:t>
            </a:r>
            <a:r>
              <a:rPr lang="en-US" dirty="0"/>
              <a:t>T</a:t>
            </a:r>
            <a:r>
              <a:rPr lang="en-US" dirty="0" smtClean="0"/>
              <a:t>ools evolution</a:t>
            </a:r>
          </a:p>
          <a:p>
            <a:pPr lvl="2"/>
            <a:r>
              <a:rPr lang="en-US" dirty="0"/>
              <a:t>Progress on the Tier-0 and AI</a:t>
            </a:r>
          </a:p>
          <a:p>
            <a:pPr lvl="2"/>
            <a:r>
              <a:rPr lang="en-US" dirty="0" smtClean="0"/>
              <a:t>Data Federation</a:t>
            </a:r>
          </a:p>
          <a:p>
            <a:pPr lvl="2"/>
            <a:r>
              <a:rPr lang="en-US" dirty="0" smtClean="0"/>
              <a:t>Dynamic Data Placement </a:t>
            </a:r>
          </a:p>
          <a:p>
            <a:pPr lvl="2"/>
            <a:r>
              <a:rPr lang="en-US" dirty="0" smtClean="0"/>
              <a:t>CRAB3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The CMS summer 2014 Computing, Software and Analysis challenge (CSA14) </a:t>
            </a:r>
          </a:p>
          <a:p>
            <a:endParaRPr lang="en-US" dirty="0"/>
          </a:p>
          <a:p>
            <a:r>
              <a:rPr lang="en-US" dirty="0" smtClean="0"/>
              <a:t>Outlook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12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5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5400600" cy="42672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</a:t>
            </a:r>
            <a:r>
              <a:rPr lang="en-US" sz="2000" dirty="0" smtClean="0"/>
              <a:t>esources fully used </a:t>
            </a:r>
            <a:r>
              <a:rPr lang="en-US" sz="2000" dirty="0" smtClean="0"/>
              <a:t>so far,</a:t>
            </a:r>
            <a:r>
              <a:rPr lang="en-US" sz="2000" dirty="0" smtClean="0"/>
              <a:t> </a:t>
            </a:r>
            <a:r>
              <a:rPr lang="en-US" sz="2000" dirty="0" smtClean="0"/>
              <a:t>with high-priority requests for selected physics results (Heavy Ion, precision W mass measurements, ..) CSA14  preparation samples and detector upgrade studies </a:t>
            </a:r>
          </a:p>
          <a:p>
            <a:pPr lvl="1"/>
            <a:r>
              <a:rPr lang="en-US" sz="1600" dirty="0" smtClean="0"/>
              <a:t> Tier-1 pledge utilization has been close to 125% </a:t>
            </a:r>
            <a:endParaRPr lang="en-US" sz="1600" dirty="0"/>
          </a:p>
          <a:p>
            <a:pPr lvl="1"/>
            <a:r>
              <a:rPr lang="en-US" sz="1600" dirty="0" smtClean="0"/>
              <a:t> 89% CPU efficiency for organized processing activities</a:t>
            </a:r>
          </a:p>
          <a:p>
            <a:endParaRPr lang="en-US" sz="2000" dirty="0" smtClean="0"/>
          </a:p>
          <a:p>
            <a:r>
              <a:rPr lang="en-US" sz="2000" dirty="0" smtClean="0"/>
              <a:t>Tier</a:t>
            </a:r>
            <a:r>
              <a:rPr lang="en-US" sz="2000" dirty="0"/>
              <a:t>-2s are still the bulk of the first step of simulation production, and the primary analysis resource </a:t>
            </a:r>
            <a:endParaRPr lang="en-US" sz="2000" dirty="0" smtClean="0"/>
          </a:p>
          <a:p>
            <a:pPr lvl="1"/>
            <a:r>
              <a:rPr lang="en-US" sz="1600" dirty="0" smtClean="0"/>
              <a:t>99.8% pledge utilization </a:t>
            </a:r>
          </a:p>
          <a:p>
            <a:pPr lvl="1"/>
            <a:r>
              <a:rPr lang="en-US" sz="1600" dirty="0" smtClean="0"/>
              <a:t> 80% </a:t>
            </a:r>
            <a:r>
              <a:rPr lang="en-US" sz="1600" dirty="0"/>
              <a:t>average CPU efficiency, factoring in the analysis efficiency as well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Q1 2014 Resource Utilization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228600" y="4941168"/>
            <a:ext cx="9410700" cy="1447800"/>
          </a:xfrm>
        </p:spPr>
        <p:txBody>
          <a:bodyPr/>
          <a:lstStyle/>
          <a:p>
            <a:pPr marL="342900" indent="-342900"/>
            <a:r>
              <a:rPr lang="en-US" sz="2000" dirty="0"/>
              <a:t>The opening the Tier</a:t>
            </a:r>
            <a:r>
              <a:rPr lang="en-US" sz="2000" dirty="0" smtClean="0"/>
              <a:t>-0 </a:t>
            </a:r>
            <a:r>
              <a:rPr lang="en-US" sz="2000" dirty="0"/>
              <a:t>for production tasks like a Tier-1, and analysis activity like a Tier-</a:t>
            </a:r>
            <a:r>
              <a:rPr lang="en-US" sz="2000" dirty="0" smtClean="0"/>
              <a:t>2 have given CMS the opportunity to start commissioning the CERN AI infrastructure, building on the success of the HLT farm commissioning</a:t>
            </a:r>
            <a:endParaRPr lang="en-US" sz="1600" dirty="0"/>
          </a:p>
          <a:p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093274"/>
              </p:ext>
            </p:extLst>
          </p:nvPr>
        </p:nvGraphicFramePr>
        <p:xfrm>
          <a:off x="5457056" y="11247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817096" y="2374536"/>
            <a:ext cx="34563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9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480" y="908720"/>
            <a:ext cx="5688632" cy="273630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Computing is utilizing the resources for the high priority tasks of CMS</a:t>
            </a:r>
          </a:p>
          <a:p>
            <a:pPr lvl="1"/>
            <a:r>
              <a:rPr lang="en-US" sz="2000" dirty="0" smtClean="0"/>
              <a:t>Simulation is divided into GEN-SIM, which is concentrated at Tier-2s, and reconstruction (AOD), which is currently Tier-1</a:t>
            </a:r>
          </a:p>
          <a:p>
            <a:pPr lvl="1"/>
            <a:r>
              <a:rPr lang="en-US" sz="2000" dirty="0" smtClean="0"/>
              <a:t>Events may be reconstructed more than once for different pile-up conditions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Activities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64968" y="5410200"/>
            <a:ext cx="5241032" cy="1447800"/>
          </a:xfrm>
        </p:spPr>
        <p:txBody>
          <a:bodyPr/>
          <a:lstStyle/>
          <a:p>
            <a:r>
              <a:rPr lang="en-US" sz="2000" dirty="0"/>
              <a:t>System extremely busy with many production tasks running, all </a:t>
            </a:r>
            <a:r>
              <a:rPr lang="en-US" sz="2000" dirty="0" smtClean="0"/>
              <a:t>high priority!</a:t>
            </a:r>
          </a:p>
          <a:p>
            <a:pPr lvl="1"/>
            <a:r>
              <a:rPr lang="en-US" sz="1400" dirty="0" smtClean="0"/>
              <a:t>Upgrade</a:t>
            </a:r>
            <a:r>
              <a:rPr lang="en-US" sz="1400" dirty="0" smtClean="0"/>
              <a:t>, W mass measurements, CSA14 sample preparation, and Higgs and Exotica Studies</a:t>
            </a:r>
            <a:endParaRPr lang="en-US" sz="1400" dirty="0"/>
          </a:p>
        </p:txBody>
      </p:sp>
      <p:pic>
        <p:nvPicPr>
          <p:cNvPr id="7" name="Picture 6" descr="PastedGraphic-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60" y="980728"/>
            <a:ext cx="3604840" cy="2160912"/>
          </a:xfrm>
          <a:prstGeom prst="rect">
            <a:avLst/>
          </a:prstGeom>
        </p:spPr>
      </p:pic>
      <p:pic>
        <p:nvPicPr>
          <p:cNvPr id="8" name="Picture 7" descr="PastedGraphic-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30" y="3212976"/>
            <a:ext cx="3600400" cy="21582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99729" y="2473151"/>
            <a:ext cx="156178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650M </a:t>
            </a:r>
            <a:r>
              <a:rPr lang="en-US" sz="1400" dirty="0" err="1" smtClean="0"/>
              <a:t>evts</a:t>
            </a:r>
            <a:r>
              <a:rPr lang="en-US" sz="1400" dirty="0" smtClean="0"/>
              <a:t>/month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157226" y="4653136"/>
            <a:ext cx="133227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1B </a:t>
            </a:r>
            <a:r>
              <a:rPr lang="en-US" sz="1400" dirty="0" err="1" smtClean="0"/>
              <a:t>evts</a:t>
            </a:r>
            <a:r>
              <a:rPr lang="en-US" sz="1400" dirty="0"/>
              <a:t>/</a:t>
            </a:r>
            <a:r>
              <a:rPr lang="en-US" sz="1400" dirty="0" smtClean="0"/>
              <a:t>month</a:t>
            </a:r>
            <a:endParaRPr lang="en-US" sz="1400" dirty="0"/>
          </a:p>
        </p:txBody>
      </p:sp>
      <p:pic>
        <p:nvPicPr>
          <p:cNvPr id="5" name="Picture 4" descr="PastedGraphic-1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3501008"/>
            <a:ext cx="4176464" cy="31338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32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536" y="0"/>
            <a:ext cx="8568952" cy="836712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HLT </a:t>
            </a:r>
            <a:r>
              <a:rPr lang="en-US" dirty="0" smtClean="0"/>
              <a:t>and AI for </a:t>
            </a:r>
            <a:r>
              <a:rPr lang="en-US" dirty="0"/>
              <a:t>HI data reprocessing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4797152"/>
            <a:ext cx="9410700" cy="1728192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000" dirty="0" smtClean="0"/>
              <a:t>Excellent test of a thorough commissioning work of 6000 virtual cores set up as </a:t>
            </a:r>
            <a:r>
              <a:rPr lang="en-US" sz="2000" dirty="0" err="1" smtClean="0"/>
              <a:t>Openstack</a:t>
            </a:r>
            <a:r>
              <a:rPr lang="en-US" sz="2000" dirty="0" smtClean="0"/>
              <a:t> Cloud resources over 8 months </a:t>
            </a:r>
          </a:p>
          <a:p>
            <a:pPr lvl="3"/>
            <a:r>
              <a:rPr lang="en-US" sz="1800" dirty="0" smtClean="0"/>
              <a:t>during the winter shutdown the HLT farm will roughly increase the Tier-1 reprocessing resources by 40% </a:t>
            </a:r>
          </a:p>
          <a:p>
            <a:pPr lvl="2"/>
            <a:r>
              <a:rPr lang="en-US" sz="1800" dirty="0"/>
              <a:t>Able to start all virtual machines on the HLT </a:t>
            </a:r>
            <a:r>
              <a:rPr lang="en-US" sz="1800" dirty="0" smtClean="0"/>
              <a:t>quickly </a:t>
            </a:r>
            <a:r>
              <a:rPr lang="en-US" sz="1800" dirty="0" smtClean="0"/>
              <a:t>compatibly with</a:t>
            </a:r>
            <a:r>
              <a:rPr lang="en-US" sz="1800" dirty="0" smtClean="0"/>
              <a:t> usage </a:t>
            </a:r>
            <a:r>
              <a:rPr lang="en-US" sz="1800" dirty="0" smtClean="0"/>
              <a:t>in </a:t>
            </a:r>
            <a:r>
              <a:rPr lang="en-US" sz="1800" dirty="0" smtClean="0"/>
              <a:t>inter</a:t>
            </a:r>
            <a:r>
              <a:rPr lang="en-US" sz="1800" dirty="0"/>
              <a:t>-fill </a:t>
            </a:r>
            <a:r>
              <a:rPr lang="en-US" sz="1800" dirty="0" smtClean="0"/>
              <a:t>periods, which can provide some contingency with additional resources during the year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15552" y="980728"/>
            <a:ext cx="4176464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The HLT, with an AI contribution, has been very successfully used for a high-priority data reprocessing of the 2011 Heavy Ion data 	</a:t>
            </a:r>
          </a:p>
          <a:p>
            <a:pPr lvl="1"/>
            <a:r>
              <a:rPr lang="en-US" sz="1600" dirty="0" smtClean="0"/>
              <a:t>Made a very tight schedule of one month before </a:t>
            </a:r>
            <a:r>
              <a:rPr lang="en-US" sz="1600" dirty="0" smtClean="0"/>
              <a:t>Quark Matter 2014</a:t>
            </a:r>
            <a:endParaRPr lang="en-US" sz="1600" dirty="0" smtClean="0"/>
          </a:p>
          <a:p>
            <a:pPr lvl="1"/>
            <a:r>
              <a:rPr lang="en-US" sz="1600" dirty="0" smtClean="0"/>
              <a:t>Whole node cloud provisioning allows to provide </a:t>
            </a:r>
            <a:r>
              <a:rPr lang="en-US" sz="1600" b="1" dirty="0" smtClean="0"/>
              <a:t>higher memory </a:t>
            </a:r>
            <a:r>
              <a:rPr lang="en-US" sz="1600" dirty="0" smtClean="0"/>
              <a:t>slots for HI</a:t>
            </a:r>
          </a:p>
          <a:p>
            <a:pPr lvl="1"/>
            <a:r>
              <a:rPr lang="en-US" sz="1600" dirty="0" smtClean="0"/>
              <a:t>Upgraded network allows high CPU efficiency for data reprocessing using the whole farm</a:t>
            </a:r>
          </a:p>
          <a:p>
            <a:pPr lvl="2"/>
            <a:r>
              <a:rPr lang="en-US" sz="1400" dirty="0" smtClean="0"/>
              <a:t>No bottleneck reading from EOS</a:t>
            </a:r>
          </a:p>
          <a:p>
            <a:pPr lvl="1"/>
            <a:endParaRPr lang="en-US" sz="1600" dirty="0" smtClean="0"/>
          </a:p>
        </p:txBody>
      </p:sp>
      <p:pic>
        <p:nvPicPr>
          <p:cNvPr id="6" name="Picture 5" descr="ochazeCDR-01-LC3_VE694_TRAFFIC_Cust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14" y="2924944"/>
            <a:ext cx="3130686" cy="1556480"/>
          </a:xfrm>
          <a:prstGeom prst="rect">
            <a:avLst/>
          </a:prstGeom>
        </p:spPr>
      </p:pic>
      <p:pic>
        <p:nvPicPr>
          <p:cNvPr id="7" name="Picture 6" descr="wallclock_efficiency_t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05" y="1052736"/>
            <a:ext cx="2549084" cy="1593178"/>
          </a:xfrm>
          <a:prstGeom prst="rect">
            <a:avLst/>
          </a:prstGeom>
        </p:spPr>
      </p:pic>
      <p:pic>
        <p:nvPicPr>
          <p:cNvPr id="5" name="Picture 4" descr="PastedGraphic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458" t="24870" r="34458" b="2500"/>
          <a:stretch/>
        </p:blipFill>
        <p:spPr>
          <a:xfrm>
            <a:off x="2648744" y="836712"/>
            <a:ext cx="4762792" cy="20736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3572709" y="1760677"/>
            <a:ext cx="13215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100" dirty="0" smtClean="0"/>
          </a:p>
          <a:p>
            <a:r>
              <a:rPr lang="en-US" sz="1100" dirty="0" smtClean="0"/>
              <a:t>Events Processed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2920" y="2996952"/>
            <a:ext cx="2400266" cy="1800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17096" y="1825660"/>
            <a:ext cx="1224136" cy="523220"/>
          </a:xfrm>
          <a:prstGeom prst="rect">
            <a:avLst/>
          </a:prstGeom>
          <a:solidFill>
            <a:srgbClr val="D2D2F4"/>
          </a:solidFill>
          <a:ln>
            <a:solidFill>
              <a:srgbClr val="8792F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Heavy Ion 2011 Data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193360" y="1700808"/>
            <a:ext cx="1224136" cy="523220"/>
          </a:xfrm>
          <a:prstGeom prst="rect">
            <a:avLst/>
          </a:prstGeom>
          <a:solidFill>
            <a:srgbClr val="FF937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HLT CPU </a:t>
            </a:r>
          </a:p>
          <a:p>
            <a:r>
              <a:rPr lang="en-US" sz="1400" dirty="0" smtClean="0"/>
              <a:t>Efficiency</a:t>
            </a:r>
            <a:endParaRPr lang="en-US" sz="1400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12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05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CMS computing has evolved around two concepts</a:t>
            </a:r>
          </a:p>
          <a:p>
            <a:pPr lvl="1"/>
            <a:r>
              <a:rPr lang="en-US" dirty="0" smtClean="0"/>
              <a:t>Flexibility in where resources are used</a:t>
            </a:r>
          </a:p>
          <a:p>
            <a:pPr lvl="2"/>
            <a:r>
              <a:rPr lang="en-US" dirty="0" smtClean="0"/>
              <a:t>We are developing the ability to share workflows across sites and access the input from remote storage</a:t>
            </a:r>
          </a:p>
          <a:p>
            <a:pPr lvl="3"/>
            <a:r>
              <a:rPr lang="en-US" dirty="0" smtClean="0"/>
              <a:t>Data Federation and disk/tape separation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edicated cloud resources from AI (Tier-0) and HLT</a:t>
            </a:r>
          </a:p>
          <a:p>
            <a:pPr lvl="2"/>
            <a:r>
              <a:rPr lang="en-US" dirty="0" smtClean="0"/>
              <a:t>Opportunistic Computing</a:t>
            </a:r>
          </a:p>
          <a:p>
            <a:pPr lvl="3"/>
            <a:r>
              <a:rPr lang="en-US" dirty="0"/>
              <a:t>Bootstrapping CMS environment on any resource using pilots, </a:t>
            </a:r>
            <a:r>
              <a:rPr lang="en-US" dirty="0" smtClean="0"/>
              <a:t>utilizing </a:t>
            </a:r>
            <a:r>
              <a:rPr lang="en-US" dirty="0"/>
              <a:t>allocations on super computers and leadership class </a:t>
            </a:r>
            <a:r>
              <a:rPr lang="en-US" dirty="0" smtClean="0"/>
              <a:t>machines</a:t>
            </a:r>
          </a:p>
          <a:p>
            <a:pPr lvl="3"/>
            <a:r>
              <a:rPr lang="en-US" dirty="0" smtClean="0"/>
              <a:t>Academic Cloud Provisioned resources</a:t>
            </a:r>
          </a:p>
          <a:p>
            <a:pPr lvl="4"/>
            <a:r>
              <a:rPr lang="en-US" dirty="0" smtClean="0"/>
              <a:t>Commissioned new opportunistic cloud resource in Taiwan</a:t>
            </a:r>
          </a:p>
          <a:p>
            <a:pPr lvl="1"/>
            <a:r>
              <a:rPr lang="en-US" dirty="0" smtClean="0"/>
              <a:t>Efficiency in how resources are used</a:t>
            </a:r>
          </a:p>
          <a:p>
            <a:pPr lvl="2"/>
            <a:r>
              <a:rPr lang="en-US" dirty="0" smtClean="0"/>
              <a:t>Dynamic data placement and cache release</a:t>
            </a:r>
          </a:p>
          <a:p>
            <a:pPr lvl="2"/>
            <a:r>
              <a:rPr lang="en-US" dirty="0" smtClean="0"/>
              <a:t>Single global queue for analysis and production with Glide-In WMS</a:t>
            </a:r>
          </a:p>
          <a:p>
            <a:pPr lvl="2"/>
            <a:r>
              <a:rPr lang="en-US" dirty="0" smtClean="0"/>
              <a:t>New distributed analysis tools for users: CRAB3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Run2 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12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29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593" y="-27384"/>
            <a:ext cx="853994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2014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1187624"/>
            <a:ext cx="9476053" cy="5265712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2400" b="1" dirty="0" smtClean="0">
                <a:solidFill>
                  <a:srgbClr val="008000"/>
                </a:solidFill>
              </a:rPr>
              <a:t>  </a:t>
            </a:r>
            <a:r>
              <a:rPr lang="en-US" sz="2400" b="1" dirty="0" smtClean="0"/>
              <a:t>Data </a:t>
            </a:r>
            <a:r>
              <a:rPr lang="en-US" sz="2400" b="1" dirty="0"/>
              <a:t>Management milestone</a:t>
            </a:r>
            <a:r>
              <a:rPr lang="en-US" sz="2400" b="1" dirty="0" smtClean="0"/>
              <a:t>: </a:t>
            </a:r>
            <a:r>
              <a:rPr lang="en-US" sz="2400" b="1" dirty="0"/>
              <a:t>30 April </a:t>
            </a:r>
            <a:r>
              <a:rPr lang="en-US" sz="2400" b="1" dirty="0" smtClean="0"/>
              <a:t>2014</a:t>
            </a:r>
            <a:endParaRPr lang="en-US" sz="2400" b="1" dirty="0"/>
          </a:p>
          <a:p>
            <a:pPr lvl="1"/>
            <a:r>
              <a:rPr lang="en-US" sz="2000" dirty="0" smtClean="0"/>
              <a:t>Demonstrate </a:t>
            </a:r>
            <a:r>
              <a:rPr lang="en-US" sz="2000" dirty="0"/>
              <a:t>the functionality and scale of the improved Data Management </a:t>
            </a:r>
            <a:r>
              <a:rPr lang="en-US" sz="2000" dirty="0" smtClean="0"/>
              <a:t>system</a:t>
            </a:r>
          </a:p>
          <a:p>
            <a:pPr lvl="2"/>
            <a:r>
              <a:rPr lang="en-US" sz="1800" dirty="0" smtClean="0"/>
              <a:t>Disk and tape separated to manage Tier-1 disk resources and control tape access </a:t>
            </a:r>
            <a:endParaRPr lang="en-US" sz="1800" dirty="0"/>
          </a:p>
          <a:p>
            <a:pPr lvl="2">
              <a:lnSpc>
                <a:spcPct val="70000"/>
              </a:lnSpc>
            </a:pPr>
            <a:r>
              <a:rPr lang="en-US" sz="1800" dirty="0"/>
              <a:t>D</a:t>
            </a:r>
            <a:r>
              <a:rPr lang="en-US" sz="1800" dirty="0" smtClean="0"/>
              <a:t>ata federation and data access  (AAA) </a:t>
            </a:r>
          </a:p>
          <a:p>
            <a:r>
              <a:rPr lang="en-US" sz="2400" b="1" dirty="0" smtClean="0"/>
              <a:t>Analysis </a:t>
            </a:r>
            <a:r>
              <a:rPr lang="en-US" sz="2400" b="1" dirty="0"/>
              <a:t>M</a:t>
            </a:r>
            <a:r>
              <a:rPr lang="en-US" sz="2400" b="1" dirty="0" smtClean="0"/>
              <a:t>ilestone</a:t>
            </a:r>
            <a:r>
              <a:rPr lang="en-US" sz="2400" dirty="0" smtClean="0"/>
              <a:t>: </a:t>
            </a:r>
            <a:r>
              <a:rPr lang="en-US" sz="2400" b="1" dirty="0"/>
              <a:t>30 </a:t>
            </a:r>
            <a:r>
              <a:rPr lang="en-US" sz="2400" b="1" dirty="0" smtClean="0"/>
              <a:t>June </a:t>
            </a:r>
            <a:r>
              <a:rPr lang="en-US" sz="2400" b="1" dirty="0"/>
              <a:t>2014 </a:t>
            </a:r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emonstrate the full production scale of the new </a:t>
            </a:r>
            <a:r>
              <a:rPr lang="en-US" sz="2000" b="1" dirty="0" smtClean="0">
                <a:solidFill>
                  <a:srgbClr val="000000"/>
                </a:solidFill>
              </a:rPr>
              <a:t>CRAB3 </a:t>
            </a:r>
            <a:r>
              <a:rPr lang="en-US" sz="2000" dirty="0" smtClean="0"/>
              <a:t>distributed analysis tools</a:t>
            </a:r>
          </a:p>
          <a:p>
            <a:pPr lvl="2"/>
            <a:r>
              <a:rPr lang="en-US" sz="1800" dirty="0" smtClean="0"/>
              <a:t>Profiting from the refactoring in the  Common Analysis Framework project </a:t>
            </a:r>
          </a:p>
          <a:p>
            <a:pPr lvl="2"/>
            <a:r>
              <a:rPr lang="en-US" sz="1800" dirty="0"/>
              <a:t>Main changes are reducing the job failures in handling of user data products, improved job tracking and automatic resubmission </a:t>
            </a:r>
          </a:p>
          <a:p>
            <a:pPr marL="342900" indent="-342900"/>
            <a:r>
              <a:rPr lang="en-US" sz="2400" b="1" dirty="0" smtClean="0"/>
              <a:t>Organized </a:t>
            </a:r>
            <a:r>
              <a:rPr lang="en-US" sz="2400" b="1" dirty="0"/>
              <a:t>Production </a:t>
            </a:r>
            <a:r>
              <a:rPr lang="en-US" sz="2400" b="1" dirty="0" smtClean="0"/>
              <a:t>Milestone</a:t>
            </a:r>
            <a:r>
              <a:rPr lang="en-US" sz="2400" dirty="0" smtClean="0"/>
              <a:t>: </a:t>
            </a:r>
            <a:r>
              <a:rPr lang="en-US" sz="2400" b="1" dirty="0"/>
              <a:t>31 October </a:t>
            </a:r>
            <a:r>
              <a:rPr lang="en-US" sz="2400" b="1" dirty="0" smtClean="0"/>
              <a:t>2014</a:t>
            </a:r>
            <a:endParaRPr lang="en-US" sz="2400" dirty="0"/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xercise </a:t>
            </a:r>
            <a:r>
              <a:rPr lang="en-US" sz="2000" dirty="0"/>
              <a:t>the full system for organized production</a:t>
            </a:r>
          </a:p>
          <a:p>
            <a:pPr lvl="2"/>
            <a:r>
              <a:rPr lang="en-US" sz="1800" dirty="0" smtClean="0"/>
              <a:t>Utilize </a:t>
            </a:r>
            <a:r>
              <a:rPr lang="en-US" sz="1800" dirty="0"/>
              <a:t>the Agile Infrastructure (IT-CC and Wigner) at 12k cores </a:t>
            </a:r>
            <a:r>
              <a:rPr lang="en-US" sz="1800" dirty="0" smtClean="0"/>
              <a:t>scale for the Tier-0</a:t>
            </a:r>
            <a:endParaRPr lang="en-US" sz="1800" dirty="0"/>
          </a:p>
          <a:p>
            <a:pPr lvl="2">
              <a:lnSpc>
                <a:spcPct val="80000"/>
              </a:lnSpc>
            </a:pPr>
            <a:r>
              <a:rPr lang="en-US" sz="1800" dirty="0"/>
              <a:t>Run with multi-core at </a:t>
            </a:r>
            <a:r>
              <a:rPr lang="en-US" sz="1800" dirty="0" smtClean="0"/>
              <a:t>Tier-0 </a:t>
            </a:r>
            <a:r>
              <a:rPr lang="en-US" sz="1800" dirty="0"/>
              <a:t>and </a:t>
            </a:r>
            <a:r>
              <a:rPr lang="en-US" sz="1800" dirty="0" smtClean="0"/>
              <a:t>Tier-1 </a:t>
            </a:r>
            <a:r>
              <a:rPr lang="en-US" sz="1800" dirty="0"/>
              <a:t>for data </a:t>
            </a:r>
            <a:r>
              <a:rPr lang="en-US" sz="1800" dirty="0" smtClean="0"/>
              <a:t>reconstruction</a:t>
            </a:r>
          </a:p>
          <a:p>
            <a:pPr lvl="2">
              <a:lnSpc>
                <a:spcPct val="70000"/>
              </a:lnSpc>
            </a:pPr>
            <a:r>
              <a:rPr lang="en-US" sz="1800" dirty="0" smtClean="0"/>
              <a:t>Demonstrate shared workflows to improve latency and speed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12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11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on Tier-0 and AI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28464" y="980728"/>
            <a:ext cx="4896544" cy="4608511"/>
          </a:xfrm>
          <a:prstGeom prst="rect">
            <a:avLst/>
          </a:prstGeom>
        </p:spPr>
        <p:txBody>
          <a:bodyPr/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We are planning to provision the Tier-0 resources directly on </a:t>
            </a:r>
            <a:r>
              <a:rPr lang="en-US" sz="2400" dirty="0" err="1" smtClean="0"/>
              <a:t>OpenStack</a:t>
            </a:r>
            <a:r>
              <a:rPr lang="en-US" sz="2400" dirty="0" smtClean="0"/>
              <a:t> through glide-In WMS</a:t>
            </a:r>
          </a:p>
          <a:p>
            <a:pPr lvl="1"/>
            <a:r>
              <a:rPr lang="en-US" sz="2000" dirty="0"/>
              <a:t>We currently cannot reach the same ramp-up performance </a:t>
            </a:r>
            <a:r>
              <a:rPr lang="en-US" sz="2000" dirty="0" smtClean="0"/>
              <a:t>as the HLT due to a high rate of  </a:t>
            </a:r>
            <a:r>
              <a:rPr lang="en-US" sz="2000" dirty="0"/>
              <a:t>VMs </a:t>
            </a:r>
            <a:r>
              <a:rPr lang="en-US" sz="2000" dirty="0" smtClean="0"/>
              <a:t>failures on AI </a:t>
            </a:r>
          </a:p>
          <a:p>
            <a:pPr lvl="2"/>
            <a:r>
              <a:rPr lang="en-US" sz="1800" dirty="0" smtClean="0"/>
              <a:t>Discussion planned with AI experts </a:t>
            </a:r>
            <a:endParaRPr lang="en-US" sz="1800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880992" y="4077072"/>
            <a:ext cx="4824536" cy="2592288"/>
          </a:xfrm>
          <a:prstGeom prst="rect">
            <a:avLst/>
          </a:prstGeom>
        </p:spPr>
        <p:txBody>
          <a:bodyPr/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Wigner CPU efficiency has been measured for both CMS production and analysis jobs</a:t>
            </a:r>
          </a:p>
          <a:p>
            <a:pPr lvl="1"/>
            <a:r>
              <a:rPr lang="en-US" sz="1800" dirty="0" smtClean="0"/>
              <a:t>We see only a small decrease in CPU efficiency in I/O bound applications reading data from EOS </a:t>
            </a:r>
            <a:r>
              <a:rPr lang="en-US" sz="1800" dirty="0" err="1" smtClean="0"/>
              <a:t>Meyrin</a:t>
            </a:r>
            <a:endParaRPr lang="en-US" sz="1800" dirty="0" smtClean="0"/>
          </a:p>
          <a:p>
            <a:pPr lvl="2"/>
            <a:r>
              <a:rPr lang="en-US" sz="1600" dirty="0" smtClean="0"/>
              <a:t>CMSSW is optimized for high latency  </a:t>
            </a:r>
            <a:r>
              <a:rPr lang="en-US" sz="1600" dirty="0"/>
              <a:t>I/O performance </a:t>
            </a:r>
            <a:r>
              <a:rPr lang="en-US" sz="1600" dirty="0" smtClean="0"/>
              <a:t>using advanced </a:t>
            </a:r>
            <a:r>
              <a:rPr lang="en-US" sz="1600" dirty="0" err="1" smtClean="0"/>
              <a:t>TTree</a:t>
            </a:r>
            <a:r>
              <a:rPr lang="en-US" sz="1600" dirty="0" smtClean="0"/>
              <a:t> secondary caching techniques 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375" y="980728"/>
            <a:ext cx="4746625" cy="30734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573016"/>
            <a:ext cx="4993245" cy="290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8545" y="5157193"/>
            <a:ext cx="1224136" cy="646331"/>
          </a:xfrm>
          <a:prstGeom prst="rect">
            <a:avLst/>
          </a:prstGeom>
          <a:solidFill>
            <a:srgbClr val="FF937D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Requesting</a:t>
            </a:r>
          </a:p>
          <a:p>
            <a:r>
              <a:rPr lang="en-US" sz="1200" dirty="0" smtClean="0"/>
              <a:t>100 VMs of </a:t>
            </a:r>
          </a:p>
          <a:p>
            <a:r>
              <a:rPr lang="en-US" sz="1200" dirty="0"/>
              <a:t>v</a:t>
            </a:r>
            <a:r>
              <a:rPr lang="en-US" sz="1200" dirty="0" smtClean="0"/>
              <a:t>arious flavors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876745" y="2348880"/>
            <a:ext cx="2000893" cy="307777"/>
          </a:xfrm>
          <a:prstGeom prst="rect">
            <a:avLst/>
          </a:prstGeom>
          <a:solidFill>
            <a:srgbClr val="FF937D"/>
          </a:solidFill>
        </p:spPr>
        <p:txBody>
          <a:bodyPr wrap="none" rtlCol="0">
            <a:spAutoFit/>
          </a:bodyPr>
          <a:lstStyle/>
          <a:p>
            <a:r>
              <a:rPr lang="en-US" sz="1400" kern="1200" dirty="0" smtClean="0"/>
              <a:t>Analysis jobs: 6% drop</a:t>
            </a:r>
            <a:endParaRPr lang="en-US" sz="1400" kern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37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on Data Federation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0" y="5229200"/>
            <a:ext cx="4736976" cy="1368152"/>
          </a:xfrm>
          <a:prstGeom prst="rect">
            <a:avLst/>
          </a:prstGeom>
        </p:spPr>
        <p:txBody>
          <a:bodyPr/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Small penalty in CPU efficiency for analysis jobs that read data remotely using data federation</a:t>
            </a:r>
          </a:p>
        </p:txBody>
      </p:sp>
      <p:pic>
        <p:nvPicPr>
          <p:cNvPr id="8" name="chart-3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15129" y="1052737"/>
            <a:ext cx="5018391" cy="3096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25008" y="4077072"/>
            <a:ext cx="4464496" cy="273630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3"/>
          <p:cNvSpPr txBox="1">
            <a:spLocks/>
          </p:cNvSpPr>
          <p:nvPr/>
        </p:nvSpPr>
        <p:spPr>
          <a:xfrm>
            <a:off x="0" y="1052736"/>
            <a:ext cx="4828050" cy="3888432"/>
          </a:xfrm>
          <a:prstGeom prst="rect">
            <a:avLst/>
          </a:prstGeom>
        </p:spPr>
        <p:txBody>
          <a:bodyPr/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  <a:effectLst/>
              </a:defRPr>
            </a:pPr>
            <a:r>
              <a:rPr lang="en-US" sz="2400" dirty="0"/>
              <a:t>Provide access to all CMS </a:t>
            </a:r>
            <a:r>
              <a:rPr lang="en-US" sz="2400" dirty="0" smtClean="0"/>
              <a:t>data for analysis </a:t>
            </a:r>
            <a:r>
              <a:rPr lang="en-US" sz="2400" dirty="0"/>
              <a:t>over the wide area through </a:t>
            </a:r>
            <a:r>
              <a:rPr lang="en-US" sz="2400" dirty="0" err="1" smtClean="0"/>
              <a:t>Xrootd</a:t>
            </a:r>
            <a:endParaRPr lang="en-US" sz="2400" dirty="0" smtClean="0"/>
          </a:p>
          <a:p>
            <a:pPr lvl="1">
              <a:defRPr sz="1800">
                <a:solidFill>
                  <a:srgbClr val="000000"/>
                </a:solidFill>
                <a:effectLst/>
              </a:defRPr>
            </a:pPr>
            <a:r>
              <a:rPr lang="en-US" sz="2000" dirty="0" smtClean="0"/>
              <a:t>access </a:t>
            </a:r>
            <a:r>
              <a:rPr lang="en-US" sz="2000" dirty="0"/>
              <a:t>20% of data across wide </a:t>
            </a:r>
            <a:r>
              <a:rPr lang="en-US" sz="2000" dirty="0" smtClean="0"/>
              <a:t>area, 60k </a:t>
            </a:r>
            <a:r>
              <a:rPr lang="en-US" sz="2000" dirty="0"/>
              <a:t>files/day, O(100TB)/</a:t>
            </a:r>
            <a:r>
              <a:rPr lang="en-US" sz="2000" dirty="0" smtClean="0"/>
              <a:t>day</a:t>
            </a:r>
            <a:r>
              <a:rPr lang="en-US" sz="2000" dirty="0"/>
              <a:t> </a:t>
            </a:r>
            <a:endParaRPr lang="en-US" sz="2000" dirty="0" smtClean="0"/>
          </a:p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en-US" sz="2400" dirty="0" smtClean="0"/>
              <a:t>File-opening test complete</a:t>
            </a:r>
          </a:p>
          <a:p>
            <a:pPr lvl="1">
              <a:defRPr sz="1800">
                <a:solidFill>
                  <a:srgbClr val="000000"/>
                </a:solidFill>
                <a:effectLst/>
              </a:defRPr>
            </a:pPr>
            <a:r>
              <a:rPr lang="en-US" sz="1600" dirty="0" smtClean="0"/>
              <a:t>Sustained </a:t>
            </a:r>
            <a:r>
              <a:rPr lang="en-US" sz="1600" dirty="0"/>
              <a:t>rate is 200Hz </a:t>
            </a:r>
            <a:r>
              <a:rPr lang="en-US" sz="1600" dirty="0" smtClean="0"/>
              <a:t>– much higher than what we expect in production use </a:t>
            </a:r>
            <a:endParaRPr lang="en-US" sz="2400" dirty="0" smtClean="0"/>
          </a:p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en-US" sz="2400" dirty="0" smtClean="0"/>
              <a:t>File-reading test: we </a:t>
            </a:r>
            <a:r>
              <a:rPr lang="en-US" sz="2400" dirty="0"/>
              <a:t>see about 400MB/s </a:t>
            </a:r>
            <a:r>
              <a:rPr lang="en-US" sz="2400" dirty="0" smtClean="0"/>
              <a:t>(35TB/day) read </a:t>
            </a:r>
            <a:r>
              <a:rPr lang="en-US" sz="2400" dirty="0"/>
              <a:t>over the wide area</a:t>
            </a:r>
          </a:p>
          <a:p>
            <a:pPr lvl="2">
              <a:defRPr sz="1800">
                <a:solidFill>
                  <a:srgbClr val="000000"/>
                </a:solidFill>
                <a:effectLst/>
              </a:defRPr>
            </a:pPr>
            <a:r>
              <a:rPr lang="en-US" sz="1600" dirty="0">
                <a:solidFill>
                  <a:srgbClr val="800000"/>
                </a:solidFill>
              </a:rPr>
              <a:t>Thousands of active transfers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57056" y="4653136"/>
            <a:ext cx="237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Purely Local Reading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601072" y="5949280"/>
            <a:ext cx="2930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Purely Federation Reading</a:t>
            </a:r>
            <a:endParaRPr lang="en-US" sz="180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-27384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78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47271</TotalTime>
  <Words>1383</Words>
  <Application>Microsoft Macintosh PowerPoint</Application>
  <PresentationFormat>A4 Paper (210x297 mm)</PresentationFormat>
  <Paragraphs>179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3_IntroducingPowerPoint2007</vt:lpstr>
      <vt:lpstr>PowerPoint Presentation</vt:lpstr>
      <vt:lpstr>Outline </vt:lpstr>
      <vt:lpstr>Q1 2014 Resource Utilization</vt:lpstr>
      <vt:lpstr>Production Activities</vt:lpstr>
      <vt:lpstr>The HLT and AI for HI data reprocessing </vt:lpstr>
      <vt:lpstr>Preparing for Run2 </vt:lpstr>
      <vt:lpstr>2014 Milestones</vt:lpstr>
      <vt:lpstr>Progress on Tier-0 and AI</vt:lpstr>
      <vt:lpstr>Progress on Data Federation</vt:lpstr>
      <vt:lpstr>Data Federation for Reprocessing </vt:lpstr>
      <vt:lpstr>Dynamic Data Placement</vt:lpstr>
      <vt:lpstr>Distributed Analysis Tools</vt:lpstr>
      <vt:lpstr>CSA14</vt:lpstr>
      <vt:lpstr>Outlook </vt:lpstr>
      <vt:lpstr>PowerPoint Presentation</vt:lpstr>
      <vt:lpstr>Resource Summary Table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Maria Girone</cp:lastModifiedBy>
  <cp:revision>1584</cp:revision>
  <cp:lastPrinted>2014-05-31T10:10:14Z</cp:lastPrinted>
  <dcterms:created xsi:type="dcterms:W3CDTF">2012-07-23T13:35:26Z</dcterms:created>
  <dcterms:modified xsi:type="dcterms:W3CDTF">2014-06-03T09:37:11Z</dcterms:modified>
</cp:coreProperties>
</file>