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5" r:id="rId1"/>
  </p:sldMasterIdLst>
  <p:notesMasterIdLst>
    <p:notesMasterId r:id="rId9"/>
  </p:notesMasterIdLst>
  <p:handoutMasterIdLst>
    <p:handoutMasterId r:id="rId10"/>
  </p:handoutMasterIdLst>
  <p:sldIdLst>
    <p:sldId id="2945" r:id="rId2"/>
    <p:sldId id="2974" r:id="rId3"/>
    <p:sldId id="2975" r:id="rId4"/>
    <p:sldId id="2976" r:id="rId5"/>
    <p:sldId id="2980" r:id="rId6"/>
    <p:sldId id="2979" r:id="rId7"/>
    <p:sldId id="2978" r:id="rId8"/>
  </p:sldIdLst>
  <p:sldSz cx="9906000" cy="6858000" type="A4"/>
  <p:notesSz cx="6858000" cy="91440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301D8"/>
    <a:srgbClr val="DEFFBD"/>
    <a:srgbClr val="E8FFE3"/>
    <a:srgbClr val="B0DAFF"/>
    <a:srgbClr val="FFFFFF"/>
    <a:srgbClr val="450000"/>
    <a:srgbClr val="002500"/>
    <a:srgbClr val="000F00"/>
    <a:srgbClr val="003400"/>
    <a:srgbClr val="002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83" autoAdjust="0"/>
    <p:restoredTop sz="86565" autoAdjust="0"/>
  </p:normalViewPr>
  <p:slideViewPr>
    <p:cSldViewPr>
      <p:cViewPr varScale="1">
        <p:scale>
          <a:sx n="75" d="100"/>
          <a:sy n="75" d="100"/>
        </p:scale>
        <p:origin x="-760" y="-1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2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28A1FA-C691-439C-8181-FD5554FB9B55}" type="datetimeFigureOut">
              <a:rPr lang="en-US"/>
              <a:pPr>
                <a:defRPr/>
              </a:pPr>
              <a:t>6/3/14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22EFD57-A20D-4410-9457-CB2422E99A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64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42D9A9-35BB-4F43-8EF9-27C0DD4C2482}" type="datetimeFigureOut">
              <a:rPr lang="en-US"/>
              <a:pPr>
                <a:defRPr/>
              </a:pPr>
              <a:t>6/3/14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9CD74B-FFC3-4798-8381-CB06BDF34A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2585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684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56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3063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672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28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89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BD4BD2-3571-4BCA-A426-15527635CB99}" type="slidenum">
              <a:rPr lang="en-US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3886347" y="1"/>
            <a:ext cx="2971653" cy="4580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3886347" y="8688086"/>
            <a:ext cx="2971653" cy="4559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352" tIns="44875" rIns="91352" bIns="44875" anchor="b"/>
          <a:lstStyle/>
          <a:p>
            <a:pPr defTabSz="922338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prstClr val="black"/>
                </a:solidFill>
                <a:latin typeface="Times" charset="0"/>
                <a:ea typeface="+mn-ea"/>
                <a:cs typeface="+mn-cs"/>
              </a:rPr>
              <a:t>1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8688086"/>
            <a:ext cx="2971653" cy="4559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0" y="1"/>
            <a:ext cx="2971653" cy="4580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3224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843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3613" y="693738"/>
            <a:ext cx="4932362" cy="3416300"/>
          </a:xfrm>
          <a:ln w="12700" cap="flat"/>
        </p:spPr>
      </p:sp>
      <p:sp>
        <p:nvSpPr>
          <p:cNvPr id="18440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352" tIns="44875" rIns="91352" bIns="44875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42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153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000000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9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3810000"/>
            <a:ext cx="44577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91630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7850" y="36576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908720"/>
            <a:ext cx="9410700" cy="426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5402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7850" y="36576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990600"/>
            <a:ext cx="45402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874721"/>
            <a:ext cx="470535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871543"/>
            <a:ext cx="470535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59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980728"/>
            <a:ext cx="470535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12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25008" y="4581128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85756" y="4578920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9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12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9" y="555195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555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24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0" y="1072959"/>
            <a:ext cx="9658350" cy="5452385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12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992560" y="0"/>
            <a:ext cx="8253040" cy="692696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1856656" y="6565726"/>
            <a:ext cx="5867400" cy="247650"/>
          </a:xfrm>
          <a:prstGeom prst="rect">
            <a:avLst/>
          </a:prstGeom>
        </p:spPr>
        <p:txBody>
          <a:bodyPr/>
          <a:lstStyle/>
          <a:p>
            <a:pPr algn="ctr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0" i="0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Offline Coordinators</a:t>
            </a:r>
            <a:endParaRPr lang="en-US" sz="1200" b="0" i="0" kern="1200" dirty="0">
              <a:solidFill>
                <a:schemeClr val="tx1">
                  <a:lumMod val="50000"/>
                </a:scheme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4" cstate="print"/>
          <a:srcRect l="18205" t="23021" r="17239" b="29629"/>
          <a:stretch>
            <a:fillRect/>
          </a:stretch>
        </p:blipFill>
        <p:spPr bwMode="auto">
          <a:xfrm>
            <a:off x="0" y="15"/>
            <a:ext cx="789916" cy="692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31" r:id="rId2"/>
    <p:sldLayoutId id="2147483830" r:id="rId3"/>
    <p:sldLayoutId id="2147483821" r:id="rId4"/>
    <p:sldLayoutId id="2147483822" r:id="rId5"/>
    <p:sldLayoutId id="2147483823" r:id="rId6"/>
    <p:sldLayoutId id="2147483915" r:id="rId7"/>
    <p:sldLayoutId id="2147483837" r:id="rId8"/>
    <p:sldLayoutId id="2147483832" r:id="rId9"/>
    <p:sldLayoutId id="2147483834" r:id="rId10"/>
    <p:sldLayoutId id="2147483883" r:id="rId11"/>
    <p:sldLayoutId id="2147483884" r:id="rId12"/>
    <p:sldLayoutId id="2147483885" r:id="rId13"/>
    <p:sldLayoutId id="2147483886" r:id="rId14"/>
    <p:sldLayoutId id="2147483905" r:id="rId15"/>
    <p:sldLayoutId id="2147483914" r:id="rId16"/>
    <p:sldLayoutId id="2147484047" r:id="rId17"/>
    <p:sldLayoutId id="2147484048" r:id="rId18"/>
    <p:sldLayoutId id="2147484049" r:id="rId19"/>
    <p:sldLayoutId id="2147484050" r:id="rId20"/>
    <p:sldLayoutId id="2147484062" r:id="rId21"/>
    <p:sldLayoutId id="2147484063" r:id="rId22"/>
  </p:sldLayoutIdLst>
  <p:hf sldNum="0" hdr="0" ft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rgbClr val="000000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65000">
              <a:srgbClr val="080500"/>
            </a:gs>
            <a:gs pos="99000">
              <a:srgbClr val="38021F"/>
            </a:gs>
            <a:gs pos="85000">
              <a:srgbClr val="00003E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MSWithBeamPipeFishEy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944" y="1385392"/>
            <a:ext cx="5472609" cy="547260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5601072" cy="6093296"/>
          </a:xfrm>
          <a:prstGeom prst="rect">
            <a:avLst/>
          </a:prstGeom>
          <a:effectLst/>
        </p:spPr>
        <p:txBody>
          <a:bodyPr vert="horz" lIns="91407" tIns="45704" rIns="91407" bIns="45704" rtlCol="0" anchor="b">
            <a:noAutofit/>
            <a:scene3d>
              <a:camera prst="orthographicFront"/>
              <a:lightRig rig="threePt" dir="t"/>
            </a:scene3d>
            <a:sp3d>
              <a:bevelT w="8255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sz="4800" kern="1200" spc="-150" baseline="0">
                <a:solidFill>
                  <a:schemeClr val="bg1"/>
                </a:solidFill>
                <a:effectLst>
                  <a:outerShdw blurRad="50800" dist="50800" dir="2700000" algn="tl" rotWithShape="0">
                    <a:schemeClr val="tx2">
                      <a:lumMod val="75000"/>
                      <a:alpha val="43137"/>
                    </a:schemeClr>
                  </a:outerShdw>
                  <a:reflection blurRad="6350" stA="75000" endA="300" endPos="56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en-US" sz="6000" b="1" spc="70" dirty="0" smtClean="0">
              <a:ln w="11430"/>
              <a:solidFill>
                <a:srgbClr val="FFFFFF"/>
              </a:solidFill>
              <a:effectLst/>
            </a:endParaRPr>
          </a:p>
          <a:p>
            <a:endParaRPr lang="en-US" sz="6000" b="1" spc="70" dirty="0">
              <a:ln w="11430"/>
              <a:solidFill>
                <a:srgbClr val="FFFFFF"/>
              </a:solidFill>
              <a:effectLst/>
            </a:endParaRPr>
          </a:p>
          <a:p>
            <a:endParaRPr lang="en-US" sz="6000" b="1" spc="70" dirty="0" smtClean="0">
              <a:ln w="11430"/>
              <a:solidFill>
                <a:srgbClr val="FFFFFF"/>
              </a:solidFill>
              <a:effectLst/>
            </a:endParaRPr>
          </a:p>
          <a:p>
            <a:endParaRPr lang="en-US" sz="6000" b="1" spc="70" dirty="0">
              <a:ln w="11430"/>
              <a:solidFill>
                <a:srgbClr val="FFFFFF"/>
              </a:solidFill>
              <a:effectLst/>
            </a:endParaRPr>
          </a:p>
          <a:p>
            <a:r>
              <a:rPr lang="en-US" sz="6000" b="1" spc="70" dirty="0" smtClean="0">
                <a:ln w="11430"/>
                <a:solidFill>
                  <a:srgbClr val="FFFFFF"/>
                </a:solidFill>
                <a:effectLst/>
              </a:rPr>
              <a:t>CMS Software</a:t>
            </a:r>
          </a:p>
          <a:p>
            <a:r>
              <a:rPr lang="en-US" sz="4000" b="1" spc="70" dirty="0" smtClean="0">
                <a:ln w="11430"/>
                <a:solidFill>
                  <a:srgbClr val="FFFFFF"/>
                </a:solidFill>
                <a:effectLst/>
              </a:rPr>
              <a:t>Status and Plans</a:t>
            </a:r>
            <a:endParaRPr lang="en-US" sz="4000" b="1" i="1" spc="70" dirty="0" smtClean="0">
              <a:ln w="11430"/>
              <a:solidFill>
                <a:srgbClr val="FFFFFF"/>
              </a:solidFill>
              <a:effectLst/>
            </a:endParaRPr>
          </a:p>
          <a:p>
            <a:endParaRPr lang="en-US" sz="4000" b="1" i="1" spc="70" dirty="0" smtClean="0">
              <a:ln w="11430"/>
              <a:solidFill>
                <a:srgbClr val="FFFFFF"/>
              </a:solidFill>
              <a:effectLst/>
            </a:endParaRPr>
          </a:p>
          <a:p>
            <a:endParaRPr lang="en-US" sz="3200" b="1" spc="70" dirty="0" smtClean="0">
              <a:ln w="11430"/>
              <a:solidFill>
                <a:srgbClr val="FFFFFF"/>
              </a:solidFill>
              <a:effectLst/>
            </a:endParaRPr>
          </a:p>
          <a:p>
            <a:endParaRPr lang="en-US" sz="3200" b="1" spc="70" dirty="0">
              <a:ln w="11430"/>
              <a:solidFill>
                <a:srgbClr val="FFFFFF"/>
              </a:solidFill>
              <a:effectLst/>
            </a:endParaRPr>
          </a:p>
          <a:p>
            <a:endParaRPr lang="en-US" sz="3200" b="1" spc="70" dirty="0" smtClean="0">
              <a:ln w="11430"/>
              <a:solidFill>
                <a:srgbClr val="FFFFFF"/>
              </a:solidFill>
              <a:effectLst/>
            </a:endParaRPr>
          </a:p>
          <a:p>
            <a:r>
              <a:rPr lang="en-US" sz="3200" b="1" spc="70" dirty="0" smtClean="0">
                <a:ln w="11430"/>
                <a:solidFill>
                  <a:srgbClr val="FFFFFF"/>
                </a:solidFill>
                <a:effectLst/>
              </a:rPr>
              <a:t>Liz Sexton-Kennedy, </a:t>
            </a:r>
            <a:r>
              <a:rPr lang="en-US" sz="3200" b="1" spc="70" dirty="0" smtClean="0">
                <a:ln w="11430"/>
                <a:solidFill>
                  <a:srgbClr val="FFFFFF"/>
                </a:solidFill>
                <a:effectLst/>
              </a:rPr>
              <a:t>Peter </a:t>
            </a:r>
            <a:r>
              <a:rPr lang="en-US" sz="3200" b="1" spc="70" dirty="0" smtClean="0">
                <a:ln w="11430"/>
                <a:solidFill>
                  <a:srgbClr val="FFFFFF"/>
                </a:solidFill>
                <a:effectLst/>
              </a:rPr>
              <a:t>Elmer, David Lange</a:t>
            </a:r>
          </a:p>
          <a:p>
            <a:r>
              <a:rPr lang="en-US" sz="3200" b="1" spc="70" dirty="0" smtClean="0">
                <a:ln w="11430"/>
                <a:solidFill>
                  <a:srgbClr val="FFFFFF"/>
                </a:solidFill>
                <a:effectLst/>
              </a:rPr>
              <a:t>LHCC Meeting </a:t>
            </a:r>
          </a:p>
          <a:p>
            <a:r>
              <a:rPr lang="en-US" sz="2800" b="1" spc="70" dirty="0" smtClean="0">
                <a:ln w="11430"/>
                <a:solidFill>
                  <a:srgbClr val="FFFFFF"/>
                </a:solidFill>
              </a:rPr>
              <a:t>3</a:t>
            </a:r>
            <a:r>
              <a:rPr lang="en-US" sz="2800" b="1" spc="70" baseline="30000" dirty="0" smtClean="0">
                <a:ln w="11430"/>
                <a:solidFill>
                  <a:srgbClr val="FFFFFF"/>
                </a:solidFill>
              </a:rPr>
              <a:t>rd</a:t>
            </a:r>
            <a:r>
              <a:rPr lang="en-US" sz="2800" b="1" spc="70" dirty="0" smtClean="0">
                <a:ln w="11430"/>
                <a:solidFill>
                  <a:srgbClr val="FFFFFF"/>
                </a:solidFill>
              </a:rPr>
              <a:t> June 2014</a:t>
            </a:r>
            <a:endParaRPr lang="en-US" sz="2800" b="1" spc="70" dirty="0">
              <a:ln w="11430"/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2004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472" y="1025352"/>
            <a:ext cx="9410700" cy="58326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CMSSW_7_1_0 release: 17 June 2014</a:t>
            </a:r>
          </a:p>
          <a:p>
            <a:pPr lvl="1"/>
            <a:r>
              <a:rPr lang="en-US" dirty="0" smtClean="0"/>
              <a:t>Usage: </a:t>
            </a:r>
          </a:p>
          <a:p>
            <a:pPr lvl="2"/>
            <a:r>
              <a:rPr lang="en-US" dirty="0" smtClean="0"/>
              <a:t>Generation and Simulation samples for run 2 startup</a:t>
            </a:r>
          </a:p>
          <a:p>
            <a:pPr lvl="2"/>
            <a:r>
              <a:rPr lang="en-US" dirty="0" smtClean="0"/>
              <a:t>Limited digitization and reconstruction reprocessing, post-CSA14</a:t>
            </a:r>
          </a:p>
          <a:p>
            <a:pPr lvl="2"/>
            <a:r>
              <a:rPr lang="en-US" dirty="0" smtClean="0"/>
              <a:t>Mid-week global runs starting in July</a:t>
            </a:r>
          </a:p>
          <a:p>
            <a:pPr lvl="1"/>
            <a:r>
              <a:rPr lang="en-US" dirty="0" smtClean="0"/>
              <a:t>Major new features:</a:t>
            </a:r>
          </a:p>
          <a:p>
            <a:pPr lvl="2"/>
            <a:r>
              <a:rPr lang="en-US" dirty="0" smtClean="0"/>
              <a:t>Finalized simulation geometry for the 2015 CMS detector</a:t>
            </a:r>
          </a:p>
          <a:p>
            <a:pPr lvl="2"/>
            <a:r>
              <a:rPr lang="en-US" dirty="0" smtClean="0"/>
              <a:t>Integration of </a:t>
            </a:r>
            <a:r>
              <a:rPr lang="en-US" dirty="0" smtClean="0">
                <a:solidFill>
                  <a:srgbClr val="FF0000"/>
                </a:solidFill>
              </a:rPr>
              <a:t>GEANT 4.10</a:t>
            </a:r>
          </a:p>
          <a:p>
            <a:pPr lvl="2"/>
            <a:r>
              <a:rPr lang="en-US" dirty="0" smtClean="0"/>
              <a:t>Deployment of the </a:t>
            </a:r>
            <a:r>
              <a:rPr lang="en-US" dirty="0" smtClean="0">
                <a:solidFill>
                  <a:srgbClr val="FF0000"/>
                </a:solidFill>
              </a:rPr>
              <a:t>multi-threaded CMSSW framework</a:t>
            </a:r>
          </a:p>
          <a:p>
            <a:pPr lvl="2"/>
            <a:r>
              <a:rPr lang="en-US" dirty="0" smtClean="0"/>
              <a:t>Significant progress in moving to ROOT 6, however it is not yet thread-safe.</a:t>
            </a:r>
          </a:p>
          <a:p>
            <a:r>
              <a:rPr lang="en-US" dirty="0" smtClean="0"/>
              <a:t>CMSSW_7_2_0 release: 24 November 2014</a:t>
            </a:r>
          </a:p>
          <a:p>
            <a:pPr lvl="1"/>
            <a:r>
              <a:rPr lang="en-US" dirty="0" smtClean="0"/>
              <a:t>Usage:</a:t>
            </a:r>
          </a:p>
          <a:p>
            <a:pPr lvl="2"/>
            <a:r>
              <a:rPr lang="en-US" dirty="0" smtClean="0"/>
              <a:t>Digitization and reconstruction for run 2 startup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CMSSW release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853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8050" y="0"/>
            <a:ext cx="8653462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Multi-threaded framework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0472" y="980728"/>
            <a:ext cx="9410700" cy="587727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Goal for phase 1: </a:t>
            </a:r>
          </a:p>
          <a:p>
            <a:pPr lvl="1"/>
            <a:r>
              <a:rPr lang="en-US" dirty="0" smtClean="0"/>
              <a:t>Using 4 threads in a single process achieve roughly the same throughput as 4 processes running on four cores, BUT with much less memory, resulting in much easier computing operations.</a:t>
            </a:r>
          </a:p>
          <a:p>
            <a:pPr lvl="1"/>
            <a:r>
              <a:rPr lang="en-US" dirty="0" smtClean="0"/>
              <a:t>In a multi-core era where sufficient memory per core is available to process an entire event this is all we need.</a:t>
            </a:r>
          </a:p>
          <a:p>
            <a:pPr lvl="2"/>
            <a:r>
              <a:rPr lang="en-US" dirty="0" smtClean="0"/>
              <a:t>Recently: major progress in percentage of compliant reconstruction code</a:t>
            </a:r>
          </a:p>
          <a:p>
            <a:pPr lvl="3"/>
            <a:r>
              <a:rPr lang="en-US" dirty="0" smtClean="0"/>
              <a:t>In a 4-core job, reconstruction workflows now achieve a 200-300% throughput increase relative to a single threaded application with only 30-40% increase in RSS size.</a:t>
            </a:r>
          </a:p>
          <a:p>
            <a:r>
              <a:rPr lang="en-US" dirty="0" smtClean="0"/>
              <a:t>Goal for phase 2:</a:t>
            </a:r>
          </a:p>
          <a:p>
            <a:pPr lvl="1"/>
            <a:r>
              <a:rPr lang="en-US" dirty="0" smtClean="0"/>
              <a:t>Once many-core solutions are </a:t>
            </a:r>
            <a:r>
              <a:rPr lang="en-US" dirty="0" smtClean="0"/>
              <a:t>required, </a:t>
            </a:r>
            <a:r>
              <a:rPr lang="en-US" dirty="0" smtClean="0"/>
              <a:t>we will aim to deploy finer-grained parallelism which could achieve better throughput compared to multiple processes and reduction of long tails.</a:t>
            </a:r>
          </a:p>
        </p:txBody>
      </p:sp>
    </p:spTree>
    <p:extLst>
      <p:ext uri="{BB962C8B-B14F-4D97-AF65-F5344CB8AC3E}">
        <p14:creationId xmlns:p14="http://schemas.microsoft.com/office/powerpoint/2010/main" val="1894680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472" y="1124744"/>
            <a:ext cx="9410700" cy="5256584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Adoption of </a:t>
            </a:r>
            <a:r>
              <a:rPr lang="en-US" sz="2800" dirty="0" err="1" smtClean="0"/>
              <a:t>Geant</a:t>
            </a:r>
            <a:r>
              <a:rPr lang="en-US" sz="2800" dirty="0" smtClean="0"/>
              <a:t> 4.10</a:t>
            </a:r>
          </a:p>
          <a:p>
            <a:pPr lvl="1"/>
            <a:r>
              <a:rPr lang="en-US" sz="2400" dirty="0" smtClean="0"/>
              <a:t>In the beginning of Mar. we made a build of </a:t>
            </a:r>
            <a:r>
              <a:rPr lang="en-US" sz="2400" dirty="0" err="1" smtClean="0"/>
              <a:t>Geant</a:t>
            </a:r>
            <a:r>
              <a:rPr lang="en-US" sz="2400" dirty="0" smtClean="0"/>
              <a:t> 4.10 </a:t>
            </a:r>
            <a:r>
              <a:rPr lang="en-US" sz="2400" dirty="0" smtClean="0"/>
              <a:t>for testing</a:t>
            </a:r>
          </a:p>
          <a:p>
            <a:pPr lvl="1"/>
            <a:r>
              <a:rPr lang="en-US" sz="2400" dirty="0" smtClean="0"/>
              <a:t>A quick validation showed no major problems so we have moved to it as default for more intense validation</a:t>
            </a:r>
          </a:p>
          <a:p>
            <a:pPr lvl="1"/>
            <a:r>
              <a:rPr lang="en-US" sz="2400" dirty="0" smtClean="0"/>
              <a:t>Depending on physics process we get a 17-30% speedup </a:t>
            </a:r>
            <a:endParaRPr lang="en-US" sz="2800" dirty="0" smtClean="0"/>
          </a:p>
          <a:p>
            <a:r>
              <a:rPr lang="en-US" sz="2800" dirty="0" smtClean="0"/>
              <a:t>New scheme of mixing for </a:t>
            </a:r>
            <a:r>
              <a:rPr lang="en-US" sz="2800" dirty="0" smtClean="0"/>
              <a:t>pileup</a:t>
            </a:r>
            <a:endParaRPr lang="en-US" sz="2800" dirty="0"/>
          </a:p>
          <a:p>
            <a:pPr lvl="1"/>
            <a:r>
              <a:rPr lang="en-US" sz="2400" dirty="0" smtClean="0"/>
              <a:t>Create a pileup dataset that contains the correct pileup distribution (25ns vs. 50ns, correct mu) once and reuse it for multiple signal samples</a:t>
            </a:r>
          </a:p>
          <a:p>
            <a:pPr lvl="1"/>
            <a:r>
              <a:rPr lang="en-US" sz="2400" dirty="0" smtClean="0"/>
              <a:t>Plan to use this scheme in CSA14 for the most challenging PU scheme of 25ns and mu of 40</a:t>
            </a:r>
          </a:p>
          <a:p>
            <a:r>
              <a:rPr lang="en-US" sz="2800" dirty="0" smtClean="0"/>
              <a:t>Many improvements in the reconstruction</a:t>
            </a:r>
          </a:p>
          <a:p>
            <a:r>
              <a:rPr lang="en-US" sz="2800" dirty="0" err="1" smtClean="0"/>
              <a:t>MiniAOD</a:t>
            </a:r>
            <a:r>
              <a:rPr lang="en-US" sz="2800" dirty="0" smtClean="0"/>
              <a:t>, 10 times smaller then the  AOD</a:t>
            </a:r>
          </a:p>
          <a:p>
            <a:pPr lvl="1"/>
            <a:r>
              <a:rPr lang="en-US" sz="2400" dirty="0" smtClean="0"/>
              <a:t> benefits from the lessons learned from run 1 </a:t>
            </a: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 In the Next Release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59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472" y="1124744"/>
            <a:ext cx="9410700" cy="525658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There is a significant effort in R&amp;D </a:t>
            </a:r>
          </a:p>
          <a:p>
            <a:pPr lvl="1"/>
            <a:r>
              <a:rPr lang="en-US" sz="2400" dirty="0" smtClean="0"/>
              <a:t>More details are available in the slide presented at the last meeting in the backup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Many of us in CMS are very interest in collaboration with the HEP Software Foundation and have contributed white papers.</a:t>
            </a:r>
          </a:p>
          <a:p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444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344488" y="2276872"/>
            <a:ext cx="9410700" cy="1447800"/>
          </a:xfrm>
        </p:spPr>
        <p:txBody>
          <a:bodyPr/>
          <a:lstStyle/>
          <a:p>
            <a:r>
              <a:rPr lang="en-US" sz="3600" dirty="0" smtClean="0"/>
              <a:t>Backup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02643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472" y="1124744"/>
            <a:ext cx="9410700" cy="4536504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Issues driving CMSSW </a:t>
            </a:r>
          </a:p>
          <a:p>
            <a:pPr lvl="1"/>
            <a:r>
              <a:rPr lang="en-US" sz="2400" dirty="0" smtClean="0"/>
              <a:t>Technology evolution is a driver for change in CMSSW for the medium/long term</a:t>
            </a:r>
          </a:p>
          <a:p>
            <a:pPr lvl="1"/>
            <a:r>
              <a:rPr lang="en-US" sz="2400" dirty="0" smtClean="0"/>
              <a:t>How to improve performance </a:t>
            </a:r>
            <a:r>
              <a:rPr lang="en-US" sz="2400" dirty="0"/>
              <a:t>and scalability in throughput/cost </a:t>
            </a:r>
            <a:r>
              <a:rPr lang="en-US" sz="2400" dirty="0" smtClean="0"/>
              <a:t>for future</a:t>
            </a:r>
            <a:endParaRPr lang="en-US" sz="2400" dirty="0"/>
          </a:p>
          <a:p>
            <a:pPr lvl="1"/>
            <a:r>
              <a:rPr lang="en-US" sz="2400" dirty="0" smtClean="0"/>
              <a:t>How to make </a:t>
            </a:r>
            <a:r>
              <a:rPr lang="en-US" sz="2400" dirty="0"/>
              <a:t>continued efficient use of existing resources and open possibilities to access additional resources (e.g., HPC</a:t>
            </a:r>
            <a:r>
              <a:rPr lang="en-US" sz="2400" dirty="0" smtClean="0"/>
              <a:t>)</a:t>
            </a:r>
            <a:endParaRPr lang="en-US" sz="2800" dirty="0" smtClean="0"/>
          </a:p>
          <a:p>
            <a:r>
              <a:rPr lang="en-US" sz="2800" dirty="0" smtClean="0"/>
              <a:t>Taking first steps to setup software environment for development</a:t>
            </a:r>
          </a:p>
          <a:p>
            <a:pPr lvl="1"/>
            <a:r>
              <a:rPr lang="en-US" sz="2400" dirty="0" smtClean="0"/>
              <a:t>Building demonstrators within for software components on new architectures (</a:t>
            </a:r>
            <a:r>
              <a:rPr lang="en-US" sz="2400" dirty="0"/>
              <a:t>GPU, ARM, Xeon Phi, </a:t>
            </a:r>
            <a:r>
              <a:rPr lang="en-US" sz="2400" dirty="0" err="1"/>
              <a:t>etc</a:t>
            </a:r>
            <a:r>
              <a:rPr lang="en-US" sz="2400" dirty="0" smtClean="0"/>
              <a:t>)</a:t>
            </a:r>
          </a:p>
          <a:p>
            <a:pPr lvl="2"/>
            <a:r>
              <a:rPr lang="en-US" sz="2200" dirty="0" smtClean="0"/>
              <a:t>Moving standalone development into CMS environment to ease cost of entry for collaboration involvement</a:t>
            </a:r>
          </a:p>
          <a:p>
            <a:pPr lvl="1"/>
            <a:r>
              <a:rPr lang="en-US" sz="2400" dirty="0" smtClean="0"/>
              <a:t>Incorporating infrastructure into CMSSW: profilers, software development </a:t>
            </a:r>
            <a:br>
              <a:rPr lang="en-US" sz="2400" dirty="0" smtClean="0"/>
            </a:br>
            <a:r>
              <a:rPr lang="en-US" sz="2400" dirty="0" smtClean="0"/>
              <a:t>tools, </a:t>
            </a:r>
            <a:r>
              <a:rPr lang="en-US" sz="2400" dirty="0" err="1" smtClean="0"/>
              <a:t>etc</a:t>
            </a:r>
            <a:r>
              <a:rPr lang="en-US" sz="2400" dirty="0" smtClean="0"/>
              <a:t> for new architectures</a:t>
            </a:r>
          </a:p>
          <a:p>
            <a:pPr lvl="1"/>
            <a:r>
              <a:rPr lang="en-US" sz="2400" dirty="0" smtClean="0"/>
              <a:t>Developing reconstruction algorithms for high-pileup; </a:t>
            </a:r>
            <a:r>
              <a:rPr lang="en-US" sz="2400" dirty="0"/>
              <a:t>Tracking algorithms designed for many-core resources</a:t>
            </a:r>
          </a:p>
          <a:p>
            <a:pPr marL="274320" lvl="1" indent="0">
              <a:buNone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R+D towards future architectures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228600" y="5589240"/>
            <a:ext cx="9410700" cy="115212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This work is focused in longer term (after Run 2), and is an area to build collaborations (e.g., via the upcoming software collaboration workshop)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237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35536</TotalTime>
  <Words>582</Words>
  <Application>Microsoft Macintosh PowerPoint</Application>
  <PresentationFormat>A4 Paper (210x297 mm)</PresentationFormat>
  <Paragraphs>67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3_IntroducingPowerPoint2007</vt:lpstr>
      <vt:lpstr>PowerPoint Presentation</vt:lpstr>
      <vt:lpstr>CMSSW release plans</vt:lpstr>
      <vt:lpstr>Multi-threaded framework</vt:lpstr>
      <vt:lpstr>Also In the Next Release</vt:lpstr>
      <vt:lpstr>About the future</vt:lpstr>
      <vt:lpstr>PowerPoint Presentation</vt:lpstr>
      <vt:lpstr>R+D towards future architectures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New Physics  At the LHC</dc:title>
  <dc:creator>JRI</dc:creator>
  <cp:lastModifiedBy>Office 2004 Test Drive User</cp:lastModifiedBy>
  <cp:revision>1519</cp:revision>
  <cp:lastPrinted>2013-05-27T08:56:08Z</cp:lastPrinted>
  <dcterms:created xsi:type="dcterms:W3CDTF">2012-07-23T13:35:26Z</dcterms:created>
  <dcterms:modified xsi:type="dcterms:W3CDTF">2014-06-03T11:26:12Z</dcterms:modified>
</cp:coreProperties>
</file>