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9"/>
  </p:notesMasterIdLst>
  <p:handoutMasterIdLst>
    <p:handoutMasterId r:id="rId30"/>
  </p:handoutMasterIdLst>
  <p:sldIdLst>
    <p:sldId id="260" r:id="rId2"/>
    <p:sldId id="359" r:id="rId3"/>
    <p:sldId id="423" r:id="rId4"/>
    <p:sldId id="467" r:id="rId5"/>
    <p:sldId id="447" r:id="rId6"/>
    <p:sldId id="448" r:id="rId7"/>
    <p:sldId id="454" r:id="rId8"/>
    <p:sldId id="451" r:id="rId9"/>
    <p:sldId id="455" r:id="rId10"/>
    <p:sldId id="456" r:id="rId11"/>
    <p:sldId id="457" r:id="rId12"/>
    <p:sldId id="458" r:id="rId13"/>
    <p:sldId id="459" r:id="rId14"/>
    <p:sldId id="460" r:id="rId15"/>
    <p:sldId id="461" r:id="rId16"/>
    <p:sldId id="462" r:id="rId17"/>
    <p:sldId id="463" r:id="rId18"/>
    <p:sldId id="464" r:id="rId19"/>
    <p:sldId id="452" r:id="rId20"/>
    <p:sldId id="450" r:id="rId21"/>
    <p:sldId id="465" r:id="rId22"/>
    <p:sldId id="466" r:id="rId23"/>
    <p:sldId id="429" r:id="rId24"/>
    <p:sldId id="431" r:id="rId25"/>
    <p:sldId id="432" r:id="rId26"/>
    <p:sldId id="434" r:id="rId27"/>
    <p:sldId id="435" r:id="rId28"/>
  </p:sldIdLst>
  <p:sldSz cx="9144000" cy="6858000" type="screen4x3"/>
  <p:notesSz cx="6858000" cy="9144000"/>
  <p:defaultTextStyle>
    <a:defPPr>
      <a:defRPr lang="en-US"/>
    </a:defPPr>
    <a:lvl1pPr marL="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5" autoAdjust="0"/>
    <p:restoredTop sz="94586" autoAdjust="0"/>
  </p:normalViewPr>
  <p:slideViewPr>
    <p:cSldViewPr snapToGrid="0" snapToObjects="1">
      <p:cViewPr varScale="1">
        <p:scale>
          <a:sx n="104" d="100"/>
          <a:sy n="104" d="100"/>
        </p:scale>
        <p:origin x="-36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20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handoutMaster" Target="handoutMasters/handout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6C6F9A-3A53-0046-87B9-3576D2494A40}" type="datetimeFigureOut">
              <a:rPr lang="en-US" smtClean="0"/>
              <a:t>03/06/2014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517C78-9B14-FA4C-BE1D-CCC4573671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855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A18D10-DC2C-844D-82FF-ED096188BB25}" type="datetimeFigureOut">
              <a:rPr lang="en-US" smtClean="0"/>
              <a:t>03/06/2014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22B2B5-DEB0-B047-98DB-310A4991C9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6464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2B2B5-DEB0-B047-98DB-310A4991C9F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3008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tiff"/><Relationship Id="rId5" Type="http://schemas.openxmlformats.org/officeDocument/2006/relationships/image" Target="../media/image11.jpeg"/><Relationship Id="rId6" Type="http://schemas.openxmlformats.org/officeDocument/2006/relationships/image" Target="../media/image12.tiff"/><Relationship Id="rId7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tiff"/><Relationship Id="rId5" Type="http://schemas.openxmlformats.org/officeDocument/2006/relationships/image" Target="../media/image11.jpeg"/><Relationship Id="rId6" Type="http://schemas.openxmlformats.org/officeDocument/2006/relationships/image" Target="../media/image12.tiff"/><Relationship Id="rId7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9208" y="2169000"/>
            <a:ext cx="2556000" cy="2530312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May 9, 2014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5"/>
            <a:ext cx="2743200" cy="914400"/>
          </a:xfrm>
        </p:spPr>
        <p:txBody>
          <a:bodyPr lIns="45715" tIns="0" rIns="45715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May 9, 2014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8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15" rIns="45715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May 9, 2014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May 9, 2014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1" y="274639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May 9, 2014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Ian.Bird@cern.ch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screen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5485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05027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1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1"/>
            <a:ext cx="2895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pPr defTabSz="457153"/>
            <a:r>
              <a:rPr lang="en-US" smtClean="0">
                <a:solidFill>
                  <a:srgbClr val="0C377B"/>
                </a:solidFill>
                <a:latin typeface="Arial"/>
              </a:rPr>
              <a:t>Ian.Bird@cern.ch</a:t>
            </a:r>
            <a:endParaRPr lang="en-US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1"/>
            <a:ext cx="2133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pPr defTabSz="457153"/>
            <a:fld id="{8FA168C2-9F18-4032-8801-50E4CEA0EAFB}" type="slidenum">
              <a:rPr lang="en-US" smtClean="0">
                <a:solidFill>
                  <a:srgbClr val="0C377B"/>
                </a:solidFill>
                <a:latin typeface="Arial"/>
              </a:rPr>
              <a:pPr defTabSz="457153"/>
              <a:t>‹#›</a:t>
            </a:fld>
            <a:endParaRPr lang="en-US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 defTabSz="457153"/>
            <a:endParaRPr lang="en-US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screen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0" y="762001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1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 defTabSz="457153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1380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8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9416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May 9, 2014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1" y="2515819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1" y="1329869"/>
            <a:ext cx="6629400" cy="1066688"/>
          </a:xfrm>
        </p:spPr>
        <p:txBody>
          <a:bodyPr lIns="45715" tIns="0" rIns="45715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May 9, 2014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1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May 9, 2014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1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8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8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May 9, 2014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May 9, 2014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2.png"/><Relationship Id="rId21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15" tIns="45715" rIns="45715" bIns="45715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7"/>
            <a:ext cx="8226854" cy="4667421"/>
          </a:xfrm>
          <a:prstGeom prst="rect">
            <a:avLst/>
          </a:prstGeom>
        </p:spPr>
        <p:txBody>
          <a:bodyPr vert="horz" lIns="91430" tIns="45715" rIns="91430" bIns="45715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01"/>
          <a:stretch/>
        </p:blipFill>
        <p:spPr>
          <a:xfrm>
            <a:off x="774891" y="6124203"/>
            <a:ext cx="8375757" cy="707202"/>
          </a:xfrm>
          <a:prstGeom prst="rect">
            <a:avLst/>
          </a:prstGeom>
        </p:spPr>
      </p:pic>
      <p:sp>
        <p:nvSpPr>
          <p:cNvPr id="5" name="Espace réservé pour une image  4"/>
          <p:cNvSpPr txBox="1">
            <a:spLocks/>
          </p:cNvSpPr>
          <p:nvPr/>
        </p:nvSpPr>
        <p:spPr>
          <a:xfrm>
            <a:off x="996950" y="6238680"/>
            <a:ext cx="2513062" cy="552450"/>
          </a:xfrm>
          <a:prstGeom prst="rect">
            <a:avLst/>
          </a:prstGeom>
        </p:spPr>
        <p:txBody>
          <a:bodyPr lIns="91430" tIns="45715" rIns="91430" bIns="45715">
            <a:normAutofit/>
          </a:bodyPr>
          <a:lstStyle>
            <a:lvl1pPr marL="36576" indent="0" algn="l" rtl="0" eaLnBrk="1" latinLnBrk="0" hangingPunct="1">
              <a:lnSpc>
                <a:spcPct val="20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May 9, 2014</a:t>
            </a:r>
            <a:endParaRPr lang="fr-FR" noProof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273" y="6142013"/>
            <a:ext cx="886541" cy="657980"/>
          </a:xfrm>
          <a:prstGeom prst="rect">
            <a:avLst/>
          </a:prstGeom>
        </p:spPr>
      </p:pic>
      <p:pic>
        <p:nvPicPr>
          <p:cNvPr id="11" name="Picture 10" descr="CERN-60.png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8680"/>
            <a:ext cx="718147" cy="6193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5" r:id="rId3"/>
    <p:sldLayoutId id="2147483673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784" r:id="rId15"/>
    <p:sldLayoutId id="2147483690" r:id="rId16"/>
    <p:sldLayoutId id="2147483702" r:id="rId17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93725" indent="-457153" algn="l" rtl="0" eaLnBrk="1" latinLnBrk="0" hangingPunct="1">
        <a:spcBef>
          <a:spcPct val="20000"/>
        </a:spcBef>
        <a:buClr>
          <a:schemeClr val="tx2">
            <a:lumMod val="40000"/>
            <a:lumOff val="60000"/>
          </a:schemeClr>
        </a:buClr>
        <a:buSzPct val="80000"/>
        <a:buFont typeface="Wingdings" charset="2"/>
        <a:buChar char="q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162" indent="-457153" algn="l" rtl="0" eaLnBrk="1" latinLnBrk="0" hangingPunct="1">
        <a:spcBef>
          <a:spcPct val="20000"/>
        </a:spcBef>
        <a:buClr>
          <a:srgbClr val="800000"/>
        </a:buClr>
        <a:buSzPct val="90000"/>
        <a:buFont typeface="Wingdings" charset="2"/>
        <a:buChar char="§"/>
        <a:defRPr kumimoji="0" sz="260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092595" indent="-342865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173" indent="-342865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321" indent="-342865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607" indent="-182861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041" indent="-182861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474" indent="-182861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478" indent="-182861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WLCG status</a:t>
            </a:r>
            <a:endParaRPr lang="en-GB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Ian Bird</a:t>
            </a:r>
          </a:p>
          <a:p>
            <a:r>
              <a:rPr lang="en-GB" dirty="0" smtClean="0"/>
              <a:t>Meeting with LHCC Referees</a:t>
            </a:r>
          </a:p>
          <a:p>
            <a:r>
              <a:rPr lang="en-GB" dirty="0" smtClean="0"/>
              <a:t>CERN, 3</a:t>
            </a:r>
            <a:r>
              <a:rPr lang="en-GB" baseline="30000" dirty="0" smtClean="0"/>
              <a:t>rd</a:t>
            </a:r>
            <a:r>
              <a:rPr lang="en-GB" dirty="0" smtClean="0"/>
              <a:t> June 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0880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May 9,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Picture 4" descr="Screen Shot 2014-05-06 at 17.24.5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668"/>
            <a:ext cx="9144000" cy="6836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811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May 9,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 descr="Screen Shot 2014-05-06 at 17.25.1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759"/>
            <a:ext cx="9144000" cy="6828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524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May 9,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5" name="Picture 4" descr="Screen Shot 2014-05-06 at 17.25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668"/>
            <a:ext cx="9144000" cy="6836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106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May 9,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" name="Picture 4" descr="Screen Shot 2014-05-06 at 17.25.5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2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783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May 9,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5" name="Picture 4" descr="Screen Shot 2014-05-06 at 17.26.2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336"/>
            <a:ext cx="9144000" cy="6814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428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May 9,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5" name="Picture 4" descr="Screen Shot 2014-05-06 at 17.26.4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" y="0"/>
            <a:ext cx="912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947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May 9,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5" name="Picture 4" descr="Screen Shot 2014-05-06 at 17.26.5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17611"/>
          </a:xfrm>
          <a:prstGeom prst="rect">
            <a:avLst/>
          </a:prstGeom>
        </p:spPr>
      </p:pic>
      <p:sp>
        <p:nvSpPr>
          <p:cNvPr id="6" name="Line Callout 2 5"/>
          <p:cNvSpPr/>
          <p:nvPr/>
        </p:nvSpPr>
        <p:spPr>
          <a:xfrm>
            <a:off x="2021000" y="5094110"/>
            <a:ext cx="6558555" cy="1627365"/>
          </a:xfrm>
          <a:prstGeom prst="borderCallout2">
            <a:avLst>
              <a:gd name="adj1" fmla="val 51700"/>
              <a:gd name="adj2" fmla="val -157"/>
              <a:gd name="adj3" fmla="val 18750"/>
              <a:gd name="adj4" fmla="val -16667"/>
              <a:gd name="adj5" fmla="val -30199"/>
              <a:gd name="adj6" fmla="val -20265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600" dirty="0" smtClean="0"/>
              <a:t>This led to a question about the assumptions for 2015 </a:t>
            </a:r>
            <a:r>
              <a:rPr lang="en-GB" sz="1600" dirty="0" err="1" smtClean="0"/>
              <a:t>runnning</a:t>
            </a:r>
            <a:r>
              <a:rPr lang="en-GB" sz="1600" dirty="0" smtClean="0"/>
              <a:t> in general:</a:t>
            </a:r>
          </a:p>
          <a:p>
            <a:pPr marL="285750" indent="-285750">
              <a:buFontTx/>
              <a:buChar char="-"/>
            </a:pPr>
            <a:r>
              <a:rPr lang="en-GB" sz="1600" dirty="0" smtClean="0"/>
              <a:t>Main driver is </a:t>
            </a:r>
            <a:r>
              <a:rPr lang="en-GB" sz="1600" dirty="0" err="1" smtClean="0"/>
              <a:t>livetime</a:t>
            </a:r>
            <a:endParaRPr lang="en-GB" sz="1600" dirty="0" smtClean="0"/>
          </a:p>
          <a:p>
            <a:pPr marL="285750" indent="-285750">
              <a:buFontTx/>
              <a:buChar char="-"/>
            </a:pPr>
            <a:r>
              <a:rPr lang="en-GB" sz="1600" dirty="0" smtClean="0"/>
              <a:t>What about delayed improvements (</a:t>
            </a:r>
            <a:r>
              <a:rPr lang="en-GB" sz="1600" dirty="0" err="1" smtClean="0"/>
              <a:t>e.g</a:t>
            </a:r>
            <a:r>
              <a:rPr lang="en-GB" sz="1600" dirty="0" smtClean="0"/>
              <a:t> in triggers)</a:t>
            </a:r>
          </a:p>
          <a:p>
            <a:r>
              <a:rPr lang="en-GB" sz="1600" dirty="0" smtClean="0"/>
              <a:t>Conclusion was that current assumptions for 2015 are conservative – all factors conspire to make need for resources larger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400858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C-RSG comments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Run 2 requests made with assumption of flat budgets</a:t>
            </a:r>
          </a:p>
          <a:p>
            <a:r>
              <a:rPr lang="en-GB" dirty="0" smtClean="0"/>
              <a:t>Data preservation: distinguish ability to read/analyse old data from requirements for open/public access (both tech + effort)</a:t>
            </a:r>
          </a:p>
          <a:p>
            <a:pPr lvl="1"/>
            <a:r>
              <a:rPr lang="en-GB" dirty="0" smtClean="0"/>
              <a:t>Former should be included in cost of computing</a:t>
            </a:r>
          </a:p>
          <a:p>
            <a:pPr lvl="1"/>
            <a:r>
              <a:rPr lang="en-GB" dirty="0" smtClean="0"/>
              <a:t>Latter is additional cost?</a:t>
            </a:r>
          </a:p>
          <a:p>
            <a:r>
              <a:rPr lang="en-GB" dirty="0" smtClean="0"/>
              <a:t>C-RSG acknowledges use of HLT farms in LS1 and plans to use in Run 2.  </a:t>
            </a:r>
          </a:p>
          <a:p>
            <a:pPr lvl="1"/>
            <a:r>
              <a:rPr lang="en-GB" dirty="0" smtClean="0"/>
              <a:t>C-RSG does not consider this to be opportunistic</a:t>
            </a:r>
          </a:p>
          <a:p>
            <a:pPr lvl="1"/>
            <a:r>
              <a:rPr lang="en-GB" dirty="0" smtClean="0"/>
              <a:t>Under control of experiment</a:t>
            </a:r>
          </a:p>
          <a:p>
            <a:pPr lvl="1"/>
            <a:r>
              <a:rPr lang="en-GB" dirty="0" smtClean="0"/>
              <a:t>Adjusted request where this had not been done by the experiment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May 9,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394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C-RSG comments – 2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Improving software efficiency is essential to constrain growth in requests.</a:t>
            </a:r>
          </a:p>
          <a:p>
            <a:pPr lvl="1"/>
            <a:r>
              <a:rPr lang="en-GB" dirty="0" smtClean="0"/>
              <a:t>(</a:t>
            </a:r>
            <a:r>
              <a:rPr lang="en-GB" i="1" dirty="0" smtClean="0"/>
              <a:t>Some of</a:t>
            </a:r>
            <a:r>
              <a:rPr lang="en-GB" dirty="0" smtClean="0"/>
              <a:t>) The resulting </a:t>
            </a:r>
            <a:r>
              <a:rPr lang="en-GB" dirty="0" smtClean="0">
                <a:solidFill>
                  <a:srgbClr val="FF0000"/>
                </a:solidFill>
              </a:rPr>
              <a:t>gains are already assumed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C-RSG strongly supports and recommends that sufficient effort is funded</a:t>
            </a:r>
          </a:p>
          <a:p>
            <a:r>
              <a:rPr lang="en-GB" dirty="0" smtClean="0"/>
              <a:t>Effectiveness of disk use only partly captured by occupancy</a:t>
            </a:r>
          </a:p>
          <a:p>
            <a:pPr lvl="1"/>
            <a:r>
              <a:rPr lang="en-GB" dirty="0" smtClean="0"/>
              <a:t>C-RSG welcomes experiments’ efforts to purge obsolete/unused data, and thanks them for popularity information</a:t>
            </a:r>
          </a:p>
          <a:p>
            <a:r>
              <a:rPr lang="en-GB" dirty="0" smtClean="0"/>
              <a:t>Good networking has been exploited to reduce disk use (fewer pre-placed copies) and move processing between tiers.</a:t>
            </a:r>
          </a:p>
          <a:p>
            <a:pPr lvl="1"/>
            <a:r>
              <a:rPr lang="en-GB" dirty="0" smtClean="0"/>
              <a:t>Danger that poorly networked sites will be underused and possible cost implications of providing network capacity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May 9,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560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Flat budgets? (C-RSG view)</a:t>
            </a:r>
            <a:endParaRPr lang="en-GB" dirty="0"/>
          </a:p>
        </p:txBody>
      </p:sp>
      <p:pic>
        <p:nvPicPr>
          <p:cNvPr id="7" name="Content Placeholder 6" descr="Screen Shot 2014-05-06 at 17.20.22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82" r="-13811"/>
          <a:stretch/>
        </p:blipFill>
        <p:spPr>
          <a:xfrm>
            <a:off x="470053" y="1173935"/>
            <a:ext cx="8364993" cy="526243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May 9,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439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WLCG </a:t>
            </a:r>
            <a:r>
              <a:rPr lang="en-GB" dirty="0" err="1" smtClean="0"/>
              <a:t>MoU</a:t>
            </a:r>
            <a:r>
              <a:rPr lang="en-GB" dirty="0" smtClean="0"/>
              <a:t> Topics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7"/>
            <a:ext cx="8226854" cy="5030744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KISTI (Rep. Korea)</a:t>
            </a:r>
          </a:p>
          <a:p>
            <a:pPr lvl="1"/>
            <a:r>
              <a:rPr lang="en-GB" dirty="0" smtClean="0"/>
              <a:t>Status as full Tier 1 for ALICE approved at WLCG Overview Board in November 2013</a:t>
            </a:r>
          </a:p>
          <a:p>
            <a:pPr lvl="2"/>
            <a:r>
              <a:rPr lang="en-GB" dirty="0" smtClean="0"/>
              <a:t>Agreed that all milestones met; performance accepted by ALICE; </a:t>
            </a:r>
          </a:p>
          <a:p>
            <a:pPr lvl="2"/>
            <a:r>
              <a:rPr lang="en-GB" dirty="0" smtClean="0"/>
              <a:t>Upgrade of LHCOPN link to 10 </a:t>
            </a:r>
            <a:r>
              <a:rPr lang="en-GB" dirty="0" err="1" smtClean="0"/>
              <a:t>Gbps</a:t>
            </a:r>
            <a:r>
              <a:rPr lang="en-GB" dirty="0" smtClean="0"/>
              <a:t> planned and funded</a:t>
            </a:r>
          </a:p>
          <a:p>
            <a:r>
              <a:rPr lang="en-GB" dirty="0" smtClean="0"/>
              <a:t>Latin America: Federation (CLAF), Tier 2 for all 4 experiments – initially CBPF (Brazil) for </a:t>
            </a:r>
            <a:r>
              <a:rPr lang="en-GB" dirty="0" err="1" smtClean="0"/>
              <a:t>LHCb</a:t>
            </a:r>
            <a:r>
              <a:rPr lang="en-GB" dirty="0" smtClean="0"/>
              <a:t> and CMS</a:t>
            </a:r>
          </a:p>
          <a:p>
            <a:pPr lvl="1"/>
            <a:r>
              <a:rPr lang="en-GB" dirty="0" smtClean="0"/>
              <a:t>Since last RRB, new sites added:</a:t>
            </a:r>
          </a:p>
          <a:p>
            <a:pPr lvl="2"/>
            <a:r>
              <a:rPr lang="en-GB" dirty="0" smtClean="0"/>
              <a:t>UNIANDES Colombia (CMS), UNLP Argentina (ATLAS), UTFSM Chile (ATLAS), SAMPA Brazil (ALICE), ICM UNAM Mexico (ALICE), UERJ Brazil (CMS)</a:t>
            </a:r>
          </a:p>
          <a:p>
            <a:r>
              <a:rPr lang="en-GB" dirty="0" smtClean="0"/>
              <a:t>Pakistan: COMSATS Inst</a:t>
            </a:r>
            <a:r>
              <a:rPr lang="en-GB" dirty="0"/>
              <a:t>.</a:t>
            </a:r>
            <a:r>
              <a:rPr lang="en-GB" dirty="0" smtClean="0"/>
              <a:t> Information Technology (ALICE): </a:t>
            </a:r>
            <a:r>
              <a:rPr lang="en-GB" dirty="0" err="1" smtClean="0"/>
              <a:t>MoU</a:t>
            </a:r>
            <a:r>
              <a:rPr lang="en-GB" dirty="0" smtClean="0"/>
              <a:t> in preparation</a:t>
            </a:r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Update on progress with Russia Tier 1 implementation</a:t>
            </a:r>
          </a:p>
          <a:p>
            <a:pPr lvl="1"/>
            <a:r>
              <a:rPr lang="en-GB" dirty="0" smtClean="0">
                <a:sym typeface="Wingdings"/>
              </a:rPr>
              <a:t> this meeting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May 9,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211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May 9,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Picture 6" descr="Screen Shot 2014-05-06 at 17.12.3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44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401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Budgets and pledges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“Flat budget” scenario was guidance of the RRB in April 2013, reinforced in October</a:t>
            </a:r>
          </a:p>
          <a:p>
            <a:r>
              <a:rPr lang="en-GB" dirty="0" smtClean="0"/>
              <a:t>Reflected in the computing requirements growth of the computing model updates (2015-17)</a:t>
            </a:r>
          </a:p>
          <a:p>
            <a:pPr lvl="1"/>
            <a:r>
              <a:rPr lang="en-GB" dirty="0" smtClean="0"/>
              <a:t>BUT: this is very gross average – we do not know the details of every site, funding agency </a:t>
            </a:r>
          </a:p>
          <a:p>
            <a:pPr lvl="2"/>
            <a:r>
              <a:rPr lang="en-GB" dirty="0" smtClean="0"/>
              <a:t>Growth figures based on understanding of market, experience at CERN and other large sites</a:t>
            </a:r>
          </a:p>
          <a:p>
            <a:pPr lvl="1"/>
            <a:r>
              <a:rPr lang="en-GB" dirty="0" smtClean="0"/>
              <a:t>Actual ability to grow strongly depends on history </a:t>
            </a:r>
          </a:p>
          <a:p>
            <a:pPr lvl="2"/>
            <a:r>
              <a:rPr lang="en-GB" dirty="0" smtClean="0"/>
              <a:t>Replacement cycle, past growth, local purchase costs and rules, </a:t>
            </a:r>
            <a:r>
              <a:rPr lang="en-GB" dirty="0" err="1" smtClean="0"/>
              <a:t>etc</a:t>
            </a:r>
            <a:endParaRPr lang="en-GB" dirty="0" smtClean="0"/>
          </a:p>
          <a:p>
            <a:r>
              <a:rPr lang="en-GB" dirty="0" smtClean="0"/>
              <a:t>Thus it is clear that the real potential growth even with flat budgets is not simple to model without feedback from sites/countries/funding agencies</a:t>
            </a:r>
          </a:p>
          <a:p>
            <a:pPr lvl="2"/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May 9,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951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Budgets and pledges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432468" cy="5173961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Feedback is via the pledge process</a:t>
            </a:r>
          </a:p>
          <a:p>
            <a:pPr lvl="1"/>
            <a:r>
              <a:rPr lang="en-GB" dirty="0" smtClean="0"/>
              <a:t>Not sure what other mechanism is feasible</a:t>
            </a:r>
          </a:p>
          <a:p>
            <a:r>
              <a:rPr lang="en-GB" dirty="0" smtClean="0"/>
              <a:t>Problems:</a:t>
            </a:r>
          </a:p>
          <a:p>
            <a:pPr lvl="1"/>
            <a:r>
              <a:rPr lang="en-GB" dirty="0" smtClean="0"/>
              <a:t>Pledges are given “just in time” (actually at the last minute)</a:t>
            </a:r>
          </a:p>
          <a:p>
            <a:pPr lvl="1"/>
            <a:r>
              <a:rPr lang="en-GB" dirty="0" smtClean="0"/>
              <a:t>Pledges only given in October for following year</a:t>
            </a:r>
          </a:p>
          <a:p>
            <a:pPr lvl="2"/>
            <a:r>
              <a:rPr lang="en-GB" dirty="0" smtClean="0"/>
              <a:t>For some FA’s even this is a guess and actual budgets only known later</a:t>
            </a:r>
          </a:p>
          <a:p>
            <a:r>
              <a:rPr lang="en-GB" dirty="0" smtClean="0"/>
              <a:t>We really need a multi-year “estimated pledge” to match the 3-year resource outlook</a:t>
            </a:r>
          </a:p>
          <a:p>
            <a:pPr lvl="1"/>
            <a:r>
              <a:rPr lang="en-GB" dirty="0" smtClean="0"/>
              <a:t>Only with this can we model/adjust the planning</a:t>
            </a:r>
          </a:p>
          <a:p>
            <a:pPr lvl="1"/>
            <a:r>
              <a:rPr lang="en-GB" dirty="0" smtClean="0"/>
              <a:t>If some analysis has to be delayed now, can it ever be caught up?</a:t>
            </a:r>
          </a:p>
          <a:p>
            <a:pPr>
              <a:buClr>
                <a:srgbClr val="FF6600"/>
              </a:buClr>
              <a:buFont typeface="Wingdings" charset="2"/>
              <a:buChar char="u"/>
            </a:pPr>
            <a:r>
              <a:rPr lang="en-GB" i="1" dirty="0" smtClean="0"/>
              <a:t>How can this be achieved / approached / estimated?</a:t>
            </a:r>
            <a:endParaRPr lang="en-GB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May 9,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410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HEP Software Collaboration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31800" y="3275494"/>
            <a:ext cx="7037207" cy="1066688"/>
          </a:xfrm>
        </p:spPr>
        <p:txBody>
          <a:bodyPr/>
          <a:lstStyle/>
          <a:p>
            <a:r>
              <a:rPr lang="en-GB" dirty="0" smtClean="0"/>
              <a:t>Summary of the workshop held at CERN on April 3-4 2014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May 9,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501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smtClean="0"/>
              <a:t>HEP SW: Context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GB" dirty="0" smtClean="0"/>
              <a:t>Experiment requests for more resources (people, hardware) to develop and run software for next years physics;</a:t>
            </a:r>
          </a:p>
          <a:p>
            <a:pPr lvl="0"/>
            <a:r>
              <a:rPr lang="en-GB" dirty="0" smtClean="0"/>
              <a:t>Prospect that lack of computing resources (or performance) will limit the physics which can be accomplished in next years;</a:t>
            </a:r>
          </a:p>
          <a:p>
            <a:pPr lvl="0"/>
            <a:r>
              <a:rPr lang="en-GB" dirty="0" smtClean="0"/>
              <a:t>Potential for a small amount of additional resources from new initiatives, from different funding sources and collaboration with other fields;</a:t>
            </a:r>
          </a:p>
          <a:p>
            <a:pPr lvl="0"/>
            <a:r>
              <a:rPr lang="en-GB" dirty="0" smtClean="0"/>
              <a:t>Large effort required to maintain existing diverse suite of experiment and common software, while developing improvements. </a:t>
            </a:r>
          </a:p>
          <a:p>
            <a:pPr lvl="1"/>
            <a:r>
              <a:rPr lang="en-GB" dirty="0" smtClean="0"/>
              <a:t>Constraints of people resources drive needs for consolidation between components from different projects, and for reduction of diversity in software used for common purposes.</a:t>
            </a:r>
          </a:p>
          <a:p>
            <a:pPr lvl="0"/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May 9, 2014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418DEA5-2ACC-4F41-A7E1-5D3476F5BD9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922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smtClean="0"/>
              <a:t>HEP SW: Goals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GB" dirty="0" smtClean="0"/>
              <a:t>Goals of the initiative are to:</a:t>
            </a:r>
          </a:p>
          <a:p>
            <a:pPr lvl="1"/>
            <a:r>
              <a:rPr lang="en-GB" dirty="0" smtClean="0"/>
              <a:t>better meet the rapidly growing needs for simulation, reconstruction and analysis of current and future HEP experiments,</a:t>
            </a:r>
          </a:p>
          <a:p>
            <a:pPr lvl="1"/>
            <a:r>
              <a:rPr lang="en-GB" dirty="0" smtClean="0"/>
              <a:t>further promote the maintenance and development of common software projects and components for use in current and future HEP experiments,</a:t>
            </a:r>
          </a:p>
          <a:p>
            <a:pPr lvl="1"/>
            <a:r>
              <a:rPr lang="en-GB" dirty="0" smtClean="0"/>
              <a:t>enable the emergence of new projects that aim to adapt to new technologies, improve the performance, provide innovative capabilities or reduce the maintenance effort</a:t>
            </a:r>
          </a:p>
          <a:p>
            <a:pPr lvl="1"/>
            <a:r>
              <a:rPr lang="en-GB" dirty="0" smtClean="0"/>
              <a:t>enable potential new collaborators to become involved</a:t>
            </a:r>
          </a:p>
          <a:p>
            <a:pPr lvl="1"/>
            <a:r>
              <a:rPr lang="en-GB" dirty="0" smtClean="0"/>
              <a:t>identify priorities and roadmaps</a:t>
            </a:r>
          </a:p>
          <a:p>
            <a:pPr lvl="1"/>
            <a:r>
              <a:rPr lang="en-GB" dirty="0" smtClean="0"/>
              <a:t>promote collaboration with other scientific and software domains.</a:t>
            </a:r>
          </a:p>
          <a:p>
            <a:pPr lvl="0"/>
            <a:endParaRPr lang="en-GB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May 9, 2014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418DEA5-2ACC-4F41-A7E1-5D3476F5BD9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004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smtClean="0"/>
              <a:t>HEP SW: Model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Many comments suggested the need for a loosely coupled model of collaboration. The model of the Apache Foundation was suggested: it is an umbrella organisation for open-source projects that endorses projects and has incubators for new projects.</a:t>
            </a:r>
          </a:p>
          <a:p>
            <a:pPr lvl="0"/>
            <a:r>
              <a:rPr lang="en-GB" dirty="0" smtClean="0"/>
              <a:t>Agreed aim is to create a Foundation, which endorses projects that are widely adopted and has an incubator function for new ideas which show promise for future widespread use. </a:t>
            </a:r>
          </a:p>
          <a:p>
            <a:pPr lvl="1"/>
            <a:r>
              <a:rPr lang="en-GB" dirty="0" smtClean="0"/>
              <a:t>In the HEP context, a Foundation could provide resources for life-cycle tasks such as testing etc.</a:t>
            </a:r>
          </a:p>
          <a:p>
            <a:pPr lvl="0"/>
            <a:r>
              <a:rPr lang="en-GB" dirty="0" smtClean="0"/>
              <a:t>Some important characteristics of the Foundation :</a:t>
            </a:r>
          </a:p>
          <a:p>
            <a:pPr lvl="1"/>
            <a:r>
              <a:rPr lang="en-GB" dirty="0" smtClean="0"/>
              <a:t>A key task is to foster collaboration;</a:t>
            </a:r>
          </a:p>
          <a:p>
            <a:pPr lvl="1"/>
            <a:r>
              <a:rPr lang="en-GB" dirty="0" smtClean="0"/>
              <a:t>developers publish their software under the umbrella of the ‘foundation’; in return their software will become more visible, be integrated with the rest, made more portable, have better quality </a:t>
            </a:r>
            <a:r>
              <a:rPr lang="en-GB" dirty="0" err="1" smtClean="0"/>
              <a:t>etc</a:t>
            </a:r>
            <a:endParaRPr lang="en-GB" dirty="0" smtClean="0"/>
          </a:p>
          <a:p>
            <a:pPr lvl="1"/>
            <a:r>
              <a:rPr lang="en-GB" dirty="0" smtClean="0"/>
              <a:t>it organizes reviews of its projects, to identify areas for improvement and to ensure the confidence of the user community and the funding agencies.</a:t>
            </a:r>
          </a:p>
          <a:p>
            <a:pPr lvl="1"/>
            <a:r>
              <a:rPr lang="en-GB" dirty="0" smtClean="0"/>
              <a:t>a process for the oversight of the Foundation's governance can be established by the whole community;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May 9, 2014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418DEA5-2ACC-4F41-A7E1-5D3476F5BD99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932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smtClean="0"/>
              <a:t>HEP SW: 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endParaRPr lang="en-GB" dirty="0" smtClean="0"/>
          </a:p>
          <a:p>
            <a:pPr lvl="0"/>
            <a:r>
              <a:rPr lang="en-GB" dirty="0" smtClean="0"/>
              <a:t>First target is a (set of) short white paper / document describing the key characteristics of a HEP Software Foundation.  The proposed length is up to 5 pages.  </a:t>
            </a:r>
          </a:p>
          <a:p>
            <a:pPr lvl="1"/>
            <a:r>
              <a:rPr lang="en-GB" dirty="0" smtClean="0"/>
              <a:t>Goals</a:t>
            </a:r>
          </a:p>
          <a:p>
            <a:pPr lvl="1"/>
            <a:r>
              <a:rPr lang="en-GB" dirty="0" smtClean="0"/>
              <a:t>Scope and duration</a:t>
            </a:r>
          </a:p>
          <a:p>
            <a:pPr lvl="1"/>
            <a:r>
              <a:rPr lang="en-GB" dirty="0" smtClean="0"/>
              <a:t>Development model</a:t>
            </a:r>
          </a:p>
          <a:p>
            <a:pPr lvl="1"/>
            <a:r>
              <a:rPr lang="en-GB" dirty="0" smtClean="0"/>
              <a:t>Policies: IPR, planning, reviews, …</a:t>
            </a:r>
          </a:p>
          <a:p>
            <a:pPr lvl="1"/>
            <a:r>
              <a:rPr lang="en-GB" dirty="0" smtClean="0"/>
              <a:t>Governance model</a:t>
            </a:r>
          </a:p>
          <a:p>
            <a:pPr lvl="1"/>
            <a:r>
              <a:rPr lang="en-GB" dirty="0" smtClean="0"/>
              <a:t>…</a:t>
            </a:r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It was agreed to call for drafts to be prepared by groups of interested persons, within a deadline of ~ four weeks ( i.e. May 12th. ) The goal is a consensus draft, to be used as a basis for the creation of the Foundation, that can be discussed at a second workshop some time in the Fall 2014.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May 9, 2014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418DEA5-2ACC-4F41-A7E1-5D3476F5BD99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499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68159" y="12125"/>
            <a:ext cx="8226854" cy="940443"/>
          </a:xfrm>
        </p:spPr>
        <p:txBody>
          <a:bodyPr/>
          <a:lstStyle/>
          <a:p>
            <a:r>
              <a:rPr lang="en-GB" dirty="0" smtClean="0"/>
              <a:t>Status of Wigner centre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864160"/>
            <a:ext cx="8398410" cy="5545819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In production; </a:t>
            </a:r>
          </a:p>
          <a:p>
            <a:pPr lvl="1"/>
            <a:r>
              <a:rPr lang="en-GB" dirty="0" smtClean="0"/>
              <a:t>&gt;1000 worker nodes installed</a:t>
            </a:r>
          </a:p>
          <a:p>
            <a:pPr lvl="1"/>
            <a:r>
              <a:rPr lang="en-GB" dirty="0" smtClean="0"/>
              <a:t>Disk cache (EOS) scaled with CPU capacity</a:t>
            </a:r>
          </a:p>
          <a:p>
            <a:r>
              <a:rPr lang="en-GB" dirty="0" smtClean="0"/>
              <a:t>Some network problems:</a:t>
            </a:r>
          </a:p>
          <a:p>
            <a:pPr lvl="1"/>
            <a:r>
              <a:rPr lang="en-GB" dirty="0" smtClean="0"/>
              <a:t>One link was unstable every few days</a:t>
            </a:r>
          </a:p>
          <a:p>
            <a:pPr lvl="1"/>
            <a:r>
              <a:rPr lang="en-GB" dirty="0" smtClean="0"/>
              <a:t>Some firmware incompatibilities between NICs, switches and cables (!)</a:t>
            </a:r>
          </a:p>
          <a:p>
            <a:pPr lvl="2"/>
            <a:r>
              <a:rPr lang="en-GB" dirty="0" smtClean="0"/>
              <a:t>Hopefully now resolved</a:t>
            </a:r>
          </a:p>
          <a:p>
            <a:r>
              <a:rPr lang="en-GB" dirty="0" smtClean="0"/>
              <a:t>Some anecdotal job inefficiencies; a systematic performance analysis was done</a:t>
            </a:r>
          </a:p>
          <a:p>
            <a:pPr lvl="1"/>
            <a:r>
              <a:rPr lang="en-GB" dirty="0" smtClean="0"/>
              <a:t>Building some additional monitoring for longer term management</a:t>
            </a:r>
          </a:p>
          <a:p>
            <a:pPr lvl="2"/>
            <a:r>
              <a:rPr lang="en-GB" dirty="0" smtClean="0"/>
              <a:t>Dedicated </a:t>
            </a:r>
            <a:r>
              <a:rPr lang="en-GB" dirty="0" err="1" smtClean="0"/>
              <a:t>perfsonar</a:t>
            </a:r>
            <a:r>
              <a:rPr lang="en-GB" dirty="0" smtClean="0"/>
              <a:t> testing (as deployed in WLCG)</a:t>
            </a:r>
          </a:p>
          <a:p>
            <a:pPr lvl="1"/>
            <a:r>
              <a:rPr lang="en-GB" dirty="0" smtClean="0"/>
              <a:t>Uncovered some issues with pilot jobs </a:t>
            </a:r>
          </a:p>
          <a:p>
            <a:pPr lvl="1"/>
            <a:r>
              <a:rPr lang="en-GB" dirty="0" smtClean="0"/>
              <a:t>Clear difference in efficiency between AMD and Intel – depending on workload (not new)</a:t>
            </a:r>
          </a:p>
          <a:p>
            <a:pPr lvl="1"/>
            <a:r>
              <a:rPr lang="en-GB" dirty="0" smtClean="0"/>
              <a:t>Must use correct caching algorithm in ROOT, or performance suffers for I/O bound jobs; continuing study of data transfer performance</a:t>
            </a:r>
          </a:p>
          <a:p>
            <a:r>
              <a:rPr lang="en-GB" dirty="0" smtClean="0"/>
              <a:t>No significant difference in efficiency between Geneva and Wigner</a:t>
            </a:r>
          </a:p>
          <a:p>
            <a:pPr lvl="1"/>
            <a:r>
              <a:rPr lang="en-GB" dirty="0" smtClean="0"/>
              <a:t>Monitoring much improved</a:t>
            </a:r>
          </a:p>
          <a:p>
            <a:pPr lvl="1"/>
            <a:r>
              <a:rPr lang="en-GB" dirty="0" smtClean="0"/>
              <a:t>Detailed performance studies will benefit all remote I/O situations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May 9,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810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EMI Middleware Support</a:t>
            </a:r>
            <a:br>
              <a:rPr lang="de-DE" dirty="0" smtClean="0"/>
            </a:br>
            <a:r>
              <a:rPr lang="de-DE" sz="3600" dirty="0" smtClean="0"/>
              <a:t>Status 2014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9462"/>
            <a:ext cx="8226854" cy="4667421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One year after end of EMI</a:t>
            </a:r>
          </a:p>
          <a:p>
            <a:pPr lvl="1"/>
            <a:r>
              <a:rPr lang="en-GB" dirty="0" smtClean="0"/>
              <a:t>Middleware support pledges limited to one year </a:t>
            </a:r>
          </a:p>
          <a:p>
            <a:r>
              <a:rPr lang="en-GB" dirty="0" smtClean="0"/>
              <a:t>Cristina </a:t>
            </a:r>
            <a:r>
              <a:rPr lang="en-GB" dirty="0" err="1" smtClean="0"/>
              <a:t>Aiftimiei</a:t>
            </a:r>
            <a:r>
              <a:rPr lang="en-GB" dirty="0" smtClean="0"/>
              <a:t> (INFN /EGI) report at May GDB </a:t>
            </a:r>
          </a:p>
          <a:p>
            <a:pPr lvl="1"/>
            <a:r>
              <a:rPr lang="en-GB" dirty="0" smtClean="0"/>
              <a:t>contacted all Product Teams</a:t>
            </a:r>
          </a:p>
          <a:p>
            <a:pPr lvl="1"/>
            <a:r>
              <a:rPr lang="en-GB" dirty="0" smtClean="0"/>
              <a:t>preliminary (incomplete</a:t>
            </a:r>
            <a:r>
              <a:rPr lang="en-GB" dirty="0"/>
              <a:t>)</a:t>
            </a:r>
            <a:r>
              <a:rPr lang="en-GB" dirty="0" smtClean="0"/>
              <a:t> status:</a:t>
            </a:r>
          </a:p>
          <a:p>
            <a:pPr lvl="2"/>
            <a:r>
              <a:rPr lang="en-GB" dirty="0" smtClean="0">
                <a:solidFill>
                  <a:srgbClr val="FF0000"/>
                </a:solidFill>
              </a:rPr>
              <a:t>ARGUS – SWITCH, bug fixes on best effort basis only</a:t>
            </a:r>
          </a:p>
          <a:p>
            <a:pPr lvl="3"/>
            <a:r>
              <a:rPr lang="en-GB" dirty="0" smtClean="0">
                <a:solidFill>
                  <a:srgbClr val="FF0000"/>
                </a:solidFill>
              </a:rPr>
              <a:t>needs support for evolution ( identify feds, clouds, etc.)</a:t>
            </a:r>
          </a:p>
          <a:p>
            <a:pPr lvl="2"/>
            <a:r>
              <a:rPr lang="en-GB" dirty="0" smtClean="0">
                <a:solidFill>
                  <a:srgbClr val="FF0000"/>
                </a:solidFill>
              </a:rPr>
              <a:t>gLite security products need clarification</a:t>
            </a:r>
          </a:p>
          <a:p>
            <a:pPr lvl="2"/>
            <a:r>
              <a:rPr lang="en-GB" dirty="0" smtClean="0"/>
              <a:t>INFN supported products will be supported</a:t>
            </a:r>
          </a:p>
          <a:p>
            <a:pPr lvl="2"/>
            <a:r>
              <a:rPr lang="en-GB" dirty="0" smtClean="0"/>
              <a:t>CERN products will be supported</a:t>
            </a:r>
          </a:p>
          <a:p>
            <a:pPr lvl="2"/>
            <a:r>
              <a:rPr lang="en-GB" dirty="0" smtClean="0"/>
              <a:t>NDGF products will be supported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May 9,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757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of RRB</a:t>
            </a:r>
            <a:br>
              <a:rPr lang="en-GB" dirty="0" smtClean="0"/>
            </a:br>
            <a:r>
              <a:rPr lang="en-GB" sz="2400" dirty="0" smtClean="0"/>
              <a:t>held on 29 April 2014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May 9,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1037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of RSG report</a:t>
            </a:r>
            <a:endParaRPr lang="en-GB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May 9,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559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May 9,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 descr="Screen Shot 2014-05-06 at 17.22.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0906"/>
            <a:ext cx="9144000" cy="6677094"/>
          </a:xfrm>
          <a:prstGeom prst="rect">
            <a:avLst/>
          </a:prstGeom>
        </p:spPr>
      </p:pic>
      <p:pic>
        <p:nvPicPr>
          <p:cNvPr id="8" name="Picture 7" descr="Screen Shot 2014-05-06 at 17.23.2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1780" y="453997"/>
            <a:ext cx="5952219" cy="2362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444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Scrutiny of 2015 requests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May 9,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0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May 9,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7" descr="Screen Shot 2014-05-06 at 17.24.3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30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956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Cobranding(4-3)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10106</TotalTime>
  <Words>1351</Words>
  <Application>Microsoft Macintosh PowerPoint</Application>
  <PresentationFormat>On-screen Show (4:3)</PresentationFormat>
  <Paragraphs>205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CERNCobranding(4-3)</vt:lpstr>
      <vt:lpstr>WLCG status</vt:lpstr>
      <vt:lpstr>WLCG MoU Topics</vt:lpstr>
      <vt:lpstr>Status of Wigner centre</vt:lpstr>
      <vt:lpstr>EMI Middleware Support Status 2014</vt:lpstr>
      <vt:lpstr>Summary of RRB held on 29 April 2014</vt:lpstr>
      <vt:lpstr>Summary of RSG report</vt:lpstr>
      <vt:lpstr>PowerPoint Presentation</vt:lpstr>
      <vt:lpstr>Scrutiny of 2015 requests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C-RSG comments</vt:lpstr>
      <vt:lpstr>C-RSG comments – 2 </vt:lpstr>
      <vt:lpstr>Flat budgets? (C-RSG view)</vt:lpstr>
      <vt:lpstr>PowerPoint Presentation</vt:lpstr>
      <vt:lpstr>Budgets and pledges</vt:lpstr>
      <vt:lpstr>Budgets and pledges</vt:lpstr>
      <vt:lpstr>HEP Software Collaboration</vt:lpstr>
      <vt:lpstr>HEP SW: Context</vt:lpstr>
      <vt:lpstr>HEP SW: Goals</vt:lpstr>
      <vt:lpstr>HEP SW: Model</vt:lpstr>
      <vt:lpstr>HEP SW: Next Steps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Ian Bird</cp:lastModifiedBy>
  <cp:revision>154</cp:revision>
  <dcterms:created xsi:type="dcterms:W3CDTF">2012-11-30T11:07:49Z</dcterms:created>
  <dcterms:modified xsi:type="dcterms:W3CDTF">2014-06-03T12:36:16Z</dcterms:modified>
</cp:coreProperties>
</file>