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92" r:id="rId4"/>
    <p:sldId id="290" r:id="rId5"/>
    <p:sldId id="295" r:id="rId6"/>
    <p:sldId id="291" r:id="rId7"/>
    <p:sldId id="294" r:id="rId8"/>
    <p:sldId id="303" r:id="rId9"/>
    <p:sldId id="304" r:id="rId10"/>
    <p:sldId id="289" r:id="rId11"/>
    <p:sldId id="298" r:id="rId12"/>
    <p:sldId id="297" r:id="rId13"/>
    <p:sldId id="28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8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1" autoAdjust="0"/>
    <p:restoredTop sz="94660"/>
  </p:normalViewPr>
  <p:slideViewPr>
    <p:cSldViewPr>
      <p:cViewPr varScale="1">
        <p:scale>
          <a:sx n="100" d="100"/>
          <a:sy n="100" d="100"/>
        </p:scale>
        <p:origin x="-180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7" d="100"/>
        <a:sy n="137" d="100"/>
      </p:scale>
      <p:origin x="0" y="3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14690E-B62F-9349-B54E-5676AF212B46}" type="datetimeFigureOut">
              <a:rPr lang="en-US" smtClean="0"/>
              <a:t>18/11/14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87DA4C-B4B9-CA4A-A0BD-449E9FD86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5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895194F-2D64-2F4F-8B30-0571EBACCDE9}" type="slidenum">
              <a:rPr lang="en-US"/>
              <a:pPr/>
              <a:t>8</a:t>
            </a:fld>
            <a:endParaRPr lang="en-US"/>
          </a:p>
        </p:txBody>
      </p:sp>
      <p:sp>
        <p:nvSpPr>
          <p:cNvPr id="5121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2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FCFB5E8-021C-7447-AE74-ECD57DC2EA19}" type="slidenum">
              <a:rPr lang="en-US"/>
              <a:pPr/>
              <a:t>9</a:t>
            </a:fld>
            <a:endParaRPr lang="en-US"/>
          </a:p>
        </p:txBody>
      </p:sp>
      <p:sp>
        <p:nvSpPr>
          <p:cNvPr id="6145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146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18/11/14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59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18/11/14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646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18/11/14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369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400" baseline="0"/>
            </a:lvl1pPr>
            <a:lvl2pPr>
              <a:defRPr sz="2000" baseline="0"/>
            </a:lvl2pPr>
            <a:lvl3pPr>
              <a:defRPr sz="1600"/>
            </a:lvl3pPr>
          </a:lstStyle>
          <a:p>
            <a:pPr lvl="0"/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 smtClean="0"/>
          </a:p>
          <a:p>
            <a:pPr lvl="1"/>
            <a:r>
              <a:rPr lang="fr-FR" sz="2000" dirty="0" err="1" smtClean="0"/>
              <a:t>Lower</a:t>
            </a:r>
            <a:r>
              <a:rPr lang="fr-FR" sz="2000" dirty="0" smtClean="0"/>
              <a:t> </a:t>
            </a:r>
            <a:r>
              <a:rPr lang="fr-FR" sz="2000" dirty="0" err="1" smtClean="0"/>
              <a:t>level</a:t>
            </a:r>
            <a:endParaRPr lang="fr-FR" sz="2000" dirty="0" smtClean="0"/>
          </a:p>
          <a:p>
            <a:pPr lvl="2"/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59618" y="6602819"/>
            <a:ext cx="484382" cy="2551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9121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18/11/14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55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18/11/14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851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18/11/14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731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18/11/14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729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18/11/14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460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18/11/14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07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18/11/14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447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6968-969E-4EBC-A2FD-DA73B5C8C410}" type="datetimeFigureOut">
              <a:rPr lang="en-US" smtClean="0"/>
              <a:t>18/11/14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86968-969E-4EBC-A2FD-DA73B5C8C410}" type="datetimeFigureOut">
              <a:rPr lang="en-US" smtClean="0"/>
              <a:t>18/11/14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13588-88BB-40FD-A30C-D647F9CA2D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41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7179" y="2743200"/>
            <a:ext cx="671344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 smtClean="0"/>
              <a:t>ALICE report</a:t>
            </a:r>
          </a:p>
          <a:p>
            <a:pPr algn="ctr"/>
            <a:r>
              <a:rPr lang="en-US" sz="5400" dirty="0" smtClean="0"/>
              <a:t>LHCC Referees meeting</a:t>
            </a:r>
          </a:p>
        </p:txBody>
      </p:sp>
      <p:pic>
        <p:nvPicPr>
          <p:cNvPr id="1026" name="Picture 2" descr="http://alicematters.web.cern.ch/sites/alicematters.web.cern.ch/files/images/newlogo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18049"/>
            <a:ext cx="1828800" cy="222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0" y="4724400"/>
            <a:ext cx="268074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Predrag Buncic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31945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AliceO2 Framework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sz="half" idx="1"/>
          </p:nvPr>
        </p:nvSpPr>
        <p:spPr>
          <a:xfrm>
            <a:off x="254000" y="1981200"/>
            <a:ext cx="4241800" cy="437515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Re-use the existing building and testing infrastructure in </a:t>
            </a:r>
            <a:r>
              <a:rPr lang="en-US" dirty="0" err="1" smtClean="0"/>
              <a:t>FairRoot</a:t>
            </a:r>
            <a:endParaRPr lang="en-US" dirty="0"/>
          </a:p>
          <a:p>
            <a:r>
              <a:rPr lang="en-US" dirty="0"/>
              <a:t>U</a:t>
            </a:r>
            <a:r>
              <a:rPr lang="en-US" dirty="0" smtClean="0"/>
              <a:t>se the transport layer and </a:t>
            </a:r>
            <a:r>
              <a:rPr lang="en-US" dirty="0" smtClean="0"/>
              <a:t>Dynamic Deployment Service  </a:t>
            </a:r>
            <a:r>
              <a:rPr lang="en-US" dirty="0" smtClean="0"/>
              <a:t>from </a:t>
            </a:r>
            <a:r>
              <a:rPr lang="en-US" dirty="0" err="1" smtClean="0"/>
              <a:t>AlFa</a:t>
            </a:r>
            <a:endParaRPr lang="en-US" dirty="0"/>
          </a:p>
          <a:p>
            <a:r>
              <a:rPr lang="en-US" dirty="0" smtClean="0"/>
              <a:t>ITS  simulation is implemented in AliceO2</a:t>
            </a:r>
          </a:p>
          <a:p>
            <a:r>
              <a:rPr lang="en-US" dirty="0" smtClean="0"/>
              <a:t>More detectors will follow </a:t>
            </a:r>
          </a:p>
          <a:p>
            <a:endParaRPr lang="en-US" dirty="0"/>
          </a:p>
        </p:txBody>
      </p:sp>
      <p:sp>
        <p:nvSpPr>
          <p:cNvPr id="13" name="Rectangle 3"/>
          <p:cNvSpPr/>
          <p:nvPr/>
        </p:nvSpPr>
        <p:spPr>
          <a:xfrm flipH="1">
            <a:off x="4635620" y="4436580"/>
            <a:ext cx="4370376" cy="425160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D7E4BD"/>
          </a:solidFill>
          <a:ln w="9525" cap="flat" cmpd="sng" algn="ctr">
            <a:solidFill>
              <a:srgbClr val="77933C"/>
            </a:solidFill>
            <a:prstDash val="solid"/>
          </a:ln>
          <a:effectLst/>
        </p:spPr>
        <p:txBody>
          <a:bodyPr lIns="180000" tIns="36000" rIns="91429" bIns="36000" anchor="ctr" anchorCtr="0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90000"/>
                    <a:lumOff val="10000"/>
                  </a:sysClr>
                </a:solidFill>
                <a:effectLst/>
                <a:uLnTx/>
                <a:uFillTx/>
                <a:latin typeface="Calibri"/>
                <a:cs typeface="Calibri"/>
              </a:rPr>
              <a:t>Libraries and tools</a:t>
            </a:r>
          </a:p>
        </p:txBody>
      </p:sp>
      <p:sp>
        <p:nvSpPr>
          <p:cNvPr id="14" name="Rectangle 3"/>
          <p:cNvSpPr/>
          <p:nvPr/>
        </p:nvSpPr>
        <p:spPr>
          <a:xfrm flipH="1">
            <a:off x="5353427" y="3902423"/>
            <a:ext cx="2809750" cy="474404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FDEADA"/>
          </a:solidFill>
          <a:ln w="9525" cap="flat" cmpd="sng" algn="ctr">
            <a:solidFill>
              <a:srgbClr val="DCA87D"/>
            </a:solidFill>
            <a:prstDash val="solid"/>
          </a:ln>
          <a:effectLst/>
        </p:spPr>
        <p:txBody>
          <a:bodyPr lIns="180000" tIns="36000" rIns="91429" bIns="36000" anchor="ctr" anchorCtr="0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90000"/>
                    <a:lumOff val="10000"/>
                  </a:sysClr>
                </a:solidFill>
                <a:effectLst/>
                <a:uLnTx/>
                <a:uFillTx/>
                <a:latin typeface="Calibri"/>
                <a:cs typeface="Calibri"/>
              </a:rPr>
              <a:t>AlFa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90000"/>
                  <a:lumOff val="10000"/>
                </a:sysClr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5" name="Rectangle 3"/>
          <p:cNvSpPr/>
          <p:nvPr/>
        </p:nvSpPr>
        <p:spPr>
          <a:xfrm flipH="1">
            <a:off x="4635620" y="2568867"/>
            <a:ext cx="481548" cy="794768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vert="vert270" lIns="91425" tIns="45713" rIns="91425" bIns="45713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Panda</a:t>
            </a:r>
            <a:b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ROOT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tangle 3"/>
          <p:cNvSpPr/>
          <p:nvPr/>
        </p:nvSpPr>
        <p:spPr>
          <a:xfrm flipH="1">
            <a:off x="6474608" y="2561298"/>
            <a:ext cx="486020" cy="794766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vert="vert270" lIns="91425" tIns="45713" rIns="91425" bIns="45713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Cbm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/>
            </a:r>
            <a:b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ROOT</a:t>
            </a:r>
          </a:p>
        </p:txBody>
      </p:sp>
      <p:sp>
        <p:nvSpPr>
          <p:cNvPr id="17" name="ZoneTexte 29"/>
          <p:cNvSpPr txBox="1"/>
          <p:nvPr/>
        </p:nvSpPr>
        <p:spPr>
          <a:xfrm>
            <a:off x="5188390" y="2568867"/>
            <a:ext cx="1422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 . . . . . .</a:t>
            </a:r>
            <a:endParaRPr kumimoji="0" lang="fr-FR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Rectangle 3"/>
          <p:cNvSpPr/>
          <p:nvPr/>
        </p:nvSpPr>
        <p:spPr>
          <a:xfrm flipH="1">
            <a:off x="6995826" y="2549753"/>
            <a:ext cx="2021716" cy="1840812"/>
          </a:xfrm>
          <a:custGeom>
            <a:avLst/>
            <a:gdLst>
              <a:gd name="connsiteX0" fmla="*/ 1736302 w 1736302"/>
              <a:gd name="connsiteY0" fmla="*/ 0 h 771906"/>
              <a:gd name="connsiteX1" fmla="*/ 0 w 1736302"/>
              <a:gd name="connsiteY1" fmla="*/ 0 h 771906"/>
              <a:gd name="connsiteX2" fmla="*/ 0 w 1736302"/>
              <a:gd name="connsiteY2" fmla="*/ 353611 h 771906"/>
              <a:gd name="connsiteX3" fmla="*/ 3 w 1736302"/>
              <a:gd name="connsiteY3" fmla="*/ 353611 h 771906"/>
              <a:gd name="connsiteX4" fmla="*/ 3 w 1736302"/>
              <a:gd name="connsiteY4" fmla="*/ 771906 h 771906"/>
              <a:gd name="connsiteX5" fmla="*/ 224020 w 1736302"/>
              <a:gd name="connsiteY5" fmla="*/ 771906 h 771906"/>
              <a:gd name="connsiteX6" fmla="*/ 336110 w 1736302"/>
              <a:gd name="connsiteY6" fmla="*/ 771906 h 771906"/>
              <a:gd name="connsiteX7" fmla="*/ 723926 w 1736302"/>
              <a:gd name="connsiteY7" fmla="*/ 353611 h 771906"/>
              <a:gd name="connsiteX8" fmla="*/ 1157252 w 1736302"/>
              <a:gd name="connsiteY8" fmla="*/ 353611 h 771906"/>
              <a:gd name="connsiteX9" fmla="*/ 1736302 w 1736302"/>
              <a:gd name="connsiteY9" fmla="*/ 353611 h 771906"/>
              <a:gd name="connsiteX10" fmla="*/ 1736302 w 1736302"/>
              <a:gd name="connsiteY10" fmla="*/ 0 h 771906"/>
              <a:gd name="connsiteX0" fmla="*/ 1736302 w 1736302"/>
              <a:gd name="connsiteY0" fmla="*/ 0 h 796115"/>
              <a:gd name="connsiteX1" fmla="*/ 0 w 1736302"/>
              <a:gd name="connsiteY1" fmla="*/ 0 h 796115"/>
              <a:gd name="connsiteX2" fmla="*/ 0 w 1736302"/>
              <a:gd name="connsiteY2" fmla="*/ 353611 h 796115"/>
              <a:gd name="connsiteX3" fmla="*/ 3 w 1736302"/>
              <a:gd name="connsiteY3" fmla="*/ 353611 h 796115"/>
              <a:gd name="connsiteX4" fmla="*/ 3 w 1736302"/>
              <a:gd name="connsiteY4" fmla="*/ 771906 h 796115"/>
              <a:gd name="connsiteX5" fmla="*/ 224020 w 1736302"/>
              <a:gd name="connsiteY5" fmla="*/ 771906 h 796115"/>
              <a:gd name="connsiteX6" fmla="*/ 707768 w 1736302"/>
              <a:gd name="connsiteY6" fmla="*/ 796115 h 796115"/>
              <a:gd name="connsiteX7" fmla="*/ 723926 w 1736302"/>
              <a:gd name="connsiteY7" fmla="*/ 353611 h 796115"/>
              <a:gd name="connsiteX8" fmla="*/ 1157252 w 1736302"/>
              <a:gd name="connsiteY8" fmla="*/ 353611 h 796115"/>
              <a:gd name="connsiteX9" fmla="*/ 1736302 w 1736302"/>
              <a:gd name="connsiteY9" fmla="*/ 353611 h 796115"/>
              <a:gd name="connsiteX10" fmla="*/ 1736302 w 1736302"/>
              <a:gd name="connsiteY10" fmla="*/ 0 h 796115"/>
              <a:gd name="connsiteX0" fmla="*/ 1736302 w 1736302"/>
              <a:gd name="connsiteY0" fmla="*/ 0 h 771906"/>
              <a:gd name="connsiteX1" fmla="*/ 0 w 1736302"/>
              <a:gd name="connsiteY1" fmla="*/ 0 h 771906"/>
              <a:gd name="connsiteX2" fmla="*/ 0 w 1736302"/>
              <a:gd name="connsiteY2" fmla="*/ 353611 h 771906"/>
              <a:gd name="connsiteX3" fmla="*/ 3 w 1736302"/>
              <a:gd name="connsiteY3" fmla="*/ 353611 h 771906"/>
              <a:gd name="connsiteX4" fmla="*/ 3 w 1736302"/>
              <a:gd name="connsiteY4" fmla="*/ 771906 h 771906"/>
              <a:gd name="connsiteX5" fmla="*/ 224020 w 1736302"/>
              <a:gd name="connsiteY5" fmla="*/ 771906 h 771906"/>
              <a:gd name="connsiteX6" fmla="*/ 723926 w 1736302"/>
              <a:gd name="connsiteY6" fmla="*/ 765854 h 771906"/>
              <a:gd name="connsiteX7" fmla="*/ 723926 w 1736302"/>
              <a:gd name="connsiteY7" fmla="*/ 353611 h 771906"/>
              <a:gd name="connsiteX8" fmla="*/ 1157252 w 1736302"/>
              <a:gd name="connsiteY8" fmla="*/ 353611 h 771906"/>
              <a:gd name="connsiteX9" fmla="*/ 1736302 w 1736302"/>
              <a:gd name="connsiteY9" fmla="*/ 353611 h 771906"/>
              <a:gd name="connsiteX10" fmla="*/ 1736302 w 1736302"/>
              <a:gd name="connsiteY10" fmla="*/ 0 h 771906"/>
              <a:gd name="connsiteX0" fmla="*/ 1736302 w 1736302"/>
              <a:gd name="connsiteY0" fmla="*/ 0 h 777958"/>
              <a:gd name="connsiteX1" fmla="*/ 0 w 1736302"/>
              <a:gd name="connsiteY1" fmla="*/ 0 h 777958"/>
              <a:gd name="connsiteX2" fmla="*/ 0 w 1736302"/>
              <a:gd name="connsiteY2" fmla="*/ 353611 h 777958"/>
              <a:gd name="connsiteX3" fmla="*/ 3 w 1736302"/>
              <a:gd name="connsiteY3" fmla="*/ 353611 h 777958"/>
              <a:gd name="connsiteX4" fmla="*/ 3 w 1736302"/>
              <a:gd name="connsiteY4" fmla="*/ 771906 h 777958"/>
              <a:gd name="connsiteX5" fmla="*/ 224020 w 1736302"/>
              <a:gd name="connsiteY5" fmla="*/ 771906 h 777958"/>
              <a:gd name="connsiteX6" fmla="*/ 723926 w 1736302"/>
              <a:gd name="connsiteY6" fmla="*/ 777958 h 777958"/>
              <a:gd name="connsiteX7" fmla="*/ 723926 w 1736302"/>
              <a:gd name="connsiteY7" fmla="*/ 353611 h 777958"/>
              <a:gd name="connsiteX8" fmla="*/ 1157252 w 1736302"/>
              <a:gd name="connsiteY8" fmla="*/ 353611 h 777958"/>
              <a:gd name="connsiteX9" fmla="*/ 1736302 w 1736302"/>
              <a:gd name="connsiteY9" fmla="*/ 353611 h 777958"/>
              <a:gd name="connsiteX10" fmla="*/ 1736302 w 1736302"/>
              <a:gd name="connsiteY10" fmla="*/ 0 h 777958"/>
              <a:gd name="connsiteX0" fmla="*/ 1851622 w 1851622"/>
              <a:gd name="connsiteY0" fmla="*/ 0 h 790062"/>
              <a:gd name="connsiteX1" fmla="*/ 115320 w 1851622"/>
              <a:gd name="connsiteY1" fmla="*/ 0 h 790062"/>
              <a:gd name="connsiteX2" fmla="*/ 115320 w 1851622"/>
              <a:gd name="connsiteY2" fmla="*/ 353611 h 790062"/>
              <a:gd name="connsiteX3" fmla="*/ 115323 w 1851622"/>
              <a:gd name="connsiteY3" fmla="*/ 353611 h 790062"/>
              <a:gd name="connsiteX4" fmla="*/ 115323 w 1851622"/>
              <a:gd name="connsiteY4" fmla="*/ 771906 h 790062"/>
              <a:gd name="connsiteX5" fmla="*/ 0 w 1851622"/>
              <a:gd name="connsiteY5" fmla="*/ 790062 h 790062"/>
              <a:gd name="connsiteX6" fmla="*/ 839246 w 1851622"/>
              <a:gd name="connsiteY6" fmla="*/ 777958 h 790062"/>
              <a:gd name="connsiteX7" fmla="*/ 839246 w 1851622"/>
              <a:gd name="connsiteY7" fmla="*/ 353611 h 790062"/>
              <a:gd name="connsiteX8" fmla="*/ 1272572 w 1851622"/>
              <a:gd name="connsiteY8" fmla="*/ 353611 h 790062"/>
              <a:gd name="connsiteX9" fmla="*/ 1851622 w 1851622"/>
              <a:gd name="connsiteY9" fmla="*/ 353611 h 790062"/>
              <a:gd name="connsiteX10" fmla="*/ 1851622 w 1851622"/>
              <a:gd name="connsiteY10" fmla="*/ 0 h 790062"/>
              <a:gd name="connsiteX0" fmla="*/ 1736302 w 1736302"/>
              <a:gd name="connsiteY0" fmla="*/ 0 h 777958"/>
              <a:gd name="connsiteX1" fmla="*/ 0 w 1736302"/>
              <a:gd name="connsiteY1" fmla="*/ 0 h 777958"/>
              <a:gd name="connsiteX2" fmla="*/ 0 w 1736302"/>
              <a:gd name="connsiteY2" fmla="*/ 353611 h 777958"/>
              <a:gd name="connsiteX3" fmla="*/ 3 w 1736302"/>
              <a:gd name="connsiteY3" fmla="*/ 353611 h 777958"/>
              <a:gd name="connsiteX4" fmla="*/ 3 w 1736302"/>
              <a:gd name="connsiteY4" fmla="*/ 771906 h 777958"/>
              <a:gd name="connsiteX5" fmla="*/ 385610 w 1736302"/>
              <a:gd name="connsiteY5" fmla="*/ 777958 h 777958"/>
              <a:gd name="connsiteX6" fmla="*/ 723926 w 1736302"/>
              <a:gd name="connsiteY6" fmla="*/ 777958 h 777958"/>
              <a:gd name="connsiteX7" fmla="*/ 723926 w 1736302"/>
              <a:gd name="connsiteY7" fmla="*/ 353611 h 777958"/>
              <a:gd name="connsiteX8" fmla="*/ 1157252 w 1736302"/>
              <a:gd name="connsiteY8" fmla="*/ 353611 h 777958"/>
              <a:gd name="connsiteX9" fmla="*/ 1736302 w 1736302"/>
              <a:gd name="connsiteY9" fmla="*/ 353611 h 777958"/>
              <a:gd name="connsiteX10" fmla="*/ 1736302 w 1736302"/>
              <a:gd name="connsiteY10" fmla="*/ 0 h 777958"/>
              <a:gd name="connsiteX0" fmla="*/ 1736302 w 1736302"/>
              <a:gd name="connsiteY0" fmla="*/ 0 h 777958"/>
              <a:gd name="connsiteX1" fmla="*/ 0 w 1736302"/>
              <a:gd name="connsiteY1" fmla="*/ 0 h 777958"/>
              <a:gd name="connsiteX2" fmla="*/ 0 w 1736302"/>
              <a:gd name="connsiteY2" fmla="*/ 353611 h 777958"/>
              <a:gd name="connsiteX3" fmla="*/ 3 w 1736302"/>
              <a:gd name="connsiteY3" fmla="*/ 353611 h 777958"/>
              <a:gd name="connsiteX4" fmla="*/ 3 w 1736302"/>
              <a:gd name="connsiteY4" fmla="*/ 776928 h 777958"/>
              <a:gd name="connsiteX5" fmla="*/ 385610 w 1736302"/>
              <a:gd name="connsiteY5" fmla="*/ 777958 h 777958"/>
              <a:gd name="connsiteX6" fmla="*/ 723926 w 1736302"/>
              <a:gd name="connsiteY6" fmla="*/ 777958 h 777958"/>
              <a:gd name="connsiteX7" fmla="*/ 723926 w 1736302"/>
              <a:gd name="connsiteY7" fmla="*/ 353611 h 777958"/>
              <a:gd name="connsiteX8" fmla="*/ 1157252 w 1736302"/>
              <a:gd name="connsiteY8" fmla="*/ 353611 h 777958"/>
              <a:gd name="connsiteX9" fmla="*/ 1736302 w 1736302"/>
              <a:gd name="connsiteY9" fmla="*/ 353611 h 777958"/>
              <a:gd name="connsiteX10" fmla="*/ 1736302 w 1736302"/>
              <a:gd name="connsiteY10" fmla="*/ 0 h 777958"/>
              <a:gd name="connsiteX0" fmla="*/ 1736302 w 1736302"/>
              <a:gd name="connsiteY0" fmla="*/ 0 h 777958"/>
              <a:gd name="connsiteX1" fmla="*/ 0 w 1736302"/>
              <a:gd name="connsiteY1" fmla="*/ 0 h 777958"/>
              <a:gd name="connsiteX2" fmla="*/ 0 w 1736302"/>
              <a:gd name="connsiteY2" fmla="*/ 353611 h 777958"/>
              <a:gd name="connsiteX3" fmla="*/ 3 w 1736302"/>
              <a:gd name="connsiteY3" fmla="*/ 353611 h 777958"/>
              <a:gd name="connsiteX4" fmla="*/ 3 w 1736302"/>
              <a:gd name="connsiteY4" fmla="*/ 776928 h 777958"/>
              <a:gd name="connsiteX5" fmla="*/ 385610 w 1736302"/>
              <a:gd name="connsiteY5" fmla="*/ 777958 h 777958"/>
              <a:gd name="connsiteX6" fmla="*/ 723926 w 1736302"/>
              <a:gd name="connsiteY6" fmla="*/ 777958 h 777958"/>
              <a:gd name="connsiteX7" fmla="*/ 723926 w 1736302"/>
              <a:gd name="connsiteY7" fmla="*/ 353611 h 777958"/>
              <a:gd name="connsiteX8" fmla="*/ 739012 w 1736302"/>
              <a:gd name="connsiteY8" fmla="*/ 352534 h 777958"/>
              <a:gd name="connsiteX9" fmla="*/ 1157252 w 1736302"/>
              <a:gd name="connsiteY9" fmla="*/ 353611 h 777958"/>
              <a:gd name="connsiteX10" fmla="*/ 1736302 w 1736302"/>
              <a:gd name="connsiteY10" fmla="*/ 353611 h 777958"/>
              <a:gd name="connsiteX11" fmla="*/ 1736302 w 1736302"/>
              <a:gd name="connsiteY11" fmla="*/ 0 h 777958"/>
              <a:gd name="connsiteX0" fmla="*/ 1736302 w 1736302"/>
              <a:gd name="connsiteY0" fmla="*/ 0 h 777958"/>
              <a:gd name="connsiteX1" fmla="*/ 0 w 1736302"/>
              <a:gd name="connsiteY1" fmla="*/ 0 h 777958"/>
              <a:gd name="connsiteX2" fmla="*/ 0 w 1736302"/>
              <a:gd name="connsiteY2" fmla="*/ 353611 h 777958"/>
              <a:gd name="connsiteX3" fmla="*/ 3 w 1736302"/>
              <a:gd name="connsiteY3" fmla="*/ 353611 h 777958"/>
              <a:gd name="connsiteX4" fmla="*/ 3 w 1736302"/>
              <a:gd name="connsiteY4" fmla="*/ 776928 h 777958"/>
              <a:gd name="connsiteX5" fmla="*/ 385610 w 1736302"/>
              <a:gd name="connsiteY5" fmla="*/ 777958 h 777958"/>
              <a:gd name="connsiteX6" fmla="*/ 723926 w 1736302"/>
              <a:gd name="connsiteY6" fmla="*/ 777958 h 777958"/>
              <a:gd name="connsiteX7" fmla="*/ 723926 w 1736302"/>
              <a:gd name="connsiteY7" fmla="*/ 353611 h 777958"/>
              <a:gd name="connsiteX8" fmla="*/ 1161022 w 1736302"/>
              <a:gd name="connsiteY8" fmla="*/ 572103 h 777958"/>
              <a:gd name="connsiteX9" fmla="*/ 1157252 w 1736302"/>
              <a:gd name="connsiteY9" fmla="*/ 353611 h 777958"/>
              <a:gd name="connsiteX10" fmla="*/ 1736302 w 1736302"/>
              <a:gd name="connsiteY10" fmla="*/ 353611 h 777958"/>
              <a:gd name="connsiteX11" fmla="*/ 1736302 w 1736302"/>
              <a:gd name="connsiteY11" fmla="*/ 0 h 777958"/>
              <a:gd name="connsiteX0" fmla="*/ 1736302 w 1736302"/>
              <a:gd name="connsiteY0" fmla="*/ 0 h 777958"/>
              <a:gd name="connsiteX1" fmla="*/ 0 w 1736302"/>
              <a:gd name="connsiteY1" fmla="*/ 0 h 777958"/>
              <a:gd name="connsiteX2" fmla="*/ 0 w 1736302"/>
              <a:gd name="connsiteY2" fmla="*/ 353611 h 777958"/>
              <a:gd name="connsiteX3" fmla="*/ 3 w 1736302"/>
              <a:gd name="connsiteY3" fmla="*/ 353611 h 777958"/>
              <a:gd name="connsiteX4" fmla="*/ 3 w 1736302"/>
              <a:gd name="connsiteY4" fmla="*/ 776928 h 777958"/>
              <a:gd name="connsiteX5" fmla="*/ 385610 w 1736302"/>
              <a:gd name="connsiteY5" fmla="*/ 777958 h 777958"/>
              <a:gd name="connsiteX6" fmla="*/ 723926 w 1736302"/>
              <a:gd name="connsiteY6" fmla="*/ 777958 h 777958"/>
              <a:gd name="connsiteX7" fmla="*/ 735984 w 1736302"/>
              <a:gd name="connsiteY7" fmla="*/ 568300 h 777958"/>
              <a:gd name="connsiteX8" fmla="*/ 1161022 w 1736302"/>
              <a:gd name="connsiteY8" fmla="*/ 572103 h 777958"/>
              <a:gd name="connsiteX9" fmla="*/ 1157252 w 1736302"/>
              <a:gd name="connsiteY9" fmla="*/ 353611 h 777958"/>
              <a:gd name="connsiteX10" fmla="*/ 1736302 w 1736302"/>
              <a:gd name="connsiteY10" fmla="*/ 353611 h 777958"/>
              <a:gd name="connsiteX11" fmla="*/ 1736302 w 1736302"/>
              <a:gd name="connsiteY11" fmla="*/ 0 h 777958"/>
              <a:gd name="connsiteX0" fmla="*/ 1736302 w 1736302"/>
              <a:gd name="connsiteY0" fmla="*/ 0 h 777958"/>
              <a:gd name="connsiteX1" fmla="*/ 0 w 1736302"/>
              <a:gd name="connsiteY1" fmla="*/ 0 h 777958"/>
              <a:gd name="connsiteX2" fmla="*/ 0 w 1736302"/>
              <a:gd name="connsiteY2" fmla="*/ 353611 h 777958"/>
              <a:gd name="connsiteX3" fmla="*/ 3 w 1736302"/>
              <a:gd name="connsiteY3" fmla="*/ 353611 h 777958"/>
              <a:gd name="connsiteX4" fmla="*/ 3 w 1736302"/>
              <a:gd name="connsiteY4" fmla="*/ 776928 h 777958"/>
              <a:gd name="connsiteX5" fmla="*/ 385610 w 1736302"/>
              <a:gd name="connsiteY5" fmla="*/ 777958 h 777958"/>
              <a:gd name="connsiteX6" fmla="*/ 723926 w 1736302"/>
              <a:gd name="connsiteY6" fmla="*/ 777958 h 777958"/>
              <a:gd name="connsiteX7" fmla="*/ 735984 w 1736302"/>
              <a:gd name="connsiteY7" fmla="*/ 568300 h 777958"/>
              <a:gd name="connsiteX8" fmla="*/ 1257482 w 1736302"/>
              <a:gd name="connsiteY8" fmla="*/ 557465 h 777958"/>
              <a:gd name="connsiteX9" fmla="*/ 1157252 w 1736302"/>
              <a:gd name="connsiteY9" fmla="*/ 353611 h 777958"/>
              <a:gd name="connsiteX10" fmla="*/ 1736302 w 1736302"/>
              <a:gd name="connsiteY10" fmla="*/ 353611 h 777958"/>
              <a:gd name="connsiteX11" fmla="*/ 1736302 w 1736302"/>
              <a:gd name="connsiteY11" fmla="*/ 0 h 777958"/>
              <a:gd name="connsiteX0" fmla="*/ 1736302 w 1736302"/>
              <a:gd name="connsiteY0" fmla="*/ 0 h 777958"/>
              <a:gd name="connsiteX1" fmla="*/ 0 w 1736302"/>
              <a:gd name="connsiteY1" fmla="*/ 0 h 777958"/>
              <a:gd name="connsiteX2" fmla="*/ 0 w 1736302"/>
              <a:gd name="connsiteY2" fmla="*/ 353611 h 777958"/>
              <a:gd name="connsiteX3" fmla="*/ 3 w 1736302"/>
              <a:gd name="connsiteY3" fmla="*/ 353611 h 777958"/>
              <a:gd name="connsiteX4" fmla="*/ 3 w 1736302"/>
              <a:gd name="connsiteY4" fmla="*/ 776928 h 777958"/>
              <a:gd name="connsiteX5" fmla="*/ 385610 w 1736302"/>
              <a:gd name="connsiteY5" fmla="*/ 777958 h 777958"/>
              <a:gd name="connsiteX6" fmla="*/ 723926 w 1736302"/>
              <a:gd name="connsiteY6" fmla="*/ 777958 h 777958"/>
              <a:gd name="connsiteX7" fmla="*/ 735984 w 1736302"/>
              <a:gd name="connsiteY7" fmla="*/ 568300 h 777958"/>
              <a:gd name="connsiteX8" fmla="*/ 1257482 w 1736302"/>
              <a:gd name="connsiteY8" fmla="*/ 557465 h 777958"/>
              <a:gd name="connsiteX9" fmla="*/ 1229597 w 1736302"/>
              <a:gd name="connsiteY9" fmla="*/ 358490 h 777958"/>
              <a:gd name="connsiteX10" fmla="*/ 1736302 w 1736302"/>
              <a:gd name="connsiteY10" fmla="*/ 353611 h 777958"/>
              <a:gd name="connsiteX11" fmla="*/ 1736302 w 1736302"/>
              <a:gd name="connsiteY11" fmla="*/ 0 h 777958"/>
              <a:gd name="connsiteX0" fmla="*/ 1736302 w 1736302"/>
              <a:gd name="connsiteY0" fmla="*/ 0 h 777958"/>
              <a:gd name="connsiteX1" fmla="*/ 0 w 1736302"/>
              <a:gd name="connsiteY1" fmla="*/ 0 h 777958"/>
              <a:gd name="connsiteX2" fmla="*/ 0 w 1736302"/>
              <a:gd name="connsiteY2" fmla="*/ 353611 h 777958"/>
              <a:gd name="connsiteX3" fmla="*/ 3 w 1736302"/>
              <a:gd name="connsiteY3" fmla="*/ 353611 h 777958"/>
              <a:gd name="connsiteX4" fmla="*/ 3 w 1736302"/>
              <a:gd name="connsiteY4" fmla="*/ 776928 h 777958"/>
              <a:gd name="connsiteX5" fmla="*/ 385610 w 1736302"/>
              <a:gd name="connsiteY5" fmla="*/ 777958 h 777958"/>
              <a:gd name="connsiteX6" fmla="*/ 723926 w 1736302"/>
              <a:gd name="connsiteY6" fmla="*/ 777958 h 777958"/>
              <a:gd name="connsiteX7" fmla="*/ 735984 w 1736302"/>
              <a:gd name="connsiteY7" fmla="*/ 568300 h 777958"/>
              <a:gd name="connsiteX8" fmla="*/ 1209252 w 1736302"/>
              <a:gd name="connsiteY8" fmla="*/ 572103 h 777958"/>
              <a:gd name="connsiteX9" fmla="*/ 1229597 w 1736302"/>
              <a:gd name="connsiteY9" fmla="*/ 358490 h 777958"/>
              <a:gd name="connsiteX10" fmla="*/ 1736302 w 1736302"/>
              <a:gd name="connsiteY10" fmla="*/ 353611 h 777958"/>
              <a:gd name="connsiteX11" fmla="*/ 1736302 w 1736302"/>
              <a:gd name="connsiteY11" fmla="*/ 0 h 777958"/>
              <a:gd name="connsiteX0" fmla="*/ 1736302 w 1736302"/>
              <a:gd name="connsiteY0" fmla="*/ 0 h 777958"/>
              <a:gd name="connsiteX1" fmla="*/ 0 w 1736302"/>
              <a:gd name="connsiteY1" fmla="*/ 0 h 777958"/>
              <a:gd name="connsiteX2" fmla="*/ 0 w 1736302"/>
              <a:gd name="connsiteY2" fmla="*/ 353611 h 777958"/>
              <a:gd name="connsiteX3" fmla="*/ 3 w 1736302"/>
              <a:gd name="connsiteY3" fmla="*/ 353611 h 777958"/>
              <a:gd name="connsiteX4" fmla="*/ 3 w 1736302"/>
              <a:gd name="connsiteY4" fmla="*/ 776928 h 777958"/>
              <a:gd name="connsiteX5" fmla="*/ 385610 w 1736302"/>
              <a:gd name="connsiteY5" fmla="*/ 777958 h 777958"/>
              <a:gd name="connsiteX6" fmla="*/ 723926 w 1736302"/>
              <a:gd name="connsiteY6" fmla="*/ 777958 h 777958"/>
              <a:gd name="connsiteX7" fmla="*/ 735984 w 1736302"/>
              <a:gd name="connsiteY7" fmla="*/ 568300 h 777958"/>
              <a:gd name="connsiteX8" fmla="*/ 1233367 w 1736302"/>
              <a:gd name="connsiteY8" fmla="*/ 562344 h 777958"/>
              <a:gd name="connsiteX9" fmla="*/ 1229597 w 1736302"/>
              <a:gd name="connsiteY9" fmla="*/ 358490 h 777958"/>
              <a:gd name="connsiteX10" fmla="*/ 1736302 w 1736302"/>
              <a:gd name="connsiteY10" fmla="*/ 353611 h 777958"/>
              <a:gd name="connsiteX11" fmla="*/ 1736302 w 1736302"/>
              <a:gd name="connsiteY11" fmla="*/ 0 h 777958"/>
              <a:gd name="connsiteX0" fmla="*/ 1736302 w 1736302"/>
              <a:gd name="connsiteY0" fmla="*/ 0 h 777958"/>
              <a:gd name="connsiteX1" fmla="*/ 0 w 1736302"/>
              <a:gd name="connsiteY1" fmla="*/ 0 h 777958"/>
              <a:gd name="connsiteX2" fmla="*/ 0 w 1736302"/>
              <a:gd name="connsiteY2" fmla="*/ 353611 h 777958"/>
              <a:gd name="connsiteX3" fmla="*/ 3 w 1736302"/>
              <a:gd name="connsiteY3" fmla="*/ 353611 h 777958"/>
              <a:gd name="connsiteX4" fmla="*/ 3 w 1736302"/>
              <a:gd name="connsiteY4" fmla="*/ 776928 h 777958"/>
              <a:gd name="connsiteX5" fmla="*/ 385610 w 1736302"/>
              <a:gd name="connsiteY5" fmla="*/ 777958 h 777958"/>
              <a:gd name="connsiteX6" fmla="*/ 723926 w 1736302"/>
              <a:gd name="connsiteY6" fmla="*/ 777958 h 777958"/>
              <a:gd name="connsiteX7" fmla="*/ 711869 w 1736302"/>
              <a:gd name="connsiteY7" fmla="*/ 563421 h 777958"/>
              <a:gd name="connsiteX8" fmla="*/ 1233367 w 1736302"/>
              <a:gd name="connsiteY8" fmla="*/ 562344 h 777958"/>
              <a:gd name="connsiteX9" fmla="*/ 1229597 w 1736302"/>
              <a:gd name="connsiteY9" fmla="*/ 358490 h 777958"/>
              <a:gd name="connsiteX10" fmla="*/ 1736302 w 1736302"/>
              <a:gd name="connsiteY10" fmla="*/ 353611 h 777958"/>
              <a:gd name="connsiteX11" fmla="*/ 1736302 w 1736302"/>
              <a:gd name="connsiteY11" fmla="*/ 0 h 777958"/>
              <a:gd name="connsiteX0" fmla="*/ 1736302 w 1736302"/>
              <a:gd name="connsiteY0" fmla="*/ 0 h 777958"/>
              <a:gd name="connsiteX1" fmla="*/ 0 w 1736302"/>
              <a:gd name="connsiteY1" fmla="*/ 0 h 777958"/>
              <a:gd name="connsiteX2" fmla="*/ 0 w 1736302"/>
              <a:gd name="connsiteY2" fmla="*/ 353611 h 777958"/>
              <a:gd name="connsiteX3" fmla="*/ 3 w 1736302"/>
              <a:gd name="connsiteY3" fmla="*/ 353611 h 777958"/>
              <a:gd name="connsiteX4" fmla="*/ 3 w 1736302"/>
              <a:gd name="connsiteY4" fmla="*/ 776928 h 777958"/>
              <a:gd name="connsiteX5" fmla="*/ 723926 w 1736302"/>
              <a:gd name="connsiteY5" fmla="*/ 777958 h 777958"/>
              <a:gd name="connsiteX6" fmla="*/ 711869 w 1736302"/>
              <a:gd name="connsiteY6" fmla="*/ 563421 h 777958"/>
              <a:gd name="connsiteX7" fmla="*/ 1233367 w 1736302"/>
              <a:gd name="connsiteY7" fmla="*/ 562344 h 777958"/>
              <a:gd name="connsiteX8" fmla="*/ 1229597 w 1736302"/>
              <a:gd name="connsiteY8" fmla="*/ 358490 h 777958"/>
              <a:gd name="connsiteX9" fmla="*/ 1736302 w 1736302"/>
              <a:gd name="connsiteY9" fmla="*/ 353611 h 777958"/>
              <a:gd name="connsiteX10" fmla="*/ 1736302 w 1736302"/>
              <a:gd name="connsiteY10" fmla="*/ 0 h 777958"/>
              <a:gd name="connsiteX0" fmla="*/ 1736302 w 1736302"/>
              <a:gd name="connsiteY0" fmla="*/ 0 h 777958"/>
              <a:gd name="connsiteX1" fmla="*/ 0 w 1736302"/>
              <a:gd name="connsiteY1" fmla="*/ 0 h 777958"/>
              <a:gd name="connsiteX2" fmla="*/ 0 w 1736302"/>
              <a:gd name="connsiteY2" fmla="*/ 353611 h 777958"/>
              <a:gd name="connsiteX3" fmla="*/ 3 w 1736302"/>
              <a:gd name="connsiteY3" fmla="*/ 353611 h 777958"/>
              <a:gd name="connsiteX4" fmla="*/ 3 w 1736302"/>
              <a:gd name="connsiteY4" fmla="*/ 776928 h 777958"/>
              <a:gd name="connsiteX5" fmla="*/ 723926 w 1736302"/>
              <a:gd name="connsiteY5" fmla="*/ 777958 h 777958"/>
              <a:gd name="connsiteX6" fmla="*/ 711869 w 1736302"/>
              <a:gd name="connsiteY6" fmla="*/ 563421 h 777958"/>
              <a:gd name="connsiteX7" fmla="*/ 1233367 w 1736302"/>
              <a:gd name="connsiteY7" fmla="*/ 562344 h 777958"/>
              <a:gd name="connsiteX8" fmla="*/ 1229597 w 1736302"/>
              <a:gd name="connsiteY8" fmla="*/ 358490 h 777958"/>
              <a:gd name="connsiteX9" fmla="*/ 1736302 w 1736302"/>
              <a:gd name="connsiteY9" fmla="*/ 353611 h 777958"/>
              <a:gd name="connsiteX10" fmla="*/ 1736302 w 1736302"/>
              <a:gd name="connsiteY10" fmla="*/ 0 h 777958"/>
              <a:gd name="connsiteX0" fmla="*/ 1736302 w 1736302"/>
              <a:gd name="connsiteY0" fmla="*/ 0 h 777958"/>
              <a:gd name="connsiteX1" fmla="*/ 0 w 1736302"/>
              <a:gd name="connsiteY1" fmla="*/ 0 h 777958"/>
              <a:gd name="connsiteX2" fmla="*/ 0 w 1736302"/>
              <a:gd name="connsiteY2" fmla="*/ 353611 h 777958"/>
              <a:gd name="connsiteX3" fmla="*/ 3 w 1736302"/>
              <a:gd name="connsiteY3" fmla="*/ 353611 h 777958"/>
              <a:gd name="connsiteX4" fmla="*/ 3 w 1736302"/>
              <a:gd name="connsiteY4" fmla="*/ 776928 h 777958"/>
              <a:gd name="connsiteX5" fmla="*/ 723926 w 1736302"/>
              <a:gd name="connsiteY5" fmla="*/ 777958 h 777958"/>
              <a:gd name="connsiteX6" fmla="*/ 711869 w 1736302"/>
              <a:gd name="connsiteY6" fmla="*/ 563421 h 777958"/>
              <a:gd name="connsiteX7" fmla="*/ 1233367 w 1736302"/>
              <a:gd name="connsiteY7" fmla="*/ 562344 h 777958"/>
              <a:gd name="connsiteX8" fmla="*/ 1229597 w 1736302"/>
              <a:gd name="connsiteY8" fmla="*/ 358490 h 777958"/>
              <a:gd name="connsiteX9" fmla="*/ 1736302 w 1736302"/>
              <a:gd name="connsiteY9" fmla="*/ 353611 h 777958"/>
              <a:gd name="connsiteX10" fmla="*/ 1736302 w 1736302"/>
              <a:gd name="connsiteY10" fmla="*/ 0 h 777958"/>
              <a:gd name="connsiteX0" fmla="*/ 1736302 w 1736302"/>
              <a:gd name="connsiteY0" fmla="*/ 0 h 777958"/>
              <a:gd name="connsiteX1" fmla="*/ 0 w 1736302"/>
              <a:gd name="connsiteY1" fmla="*/ 0 h 777958"/>
              <a:gd name="connsiteX2" fmla="*/ 0 w 1736302"/>
              <a:gd name="connsiteY2" fmla="*/ 353611 h 777958"/>
              <a:gd name="connsiteX3" fmla="*/ 3 w 1736302"/>
              <a:gd name="connsiteY3" fmla="*/ 353611 h 777958"/>
              <a:gd name="connsiteX4" fmla="*/ 3 w 1736302"/>
              <a:gd name="connsiteY4" fmla="*/ 776928 h 777958"/>
              <a:gd name="connsiteX5" fmla="*/ 723926 w 1736302"/>
              <a:gd name="connsiteY5" fmla="*/ 777958 h 777958"/>
              <a:gd name="connsiteX6" fmla="*/ 711869 w 1736302"/>
              <a:gd name="connsiteY6" fmla="*/ 563421 h 777958"/>
              <a:gd name="connsiteX7" fmla="*/ 1233367 w 1736302"/>
              <a:gd name="connsiteY7" fmla="*/ 562344 h 777958"/>
              <a:gd name="connsiteX8" fmla="*/ 1229597 w 1736302"/>
              <a:gd name="connsiteY8" fmla="*/ 358490 h 777958"/>
              <a:gd name="connsiteX9" fmla="*/ 1736302 w 1736302"/>
              <a:gd name="connsiteY9" fmla="*/ 353611 h 777958"/>
              <a:gd name="connsiteX10" fmla="*/ 1736302 w 1736302"/>
              <a:gd name="connsiteY10" fmla="*/ 0 h 777958"/>
              <a:gd name="connsiteX0" fmla="*/ 1736302 w 1736302"/>
              <a:gd name="connsiteY0" fmla="*/ 0 h 777958"/>
              <a:gd name="connsiteX1" fmla="*/ 0 w 1736302"/>
              <a:gd name="connsiteY1" fmla="*/ 0 h 777958"/>
              <a:gd name="connsiteX2" fmla="*/ 0 w 1736302"/>
              <a:gd name="connsiteY2" fmla="*/ 353611 h 777958"/>
              <a:gd name="connsiteX3" fmla="*/ 3 w 1736302"/>
              <a:gd name="connsiteY3" fmla="*/ 353611 h 777958"/>
              <a:gd name="connsiteX4" fmla="*/ 3 w 1736302"/>
              <a:gd name="connsiteY4" fmla="*/ 776928 h 777958"/>
              <a:gd name="connsiteX5" fmla="*/ 723926 w 1736302"/>
              <a:gd name="connsiteY5" fmla="*/ 777958 h 777958"/>
              <a:gd name="connsiteX6" fmla="*/ 711869 w 1736302"/>
              <a:gd name="connsiteY6" fmla="*/ 563421 h 777958"/>
              <a:gd name="connsiteX7" fmla="*/ 1233367 w 1736302"/>
              <a:gd name="connsiteY7" fmla="*/ 562344 h 777958"/>
              <a:gd name="connsiteX8" fmla="*/ 1229597 w 1736302"/>
              <a:gd name="connsiteY8" fmla="*/ 358490 h 777958"/>
              <a:gd name="connsiteX9" fmla="*/ 1736302 w 1736302"/>
              <a:gd name="connsiteY9" fmla="*/ 353611 h 777958"/>
              <a:gd name="connsiteX10" fmla="*/ 1736302 w 1736302"/>
              <a:gd name="connsiteY10" fmla="*/ 0 h 777958"/>
              <a:gd name="connsiteX0" fmla="*/ 1736302 w 1736302"/>
              <a:gd name="connsiteY0" fmla="*/ 0 h 777958"/>
              <a:gd name="connsiteX1" fmla="*/ 0 w 1736302"/>
              <a:gd name="connsiteY1" fmla="*/ 0 h 777958"/>
              <a:gd name="connsiteX2" fmla="*/ 0 w 1736302"/>
              <a:gd name="connsiteY2" fmla="*/ 353611 h 777958"/>
              <a:gd name="connsiteX3" fmla="*/ 3 w 1736302"/>
              <a:gd name="connsiteY3" fmla="*/ 353611 h 777958"/>
              <a:gd name="connsiteX4" fmla="*/ 3 w 1736302"/>
              <a:gd name="connsiteY4" fmla="*/ 776928 h 777958"/>
              <a:gd name="connsiteX5" fmla="*/ 723926 w 1736302"/>
              <a:gd name="connsiteY5" fmla="*/ 777958 h 777958"/>
              <a:gd name="connsiteX6" fmla="*/ 711869 w 1736302"/>
              <a:gd name="connsiteY6" fmla="*/ 563421 h 777958"/>
              <a:gd name="connsiteX7" fmla="*/ 1233367 w 1736302"/>
              <a:gd name="connsiteY7" fmla="*/ 562344 h 777958"/>
              <a:gd name="connsiteX8" fmla="*/ 1229597 w 1736302"/>
              <a:gd name="connsiteY8" fmla="*/ 358490 h 777958"/>
              <a:gd name="connsiteX9" fmla="*/ 1736302 w 1736302"/>
              <a:gd name="connsiteY9" fmla="*/ 353611 h 777958"/>
              <a:gd name="connsiteX10" fmla="*/ 1736302 w 1736302"/>
              <a:gd name="connsiteY10" fmla="*/ 0 h 777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36302" h="777958">
                <a:moveTo>
                  <a:pt x="1736302" y="0"/>
                </a:moveTo>
                <a:lnTo>
                  <a:pt x="0" y="0"/>
                </a:lnTo>
                <a:lnTo>
                  <a:pt x="0" y="353611"/>
                </a:lnTo>
                <a:lnTo>
                  <a:pt x="3" y="353611"/>
                </a:lnTo>
                <a:lnTo>
                  <a:pt x="3" y="776928"/>
                </a:lnTo>
                <a:lnTo>
                  <a:pt x="723926" y="777958"/>
                </a:lnTo>
                <a:lnTo>
                  <a:pt x="711869" y="563421"/>
                </a:lnTo>
                <a:lnTo>
                  <a:pt x="1233367" y="562344"/>
                </a:lnTo>
                <a:cubicBezTo>
                  <a:pt x="1231482" y="460417"/>
                  <a:pt x="1230854" y="431321"/>
                  <a:pt x="1229597" y="358490"/>
                </a:cubicBezTo>
                <a:lnTo>
                  <a:pt x="1736302" y="353611"/>
                </a:lnTo>
                <a:lnTo>
                  <a:pt x="1736302" y="0"/>
                </a:lnTo>
                <a:close/>
              </a:path>
            </a:pathLst>
          </a:custGeom>
          <a:solidFill>
            <a:srgbClr val="C0504D">
              <a:lumMod val="40000"/>
              <a:lumOff val="60000"/>
            </a:srgbClr>
          </a:solidFill>
          <a:ln w="9525" cap="flat" cmpd="sng" algn="ctr">
            <a:solidFill>
              <a:srgbClr val="C0504D">
                <a:lumMod val="75000"/>
              </a:srgbClr>
            </a:solidFill>
            <a:prstDash val="solid"/>
          </a:ln>
          <a:effectLst/>
        </p:spPr>
        <p:txBody>
          <a:bodyPr lIns="91425" tIns="45713" rIns="91425" bIns="45713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AliceO2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ectangle 3"/>
          <p:cNvSpPr/>
          <p:nvPr/>
        </p:nvSpPr>
        <p:spPr>
          <a:xfrm>
            <a:off x="4635620" y="3414060"/>
            <a:ext cx="2915649" cy="964959"/>
          </a:xfrm>
          <a:custGeom>
            <a:avLst/>
            <a:gdLst>
              <a:gd name="connsiteX0" fmla="*/ 1736302 w 1736302"/>
              <a:gd name="connsiteY0" fmla="*/ 0 h 771906"/>
              <a:gd name="connsiteX1" fmla="*/ 0 w 1736302"/>
              <a:gd name="connsiteY1" fmla="*/ 0 h 771906"/>
              <a:gd name="connsiteX2" fmla="*/ 0 w 1736302"/>
              <a:gd name="connsiteY2" fmla="*/ 353611 h 771906"/>
              <a:gd name="connsiteX3" fmla="*/ 3 w 1736302"/>
              <a:gd name="connsiteY3" fmla="*/ 353611 h 771906"/>
              <a:gd name="connsiteX4" fmla="*/ 3 w 1736302"/>
              <a:gd name="connsiteY4" fmla="*/ 771906 h 771906"/>
              <a:gd name="connsiteX5" fmla="*/ 224020 w 1736302"/>
              <a:gd name="connsiteY5" fmla="*/ 771906 h 771906"/>
              <a:gd name="connsiteX6" fmla="*/ 336110 w 1736302"/>
              <a:gd name="connsiteY6" fmla="*/ 771906 h 771906"/>
              <a:gd name="connsiteX7" fmla="*/ 414425 w 1736302"/>
              <a:gd name="connsiteY7" fmla="*/ 353611 h 771906"/>
              <a:gd name="connsiteX8" fmla="*/ 1157252 w 1736302"/>
              <a:gd name="connsiteY8" fmla="*/ 353611 h 771906"/>
              <a:gd name="connsiteX9" fmla="*/ 1736302 w 1736302"/>
              <a:gd name="connsiteY9" fmla="*/ 353611 h 771906"/>
              <a:gd name="connsiteX10" fmla="*/ 1736302 w 1736302"/>
              <a:gd name="connsiteY10" fmla="*/ 0 h 771906"/>
              <a:gd name="connsiteX0" fmla="*/ 1736302 w 1736302"/>
              <a:gd name="connsiteY0" fmla="*/ 0 h 771906"/>
              <a:gd name="connsiteX1" fmla="*/ 0 w 1736302"/>
              <a:gd name="connsiteY1" fmla="*/ 0 h 771906"/>
              <a:gd name="connsiteX2" fmla="*/ 0 w 1736302"/>
              <a:gd name="connsiteY2" fmla="*/ 353611 h 771906"/>
              <a:gd name="connsiteX3" fmla="*/ 3 w 1736302"/>
              <a:gd name="connsiteY3" fmla="*/ 353611 h 771906"/>
              <a:gd name="connsiteX4" fmla="*/ 3 w 1736302"/>
              <a:gd name="connsiteY4" fmla="*/ 771906 h 771906"/>
              <a:gd name="connsiteX5" fmla="*/ 224020 w 1736302"/>
              <a:gd name="connsiteY5" fmla="*/ 771906 h 771906"/>
              <a:gd name="connsiteX6" fmla="*/ 414425 w 1736302"/>
              <a:gd name="connsiteY6" fmla="*/ 771906 h 771906"/>
              <a:gd name="connsiteX7" fmla="*/ 414425 w 1736302"/>
              <a:gd name="connsiteY7" fmla="*/ 353611 h 771906"/>
              <a:gd name="connsiteX8" fmla="*/ 1157252 w 1736302"/>
              <a:gd name="connsiteY8" fmla="*/ 353611 h 771906"/>
              <a:gd name="connsiteX9" fmla="*/ 1736302 w 1736302"/>
              <a:gd name="connsiteY9" fmla="*/ 353611 h 771906"/>
              <a:gd name="connsiteX10" fmla="*/ 1736302 w 1736302"/>
              <a:gd name="connsiteY10" fmla="*/ 0 h 771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36302" h="771906">
                <a:moveTo>
                  <a:pt x="1736302" y="0"/>
                </a:moveTo>
                <a:lnTo>
                  <a:pt x="0" y="0"/>
                </a:lnTo>
                <a:lnTo>
                  <a:pt x="0" y="353611"/>
                </a:lnTo>
                <a:lnTo>
                  <a:pt x="3" y="353611"/>
                </a:lnTo>
                <a:lnTo>
                  <a:pt x="3" y="771906"/>
                </a:lnTo>
                <a:lnTo>
                  <a:pt x="224020" y="771906"/>
                </a:lnTo>
                <a:lnTo>
                  <a:pt x="414425" y="771906"/>
                </a:lnTo>
                <a:lnTo>
                  <a:pt x="414425" y="353611"/>
                </a:lnTo>
                <a:lnTo>
                  <a:pt x="1157252" y="353611"/>
                </a:lnTo>
                <a:lnTo>
                  <a:pt x="1736302" y="353611"/>
                </a:lnTo>
                <a:lnTo>
                  <a:pt x="1736302" y="0"/>
                </a:lnTo>
                <a:close/>
              </a:path>
            </a:pathLst>
          </a:custGeom>
          <a:solidFill>
            <a:srgbClr val="4BACC6">
              <a:lumMod val="20000"/>
              <a:lumOff val="8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180000" tIns="36000" rIns="91429" bIns="36000" anchor="ctr" anchorCtr="0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90000"/>
                    <a:lumOff val="10000"/>
                  </a:sysClr>
                </a:solidFill>
                <a:effectLst/>
                <a:uLnTx/>
                <a:uFillTx/>
                <a:latin typeface="Calibri"/>
                <a:cs typeface="Calibri"/>
              </a:rPr>
              <a:t>FairRoot</a:t>
            </a: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90000"/>
                  <a:lumOff val="10000"/>
                </a:sysClr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90000"/>
                  <a:lumOff val="10000"/>
                </a:sysClr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90000"/>
                  <a:lumOff val="10000"/>
                </a:sysClr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90000"/>
                  <a:lumOff val="10000"/>
                </a:sysClr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524000" y="1295400"/>
            <a:ext cx="59410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https://</a:t>
            </a:r>
            <a:r>
              <a:rPr lang="en-US" sz="2000" dirty="0" err="1"/>
              <a:t>github.com</a:t>
            </a:r>
            <a:r>
              <a:rPr lang="en-US" sz="2000" dirty="0"/>
              <a:t>/AliceO2Group/AliceO2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953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7211567" cy="61240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O2 TDR Schedule</a:t>
            </a:r>
            <a:endParaRPr lang="en-GB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7" y="1395060"/>
            <a:ext cx="8385565" cy="4746095"/>
          </a:xfrm>
        </p:spPr>
        <p:txBody>
          <a:bodyPr/>
          <a:lstStyle/>
          <a:p>
            <a:pPr lvl="1"/>
            <a:r>
              <a:rPr lang="en-US" sz="1800" dirty="0"/>
              <a:t>November ’13: Table of Contents, Editorial </a:t>
            </a:r>
            <a:r>
              <a:rPr lang="en-US" sz="1800" dirty="0" smtClean="0"/>
              <a:t>Committee (EC) membership</a:t>
            </a:r>
            <a:endParaRPr lang="en-US" sz="1800" dirty="0"/>
          </a:p>
          <a:p>
            <a:pPr lvl="1"/>
            <a:r>
              <a:rPr lang="en-US" sz="1800" dirty="0"/>
              <a:t>December ‘13</a:t>
            </a:r>
            <a:r>
              <a:rPr lang="en-US" sz="1800" dirty="0" smtClean="0"/>
              <a:t>: List of contributions from the CWGs</a:t>
            </a:r>
            <a:endParaRPr lang="en-US" sz="1800" dirty="0"/>
          </a:p>
          <a:p>
            <a:pPr lvl="1"/>
            <a:r>
              <a:rPr lang="en-US" sz="1800" dirty="0"/>
              <a:t>Feb ‘14 	List of all plots, tables and text skeleton </a:t>
            </a:r>
          </a:p>
          <a:p>
            <a:pPr lvl="1"/>
            <a:r>
              <a:rPr lang="en-US" sz="1800" dirty="0"/>
              <a:t>Apr ’14: 	Draft 0 of the text for review inside CWGs</a:t>
            </a:r>
          </a:p>
          <a:p>
            <a:pPr lvl="1"/>
            <a:r>
              <a:rPr lang="en-US" sz="1800" dirty="0"/>
              <a:t>May ’14:	Draft 1 for review inside EC</a:t>
            </a:r>
          </a:p>
          <a:p>
            <a:pPr lvl="1"/>
            <a:r>
              <a:rPr lang="en-US" sz="1800" dirty="0"/>
              <a:t>4</a:t>
            </a:r>
            <a:r>
              <a:rPr lang="en-US" sz="1800" baseline="30000" dirty="0"/>
              <a:t>th</a:t>
            </a:r>
            <a:r>
              <a:rPr lang="en-US" sz="1800" dirty="0"/>
              <a:t> July ‘</a:t>
            </a:r>
            <a:r>
              <a:rPr lang="en-US" sz="1800" dirty="0" smtClean="0"/>
              <a:t>14: Draft </a:t>
            </a:r>
            <a:r>
              <a:rPr lang="en-US" sz="1800" dirty="0"/>
              <a:t>2 for review inside </a:t>
            </a:r>
            <a:r>
              <a:rPr lang="en-US" sz="1800" dirty="0" smtClean="0"/>
              <a:t>EC</a:t>
            </a:r>
            <a:endParaRPr lang="en-US" sz="1800" dirty="0"/>
          </a:p>
          <a:p>
            <a:pPr lvl="1"/>
            <a:r>
              <a:rPr lang="en-US" sz="1800" dirty="0"/>
              <a:t>1</a:t>
            </a:r>
            <a:r>
              <a:rPr lang="en-US" sz="1800" baseline="30000" dirty="0"/>
              <a:t>st</a:t>
            </a:r>
            <a:r>
              <a:rPr lang="en-US" sz="1800" dirty="0"/>
              <a:t> Sep ‘14:  Draft 3 for review inside EC (week 22 September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24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-26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Sep ‘14: </a:t>
            </a:r>
            <a:r>
              <a:rPr lang="en-US" sz="1800" dirty="0"/>
              <a:t>EC review</a:t>
            </a:r>
          </a:p>
          <a:p>
            <a:pPr lvl="1"/>
            <a:r>
              <a:rPr lang="en-US" sz="1800" dirty="0">
                <a:solidFill>
                  <a:schemeClr val="accent1"/>
                </a:solidFill>
              </a:rPr>
              <a:t>Jan ‘14:	Draft 4 for review inside O</a:t>
            </a:r>
            <a:r>
              <a:rPr lang="en-US" sz="1800" baseline="30000" dirty="0">
                <a:solidFill>
                  <a:schemeClr val="accent1"/>
                </a:solidFill>
              </a:rPr>
              <a:t>2 </a:t>
            </a:r>
            <a:endParaRPr lang="en-US" sz="1800" dirty="0">
              <a:solidFill>
                <a:schemeClr val="accent1"/>
              </a:solidFill>
            </a:endParaRPr>
          </a:p>
          <a:p>
            <a:pPr lvl="1"/>
            <a:r>
              <a:rPr lang="en-US" sz="1800" dirty="0"/>
              <a:t>Feb ‘14:   ALICE internal review</a:t>
            </a:r>
          </a:p>
          <a:p>
            <a:pPr lvl="1"/>
            <a:r>
              <a:rPr lang="en-US" sz="1800" dirty="0"/>
              <a:t>Mar’ 15:  early: Final version for editing </a:t>
            </a:r>
            <a:br>
              <a:rPr lang="en-US" sz="1800" dirty="0"/>
            </a:br>
            <a:r>
              <a:rPr lang="en-US" sz="1800" dirty="0"/>
              <a:t>			mid : Circulate TDR to the ALICE collaboration</a:t>
            </a:r>
          </a:p>
          <a:p>
            <a:pPr lvl="1"/>
            <a:r>
              <a:rPr lang="en-US" sz="1800" dirty="0"/>
              <a:t>Apr ’15: end: Submission TDR to LHCC 29 (1 month before)</a:t>
            </a:r>
          </a:p>
          <a:p>
            <a:pPr lvl="1"/>
            <a:r>
              <a:rPr lang="en-US" sz="1800" dirty="0"/>
              <a:t>Jun ’15 : 	LHCC </a:t>
            </a:r>
            <a:r>
              <a:rPr lang="en-US" sz="1800" dirty="0" smtClean="0"/>
              <a:t>meeting</a:t>
            </a:r>
            <a:endParaRPr lang="en-US" sz="1800" dirty="0"/>
          </a:p>
          <a:p>
            <a:endParaRPr lang="en-GB" sz="2000" dirty="0"/>
          </a:p>
        </p:txBody>
      </p:sp>
      <p:sp>
        <p:nvSpPr>
          <p:cNvPr id="7" name="Right Arrow 6"/>
          <p:cNvSpPr/>
          <p:nvPr/>
        </p:nvSpPr>
        <p:spPr>
          <a:xfrm>
            <a:off x="381000" y="4038600"/>
            <a:ext cx="583894" cy="2752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rgbClr val="FFFFFE"/>
              </a:solidFill>
              <a:latin typeface="Arial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EDB0F8BE-8326-4DDA-9EA2-FF90A21B9688}" type="slidenum">
              <a:rPr lang="en-GB"/>
              <a:pPr algn="r"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3950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Plans for the next 6 months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4582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Data processing</a:t>
            </a:r>
          </a:p>
          <a:p>
            <a:pPr lvl="1"/>
            <a:r>
              <a:rPr lang="en-US" sz="2600" dirty="0" smtClean="0"/>
              <a:t>Continue RAW data reconstruction on 2011 and 2012/2013 data (</a:t>
            </a:r>
            <a:r>
              <a:rPr lang="en-US" sz="2600" dirty="0" err="1" smtClean="0"/>
              <a:t>p+p</a:t>
            </a:r>
            <a:r>
              <a:rPr lang="en-US" sz="2600" dirty="0" smtClean="0"/>
              <a:t> and </a:t>
            </a:r>
            <a:r>
              <a:rPr lang="en-US" sz="2600" dirty="0" err="1" smtClean="0"/>
              <a:t>p+Pb</a:t>
            </a:r>
            <a:r>
              <a:rPr lang="en-US" sz="2600" dirty="0" smtClean="0"/>
              <a:t>)</a:t>
            </a:r>
            <a:endParaRPr lang="en-US" sz="2600" dirty="0"/>
          </a:p>
          <a:p>
            <a:pPr lvl="1"/>
            <a:r>
              <a:rPr lang="en-US" sz="2600" dirty="0" smtClean="0"/>
              <a:t>Run associated MC – general and PWG specific</a:t>
            </a:r>
          </a:p>
          <a:p>
            <a:pPr lvl="1"/>
            <a:r>
              <a:rPr lang="en-US" sz="2600" dirty="0" smtClean="0"/>
              <a:t>The reprocessing campaign will be completed by April </a:t>
            </a:r>
            <a:r>
              <a:rPr lang="en-US" sz="2600" dirty="0" smtClean="0"/>
              <a:t>2015</a:t>
            </a:r>
          </a:p>
          <a:p>
            <a:pPr lvl="1"/>
            <a:endParaRPr lang="en-US" sz="2600" dirty="0" smtClean="0"/>
          </a:p>
          <a:p>
            <a:r>
              <a:rPr lang="en-US" dirty="0" smtClean="0"/>
              <a:t>September 2014 onward – ALICE re-commissioning </a:t>
            </a:r>
          </a:p>
          <a:p>
            <a:pPr lvl="1"/>
            <a:r>
              <a:rPr lang="en-US" sz="2600" dirty="0" smtClean="0"/>
              <a:t>Test of upgraded detectors readout, Trigger, DAQ, new HLT farm</a:t>
            </a:r>
          </a:p>
          <a:p>
            <a:pPr lvl="1"/>
            <a:r>
              <a:rPr lang="en-US" sz="2600" dirty="0" smtClean="0"/>
              <a:t>Full data recording chain, with conditions data gathering</a:t>
            </a:r>
          </a:p>
          <a:p>
            <a:pPr lvl="1"/>
            <a:r>
              <a:rPr lang="en-US" sz="2600" dirty="0" smtClean="0"/>
              <a:t>November-December -  </a:t>
            </a:r>
            <a:r>
              <a:rPr lang="en-US" sz="2600" dirty="0" err="1"/>
              <a:t>c</a:t>
            </a:r>
            <a:r>
              <a:rPr lang="en-US" sz="2600" dirty="0" err="1" smtClean="0"/>
              <a:t>osmics</a:t>
            </a:r>
            <a:r>
              <a:rPr lang="en-US" sz="2600" dirty="0" smtClean="0"/>
              <a:t> trigger data taking with Offline processing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5477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Summary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Steady operations in the past </a:t>
            </a:r>
            <a:r>
              <a:rPr lang="en-US" dirty="0" smtClean="0"/>
              <a:t>3 </a:t>
            </a:r>
            <a:r>
              <a:rPr lang="en-US" dirty="0" smtClean="0"/>
              <a:t>months</a:t>
            </a:r>
          </a:p>
          <a:p>
            <a:r>
              <a:rPr lang="en-US" dirty="0" smtClean="0"/>
              <a:t>Gradual </a:t>
            </a:r>
            <a:r>
              <a:rPr lang="en-US" dirty="0" smtClean="0"/>
              <a:t>software and </a:t>
            </a:r>
            <a:r>
              <a:rPr lang="en-US" dirty="0" smtClean="0"/>
              <a:t>computing infrastructure commissioning leading </a:t>
            </a:r>
            <a:r>
              <a:rPr lang="en-US" dirty="0" smtClean="0"/>
              <a:t>up to </a:t>
            </a:r>
            <a:r>
              <a:rPr lang="en-US" dirty="0" smtClean="0"/>
              <a:t>Run2</a:t>
            </a:r>
          </a:p>
          <a:p>
            <a:pPr marL="685800" lvl="1"/>
            <a:r>
              <a:rPr lang="en-US" dirty="0"/>
              <a:t>Software tuning and tests, close the books on Run 1 data processing</a:t>
            </a:r>
          </a:p>
          <a:p>
            <a:pPr lvl="1"/>
            <a:r>
              <a:rPr lang="en-US" dirty="0"/>
              <a:t>Test of upgraded detectors readout, Trigger, DAQ, new HLT </a:t>
            </a:r>
            <a:r>
              <a:rPr lang="en-US" dirty="0" smtClean="0"/>
              <a:t>farm</a:t>
            </a:r>
            <a:endParaRPr lang="en-US" dirty="0" smtClean="0"/>
          </a:p>
          <a:p>
            <a:r>
              <a:rPr lang="en-US" dirty="0" smtClean="0"/>
              <a:t>Resources are adequate </a:t>
            </a:r>
            <a:r>
              <a:rPr lang="en-US" dirty="0" smtClean="0"/>
              <a:t>to cover the ALICE </a:t>
            </a:r>
            <a:r>
              <a:rPr lang="en-US" dirty="0" smtClean="0"/>
              <a:t>needs</a:t>
            </a:r>
            <a:endParaRPr lang="en-US" dirty="0" smtClean="0"/>
          </a:p>
          <a:p>
            <a:pPr lvl="1"/>
            <a:r>
              <a:rPr lang="en-US" dirty="0" smtClean="0"/>
              <a:t>Resources request 2015-2017 endorsed by CRSG</a:t>
            </a:r>
          </a:p>
          <a:p>
            <a:r>
              <a:rPr lang="en-US" dirty="0" smtClean="0"/>
              <a:t>Preparations for the ALICE upgrade</a:t>
            </a:r>
          </a:p>
          <a:p>
            <a:pPr lvl="1"/>
            <a:r>
              <a:rPr lang="en-US" dirty="0" smtClean="0"/>
              <a:t>Ongoing work on system design and simulations, software </a:t>
            </a:r>
            <a:r>
              <a:rPr lang="en-US" dirty="0" smtClean="0"/>
              <a:t>demonstrators</a:t>
            </a:r>
          </a:p>
          <a:p>
            <a:pPr lvl="1"/>
            <a:r>
              <a:rPr lang="en-US" dirty="0" smtClean="0"/>
              <a:t>New software framework for Run 3 is taking shape</a:t>
            </a:r>
          </a:p>
          <a:p>
            <a:pPr lvl="1"/>
            <a:r>
              <a:rPr lang="en-US" dirty="0" smtClean="0"/>
              <a:t>Upgrade </a:t>
            </a:r>
            <a:r>
              <a:rPr lang="en-US" dirty="0"/>
              <a:t>TDR for O2 project </a:t>
            </a:r>
            <a:r>
              <a:rPr lang="en-US" dirty="0" smtClean="0"/>
              <a:t>on track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3727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ALICE @ </a:t>
            </a:r>
            <a:r>
              <a:rPr lang="en-US" dirty="0" smtClean="0"/>
              <a:t>RUN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991600" cy="51816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Target - integrated luminosity of 1nb</a:t>
            </a:r>
            <a:r>
              <a:rPr lang="en-GB" baseline="30000" dirty="0" smtClean="0"/>
              <a:t>-1</a:t>
            </a:r>
            <a:r>
              <a:rPr lang="en-GB" dirty="0" smtClean="0"/>
              <a:t> of </a:t>
            </a:r>
            <a:r>
              <a:rPr lang="en-GB" dirty="0" err="1" smtClean="0"/>
              <a:t>Pb-Pb</a:t>
            </a:r>
            <a:r>
              <a:rPr lang="en-GB" dirty="0" smtClean="0"/>
              <a:t> collisions (combined RUN 1+RUN 2)</a:t>
            </a:r>
          </a:p>
          <a:p>
            <a:pPr lvl="1"/>
            <a:r>
              <a:rPr lang="en-GB" dirty="0" smtClean="0"/>
              <a:t>Consistent with the ALICE approved programme</a:t>
            </a:r>
          </a:p>
          <a:p>
            <a:pPr lvl="1"/>
            <a:r>
              <a:rPr lang="en-US" dirty="0" smtClean="0"/>
              <a:t>Double event rate of TPC/TRD </a:t>
            </a:r>
          </a:p>
          <a:p>
            <a:r>
              <a:rPr lang="en-US" dirty="0" smtClean="0"/>
              <a:t>New detectors installed</a:t>
            </a:r>
          </a:p>
          <a:p>
            <a:pPr lvl="1"/>
            <a:r>
              <a:rPr lang="en-US" dirty="0" smtClean="0"/>
              <a:t>DCAL,  +5 TRD modules, +1 PHOS module</a:t>
            </a:r>
          </a:p>
          <a:p>
            <a:r>
              <a:rPr lang="en-US" dirty="0" smtClean="0"/>
              <a:t>Increased </a:t>
            </a:r>
            <a:r>
              <a:rPr lang="en-US" dirty="0"/>
              <a:t>capacity of HLT system and DAQ</a:t>
            </a:r>
          </a:p>
          <a:p>
            <a:pPr lvl="1"/>
            <a:r>
              <a:rPr lang="en-US" dirty="0"/>
              <a:t>Rate up to 8GB/sec </a:t>
            </a:r>
            <a:r>
              <a:rPr lang="en-US" dirty="0" smtClean="0"/>
              <a:t>peak rate to </a:t>
            </a:r>
            <a:r>
              <a:rPr lang="en-US" dirty="0" smtClean="0"/>
              <a:t>T0</a:t>
            </a:r>
          </a:p>
          <a:p>
            <a:r>
              <a:rPr lang="en-US" dirty="0" smtClean="0"/>
              <a:t>25</a:t>
            </a:r>
            <a:r>
              <a:rPr lang="en-US" dirty="0"/>
              <a:t>% larger raw event </a:t>
            </a:r>
            <a:r>
              <a:rPr lang="en-US" dirty="0" smtClean="0"/>
              <a:t>size</a:t>
            </a:r>
          </a:p>
          <a:p>
            <a:pPr lvl="1"/>
            <a:r>
              <a:rPr lang="en-US" dirty="0" smtClean="0"/>
              <a:t>Higher </a:t>
            </a:r>
            <a:r>
              <a:rPr lang="en-US" dirty="0"/>
              <a:t>track multiplicity with increased beam energy and event </a:t>
            </a:r>
            <a:r>
              <a:rPr lang="en-US" dirty="0" smtClean="0"/>
              <a:t>pileup</a:t>
            </a:r>
            <a:endParaRPr lang="en-US" dirty="0"/>
          </a:p>
          <a:p>
            <a:r>
              <a:rPr lang="en-US" dirty="0" smtClean="0"/>
              <a:t>Major </a:t>
            </a:r>
            <a:r>
              <a:rPr lang="en-US" dirty="0"/>
              <a:t>demand on resources towards the end of 2015 (</a:t>
            </a:r>
            <a:r>
              <a:rPr lang="en-US" dirty="0" err="1"/>
              <a:t>Pb-Pb</a:t>
            </a:r>
            <a:r>
              <a:rPr lang="en-US" dirty="0"/>
              <a:t> data taking) 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2</a:t>
            </a:fld>
            <a:endParaRPr lang="en-GB"/>
          </a:p>
        </p:txBody>
      </p:sp>
      <p:pic>
        <p:nvPicPr>
          <p:cNvPr id="5" name="Picture 2" descr="C:\Users\lbetev\Desktop\det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362200"/>
            <a:ext cx="2362200" cy="238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988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Reprocessing under way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609600" y="3733800"/>
            <a:ext cx="8229600" cy="320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Work on software consolidation for Run2 is completed</a:t>
            </a:r>
          </a:p>
          <a:p>
            <a:pPr lvl="1"/>
            <a:r>
              <a:rPr lang="en-US" sz="2000" dirty="0" smtClean="0"/>
              <a:t>Using TRD in track fit to improve high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track resolution, TPC </a:t>
            </a:r>
            <a:r>
              <a:rPr lang="en-US" sz="2000" dirty="0" err="1" smtClean="0"/>
              <a:t>dEdx</a:t>
            </a:r>
            <a:r>
              <a:rPr lang="en-US" sz="2000" dirty="0" smtClean="0"/>
              <a:t> improvements, ITS-TPC-TRD alignment,  reduced memory usage</a:t>
            </a:r>
          </a:p>
          <a:p>
            <a:pPr lvl="1"/>
            <a:r>
              <a:rPr lang="en-US" sz="2000" dirty="0" smtClean="0"/>
              <a:t>Validation in progress</a:t>
            </a:r>
            <a:endParaRPr lang="en-US" sz="2000" dirty="0" smtClean="0"/>
          </a:p>
          <a:p>
            <a:r>
              <a:rPr lang="en-US" sz="2400" dirty="0" smtClean="0"/>
              <a:t>Period </a:t>
            </a:r>
            <a:r>
              <a:rPr lang="en-US" sz="2400" dirty="0" smtClean="0"/>
              <a:t>LHC10 pass </a:t>
            </a:r>
            <a:r>
              <a:rPr lang="en-US" sz="2400" dirty="0"/>
              <a:t>4 is </a:t>
            </a:r>
            <a:r>
              <a:rPr lang="en-US" sz="2400" dirty="0" smtClean="0"/>
              <a:t>completed</a:t>
            </a:r>
          </a:p>
          <a:p>
            <a:pPr lvl="1"/>
            <a:r>
              <a:rPr lang="en-US" sz="2000" dirty="0" smtClean="0"/>
              <a:t>Very </a:t>
            </a:r>
            <a:r>
              <a:rPr lang="en-US" sz="2000" dirty="0" smtClean="0"/>
              <a:t>good job completion </a:t>
            </a:r>
            <a:r>
              <a:rPr lang="en-US" sz="2000" dirty="0" smtClean="0"/>
              <a:t>rate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Goal is to process all </a:t>
            </a:r>
            <a:r>
              <a:rPr lang="en-US" sz="2400" dirty="0"/>
              <a:t>Run 1 </a:t>
            </a:r>
            <a:r>
              <a:rPr lang="en-US" sz="2400" dirty="0" smtClean="0"/>
              <a:t>data with </a:t>
            </a:r>
            <a:r>
              <a:rPr lang="en-US" sz="2400" dirty="0"/>
              <a:t>the </a:t>
            </a:r>
            <a:r>
              <a:rPr lang="en-US" sz="2400" b="1" i="1" dirty="0"/>
              <a:t>same</a:t>
            </a:r>
            <a:r>
              <a:rPr lang="en-US" sz="2400" dirty="0"/>
              <a:t> software</a:t>
            </a:r>
          </a:p>
          <a:p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295400"/>
            <a:ext cx="7734300" cy="2372386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7855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status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65374"/>
            <a:ext cx="8514940" cy="2362200"/>
          </a:xfrm>
        </p:spPr>
        <p:txBody>
          <a:bodyPr>
            <a:normAutofit/>
          </a:bodyPr>
          <a:lstStyle/>
          <a:p>
            <a:r>
              <a:rPr lang="en-US" sz="2000" dirty="0"/>
              <a:t>Very good period, reaching all time highs in terms of running jobs (67k)</a:t>
            </a:r>
          </a:p>
          <a:p>
            <a:r>
              <a:rPr lang="en-US" sz="2000" dirty="0"/>
              <a:t>Very short of list of MC production ready to run </a:t>
            </a:r>
          </a:p>
          <a:p>
            <a:r>
              <a:rPr lang="en-US" sz="2000" dirty="0"/>
              <a:t>Steady analysis train and reconstruction activity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lIns="91396" tIns="45700" rIns="91396" bIns="45700"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4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402" y="1365935"/>
            <a:ext cx="6764514" cy="3963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27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CPU </a:t>
            </a:r>
            <a:r>
              <a:rPr lang="en-US" dirty="0" smtClean="0"/>
              <a:t>Efficiency (T1s)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5</a:t>
            </a:fld>
            <a:endParaRPr lang="en-GB" dirty="0"/>
          </a:p>
        </p:txBody>
      </p:sp>
      <p:pic>
        <p:nvPicPr>
          <p:cNvPr id="3" name="Picture 2" descr="ef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600200"/>
            <a:ext cx="6892543" cy="4038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3000" y="586740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/>
              <a:t>A</a:t>
            </a:r>
            <a:r>
              <a:rPr lang="en-US" sz="2400" dirty="0" smtClean="0"/>
              <a:t>verage CPU/wall time efficiency  in past 3 months remains over 82%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76349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</a:t>
            </a:r>
            <a:r>
              <a:rPr lang="en-US" dirty="0" smtClean="0"/>
              <a:t>Grid keeps growing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20728"/>
            <a:ext cx="7908360" cy="4120158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5796791"/>
            <a:ext cx="8514940" cy="193078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This month UNAM </a:t>
            </a:r>
            <a:r>
              <a:rPr lang="en-US" sz="2400" dirty="0"/>
              <a:t>(Mexico) signed WLCG </a:t>
            </a:r>
            <a:r>
              <a:rPr lang="en-US" sz="2400" dirty="0" err="1" smtClean="0"/>
              <a:t>MoU</a:t>
            </a:r>
            <a:r>
              <a:rPr lang="en-US" sz="2400" dirty="0"/>
              <a:t> </a:t>
            </a:r>
            <a:r>
              <a:rPr lang="en-US" sz="2400" dirty="0" smtClean="0"/>
              <a:t>as T2</a:t>
            </a:r>
            <a:endParaRPr lang="en-US" sz="240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9916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Use of HLT farm for </a:t>
            </a:r>
            <a:r>
              <a:rPr lang="en-US" sz="3600" dirty="0" smtClean="0"/>
              <a:t>Offline processing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5257800" cy="39624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ALICE HLT is relatively small compared to other </a:t>
            </a:r>
            <a:r>
              <a:rPr lang="en-US" sz="2400" dirty="0" smtClean="0"/>
              <a:t>experiments</a:t>
            </a:r>
            <a:endParaRPr lang="en-US" sz="2000" dirty="0" smtClean="0"/>
          </a:p>
          <a:p>
            <a:pPr lvl="1"/>
            <a:r>
              <a:rPr lang="en-US" sz="2000" dirty="0"/>
              <a:t>A</a:t>
            </a:r>
            <a:r>
              <a:rPr lang="en-US" sz="2000" dirty="0" smtClean="0"/>
              <a:t>dditional </a:t>
            </a:r>
            <a:r>
              <a:rPr lang="en-US" sz="2000" dirty="0" smtClean="0"/>
              <a:t>3% CPU </a:t>
            </a:r>
            <a:r>
              <a:rPr lang="en-US" sz="2000" dirty="0" smtClean="0"/>
              <a:t>resources</a:t>
            </a:r>
            <a:endParaRPr lang="en-US" sz="2000" dirty="0"/>
          </a:p>
          <a:p>
            <a:pPr lvl="1"/>
            <a:r>
              <a:rPr lang="en-US" sz="1800" dirty="0" err="1" smtClean="0"/>
              <a:t>OpenStack</a:t>
            </a:r>
            <a:r>
              <a:rPr lang="en-US" sz="1800" dirty="0" smtClean="0"/>
              <a:t> on </a:t>
            </a:r>
            <a:r>
              <a:rPr lang="en-US" sz="1800" dirty="0" smtClean="0"/>
              <a:t>top of HLT farm at P2</a:t>
            </a:r>
          </a:p>
          <a:p>
            <a:pPr lvl="2"/>
            <a:r>
              <a:rPr lang="en-US" sz="1800" dirty="0" smtClean="0"/>
              <a:t>Side by side operation with HLT</a:t>
            </a:r>
          </a:p>
          <a:p>
            <a:pPr lvl="2"/>
            <a:r>
              <a:rPr lang="en-US" sz="1800" dirty="0" smtClean="0"/>
              <a:t>HLT has priority, VMs are suspended if needed</a:t>
            </a:r>
          </a:p>
          <a:p>
            <a:pPr lvl="1"/>
            <a:r>
              <a:rPr lang="en-US" sz="2000" dirty="0" smtClean="0"/>
              <a:t>Using </a:t>
            </a:r>
            <a:r>
              <a:rPr lang="en-US" sz="2000" dirty="0" err="1" smtClean="0"/>
              <a:t>CernVM</a:t>
            </a:r>
            <a:r>
              <a:rPr lang="en-US" sz="2000" dirty="0" smtClean="0"/>
              <a:t>, </a:t>
            </a:r>
            <a:r>
              <a:rPr lang="en-US" sz="2000" dirty="0" err="1" smtClean="0"/>
              <a:t>CernVM</a:t>
            </a:r>
            <a:r>
              <a:rPr lang="en-US" sz="2000" dirty="0" smtClean="0"/>
              <a:t> Online and CVMFS to configure virtual cluster running Condor</a:t>
            </a:r>
          </a:p>
          <a:p>
            <a:pPr lvl="1"/>
            <a:r>
              <a:rPr lang="en-US" sz="2000" dirty="0" smtClean="0"/>
              <a:t>Dedicated VOBOX acts as a gateway between HLT and public </a:t>
            </a:r>
            <a:r>
              <a:rPr lang="en-US" sz="2000" dirty="0" smtClean="0"/>
              <a:t>network</a:t>
            </a:r>
            <a:endParaRPr lang="en-US" sz="2000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7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401" r="4226" b="4340"/>
          <a:stretch/>
        </p:blipFill>
        <p:spPr>
          <a:xfrm>
            <a:off x="5334000" y="1447799"/>
            <a:ext cx="3581400" cy="2803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5562600"/>
            <a:ext cx="78486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/>
              <a:t>Similar approach successfully used to create on-demand release validation cluster on CERN Agile Infrastructure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78846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  <a:ln/>
        </p:spPr>
        <p:txBody>
          <a:bodyPr tIns="352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Simulation with Geant4</a:t>
            </a:r>
            <a:endParaRPr lang="en-US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481" y="1604329"/>
            <a:ext cx="8228160" cy="4664650"/>
          </a:xfrm>
          <a:ln/>
        </p:spPr>
        <p:txBody>
          <a:bodyPr>
            <a:normAutofit fontScale="77500" lnSpcReduction="20000"/>
          </a:bodyPr>
          <a:lstStyle/>
          <a:p>
            <a:pPr marL="391686" indent="-293764">
              <a:buSzPct val="45000"/>
              <a:buFont typeface="Wingdings" charset="0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Two prong approach</a:t>
            </a:r>
            <a:endParaRPr lang="en-US" dirty="0"/>
          </a:p>
          <a:p>
            <a:pPr marL="783372" lvl="1" indent="-293764">
              <a:buSzPct val="75000"/>
              <a:buFont typeface="Symbol" charset="0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Physics Validation with </a:t>
            </a:r>
            <a:r>
              <a:rPr lang="en-US" dirty="0" err="1"/>
              <a:t>AliRoot</a:t>
            </a:r>
            <a:endParaRPr lang="en-US" dirty="0"/>
          </a:p>
          <a:p>
            <a:pPr marL="1175057" lvl="2" indent="-260644">
              <a:buSzPct val="45000"/>
              <a:buFont typeface="Wingdings" charset="0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Geant4 interfaced via Virtual Monte Carlo (VMC</a:t>
            </a:r>
            <a:r>
              <a:rPr lang="en-US" dirty="0" smtClean="0"/>
              <a:t>)</a:t>
            </a:r>
          </a:p>
          <a:p>
            <a:pPr marL="914413" lvl="2" indent="0"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dirty="0"/>
          </a:p>
          <a:p>
            <a:pPr marL="783372" lvl="1" indent="-293764">
              <a:buSzPct val="75000"/>
              <a:buFont typeface="Symbol" charset="0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Multi Threading Performance tests with thread safe VMC application </a:t>
            </a:r>
          </a:p>
          <a:p>
            <a:pPr marL="1175057" lvl="2" indent="-260644">
              <a:buSzPct val="45000"/>
              <a:buFont typeface="Wingdings" charset="0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Based on standard geant4_vmc example</a:t>
            </a:r>
          </a:p>
          <a:p>
            <a:pPr marL="1175057" lvl="2" indent="-260644">
              <a:buSzPct val="45000"/>
              <a:buFont typeface="Wingdings" charset="0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Use reduced set of  </a:t>
            </a:r>
            <a:r>
              <a:rPr lang="en-US" dirty="0" err="1"/>
              <a:t>AliRoot</a:t>
            </a:r>
            <a:r>
              <a:rPr lang="en-US" dirty="0"/>
              <a:t> features allowing for realistic performance tests:</a:t>
            </a:r>
          </a:p>
          <a:p>
            <a:pPr marL="1566743" lvl="3" indent="-195843">
              <a:buSzPct val="75000"/>
              <a:buFont typeface="Symbol" charset="0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full </a:t>
            </a:r>
            <a:r>
              <a:rPr lang="en-US" dirty="0" err="1"/>
              <a:t>AliRoot</a:t>
            </a:r>
            <a:r>
              <a:rPr lang="en-US" dirty="0"/>
              <a:t> geometry imported from file</a:t>
            </a:r>
          </a:p>
          <a:p>
            <a:pPr marL="1566743" lvl="3" indent="-195843">
              <a:buSzPct val="75000"/>
              <a:buFont typeface="Symbol" charset="0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realistic magnetic field</a:t>
            </a:r>
          </a:p>
          <a:p>
            <a:pPr marL="1566743" lvl="3" indent="-195843">
              <a:buSzPct val="75000"/>
              <a:buFont typeface="Symbol" charset="0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realistic event generator</a:t>
            </a:r>
          </a:p>
          <a:p>
            <a:pPr marL="1566743" lvl="3" indent="-195843">
              <a:buSzPct val="75000"/>
              <a:buFont typeface="Symbol" charset="0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Basic TPC response (hit) generation and I/</a:t>
            </a:r>
            <a:r>
              <a:rPr lang="en-US" dirty="0" smtClean="0"/>
              <a:t>O</a:t>
            </a:r>
          </a:p>
          <a:p>
            <a:pPr marL="309443" indent="-195843">
              <a:buSzPct val="75000"/>
              <a:buFont typeface="Symbol" charset="0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dirty="0" smtClean="0">
              <a:solidFill>
                <a:srgbClr val="000000"/>
              </a:solidFill>
            </a:endParaRPr>
          </a:p>
          <a:p>
            <a:pPr marL="309443" indent="-195843">
              <a:buSzPct val="75000"/>
              <a:buFont typeface="Symbol" charset="0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All tests </a:t>
            </a:r>
            <a:r>
              <a:rPr lang="en-US" dirty="0">
                <a:solidFill>
                  <a:srgbClr val="000000"/>
                </a:solidFill>
              </a:rPr>
              <a:t>and validation based on Geant4 v10 </a:t>
            </a:r>
          </a:p>
          <a:p>
            <a:pPr marL="709493" lvl="1" indent="-195843">
              <a:buSzPct val="75000"/>
              <a:buFont typeface="Symbol" charset="0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967630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  <a:ln/>
        </p:spPr>
        <p:txBody>
          <a:bodyPr tIns="352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Simulation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status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481" y="1604328"/>
            <a:ext cx="8228160" cy="4811546"/>
          </a:xfrm>
          <a:ln/>
        </p:spPr>
        <p:txBody>
          <a:bodyPr>
            <a:normAutofit/>
          </a:bodyPr>
          <a:lstStyle/>
          <a:p>
            <a:pPr marL="391686" indent="-293764">
              <a:buSzPct val="45000"/>
              <a:buFont typeface="Wingdings" charset="0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Physics </a:t>
            </a:r>
            <a:r>
              <a:rPr lang="en-US" dirty="0">
                <a:solidFill>
                  <a:srgbClr val="000000"/>
                </a:solidFill>
              </a:rPr>
              <a:t>Validation</a:t>
            </a:r>
          </a:p>
          <a:p>
            <a:pPr marL="783372" lvl="1" indent="-293764">
              <a:buSzPct val="75000"/>
              <a:buFont typeface="Symbol" charset="0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Main problem TRD response</a:t>
            </a:r>
          </a:p>
          <a:p>
            <a:pPr marL="783372" lvl="1" indent="-293764">
              <a:buSzPct val="75000"/>
              <a:buFont typeface="Symbol" charset="0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Too high mean energy loss leads to unrealistic cluster per </a:t>
            </a:r>
            <a:r>
              <a:rPr lang="en-US" sz="2400" dirty="0" err="1">
                <a:solidFill>
                  <a:srgbClr val="000000"/>
                </a:solidFill>
              </a:rPr>
              <a:t>tracklet</a:t>
            </a:r>
            <a:r>
              <a:rPr lang="en-US" sz="2400" dirty="0">
                <a:solidFill>
                  <a:srgbClr val="000000"/>
                </a:solidFill>
              </a:rPr>
              <a:t> distribution</a:t>
            </a:r>
          </a:p>
          <a:p>
            <a:pPr marL="783372" lvl="1" indent="-293764">
              <a:buSzPct val="75000"/>
              <a:buFont typeface="Symbol" charset="0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testing now simple rescaling</a:t>
            </a:r>
          </a:p>
          <a:p>
            <a:pPr marL="391686" indent="-293764">
              <a:buSzPct val="45000"/>
              <a:buFont typeface="Wingdings" charset="0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>
                <a:solidFill>
                  <a:srgbClr val="000000"/>
                </a:solidFill>
              </a:rPr>
              <a:t>Multi Threading</a:t>
            </a:r>
          </a:p>
          <a:p>
            <a:pPr marL="783372" lvl="1" indent="-293764">
              <a:buSzPct val="75000"/>
              <a:buFont typeface="Symbol" charset="0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Testing suite implemented and running</a:t>
            </a:r>
          </a:p>
          <a:p>
            <a:pPr marL="783372" lvl="1" indent="-293764">
              <a:buSzPct val="75000"/>
              <a:buFont typeface="Symbol" charset="0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400" dirty="0">
                <a:solidFill>
                  <a:srgbClr val="000000"/>
                </a:solidFill>
              </a:rPr>
              <a:t>performance tests ongoing </a:t>
            </a:r>
            <a:endParaRPr lang="en-US" sz="2400" dirty="0" smtClean="0">
              <a:solidFill>
                <a:srgbClr val="000000"/>
              </a:solidFill>
            </a:endParaRPr>
          </a:p>
          <a:p>
            <a:pPr lvl="1"/>
            <a:r>
              <a:rPr lang="en-US" sz="2400" dirty="0"/>
              <a:t>Collaborating with </a:t>
            </a:r>
            <a:r>
              <a:rPr lang="en-US" sz="2400" dirty="0" smtClean="0"/>
              <a:t>ATLAS to </a:t>
            </a:r>
            <a:r>
              <a:rPr lang="en-US" sz="2400" dirty="0"/>
              <a:t>explore contributed resources (i.e. spare CPU cycles on supercomputers)</a:t>
            </a:r>
          </a:p>
          <a:p>
            <a:pPr marL="783372" lvl="1" indent="-293764">
              <a:buSzPct val="75000"/>
              <a:buFont typeface="Symbol" charset="0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44793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11507</TotalTime>
  <Words>727</Words>
  <Application>Microsoft Macintosh PowerPoint</Application>
  <PresentationFormat>On-screen Show (4:3)</PresentationFormat>
  <Paragraphs>126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ALICE @ RUN 2</vt:lpstr>
      <vt:lpstr>Reprocessing under way</vt:lpstr>
      <vt:lpstr>Production status </vt:lpstr>
      <vt:lpstr>CPU Efficiency (T1s)</vt:lpstr>
      <vt:lpstr>ALICE Grid keeps growing</vt:lpstr>
      <vt:lpstr>Use of HLT farm for Offline processing</vt:lpstr>
      <vt:lpstr>Simulation with Geant4</vt:lpstr>
      <vt:lpstr>Simulation status</vt:lpstr>
      <vt:lpstr>AliceO2 Framework</vt:lpstr>
      <vt:lpstr>O2 TDR Schedule</vt:lpstr>
      <vt:lpstr>Plans for the next 6 months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lbetev</dc:creator>
  <cp:lastModifiedBy>Predrag Buncic</cp:lastModifiedBy>
  <cp:revision>83</cp:revision>
  <dcterms:created xsi:type="dcterms:W3CDTF">2014-03-20T14:58:22Z</dcterms:created>
  <dcterms:modified xsi:type="dcterms:W3CDTF">2014-11-18T10:42:39Z</dcterms:modified>
</cp:coreProperties>
</file>