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5.xml" ContentType="application/vnd.openxmlformats-officedocument.them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7" r:id="rId2"/>
    <p:sldMasterId id="2147483689" r:id="rId3"/>
    <p:sldMasterId id="2147483701" r:id="rId4"/>
    <p:sldMasterId id="2147483713" r:id="rId5"/>
  </p:sldMasterIdLst>
  <p:notesMasterIdLst>
    <p:notesMasterId r:id="rId24"/>
  </p:notesMasterIdLst>
  <p:sldIdLst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1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DA6EC1-8846-7748-AD76-7F4304EE973D}" type="datetimeFigureOut">
              <a:rPr lang="en-US" smtClean="0"/>
              <a:t>22/09/2014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484BE4-31E8-2745-AC09-51184F08003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7442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69CD74B-FFC3-4798-8381-CB06BDF34A09}" type="slidenum">
              <a:rPr lang="en-US" smtClean="0">
                <a:solidFill>
                  <a:prstClr val="black"/>
                </a:solidFill>
                <a:latin typeface="Calibri"/>
              </a:rPr>
              <a:pPr>
                <a:defRPr/>
              </a:pPr>
              <a:t>18</a:t>
            </a:fld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21759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8.png"/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Relationship Id="rId2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6.xml"/><Relationship Id="rId2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7.xml"/><Relationship Id="rId2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9208" y="2169000"/>
            <a:ext cx="2556000" cy="2530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3545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16 September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SPC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2650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16 September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SPC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98309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16 September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SPC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40870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16 September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SPC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85909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16 September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SPC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08998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16 September 2014</a:t>
            </a:r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SPC</a:t>
            </a:r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54B60-631E-A744-8236-AD515F8CDFF8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7135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16 September 2014</a:t>
            </a:r>
            <a:endParaRPr lang="en-GB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SPC</a:t>
            </a:r>
            <a:endParaRPr lang="en-GB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17EB2-1C30-BA44-B47A-F35196736465}" type="slidenum">
              <a:rPr lang="en-GB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GB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186245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95162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794739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24176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2386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964957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142791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91430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1617145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7283711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22990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759100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277784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dots-transp"/>
          <p:cNvPicPr>
            <a:picLocks noChangeArrowheads="1"/>
          </p:cNvPicPr>
          <p:nvPr/>
        </p:nvPicPr>
        <p:blipFill>
          <a:blip r:embed="rId3">
            <a:lum bright="80000" contrast="-90000"/>
          </a:blip>
          <a:srcRect r="27658"/>
          <a:stretch>
            <a:fillRect/>
          </a:stretch>
        </p:blipFill>
        <p:spPr bwMode="auto">
          <a:xfrm>
            <a:off x="3613150" y="2060575"/>
            <a:ext cx="5499100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41" name="Rectangle 21"/>
          <p:cNvSpPr>
            <a:spLocks noChangeArrowheads="1"/>
          </p:cNvSpPr>
          <p:nvPr/>
        </p:nvSpPr>
        <p:spPr bwMode="auto">
          <a:xfrm rot="5400000">
            <a:off x="4067189" y="-1863712"/>
            <a:ext cx="1584298" cy="8569325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300">
              <a:solidFill>
                <a:srgbClr val="003366"/>
              </a:solidFill>
              <a:latin typeface="Times" pitchFamily="-65" charset="0"/>
            </a:endParaRPr>
          </a:p>
        </p:txBody>
      </p:sp>
      <p:pic>
        <p:nvPicPr>
          <p:cNvPr id="5142" name="Picture 22" descr="oval"/>
          <p:cNvPicPr>
            <a:picLocks noChangeAspect="1" noChangeArrowheads="1"/>
          </p:cNvPicPr>
          <p:nvPr/>
        </p:nvPicPr>
        <p:blipFill>
          <a:blip r:embed="rId4"/>
          <a:srcRect t="49965" r="49992"/>
          <a:stretch>
            <a:fillRect/>
          </a:stretch>
        </p:blipFill>
        <p:spPr bwMode="auto">
          <a:xfrm>
            <a:off x="3883025" y="1628800"/>
            <a:ext cx="5260975" cy="15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35038" cy="6858000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300">
              <a:solidFill>
                <a:srgbClr val="003366"/>
              </a:solidFill>
              <a:latin typeface="Times" pitchFamily="-65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 rot="5400000">
            <a:off x="4889500" y="2606676"/>
            <a:ext cx="192087" cy="8316912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300">
              <a:solidFill>
                <a:srgbClr val="003366"/>
              </a:solidFill>
              <a:latin typeface="Times" pitchFamily="-65" charset="0"/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0477500" y="5591175"/>
            <a:ext cx="55563" cy="7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035" tIns="10017" rIns="20035" bIns="10017">
            <a:prstTxWarp prst="textNoShape">
              <a:avLst/>
            </a:prstTxWarp>
            <a:spAutoFit/>
          </a:bodyPr>
          <a:lstStyle/>
          <a:p>
            <a:pPr defTabSz="200025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500">
              <a:solidFill>
                <a:srgbClr val="003366"/>
              </a:solidFill>
              <a:latin typeface="Times" pitchFamily="-65" charset="0"/>
            </a:endParaRPr>
          </a:p>
        </p:txBody>
      </p:sp>
      <p:pic>
        <p:nvPicPr>
          <p:cNvPr id="5134" name="Picture 14" descr="LHCb_logo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6838" y="6319838"/>
            <a:ext cx="7334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4746625" y="1827213"/>
            <a:ext cx="4321175" cy="1296987"/>
          </a:xfrm>
        </p:spPr>
        <p:txBody>
          <a:bodyPr/>
          <a:lstStyle>
            <a:lvl1pPr defTabSz="200025">
              <a:defRPr sz="3200">
                <a:solidFill>
                  <a:srgbClr val="DBEBE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 rot="5400000">
            <a:off x="1994737" y="851737"/>
            <a:ext cx="647775" cy="2982750"/>
          </a:xfrm>
          <a:prstGeom prst="rect">
            <a:avLst/>
          </a:prstGeom>
          <a:solidFill>
            <a:srgbClr val="EAEEF3"/>
          </a:solidFill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pPr defTabSz="9128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4400" i="1" dirty="0">
                <a:solidFill>
                  <a:srgbClr val="6EB3C7"/>
                </a:solidFill>
                <a:latin typeface="VDub" pitchFamily="-65" charset="-52"/>
              </a:rPr>
              <a:t>LHCb</a:t>
            </a:r>
            <a:br>
              <a:rPr lang="en-US" sz="4400" i="1" dirty="0">
                <a:solidFill>
                  <a:srgbClr val="6EB3C7"/>
                </a:solidFill>
                <a:latin typeface="VDub" pitchFamily="-65" charset="-52"/>
              </a:rPr>
            </a:br>
            <a:r>
              <a:rPr lang="en-US" sz="4400" i="1" dirty="0">
                <a:solidFill>
                  <a:srgbClr val="6EB3C7"/>
                </a:solidFill>
                <a:latin typeface="VDub" pitchFamily="-65" charset="-52"/>
              </a:rPr>
              <a:t>Computing</a:t>
            </a:r>
            <a:endParaRPr lang="en-US" sz="4400" i="1" dirty="0">
              <a:solidFill>
                <a:srgbClr val="6EB3C7"/>
              </a:solidFill>
              <a:latin typeface="VDub" pitchFamily="-65" charset="-52"/>
            </a:endParaRPr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Zapf Dingbats" pitchFamily="-65" charset="2"/>
              <a:buNone/>
              <a:defRPr sz="2400" i="1"/>
            </a:lvl1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35892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>
                <a:solidFill>
                  <a:srgbClr val="000000"/>
                </a:solidFill>
              </a:rPr>
              <a:t>Ian Bird; SPC</a:t>
            </a:r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D9DC1D16-B8D6-0648-83C2-A52B7C2770D5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147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00979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>
                <a:solidFill>
                  <a:srgbClr val="000000"/>
                </a:solidFill>
              </a:rPr>
              <a:t>Ian Bird; SPC</a:t>
            </a: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AEA967B7-D4E6-204E-9DA3-18EA5EA3FC84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3268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6013" y="981075"/>
            <a:ext cx="3848100" cy="5543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6513" y="981075"/>
            <a:ext cx="3848100" cy="5543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>
                <a:solidFill>
                  <a:srgbClr val="000000"/>
                </a:solidFill>
              </a:rPr>
              <a:t>Ian Bird; SPC</a:t>
            </a: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301B9787-258B-5048-9010-A02A04C62FAC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3805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>
                <a:solidFill>
                  <a:srgbClr val="000000"/>
                </a:solidFill>
              </a:rPr>
              <a:t>Ian Bird; SPC</a:t>
            </a:r>
            <a:endParaRPr lang="es-ES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4282218-4019-EB4C-9A1B-ED926A4A1C9C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91636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>
                <a:solidFill>
                  <a:srgbClr val="000000"/>
                </a:solidFill>
              </a:rPr>
              <a:t>Ian Bird; SPC</a:t>
            </a:r>
            <a:endParaRPr lang="es-E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033AEBD6-18F7-E54D-B208-721ED4172F76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98765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>
                <a:solidFill>
                  <a:srgbClr val="000000"/>
                </a:solidFill>
              </a:rPr>
              <a:t>Ian Bird; SPC</a:t>
            </a:r>
            <a:endParaRPr lang="es-ES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6787EC4B-741C-9B40-9030-273E6EA55D11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1438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>
                <a:solidFill>
                  <a:srgbClr val="000000"/>
                </a:solidFill>
              </a:rPr>
              <a:t>Ian Bird; SPC</a:t>
            </a: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E9C4BA91-BE2E-BD43-81BC-68D105AA0150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810208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>
                <a:solidFill>
                  <a:srgbClr val="000000"/>
                </a:solidFill>
              </a:rPr>
              <a:t>Ian Bird; SPC</a:t>
            </a:r>
            <a:endParaRPr lang="es-E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76E91A2B-68DF-0349-8D42-AFEE5EDB2E3F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945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>
                <a:solidFill>
                  <a:srgbClr val="000000"/>
                </a:solidFill>
              </a:rPr>
              <a:t>Ian Bird; SPC</a:t>
            </a: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6398FE38-B76E-804A-AFBB-25756A05CA6B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346066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2463" y="146050"/>
            <a:ext cx="1962150" cy="6378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6013" y="146050"/>
            <a:ext cx="5734050" cy="6378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>
                <a:solidFill>
                  <a:srgbClr val="000000"/>
                </a:solidFill>
              </a:rPr>
              <a:t>Ian Bird; SPC</a:t>
            </a:r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BD210BA0-8A29-0646-8E1F-37D7AEAD18EC}" type="slidenum">
              <a:rPr lang="es-ES">
                <a:solidFill>
                  <a:srgbClr val="000000"/>
                </a:solidFill>
              </a:rPr>
              <a:pPr/>
              <a:t>‹#›</a:t>
            </a:fld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244135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FC15-BEC5-CE42-A6A4-99752853990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694641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58715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FC15-BEC5-CE42-A6A4-99752853990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49749961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FC15-BEC5-CE42-A6A4-99752853990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181484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FC15-BEC5-CE42-A6A4-99752853990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7040089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FC15-BEC5-CE42-A6A4-99752853990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5433168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FC15-BEC5-CE42-A6A4-99752853990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0744536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FC15-BEC5-CE42-A6A4-99752853990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2958011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FC15-BEC5-CE42-A6A4-99752853990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024950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FC15-BEC5-CE42-A6A4-99752853990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826312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FC15-BEC5-CE42-A6A4-99752853990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660840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FC15-BEC5-CE42-A6A4-99752853990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42448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16 September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SPC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75981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5626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1065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051" y="908720"/>
            <a:ext cx="8686800" cy="426720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  <a:lvl2pPr>
              <a:defRPr>
                <a:solidFill>
                  <a:srgbClr val="800000"/>
                </a:solidFill>
              </a:defRPr>
            </a:lvl2pPr>
            <a:lvl3pPr>
              <a:defRPr>
                <a:solidFill>
                  <a:srgbClr val="000000"/>
                </a:solidFill>
              </a:defRPr>
            </a:lvl3pPr>
            <a:lvl4pPr>
              <a:defRPr>
                <a:solidFill>
                  <a:srgbClr val="000090"/>
                </a:solidFill>
              </a:defRPr>
            </a:lvl4pPr>
            <a:lvl5pPr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211015" y="5410200"/>
            <a:ext cx="8686800" cy="1447800"/>
          </a:xfrm>
        </p:spPr>
        <p:txBody>
          <a:bodyPr>
            <a:noAutofit/>
          </a:bodyPr>
          <a:lstStyle>
            <a:lvl1pPr>
              <a:defRPr sz="28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052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C53DF-4216-466D-99A7-94400E6C2A25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 dirty="0">
              <a:solidFill>
                <a:srgbClr val="3333CC"/>
              </a:solidFill>
              <a:latin typeface="Corbel"/>
            </a:endParaRPr>
          </a:p>
        </p:txBody>
      </p:sp>
      <p:sp>
        <p:nvSpPr>
          <p:cNvPr id="5" name="Footer Placeholder 4"/>
          <p:cNvSpPr txBox="1">
            <a:spLocks/>
          </p:cNvSpPr>
          <p:nvPr userDrawn="1"/>
        </p:nvSpPr>
        <p:spPr>
          <a:xfrm>
            <a:off x="1713836" y="6565726"/>
            <a:ext cx="5416062" cy="247650"/>
          </a:xfrm>
          <a:prstGeom prst="rect">
            <a:avLst/>
          </a:prstGeom>
        </p:spPr>
        <p:txBody>
          <a:bodyPr/>
          <a:lstStyle/>
          <a:p>
            <a:pPr algn="ctr" defTabSz="913972">
              <a:defRPr/>
            </a:pPr>
            <a:r>
              <a:rPr lang="en-US" sz="1200" dirty="0">
                <a:solidFill>
                  <a:srgbClr val="000000">
                    <a:lumMod val="50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Maria Girone, CERN </a:t>
            </a:r>
            <a:endParaRPr lang="en-US" sz="1200" dirty="0">
              <a:solidFill>
                <a:srgbClr val="000000">
                  <a:lumMod val="50000"/>
                </a:srgbClr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3695472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3" y="990600"/>
            <a:ext cx="4273062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838200" y="0"/>
            <a:ext cx="7620000" cy="9144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 sz="4400">
                <a:solidFill>
                  <a:srgbClr val="0D0D0D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3"/>
          </p:nvPr>
        </p:nvSpPr>
        <p:spPr>
          <a:xfrm>
            <a:off x="4572003" y="990600"/>
            <a:ext cx="4273062" cy="5562600"/>
          </a:xfrm>
        </p:spPr>
        <p:txBody>
          <a:bodyPr>
            <a:normAutofit/>
          </a:bodyPr>
          <a:lstStyle>
            <a:lvl1pPr>
              <a:defRPr sz="2800">
                <a:solidFill>
                  <a:srgbClr val="000000"/>
                </a:solidFill>
              </a:defRPr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0000"/>
                </a:solidFill>
              </a:defRPr>
            </a:lvl3pPr>
            <a:lvl4pPr>
              <a:defRPr sz="2000">
                <a:solidFill>
                  <a:srgbClr val="000090"/>
                </a:solidFill>
              </a:defRPr>
            </a:lvl4pPr>
            <a:lvl5pPr>
              <a:defRPr sz="18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602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382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800" cap="none" baseline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4379599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41047123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84860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buNone/>
              <a:defRPr sz="4400" b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7000" y="1143000"/>
            <a:ext cx="6248400" cy="54102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76200" y="1143000"/>
            <a:ext cx="2514600" cy="5410200"/>
          </a:xfrm>
        </p:spPr>
        <p:txBody>
          <a:bodyPr>
            <a:normAutofit/>
          </a:bodyPr>
          <a:lstStyle>
            <a:lvl1pPr marL="9144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400575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96752"/>
            <a:ext cx="4343400" cy="3096344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4648200" y="980728"/>
            <a:ext cx="4343400" cy="3312368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126"/>
            <a:ext cx="4572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8469" y="4581128"/>
            <a:ext cx="4343400" cy="2088232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171467" y="4578920"/>
            <a:ext cx="4343400" cy="2088232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2930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196752"/>
            <a:ext cx="434340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4648200" y="1196752"/>
            <a:ext cx="4343400" cy="4248472"/>
          </a:xfrm>
        </p:spPr>
        <p:txBody>
          <a:bodyPr>
            <a:normAutofit/>
          </a:bodyPr>
          <a:lstStyle>
            <a:lvl1pPr marL="91440" indent="-182880">
              <a:defRPr sz="24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20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8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6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126"/>
            <a:ext cx="4572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185057" y="5551956"/>
            <a:ext cx="8840367" cy="1117455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39557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  <a:latin typeface="Corbel"/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2614315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16 September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SPC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12641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304800" y="990600"/>
            <a:ext cx="41148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000000"/>
                </a:solidFill>
                <a:latin typeface="Corbel"/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  <a:latin typeface="Corbel"/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1"/>
          </p:nvPr>
        </p:nvSpPr>
        <p:spPr>
          <a:xfrm>
            <a:off x="4572000" y="990600"/>
            <a:ext cx="41148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6745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  <a:latin typeface="Corbel"/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95683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  <a:latin typeface="Corbel"/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7977608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  <a:latin typeface="Corbel"/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521803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38200"/>
          </a:xfrm>
          <a:prstGeom prst="rect">
            <a:avLst/>
          </a:prstGeom>
        </p:spPr>
        <p:txBody>
          <a:bodyPr/>
          <a:lstStyle>
            <a:lvl1pPr>
              <a:defRPr sz="4000">
                <a:solidFill>
                  <a:schemeClr val="tx1"/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3"/>
          <p:cNvSpPr>
            <a:spLocks noGrp="1"/>
          </p:cNvSpPr>
          <p:nvPr>
            <p:ph sz="half" idx="2"/>
          </p:nvPr>
        </p:nvSpPr>
        <p:spPr>
          <a:xfrm>
            <a:off x="457200" y="990600"/>
            <a:ext cx="8534400" cy="57150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>
                <a:solidFill>
                  <a:srgbClr val="800000"/>
                </a:solidFill>
              </a:defRPr>
            </a:lvl2pPr>
            <a:lvl3pPr>
              <a:defRPr sz="2000">
                <a:solidFill>
                  <a:srgbClr val="00261C"/>
                </a:solidFill>
              </a:defRPr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58E61-943F-44E3-8C5A-44B723E928E0}" type="slidenum">
              <a:rPr lang="en-US">
                <a:solidFill>
                  <a:srgbClr val="3333CC"/>
                </a:solidFill>
                <a:latin typeface="Corbel"/>
              </a:rPr>
              <a:pPr>
                <a:defRPr/>
              </a:pPr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655177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148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800600" y="990600"/>
            <a:ext cx="4114800" cy="274320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800600" y="3810000"/>
            <a:ext cx="4114800" cy="2819400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198323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148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4800600" y="990600"/>
            <a:ext cx="4114800" cy="5638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634318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4582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33400" y="3657600"/>
            <a:ext cx="845820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567208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41910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7" name="Title Placeholder 28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>
            <a:lvl1pPr>
              <a:defRPr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533400" y="3657600"/>
            <a:ext cx="8458200" cy="2971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800600" y="990600"/>
            <a:ext cx="4191000" cy="2590800"/>
          </a:xfrm>
        </p:spPr>
        <p:txBody>
          <a:bodyPr>
            <a:normAutofit/>
          </a:bodyPr>
          <a:lstStyle>
            <a:lvl1pPr>
              <a:defRPr sz="2400">
                <a:solidFill>
                  <a:srgbClr val="3366FF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176520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848600" cy="8382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buNone/>
              <a:defRPr sz="4400" b="0"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67000" y="1143000"/>
            <a:ext cx="6248400" cy="541020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sz="half" idx="13"/>
          </p:nvPr>
        </p:nvSpPr>
        <p:spPr>
          <a:xfrm>
            <a:off x="76200" y="1143000"/>
            <a:ext cx="2514600" cy="5410200"/>
          </a:xfrm>
        </p:spPr>
        <p:txBody>
          <a:bodyPr>
            <a:normAutofit/>
          </a:bodyPr>
          <a:lstStyle>
            <a:lvl1pPr marL="91440"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151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16 September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SPC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51327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874721"/>
            <a:ext cx="4343400" cy="5602287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2"/>
          </p:nvPr>
        </p:nvSpPr>
        <p:spPr>
          <a:xfrm>
            <a:off x="4648200" y="871543"/>
            <a:ext cx="4343400" cy="5602287"/>
          </a:xfrm>
        </p:spPr>
        <p:txBody>
          <a:bodyPr/>
          <a:lstStyle>
            <a:lvl1pPr marL="91440" indent="-182880">
              <a:defRPr sz="2000">
                <a:latin typeface="Arial" pitchFamily="34" charset="0"/>
                <a:cs typeface="Arial" pitchFamily="34" charset="0"/>
              </a:defRPr>
            </a:lvl1pPr>
            <a:lvl2pPr marL="548640" indent="-182880">
              <a:defRPr sz="1800">
                <a:latin typeface="Arial" pitchFamily="34" charset="0"/>
                <a:cs typeface="Arial" pitchFamily="34" charset="0"/>
              </a:defRPr>
            </a:lvl2pPr>
            <a:lvl3pPr marL="822960" indent="-182880">
              <a:defRPr sz="1600">
                <a:latin typeface="Arial" pitchFamily="34" charset="0"/>
                <a:cs typeface="Arial" pitchFamily="34" charset="0"/>
              </a:defRPr>
            </a:lvl3pPr>
            <a:lvl4pPr marL="1097280" indent="-182880">
              <a:defRPr sz="1400">
                <a:latin typeface="Arial" pitchFamily="34" charset="0"/>
                <a:cs typeface="Arial" pitchFamily="34" charset="0"/>
              </a:defRPr>
            </a:lvl4pPr>
            <a:lvl5pPr marL="1371600" indent="-182880">
              <a:defRPr sz="14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0"/>
          </p:nvPr>
        </p:nvSpPr>
        <p:spPr>
          <a:xfrm>
            <a:off x="8686800" y="60"/>
            <a:ext cx="457200" cy="365125"/>
          </a:xfrm>
        </p:spPr>
        <p:txBody>
          <a:bodyPr/>
          <a:lstStyle/>
          <a:p>
            <a:fld id="{72AC53DF-4216-466D-99A7-94400E6C2A25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‹#›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454509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16 September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SPC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77158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16 September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SPC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3828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1.png"/><Relationship Id="rId19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7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9.xml"/><Relationship Id="rId4" Type="http://schemas.openxmlformats.org/officeDocument/2006/relationships/slideLayout" Target="../slideLayouts/slideLayout20.xml"/><Relationship Id="rId5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3.xml"/><Relationship Id="rId8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8.xml"/><Relationship Id="rId12" Type="http://schemas.openxmlformats.org/officeDocument/2006/relationships/theme" Target="../theme/theme3.xml"/><Relationship Id="rId13" Type="http://schemas.openxmlformats.org/officeDocument/2006/relationships/image" Target="../media/image7.png"/><Relationship Id="rId14" Type="http://schemas.openxmlformats.org/officeDocument/2006/relationships/image" Target="../media/image8.png"/><Relationship Id="rId15" Type="http://schemas.openxmlformats.org/officeDocument/2006/relationships/image" Target="../media/image9.png"/><Relationship Id="rId1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9.xml"/><Relationship Id="rId3" Type="http://schemas.openxmlformats.org/officeDocument/2006/relationships/slideLayout" Target="../slideLayouts/slideLayout30.xml"/><Relationship Id="rId4" Type="http://schemas.openxmlformats.org/officeDocument/2006/relationships/slideLayout" Target="../slideLayouts/slideLayout31.xml"/><Relationship Id="rId5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4.xml"/><Relationship Id="rId8" Type="http://schemas.openxmlformats.org/officeDocument/2006/relationships/slideLayout" Target="../slideLayouts/slideLayout35.xml"/><Relationship Id="rId9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37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9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9.xml"/><Relationship Id="rId2" Type="http://schemas.openxmlformats.org/officeDocument/2006/relationships/slideLayout" Target="../slideLayouts/slideLayout40.xml"/><Relationship Id="rId3" Type="http://schemas.openxmlformats.org/officeDocument/2006/relationships/slideLayout" Target="../slideLayouts/slideLayout41.xml"/><Relationship Id="rId4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5.xml"/><Relationship Id="rId8" Type="http://schemas.openxmlformats.org/officeDocument/2006/relationships/slideLayout" Target="../slideLayouts/slideLayout46.xml"/><Relationship Id="rId9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48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8.xml"/><Relationship Id="rId20" Type="http://schemas.openxmlformats.org/officeDocument/2006/relationships/slideLayout" Target="../slideLayouts/slideLayout69.xml"/><Relationship Id="rId21" Type="http://schemas.openxmlformats.org/officeDocument/2006/relationships/slideLayout" Target="../slideLayouts/slideLayout70.xml"/><Relationship Id="rId22" Type="http://schemas.openxmlformats.org/officeDocument/2006/relationships/theme" Target="../theme/theme5.xml"/><Relationship Id="rId23" Type="http://schemas.openxmlformats.org/officeDocument/2006/relationships/image" Target="../media/image12.png"/><Relationship Id="rId10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0.xml"/><Relationship Id="rId12" Type="http://schemas.openxmlformats.org/officeDocument/2006/relationships/slideLayout" Target="../slideLayouts/slideLayout61.xml"/><Relationship Id="rId13" Type="http://schemas.openxmlformats.org/officeDocument/2006/relationships/slideLayout" Target="../slideLayouts/slideLayout62.xml"/><Relationship Id="rId14" Type="http://schemas.openxmlformats.org/officeDocument/2006/relationships/slideLayout" Target="../slideLayouts/slideLayout63.xml"/><Relationship Id="rId15" Type="http://schemas.openxmlformats.org/officeDocument/2006/relationships/slideLayout" Target="../slideLayouts/slideLayout64.xml"/><Relationship Id="rId16" Type="http://schemas.openxmlformats.org/officeDocument/2006/relationships/slideLayout" Target="../slideLayouts/slideLayout65.xml"/><Relationship Id="rId17" Type="http://schemas.openxmlformats.org/officeDocument/2006/relationships/slideLayout" Target="../slideLayouts/slideLayout66.xml"/><Relationship Id="rId18" Type="http://schemas.openxmlformats.org/officeDocument/2006/relationships/slideLayout" Target="../slideLayouts/slideLayout67.xml"/><Relationship Id="rId19" Type="http://schemas.openxmlformats.org/officeDocument/2006/relationships/slideLayout" Target="../slideLayouts/slideLayout68.xml"/><Relationship Id="rId1" Type="http://schemas.openxmlformats.org/officeDocument/2006/relationships/slideLayout" Target="../slideLayouts/slideLayout50.xml"/><Relationship Id="rId2" Type="http://schemas.openxmlformats.org/officeDocument/2006/relationships/slideLayout" Target="../slideLayouts/slideLayout51.xml"/><Relationship Id="rId3" Type="http://schemas.openxmlformats.org/officeDocument/2006/relationships/slideLayout" Target="../slideLayouts/slideLayout52.xml"/><Relationship Id="rId4" Type="http://schemas.openxmlformats.org/officeDocument/2006/relationships/slideLayout" Target="../slideLayouts/slideLayout53.xml"/><Relationship Id="rId5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5.xml"/><Relationship Id="rId7" Type="http://schemas.openxmlformats.org/officeDocument/2006/relationships/slideLayout" Target="../slideLayouts/slideLayout56.xml"/><Relationship Id="rId8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16 September 2014</a:t>
            </a:r>
            <a:endParaRPr lang="fr-FR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SPC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 defTabSz="914400"/>
              <a:t>‹#›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pic>
        <p:nvPicPr>
          <p:cNvPr id="6" name="Picture 5" descr="CERN-60.png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02887"/>
            <a:ext cx="759651" cy="65511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18707" y="11241"/>
            <a:ext cx="1111364" cy="824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439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rgbClr val="3366FF"/>
        </a:buClr>
        <a:buSzPct val="10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rgbClr val="3366FF"/>
        </a:buClr>
        <a:buSzPct val="100000"/>
        <a:buFont typeface="Lucida Grande"/>
        <a:buChar char="-"/>
        <a:defRPr kumimoji="0" sz="2600" u="none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ED013588-88BB-40FD-A30C-D647F9CA2D0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9149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100000">
              <a:srgbClr val="FFFFFF">
                <a:gamma/>
                <a:tint val="0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0" name="Rectangle 14"/>
          <p:cNvSpPr>
            <a:spLocks noChangeArrowheads="1"/>
          </p:cNvSpPr>
          <p:nvPr/>
        </p:nvSpPr>
        <p:spPr bwMode="auto">
          <a:xfrm rot="5400000">
            <a:off x="4791869" y="2505869"/>
            <a:ext cx="244475" cy="8459787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300">
              <a:solidFill>
                <a:srgbClr val="000000"/>
              </a:solidFill>
              <a:latin typeface="Times" pitchFamily="-65" charset="0"/>
            </a:endParaRPr>
          </a:p>
        </p:txBody>
      </p:sp>
      <p:pic>
        <p:nvPicPr>
          <p:cNvPr id="4100" name="Picture 4" descr="dots-transp"/>
          <p:cNvPicPr>
            <a:picLocks noChangeArrowheads="1"/>
          </p:cNvPicPr>
          <p:nvPr/>
        </p:nvPicPr>
        <p:blipFill>
          <a:blip r:embed="rId13">
            <a:lum bright="80000" contrast="-90000"/>
          </a:blip>
          <a:srcRect r="27658"/>
          <a:stretch>
            <a:fillRect/>
          </a:stretch>
        </p:blipFill>
        <p:spPr bwMode="auto">
          <a:xfrm>
            <a:off x="3613150" y="2060575"/>
            <a:ext cx="5499100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 rot="5400000">
            <a:off x="4205287" y="-4205287"/>
            <a:ext cx="733425" cy="9144000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pPr defTabSz="912813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300">
              <a:solidFill>
                <a:srgbClr val="000000"/>
              </a:solidFill>
              <a:latin typeface="Times" pitchFamily="-65" charset="0"/>
            </a:endParaRPr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733425"/>
            <a:ext cx="935038" cy="6124575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300">
              <a:solidFill>
                <a:srgbClr val="000000"/>
              </a:solidFill>
              <a:latin typeface="Times" pitchFamily="-65" charset="0"/>
            </a:endParaRPr>
          </a:p>
        </p:txBody>
      </p:sp>
      <p:pic>
        <p:nvPicPr>
          <p:cNvPr id="4109" name="Picture 13" descr="LHCb_logo"/>
          <p:cNvPicPr>
            <a:picLocks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6838" y="6319838"/>
            <a:ext cx="7334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981075"/>
            <a:ext cx="78486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ES" dirty="0"/>
          </a:p>
        </p:txBody>
      </p:sp>
      <p:pic>
        <p:nvPicPr>
          <p:cNvPr id="4113" name="Picture 17" descr="D-logo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-69850" y="-171450"/>
            <a:ext cx="1112838" cy="1116013"/>
          </a:xfrm>
          <a:prstGeom prst="rect">
            <a:avLst/>
          </a:prstGeom>
          <a:noFill/>
        </p:spPr>
      </p:pic>
      <p:sp>
        <p:nvSpPr>
          <p:cNvPr id="411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166813" y="146050"/>
            <a:ext cx="77978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613525"/>
            <a:ext cx="419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 eaLnBrk="1" hangingPunct="1">
              <a:defRPr sz="1000" b="1">
                <a:latin typeface="Comic Sans MS"/>
                <a:cs typeface="Comic Sans M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s-ES" smtClean="0">
                <a:solidFill>
                  <a:srgbClr val="000000"/>
                </a:solidFill>
              </a:rPr>
              <a:t>Ian Bird; SPC</a:t>
            </a:r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4116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94714" y="6613525"/>
            <a:ext cx="4492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 sz="1000" b="1">
                <a:latin typeface="Comic Sans MS"/>
                <a:cs typeface="Comic Sans MS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7524844-2676-C747-8D43-6F420730123D}" type="slidenum">
              <a:rPr lang="es-ES" smtClean="0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0" y="733425"/>
            <a:ext cx="935038" cy="5438775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vert="vert270" wrap="none" anchor="ctr">
            <a:prstTxWarp prst="textNoShape">
              <a:avLst/>
            </a:prstTxWarp>
          </a:bodyPr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300" dirty="0">
              <a:solidFill>
                <a:srgbClr val="81B8C9"/>
              </a:solidFill>
              <a:latin typeface="VDub"/>
              <a:cs typeface="VDub"/>
            </a:endParaRPr>
          </a:p>
        </p:txBody>
      </p:sp>
    </p:spTree>
    <p:extLst>
      <p:ext uri="{BB962C8B-B14F-4D97-AF65-F5344CB8AC3E}">
        <p14:creationId xmlns:p14="http://schemas.microsoft.com/office/powerpoint/2010/main" val="955757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hf hdr="0"/>
  <p:txStyles>
    <p:titleStyle>
      <a:lvl1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Comic Sans MS"/>
          <a:ea typeface="+mj-ea"/>
          <a:cs typeface="Comic Sans MS"/>
        </a:defRPr>
      </a:lvl1pPr>
      <a:lvl2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2pPr>
      <a:lvl3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3pPr>
      <a:lvl4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4pPr>
      <a:lvl5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5pPr>
      <a:lvl6pPr marL="4572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6pPr>
      <a:lvl7pPr marL="9144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7pPr>
      <a:lvl8pPr marL="13716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8pPr>
      <a:lvl9pPr marL="18288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Zapf Dingbats" pitchFamily="-65" charset="2"/>
        <a:buChar char="m"/>
        <a:defRPr sz="2000" b="1">
          <a:solidFill>
            <a:srgbClr val="004080"/>
          </a:solidFill>
          <a:latin typeface="Comic Sans MS"/>
          <a:ea typeface="+mn-ea"/>
          <a:cs typeface="Comic Sans M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FF"/>
        </a:buClr>
        <a:buSzPct val="55000"/>
        <a:buFont typeface="Zapf Dingbats" pitchFamily="-65" charset="2"/>
        <a:buChar char="o"/>
        <a:defRPr b="1">
          <a:solidFill>
            <a:srgbClr val="0000FF"/>
          </a:solidFill>
          <a:latin typeface="Comic Sans MS"/>
          <a:ea typeface="ＭＳ Ｐゴシック" pitchFamily="-65" charset="-128"/>
          <a:cs typeface="Comic Sans MS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SzPct val="65000"/>
        <a:buFont typeface="Zapf Dingbats" pitchFamily="-65" charset="2"/>
        <a:buChar char="P"/>
        <a:defRPr sz="1600" b="1">
          <a:solidFill>
            <a:srgbClr val="008040"/>
          </a:solidFill>
          <a:latin typeface="Comic Sans MS"/>
          <a:ea typeface="ＭＳ Ｐゴシック" pitchFamily="-65" charset="-128"/>
          <a:cs typeface="Comic Sans MS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lr>
          <a:srgbClr val="50E05A"/>
        </a:buClr>
        <a:buSzPct val="85000"/>
        <a:buFont typeface="Zapf Dingbats" pitchFamily="-65" charset="2"/>
        <a:buChar char="d"/>
        <a:defRPr sz="1400" b="1">
          <a:solidFill>
            <a:srgbClr val="4196D1"/>
          </a:solidFill>
          <a:latin typeface="Comic Sans MS"/>
          <a:ea typeface="ＭＳ Ｐゴシック" pitchFamily="-65" charset="-128"/>
          <a:cs typeface="Comic Sans MS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Comic Sans MS"/>
          <a:ea typeface="ＭＳ Ｐゴシック" pitchFamily="-65" charset="-128"/>
          <a:cs typeface="Comic Sans MS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2FC15-BEC5-CE42-A6A4-99752853990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8225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0" y="1072960"/>
            <a:ext cx="8915400" cy="5452385"/>
          </a:xfrm>
          <a:prstGeom prst="rect">
            <a:avLst/>
          </a:prstGeom>
        </p:spPr>
        <p:txBody>
          <a:bodyPr vert="horz" lIns="91407" tIns="45704" rIns="91407" bIns="45704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534400" y="126"/>
            <a:ext cx="609600" cy="365125"/>
          </a:xfrm>
          <a:prstGeom prst="rect">
            <a:avLst/>
          </a:prstGeom>
        </p:spPr>
        <p:txBody>
          <a:bodyPr vert="horz" lIns="91407" tIns="45704" rIns="91407" bIns="45704" anchor="b"/>
          <a:lstStyle>
            <a:lvl1pPr algn="r">
              <a:defRPr sz="1100">
                <a:solidFill>
                  <a:schemeClr val="accent2"/>
                </a:solidFill>
              </a:defRPr>
            </a:lvl1pPr>
          </a:lstStyle>
          <a:p>
            <a:pPr defTabSz="912813" fontAlgn="base">
              <a:spcBef>
                <a:spcPct val="0"/>
              </a:spcBef>
              <a:spcAft>
                <a:spcPct val="0"/>
              </a:spcAft>
            </a:pPr>
            <a:fld id="{72AC53DF-4216-466D-99A7-94400E6C2A25}" type="slidenum">
              <a:rPr lang="en-US" smtClean="0">
                <a:solidFill>
                  <a:srgbClr val="3333CC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pPr defTabSz="912813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srgbClr val="3333CC"/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29" name="Title Placeholder 28"/>
          <p:cNvSpPr>
            <a:spLocks noGrp="1"/>
          </p:cNvSpPr>
          <p:nvPr>
            <p:ph type="title"/>
          </p:nvPr>
        </p:nvSpPr>
        <p:spPr>
          <a:xfrm>
            <a:off x="916209" y="0"/>
            <a:ext cx="7618191" cy="692696"/>
          </a:xfrm>
          <a:prstGeom prst="rect">
            <a:avLst/>
          </a:prstGeom>
        </p:spPr>
        <p:txBody>
          <a:bodyPr vert="horz" lIns="91407" tIns="45704" rIns="91407" bIns="45704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>
            <a:off x="1713836" y="6565726"/>
            <a:ext cx="5416062" cy="247650"/>
          </a:xfrm>
          <a:prstGeom prst="rect">
            <a:avLst/>
          </a:prstGeom>
        </p:spPr>
        <p:txBody>
          <a:bodyPr/>
          <a:lstStyle/>
          <a:p>
            <a:pPr algn="ctr" defTabSz="913972">
              <a:defRPr/>
            </a:pPr>
            <a:endParaRPr lang="en-US" sz="1200" dirty="0">
              <a:solidFill>
                <a:srgbClr val="000000">
                  <a:lumMod val="50000"/>
                </a:srgbClr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3" cstate="print"/>
          <a:srcRect l="18205" t="23021" r="17239" b="29629"/>
          <a:stretch>
            <a:fillRect/>
          </a:stretch>
        </p:blipFill>
        <p:spPr bwMode="auto">
          <a:xfrm>
            <a:off x="0" y="16"/>
            <a:ext cx="729153" cy="6926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1854513" y="6565726"/>
            <a:ext cx="5416062" cy="247650"/>
          </a:xfrm>
          <a:prstGeom prst="rect">
            <a:avLst/>
          </a:prstGeom>
        </p:spPr>
        <p:txBody>
          <a:bodyPr/>
          <a:lstStyle/>
          <a:p>
            <a:pPr algn="ctr" defTabSz="913972">
              <a:defRPr/>
            </a:pPr>
            <a:r>
              <a:rPr lang="en-US" sz="1200" dirty="0">
                <a:solidFill>
                  <a:srgbClr val="000000">
                    <a:lumMod val="50000"/>
                  </a:srgbClr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Maria Girone, CERN </a:t>
            </a:r>
            <a:endParaRPr lang="en-US" sz="1200" dirty="0">
              <a:solidFill>
                <a:srgbClr val="000000">
                  <a:lumMod val="50000"/>
                </a:srgbClr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57120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  <p:sldLayoutId id="2147483731" r:id="rId18"/>
    <p:sldLayoutId id="2147483732" r:id="rId19"/>
    <p:sldLayoutId id="2147483733" r:id="rId20"/>
    <p:sldLayoutId id="2147483734" r:id="rId21"/>
  </p:sldLayoutIdLst>
  <p:hf hdr="0"/>
  <p:txStyles>
    <p:titleStyle>
      <a:lvl1pPr algn="r" rtl="0" eaLnBrk="1" latinLnBrk="0" hangingPunct="1">
        <a:spcBef>
          <a:spcPct val="0"/>
        </a:spcBef>
        <a:buNone/>
        <a:defRPr sz="4800" kern="1200" spc="-150" baseline="0">
          <a:solidFill>
            <a:srgbClr val="0D0D0D"/>
          </a:soli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20040" indent="-338328" algn="l" rtl="0" eaLnBrk="1" latinLnBrk="0" hangingPunct="1">
        <a:spcBef>
          <a:spcPts val="300"/>
        </a:spcBef>
        <a:buClrTx/>
        <a:buSzPct val="95000"/>
        <a:buFont typeface="Wingdings"/>
        <a:buChar char=""/>
        <a:defRPr sz="3000" kern="1200">
          <a:solidFill>
            <a:srgbClr val="000000"/>
          </a:solidFill>
          <a:latin typeface="+mn-lt"/>
          <a:ea typeface="+mn-ea"/>
          <a:cs typeface="+mn-cs"/>
        </a:defRPr>
      </a:lvl1pPr>
      <a:lvl2pPr marL="557784" indent="-283464" algn="l" rtl="0" eaLnBrk="1" latinLnBrk="0" hangingPunct="1">
        <a:spcBef>
          <a:spcPts val="300"/>
        </a:spcBef>
        <a:buClrTx/>
        <a:buSzPct val="90000"/>
        <a:buFont typeface="Wingdings" pitchFamily="2" charset="2"/>
        <a:buChar char="§"/>
        <a:defRPr sz="2600" kern="1200">
          <a:solidFill>
            <a:srgbClr val="800000"/>
          </a:solidFill>
          <a:latin typeface="+mn-lt"/>
          <a:ea typeface="+mn-ea"/>
          <a:cs typeface="+mn-cs"/>
        </a:defRPr>
      </a:lvl2pPr>
      <a:lvl3pPr marL="722376" indent="-228517" algn="l" rtl="0" eaLnBrk="1" latinLnBrk="0" hangingPunct="1">
        <a:spcBef>
          <a:spcPts val="300"/>
        </a:spcBef>
        <a:buClrTx/>
        <a:buFont typeface="Wingdings 2"/>
        <a:buChar char=""/>
        <a:defRPr sz="2400" kern="1200">
          <a:solidFill>
            <a:schemeClr val="accent4"/>
          </a:solidFill>
          <a:latin typeface="+mn-lt"/>
          <a:ea typeface="+mn-ea"/>
          <a:cs typeface="+mn-cs"/>
        </a:defRPr>
      </a:lvl3pPr>
      <a:lvl4pPr marL="987552" indent="-228517" algn="l" rtl="0" eaLnBrk="1" latinLnBrk="0" hangingPunct="1">
        <a:spcBef>
          <a:spcPts val="300"/>
        </a:spcBef>
        <a:buClrTx/>
        <a:buFont typeface="Wingdings 3"/>
        <a:buChar char=""/>
        <a:defRPr sz="2200" kern="1200">
          <a:solidFill>
            <a:srgbClr val="000090"/>
          </a:solidFill>
          <a:latin typeface="+mn-lt"/>
          <a:ea typeface="+mn-ea"/>
          <a:cs typeface="+mn-cs"/>
        </a:defRPr>
      </a:lvl4pPr>
      <a:lvl5pPr marL="1133856" indent="-210236" algn="l" rtl="0" eaLnBrk="1" latinLnBrk="0" hangingPunct="1">
        <a:spcBef>
          <a:spcPts val="300"/>
        </a:spcBef>
        <a:buClrTx/>
        <a:buFont typeface="Wingdings 2"/>
        <a:buChar char="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1709316" indent="-210236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272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226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5181" indent="-182814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035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07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11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146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518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2219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199252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6291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Relationship Id="rId2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hyperlink" Target="https://indico.cern.ch/event/258092/session/7/contribution/93/material/slides/0.pdf%5D" TargetMode="External"/><Relationship Id="rId1" Type="http://schemas.openxmlformats.org/officeDocument/2006/relationships/slideLayout" Target="../slideLayouts/slideLayout5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4.gif"/><Relationship Id="rId3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5.png"/><Relationship Id="rId3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3.jpeg"/><Relationship Id="rId3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 strategies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16 September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SPC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1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63680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TurboDST</a:t>
            </a:r>
            <a:r>
              <a:rPr lang="en-GB" dirty="0" smtClean="0"/>
              <a:t>: brainstorming for Run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013" y="762000"/>
            <a:ext cx="7848600" cy="5543550"/>
          </a:xfrm>
        </p:spPr>
        <p:txBody>
          <a:bodyPr/>
          <a:lstStyle/>
          <a:p>
            <a:r>
              <a:rPr lang="en-GB" dirty="0" smtClean="0"/>
              <a:t>In Run 2, Online (HLT) reconstruction will be very similar to offline (same code, same calibration, fewer tracks)</a:t>
            </a:r>
          </a:p>
          <a:p>
            <a:pPr lvl="2"/>
            <a:r>
              <a:rPr lang="en-GB" dirty="0" smtClean="0"/>
              <a:t>If it can be made identical, why then write RAW data out of HLT, rather than Reconstruction output?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In Run 2 LHCb will record 2.5 kHz of “</a:t>
            </a:r>
            <a:r>
              <a:rPr lang="en-GB" dirty="0" err="1" smtClean="0"/>
              <a:t>TurboDST</a:t>
            </a:r>
            <a:r>
              <a:rPr lang="en-GB" dirty="0" smtClean="0"/>
              <a:t>”</a:t>
            </a:r>
          </a:p>
          <a:p>
            <a:pPr lvl="2"/>
            <a:r>
              <a:rPr lang="en-GB" dirty="0" smtClean="0"/>
              <a:t>RAW data plus result of HLT reconstruction and HLT selection</a:t>
            </a:r>
          </a:p>
          <a:p>
            <a:pPr lvl="2"/>
            <a:r>
              <a:rPr lang="en-GB" dirty="0" smtClean="0"/>
              <a:t>Equivalent to a </a:t>
            </a:r>
            <a:r>
              <a:rPr lang="en-GB" dirty="0" err="1" smtClean="0"/>
              <a:t>microDST</a:t>
            </a:r>
            <a:r>
              <a:rPr lang="en-GB" dirty="0" smtClean="0"/>
              <a:t> (MDST) from the offline stripping</a:t>
            </a:r>
          </a:p>
          <a:p>
            <a:pPr lvl="1"/>
            <a:r>
              <a:rPr lang="en-GB" dirty="0" smtClean="0"/>
              <a:t>Proof of concept: can a complete physics analysis be done based on a MDST produced in the HLT?</a:t>
            </a:r>
          </a:p>
          <a:p>
            <a:pPr lvl="2"/>
            <a:r>
              <a:rPr lang="en-GB" dirty="0" smtClean="0"/>
              <a:t>i.e. no offline reconstruction</a:t>
            </a:r>
          </a:p>
          <a:p>
            <a:pPr lvl="3"/>
            <a:r>
              <a:rPr lang="en-GB" dirty="0" smtClean="0"/>
              <a:t>no offline realignment, reduced opportunity for PID recalibration</a:t>
            </a:r>
          </a:p>
          <a:p>
            <a:pPr lvl="2"/>
            <a:r>
              <a:rPr lang="en-GB" dirty="0" smtClean="0"/>
              <a:t>RAW data remains available as a safety net</a:t>
            </a:r>
          </a:p>
          <a:p>
            <a:pPr lvl="1"/>
            <a:r>
              <a:rPr lang="en-GB" dirty="0" smtClean="0"/>
              <a:t>If successful, can we drop the RAW data?</a:t>
            </a:r>
          </a:p>
          <a:p>
            <a:pPr lvl="2"/>
            <a:r>
              <a:rPr lang="en-GB" dirty="0" smtClean="0"/>
              <a:t>HLT writes out ONLY the MDST ???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Currently just ideas, but would allow a 100kHz HLT output rate without an order of magnitude more computing resources.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>
                <a:solidFill>
                  <a:srgbClr val="000000"/>
                </a:solidFill>
              </a:rPr>
              <a:pPr/>
              <a:t>10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 smtClean="0">
                <a:solidFill>
                  <a:srgbClr val="000000"/>
                </a:solidFill>
              </a:rPr>
              <a:t>Ian Bird; SPC</a:t>
            </a:r>
            <a:endParaRPr lang="es-E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8629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16 September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SPC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11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4028" y="2386649"/>
            <a:ext cx="4892585" cy="1843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123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Reconstruction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-1735" b="-1828"/>
          <a:stretch/>
        </p:blipFill>
        <p:spPr>
          <a:xfrm>
            <a:off x="4561520" y="1389340"/>
            <a:ext cx="4583430" cy="3255244"/>
          </a:xfrm>
        </p:spPr>
      </p:pic>
      <p:sp>
        <p:nvSpPr>
          <p:cNvPr id="8" name="TextBox 7"/>
          <p:cNvSpPr txBox="1"/>
          <p:nvPr/>
        </p:nvSpPr>
        <p:spPr>
          <a:xfrm>
            <a:off x="0" y="1347586"/>
            <a:ext cx="456152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Software Speedup by factor of 3x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achieved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800100" lvl="1" indent="-342900"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allows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to safely operate at 1kHz EF output rate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and reconstruct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in timely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manner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at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Tier0</a:t>
            </a:r>
          </a:p>
          <a:p>
            <a:pPr marL="800100" lvl="1" indent="-342900">
              <a:buFont typeface="Arial"/>
              <a:buChar char="•"/>
            </a:pPr>
            <a:endParaRPr lang="en-US" sz="1200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Without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compromising quality of </a:t>
            </a:r>
            <a:r>
              <a:rPr lang="en-US" sz="2400" dirty="0" err="1">
                <a:solidFill>
                  <a:prstClr val="black"/>
                </a:solidFill>
                <a:latin typeface="Calibri"/>
              </a:rPr>
              <a:t>reco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 output </a:t>
            </a:r>
            <a:r>
              <a:rPr lang="en-US" sz="2400" dirty="0">
                <a:solidFill>
                  <a:prstClr val="black"/>
                </a:solidFill>
                <a:latin typeface="Calibri"/>
              </a:rPr>
              <a:t>!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536" y="4135673"/>
            <a:ext cx="8820377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Speedup achieved by: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>
                <a:solidFill>
                  <a:prstClr val="black"/>
                </a:solidFill>
                <a:latin typeface="Calibri"/>
              </a:rPr>
              <a:t>Algorithmic improvements; cleanups; Eigen matrix library; Intel math library; switch to 64 bit; SL5</a:t>
            </a:r>
            <a:r>
              <a:rPr lang="en-US" sz="2000" dirty="0">
                <a:solidFill>
                  <a:prstClr val="black"/>
                </a:solidFill>
                <a:latin typeface="Calibri"/>
                <a:sym typeface="Wingdings"/>
              </a:rPr>
              <a:t>SL6, …</a:t>
            </a:r>
          </a:p>
          <a:p>
            <a:pPr marL="342900" indent="-342900">
              <a:buFont typeface="Arial"/>
              <a:buChar char="•"/>
            </a:pPr>
            <a:endParaRPr lang="en-US" sz="2000" dirty="0">
              <a:solidFill>
                <a:prstClr val="black"/>
              </a:solidFill>
              <a:latin typeface="Calibri"/>
              <a:sym typeface="Wingdings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solidFill>
                  <a:prstClr val="black"/>
                </a:solidFill>
                <a:latin typeface="Calibri"/>
                <a:sym typeface="Wingdings"/>
              </a:rPr>
              <a:t>Runs 3 and 4: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>
                <a:solidFill>
                  <a:prstClr val="black"/>
                </a:solidFill>
                <a:latin typeface="Calibri"/>
                <a:sym typeface="Wingdings"/>
              </a:rPr>
              <a:t>Must efficiently exploit the CPU architectures of 10 years from now  massive multithreading, vectors …  work starts now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FC15-BEC5-CE42-A6A4-99752853990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62563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ATLAS: New Analysis Framework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5488" y="5034093"/>
            <a:ext cx="90585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One Format replaces separate Root-readable and Athena-readable formats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  <a:p>
            <a:pPr marL="342900" indent="-342900">
              <a:buFont typeface="Arial"/>
              <a:buChar char="•"/>
            </a:pPr>
            <a:r>
              <a:rPr lang="en-US" sz="2400" dirty="0">
                <a:solidFill>
                  <a:prstClr val="black"/>
                </a:solidFill>
                <a:latin typeface="Calibri"/>
              </a:rPr>
              <a:t>Common Reduction Framework and Analysis Framework for all physics groups 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2660"/>
            <a:ext cx="9144000" cy="3924919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FC15-BEC5-CE42-A6A4-99752853990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34515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ATLAS: Distributed Computing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NEW for Run 2: Distributed Data Management System (</a:t>
            </a:r>
            <a:r>
              <a:rPr lang="en-US" dirty="0" err="1" smtClean="0"/>
              <a:t>Rucio</a:t>
            </a:r>
            <a:r>
              <a:rPr lang="en-US" dirty="0" smtClean="0"/>
              <a:t>) being commissioned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dirty="0" smtClean="0"/>
              <a:t>NEW for Run 2: Production System (ProdSys2 = JEDI + DEFT) being commissioned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dirty="0" smtClean="0"/>
              <a:t>NEW for Run 2: Distributed Data Management Strategy:</a:t>
            </a:r>
          </a:p>
          <a:p>
            <a:pPr lvl="1"/>
            <a:endParaRPr lang="en-US" sz="1600" dirty="0" smtClean="0"/>
          </a:p>
          <a:p>
            <a:pPr lvl="1"/>
            <a:r>
              <a:rPr lang="en-US" dirty="0" smtClean="0"/>
              <a:t>All datasets will be assigned a </a:t>
            </a:r>
            <a:r>
              <a:rPr lang="en-US" b="1" dirty="0" smtClean="0"/>
              <a:t>Lifetime</a:t>
            </a:r>
            <a:r>
              <a:rPr lang="en-US" dirty="0" smtClean="0"/>
              <a:t> (infinite for RAW)</a:t>
            </a:r>
          </a:p>
          <a:p>
            <a:pPr lvl="1"/>
            <a:r>
              <a:rPr lang="en-US" dirty="0" smtClean="0"/>
              <a:t>Disk (versus Tape) residency will be algorithmically managed.</a:t>
            </a:r>
          </a:p>
          <a:p>
            <a:pPr lvl="1"/>
            <a:endParaRPr lang="en-US" sz="1600" dirty="0"/>
          </a:p>
          <a:p>
            <a:pPr lvl="1"/>
            <a:r>
              <a:rPr lang="en-US" dirty="0" smtClean="0"/>
              <a:t>Builds upon </a:t>
            </a:r>
            <a:r>
              <a:rPr lang="en-US" dirty="0" err="1" smtClean="0"/>
              <a:t>Rucio</a:t>
            </a:r>
            <a:r>
              <a:rPr lang="en-US" dirty="0" smtClean="0"/>
              <a:t> and ProdSys2 capabilities</a:t>
            </a:r>
          </a:p>
          <a:p>
            <a:endParaRPr lang="en-US" sz="1900" dirty="0"/>
          </a:p>
          <a:p>
            <a:pPr lvl="1"/>
            <a:r>
              <a:rPr lang="en-US" dirty="0" smtClean="0"/>
              <a:t>The ATLAS computing model [spreadsheet] has embodied similar concepts for two years.</a:t>
            </a:r>
          </a:p>
          <a:p>
            <a:pPr lvl="1"/>
            <a:endParaRPr lang="en-US" sz="1600" dirty="0"/>
          </a:p>
          <a:p>
            <a:pPr lvl="1"/>
            <a:r>
              <a:rPr lang="en-US" dirty="0" smtClean="0"/>
              <a:t>The new strategy will be progressively implemented in advance of Run 2</a:t>
            </a:r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dirty="0" smtClean="0"/>
              <a:t>Runs 3 and 4:</a:t>
            </a:r>
          </a:p>
          <a:p>
            <a:pPr lvl="1" indent="-342900"/>
            <a:endParaRPr lang="en-US" sz="2500" dirty="0"/>
          </a:p>
          <a:p>
            <a:pPr lvl="1" indent="-342900"/>
            <a:r>
              <a:rPr lang="en-US" sz="2500" dirty="0" smtClean="0"/>
              <a:t>Storage is likely to be even more constrained than CPU</a:t>
            </a:r>
          </a:p>
          <a:p>
            <a:pPr lvl="1" indent="-342900"/>
            <a:r>
              <a:rPr lang="en-US" sz="2500" dirty="0" smtClean="0"/>
              <a:t>Build on the New [for Run 2] Distributed Data Management Strategy</a:t>
            </a:r>
          </a:p>
          <a:p>
            <a:pPr lvl="1" indent="-342900"/>
            <a:r>
              <a:rPr lang="en-US" sz="2500" dirty="0" smtClean="0"/>
              <a:t>Add dynamic, automated “store versus </a:t>
            </a:r>
            <a:r>
              <a:rPr lang="en-US" sz="2500" dirty="0" err="1" smtClean="0"/>
              <a:t>recompute</a:t>
            </a:r>
            <a:r>
              <a:rPr lang="en-US" sz="2500" dirty="0" smtClean="0"/>
              <a:t>” decisions.</a:t>
            </a:r>
            <a:endParaRPr lang="en-US" sz="25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A2FC15-BEC5-CE42-A6A4-997528539901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5726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16 September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SPC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15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7089" y="2756335"/>
            <a:ext cx="3607066" cy="1450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029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CMS is facing a huge increase in the scale of the expected computing needed for Run4 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Needs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185051" y="5013176"/>
            <a:ext cx="8686800" cy="1447800"/>
          </a:xfrm>
        </p:spPr>
        <p:txBody>
          <a:bodyPr/>
          <a:lstStyle/>
          <a:p>
            <a:r>
              <a:rPr lang="en-US" sz="2400" dirty="0" smtClean="0"/>
              <a:t>The </a:t>
            </a:r>
            <a:r>
              <a:rPr lang="en-US" sz="2400" dirty="0"/>
              <a:t>WLCG Computing Model Evolution document </a:t>
            </a:r>
            <a:r>
              <a:rPr lang="en-US" sz="2400" dirty="0" smtClean="0"/>
              <a:t>predicts 25</a:t>
            </a:r>
            <a:r>
              <a:rPr lang="en-US" sz="2400" dirty="0"/>
              <a:t>% processing capacity  and 20% storage increase per </a:t>
            </a:r>
            <a:r>
              <a:rPr lang="en-US" sz="2400" dirty="0" smtClean="0"/>
              <a:t>year</a:t>
            </a:r>
          </a:p>
          <a:p>
            <a:pPr lvl="1"/>
            <a:r>
              <a:rPr lang="en-US" sz="2000" dirty="0" smtClean="0"/>
              <a:t>Factor of 8 in processing and 6 in storage between now and Run4</a:t>
            </a:r>
          </a:p>
          <a:p>
            <a:pPr lvl="1"/>
            <a:r>
              <a:rPr lang="en-US" sz="2000" dirty="0" smtClean="0"/>
              <a:t>Even assuming a factor of 2 code improvements the deficit is 4-13 in processing and 4-6 in storage</a:t>
            </a:r>
            <a:endParaRPr lang="en-US" sz="2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5725421"/>
              </p:ext>
            </p:extLst>
          </p:nvPr>
        </p:nvGraphicFramePr>
        <p:xfrm>
          <a:off x="185052" y="1916835"/>
          <a:ext cx="8840366" cy="3017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3394"/>
                <a:gridCol w="1072632"/>
                <a:gridCol w="1414458"/>
                <a:gridCol w="1697350"/>
                <a:gridCol w="1321402"/>
                <a:gridCol w="1861130"/>
              </a:tblGrid>
              <a:tr h="612068">
                <a:tc>
                  <a:txBody>
                    <a:bodyPr/>
                    <a:lstStyle/>
                    <a:p>
                      <a:r>
                        <a:rPr lang="en-US" dirty="0" smtClean="0"/>
                        <a:t>Phase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Pile-Up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HLT Output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Reconstruction</a:t>
                      </a:r>
                      <a:r>
                        <a:rPr lang="en-US" baseline="0" dirty="0" smtClean="0"/>
                        <a:t> time ratio to Run2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AOD Size</a:t>
                      </a:r>
                      <a:r>
                        <a:rPr lang="en-US" baseline="0" dirty="0" smtClean="0"/>
                        <a:t> ratio to Run2</a:t>
                      </a:r>
                      <a:endParaRPr lang="en-US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Weighted Average Increase above</a:t>
                      </a:r>
                      <a:r>
                        <a:rPr lang="en-US" baseline="0" dirty="0" smtClean="0"/>
                        <a:t> Run2</a:t>
                      </a:r>
                      <a:endParaRPr lang="en-US" dirty="0"/>
                    </a:p>
                  </a:txBody>
                  <a:tcPr marL="84406" marR="84406"/>
                </a:tc>
              </a:tr>
              <a:tr h="61206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Phase I (2019)</a:t>
                      </a:r>
                      <a:endParaRPr lang="en-US" sz="2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50</a:t>
                      </a:r>
                      <a:endParaRPr lang="en-US" sz="2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1kHz</a:t>
                      </a:r>
                      <a:endParaRPr lang="en-US" sz="2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</a:t>
                      </a:r>
                      <a:endParaRPr lang="en-US" sz="2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1.4</a:t>
                      </a:r>
                      <a:endParaRPr lang="en-US" sz="2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</a:t>
                      </a:r>
                      <a:endParaRPr lang="en-US" sz="2000" dirty="0"/>
                    </a:p>
                  </a:txBody>
                  <a:tcPr marL="84406" marR="84406"/>
                </a:tc>
              </a:tr>
              <a:tr h="61206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Phase II (2024)</a:t>
                      </a:r>
                      <a:endParaRPr lang="en-US" sz="2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140</a:t>
                      </a:r>
                      <a:endParaRPr lang="en-US" sz="2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5kHz</a:t>
                      </a:r>
                      <a:endParaRPr lang="en-US" sz="2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20</a:t>
                      </a:r>
                      <a:endParaRPr lang="en-US" sz="2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3.7</a:t>
                      </a:r>
                      <a:endParaRPr lang="en-US" sz="2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65</a:t>
                      </a:r>
                      <a:endParaRPr lang="en-US" sz="2000" dirty="0"/>
                    </a:p>
                  </a:txBody>
                  <a:tcPr marL="84406" marR="84406"/>
                </a:tc>
              </a:tr>
              <a:tr h="61206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Phase II (2024)</a:t>
                      </a:r>
                      <a:endParaRPr lang="en-US" sz="2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200</a:t>
                      </a:r>
                      <a:endParaRPr lang="en-US" sz="2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7.5kHz</a:t>
                      </a:r>
                      <a:endParaRPr lang="en-US" sz="2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45</a:t>
                      </a:r>
                      <a:endParaRPr lang="en-US" sz="2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5.4</a:t>
                      </a:r>
                      <a:endParaRPr lang="en-US" sz="2000" dirty="0"/>
                    </a:p>
                  </a:txBody>
                  <a:tcPr marL="84406" marR="84406"/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200</a:t>
                      </a:r>
                      <a:endParaRPr lang="en-US" sz="2000" dirty="0"/>
                    </a:p>
                  </a:txBody>
                  <a:tcPr marL="84406" marR="84406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16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39188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5052" y="836712"/>
            <a:ext cx="8958949" cy="5590592"/>
          </a:xfrm>
        </p:spPr>
        <p:txBody>
          <a:bodyPr>
            <a:noAutofit/>
          </a:bodyPr>
          <a:lstStyle/>
          <a:p>
            <a:r>
              <a:rPr lang="en-US" sz="2000" dirty="0" smtClean="0"/>
              <a:t>It is unlikely we will get a factor of 5 more money, nor will the experiment be willing to take a factor of 5 less data</a:t>
            </a:r>
            <a:endParaRPr lang="en-US" sz="2000" dirty="0"/>
          </a:p>
          <a:p>
            <a:pPr lvl="1"/>
            <a:r>
              <a:rPr lang="en-US" sz="2000" dirty="0" smtClean="0"/>
              <a:t>Big improvements are needed</a:t>
            </a:r>
          </a:p>
          <a:p>
            <a:r>
              <a:rPr lang="en-US" sz="2000" dirty="0" smtClean="0"/>
              <a:t>Roughly </a:t>
            </a:r>
            <a:r>
              <a:rPr lang="en-US" sz="2000" dirty="0"/>
              <a:t>40%  of the CMS processing capacity is devoted to task identified as reconstruction</a:t>
            </a:r>
          </a:p>
          <a:p>
            <a:pPr lvl="1"/>
            <a:r>
              <a:rPr lang="en-US" sz="2000" dirty="0"/>
              <a:t>Prompt reconstruction, re-reconstruction, data and simulation </a:t>
            </a:r>
            <a:r>
              <a:rPr lang="en-US" sz="2000" dirty="0" err="1"/>
              <a:t>reco</a:t>
            </a:r>
            <a:endParaRPr lang="en-US" sz="2000" dirty="0"/>
          </a:p>
          <a:p>
            <a:pPr lvl="2"/>
            <a:r>
              <a:rPr lang="en-US" sz="1800" dirty="0" smtClean="0"/>
              <a:t>Looking at lower cost and lower power massively parallel systems like ARM and high performance processors like GPUs (Both can lower the average cost per processing)</a:t>
            </a:r>
            <a:endParaRPr lang="en-US" sz="1800" dirty="0"/>
          </a:p>
          <a:p>
            <a:r>
              <a:rPr lang="en-US" sz="2000" dirty="0"/>
              <a:t>~20% of the offline computing capacity is in areas identified as selection and reduction</a:t>
            </a:r>
          </a:p>
          <a:p>
            <a:pPr lvl="1"/>
            <a:r>
              <a:rPr lang="en-US" sz="2000" dirty="0"/>
              <a:t>Analysis selection, skimming, production of reduced user </a:t>
            </a:r>
            <a:r>
              <a:rPr lang="en-US" sz="2000" dirty="0" smtClean="0"/>
              <a:t>formats</a:t>
            </a:r>
          </a:p>
          <a:p>
            <a:pPr lvl="2"/>
            <a:r>
              <a:rPr lang="en-US" sz="1800" dirty="0" smtClean="0"/>
              <a:t>Looking at dedicated data reduction solutions like event catalogs and big data tools like Map Reduce</a:t>
            </a:r>
            <a:endParaRPr lang="en-US" sz="1800" dirty="0"/>
          </a:p>
          <a:p>
            <a:r>
              <a:rPr lang="en-US" sz="2000" dirty="0"/>
              <a:t>The remaining 40% is a mix</a:t>
            </a:r>
          </a:p>
          <a:p>
            <a:pPr lvl="1"/>
            <a:r>
              <a:rPr lang="en-US" sz="2000" dirty="0"/>
              <a:t>Lot of different activities with no single area to concentrate optimization effort </a:t>
            </a:r>
          </a:p>
          <a:p>
            <a:pPr lvl="2"/>
            <a:r>
              <a:rPr lang="en-US" sz="1800" dirty="0"/>
              <a:t>Simulation already has  a strong ongoing optimization effort</a:t>
            </a:r>
          </a:p>
          <a:p>
            <a:pPr lvl="2"/>
            <a:r>
              <a:rPr lang="en-US" sz="1800" dirty="0"/>
              <a:t>User analysis activities developed by many people</a:t>
            </a:r>
          </a:p>
          <a:p>
            <a:pPr lvl="2"/>
            <a:r>
              <a:rPr lang="en-US" sz="1800" dirty="0"/>
              <a:t>Smaller scale calibration and monitoring </a:t>
            </a:r>
            <a:r>
              <a:rPr lang="en-US" sz="1800" dirty="0" smtClean="0"/>
              <a:t>activities</a:t>
            </a:r>
          </a:p>
          <a:p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Targets for  improvements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17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273545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5051" y="908720"/>
            <a:ext cx="4771409" cy="290006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 order to exploit new hardware investment is needed in parallelization </a:t>
            </a:r>
          </a:p>
          <a:p>
            <a:pPr lvl="2"/>
            <a:r>
              <a:rPr lang="en-US" dirty="0" smtClean="0"/>
              <a:t>CMS has already achieved &gt;99% parallel safe code and has excellent efficiency up to 8 cores</a:t>
            </a:r>
          </a:p>
          <a:p>
            <a:pPr marL="493859" lvl="2" indent="0">
              <a:buNone/>
            </a:pPr>
            <a:endParaRPr lang="en-US" dirty="0" smtClean="0"/>
          </a:p>
          <a:p>
            <a:pPr marL="493859" lvl="2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8201" y="0"/>
            <a:ext cx="7987811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Improvements </a:t>
            </a:r>
            <a:r>
              <a:rPr lang="en-US" dirty="0"/>
              <a:t> </a:t>
            </a:r>
            <a:r>
              <a:rPr lang="en-US" dirty="0" smtClean="0"/>
              <a:t>in Processing and Selection </a:t>
            </a:r>
            <a:endParaRPr lang="en-US" dirty="0"/>
          </a:p>
        </p:txBody>
      </p:sp>
      <p:pic>
        <p:nvPicPr>
          <p:cNvPr id="5" name="Picture 4" descr="Screen Shot 2014-09-04 at 7.36.0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6460" y="980731"/>
            <a:ext cx="4187541" cy="277628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27200" y="3501008"/>
            <a:ext cx="6751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2813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srgbClr val="000000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</a:rPr>
              <a:t> </a:t>
            </a:r>
            <a:r>
              <a:rPr lang="en-US" sz="1400" u="sng" dirty="0">
                <a:solidFill>
                  <a:srgbClr val="000000"/>
                </a:solidFill>
                <a:latin typeface="Arial" pitchFamily="84" charset="0"/>
                <a:ea typeface="ＭＳ Ｐゴシック" pitchFamily="84" charset="-128"/>
                <a:cs typeface="ＭＳ Ｐゴシック" pitchFamily="84" charset="-128"/>
                <a:hlinkClick r:id="rId4"/>
              </a:rPr>
              <a:t>https://indico.cern.ch/event/258092/session/7/contribution/93/material/slides/0.pdf]</a:t>
            </a:r>
            <a:endParaRPr lang="en-US" sz="1400" dirty="0">
              <a:solidFill>
                <a:srgbClr val="000000"/>
              </a:solidFill>
              <a:latin typeface="Arial" pitchFamily="84" charset="0"/>
              <a:ea typeface="ＭＳ Ｐゴシック" pitchFamily="84" charset="-128"/>
              <a:cs typeface="ＭＳ Ｐゴシック" pitchFamily="84" charset="-12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3"/>
          </p:nvPr>
        </p:nvSpPr>
        <p:spPr>
          <a:xfrm>
            <a:off x="118583" y="3816110"/>
            <a:ext cx="8840367" cy="2376264"/>
          </a:xfrm>
        </p:spPr>
        <p:txBody>
          <a:bodyPr/>
          <a:lstStyle/>
          <a:p>
            <a:r>
              <a:rPr lang="en-US" sz="2400" dirty="0"/>
              <a:t>CMS maintains as open as possible triggers and datasets are reduced to optimized selections for particular activities</a:t>
            </a:r>
          </a:p>
          <a:p>
            <a:pPr lvl="1"/>
            <a:r>
              <a:rPr lang="en-US" sz="2000" dirty="0"/>
              <a:t>Nearly all the selections are serial passes through the data by users and groups  </a:t>
            </a:r>
          </a:p>
          <a:p>
            <a:pPr lvl="2"/>
            <a:r>
              <a:rPr lang="en-US" sz="1800" dirty="0"/>
              <a:t>Relies on multiple distributed copies and many reads of each </a:t>
            </a:r>
            <a:r>
              <a:rPr lang="en-US" sz="1800" dirty="0" smtClean="0"/>
              <a:t>event</a:t>
            </a:r>
          </a:p>
          <a:p>
            <a:pPr lvl="1"/>
            <a:r>
              <a:rPr lang="en-US" sz="2000" dirty="0" smtClean="0"/>
              <a:t>Techniques that reuse the selections can reduce the total processing needed</a:t>
            </a:r>
            <a:r>
              <a:rPr lang="en-US" dirty="0"/>
              <a:t>	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93096-5B34-4342-9326-69289CEAE4C2}" type="slidenum">
              <a:rPr lang="en-US" smtClean="0">
                <a:solidFill>
                  <a:srgbClr val="3333CC"/>
                </a:solidFill>
                <a:latin typeface="Corbel"/>
              </a:rPr>
              <a:pPr/>
              <a:t>18</a:t>
            </a:fld>
            <a:endParaRPr lang="en-US">
              <a:solidFill>
                <a:srgbClr val="3333CC"/>
              </a:solidFill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604745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ALICE and </a:t>
            </a:r>
            <a:r>
              <a:rPr lang="en-GB" dirty="0" err="1" smtClean="0"/>
              <a:t>LHCb</a:t>
            </a:r>
            <a:r>
              <a:rPr lang="en-GB" dirty="0" smtClean="0"/>
              <a:t> detector upgrades during LS2</a:t>
            </a:r>
          </a:p>
          <a:p>
            <a:r>
              <a:rPr lang="en-GB" dirty="0" smtClean="0">
                <a:sym typeface="Wingdings"/>
              </a:rPr>
              <a:t> Plans for changing computing strategies more advanced</a:t>
            </a:r>
          </a:p>
          <a:p>
            <a:r>
              <a:rPr lang="en-GB" smtClean="0">
                <a:sym typeface="Wingdings"/>
              </a:rPr>
              <a:t>CMS and </a:t>
            </a:r>
            <a:r>
              <a:rPr lang="en-GB" dirty="0" smtClean="0">
                <a:sym typeface="Wingdings"/>
              </a:rPr>
              <a:t>ATLAS major upgrades for LS3 </a:t>
            </a:r>
          </a:p>
          <a:p>
            <a:pPr lvl="1"/>
            <a:r>
              <a:rPr lang="en-GB" dirty="0" smtClean="0">
                <a:sym typeface="Wingdings"/>
              </a:rPr>
              <a:t>Expect Run 3 data is manageable with Run 2 strategies and expected improvements</a:t>
            </a:r>
          </a:p>
          <a:p>
            <a:pPr lvl="1"/>
            <a:r>
              <a:rPr lang="en-GB" dirty="0" smtClean="0">
                <a:sym typeface="Wingdings"/>
              </a:rPr>
              <a:t>Run 4 requires more imaginative solutions and needs R&amp;D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16 September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SPC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2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92748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83139" y="2447925"/>
            <a:ext cx="71015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305"/>
            <a:r>
              <a:rPr lang="en-US" sz="5400" dirty="0">
                <a:solidFill>
                  <a:srgbClr val="0C377B"/>
                </a:solidFill>
                <a:latin typeface="Arial"/>
              </a:rPr>
              <a:t>ALICE Upgrade for Run3 </a:t>
            </a:r>
          </a:p>
        </p:txBody>
      </p:sp>
      <p:pic>
        <p:nvPicPr>
          <p:cNvPr id="1026" name="Picture 2" descr="http://alicematters.web.cern.ch/sites/alicematters.web.cern.ch/files/images/newlogo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18049"/>
            <a:ext cx="1828800" cy="222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16 September 2014</a:t>
            </a:r>
            <a:endParaRPr lang="en-GB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SPC</a:t>
            </a:r>
            <a:endParaRPr lang="en-GB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17EB2-1C30-BA44-B47A-F35196736465}" type="slidenum">
              <a:rPr lang="en-GB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3</a:t>
            </a:fld>
            <a:endParaRPr lang="en-GB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82347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ALICE@Run3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715000" y="3060032"/>
            <a:ext cx="3395443" cy="3569368"/>
            <a:chOff x="2286000" y="3124200"/>
            <a:chExt cx="3395443" cy="3569368"/>
          </a:xfrm>
        </p:grpSpPr>
        <p:sp>
          <p:nvSpPr>
            <p:cNvPr id="5" name="Rectangle 4"/>
            <p:cNvSpPr/>
            <p:nvPr/>
          </p:nvSpPr>
          <p:spPr bwMode="auto">
            <a:xfrm>
              <a:off x="2286000" y="5650468"/>
              <a:ext cx="1295400" cy="662100"/>
            </a:xfrm>
            <a:prstGeom prst="rect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>
                  <a:solidFill>
                    <a:srgbClr val="FFFFFF"/>
                  </a:solidFill>
                  <a:latin typeface="Arial" charset="0"/>
                  <a:ea typeface="ＭＳ Ｐゴシック" charset="0"/>
                  <a:cs typeface="Geneva" charset="0"/>
                </a:rPr>
                <a:t>Storage</a:t>
              </a:r>
              <a:endParaRPr lang="en-US" sz="2400" dirty="0">
                <a:solidFill>
                  <a:srgbClr val="FFFFFF"/>
                </a:solidFill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7" name="Down Arrow 6"/>
            <p:cNvSpPr/>
            <p:nvPr/>
          </p:nvSpPr>
          <p:spPr bwMode="auto">
            <a:xfrm>
              <a:off x="2667000" y="3124200"/>
              <a:ext cx="457200" cy="457200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800040"/>
                </a:solidFill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8" name="Down Arrow 7"/>
            <p:cNvSpPr/>
            <p:nvPr/>
          </p:nvSpPr>
          <p:spPr bwMode="auto">
            <a:xfrm>
              <a:off x="2667000" y="5093368"/>
              <a:ext cx="457200" cy="457200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US" sz="2400">
                <a:solidFill>
                  <a:srgbClr val="800040"/>
                </a:solidFill>
                <a:latin typeface="Arial" charset="0"/>
                <a:ea typeface="ＭＳ Ｐゴシック" charset="0"/>
                <a:cs typeface="Geneva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3200400" y="3124200"/>
              <a:ext cx="2481043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/>
              <a:r>
                <a:rPr lang="en-US" dirty="0">
                  <a:solidFill>
                    <a:prstClr val="black"/>
                  </a:solidFill>
                  <a:latin typeface="Calibri"/>
                </a:rPr>
                <a:t>50 kHz  (23 MB/event)</a:t>
              </a: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286000" y="6324236"/>
              <a:ext cx="180116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defTabSz="914400"/>
              <a:r>
                <a:rPr lang="en-US" dirty="0">
                  <a:solidFill>
                    <a:prstClr val="black"/>
                  </a:solidFill>
                  <a:latin typeface="Calibri"/>
                </a:rPr>
                <a:t>75 GB/s  (peak)</a:t>
              </a:r>
              <a:endParaRPr lang="en-US" dirty="0">
                <a:solidFill>
                  <a:prstClr val="black"/>
                </a:solidFill>
                <a:latin typeface="Calibri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6618514" y="4954545"/>
            <a:ext cx="22098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defTabSz="914400"/>
            <a:r>
              <a:rPr lang="en-US" sz="1600" dirty="0">
                <a:solidFill>
                  <a:prstClr val="black"/>
                </a:solidFill>
                <a:latin typeface="Calibri"/>
              </a:rPr>
              <a:t>50 kHz (1.5 MB/event)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2" name="Picture 11" descr="alice_setup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78" y="1417638"/>
            <a:ext cx="3970422" cy="2400091"/>
          </a:xfrm>
          <a:prstGeom prst="rect">
            <a:avLst/>
          </a:prstGeom>
        </p:spPr>
      </p:pic>
      <p:sp>
        <p:nvSpPr>
          <p:cNvPr id="13" name="Bent-Up Arrow 12"/>
          <p:cNvSpPr/>
          <p:nvPr/>
        </p:nvSpPr>
        <p:spPr>
          <a:xfrm flipV="1">
            <a:off x="4953000" y="2590800"/>
            <a:ext cx="1600200" cy="926432"/>
          </a:xfrm>
          <a:prstGeom prst="bentUpArrow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0" y="3733800"/>
            <a:ext cx="5370576" cy="2987675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Increased </a:t>
            </a:r>
            <a:r>
              <a:rPr lang="en-US" sz="1800" dirty="0"/>
              <a:t>LHC luminosity will result in  interaction rates of 50 kHz for </a:t>
            </a:r>
            <a:r>
              <a:rPr lang="en-US" sz="1800" dirty="0" err="1"/>
              <a:t>Pb-Pb</a:t>
            </a:r>
            <a:r>
              <a:rPr lang="en-US" sz="1800" dirty="0"/>
              <a:t> and 200 kHz for p-p and p-</a:t>
            </a:r>
            <a:r>
              <a:rPr lang="en-US" sz="1800" dirty="0" err="1"/>
              <a:t>Pb</a:t>
            </a:r>
            <a:r>
              <a:rPr lang="en-US" sz="1800" dirty="0"/>
              <a:t> collisions</a:t>
            </a:r>
            <a:r>
              <a:rPr lang="en-US" sz="1800" dirty="0" smtClean="0"/>
              <a:t>.</a:t>
            </a:r>
          </a:p>
          <a:p>
            <a:pPr>
              <a:lnSpc>
                <a:spcPct val="50000"/>
              </a:lnSpc>
            </a:pPr>
            <a:endParaRPr lang="en-US" sz="1800" dirty="0"/>
          </a:p>
          <a:p>
            <a:r>
              <a:rPr lang="en-US" sz="1800" dirty="0" smtClean="0"/>
              <a:t>Several detectors (including TPC) will have continuous readout to address pileup and avoid trigger-generated dead-time.</a:t>
            </a:r>
          </a:p>
          <a:p>
            <a:pPr>
              <a:lnSpc>
                <a:spcPct val="50000"/>
              </a:lnSpc>
            </a:pPr>
            <a:endParaRPr lang="en-US" sz="1800" dirty="0"/>
          </a:p>
          <a:p>
            <a:r>
              <a:rPr lang="en-US" sz="1800" dirty="0" smtClean="0"/>
              <a:t>Online/Offline (O2) Facility at P2 will be tasked with reducing recorded data volume by doing the online reconstruction.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4724400" y="1219200"/>
            <a:ext cx="4267200" cy="1295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ALICE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physics program </a:t>
            </a:r>
            <a:r>
              <a:rPr lang="en-US" sz="1800" dirty="0" smtClean="0">
                <a:solidFill>
                  <a:prstClr val="black"/>
                </a:solidFill>
                <a:latin typeface="Calibri"/>
              </a:rPr>
              <a:t>in Run3 will 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focus on precise measurements of heavy-flavor hadrons, low momentum </a:t>
            </a:r>
            <a:r>
              <a:rPr lang="en-US" sz="1800" dirty="0" err="1">
                <a:solidFill>
                  <a:prstClr val="black"/>
                </a:solidFill>
                <a:latin typeface="Calibri"/>
              </a:rPr>
              <a:t>quarkonia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, and low mass </a:t>
            </a:r>
            <a:r>
              <a:rPr lang="en-US" sz="1800" dirty="0" err="1">
                <a:solidFill>
                  <a:prstClr val="black"/>
                </a:solidFill>
                <a:latin typeface="Calibri"/>
              </a:rPr>
              <a:t>dileptons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.</a:t>
            </a:r>
          </a:p>
          <a:p>
            <a:endParaRPr lang="en-US" sz="18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5638800" y="3581400"/>
            <a:ext cx="1371600" cy="1371600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white"/>
                </a:solidFill>
                <a:latin typeface="Arial" charset="0"/>
                <a:ea typeface="ＭＳ Ｐゴシック" charset="0"/>
                <a:cs typeface="Geneva" charset="0"/>
              </a:rPr>
              <a:t>O2</a:t>
            </a: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white"/>
                </a:solidFill>
                <a:latin typeface="Arial" charset="0"/>
                <a:ea typeface="ＭＳ Ｐゴシック" charset="0"/>
                <a:cs typeface="Geneva" charset="0"/>
              </a:rPr>
              <a:t>Facility@P2</a:t>
            </a:r>
          </a:p>
          <a:p>
            <a:pPr algn="ctr" defTabSz="914400"/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1" name="Picture 20" descr="newlogo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990600" cy="1229995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13588-88BB-40FD-A30C-D647F9CA2D0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4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62591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O2 Facility@P</a:t>
            </a:r>
            <a:r>
              <a:rPr lang="en-US" dirty="0"/>
              <a:t>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Online-Offline facility (02) will provide</a:t>
            </a:r>
          </a:p>
          <a:p>
            <a:pPr lvl="1"/>
            <a:r>
              <a:rPr lang="en-US" sz="2400" dirty="0" smtClean="0"/>
              <a:t>DAQ functionality – detector readout, data transport and event building</a:t>
            </a:r>
          </a:p>
          <a:p>
            <a:pPr lvl="1"/>
            <a:r>
              <a:rPr lang="en-US" sz="2400" dirty="0" smtClean="0"/>
              <a:t>HLT functionality – data compression, clustering algorithms, tracking algorithms</a:t>
            </a:r>
          </a:p>
          <a:p>
            <a:pPr lvl="1"/>
            <a:r>
              <a:rPr lang="en-US" sz="2400" dirty="0" smtClean="0"/>
              <a:t>Offline functionality – calibration, full event processing and reconstruction, up to analysis objects data</a:t>
            </a:r>
          </a:p>
          <a:p>
            <a:r>
              <a:rPr lang="en-US" dirty="0" smtClean="0"/>
              <a:t>Final compression factor x20 (raw data </a:t>
            </a:r>
            <a:r>
              <a:rPr lang="en-US" dirty="0" err="1" smtClean="0"/>
              <a:t>vs</a:t>
            </a:r>
            <a:r>
              <a:rPr lang="en-US" dirty="0" smtClean="0"/>
              <a:t> data on disk)</a:t>
            </a:r>
          </a:p>
          <a:p>
            <a:r>
              <a:rPr lang="en-US" dirty="0" smtClean="0"/>
              <a:t>Requires the same software to operate in challenging online environment and on the Grid</a:t>
            </a:r>
          </a:p>
          <a:p>
            <a:pPr lvl="1"/>
            <a:r>
              <a:rPr lang="en-US" sz="2400" dirty="0" smtClean="0"/>
              <a:t>Possibly using hardware accelerators (FPGA, GPUs) and operating in distributed heterogeneous computing environment</a:t>
            </a:r>
          </a:p>
          <a:p>
            <a:pPr lvl="0"/>
            <a:r>
              <a:rPr lang="en-US" sz="3100" dirty="0"/>
              <a:t>ALFA software framework (</a:t>
            </a:r>
            <a:r>
              <a:rPr lang="en-US" sz="2800" dirty="0"/>
              <a:t>ALICE+FAIR)</a:t>
            </a:r>
            <a:endParaRPr lang="en-US" sz="3100" dirty="0"/>
          </a:p>
          <a:p>
            <a:pPr lvl="1"/>
            <a:r>
              <a:rPr lang="en-US" sz="2300" dirty="0"/>
              <a:t>developed in collaboration with the FAIR at GSI 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5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152400"/>
            <a:ext cx="774377" cy="990600"/>
          </a:xfrm>
          <a:prstGeom prst="rect">
            <a:avLst/>
          </a:prstGeom>
        </p:spPr>
      </p:pic>
      <p:pic>
        <p:nvPicPr>
          <p:cNvPr id="7" name="Picture 6" descr="newlogo2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990600" cy="1229995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10728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Computing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O2 Facility will play the major role in raw data processing</a:t>
            </a:r>
          </a:p>
          <a:p>
            <a:r>
              <a:rPr lang="en-US" dirty="0" smtClean="0"/>
              <a:t>Grid will continue to play important roles</a:t>
            </a:r>
          </a:p>
          <a:p>
            <a:pPr lvl="1"/>
            <a:r>
              <a:rPr lang="en-US" sz="2200" dirty="0" smtClean="0"/>
              <a:t>MC simulation, end-user and organized data analysis, raw data reconstruction (reduced)</a:t>
            </a:r>
          </a:p>
          <a:p>
            <a:pPr lvl="1"/>
            <a:r>
              <a:rPr lang="en-US" sz="2200" dirty="0" smtClean="0"/>
              <a:t>Custodial storage for a fraction of RAW data</a:t>
            </a:r>
          </a:p>
          <a:p>
            <a:r>
              <a:rPr lang="en-US" dirty="0" smtClean="0"/>
              <a:t>Expecting that Grid (CPU &amp; storage) will grow with the </a:t>
            </a:r>
            <a:r>
              <a:rPr lang="en-US" dirty="0"/>
              <a:t>s</a:t>
            </a:r>
            <a:r>
              <a:rPr lang="en-US" dirty="0" smtClean="0"/>
              <a:t>ame rate (20-25% per year)</a:t>
            </a:r>
          </a:p>
          <a:p>
            <a:r>
              <a:rPr lang="en-US" dirty="0" smtClean="0"/>
              <a:t>Data management and CPU needs for simulation will be the biggest challenges</a:t>
            </a:r>
          </a:p>
          <a:p>
            <a:pPr lvl="1"/>
            <a:r>
              <a:rPr lang="en-US" sz="2200" dirty="0" smtClean="0"/>
              <a:t>O2 Facility will provide </a:t>
            </a:r>
            <a:r>
              <a:rPr lang="en-US" sz="2200" dirty="0"/>
              <a:t>a large part of raw data </a:t>
            </a:r>
            <a:r>
              <a:rPr lang="en-US" sz="2200" dirty="0" smtClean="0"/>
              <a:t>store</a:t>
            </a:r>
          </a:p>
          <a:p>
            <a:pPr lvl="1"/>
            <a:r>
              <a:rPr lang="en-US" sz="2200" dirty="0" smtClean="0"/>
              <a:t>Simulation needs speed up by using new approaches (G4, GV, fast simulation…)</a:t>
            </a:r>
            <a:endParaRPr lang="en-US" sz="2200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/>
          <a:p>
            <a:pPr>
              <a:defRPr/>
            </a:pPr>
            <a:fld id="{EDB0F8BE-8326-4DDA-9EA2-FF90A21B9688}" type="slidenum">
              <a:rPr lang="en-GB">
                <a:solidFill>
                  <a:prstClr val="black">
                    <a:tint val="75000"/>
                  </a:prstClr>
                </a:solidFill>
                <a:latin typeface="Calibri"/>
              </a:rPr>
              <a:pPr>
                <a:defRPr/>
              </a:pPr>
              <a:t>6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5" name="Picture 4" descr="newlogo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52400"/>
            <a:ext cx="990600" cy="12299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3400" y="152400"/>
            <a:ext cx="774377" cy="9906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16 September 2014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Ian Bird; SPC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0870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16 September 2014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Ian Bird; SPC</a:t>
            </a:r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7</a:t>
            </a:fld>
            <a:endParaRPr lang="en-US" dirty="0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79736"/>
          <a:stretch/>
        </p:blipFill>
        <p:spPr>
          <a:xfrm>
            <a:off x="3252162" y="2360555"/>
            <a:ext cx="2485694" cy="1902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600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38A482-9D5A-FE4F-8708-E595EA2A31C6}" type="slidenum">
              <a:rPr lang="es-ES">
                <a:solidFill>
                  <a:srgbClr val="000000"/>
                </a:solidFill>
              </a:rPr>
              <a:pPr/>
              <a:t>8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 smtClean="0"/>
              <a:t>Towards the LHCb Upgrade (Run 3, 2020) 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981075"/>
            <a:ext cx="7974013" cy="5543550"/>
          </a:xfrm>
          <a:ln/>
        </p:spPr>
        <p:txBody>
          <a:bodyPr/>
          <a:lstStyle/>
          <a:p>
            <a:r>
              <a:rPr lang="en-US" dirty="0" smtClean="0"/>
              <a:t>We do not plan a revolution for LHCb Upgrade computing</a:t>
            </a:r>
          </a:p>
          <a:p>
            <a:endParaRPr lang="en-US" dirty="0" smtClean="0"/>
          </a:p>
          <a:p>
            <a:r>
              <a:rPr lang="en-US" dirty="0" smtClean="0"/>
              <a:t>Rather an evolution to fit in the following boundary conditions:</a:t>
            </a:r>
          </a:p>
          <a:p>
            <a:pPr lvl="1"/>
            <a:r>
              <a:rPr lang="en-US" dirty="0" smtClean="0"/>
              <a:t>Luminosity </a:t>
            </a:r>
            <a:r>
              <a:rPr lang="en-US" dirty="0" err="1" smtClean="0"/>
              <a:t>levelling</a:t>
            </a:r>
            <a:r>
              <a:rPr lang="en-US" dirty="0" smtClean="0"/>
              <a:t> at 2x10</a:t>
            </a:r>
            <a:r>
              <a:rPr lang="en-US" baseline="30000" dirty="0" smtClean="0"/>
              <a:t>33</a:t>
            </a:r>
          </a:p>
          <a:p>
            <a:pPr lvl="2"/>
            <a:r>
              <a:rPr lang="en-US" dirty="0" smtClean="0"/>
              <a:t>Factor 5 c.f. Run 2</a:t>
            </a:r>
          </a:p>
          <a:p>
            <a:pPr lvl="1"/>
            <a:r>
              <a:rPr lang="en-US" dirty="0" smtClean="0"/>
              <a:t>100kHz HLT output rate for full physics </a:t>
            </a:r>
            <a:r>
              <a:rPr lang="en-US" dirty="0" err="1" smtClean="0"/>
              <a:t>programme</a:t>
            </a:r>
            <a:endParaRPr lang="en-US" dirty="0" smtClean="0"/>
          </a:p>
          <a:p>
            <a:pPr lvl="2"/>
            <a:r>
              <a:rPr lang="en-US" dirty="0" smtClean="0"/>
              <a:t>Factor 8-10 more than in Run 2</a:t>
            </a:r>
          </a:p>
          <a:p>
            <a:pPr lvl="1"/>
            <a:r>
              <a:rPr lang="en-US" dirty="0" smtClean="0"/>
              <a:t>Flat funding for offline computing resources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Computing milestones for the LHCb upgrade:</a:t>
            </a:r>
          </a:p>
          <a:p>
            <a:pPr lvl="1"/>
            <a:r>
              <a:rPr lang="en-US" dirty="0" smtClean="0"/>
              <a:t>TDR: 2017Q1</a:t>
            </a:r>
          </a:p>
          <a:p>
            <a:pPr lvl="1"/>
            <a:r>
              <a:rPr lang="en-US" dirty="0" smtClean="0"/>
              <a:t>Computing model: 2018Q3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Therefore only brainstorming at this stage, to devise model that keeps within boundary conditions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 smtClean="0">
                <a:solidFill>
                  <a:srgbClr val="000000"/>
                </a:solidFill>
              </a:rPr>
              <a:t>Ian Bird; SPC</a:t>
            </a:r>
            <a:endParaRPr lang="es-E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956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Evolution of LHCb data processing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013" y="857250"/>
            <a:ext cx="7848600" cy="5543550"/>
          </a:xfrm>
        </p:spPr>
        <p:txBody>
          <a:bodyPr/>
          <a:lstStyle/>
          <a:p>
            <a:r>
              <a:rPr lang="en-GB" dirty="0" smtClean="0"/>
              <a:t>Run 1:</a:t>
            </a:r>
          </a:p>
          <a:p>
            <a:pPr lvl="1"/>
            <a:r>
              <a:rPr lang="en-GB" dirty="0" smtClean="0"/>
              <a:t>Loose selection in HLT (no PID)</a:t>
            </a:r>
          </a:p>
          <a:p>
            <a:pPr lvl="1"/>
            <a:r>
              <a:rPr lang="en-GB" dirty="0" smtClean="0"/>
              <a:t>First pass offline reconstruction</a:t>
            </a:r>
          </a:p>
          <a:p>
            <a:pPr lvl="1"/>
            <a:r>
              <a:rPr lang="en-GB" dirty="0" smtClean="0"/>
              <a:t>Stripping</a:t>
            </a:r>
          </a:p>
          <a:p>
            <a:pPr lvl="2"/>
            <a:r>
              <a:rPr lang="en-GB" dirty="0" smtClean="0"/>
              <a:t>selects ~50% of HLT output rate for physics analysis </a:t>
            </a:r>
          </a:p>
          <a:p>
            <a:pPr lvl="1"/>
            <a:r>
              <a:rPr lang="en-GB" dirty="0" smtClean="0"/>
              <a:t>Offline calibration</a:t>
            </a:r>
          </a:p>
          <a:p>
            <a:pPr lvl="1"/>
            <a:r>
              <a:rPr lang="en-GB" dirty="0" smtClean="0"/>
              <a:t>Reprocessing and </a:t>
            </a:r>
            <a:r>
              <a:rPr lang="en-GB" dirty="0" err="1" smtClean="0"/>
              <a:t>Restripping</a:t>
            </a:r>
            <a:endParaRPr lang="en-GB" dirty="0" smtClean="0"/>
          </a:p>
          <a:p>
            <a:r>
              <a:rPr lang="en-GB" dirty="0" smtClean="0"/>
              <a:t>Run 2:</a:t>
            </a:r>
          </a:p>
          <a:p>
            <a:pPr lvl="1"/>
            <a:r>
              <a:rPr lang="en-GB" dirty="0" smtClean="0"/>
              <a:t>Online calibration</a:t>
            </a:r>
          </a:p>
          <a:p>
            <a:pPr lvl="1"/>
            <a:r>
              <a:rPr lang="en-GB" dirty="0" smtClean="0"/>
              <a:t>Deferred HLT2 (with PID)</a:t>
            </a:r>
          </a:p>
          <a:p>
            <a:pPr lvl="1"/>
            <a:r>
              <a:rPr lang="en-GB" dirty="0" smtClean="0"/>
              <a:t>Single pass offline reconstruction</a:t>
            </a:r>
          </a:p>
          <a:p>
            <a:pPr lvl="2"/>
            <a:r>
              <a:rPr lang="en-GB" dirty="0" smtClean="0"/>
              <a:t>Same calibration as HLT</a:t>
            </a:r>
          </a:p>
          <a:p>
            <a:pPr lvl="2"/>
            <a:r>
              <a:rPr lang="en-GB" dirty="0" smtClean="0"/>
              <a:t>No reprocessing before LS2</a:t>
            </a:r>
          </a:p>
          <a:p>
            <a:pPr lvl="1"/>
            <a:r>
              <a:rPr lang="en-GB" dirty="0" smtClean="0"/>
              <a:t>Stripping and </a:t>
            </a:r>
            <a:r>
              <a:rPr lang="en-GB" dirty="0" err="1" smtClean="0"/>
              <a:t>Restripping</a:t>
            </a:r>
            <a:endParaRPr lang="en-GB" dirty="0" smtClean="0"/>
          </a:p>
          <a:p>
            <a:pPr lvl="2"/>
            <a:r>
              <a:rPr lang="en-GB" dirty="0" smtClean="0"/>
              <a:t>Selects ~90% of HLT output rate for Physics analysis</a:t>
            </a:r>
          </a:p>
          <a:p>
            <a:r>
              <a:rPr lang="en-GB" dirty="0" smtClean="0"/>
              <a:t>Given sufficient resources in HLT farm, online reconstruction could be made ~identical to offline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>
                <a:solidFill>
                  <a:srgbClr val="000000"/>
                </a:solidFill>
              </a:rPr>
              <a:pPr/>
              <a:t>9</a:t>
            </a:fld>
            <a:endParaRPr lang="es-E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s-ES" smtClean="0">
                <a:solidFill>
                  <a:srgbClr val="000000"/>
                </a:solidFill>
              </a:rPr>
              <a:t>Ian Bird; SPC</a:t>
            </a:r>
            <a:endParaRPr lang="es-E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3131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1.jpeg"/></Relationships>
</file>

<file path=ppt/theme/theme1.xml><?xml version="1.0" encoding="utf-8"?>
<a:theme xmlns:a="http://schemas.openxmlformats.org/drawingml/2006/main" name="LCS-6Mar13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HCbDirac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DDDDDD"/>
      </a:accent1>
      <a:accent2>
        <a:srgbClr val="333333"/>
      </a:accent2>
      <a:accent3>
        <a:srgbClr val="FFFFFF"/>
      </a:accent3>
      <a:accent4>
        <a:srgbClr val="000000"/>
      </a:accent4>
      <a:accent5>
        <a:srgbClr val="EBEBEB"/>
      </a:accent5>
      <a:accent6>
        <a:srgbClr val="2D2D2D"/>
      </a:accent6>
      <a:hlink>
        <a:srgbClr val="808080"/>
      </a:hlink>
      <a:folHlink>
        <a:srgbClr val="808080"/>
      </a:folHlink>
    </a:clrScheme>
    <a:fontScheme name="Office Theme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3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3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65" charset="0"/>
          </a:defRPr>
        </a:defPPr>
      </a:lstStyle>
    </a:lnDef>
  </a:objectDefaults>
  <a:extraClrSchemeLst>
    <a:extraClrScheme>
      <a:clrScheme name="Office Theme 1">
        <a:dk1>
          <a:srgbClr val="008080"/>
        </a:dk1>
        <a:lt1>
          <a:srgbClr val="FFFFCC"/>
        </a:lt1>
        <a:dk2>
          <a:srgbClr val="009999"/>
        </a:dk2>
        <a:lt2>
          <a:srgbClr val="FFFF99"/>
        </a:lt2>
        <a:accent1>
          <a:srgbClr val="336699"/>
        </a:accent1>
        <a:accent2>
          <a:srgbClr val="FFFF99"/>
        </a:accent2>
        <a:accent3>
          <a:srgbClr val="AACACA"/>
        </a:accent3>
        <a:accent4>
          <a:srgbClr val="DADAAE"/>
        </a:accent4>
        <a:accent5>
          <a:srgbClr val="ADB8CA"/>
        </a:accent5>
        <a:accent6>
          <a:srgbClr val="E7E78A"/>
        </a:accent6>
        <a:hlink>
          <a:srgbClr val="FFFFCC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333333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2D2D2D"/>
        </a:accent6>
        <a:hlink>
          <a:srgbClr val="80808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5F5F5F"/>
        </a:dk1>
        <a:lt1>
          <a:srgbClr val="FFFFFF"/>
        </a:lt1>
        <a:dk2>
          <a:srgbClr val="003366"/>
        </a:dk2>
        <a:lt2>
          <a:srgbClr val="FFFFFF"/>
        </a:lt2>
        <a:accent1>
          <a:srgbClr val="7E003F"/>
        </a:accent1>
        <a:accent2>
          <a:srgbClr val="DDDDDD"/>
        </a:accent2>
        <a:accent3>
          <a:srgbClr val="AAADB8"/>
        </a:accent3>
        <a:accent4>
          <a:srgbClr val="DADADA"/>
        </a:accent4>
        <a:accent5>
          <a:srgbClr val="C0AAAF"/>
        </a:accent5>
        <a:accent6>
          <a:srgbClr val="C8C8C8"/>
        </a:accent6>
        <a:hlink>
          <a:srgbClr val="969696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3_IntroducingPowerPoint2007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2D2DB9"/>
      </a:hlink>
      <a:folHlink>
        <a:srgbClr val="9E9EFE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003366"/>
    </a:dk1>
    <a:lt1>
      <a:srgbClr val="FFFFFF"/>
    </a:lt1>
    <a:dk2>
      <a:srgbClr val="003366"/>
    </a:dk2>
    <a:lt2>
      <a:srgbClr val="E3E2C7"/>
    </a:lt2>
    <a:accent1>
      <a:srgbClr val="CCCC99"/>
    </a:accent1>
    <a:accent2>
      <a:srgbClr val="003366"/>
    </a:accent2>
    <a:accent3>
      <a:srgbClr val="FFFFFF"/>
    </a:accent3>
    <a:accent4>
      <a:srgbClr val="002A56"/>
    </a:accent4>
    <a:accent5>
      <a:srgbClr val="E2E2CA"/>
    </a:accent5>
    <a:accent6>
      <a:srgbClr val="002D5C"/>
    </a:accent6>
    <a:hlink>
      <a:srgbClr val="003366"/>
    </a:hlink>
    <a:folHlink>
      <a:srgbClr val="800000"/>
    </a:folHlink>
  </a:clrScheme>
</a:themeOverride>
</file>

<file path=ppt/theme/themeOverride2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3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4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5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6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ppt/theme/themeOverride7.xml><?xml version="1.0" encoding="utf-8"?>
<a:themeOverride xmlns:a="http://schemas.openxmlformats.org/drawingml/2006/main">
  <a:clrScheme name="Custom 1">
    <a:dk1>
      <a:srgbClr val="000000"/>
    </a:dk1>
    <a:lt1>
      <a:srgbClr val="FFFF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FFFFFF"/>
    </a:accent3>
    <a:accent4>
      <a:srgbClr val="000000"/>
    </a:accent4>
    <a:accent5>
      <a:srgbClr val="AAE2CA"/>
    </a:accent5>
    <a:accent6>
      <a:srgbClr val="2D2DB9"/>
    </a:accent6>
    <a:hlink>
      <a:srgbClr val="2D2DB9"/>
    </a:hlink>
    <a:folHlink>
      <a:srgbClr val="9E9EFE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1495</Words>
  <Application>Microsoft Macintosh PowerPoint</Application>
  <PresentationFormat>On-screen Show (4:3)</PresentationFormat>
  <Paragraphs>218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LCS-6Mar13</vt:lpstr>
      <vt:lpstr>1_Office Theme</vt:lpstr>
      <vt:lpstr>LHCbDirac</vt:lpstr>
      <vt:lpstr>2_Office Theme</vt:lpstr>
      <vt:lpstr>3_IntroducingPowerPoint2007</vt:lpstr>
      <vt:lpstr>Experiment strategies</vt:lpstr>
      <vt:lpstr>General</vt:lpstr>
      <vt:lpstr>PowerPoint Presentation</vt:lpstr>
      <vt:lpstr>ALICE@Run3</vt:lpstr>
      <vt:lpstr>O2 Facility@P2</vt:lpstr>
      <vt:lpstr>Computing Model</vt:lpstr>
      <vt:lpstr>PowerPoint Presentation</vt:lpstr>
      <vt:lpstr>Towards the LHCb Upgrade (Run 3, 2020) </vt:lpstr>
      <vt:lpstr>Evolution of LHCb data processing model</vt:lpstr>
      <vt:lpstr>TurboDST: brainstorming for Run 3</vt:lpstr>
      <vt:lpstr>PowerPoint Presentation</vt:lpstr>
      <vt:lpstr>ATLAS Reconstruction</vt:lpstr>
      <vt:lpstr>ATLAS: New Analysis Framework</vt:lpstr>
      <vt:lpstr>ATLAS: Distributed Computing</vt:lpstr>
      <vt:lpstr>PowerPoint Presentation</vt:lpstr>
      <vt:lpstr>Resource Needs </vt:lpstr>
      <vt:lpstr>Targets for  improvements</vt:lpstr>
      <vt:lpstr>Improvements  in Processing and Selection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Experiment strategies</dc:title>
  <dc:creator>Ian Bird</dc:creator>
  <cp:lastModifiedBy>Ian Bird</cp:lastModifiedBy>
  <cp:revision>1</cp:revision>
  <dcterms:created xsi:type="dcterms:W3CDTF">2014-09-22T13:19:26Z</dcterms:created>
  <dcterms:modified xsi:type="dcterms:W3CDTF">2014-09-22T13:20:16Z</dcterms:modified>
</cp:coreProperties>
</file>