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74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1" r:id="rId17"/>
    <p:sldId id="273" r:id="rId18"/>
    <p:sldId id="270" r:id="rId19"/>
    <p:sldId id="272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470B7-1241-4DFA-9ABA-2856DE96158E}" type="datetimeFigureOut">
              <a:rPr lang="en-GB" smtClean="0"/>
              <a:t>19/11/2013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8AD4D-8150-4A49-B106-C39F119BDF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3403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470B7-1241-4DFA-9ABA-2856DE96158E}" type="datetimeFigureOut">
              <a:rPr lang="en-GB" smtClean="0"/>
              <a:t>19/11/2013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8AD4D-8150-4A49-B106-C39F119BDF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59252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470B7-1241-4DFA-9ABA-2856DE96158E}" type="datetimeFigureOut">
              <a:rPr lang="en-GB" smtClean="0"/>
              <a:t>19/11/2013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8AD4D-8150-4A49-B106-C39F119BDF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45359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470B7-1241-4DFA-9ABA-2856DE96158E}" type="datetimeFigureOut">
              <a:rPr lang="en-GB" smtClean="0"/>
              <a:t>19/11/2013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8AD4D-8150-4A49-B106-C39F119BDF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90297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470B7-1241-4DFA-9ABA-2856DE96158E}" type="datetimeFigureOut">
              <a:rPr lang="en-GB" smtClean="0"/>
              <a:t>19/11/2013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8AD4D-8150-4A49-B106-C39F119BDF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8913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470B7-1241-4DFA-9ABA-2856DE96158E}" type="datetimeFigureOut">
              <a:rPr lang="en-GB" smtClean="0"/>
              <a:t>19/11/2013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8AD4D-8150-4A49-B106-C39F119BDF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1726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470B7-1241-4DFA-9ABA-2856DE96158E}" type="datetimeFigureOut">
              <a:rPr lang="en-GB" smtClean="0"/>
              <a:t>19/11/2013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8AD4D-8150-4A49-B106-C39F119BDF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6466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470B7-1241-4DFA-9ABA-2856DE96158E}" type="datetimeFigureOut">
              <a:rPr lang="en-GB" smtClean="0"/>
              <a:t>19/11/2013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8AD4D-8150-4A49-B106-C39F119BDF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06829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470B7-1241-4DFA-9ABA-2856DE96158E}" type="datetimeFigureOut">
              <a:rPr lang="en-GB" smtClean="0"/>
              <a:t>19/11/2013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8AD4D-8150-4A49-B106-C39F119BDF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2749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470B7-1241-4DFA-9ABA-2856DE96158E}" type="datetimeFigureOut">
              <a:rPr lang="en-GB" smtClean="0"/>
              <a:t>19/11/2013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8AD4D-8150-4A49-B106-C39F119BDF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89140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470B7-1241-4DFA-9ABA-2856DE96158E}" type="datetimeFigureOut">
              <a:rPr lang="en-GB" smtClean="0"/>
              <a:t>19/11/2013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8AD4D-8150-4A49-B106-C39F119BDF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7622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8470B7-1241-4DFA-9ABA-2856DE96158E}" type="datetimeFigureOut">
              <a:rPr lang="en-GB" smtClean="0"/>
              <a:t>19/11/2013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18AD4D-8150-4A49-B106-C39F119BDF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3873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0.png"/><Relationship Id="rId13" Type="http://schemas.openxmlformats.org/officeDocument/2006/relationships/image" Target="../media/image43.png"/><Relationship Id="rId18" Type="http://schemas.openxmlformats.org/officeDocument/2006/relationships/image" Target="../media/image48.png"/><Relationship Id="rId3" Type="http://schemas.openxmlformats.org/officeDocument/2006/relationships/image" Target="../media/image330.png"/><Relationship Id="rId7" Type="http://schemas.openxmlformats.org/officeDocument/2006/relationships/image" Target="../media/image370.png"/><Relationship Id="rId12" Type="http://schemas.openxmlformats.org/officeDocument/2006/relationships/image" Target="../media/image420.png"/><Relationship Id="rId17" Type="http://schemas.openxmlformats.org/officeDocument/2006/relationships/image" Target="../media/image47.png"/><Relationship Id="rId2" Type="http://schemas.openxmlformats.org/officeDocument/2006/relationships/image" Target="../media/image320.png"/><Relationship Id="rId16" Type="http://schemas.openxmlformats.org/officeDocument/2006/relationships/image" Target="../media/image46.png"/><Relationship Id="rId20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0.png"/><Relationship Id="rId11" Type="http://schemas.openxmlformats.org/officeDocument/2006/relationships/image" Target="../media/image410.png"/><Relationship Id="rId5" Type="http://schemas.openxmlformats.org/officeDocument/2006/relationships/image" Target="../media/image350.png"/><Relationship Id="rId15" Type="http://schemas.openxmlformats.org/officeDocument/2006/relationships/image" Target="../media/image45.png"/><Relationship Id="rId10" Type="http://schemas.openxmlformats.org/officeDocument/2006/relationships/image" Target="../media/image400.png"/><Relationship Id="rId19" Type="http://schemas.openxmlformats.org/officeDocument/2006/relationships/image" Target="../media/image49.png"/><Relationship Id="rId4" Type="http://schemas.openxmlformats.org/officeDocument/2006/relationships/image" Target="../media/image340.png"/><Relationship Id="rId9" Type="http://schemas.openxmlformats.org/officeDocument/2006/relationships/image" Target="../media/image390.png"/><Relationship Id="rId14" Type="http://schemas.openxmlformats.org/officeDocument/2006/relationships/image" Target="../media/image4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0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7.png"/><Relationship Id="rId4" Type="http://schemas.openxmlformats.org/officeDocument/2006/relationships/image" Target="../media/image56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image" Target="../media/image56.png"/><Relationship Id="rId7" Type="http://schemas.openxmlformats.org/officeDocument/2006/relationships/image" Target="../media/image63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3" Type="http://schemas.openxmlformats.org/officeDocument/2006/relationships/image" Target="../media/image65.png"/><Relationship Id="rId7" Type="http://schemas.openxmlformats.org/officeDocument/2006/relationships/image" Target="../media/image69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png"/><Relationship Id="rId5" Type="http://schemas.openxmlformats.org/officeDocument/2006/relationships/image" Target="../media/image671.png"/><Relationship Id="rId4" Type="http://schemas.openxmlformats.org/officeDocument/2006/relationships/image" Target="../media/image6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0.png"/><Relationship Id="rId7" Type="http://schemas.openxmlformats.org/officeDocument/2006/relationships/image" Target="../media/image74.png"/><Relationship Id="rId2" Type="http://schemas.openxmlformats.org/officeDocument/2006/relationships/image" Target="../media/image6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png"/><Relationship Id="rId5" Type="http://schemas.openxmlformats.org/officeDocument/2006/relationships/image" Target="../media/image66.png"/><Relationship Id="rId4" Type="http://schemas.openxmlformats.org/officeDocument/2006/relationships/image" Target="../media/image71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3" Type="http://schemas.openxmlformats.org/officeDocument/2006/relationships/image" Target="../media/image75.png"/><Relationship Id="rId7" Type="http://schemas.openxmlformats.org/officeDocument/2006/relationships/image" Target="../media/image78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0.png"/><Relationship Id="rId5" Type="http://schemas.openxmlformats.org/officeDocument/2006/relationships/image" Target="../media/image77.png"/><Relationship Id="rId4" Type="http://schemas.openxmlformats.org/officeDocument/2006/relationships/image" Target="../media/image730.png"/><Relationship Id="rId9" Type="http://schemas.openxmlformats.org/officeDocument/2006/relationships/image" Target="../media/image8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png"/><Relationship Id="rId3" Type="http://schemas.openxmlformats.org/officeDocument/2006/relationships/image" Target="../media/image82.png"/><Relationship Id="rId7" Type="http://schemas.openxmlformats.org/officeDocument/2006/relationships/image" Target="../media/image86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5.png"/><Relationship Id="rId5" Type="http://schemas.openxmlformats.org/officeDocument/2006/relationships/image" Target="../media/image84.png"/><Relationship Id="rId4" Type="http://schemas.openxmlformats.org/officeDocument/2006/relationships/image" Target="../media/image83.png"/><Relationship Id="rId9" Type="http://schemas.openxmlformats.org/officeDocument/2006/relationships/image" Target="../media/image8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7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1.png"/><Relationship Id="rId5" Type="http://schemas.openxmlformats.org/officeDocument/2006/relationships/image" Target="../media/image90.png"/><Relationship Id="rId4" Type="http://schemas.openxmlformats.org/officeDocument/2006/relationships/image" Target="../media/image890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00.png"/><Relationship Id="rId7" Type="http://schemas.openxmlformats.org/officeDocument/2006/relationships/image" Target="../media/image17.png"/><Relationship Id="rId12" Type="http://schemas.openxmlformats.org/officeDocument/2006/relationships/image" Target="../media/image2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10.png"/><Relationship Id="rId9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6.png"/><Relationship Id="rId2" Type="http://schemas.openxmlformats.org/officeDocument/2006/relationships/image" Target="../media/image2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0.jp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0.jpg"/><Relationship Id="rId4" Type="http://schemas.openxmlformats.org/officeDocument/2006/relationships/image" Target="../media/image2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0.jpg"/><Relationship Id="rId4" Type="http://schemas.openxmlformats.org/officeDocument/2006/relationships/image" Target="../media/image25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g"/><Relationship Id="rId3" Type="http://schemas.openxmlformats.org/officeDocument/2006/relationships/image" Target="../media/image39.png"/><Relationship Id="rId7" Type="http://schemas.openxmlformats.org/officeDocument/2006/relationships/image" Target="../media/image41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1.png"/><Relationship Id="rId5" Type="http://schemas.openxmlformats.org/officeDocument/2006/relationships/image" Target="../media/image290.png"/><Relationship Id="rId4" Type="http://schemas.openxmlformats.org/officeDocument/2006/relationships/image" Target="../media/image391.png"/><Relationship Id="rId9" Type="http://schemas.openxmlformats.org/officeDocument/2006/relationships/image" Target="../media/image4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2247007"/>
            <a:ext cx="7772400" cy="1470025"/>
          </a:xfrm>
        </p:spPr>
        <p:txBody>
          <a:bodyPr>
            <a:normAutofit/>
          </a:bodyPr>
          <a:lstStyle/>
          <a:p>
            <a:r>
              <a:rPr lang="en-US" sz="4800" b="1" dirty="0" smtClean="0"/>
              <a:t>Pre-</a:t>
            </a:r>
            <a:r>
              <a:rPr lang="en-US" sz="4800" b="1" dirty="0" err="1" smtClean="0"/>
              <a:t>Buncher</a:t>
            </a:r>
            <a:r>
              <a:rPr lang="en-US" sz="4800" b="1" dirty="0" smtClean="0"/>
              <a:t> Design</a:t>
            </a:r>
            <a:endParaRPr lang="en-GB" sz="48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116632"/>
            <a:ext cx="1600200" cy="1600200"/>
          </a:xfrm>
          <a:prstGeom prst="rect">
            <a:avLst/>
          </a:prstGeom>
        </p:spPr>
      </p:pic>
      <p:pic>
        <p:nvPicPr>
          <p:cNvPr id="5" name="Picture 4" descr="droppedImage.jpg"/>
          <p:cNvPicPr>
            <a:picLocks noChangeAspect="1"/>
          </p:cNvPicPr>
          <p:nvPr/>
        </p:nvPicPr>
        <p:blipFill rotWithShape="1">
          <a:blip r:embed="rId3" cstate="print"/>
          <a:srcRect l="19123" t="8882" r="20021"/>
          <a:stretch/>
        </p:blipFill>
        <p:spPr>
          <a:xfrm>
            <a:off x="304799" y="332656"/>
            <a:ext cx="1286475" cy="11716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131840" y="4427820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Mohsen </a:t>
            </a:r>
            <a:r>
              <a:rPr lang="en-US" dirty="0" err="1" smtClean="0"/>
              <a:t>Dayyani</a:t>
            </a:r>
            <a:r>
              <a:rPr lang="en-US" dirty="0" smtClean="0"/>
              <a:t> </a:t>
            </a:r>
            <a:r>
              <a:rPr lang="en-US" dirty="0" err="1" smtClean="0"/>
              <a:t>Kelisani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7774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3" name="Table 12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73720208"/>
                  </p:ext>
                </p:extLst>
              </p:nvPr>
            </p:nvGraphicFramePr>
            <p:xfrm>
              <a:off x="352813" y="1077098"/>
              <a:ext cx="2274972" cy="458415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137486"/>
                    <a:gridCol w="1137486"/>
                  </a:tblGrid>
                  <a:tr h="45841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>
                                    <a:effectLst/>
                                    <a:latin typeface="Cambria Math"/>
                                  </a:rPr>
                                  <m:t>𝑃𝑎𝑟𝑎𝑚𝑒𝑡𝑒𝑟</m:t>
                                </m:r>
                              </m:oMath>
                            </m:oMathPara>
                          </a14:m>
                          <a:endParaRPr lang="en-GB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>
                                    <a:effectLst/>
                                    <a:latin typeface="Cambria Math"/>
                                  </a:rPr>
                                  <m:t>𝑉𝑎𝑙𝑢𝑒</m:t>
                                </m:r>
                              </m:oMath>
                            </m:oMathPara>
                          </a14:m>
                          <a:endParaRPr lang="en-GB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45841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400" i="1">
                                        <a:effectLst/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>
                                        <a:effectLst/>
                                        <a:latin typeface="Cambria Math"/>
                                      </a:rPr>
                                      <m:t>𝐿</m:t>
                                    </m:r>
                                  </m:e>
                                  <m:sub>
                                    <m:r>
                                      <a:rPr lang="en-US" sz="1400">
                                        <a:effectLst/>
                                        <a:latin typeface="Cambria Math"/>
                                      </a:rPr>
                                      <m:t>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>
                                    <a:effectLst/>
                                    <a:latin typeface="Cambria Math"/>
                                  </a:rPr>
                                  <m:t>25</m:t>
                                </m:r>
                                <m:r>
                                  <a:rPr lang="en-US" sz="1400">
                                    <a:effectLst/>
                                    <a:latin typeface="Cambria Math"/>
                                  </a:rPr>
                                  <m:t>𝑚𝑚</m:t>
                                </m:r>
                              </m:oMath>
                            </m:oMathPara>
                          </a14:m>
                          <a:endParaRPr lang="en-GB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45841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400" i="1">
                                        <a:effectLst/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>
                                        <a:effectLst/>
                                        <a:latin typeface="Cambria Math"/>
                                      </a:rPr>
                                      <m:t>𝐿</m:t>
                                    </m:r>
                                  </m:e>
                                  <m:sub>
                                    <m:r>
                                      <a:rPr lang="en-US" sz="1400">
                                        <a:effectLst/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>
                                    <a:effectLst/>
                                    <a:latin typeface="Cambria Math"/>
                                  </a:rPr>
                                  <m:t>200</m:t>
                                </m:r>
                                <m:r>
                                  <a:rPr lang="en-US" sz="1400">
                                    <a:effectLst/>
                                    <a:latin typeface="Cambria Math"/>
                                  </a:rPr>
                                  <m:t>𝑚𝑚</m:t>
                                </m:r>
                              </m:oMath>
                            </m:oMathPara>
                          </a14:m>
                          <a:endParaRPr lang="en-GB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45841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400" i="1">
                                        <a:effectLst/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>
                                        <a:effectLst/>
                                        <a:latin typeface="Cambria Math"/>
                                      </a:rPr>
                                      <m:t>𝐿</m:t>
                                    </m:r>
                                  </m:e>
                                  <m:sub>
                                    <m:r>
                                      <a:rPr lang="en-US" sz="1400">
                                        <a:effectLst/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>
                                    <a:effectLst/>
                                    <a:latin typeface="Cambria Math"/>
                                  </a:rPr>
                                  <m:t>45</m:t>
                                </m:r>
                                <m:r>
                                  <a:rPr lang="en-US" sz="1400">
                                    <a:effectLst/>
                                    <a:latin typeface="Cambria Math"/>
                                  </a:rPr>
                                  <m:t>𝑚𝑚</m:t>
                                </m:r>
                              </m:oMath>
                            </m:oMathPara>
                          </a14:m>
                          <a:endParaRPr lang="en-GB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45841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400" i="1">
                                        <a:effectLst/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>
                                        <a:effectLst/>
                                        <a:latin typeface="Cambria Math"/>
                                      </a:rPr>
                                      <m:t>h</m:t>
                                    </m:r>
                                  </m:e>
                                  <m:sub>
                                    <m:r>
                                      <a:rPr lang="en-US" sz="1400">
                                        <a:effectLst/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>
                                    <a:effectLst/>
                                    <a:latin typeface="Cambria Math"/>
                                  </a:rPr>
                                  <m:t>2</m:t>
                                </m:r>
                                <m:r>
                                  <a:rPr lang="en-US" sz="1400">
                                    <a:effectLst/>
                                    <a:latin typeface="Cambria Math"/>
                                  </a:rPr>
                                  <m:t>𝑚𝑚</m:t>
                                </m:r>
                              </m:oMath>
                            </m:oMathPara>
                          </a14:m>
                          <a:endParaRPr lang="en-GB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45841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400" i="1">
                                        <a:effectLst/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>
                                        <a:effectLst/>
                                        <a:latin typeface="Cambria Math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sz="1400">
                                        <a:effectLst/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>
                                    <a:effectLst/>
                                    <a:latin typeface="Cambria Math"/>
                                  </a:rPr>
                                  <m:t>2</m:t>
                                </m:r>
                                <m:r>
                                  <a:rPr lang="en-US" sz="1400">
                                    <a:effectLst/>
                                    <a:latin typeface="Cambria Math"/>
                                  </a:rPr>
                                  <m:t>𝑚𝑚</m:t>
                                </m:r>
                              </m:oMath>
                            </m:oMathPara>
                          </a14:m>
                          <a:endParaRPr lang="en-GB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45841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>
                                    <a:effectLst/>
                                    <a:latin typeface="Cambria Math"/>
                                  </a:rPr>
                                  <m:t>𝛼</m:t>
                                </m:r>
                              </m:oMath>
                            </m:oMathPara>
                          </a14:m>
                          <a:endParaRPr lang="en-GB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>
                                    <a:effectLst/>
                                    <a:latin typeface="Cambria Math"/>
                                  </a:rPr>
                                  <m:t>16</m:t>
                                </m:r>
                                <m:r>
                                  <a:rPr lang="en-US" sz="1400">
                                    <a:effectLst/>
                                    <a:latin typeface="Cambria Math"/>
                                  </a:rPr>
                                  <m:t>𝑑𝑒𝑔</m:t>
                                </m:r>
                              </m:oMath>
                            </m:oMathPara>
                          </a14:m>
                          <a:endParaRPr lang="en-GB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45841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b="1" i="1" smtClean="0">
                                        <a:effectLst/>
                                        <a:latin typeface="Cambria Math"/>
                                        <a:cs typeface="Arial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b="1" i="1" smtClean="0">
                                        <a:effectLst/>
                                        <a:latin typeface="Cambria Math"/>
                                        <a:cs typeface="Arial"/>
                                      </a:rPr>
                                      <m:t>𝑹</m:t>
                                    </m:r>
                                  </m:e>
                                  <m:sub>
                                    <m:r>
                                      <a:rPr lang="en-US" sz="1400" b="1" i="1" smtClean="0">
                                        <a:effectLst/>
                                        <a:latin typeface="Cambria Math"/>
                                        <a:cs typeface="Arial"/>
                                      </a:rPr>
                                      <m:t>𝟎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0" smtClean="0">
                                    <a:effectLst/>
                                    <a:latin typeface="Cambria Math"/>
                                  </a:rPr>
                                  <m:t>119.25</m:t>
                                </m:r>
                                <m:r>
                                  <a:rPr lang="en-US" sz="1400">
                                    <a:effectLst/>
                                    <a:latin typeface="Cambria Math"/>
                                  </a:rPr>
                                  <m:t>𝑚𝑚</m:t>
                                </m:r>
                              </m:oMath>
                            </m:oMathPara>
                          </a14:m>
                          <a:endParaRPr lang="en-GB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45841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400" i="1">
                                        <a:effectLst/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>
                                        <a:effectLst/>
                                        <a:latin typeface="Cambria Math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sz="1400">
                                        <a:effectLst/>
                                        <a:latin typeface="Cambria Math"/>
                                      </a:rPr>
                                      <m:t>3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>
                                    <a:effectLst/>
                                    <a:latin typeface="Cambria Math"/>
                                  </a:rPr>
                                  <m:t>1.1</m:t>
                                </m:r>
                                <m:r>
                                  <a:rPr lang="en-US" sz="1400">
                                    <a:effectLst/>
                                    <a:latin typeface="Cambria Math"/>
                                  </a:rPr>
                                  <m:t>𝑚𝑚</m:t>
                                </m:r>
                              </m:oMath>
                            </m:oMathPara>
                          </a14:m>
                          <a:endParaRPr lang="en-GB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45841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400" i="1">
                                        <a:effectLst/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>
                                        <a:effectLst/>
                                        <a:latin typeface="Cambria Math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sz="1400">
                                        <a:effectLst/>
                                        <a:latin typeface="Cambria Math"/>
                                      </a:rPr>
                                      <m:t>4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>
                                    <a:effectLst/>
                                    <a:latin typeface="Cambria Math"/>
                                  </a:rPr>
                                  <m:t>21.14</m:t>
                                </m:r>
                              </m:oMath>
                            </m:oMathPara>
                          </a14:m>
                          <a:endParaRPr lang="en-GB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23" name="Table 12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73720208"/>
                  </p:ext>
                </p:extLst>
              </p:nvPr>
            </p:nvGraphicFramePr>
            <p:xfrm>
              <a:off x="352813" y="1077098"/>
              <a:ext cx="2274972" cy="458415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137486"/>
                    <a:gridCol w="1137486"/>
                  </a:tblGrid>
                  <a:tr h="45841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535" t="-1333" r="-100000" b="-902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101075" t="-1333" r="-538" b="-902667"/>
                          </a:stretch>
                        </a:blipFill>
                      </a:tcPr>
                    </a:tc>
                  </a:tr>
                  <a:tr h="45841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535" t="-101333" r="-100000" b="-802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101075" t="-101333" r="-538" b="-802667"/>
                          </a:stretch>
                        </a:blipFill>
                      </a:tcPr>
                    </a:tc>
                  </a:tr>
                  <a:tr h="45841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535" t="-198684" r="-100000" b="-69210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101075" t="-198684" r="-538" b="-692105"/>
                          </a:stretch>
                        </a:blipFill>
                      </a:tcPr>
                    </a:tc>
                  </a:tr>
                  <a:tr h="45841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535" t="-302667" r="-100000" b="-601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101075" t="-302667" r="-538" b="-601333"/>
                          </a:stretch>
                        </a:blipFill>
                      </a:tcPr>
                    </a:tc>
                  </a:tr>
                  <a:tr h="45841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535" t="-402667" r="-100000" b="-501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101075" t="-402667" r="-538" b="-501333"/>
                          </a:stretch>
                        </a:blipFill>
                      </a:tcPr>
                    </a:tc>
                  </a:tr>
                  <a:tr h="45841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535" t="-502667" r="-100000" b="-401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101075" t="-502667" r="-538" b="-401333"/>
                          </a:stretch>
                        </a:blipFill>
                      </a:tcPr>
                    </a:tc>
                  </a:tr>
                  <a:tr h="45841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535" t="-602667" r="-100000" b="-301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101075" t="-602667" r="-538" b="-301333"/>
                          </a:stretch>
                        </a:blipFill>
                      </a:tcPr>
                    </a:tc>
                  </a:tr>
                  <a:tr h="45841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535" t="-693421" r="-100000" b="-19736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101075" t="-693421" r="-538" b="-197368"/>
                          </a:stretch>
                        </a:blipFill>
                      </a:tcPr>
                    </a:tc>
                  </a:tr>
                  <a:tr h="45841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535" t="-804000" r="-100000" b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101075" t="-804000" r="-538" b="-100000"/>
                          </a:stretch>
                        </a:blipFill>
                      </a:tcPr>
                    </a:tc>
                  </a:tr>
                  <a:tr h="45841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535" t="-904000" r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101075" t="-904000" r="-538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grpSp>
        <p:nvGrpSpPr>
          <p:cNvPr id="4" name="Group 3"/>
          <p:cNvGrpSpPr/>
          <p:nvPr/>
        </p:nvGrpSpPr>
        <p:grpSpPr>
          <a:xfrm>
            <a:off x="2843808" y="908720"/>
            <a:ext cx="5832648" cy="5308600"/>
            <a:chOff x="0" y="0"/>
            <a:chExt cx="5644288" cy="5308619"/>
          </a:xfrm>
        </p:grpSpPr>
        <p:grpSp>
          <p:nvGrpSpPr>
            <p:cNvPr id="5" name="Group 4"/>
            <p:cNvGrpSpPr/>
            <p:nvPr/>
          </p:nvGrpSpPr>
          <p:grpSpPr>
            <a:xfrm>
              <a:off x="0" y="0"/>
              <a:ext cx="5644288" cy="5308619"/>
              <a:chOff x="0" y="0"/>
              <a:chExt cx="5644288" cy="5308619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0" y="0"/>
                <a:ext cx="5145345" cy="5308619"/>
                <a:chOff x="0" y="0"/>
                <a:chExt cx="5206352" cy="5582029"/>
              </a:xfrm>
            </p:grpSpPr>
            <p:grpSp>
              <p:nvGrpSpPr>
                <p:cNvPr id="16" name="Group 15"/>
                <p:cNvGrpSpPr/>
                <p:nvPr/>
              </p:nvGrpSpPr>
              <p:grpSpPr>
                <a:xfrm>
                  <a:off x="0" y="0"/>
                  <a:ext cx="5206352" cy="5582029"/>
                  <a:chOff x="0" y="0"/>
                  <a:chExt cx="5206352" cy="5582029"/>
                </a:xfrm>
              </p:grpSpPr>
              <p:grpSp>
                <p:nvGrpSpPr>
                  <p:cNvPr id="18" name="Group 17"/>
                  <p:cNvGrpSpPr/>
                  <p:nvPr/>
                </p:nvGrpSpPr>
                <p:grpSpPr>
                  <a:xfrm>
                    <a:off x="0" y="0"/>
                    <a:ext cx="5206352" cy="5582029"/>
                    <a:chOff x="0" y="0"/>
                    <a:chExt cx="5206352" cy="5582029"/>
                  </a:xfrm>
                </p:grpSpPr>
                <p:sp>
                  <p:nvSpPr>
                    <p:cNvPr id="21" name="Arc 20"/>
                    <p:cNvSpPr/>
                    <p:nvPr/>
                  </p:nvSpPr>
                  <p:spPr>
                    <a:xfrm rot="3060615">
                      <a:off x="2818263" y="2013045"/>
                      <a:ext cx="913130" cy="913130"/>
                    </a:xfrm>
                    <a:prstGeom prst="arc">
                      <a:avLst>
                        <a:gd name="adj1" fmla="val 4961991"/>
                        <a:gd name="adj2" fmla="val 7157374"/>
                      </a:avLst>
                    </a:prstGeom>
                    <a:ln>
                      <a:solidFill>
                        <a:schemeClr val="tx1"/>
                      </a:solidFill>
                      <a:prstDash val="sysDot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en-GB"/>
                    </a:p>
                  </p:txBody>
                </p:sp>
                <p:grpSp>
                  <p:nvGrpSpPr>
                    <p:cNvPr id="22" name="Group 21"/>
                    <p:cNvGrpSpPr/>
                    <p:nvPr/>
                  </p:nvGrpSpPr>
                  <p:grpSpPr>
                    <a:xfrm>
                      <a:off x="0" y="0"/>
                      <a:ext cx="5206352" cy="5582029"/>
                      <a:chOff x="0" y="0"/>
                      <a:chExt cx="5206352" cy="5582029"/>
                    </a:xfrm>
                  </p:grpSpPr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23" name="Text Box 2"/>
                          <p:cNvSpPr txBox="1"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313295" y="3138985"/>
                            <a:ext cx="299720" cy="273050"/>
                          </a:xfrm>
                          <a:prstGeom prst="rect">
                            <a:avLst/>
                          </a:prstGeom>
                          <a:noFill/>
                          <a:ln w="9525">
                            <a:noFill/>
                            <a:miter lim="800000"/>
                            <a:headEnd/>
                            <a:tailEnd/>
                          </a:ln>
                        </p:spPr>
                        <p:txBody>
                          <a:bodyPr rot="0" vert="horz" wrap="square" lIns="91440" tIns="45720" rIns="91440" bIns="45720" anchor="t" anchorCtr="0">
                            <a:noAutofit/>
                          </a:bodyPr>
                          <a:lstStyle/>
                          <a:p>
                            <a:pPr>
                              <a:lnSpc>
                                <a:spcPct val="115000"/>
                              </a:lnSpc>
                              <a:spcAft>
                                <a:spcPts val="1000"/>
                              </a:spcAft>
                            </a:pPr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sSub>
                                    <m:sSubPr>
                                      <m:ctrlPr>
                                        <a:rPr lang="en-GB" sz="1100" i="1">
                                          <a:effectLst/>
                                          <a:latin typeface="Cambria Math"/>
                                          <a:ea typeface="Calibri"/>
                                          <a:cs typeface="Arial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100" i="1">
                                          <a:effectLst/>
                                          <a:latin typeface="Cambria Math"/>
                                          <a:ea typeface="Calibri"/>
                                          <a:cs typeface="Arial"/>
                                        </a:rPr>
                                        <m:t>h</m:t>
                                      </m:r>
                                    </m:e>
                                    <m:sub>
                                      <m:r>
                                        <a:rPr lang="en-US" sz="1100" i="1">
                                          <a:effectLst/>
                                          <a:latin typeface="Cambria Math"/>
                                          <a:ea typeface="Calibri"/>
                                          <a:cs typeface="Arial"/>
                                        </a:rPr>
                                        <m:t>4</m:t>
                                      </m:r>
                                    </m:sub>
                                  </m:sSub>
                                </m:oMath>
                              </m:oMathPara>
                            </a14:m>
                            <a:endParaRPr lang="en-GB" sz="1100">
                              <a:effectLst/>
                              <a:latin typeface="Calibri"/>
                              <a:ea typeface="Calibri"/>
                              <a:cs typeface="Arial"/>
                            </a:endParaRPr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23" name="Text Box 2"/>
                          <p:cNvSpPr txBox="1"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 bwMode="auto">
                          <a:xfrm>
                            <a:off x="2313295" y="3138985"/>
                            <a:ext cx="299720" cy="273050"/>
                          </a:xfrm>
                          <a:prstGeom prst="rect">
                            <a:avLst/>
                          </a:prstGeom>
                          <a:blipFill rotWithShape="1">
                            <a:blip r:embed="rId3"/>
                            <a:stretch>
                              <a:fillRect/>
                            </a:stretch>
                          </a:blipFill>
                          <a:ln w="9525">
                            <a:noFill/>
                            <a:miter lim="800000"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r>
                              <a:rPr lang="en-GB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p:grpSp>
                    <p:nvGrpSpPr>
                      <p:cNvPr id="24" name="Group 23"/>
                      <p:cNvGrpSpPr/>
                      <p:nvPr/>
                    </p:nvGrpSpPr>
                    <p:grpSpPr>
                      <a:xfrm>
                        <a:off x="0" y="0"/>
                        <a:ext cx="5206352" cy="5582029"/>
                        <a:chOff x="0" y="0"/>
                        <a:chExt cx="5206352" cy="5582029"/>
                      </a:xfrm>
                    </p:grpSpPr>
                    <mc:AlternateContent xmlns:mc="http://schemas.openxmlformats.org/markup-compatibility/2006" xmlns:a14="http://schemas.microsoft.com/office/drawing/2010/main">
                      <mc:Choice Requires="a14">
                        <p:sp>
                          <p:nvSpPr>
                            <p:cNvPr id="25" name="Text Box 2"/>
                            <p:cNvSpPr txBox="1"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1412543" y="3630304"/>
                              <a:ext cx="299720" cy="273050"/>
                            </a:xfrm>
                            <a:prstGeom prst="rect">
                              <a:avLst/>
                            </a:prstGeom>
                            <a:noFill/>
                            <a:ln w="9525">
                              <a:noFill/>
                              <a:miter lim="800000"/>
                              <a:headEnd/>
                              <a:tailEnd/>
                            </a:ln>
                          </p:spPr>
                          <p:txBody>
                            <a:bodyPr rot="0" vert="horz" wrap="square" lIns="91440" tIns="45720" rIns="91440" bIns="45720" anchor="t" anchorCtr="0">
                              <a:noAutofit/>
                            </a:bodyPr>
                            <a:lstStyle/>
                            <a:p>
                              <a:pPr>
                                <a:lnSpc>
                                  <a:spcPct val="115000"/>
                                </a:lnSpc>
                                <a:spcAft>
                                  <a:spcPts val="1000"/>
                                </a:spcAft>
                              </a:pPr>
                              <a14:m>
                                <m:oMathPara xmlns:m="http://schemas.openxmlformats.org/officeDocument/2006/math">
                                  <m:oMathParaPr>
                                    <m:jc m:val="centerGroup"/>
                                  </m:oMathParaPr>
                                  <m:oMath xmlns:m="http://schemas.openxmlformats.org/officeDocument/2006/math">
                                    <m:sSub>
                                      <m:sSubPr>
                                        <m:ctrlPr>
                                          <a:rPr lang="en-GB" sz="1100" i="1">
                                            <a:effectLst/>
                                            <a:latin typeface="Cambria Math"/>
                                            <a:ea typeface="Calibri"/>
                                            <a:cs typeface="Arial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100" i="1">
                                            <a:effectLst/>
                                            <a:latin typeface="Cambria Math"/>
                                            <a:ea typeface="Calibri"/>
                                            <a:cs typeface="Arial"/>
                                          </a:rPr>
                                          <m:t>𝐿</m:t>
                                        </m:r>
                                      </m:e>
                                      <m:sub>
                                        <m:r>
                                          <a:rPr lang="en-US" sz="1100" i="1">
                                            <a:effectLst/>
                                            <a:latin typeface="Cambria Math"/>
                                            <a:ea typeface="Calibri"/>
                                            <a:cs typeface="Arial"/>
                                          </a:rPr>
                                          <m:t>3</m:t>
                                        </m:r>
                                      </m:sub>
                                    </m:sSub>
                                  </m:oMath>
                                </m:oMathPara>
                              </a14:m>
                              <a:endParaRPr lang="en-GB" sz="1100">
                                <a:effectLst/>
                                <a:latin typeface="Calibri"/>
                                <a:ea typeface="Calibri"/>
                                <a:cs typeface="Arial"/>
                              </a:endParaRPr>
                            </a:p>
                          </p:txBody>
                        </p:sp>
                      </mc:Choice>
                      <mc:Fallback xmlns="">
                        <p:sp>
                          <p:nvSpPr>
                            <p:cNvPr id="25" name="Text Box 2"/>
                            <p:cNvSpPr txBox="1">
                              <a:spLocks noRot="1" noChangeAspect="1" noMove="1" noResize="1" noEditPoints="1" noAdjustHandles="1" noChangeArrowheads="1" noChangeShapeType="1" noTextEdit="1"/>
                            </p:cNvSpPr>
                            <p:nvPr/>
                          </p:nvSpPr>
                          <p:spPr bwMode="auto">
                            <a:xfrm>
                              <a:off x="1412543" y="3630304"/>
                              <a:ext cx="299720" cy="273050"/>
                            </a:xfrm>
                            <a:prstGeom prst="rect">
                              <a:avLst/>
                            </a:prstGeom>
                            <a:blipFill rotWithShape="1">
                              <a:blip r:embed="rId4"/>
                              <a:stretch>
                                <a:fillRect/>
                              </a:stretch>
                            </a:blipFill>
                            <a:ln w="9525">
                              <a:noFill/>
                              <a:miter lim="800000"/>
                              <a:headEnd/>
                              <a:tailEnd/>
                            </a:ln>
                          </p:spPr>
                          <p:txBody>
                            <a:bodyPr/>
                            <a:lstStyle/>
                            <a:p>
                              <a:r>
                                <a:rPr lang="en-GB">
                                  <a:noFill/>
                                </a:rPr>
                                <a:t> </a:t>
                              </a:r>
                            </a:p>
                          </p:txBody>
                        </p:sp>
                      </mc:Fallback>
                    </mc:AlternateContent>
                    <p:grpSp>
                      <p:nvGrpSpPr>
                        <p:cNvPr id="26" name="Group 25"/>
                        <p:cNvGrpSpPr/>
                        <p:nvPr/>
                      </p:nvGrpSpPr>
                      <p:grpSpPr>
                        <a:xfrm>
                          <a:off x="0" y="0"/>
                          <a:ext cx="5206352" cy="5582029"/>
                          <a:chOff x="0" y="0"/>
                          <a:chExt cx="5206352" cy="5582029"/>
                        </a:xfrm>
                      </p:grpSpPr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27" name="Text Box 2"/>
                              <p:cNvSpPr txBox="1"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2524836" y="2088107"/>
                                <a:ext cx="299720" cy="273050"/>
                              </a:xfrm>
                              <a:prstGeom prst="rect">
                                <a:avLst/>
                              </a:prstGeom>
                              <a:noFill/>
                              <a:ln w="9525">
                                <a:noFill/>
                                <a:miter lim="800000"/>
                                <a:headEnd/>
                                <a:tailEnd/>
                              </a:ln>
                            </p:spPr>
                            <p:txBody>
                              <a:bodyPr rot="0" vert="horz" wrap="square" lIns="91440" tIns="45720" rIns="91440" bIns="45720" anchor="t" anchorCtr="0">
                                <a:noAutofit/>
                              </a:bodyPr>
                              <a:lstStyle/>
                              <a:p>
                                <a:pPr>
                                  <a:lnSpc>
                                    <a:spcPct val="115000"/>
                                  </a:lnSpc>
                                  <a:spcAft>
                                    <a:spcPts val="1000"/>
                                  </a:spcAft>
                                </a:pPr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sSub>
                                        <m:sSubPr>
                                          <m:ctrlPr>
                                            <a:rPr lang="en-GB" sz="1100" i="1">
                                              <a:effectLst/>
                                              <a:latin typeface="Cambria Math"/>
                                              <a:ea typeface="Calibri"/>
                                              <a:cs typeface="Arial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100" i="1">
                                              <a:effectLst/>
                                              <a:latin typeface="Cambria Math"/>
                                              <a:ea typeface="Calibri"/>
                                              <a:cs typeface="Arial"/>
                                            </a:rPr>
                                            <m:t>𝑅</m:t>
                                          </m:r>
                                        </m:e>
                                        <m:sub>
                                          <m:r>
                                            <a:rPr lang="en-US" sz="1100" i="1">
                                              <a:effectLst/>
                                              <a:latin typeface="Cambria Math"/>
                                              <a:ea typeface="Calibri"/>
                                              <a:cs typeface="Arial"/>
                                            </a:rPr>
                                            <m:t>2</m:t>
                                          </m:r>
                                        </m:sub>
                                      </m:sSub>
                                    </m:oMath>
                                  </m:oMathPara>
                                </a14:m>
                                <a:endParaRPr lang="en-GB" sz="1100">
                                  <a:effectLst/>
                                  <a:latin typeface="Calibri"/>
                                  <a:ea typeface="Calibri"/>
                                  <a:cs typeface="Arial"/>
                                </a:endParaRPr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27" name="Text Box 2"/>
                              <p:cNvSpPr txBox="1"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 bwMode="auto">
                              <a:xfrm>
                                <a:off x="2524836" y="2088107"/>
                                <a:ext cx="299720" cy="273050"/>
                              </a:xfrm>
                              <a:prstGeom prst="rect">
                                <a:avLst/>
                              </a:prstGeom>
                              <a:blipFill rotWithShape="1">
                                <a:blip r:embed="rId5"/>
                                <a:stretch>
                                  <a:fillRect/>
                                </a:stretch>
                              </a:blipFill>
                              <a:ln w="9525">
                                <a:noFill/>
                                <a:miter lim="800000"/>
                                <a:headEnd/>
                                <a:tailEnd/>
                              </a:ln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en-GB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  <p:grpSp>
                        <p:nvGrpSpPr>
                          <p:cNvPr id="28" name="Group 27"/>
                          <p:cNvGrpSpPr/>
                          <p:nvPr/>
                        </p:nvGrpSpPr>
                        <p:grpSpPr>
                          <a:xfrm>
                            <a:off x="0" y="0"/>
                            <a:ext cx="5206352" cy="5582029"/>
                            <a:chOff x="0" y="0"/>
                            <a:chExt cx="5206352" cy="5582029"/>
                          </a:xfrm>
                        </p:grpSpPr>
                        <mc:AlternateContent xmlns:mc="http://schemas.openxmlformats.org/markup-compatibility/2006" xmlns:a14="http://schemas.microsoft.com/office/drawing/2010/main">
                          <mc:Choice Requires="a14">
                            <p:sp>
                              <p:nvSpPr>
                                <p:cNvPr id="29" name="Text Box 2"/>
                                <p:cNvSpPr txBox="1"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2661313" y="2606723"/>
                                  <a:ext cx="299720" cy="249778"/>
                                </a:xfrm>
                                <a:prstGeom prst="rect">
                                  <a:avLst/>
                                </a:prstGeom>
                                <a:noFill/>
                                <a:ln w="9525">
                                  <a:noFill/>
                                  <a:miter lim="800000"/>
                                  <a:headEnd/>
                                  <a:tailEnd/>
                                </a:ln>
                              </p:spPr>
                              <p:txBody>
                                <a:bodyPr rot="0" vert="horz" wrap="square" lIns="91440" tIns="45720" rIns="91440" bIns="45720" anchor="t" anchorCtr="0">
                                  <a:noAutofit/>
                                </a:bodyPr>
                                <a:lstStyle/>
                                <a:p>
                                  <a:pPr>
                                    <a:lnSpc>
                                      <a:spcPct val="115000"/>
                                    </a:lnSpc>
                                    <a:spcAft>
                                      <a:spcPts val="1000"/>
                                    </a:spcAft>
                                  </a:pPr>
                                  <a14:m>
                                    <m:oMathPara xmlns:m="http://schemas.openxmlformats.org/officeDocument/2006/math">
                                      <m:oMathParaPr>
                                        <m:jc m:val="centerGroup"/>
                                      </m:oMathParaPr>
                                      <m:oMath xmlns:m="http://schemas.openxmlformats.org/officeDocument/2006/math">
                                        <m:r>
                                          <a:rPr lang="en-US" sz="1100" i="1">
                                            <a:effectLst/>
                                            <a:latin typeface="Cambria Math"/>
                                            <a:ea typeface="Calibri"/>
                                            <a:cs typeface="Arial"/>
                                          </a:rPr>
                                          <m:t>𝛽</m:t>
                                        </m:r>
                                      </m:oMath>
                                    </m:oMathPara>
                                  </a14:m>
                                  <a:endParaRPr lang="en-GB" sz="1100">
                                    <a:effectLst/>
                                    <a:latin typeface="Calibri"/>
                                    <a:ea typeface="Calibri"/>
                                    <a:cs typeface="Arial"/>
                                  </a:endParaRPr>
                                </a:p>
                              </p:txBody>
                            </p:sp>
                          </mc:Choice>
                          <mc:Fallback xmlns="">
                            <p:sp>
                              <p:nvSpPr>
                                <p:cNvPr id="29" name="Text Box 2"/>
                                <p:cNvSpPr txBox="1">
                                  <a:spLocks noRot="1" noChangeAspect="1" noMove="1" noResize="1" noEditPoints="1" noAdjustHandles="1" noChangeArrowheads="1" noChangeShapeType="1" noTextEdit="1"/>
                                </p:cNvSpPr>
                                <p:nvPr/>
                              </p:nvSpPr>
                              <p:spPr bwMode="auto">
                                <a:xfrm>
                                  <a:off x="2661313" y="2606723"/>
                                  <a:ext cx="299720" cy="249778"/>
                                </a:xfrm>
                                <a:prstGeom prst="rect">
                                  <a:avLst/>
                                </a:prstGeom>
                                <a:blipFill rotWithShape="1">
                                  <a:blip r:embed="rId6"/>
                                  <a:stretch>
                                    <a:fillRect b="-20513"/>
                                  </a:stretch>
                                </a:blipFill>
                                <a:ln w="9525">
                                  <a:noFill/>
                                  <a:miter lim="800000"/>
                                  <a:headEnd/>
                                  <a:tailEnd/>
                                </a:ln>
                              </p:spPr>
                              <p:txBody>
                                <a:bodyPr/>
                                <a:lstStyle/>
                                <a:p>
                                  <a:r>
                                    <a:rPr lang="en-GB">
                                      <a:noFill/>
                                    </a:rPr>
                                    <a:t> </a:t>
                                  </a:r>
                                </a:p>
                              </p:txBody>
                            </p:sp>
                          </mc:Fallback>
                        </mc:AlternateContent>
                        <p:grpSp>
                          <p:nvGrpSpPr>
                            <p:cNvPr id="30" name="Group 29"/>
                            <p:cNvGrpSpPr/>
                            <p:nvPr/>
                          </p:nvGrpSpPr>
                          <p:grpSpPr>
                            <a:xfrm>
                              <a:off x="0" y="0"/>
                              <a:ext cx="5206352" cy="5582029"/>
                              <a:chOff x="0" y="0"/>
                              <a:chExt cx="5206352" cy="5582029"/>
                            </a:xfrm>
                          </p:grpSpPr>
                          <mc:AlternateContent xmlns:mc="http://schemas.openxmlformats.org/markup-compatibility/2006" xmlns:a14="http://schemas.microsoft.com/office/drawing/2010/main">
                            <mc:Choice Requires="a14">
                              <p:sp>
                                <p:nvSpPr>
                                  <p:cNvPr id="31" name="Text Box 2"/>
                                  <p:cNvSpPr txBox="1">
                                    <a:spLocks noChangeArrowheads="1"/>
                                  </p:cNvSpPr>
                                  <p:nvPr/>
                                </p:nvSpPr>
                                <p:spPr bwMode="auto">
                                  <a:xfrm>
                                    <a:off x="3582537" y="3780430"/>
                                    <a:ext cx="299720" cy="273050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  <a:ln w="9525">
                                    <a:noFill/>
                                    <a:miter lim="800000"/>
                                    <a:headEnd/>
                                    <a:tailEnd/>
                                  </a:ln>
                                </p:spPr>
                                <p:txBody>
                                  <a:bodyPr rot="0" vert="horz" wrap="square" lIns="91440" tIns="45720" rIns="91440" bIns="45720" anchor="t" anchorCtr="0">
                                    <a:noAutofit/>
                                  </a:bodyPr>
                                  <a:lstStyle/>
                                  <a:p>
                                    <a:pPr>
                                      <a:lnSpc>
                                        <a:spcPct val="115000"/>
                                      </a:lnSpc>
                                      <a:spcAft>
                                        <a:spcPts val="1000"/>
                                      </a:spcAft>
                                    </a:pPr>
                                    <a14:m>
                                      <m:oMathPara xmlns:m="http://schemas.openxmlformats.org/officeDocument/2006/math">
                                        <m:oMathParaPr>
                                          <m:jc m:val="centerGroup"/>
                                        </m:oMathParaPr>
                                        <m:oMath xmlns:m="http://schemas.openxmlformats.org/officeDocument/2006/math">
                                          <m:r>
                                            <a:rPr lang="en-US" sz="1100" i="1">
                                              <a:effectLst/>
                                              <a:latin typeface="Cambria Math"/>
                                              <a:ea typeface="Calibri"/>
                                              <a:cs typeface="Arial"/>
                                            </a:rPr>
                                            <m:t>𝛼</m:t>
                                          </m:r>
                                        </m:oMath>
                                      </m:oMathPara>
                                    </a14:m>
                                    <a:endParaRPr lang="en-GB" sz="1100">
                                      <a:effectLst/>
                                      <a:latin typeface="Calibri"/>
                                      <a:ea typeface="Calibri"/>
                                      <a:cs typeface="Arial"/>
                                    </a:endParaRPr>
                                  </a:p>
                                </p:txBody>
                              </p:sp>
                            </mc:Choice>
                            <mc:Fallback xmlns="">
                              <p:sp>
                                <p:nvSpPr>
                                  <p:cNvPr id="31" name="Text Box 2"/>
                                  <p:cNvSpPr txBox="1">
                                    <a:spLocks noRot="1" noChangeAspect="1" noMove="1" noResize="1" noEditPoints="1" noAdjustHandles="1" noChangeArrowheads="1" noChangeShapeType="1" noTextEdit="1"/>
                                  </p:cNvSpPr>
                                  <p:nvPr/>
                                </p:nvSpPr>
                                <p:spPr bwMode="auto">
                                  <a:xfrm>
                                    <a:off x="3582537" y="3780430"/>
                                    <a:ext cx="299720" cy="273050"/>
                                  </a:xfrm>
                                  <a:prstGeom prst="rect">
                                    <a:avLst/>
                                  </a:prstGeom>
                                  <a:blipFill rotWithShape="1">
                                    <a:blip r:embed="rId7"/>
                                    <a:stretch>
                                      <a:fillRect/>
                                    </a:stretch>
                                  </a:blipFill>
                                  <a:ln w="9525">
                                    <a:noFill/>
                                    <a:miter lim="800000"/>
                                    <a:headEnd/>
                                    <a:tailEnd/>
                                  </a:ln>
                                </p:spPr>
                                <p:txBody>
                                  <a:bodyPr/>
                                  <a:lstStyle/>
                                  <a:p>
                                    <a:r>
                                      <a:rPr lang="en-GB">
                                        <a:noFill/>
                                      </a:rPr>
                                      <a:t> </a:t>
                                    </a:r>
                                  </a:p>
                                </p:txBody>
                              </p:sp>
                            </mc:Fallback>
                          </mc:AlternateContent>
                          <p:grpSp>
                            <p:nvGrpSpPr>
                              <p:cNvPr id="32" name="Group 31"/>
                              <p:cNvGrpSpPr/>
                              <p:nvPr/>
                            </p:nvGrpSpPr>
                            <p:grpSpPr>
                              <a:xfrm>
                                <a:off x="0" y="0"/>
                                <a:ext cx="5206352" cy="5582029"/>
                                <a:chOff x="0" y="0"/>
                                <a:chExt cx="5206352" cy="5582029"/>
                              </a:xfrm>
                            </p:grpSpPr>
                            <mc:AlternateContent xmlns:mc="http://schemas.openxmlformats.org/markup-compatibility/2006" xmlns:a14="http://schemas.microsoft.com/office/drawing/2010/main">
                              <mc:Choice Requires="a14">
                                <p:sp>
                                  <p:nvSpPr>
                                    <p:cNvPr id="33" name="Text Box 2"/>
                                    <p:cNvSpPr txBox="1">
                                      <a:spLocks noChangeArrowheads="1"/>
                                    </p:cNvSpPr>
                                    <p:nvPr/>
                                  </p:nvSpPr>
                                  <p:spPr bwMode="auto">
                                    <a:xfrm>
                                      <a:off x="3125337" y="4247937"/>
                                      <a:ext cx="299720" cy="273050"/>
                                    </a:xfrm>
                                    <a:prstGeom prst="rect">
                                      <a:avLst/>
                                    </a:prstGeom>
                                    <a:noFill/>
                                    <a:ln w="9525">
                                      <a:noFill/>
                                      <a:miter lim="800000"/>
                                      <a:headEnd/>
                                      <a:tailEnd/>
                                    </a:ln>
                                  </p:spPr>
                                  <p:txBody>
                                    <a:bodyPr rot="0" vert="horz" wrap="square" lIns="91440" tIns="45720" rIns="91440" bIns="45720" anchor="t" anchorCtr="0">
                                      <a:noAutofit/>
                                    </a:bodyPr>
                                    <a:lstStyle/>
                                    <a:p>
                                      <a:pPr>
                                        <a:lnSpc>
                                          <a:spcPct val="115000"/>
                                        </a:lnSpc>
                                        <a:spcAft>
                                          <a:spcPts val="1000"/>
                                        </a:spcAft>
                                      </a:pPr>
                                      <a14:m>
                                        <m:oMathPara xmlns:m="http://schemas.openxmlformats.org/officeDocument/2006/math">
                                          <m:oMathParaPr>
                                            <m:jc m:val="centerGroup"/>
                                          </m:oMathParaPr>
                                          <m:oMath xmlns:m="http://schemas.openxmlformats.org/officeDocument/2006/math">
                                            <m:sSub>
                                              <m:sSubPr>
                                                <m:ctrlPr>
                                                  <a:rPr lang="en-GB" sz="1100" i="1">
                                                    <a:effectLst/>
                                                    <a:latin typeface="Cambria Math"/>
                                                    <a:ea typeface="Calibri"/>
                                                    <a:cs typeface="Arial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sz="1100" i="1">
                                                    <a:effectLst/>
                                                    <a:latin typeface="Cambria Math"/>
                                                    <a:ea typeface="Calibri"/>
                                                    <a:cs typeface="Arial"/>
                                                  </a:rPr>
                                                  <m:t>h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sz="1100" i="1">
                                                    <a:effectLst/>
                                                    <a:latin typeface="Cambria Math"/>
                                                    <a:ea typeface="Calibri"/>
                                                    <a:cs typeface="Arial"/>
                                                  </a:rPr>
                                                  <m:t>2</m:t>
                                                </m:r>
                                              </m:sub>
                                            </m:sSub>
                                          </m:oMath>
                                        </m:oMathPara>
                                      </a14:m>
                                      <a:endParaRPr lang="en-GB" sz="1100">
                                        <a:effectLst/>
                                        <a:latin typeface="Calibri"/>
                                        <a:ea typeface="Calibri"/>
                                        <a:cs typeface="Arial"/>
                                      </a:endParaRPr>
                                    </a:p>
                                  </p:txBody>
                                </p:sp>
                              </mc:Choice>
                              <mc:Fallback xmlns="">
                                <p:sp>
                                  <p:nvSpPr>
                                    <p:cNvPr id="33" name="Text Box 2"/>
                                    <p:cNvSpPr txBox="1">
                                      <a:spLocks noRot="1" noChangeAspect="1" noMove="1" noResize="1" noEditPoints="1" noAdjustHandles="1" noChangeArrowheads="1" noChangeShapeType="1" noTextEdit="1"/>
                                    </p:cNvSpPr>
                                    <p:nvPr/>
                                  </p:nvSpPr>
                                  <p:spPr bwMode="auto">
                                    <a:xfrm>
                                      <a:off x="3125337" y="4247937"/>
                                      <a:ext cx="299720" cy="273050"/>
                                    </a:xfrm>
                                    <a:prstGeom prst="rect">
                                      <a:avLst/>
                                    </a:prstGeom>
                                    <a:blipFill rotWithShape="1">
                                      <a:blip r:embed="rId8"/>
                                      <a:stretch>
                                        <a:fillRect/>
                                      </a:stretch>
                                    </a:blipFill>
                                    <a:ln w="9525">
                                      <a:noFill/>
                                      <a:miter lim="800000"/>
                                      <a:headEnd/>
                                      <a:tailEnd/>
                                    </a:ln>
                                  </p:spPr>
                                  <p:txBody>
                                    <a:bodyPr/>
                                    <a:lstStyle/>
                                    <a:p>
                                      <a:r>
                                        <a:rPr lang="en-GB">
                                          <a:noFill/>
                                        </a:rPr>
                                        <a:t> </a:t>
                                      </a:r>
                                    </a:p>
                                  </p:txBody>
                                </p:sp>
                              </mc:Fallback>
                            </mc:AlternateContent>
                            <p:grpSp>
                              <p:nvGrpSpPr>
                                <p:cNvPr id="34" name="Group 33"/>
                                <p:cNvGrpSpPr/>
                                <p:nvPr/>
                              </p:nvGrpSpPr>
                              <p:grpSpPr>
                                <a:xfrm>
                                  <a:off x="0" y="0"/>
                                  <a:ext cx="5206352" cy="5582029"/>
                                  <a:chOff x="0" y="0"/>
                                  <a:chExt cx="5206352" cy="5582029"/>
                                </a:xfrm>
                              </p:grpSpPr>
                              <p:grpSp>
                                <p:nvGrpSpPr>
                                  <p:cNvPr id="35" name="Group 34"/>
                                  <p:cNvGrpSpPr/>
                                  <p:nvPr/>
                                </p:nvGrpSpPr>
                                <p:grpSpPr>
                                  <a:xfrm>
                                    <a:off x="0" y="0"/>
                                    <a:ext cx="5206352" cy="5390202"/>
                                    <a:chOff x="0" y="0"/>
                                    <a:chExt cx="5206352" cy="5390202"/>
                                  </a:xfrm>
                                </p:grpSpPr>
                                <mc:AlternateContent xmlns:mc="http://schemas.openxmlformats.org/markup-compatibility/2006" xmlns:a14="http://schemas.microsoft.com/office/drawing/2010/main">
                                  <mc:Choice Requires="a14">
                                    <p:sp>
                                      <p:nvSpPr>
                                        <p:cNvPr id="41" name="Text Box 2"/>
                                        <p:cNvSpPr txBox="1">
                                          <a:spLocks noChangeArrowheads="1"/>
                                        </p:cNvSpPr>
                                        <p:nvPr/>
                                      </p:nvSpPr>
                                      <p:spPr bwMode="auto">
                                        <a:xfrm>
                                          <a:off x="13648" y="3391469"/>
                                          <a:ext cx="299720" cy="273050"/>
                                        </a:xfrm>
                                        <a:prstGeom prst="rect">
                                          <a:avLst/>
                                        </a:prstGeom>
                                        <a:noFill/>
                                        <a:ln w="9525">
                                          <a:noFill/>
                                          <a:miter lim="800000"/>
                                          <a:headEnd/>
                                          <a:tailEnd/>
                                        </a:ln>
                                      </p:spPr>
                                      <p:txBody>
                                        <a:bodyPr rot="0" vert="horz" wrap="square" lIns="91440" tIns="45720" rIns="91440" bIns="45720" anchor="t" anchorCtr="0">
                                          <a:noAutofit/>
                                        </a:bodyPr>
                                        <a:lstStyle/>
                                        <a:p>
                                          <a:pPr>
                                            <a:lnSpc>
                                              <a:spcPct val="115000"/>
                                            </a:lnSpc>
                                            <a:spcAft>
                                              <a:spcPts val="1000"/>
                                            </a:spcAft>
                                          </a:pPr>
                                          <a14:m>
                                            <m:oMathPara xmlns:m="http://schemas.openxmlformats.org/officeDocument/2006/math">
                                              <m:oMathParaPr>
                                                <m:jc m:val="centerGroup"/>
                                              </m:oMathParaPr>
                                              <m:oMath xmlns:m="http://schemas.openxmlformats.org/officeDocument/2006/math">
                                                <m:sSub>
                                                  <m:sSubPr>
                                                    <m:ctrlPr>
                                                      <a:rPr lang="en-GB" sz="1100" i="1">
                                                        <a:effectLst/>
                                                        <a:latin typeface="Cambria Math"/>
                                                        <a:ea typeface="Calibri"/>
                                                        <a:cs typeface="Arial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en-US" sz="1100" i="1">
                                                        <a:effectLst/>
                                                        <a:latin typeface="Cambria Math"/>
                                                        <a:ea typeface="Calibri"/>
                                                        <a:cs typeface="Arial"/>
                                                      </a:rPr>
                                                      <m:t>h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en-US" sz="1100" i="1">
                                                        <a:effectLst/>
                                                        <a:latin typeface="Cambria Math"/>
                                                        <a:ea typeface="Calibri"/>
                                                        <a:cs typeface="Arial"/>
                                                      </a:rPr>
                                                      <m:t>3</m:t>
                                                    </m:r>
                                                  </m:sub>
                                                </m:sSub>
                                              </m:oMath>
                                            </m:oMathPara>
                                          </a14:m>
                                          <a:endParaRPr lang="en-GB" sz="1100">
                                            <a:effectLst/>
                                            <a:latin typeface="Calibri"/>
                                            <a:ea typeface="Calibri"/>
                                            <a:cs typeface="Arial"/>
                                          </a:endParaRPr>
                                        </a:p>
                                      </p:txBody>
                                    </p:sp>
                                  </mc:Choice>
                                  <mc:Fallback xmlns="">
                                    <p:sp>
                                      <p:nvSpPr>
                                        <p:cNvPr id="41" name="Text Box 2"/>
                                        <p:cNvSpPr txBox="1">
                                          <a:spLocks noRot="1" noChangeAspect="1" noMove="1" noResize="1" noEditPoints="1" noAdjustHandles="1" noChangeArrowheads="1" noChangeShapeType="1" noTextEdit="1"/>
                                        </p:cNvSpPr>
                                        <p:nvPr/>
                                      </p:nvSpPr>
                                      <p:spPr bwMode="auto">
                                        <a:xfrm>
                                          <a:off x="13648" y="3391469"/>
                                          <a:ext cx="299720" cy="273050"/>
                                        </a:xfrm>
                                        <a:prstGeom prst="rect">
                                          <a:avLst/>
                                        </a:prstGeom>
                                        <a:blipFill rotWithShape="1">
                                          <a:blip r:embed="rId9"/>
                                          <a:stretch>
                                            <a:fillRect/>
                                          </a:stretch>
                                        </a:blipFill>
                                        <a:ln w="9525">
                                          <a:noFill/>
                                          <a:miter lim="800000"/>
                                          <a:headEnd/>
                                          <a:tailEnd/>
                                        </a:ln>
                                      </p:spPr>
                                      <p:txBody>
                                        <a:bodyPr/>
                                        <a:lstStyle/>
                                        <a:p>
                                          <a:r>
                                            <a:rPr lang="en-GB">
                                              <a:noFill/>
                                            </a:rPr>
                                            <a:t> </a:t>
                                          </a:r>
                                        </a:p>
                                      </p:txBody>
                                    </p:sp>
                                  </mc:Fallback>
                                </mc:AlternateContent>
                                <p:grpSp>
                                  <p:nvGrpSpPr>
                                    <p:cNvPr id="42" name="Group 41"/>
                                    <p:cNvGrpSpPr/>
                                    <p:nvPr/>
                                  </p:nvGrpSpPr>
                                  <p:grpSpPr>
                                    <a:xfrm>
                                      <a:off x="0" y="0"/>
                                      <a:ext cx="5206352" cy="5390202"/>
                                      <a:chOff x="0" y="0"/>
                                      <a:chExt cx="5206352" cy="5390202"/>
                                    </a:xfrm>
                                  </p:grpSpPr>
                                  <mc:AlternateContent xmlns:mc="http://schemas.openxmlformats.org/markup-compatibility/2006" xmlns:a14="http://schemas.microsoft.com/office/drawing/2010/main">
                                    <mc:Choice Requires="a14">
                                      <p:sp>
                                        <p:nvSpPr>
                                          <p:cNvPr id="43" name="Text Box 2"/>
                                          <p:cNvSpPr txBox="1">
                                            <a:spLocks noChangeArrowheads="1"/>
                                          </p:cNvSpPr>
                                          <p:nvPr/>
                                        </p:nvSpPr>
                                        <p:spPr bwMode="auto">
                                          <a:xfrm>
                                            <a:off x="13648" y="2613546"/>
                                            <a:ext cx="299720" cy="273050"/>
                                          </a:xfrm>
                                          <a:prstGeom prst="rect">
                                            <a:avLst/>
                                          </a:prstGeom>
                                          <a:noFill/>
                                          <a:ln w="9525">
                                            <a:noFill/>
                                            <a:miter lim="800000"/>
                                            <a:headEnd/>
                                            <a:tailEnd/>
                                          </a:ln>
                                        </p:spPr>
                                        <p:txBody>
                                          <a:bodyPr rot="0" vert="horz" wrap="square" lIns="91440" tIns="45720" rIns="91440" bIns="45720" anchor="t" anchorCtr="0">
                                            <a:noAutofit/>
                                          </a:bodyPr>
                                          <a:lstStyle/>
                                          <a:p>
                                            <a:pPr>
                                              <a:lnSpc>
                                                <a:spcPct val="115000"/>
                                              </a:lnSpc>
                                              <a:spcAft>
                                                <a:spcPts val="1000"/>
                                              </a:spcAft>
                                            </a:pPr>
                                            <a14:m>
                                              <m:oMathPara xmlns:m="http://schemas.openxmlformats.org/officeDocument/2006/math">
                                                <m:oMathParaPr>
                                                  <m:jc m:val="centerGroup"/>
                                                </m:oMathParaPr>
                                                <m:oMath xmlns:m="http://schemas.openxmlformats.org/officeDocument/2006/math">
                                                  <m:sSub>
                                                    <m:sSubPr>
                                                      <m:ctrlPr>
                                                        <a:rPr lang="en-GB" sz="1100" i="1">
                                                          <a:effectLst/>
                                                          <a:latin typeface="Cambria Math"/>
                                                          <a:ea typeface="Calibri"/>
                                                          <a:cs typeface="Arial"/>
                                                        </a:rPr>
                                                      </m:ctrlPr>
                                                    </m:sSubPr>
                                                    <m:e>
                                                      <m:r>
                                                        <a:rPr lang="en-US" sz="1100" i="1">
                                                          <a:effectLst/>
                                                          <a:latin typeface="Cambria Math"/>
                                                          <a:ea typeface="Calibri"/>
                                                          <a:cs typeface="Arial"/>
                                                        </a:rPr>
                                                        <m:t>h</m:t>
                                                      </m:r>
                                                    </m:e>
                                                    <m:sub>
                                                      <m:r>
                                                        <a:rPr lang="en-US" sz="1100" i="1">
                                                          <a:effectLst/>
                                                          <a:latin typeface="Cambria Math"/>
                                                          <a:ea typeface="Calibri"/>
                                                          <a:cs typeface="Arial"/>
                                                        </a:rPr>
                                                        <m:t>5</m:t>
                                                      </m:r>
                                                    </m:sub>
                                                  </m:sSub>
                                                </m:oMath>
                                              </m:oMathPara>
                                            </a14:m>
                                            <a:endParaRPr lang="en-GB" sz="1100">
                                              <a:effectLst/>
                                              <a:latin typeface="Calibri"/>
                                              <a:ea typeface="Calibri"/>
                                              <a:cs typeface="Arial"/>
                                            </a:endParaRPr>
                                          </a:p>
                                        </p:txBody>
                                      </p:sp>
                                    </mc:Choice>
                                    <mc:Fallback xmlns="">
                                      <p:sp>
                                        <p:nvSpPr>
                                          <p:cNvPr id="43" name="Text Box 2"/>
                                          <p:cNvSpPr txBox="1">
                                            <a:spLocks noRot="1" noChangeAspect="1" noMove="1" noResize="1" noEditPoints="1" noAdjustHandles="1" noChangeArrowheads="1" noChangeShapeType="1" noTextEdit="1"/>
                                          </p:cNvSpPr>
                                          <p:nvPr/>
                                        </p:nvSpPr>
                                        <p:spPr bwMode="auto">
                                          <a:xfrm>
                                            <a:off x="13648" y="2613546"/>
                                            <a:ext cx="299720" cy="273050"/>
                                          </a:xfrm>
                                          <a:prstGeom prst="rect">
                                            <a:avLst/>
                                          </a:prstGeom>
                                          <a:blipFill rotWithShape="1">
                                            <a:blip r:embed="rId10"/>
                                            <a:stretch>
                                              <a:fillRect b="-2381"/>
                                            </a:stretch>
                                          </a:blipFill>
                                          <a:ln w="9525">
                                            <a:noFill/>
                                            <a:miter lim="800000"/>
                                            <a:headEnd/>
                                            <a:tailEnd/>
                                          </a:ln>
                                        </p:spPr>
                                        <p:txBody>
                                          <a:bodyPr/>
                                          <a:lstStyle/>
                                          <a:p>
                                            <a:r>
                                              <a:rPr lang="en-GB">
                                                <a:noFill/>
                                              </a:rPr>
                                              <a:t> </a:t>
                                            </a:r>
                                          </a:p>
                                        </p:txBody>
                                      </p:sp>
                                    </mc:Fallback>
                                  </mc:AlternateContent>
                                  <p:grpSp>
                                    <p:nvGrpSpPr>
                                      <p:cNvPr id="44" name="Group 43"/>
                                      <p:cNvGrpSpPr/>
                                      <p:nvPr/>
                                    </p:nvGrpSpPr>
                                    <p:grpSpPr>
                                      <a:xfrm>
                                        <a:off x="0" y="0"/>
                                        <a:ext cx="5206352" cy="5390202"/>
                                        <a:chOff x="0" y="0"/>
                                        <a:chExt cx="5206352" cy="5390202"/>
                                      </a:xfrm>
                                    </p:grpSpPr>
                                    <mc:AlternateContent xmlns:mc="http://schemas.openxmlformats.org/markup-compatibility/2006" xmlns:a14="http://schemas.microsoft.com/office/drawing/2010/main">
                                      <mc:Choice Requires="a14">
                                        <p:sp>
                                          <p:nvSpPr>
                                            <p:cNvPr id="45" name="Text Box 2"/>
                                            <p:cNvSpPr txBox="1">
                                              <a:spLocks noChangeArrowheads="1"/>
                                            </p:cNvSpPr>
                                            <p:nvPr/>
                                          </p:nvSpPr>
                                          <p:spPr bwMode="auto">
                                            <a:xfrm>
                                              <a:off x="13648" y="1562669"/>
                                              <a:ext cx="299720" cy="273050"/>
                                            </a:xfrm>
                                            <a:prstGeom prst="rect">
                                              <a:avLst/>
                                            </a:prstGeom>
                                            <a:noFill/>
                                            <a:ln w="9525">
                                              <a:noFill/>
                                              <a:miter lim="800000"/>
                                              <a:headEnd/>
                                              <a:tailEnd/>
                                            </a:ln>
                                          </p:spPr>
                                          <p:txBody>
                                            <a:bodyPr rot="0" vert="horz" wrap="square" lIns="91440" tIns="45720" rIns="91440" bIns="45720" anchor="t" anchorCtr="0">
                                              <a:noAutofit/>
                                            </a:bodyPr>
                                            <a:lstStyle/>
                                            <a:p>
                                              <a:pPr>
                                                <a:lnSpc>
                                                  <a:spcPct val="115000"/>
                                                </a:lnSpc>
                                                <a:spcAft>
                                                  <a:spcPts val="1000"/>
                                                </a:spcAft>
                                              </a:pPr>
                                              <a14:m>
                                                <m:oMathPara xmlns:m="http://schemas.openxmlformats.org/officeDocument/2006/math">
                                                  <m:oMathParaPr>
                                                    <m:jc m:val="centerGroup"/>
                                                  </m:oMathParaPr>
                                                  <m:oMath xmlns:m="http://schemas.openxmlformats.org/officeDocument/2006/math">
                                                    <m:sSub>
                                                      <m:sSubPr>
                                                        <m:ctrlPr>
                                                          <a:rPr lang="en-GB" sz="1100" i="1">
                                                            <a:effectLst/>
                                                            <a:latin typeface="Cambria Math"/>
                                                            <a:ea typeface="Calibri"/>
                                                            <a:cs typeface="Arial"/>
                                                          </a:rPr>
                                                        </m:ctrlPr>
                                                      </m:sSubPr>
                                                      <m:e>
                                                        <m:r>
                                                          <a:rPr lang="en-US" sz="1100" i="1">
                                                            <a:effectLst/>
                                                            <a:latin typeface="Cambria Math"/>
                                                            <a:ea typeface="Calibri"/>
                                                            <a:cs typeface="Arial"/>
                                                          </a:rPr>
                                                          <m:t>𝐿</m:t>
                                                        </m:r>
                                                      </m:e>
                                                      <m:sub>
                                                        <m:r>
                                                          <a:rPr lang="en-US" sz="1100" i="1">
                                                            <a:effectLst/>
                                                            <a:latin typeface="Cambria Math"/>
                                                            <a:ea typeface="Calibri"/>
                                                            <a:cs typeface="Arial"/>
                                                          </a:rPr>
                                                          <m:t>6</m:t>
                                                        </m:r>
                                                      </m:sub>
                                                    </m:sSub>
                                                  </m:oMath>
                                                </m:oMathPara>
                                              </a14:m>
                                              <a:endParaRPr lang="en-GB" sz="1100">
                                                <a:effectLst/>
                                                <a:latin typeface="Calibri"/>
                                                <a:ea typeface="Calibri"/>
                                                <a:cs typeface="Arial"/>
                                              </a:endParaRPr>
                                            </a:p>
                                          </p:txBody>
                                        </p:sp>
                                      </mc:Choice>
                                      <mc:Fallback xmlns="">
                                        <p:sp>
                                          <p:nvSpPr>
                                            <p:cNvPr id="45" name="Text Box 2"/>
                                            <p:cNvSpPr txBox="1">
                                              <a:spLocks noRot="1" noChangeAspect="1" noMove="1" noResize="1" noEditPoints="1" noAdjustHandles="1" noChangeArrowheads="1" noChangeShapeType="1" noTextEdit="1"/>
                                            </p:cNvSpPr>
                                            <p:nvPr/>
                                          </p:nvSpPr>
                                          <p:spPr bwMode="auto">
                                            <a:xfrm>
                                              <a:off x="13648" y="1562669"/>
                                              <a:ext cx="299720" cy="273050"/>
                                            </a:xfrm>
                                            <a:prstGeom prst="rect">
                                              <a:avLst/>
                                            </a:prstGeom>
                                            <a:blipFill rotWithShape="1">
                                              <a:blip r:embed="rId11"/>
                                              <a:stretch>
                                                <a:fillRect/>
                                              </a:stretch>
                                            </a:blipFill>
                                            <a:ln w="9525">
                                              <a:noFill/>
                                              <a:miter lim="800000"/>
                                              <a:headEnd/>
                                              <a:tailEnd/>
                                            </a:ln>
                                          </p:spPr>
                                          <p:txBody>
                                            <a:bodyPr/>
                                            <a:lstStyle/>
                                            <a:p>
                                              <a:r>
                                                <a:rPr lang="en-GB">
                                                  <a:noFill/>
                                                </a:rPr>
                                                <a:t> </a:t>
                                              </a:r>
                                            </a:p>
                                          </p:txBody>
                                        </p:sp>
                                      </mc:Fallback>
                                    </mc:AlternateContent>
                                    <p:grpSp>
                                      <p:nvGrpSpPr>
                                        <p:cNvPr id="46" name="Group 45"/>
                                        <p:cNvGrpSpPr/>
                                        <p:nvPr/>
                                      </p:nvGrpSpPr>
                                      <p:grpSpPr>
                                        <a:xfrm>
                                          <a:off x="0" y="0"/>
                                          <a:ext cx="5206352" cy="5390202"/>
                                          <a:chOff x="0" y="0"/>
                                          <a:chExt cx="5206352" cy="5390202"/>
                                        </a:xfrm>
                                      </p:grpSpPr>
                                      <mc:AlternateContent xmlns:mc="http://schemas.openxmlformats.org/markup-compatibility/2006" xmlns:a14="http://schemas.microsoft.com/office/drawing/2010/main">
                                        <mc:Choice Requires="a14">
                                          <p:sp>
                                            <p:nvSpPr>
                                              <p:cNvPr id="47" name="Text Box 2"/>
                                              <p:cNvSpPr txBox="1">
                                                <a:spLocks noChangeArrowheads="1"/>
                                              </p:cNvSpPr>
                                              <p:nvPr/>
                                            </p:nvSpPr>
                                            <p:spPr bwMode="auto">
                                              <a:xfrm>
                                                <a:off x="0" y="498143"/>
                                                <a:ext cx="299720" cy="273050"/>
                                              </a:xfrm>
                                              <a:prstGeom prst="rect">
                                                <a:avLst/>
                                              </a:prstGeom>
                                              <a:noFill/>
                                              <a:ln w="9525">
                                                <a:noFill/>
                                                <a:miter lim="800000"/>
                                                <a:headEnd/>
                                                <a:tailEnd/>
                                              </a:ln>
                                            </p:spPr>
                                            <p:txBody>
                                              <a:bodyPr rot="0" vert="horz" wrap="square" lIns="91440" tIns="45720" rIns="91440" bIns="45720" anchor="t" anchorCtr="0">
                                                <a:noAutofit/>
                                              </a:bodyPr>
                                              <a:lstStyle/>
                                              <a:p>
                                                <a:pPr>
                                                  <a:lnSpc>
                                                    <a:spcPct val="115000"/>
                                                  </a:lnSpc>
                                                  <a:spcAft>
                                                    <a:spcPts val="1000"/>
                                                  </a:spcAft>
                                                </a:pPr>
                                                <a14:m>
                                                  <m:oMathPara xmlns:m="http://schemas.openxmlformats.org/officeDocument/2006/math">
                                                    <m:oMathParaPr>
                                                      <m:jc m:val="centerGroup"/>
                                                    </m:oMathParaPr>
                                                    <m:oMath xmlns:m="http://schemas.openxmlformats.org/officeDocument/2006/math">
                                                      <m:sSub>
                                                        <m:sSubPr>
                                                          <m:ctrlPr>
                                                            <a:rPr lang="en-GB" sz="1100" i="1">
                                                              <a:effectLst/>
                                                              <a:latin typeface="Cambria Math"/>
                                                              <a:ea typeface="Calibri"/>
                                                              <a:cs typeface="Arial"/>
                                                            </a:rPr>
                                                          </m:ctrlPr>
                                                        </m:sSubPr>
                                                        <m:e>
                                                          <m:r>
                                                            <a:rPr lang="en-US" sz="1100" i="1">
                                                              <a:effectLst/>
                                                              <a:latin typeface="Cambria Math"/>
                                                              <a:ea typeface="Calibri"/>
                                                              <a:cs typeface="Arial"/>
                                                            </a:rPr>
                                                            <m:t>𝑅</m:t>
                                                          </m:r>
                                                        </m:e>
                                                        <m:sub>
                                                          <m:r>
                                                            <a:rPr lang="en-US" sz="1100" i="1">
                                                              <a:effectLst/>
                                                              <a:latin typeface="Cambria Math"/>
                                                              <a:ea typeface="Calibri"/>
                                                              <a:cs typeface="Arial"/>
                                                            </a:rPr>
                                                            <m:t>3</m:t>
                                                          </m:r>
                                                        </m:sub>
                                                      </m:sSub>
                                                    </m:oMath>
                                                  </m:oMathPara>
                                                </a14:m>
                                                <a:endParaRPr lang="en-GB" sz="1100">
                                                  <a:effectLst/>
                                                  <a:latin typeface="Calibri"/>
                                                  <a:ea typeface="Calibri"/>
                                                  <a:cs typeface="Arial"/>
                                                </a:endParaRPr>
                                              </a:p>
                                            </p:txBody>
                                          </p:sp>
                                        </mc:Choice>
                                        <mc:Fallback xmlns="">
                                          <p:sp>
                                            <p:nvSpPr>
                                              <p:cNvPr id="47" name="Text Box 2"/>
                                              <p:cNvSpPr txBox="1">
                                                <a:spLocks noRot="1" noChangeAspect="1" noMove="1" noResize="1" noEditPoints="1" noAdjustHandles="1" noChangeArrowheads="1" noChangeShapeType="1" noTextEdit="1"/>
                                              </p:cNvSpPr>
                                              <p:nvPr/>
                                            </p:nvSpPr>
                                            <p:spPr bwMode="auto">
                                              <a:xfrm>
                                                <a:off x="0" y="498143"/>
                                                <a:ext cx="299720" cy="273050"/>
                                              </a:xfrm>
                                              <a:prstGeom prst="rect">
                                                <a:avLst/>
                                              </a:prstGeom>
                                              <a:blipFill rotWithShape="1">
                                                <a:blip r:embed="rId12"/>
                                                <a:stretch>
                                                  <a:fillRect/>
                                                </a:stretch>
                                              </a:blipFill>
                                              <a:ln w="9525">
                                                <a:noFill/>
                                                <a:miter lim="800000"/>
                                                <a:headEnd/>
                                                <a:tailEnd/>
                                              </a:ln>
                                            </p:spPr>
                                            <p:txBody>
                                              <a:bodyPr/>
                                              <a:lstStyle/>
                                              <a:p>
                                                <a:r>
                                                  <a:rPr lang="en-GB">
                                                    <a:noFill/>
                                                  </a:rPr>
                                                  <a:t> </a:t>
                                                </a:r>
                                              </a:p>
                                            </p:txBody>
                                          </p:sp>
                                        </mc:Fallback>
                                      </mc:AlternateContent>
                                      <p:grpSp>
                                        <p:nvGrpSpPr>
                                          <p:cNvPr id="48" name="Group 47"/>
                                          <p:cNvGrpSpPr/>
                                          <p:nvPr/>
                                        </p:nvGrpSpPr>
                                        <p:grpSpPr>
                                          <a:xfrm>
                                            <a:off x="136477" y="0"/>
                                            <a:ext cx="5069875" cy="5390202"/>
                                            <a:chOff x="0" y="0"/>
                                            <a:chExt cx="5069875" cy="5390202"/>
                                          </a:xfrm>
                                        </p:grpSpPr>
                                        <mc:AlternateContent xmlns:mc="http://schemas.openxmlformats.org/markup-compatibility/2006" xmlns:a14="http://schemas.microsoft.com/office/drawing/2010/main">
                                          <mc:Choice Requires="a14">
                                            <p:sp>
                                              <p:nvSpPr>
                                                <p:cNvPr id="49" name="Text Box 2"/>
                                                <p:cNvSpPr txBox="1">
                                                  <a:spLocks noChangeArrowheads="1"/>
                                                </p:cNvSpPr>
                                                <p:nvPr/>
                                              </p:nvSpPr>
                                              <p:spPr bwMode="auto">
                                                <a:xfrm>
                                                  <a:off x="3712191" y="0"/>
                                                  <a:ext cx="299720" cy="273050"/>
                                                </a:xfrm>
                                                <a:prstGeom prst="rect">
                                                  <a:avLst/>
                                                </a:prstGeom>
                                                <a:noFill/>
                                                <a:ln w="9525">
                                                  <a:noFill/>
                                                  <a:miter lim="800000"/>
                                                  <a:headEnd/>
                                                  <a:tailEnd/>
                                                </a:ln>
                                              </p:spPr>
                                              <p:txBody>
                                                <a:bodyPr rot="0" vert="horz" wrap="square" lIns="91440" tIns="45720" rIns="91440" bIns="45720" anchor="t" anchorCtr="0">
                                                  <a:noAutofit/>
                                                </a:bodyPr>
                                                <a:lstStyle/>
                                                <a:p>
                                                  <a:pPr>
                                                    <a:lnSpc>
                                                      <a:spcPct val="115000"/>
                                                    </a:lnSpc>
                                                    <a:spcAft>
                                                      <a:spcPts val="1000"/>
                                                    </a:spcAft>
                                                  </a:pPr>
                                                  <a14:m>
                                                    <m:oMathPara xmlns:m="http://schemas.openxmlformats.org/officeDocument/2006/math">
                                                      <m:oMathParaPr>
                                                        <m:jc m:val="centerGroup"/>
                                                      </m:oMathParaPr>
                                                      <m:oMath xmlns:m="http://schemas.openxmlformats.org/officeDocument/2006/math">
                                                        <m:sSub>
                                                          <m:sSubPr>
                                                            <m:ctrlPr>
                                                              <a:rPr lang="en-GB" sz="1100" i="1">
                                                                <a:effectLst/>
                                                                <a:latin typeface="Cambria Math"/>
                                                                <a:ea typeface="Calibri"/>
                                                                <a:cs typeface="Arial"/>
                                                              </a:rPr>
                                                            </m:ctrlPr>
                                                          </m:sSubPr>
                                                          <m:e>
                                                            <m:r>
                                                              <a:rPr lang="en-US" sz="1100" i="1">
                                                                <a:effectLst/>
                                                                <a:latin typeface="Cambria Math"/>
                                                                <a:ea typeface="Calibri"/>
                                                                <a:cs typeface="Arial"/>
                                                              </a:rPr>
                                                              <m:t>𝐿</m:t>
                                                            </m:r>
                                                          </m:e>
                                                          <m:sub>
                                                            <m:r>
                                                              <a:rPr lang="en-US" sz="1100" i="1">
                                                                <a:effectLst/>
                                                                <a:latin typeface="Cambria Math"/>
                                                                <a:ea typeface="Calibri"/>
                                                                <a:cs typeface="Arial"/>
                                                              </a:rPr>
                                                              <m:t>8</m:t>
                                                            </m:r>
                                                          </m:sub>
                                                        </m:sSub>
                                                      </m:oMath>
                                                    </m:oMathPara>
                                                  </a14:m>
                                                  <a:endParaRPr lang="en-GB" sz="1100">
                                                    <a:effectLst/>
                                                    <a:latin typeface="Calibri"/>
                                                    <a:ea typeface="Calibri"/>
                                                    <a:cs typeface="Arial"/>
                                                  </a:endParaRPr>
                                                </a:p>
                                              </p:txBody>
                                            </p:sp>
                                          </mc:Choice>
                                          <mc:Fallback xmlns="">
                                            <p:sp>
                                              <p:nvSpPr>
                                                <p:cNvPr id="49" name="Text Box 2"/>
                                                <p:cNvSpPr txBox="1">
                                                  <a:spLocks noRot="1" noChangeAspect="1" noMove="1" noResize="1" noEditPoints="1" noAdjustHandles="1" noChangeArrowheads="1" noChangeShapeType="1" noTextEdit="1"/>
                                                </p:cNvSpPr>
                                                <p:nvPr/>
                                              </p:nvSpPr>
                                              <p:spPr bwMode="auto">
                                                <a:xfrm>
                                                  <a:off x="3712191" y="0"/>
                                                  <a:ext cx="299720" cy="273050"/>
                                                </a:xfrm>
                                                <a:prstGeom prst="rect">
                                                  <a:avLst/>
                                                </a:prstGeom>
                                                <a:blipFill rotWithShape="1">
                                                  <a:blip r:embed="rId13"/>
                                                  <a:stretch>
                                                    <a:fillRect/>
                                                  </a:stretch>
                                                </a:blipFill>
                                                <a:ln w="9525">
                                                  <a:noFill/>
                                                  <a:miter lim="800000"/>
                                                  <a:headEnd/>
                                                  <a:tailEnd/>
                                                </a:ln>
                                              </p:spPr>
                                              <p:txBody>
                                                <a:bodyPr/>
                                                <a:lstStyle/>
                                                <a:p>
                                                  <a:r>
                                                    <a:rPr lang="en-GB">
                                                      <a:noFill/>
                                                    </a:rPr>
                                                    <a:t> </a:t>
                                                  </a:r>
                                                </a:p>
                                              </p:txBody>
                                            </p:sp>
                                          </mc:Fallback>
                                        </mc:AlternateContent>
                                        <p:grpSp>
                                          <p:nvGrpSpPr>
                                            <p:cNvPr id="50" name="Group 49"/>
                                            <p:cNvGrpSpPr/>
                                            <p:nvPr/>
                                          </p:nvGrpSpPr>
                                          <p:grpSpPr>
                                            <a:xfrm>
                                              <a:off x="0" y="68239"/>
                                              <a:ext cx="5069875" cy="5321963"/>
                                              <a:chOff x="0" y="0"/>
                                              <a:chExt cx="5069875" cy="5321963"/>
                                            </a:xfrm>
                                          </p:grpSpPr>
                                          <mc:AlternateContent xmlns:mc="http://schemas.openxmlformats.org/markup-compatibility/2006" xmlns:a14="http://schemas.microsoft.com/office/drawing/2010/main">
                                            <mc:Choice Requires="a14">
                                              <p:sp>
                                                <p:nvSpPr>
                                                  <p:cNvPr id="51" name="Text Box 2"/>
                                                  <p:cNvSpPr txBox="1">
                                                    <a:spLocks noChangeArrowheads="1"/>
                                                  </p:cNvSpPr>
                                                  <p:nvPr/>
                                                </p:nvSpPr>
                                                <p:spPr bwMode="auto">
                                                  <a:xfrm>
                                                    <a:off x="2109997" y="4162062"/>
                                                    <a:ext cx="300251" cy="273237"/>
                                                  </a:xfrm>
                                                  <a:prstGeom prst="rect">
                                                    <a:avLst/>
                                                  </a:prstGeom>
                                                  <a:noFill/>
                                                  <a:ln w="9525">
                                                    <a:noFill/>
                                                    <a:miter lim="800000"/>
                                                    <a:headEnd/>
                                                    <a:tailEnd/>
                                                  </a:ln>
                                                </p:spPr>
                                                <p:txBody>
                                                  <a:bodyPr rot="0" vert="horz" wrap="square" lIns="91440" tIns="45720" rIns="91440" bIns="45720" anchor="t" anchorCtr="0">
                                                    <a:noAutofit/>
                                                  </a:bodyPr>
                                                  <a:lstStyle/>
                                                  <a:p>
                                                    <a:pPr>
                                                      <a:lnSpc>
                                                        <a:spcPct val="115000"/>
                                                      </a:lnSpc>
                                                      <a:spcAft>
                                                        <a:spcPts val="1000"/>
                                                      </a:spcAft>
                                                    </a:pPr>
                                                    <a14:m>
                                                      <m:oMathPara xmlns:m="http://schemas.openxmlformats.org/officeDocument/2006/math">
                                                        <m:oMathParaPr>
                                                          <m:jc m:val="centerGroup"/>
                                                        </m:oMathParaPr>
                                                        <m:oMath xmlns:m="http://schemas.openxmlformats.org/officeDocument/2006/math">
                                                          <m:sSub>
                                                            <m:sSubPr>
                                                              <m:ctrlPr>
                                                                <a:rPr lang="en-GB" sz="1100" i="1">
                                                                  <a:effectLst/>
                                                                  <a:latin typeface="Cambria Math"/>
                                                                  <a:ea typeface="Calibri"/>
                                                                  <a:cs typeface="Arial"/>
                                                                </a:rPr>
                                                              </m:ctrlPr>
                                                            </m:sSubPr>
                                                            <m:e>
                                                              <m:r>
                                                                <a:rPr lang="en-US" sz="1100" i="1">
                                                                  <a:effectLst/>
                                                                  <a:latin typeface="Cambria Math"/>
                                                                  <a:ea typeface="Calibri"/>
                                                                  <a:cs typeface="Arial"/>
                                                                </a:rPr>
                                                                <m:t>h</m:t>
                                                              </m:r>
                                                            </m:e>
                                                            <m:sub>
                                                              <m:r>
                                                                <a:rPr lang="en-US" sz="1100" i="1">
                                                                  <a:effectLst/>
                                                                  <a:latin typeface="Cambria Math"/>
                                                                  <a:ea typeface="Calibri"/>
                                                                  <a:cs typeface="Arial"/>
                                                                </a:rPr>
                                                                <m:t>1</m:t>
                                                              </m:r>
                                                            </m:sub>
                                                          </m:sSub>
                                                        </m:oMath>
                                                      </m:oMathPara>
                                                    </a14:m>
                                                    <a:endParaRPr lang="en-GB" sz="1100">
                                                      <a:effectLst/>
                                                      <a:latin typeface="Calibri"/>
                                                      <a:ea typeface="Calibri"/>
                                                      <a:cs typeface="Arial"/>
                                                    </a:endParaRPr>
                                                  </a:p>
                                                </p:txBody>
                                              </p:sp>
                                            </mc:Choice>
                                            <mc:Fallback xmlns="">
                                              <p:sp>
                                                <p:nvSpPr>
                                                  <p:cNvPr id="51" name="Text Box 2"/>
                                                  <p:cNvSpPr txBox="1">
                                                    <a:spLocks noRot="1" noChangeAspect="1" noMove="1" noResize="1" noEditPoints="1" noAdjustHandles="1" noChangeArrowheads="1" noChangeShapeType="1" noTextEdit="1"/>
                                                  </p:cNvSpPr>
                                                  <p:nvPr/>
                                                </p:nvSpPr>
                                                <p:spPr bwMode="auto">
                                                  <a:xfrm>
                                                    <a:off x="2109997" y="4162062"/>
                                                    <a:ext cx="300251" cy="273237"/>
                                                  </a:xfrm>
                                                  <a:prstGeom prst="rect">
                                                    <a:avLst/>
                                                  </a:prstGeom>
                                                  <a:blipFill rotWithShape="1">
                                                    <a:blip r:embed="rId14"/>
                                                    <a:stretch>
                                                      <a:fillRect/>
                                                    </a:stretch>
                                                  </a:blipFill>
                                                  <a:ln w="9525">
                                                    <a:noFill/>
                                                    <a:miter lim="800000"/>
                                                    <a:headEnd/>
                                                    <a:tailEnd/>
                                                  </a:ln>
                                                </p:spPr>
                                                <p:txBody>
                                                  <a:bodyPr/>
                                                  <a:lstStyle/>
                                                  <a:p>
                                                    <a:r>
                                                      <a:rPr lang="en-GB">
                                                        <a:noFill/>
                                                      </a:rPr>
                                                      <a:t> </a:t>
                                                    </a:r>
                                                  </a:p>
                                                </p:txBody>
                                              </p:sp>
                                            </mc:Fallback>
                                          </mc:AlternateContent>
                                          <p:grpSp>
                                            <p:nvGrpSpPr>
                                              <p:cNvPr id="52" name="Group 51"/>
                                              <p:cNvGrpSpPr/>
                                              <p:nvPr/>
                                            </p:nvGrpSpPr>
                                            <p:grpSpPr>
                                              <a:xfrm>
                                                <a:off x="0" y="0"/>
                                                <a:ext cx="5069875" cy="5321963"/>
                                                <a:chOff x="27269" y="0"/>
                                                <a:chExt cx="5069875" cy="5321963"/>
                                              </a:xfrm>
                                            </p:grpSpPr>
                                            <p:grpSp>
                                              <p:nvGrpSpPr>
                                                <p:cNvPr id="53" name="Group 52"/>
                                                <p:cNvGrpSpPr/>
                                                <p:nvPr/>
                                              </p:nvGrpSpPr>
                                              <p:grpSpPr>
                                                <a:xfrm>
                                                  <a:off x="27269" y="0"/>
                                                  <a:ext cx="5069875" cy="5301614"/>
                                                  <a:chOff x="27269" y="0"/>
                                                  <a:chExt cx="5069875" cy="5301614"/>
                                                </a:xfrm>
                                              </p:grpSpPr>
                                              <p:grpSp>
                                                <p:nvGrpSpPr>
                                                  <p:cNvPr id="55" name="Group 54"/>
                                                  <p:cNvGrpSpPr/>
                                                  <p:nvPr/>
                                                </p:nvGrpSpPr>
                                                <p:grpSpPr>
                                                  <a:xfrm>
                                                    <a:off x="27269" y="0"/>
                                                    <a:ext cx="5069875" cy="5301614"/>
                                                    <a:chOff x="27269" y="0"/>
                                                    <a:chExt cx="5069875" cy="5301614"/>
                                                  </a:xfrm>
                                                </p:grpSpPr>
                                                <p:grpSp>
                                                  <p:nvGrpSpPr>
                                                    <p:cNvPr id="57" name="Group 56"/>
                                                    <p:cNvGrpSpPr/>
                                                    <p:nvPr/>
                                                  </p:nvGrpSpPr>
                                                  <p:grpSpPr>
                                                    <a:xfrm>
                                                      <a:off x="27269" y="0"/>
                                                      <a:ext cx="5069875" cy="5301614"/>
                                                      <a:chOff x="27269" y="0"/>
                                                      <a:chExt cx="5069875" cy="5301614"/>
                                                    </a:xfrm>
                                                  </p:grpSpPr>
                                                  <p:grpSp>
                                                    <p:nvGrpSpPr>
                                                      <p:cNvPr id="60" name="Group 59"/>
                                                      <p:cNvGrpSpPr/>
                                                      <p:nvPr/>
                                                    </p:nvGrpSpPr>
                                                    <p:grpSpPr>
                                                      <a:xfrm>
                                                        <a:off x="27269" y="0"/>
                                                        <a:ext cx="5069875" cy="5301614"/>
                                                        <a:chOff x="27269" y="0"/>
                                                        <a:chExt cx="5069875" cy="5301614"/>
                                                      </a:xfrm>
                                                    </p:grpSpPr>
                                                    <p:grpSp>
                                                      <p:nvGrpSpPr>
                                                        <p:cNvPr id="62" name="Group 61"/>
                                                        <p:cNvGrpSpPr/>
                                                        <p:nvPr/>
                                                      </p:nvGrpSpPr>
                                                      <p:grpSpPr>
                                                        <a:xfrm>
                                                          <a:off x="27269" y="0"/>
                                                          <a:ext cx="5069875" cy="5301614"/>
                                                          <a:chOff x="27269" y="0"/>
                                                          <a:chExt cx="5069875" cy="5301614"/>
                                                        </a:xfrm>
                                                      </p:grpSpPr>
                                                      <p:grpSp>
                                                        <p:nvGrpSpPr>
                                                          <p:cNvPr id="65" name="Group 64"/>
                                                          <p:cNvGrpSpPr/>
                                                          <p:nvPr/>
                                                        </p:nvGrpSpPr>
                                                        <p:grpSpPr>
                                                          <a:xfrm>
                                                            <a:off x="27269" y="0"/>
                                                            <a:ext cx="5069875" cy="5301614"/>
                                                            <a:chOff x="27269" y="0"/>
                                                            <a:chExt cx="5069875" cy="5301614"/>
                                                          </a:xfrm>
                                                        </p:grpSpPr>
                                                        <p:cxnSp>
                                                          <p:nvCxnSpPr>
                                                            <p:cNvPr id="67" name="Straight Arrow Connector 66"/>
                                                            <p:cNvCxnSpPr/>
                                                            <p:nvPr/>
                                                          </p:nvCxnSpPr>
                                                          <p:spPr>
                                                            <a:xfrm>
                                                              <a:off x="5090615" y="0"/>
                                                              <a:ext cx="0" cy="350520"/>
                                                            </a:xfrm>
                                                            <a:prstGeom prst="straightConnector1">
                                                              <a:avLst/>
                                                            </a:prstGeom>
                                                            <a:ln>
                                                              <a:solidFill>
                                                                <a:schemeClr val="tx1"/>
                                                              </a:solidFill>
                                                              <a:prstDash val="sysDash"/>
                                                              <a:tailEnd type="arrow"/>
                                                            </a:ln>
                                                          </p:spPr>
                                                          <p:style>
                                                            <a:lnRef idx="1">
                                                              <a:schemeClr val="accent1"/>
                                                            </a:lnRef>
                                                            <a:fillRef idx="0">
                                                              <a:schemeClr val="accent1"/>
                                                            </a:fillRef>
                                                            <a:effectRef idx="0">
                                                              <a:schemeClr val="accent1"/>
                                                            </a:effectRef>
                                                            <a:fontRef idx="minor">
                                                              <a:schemeClr val="tx1"/>
                                                            </a:fontRef>
                                                          </p:style>
                                                        </p:cxnSp>
                                                        <p:grpSp>
                                                          <p:nvGrpSpPr>
                                                            <p:cNvPr id="68" name="Group 67"/>
                                                            <p:cNvGrpSpPr/>
                                                            <p:nvPr/>
                                                          </p:nvGrpSpPr>
                                                          <p:grpSpPr>
                                                            <a:xfrm>
                                                              <a:off x="27269" y="0"/>
                                                              <a:ext cx="5069875" cy="5301614"/>
                                                              <a:chOff x="27269" y="0"/>
                                                              <a:chExt cx="5069875" cy="5301614"/>
                                                            </a:xfrm>
                                                          </p:grpSpPr>
                                                          <p:cxnSp>
                                                            <p:nvCxnSpPr>
                                                              <p:cNvPr id="69" name="Straight Arrow Connector 68"/>
                                                              <p:cNvCxnSpPr/>
                                                              <p:nvPr/>
                                                            </p:nvCxnSpPr>
                                                            <p:spPr>
                                                              <a:xfrm flipV="1">
                                                                <a:off x="143301" y="2957797"/>
                                                                <a:ext cx="0" cy="1116571"/>
                                                              </a:xfrm>
                                                              <a:prstGeom prst="straightConnector1">
                                                                <a:avLst/>
                                                              </a:prstGeom>
                                                              <a:ln w="12700">
                                                                <a:solidFill>
                                                                  <a:schemeClr val="accent1"/>
                                                                </a:solidFill>
                                                                <a:headEnd type="arrow"/>
                                                                <a:tailEnd type="arrow"/>
                                                              </a:ln>
                                                            </p:spPr>
                                                            <p:style>
                                                              <a:lnRef idx="1">
                                                                <a:schemeClr val="accent1"/>
                                                              </a:lnRef>
                                                              <a:fillRef idx="0">
                                                                <a:schemeClr val="accent1"/>
                                                              </a:fillRef>
                                                              <a:effectRef idx="0">
                                                                <a:schemeClr val="accent1"/>
                                                              </a:effectRef>
                                                              <a:fontRef idx="minor">
                                                                <a:schemeClr val="tx1"/>
                                                              </a:fontRef>
                                                            </p:style>
                                                          </p:cxnSp>
                                                          <p:grpSp>
                                                            <p:nvGrpSpPr>
                                                              <p:cNvPr id="70" name="Group 69"/>
                                                              <p:cNvGrpSpPr/>
                                                              <p:nvPr/>
                                                            </p:nvGrpSpPr>
                                                            <p:grpSpPr>
                                                              <a:xfrm>
                                                                <a:off x="27269" y="0"/>
                                                                <a:ext cx="5069875" cy="5301614"/>
                                                                <a:chOff x="27269" y="0"/>
                                                                <a:chExt cx="5069904" cy="5302096"/>
                                                              </a:xfrm>
                                                            </p:grpSpPr>
                                                            <p:cxnSp>
                                                              <p:nvCxnSpPr>
                                                                <p:cNvPr id="71" name="Straight Arrow Connector 70"/>
                                                                <p:cNvCxnSpPr/>
                                                                <p:nvPr/>
                                                              </p:nvCxnSpPr>
                                                              <p:spPr>
                                                                <a:xfrm flipH="1" flipV="1">
                                                                  <a:off x="2345164" y="3630118"/>
                                                                  <a:ext cx="1748009" cy="394953"/>
                                                                </a:xfrm>
                                                                <a:prstGeom prst="straightConnector1">
                                                                  <a:avLst/>
                                                                </a:prstGeom>
                                                                <a:ln>
                                                                  <a:solidFill>
                                                                    <a:schemeClr val="tx1"/>
                                                                  </a:solidFill>
                                                                  <a:prstDash val="sysDash"/>
                                                                  <a:tailEnd type="arrow"/>
                                                                </a:ln>
                                                              </p:spPr>
                                                              <p:style>
                                                                <a:lnRef idx="1">
                                                                  <a:schemeClr val="accent1"/>
                                                                </a:lnRef>
                                                                <a:fillRef idx="0">
                                                                  <a:schemeClr val="accent1"/>
                                                                </a:fillRef>
                                                                <a:effectRef idx="0">
                                                                  <a:schemeClr val="accent1"/>
                                                                </a:effectRef>
                                                                <a:fontRef idx="minor">
                                                                  <a:schemeClr val="tx1"/>
                                                                </a:fontRef>
                                                              </p:style>
                                                            </p:cxnSp>
                                                            <p:grpSp>
                                                              <p:nvGrpSpPr>
                                                                <p:cNvPr id="72" name="Group 71"/>
                                                                <p:cNvGrpSpPr/>
                                                                <p:nvPr/>
                                                              </p:nvGrpSpPr>
                                                              <p:grpSpPr>
                                                                <a:xfrm>
                                                                  <a:off x="27269" y="0"/>
                                                                  <a:ext cx="5069904" cy="5302096"/>
                                                                  <a:chOff x="27269" y="0"/>
                                                                  <a:chExt cx="5069904" cy="5302096"/>
                                                                </a:xfrm>
                                                              </p:grpSpPr>
                                                              <p:grpSp>
                                                                <p:nvGrpSpPr>
                                                                  <p:cNvPr id="73" name="Group 72"/>
                                                                  <p:cNvGrpSpPr/>
                                                                  <p:nvPr/>
                                                                </p:nvGrpSpPr>
                                                                <p:grpSpPr>
                                                                  <a:xfrm>
                                                                    <a:off x="661916" y="339973"/>
                                                                    <a:ext cx="4428490" cy="4954131"/>
                                                                    <a:chOff x="0" y="-8045"/>
                                                                    <a:chExt cx="4428490" cy="4954131"/>
                                                                  </a:xfrm>
                                                                </p:grpSpPr>
                                                                <p:cxnSp>
                                                                  <p:nvCxnSpPr>
                                                                    <p:cNvPr id="92" name="Straight Arrow Connector 91"/>
                                                                    <p:cNvCxnSpPr/>
                                                                    <p:nvPr/>
                                                                  </p:nvCxnSpPr>
                                                                  <p:spPr>
                                                                    <a:xfrm flipV="1">
                                                                      <a:off x="1541920" y="2130776"/>
                                                                      <a:ext cx="801934" cy="479066"/>
                                                                    </a:xfrm>
                                                                    <a:prstGeom prst="straightConnector1">
                                                                      <a:avLst/>
                                                                    </a:prstGeom>
                                                                    <a:ln>
                                                                      <a:solidFill>
                                                                        <a:schemeClr val="tx1"/>
                                                                      </a:solidFill>
                                                                      <a:prstDash val="sysDash"/>
                                                                      <a:tailEnd type="arrow"/>
                                                                    </a:ln>
                                                                  </p:spPr>
                                                                  <p:style>
                                                                    <a:lnRef idx="1">
                                                                      <a:schemeClr val="accent1"/>
                                                                    </a:lnRef>
                                                                    <a:fillRef idx="0">
                                                                      <a:schemeClr val="accent1"/>
                                                                    </a:fillRef>
                                                                    <a:effectRef idx="0">
                                                                      <a:schemeClr val="accent1"/>
                                                                    </a:effectRef>
                                                                    <a:fontRef idx="minor">
                                                                      <a:schemeClr val="tx1"/>
                                                                    </a:fontRef>
                                                                  </p:style>
                                                                </p:cxnSp>
                                                                <p:grpSp>
                                                                  <p:nvGrpSpPr>
                                                                    <p:cNvPr id="93" name="Group 92"/>
                                                                    <p:cNvGrpSpPr/>
                                                                    <p:nvPr/>
                                                                  </p:nvGrpSpPr>
                                                                  <p:grpSpPr>
                                                                    <a:xfrm>
                                                                      <a:off x="0" y="-8045"/>
                                                                      <a:ext cx="4428490" cy="4954131"/>
                                                                      <a:chOff x="0" y="-8045"/>
                                                                      <a:chExt cx="4428490" cy="4954131"/>
                                                                    </a:xfrm>
                                                                  </p:grpSpPr>
                                                                  <p:grpSp>
                                                                    <p:nvGrpSpPr>
                                                                      <p:cNvPr id="94" name="Group 93"/>
                                                                      <p:cNvGrpSpPr/>
                                                                      <p:nvPr/>
                                                                    </p:nvGrpSpPr>
                                                                    <p:grpSpPr>
                                                                      <a:xfrm>
                                                                        <a:off x="0" y="-8045"/>
                                                                        <a:ext cx="4428490" cy="4953121"/>
                                                                        <a:chOff x="0" y="-8045"/>
                                                                        <a:chExt cx="4428490" cy="4953121"/>
                                                                      </a:xfrm>
                                                                    </p:grpSpPr>
                                                                    <p:grpSp>
                                                                      <p:nvGrpSpPr>
                                                                        <p:cNvPr id="107" name="Group 106"/>
                                                                        <p:cNvGrpSpPr/>
                                                                        <p:nvPr/>
                                                                      </p:nvGrpSpPr>
                                                                      <p:grpSpPr>
                                                                        <a:xfrm>
                                                                          <a:off x="0" y="-8045"/>
                                                                          <a:ext cx="4428490" cy="4444791"/>
                                                                          <a:chOff x="0" y="-8045"/>
                                                                          <a:chExt cx="4428490" cy="4444791"/>
                                                                        </a:xfrm>
                                                                      </p:grpSpPr>
                                                                      <p:grpSp>
                                                                        <p:nvGrpSpPr>
                                                                          <p:cNvPr id="109" name="Group 108"/>
                                                                          <p:cNvGrpSpPr/>
                                                                          <p:nvPr/>
                                                                        </p:nvGrpSpPr>
                                                                        <p:grpSpPr>
                                                                          <a:xfrm>
                                                                            <a:off x="0" y="0"/>
                                                                            <a:ext cx="4428490" cy="4436746"/>
                                                                            <a:chOff x="0" y="0"/>
                                                                            <a:chExt cx="4428877" cy="4436827"/>
                                                                          </a:xfrm>
                                                                        </p:grpSpPr>
                                                                        <p:grpSp>
                                                                          <p:nvGrpSpPr>
                                                                            <p:cNvPr id="111" name="Group 110"/>
                                                                            <p:cNvGrpSpPr/>
                                                                            <p:nvPr/>
                                                                          </p:nvGrpSpPr>
                                                                          <p:grpSpPr>
                                                                            <a:xfrm>
                                                                              <a:off x="0" y="461176"/>
                                                                              <a:ext cx="4428877" cy="3975651"/>
                                                                              <a:chOff x="0" y="0"/>
                                                                              <a:chExt cx="4428877" cy="3975651"/>
                                                                            </a:xfrm>
                                                                          </p:grpSpPr>
                                                                          <p:grpSp>
                                                                            <p:nvGrpSpPr>
                                                                              <p:cNvPr id="113" name="Group 112"/>
                                                                              <p:cNvGrpSpPr/>
                                                                              <p:nvPr/>
                                                                            </p:nvGrpSpPr>
                                                                            <p:grpSpPr>
                                                                              <a:xfrm>
                                                                                <a:off x="0" y="469127"/>
                                                                                <a:ext cx="4428877" cy="3506524"/>
                                                                                <a:chOff x="0" y="0"/>
                                                                                <a:chExt cx="4428877" cy="3506524"/>
                                                                              </a:xfrm>
                                                                            </p:grpSpPr>
                                                                            <p:grpSp>
                                                                              <p:nvGrpSpPr>
                                                                                <p:cNvPr id="115" name="Group 114"/>
                                                                                <p:cNvGrpSpPr/>
                                                                                <p:nvPr/>
                                                                              </p:nvGrpSpPr>
                                                                              <p:grpSpPr>
                                                                                <a:xfrm>
                                                                                  <a:off x="0" y="1844702"/>
                                                                                  <a:ext cx="4428877" cy="1661822"/>
                                                                                  <a:chOff x="0" y="0"/>
                                                                                  <a:chExt cx="4428877" cy="1661822"/>
                                                                                </a:xfrm>
                                                                              </p:grpSpPr>
                                                                              <p:grpSp>
                                                                                <p:nvGrpSpPr>
                                                                                  <p:cNvPr id="117" name="Group 116"/>
                                                                                  <p:cNvGrpSpPr/>
                                                                                  <p:nvPr/>
                                                                                </p:nvGrpSpPr>
                                                                                <p:grpSpPr>
                                                                                  <a:xfrm>
                                                                                    <a:off x="0" y="914400"/>
                                                                                    <a:ext cx="4428877" cy="747422"/>
                                                                                    <a:chOff x="0" y="0"/>
                                                                                    <a:chExt cx="4428877" cy="747422"/>
                                                                                  </a:xfrm>
                                                                                </p:grpSpPr>
                                                                                <p:grpSp>
                                                                                  <p:nvGrpSpPr>
                                                                                    <p:cNvPr id="119" name="Group 118"/>
                                                                                    <p:cNvGrpSpPr/>
                                                                                    <p:nvPr/>
                                                                                  </p:nvGrpSpPr>
                                                                                  <p:grpSpPr>
                                                                                    <a:xfrm>
                                                                                      <a:off x="0" y="0"/>
                                                                                      <a:ext cx="4428877" cy="747422"/>
                                                                                      <a:chOff x="0" y="0"/>
                                                                                      <a:chExt cx="4428877" cy="747422"/>
                                                                                    </a:xfrm>
                                                                                  </p:grpSpPr>
                                                                                  <p:cxnSp>
                                                                                    <p:nvCxnSpPr>
                                                                                      <p:cNvPr id="121" name="Straight Arrow Connector 120"/>
                                                                                      <p:cNvCxnSpPr/>
                                                                                      <p:nvPr/>
                                                                                    </p:nvCxnSpPr>
                                                                                    <p:spPr>
                                                                                      <a:xfrm flipH="1">
                                                                                        <a:off x="1" y="747339"/>
                                                                                        <a:ext cx="4428876" cy="0"/>
                                                                                      </a:xfrm>
                                                                                      <a:prstGeom prst="straightConnector1">
                                                                                        <a:avLst/>
                                                                                      </a:prstGeom>
                                                                                      <a:ln w="50800">
                                                                                        <a:solidFill>
                                                                                          <a:srgbClr val="FF0000"/>
                                                                                        </a:solidFill>
                                                                                        <a:tailEnd type="arrow"/>
                                                                                      </a:ln>
                                                                                    </p:spPr>
                                                                                    <p:style>
                                                                                      <a:lnRef idx="1">
                                                                                        <a:schemeClr val="accent1"/>
                                                                                      </a:lnRef>
                                                                                      <a:fillRef idx="0">
                                                                                        <a:schemeClr val="accent1"/>
                                                                                      </a:fillRef>
                                                                                      <a:effectRef idx="0">
                                                                                        <a:schemeClr val="accent1"/>
                                                                                      </a:effectRef>
                                                                                      <a:fontRef idx="minor">
                                                                                        <a:schemeClr val="tx1"/>
                                                                                      </a:fontRef>
                                                                                    </p:style>
                                                                                  </p:cxnSp>
                                                                                  <p:cxnSp>
                                                                                    <p:nvCxnSpPr>
                                                                                      <p:cNvPr id="122" name="Straight Arrow Connector 121"/>
                                                                                      <p:cNvCxnSpPr/>
                                                                                      <p:nvPr/>
                                                                                    </p:nvCxnSpPr>
                                                                                    <p:spPr>
                                                                                      <a:xfrm flipV="1">
                                                                                        <a:off x="0" y="0"/>
                                                                                        <a:ext cx="0" cy="747422"/>
                                                                                      </a:xfrm>
                                                                                      <a:prstGeom prst="straightConnector1">
                                                                                        <a:avLst/>
                                                                                      </a:prstGeom>
                                                                                      <a:ln w="50800">
                                                                                        <a:solidFill>
                                                                                          <a:srgbClr val="FF0000"/>
                                                                                        </a:solidFill>
                                                                                        <a:tailEnd type="arrow"/>
                                                                                      </a:ln>
                                                                                    </p:spPr>
                                                                                    <p:style>
                                                                                      <a:lnRef idx="1">
                                                                                        <a:schemeClr val="accent1"/>
                                                                                      </a:lnRef>
                                                                                      <a:fillRef idx="0">
                                                                                        <a:schemeClr val="accent1"/>
                                                                                      </a:fillRef>
                                                                                      <a:effectRef idx="0">
                                                                                        <a:schemeClr val="accent1"/>
                                                                                      </a:effectRef>
                                                                                      <a:fontRef idx="minor">
                                                                                        <a:schemeClr val="tx1"/>
                                                                                      </a:fontRef>
                                                                                    </p:style>
                                                                                  </p:cxnSp>
                                                                                </p:grpSp>
                                                                                <p:cxnSp>
                                                                                  <p:nvCxnSpPr>
                                                                                    <p:cNvPr id="120" name="Straight Arrow Connector 119"/>
                                                                                    <p:cNvCxnSpPr/>
                                                                                    <p:nvPr/>
                                                                                  </p:nvCxnSpPr>
                                                                                  <p:spPr>
                                                                                    <a:xfrm>
                                                                                      <a:off x="0" y="0"/>
                                                                                      <a:ext cx="1725433" cy="0"/>
                                                                                    </a:xfrm>
                                                                                    <a:prstGeom prst="straightConnector1">
                                                                                      <a:avLst/>
                                                                                    </a:prstGeom>
                                                                                    <a:ln w="50800">
                                                                                      <a:solidFill>
                                                                                        <a:srgbClr val="FF0000"/>
                                                                                      </a:solidFill>
                                                                                      <a:tailEnd type="arrow"/>
                                                                                    </a:ln>
                                                                                  </p:spPr>
                                                                                  <p:style>
                                                                                    <a:lnRef idx="1">
                                                                                      <a:schemeClr val="accent1"/>
                                                                                    </a:lnRef>
                                                                                    <a:fillRef idx="0">
                                                                                      <a:schemeClr val="accent1"/>
                                                                                    </a:fillRef>
                                                                                    <a:effectRef idx="0">
                                                                                      <a:schemeClr val="accent1"/>
                                                                                    </a:effectRef>
                                                                                    <a:fontRef idx="minor">
                                                                                      <a:schemeClr val="tx1"/>
                                                                                    </a:fontRef>
                                                                                  </p:style>
                                                                                </p:cxnSp>
                                                                              </p:grpSp>
                                                                              <p:sp>
                                                                                <p:nvSpPr>
                                                                                  <p:cNvPr id="118" name="Arc 117"/>
                                                                                  <p:cNvSpPr/>
                                                                                  <p:nvPr/>
                                                                                </p:nvSpPr>
                                                                                <p:spPr>
                                                                                  <a:xfrm>
                                                                                    <a:off x="1240403" y="0"/>
                                                                                    <a:ext cx="914400" cy="914400"/>
                                                                                  </a:xfrm>
                                                                                  <a:prstGeom prst="arc">
                                                                                    <a:avLst>
                                                                                      <a:gd name="adj1" fmla="val 18655230"/>
                                                                                      <a:gd name="adj2" fmla="val 5501082"/>
                                                                                    </a:avLst>
                                                                                  </a:prstGeom>
                                                                                  <a:ln w="50800">
                                                                                    <a:solidFill>
                                                                                      <a:srgbClr val="FF0000"/>
                                                                                    </a:solidFill>
                                                                                  </a:ln>
                                                                                </p:spPr>
                                                                                <p:style>
                                                                                  <a:lnRef idx="1">
                                                                                    <a:schemeClr val="accent1"/>
                                                                                  </a:lnRef>
                                                                                  <a:fillRef idx="0">
                                                                                    <a:schemeClr val="accent1"/>
                                                                                  </a:fillRef>
                                                                                  <a:effectRef idx="0">
                                                                                    <a:schemeClr val="accent1"/>
                                                                                  </a:effectRef>
                                                                                  <a:fontRef idx="minor">
                                                                                    <a:schemeClr val="tx1"/>
                                                                                  </a:fontRef>
                                                                                </p:style>
                                                                                <p:txBody>
                                              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                                              <a:prstTxWarp prst="textNoShape">
                                                                                      <a:avLst/>
                                                                                    </a:prstTxWarp>
                                                                                    <a:noAutofit/>
                                                                                  </a:bodyPr>
                                                                                  <a:lstStyle/>
                                                                                  <a:p>
                                                                                    <a:endParaRPr lang="en-GB"/>
                                                                                  </a:p>
                                                                                </p:txBody>
                                                                              </p:sp>
                                                                            </p:grpSp>
                                                                            <p:sp>
                                                                              <p:nvSpPr>
                                                                                <p:cNvPr id="116" name="Arc 115"/>
                                                                                <p:cNvSpPr/>
                                                                                <p:nvPr/>
                                                                              </p:nvSpPr>
                                                                              <p:spPr>
                                                                                <a:xfrm>
                                                                                  <a:off x="1534602" y="0"/>
                                                                                  <a:ext cx="2146300" cy="2145030"/>
                                                                                </a:xfrm>
                                                                                <a:prstGeom prst="arc">
                                                                                  <a:avLst>
                                                                                    <a:gd name="adj1" fmla="val 7466536"/>
                                                                                    <a:gd name="adj2" fmla="val 10918946"/>
                                                                                  </a:avLst>
                                                                                </a:prstGeom>
                                                                                <a:ln w="50800">
                                                                                  <a:solidFill>
                                                                                    <a:srgbClr val="FF0000"/>
                                                                                  </a:solidFill>
                                                                                </a:ln>
                                                                              </p:spPr>
                                                                              <p:style>
                                                                                <a:lnRef idx="1">
                                                                                  <a:schemeClr val="accent1"/>
                                                                                </a:lnRef>
                                                                                <a:fillRef idx="0">
                                                                                  <a:schemeClr val="accent1"/>
                                                                                </a:fillRef>
                                                                                <a:effectRef idx="0">
                                                                                  <a:schemeClr val="accent1"/>
                                                                                </a:effectRef>
                                                                                <a:fontRef idx="minor">
                                                                                  <a:schemeClr val="tx1"/>
                                                                                </a:fontRef>
                                                                              </p:style>
                                                                              <p:txBody>
                                            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                                            <a:prstTxWarp prst="textNoShape">
                                                                                    <a:avLst/>
                                                                                  </a:prstTxWarp>
                                                                                  <a:noAutofit/>
                                                                                </a:bodyPr>
                                                                                <a:lstStyle/>
                                                                                <a:p>
                                                                                  <a:endParaRPr lang="en-GB"/>
                                                                                </a:p>
                                                                              </p:txBody>
                                                                            </p:sp>
                                                                          </p:grpSp>
                                                                          <p:cxnSp>
                                                                            <p:nvCxnSpPr>
                                                                              <p:cNvPr id="114" name="Straight Arrow Connector 113"/>
                                                                              <p:cNvCxnSpPr/>
                                                                              <p:nvPr/>
                                                                            </p:nvCxnSpPr>
                                                                            <p:spPr>
                                                                              <a:xfrm flipH="1" flipV="1">
                                                                                <a:off x="1534602" y="0"/>
                                                                                <a:ext cx="0" cy="1518285"/>
                                                                              </a:xfrm>
                                                                              <a:prstGeom prst="straightConnector1">
                                                                                <a:avLst/>
                                                                              </a:prstGeom>
                                                                              <a:ln w="50800">
                                                                                <a:solidFill>
                                                                                  <a:srgbClr val="FF0000"/>
                                                                                </a:solidFill>
                                                                                <a:tailEnd type="arrow"/>
                                                                              </a:ln>
                                                                            </p:spPr>
                                                                            <p:style>
                                                                              <a:lnRef idx="1">
                                                                                <a:schemeClr val="accent1"/>
                                                                              </a:lnRef>
                                                                              <a:fillRef idx="0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tx1"/>
                                                                              </a:fontRef>
                                                                            </p:style>
                                                                          </p:cxnSp>
                                                                        </p:grpSp>
                                                                        <p:sp>
                                                                          <p:nvSpPr>
                                                                            <p:cNvPr id="112" name="Arc 111"/>
                                                                            <p:cNvSpPr/>
                                                                            <p:nvPr/>
                                                                          </p:nvSpPr>
                                                                          <p:spPr>
                                                                            <a:xfrm>
                                                                              <a:off x="1534602" y="0"/>
                                                                              <a:ext cx="913765" cy="913765"/>
                                                                            </a:xfrm>
                                                                            <a:prstGeom prst="arc">
                                                                              <a:avLst>
                                                                                <a:gd name="adj1" fmla="val 10726024"/>
                                                                                <a:gd name="adj2" fmla="val 16610225"/>
                                                                              </a:avLst>
                                                                            </a:prstGeom>
                                                                            <a:ln w="50800">
                                                                              <a:solidFill>
                                                                                <a:srgbClr val="FF0000"/>
                                                                              </a:solidFill>
                                                                            </a:ln>
                                                                          </p:spPr>
                                                                          <p:style>
                                                                            <a:lnRef idx="1">
                                                                              <a:schemeClr val="accent1"/>
                                                                            </a:lnRef>
                                                                            <a:fillRef idx="0">
                                                                              <a:schemeClr val="accent1"/>
                                                                            </a:fillRef>
                                                                            <a:effectRef idx="0">
                                                                              <a:schemeClr val="accent1"/>
                                                                            </a:effectRef>
                                                                            <a:fontRef idx="minor">
                                                                              <a:schemeClr val="tx1"/>
                                                                            </a:fontRef>
                                                                          </p:style>
                                                                          <p:txBody>
                                        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                                        <a:prstTxWarp prst="textNoShape">
                                                                                <a:avLst/>
                                                                              </a:prstTxWarp>
                                                                              <a:noAutofit/>
                                                                            </a:bodyPr>
                                                                            <a:lstStyle/>
                                                                            <a:p>
                                                                              <a:endParaRPr lang="en-GB"/>
                                                                            </a:p>
                                                                          </p:txBody>
                                                                        </p:sp>
                                                                      </p:grpSp>
                                                                      <p:cxnSp>
                                                                        <p:nvCxnSpPr>
                                                                          <p:cNvPr id="110" name="Straight Arrow Connector 109"/>
                                                                          <p:cNvCxnSpPr/>
                                                                          <p:nvPr/>
                                                                        </p:nvCxnSpPr>
                                                                        <p:spPr>
                                                                          <a:xfrm flipV="1">
                                                                            <a:off x="2043078" y="-8045"/>
                                                                            <a:ext cx="1640650" cy="8043"/>
                                                                          </a:xfrm>
                                                                          <a:prstGeom prst="straightConnector1">
                                                                            <a:avLst/>
                                                                          </a:prstGeom>
                                                                          <a:ln w="50800">
                                                                            <a:solidFill>
                                                                              <a:srgbClr val="FF0000"/>
                                                                            </a:solidFill>
                                                                            <a:tailEnd type="arrow"/>
                                                                          </a:ln>
                                                                        </p:spPr>
                                                                        <p:style>
                                                                          <a:lnRef idx="1">
                                                                            <a:schemeClr val="accent1"/>
                                                                          </a:lnRef>
                                                                          <a:fillRef idx="0">
                                                                            <a:schemeClr val="accent1"/>
                                                                          </a:fillRef>
                                                                          <a:effectRef idx="0">
                                                                            <a:schemeClr val="accent1"/>
                                                                          </a:effectRef>
                                                                          <a:fontRef idx="minor">
                                                                            <a:schemeClr val="tx1"/>
                                                                          </a:fontRef>
                                                                        </p:style>
                                                                      </p:cxnSp>
                                                                    </p:grpSp>
                                                                    <p:cxnSp>
                                                                      <p:nvCxnSpPr>
                                                                        <p:cNvPr id="108" name="Straight Arrow Connector 107"/>
                                                                        <p:cNvCxnSpPr/>
                                                                        <p:nvPr/>
                                                                      </p:nvCxnSpPr>
                                                                      <p:spPr>
                                                                        <a:xfrm flipV="1">
                                                                          <a:off x="4428490" y="1"/>
                                                                          <a:ext cx="0" cy="4945075"/>
                                                                        </a:xfrm>
                                                                        <a:prstGeom prst="straightConnector1">
                                                                          <a:avLst/>
                                                                        </a:prstGeom>
                                                                        <a:ln w="25400">
                                                                          <a:solidFill>
                                                                            <a:schemeClr val="tx1"/>
                                                                          </a:solidFill>
                                                                          <a:prstDash val="sysDash"/>
                                                                          <a:tailEnd type="arrow"/>
                                                                        </a:ln>
                                                                      </p:spPr>
                                                                      <p:style>
                                                                        <a:lnRef idx="1">
                                                                          <a:schemeClr val="accent1"/>
                                                                        </a:lnRef>
                                                                        <a:fillRef idx="0">
                                                                          <a:schemeClr val="accent1"/>
                                                                        </a:fillRef>
                                                                        <a:effectRef idx="0">
                                                                          <a:schemeClr val="accent1"/>
                                                                        </a:effectRef>
                                                                        <a:fontRef idx="minor">
                                                                          <a:schemeClr val="tx1"/>
                                                                        </a:fontRef>
                                                                      </p:style>
                                                                    </p:cxnSp>
                                                                  </p:grpSp>
                                                                  <p:grpSp>
                                                                    <p:nvGrpSpPr>
                                                                      <p:cNvPr id="95" name="Group 94"/>
                                                                      <p:cNvGrpSpPr/>
                                                                      <p:nvPr/>
                                                                    </p:nvGrpSpPr>
                                                                    <p:grpSpPr>
                                                                      <a:xfrm>
                                                                        <a:off x="1534468" y="2138383"/>
                                                                        <a:ext cx="2392814" cy="2807703"/>
                                                                        <a:chOff x="-134" y="-518"/>
                                                                        <a:chExt cx="2392841" cy="2807825"/>
                                                                      </a:xfrm>
                                                                    </p:grpSpPr>
                                                                    <p:grpSp>
                                                                      <p:nvGrpSpPr>
                                                                        <p:cNvPr id="99" name="Group 98"/>
                                                                        <p:cNvGrpSpPr/>
                                                                        <p:nvPr/>
                                                                      </p:nvGrpSpPr>
                                                                      <p:grpSpPr>
                                                                        <a:xfrm>
                                                                          <a:off x="-134" y="-518"/>
                                                                          <a:ext cx="2108451" cy="2807825"/>
                                                                          <a:chOff x="-134" y="-518"/>
                                                                          <a:chExt cx="2108819" cy="2807825"/>
                                                                        </a:xfrm>
                                                                      </p:grpSpPr>
                                                                      <p:cxnSp>
                                                                        <p:nvCxnSpPr>
                                                                          <p:cNvPr id="101" name="Straight Arrow Connector 100"/>
                                                                          <p:cNvCxnSpPr>
                                                                            <a:endCxn id="118" idx="2"/>
                                                                          </p:cNvCxnSpPr>
                                                                          <p:nvPr/>
                                                                        </p:nvCxnSpPr>
                                                                        <p:spPr>
                                                                          <a:xfrm flipH="1" flipV="1">
                                                                            <a:off x="149146" y="1550584"/>
                                                                            <a:ext cx="1959539" cy="198"/>
                                                                          </a:xfrm>
                                                                          <a:prstGeom prst="straightConnector1">
                                                                            <a:avLst/>
                                                                          </a:prstGeom>
                                                                          <a:ln>
                                                                            <a:solidFill>
                                                                              <a:schemeClr val="tx1"/>
                                                                            </a:solidFill>
                                                                            <a:prstDash val="sysDash"/>
                                                                            <a:tailEnd type="arrow"/>
                                                                          </a:ln>
                                                                        </p:spPr>
                                                                        <p:style>
                                                                          <a:lnRef idx="1">
                                                                            <a:schemeClr val="accent1"/>
                                                                          </a:lnRef>
                                                                          <a:fillRef idx="0">
                                                                            <a:schemeClr val="accent1"/>
                                                                          </a:fillRef>
                                                                          <a:effectRef idx="0">
                                                                            <a:schemeClr val="accent1"/>
                                                                          </a:effectRef>
                                                                          <a:fontRef idx="minor">
                                                                            <a:schemeClr val="tx1"/>
                                                                          </a:fontRef>
                                                                        </p:style>
                                                                      </p:cxnSp>
                                                                      <p:cxnSp>
                                                                        <p:nvCxnSpPr>
                                                                          <p:cNvPr id="102" name="Straight Arrow Connector 101"/>
                                                                          <p:cNvCxnSpPr/>
                                                                          <p:nvPr/>
                                                                        </p:nvCxnSpPr>
                                                                        <p:spPr>
                                                                          <a:xfrm flipH="1" flipV="1">
                                                                            <a:off x="0" y="453225"/>
                                                                            <a:ext cx="1899286" cy="1089026"/>
                                                                          </a:xfrm>
                                                                          <a:prstGeom prst="straightConnector1">
                                                                            <a:avLst/>
                                                                          </a:prstGeom>
                                                                          <a:ln>
                                                                            <a:solidFill>
                                                                              <a:schemeClr val="tx1"/>
                                                                            </a:solidFill>
                                                                            <a:prstDash val="sysDash"/>
                                                                            <a:tailEnd type="arrow"/>
                                                                          </a:ln>
                                                                        </p:spPr>
                                                                        <p:style>
                                                                          <a:lnRef idx="1">
                                                                            <a:schemeClr val="accent1"/>
                                                                          </a:lnRef>
                                                                          <a:fillRef idx="0">
                                                                            <a:schemeClr val="accent1"/>
                                                                          </a:fillRef>
                                                                          <a:effectRef idx="0">
                                                                            <a:schemeClr val="accent1"/>
                                                                          </a:effectRef>
                                                                          <a:fontRef idx="minor">
                                                                            <a:schemeClr val="tx1"/>
                                                                          </a:fontRef>
                                                                        </p:style>
                                                                      </p:cxnSp>
                                                                      <p:cxnSp>
                                                                        <p:nvCxnSpPr>
                                                                          <p:cNvPr id="103" name="Straight Arrow Connector 102"/>
                                                                          <p:cNvCxnSpPr/>
                                                                          <p:nvPr/>
                                                                        </p:nvCxnSpPr>
                                                                        <p:spPr>
                                                                          <a:xfrm flipV="1">
                                                                            <a:off x="-134" y="0"/>
                                                                            <a:ext cx="0" cy="2807307"/>
                                                                          </a:xfrm>
                                                                          <a:prstGeom prst="straightConnector1">
                                                                            <a:avLst/>
                                                                          </a:prstGeom>
                                                                          <a:ln>
                                                                            <a:solidFill>
                                                                              <a:schemeClr val="tx1"/>
                                                                            </a:solidFill>
                                                                            <a:prstDash val="sysDash"/>
                                                                            <a:tailEnd type="arrow"/>
                                                                          </a:ln>
                                                                        </p:spPr>
                                                                        <p:style>
                                                                          <a:lnRef idx="1">
                                                                            <a:schemeClr val="accent1"/>
                                                                          </a:lnRef>
                                                                          <a:fillRef idx="0">
                                                                            <a:schemeClr val="accent1"/>
                                                                          </a:fillRef>
                                                                          <a:effectRef idx="0">
                                                                            <a:schemeClr val="accent1"/>
                                                                          </a:effectRef>
                                                                          <a:fontRef idx="minor">
                                                                            <a:schemeClr val="tx1"/>
                                                                          </a:fontRef>
                                                                        </p:style>
                                                                      </p:cxnSp>
                                                                      <p:cxnSp>
                                                                        <p:nvCxnSpPr>
                                                                          <p:cNvPr id="104" name="Straight Arrow Connector 103"/>
                                                                          <p:cNvCxnSpPr/>
                                                                          <p:nvPr/>
                                                                        </p:nvCxnSpPr>
                                                                        <p:spPr>
                                                                          <a:xfrm flipV="1">
                                                                            <a:off x="190834" y="1075657"/>
                                                                            <a:ext cx="756" cy="467034"/>
                                                                          </a:xfrm>
                                                                          <a:prstGeom prst="straightConnector1">
                                                                            <a:avLst/>
                                                                          </a:prstGeom>
                                                                          <a:ln>
                                                                            <a:solidFill>
                                                                              <a:schemeClr val="tx1"/>
                                                                            </a:solidFill>
                                                                            <a:prstDash val="sysDash"/>
                                                                            <a:tailEnd type="arrow"/>
                                                                          </a:ln>
                                                                        </p:spPr>
                                                                        <p:style>
                                                                          <a:lnRef idx="1">
                                                                            <a:schemeClr val="accent1"/>
                                                                          </a:lnRef>
                                                                          <a:fillRef idx="0">
                                                                            <a:schemeClr val="accent1"/>
                                                                          </a:fillRef>
                                                                          <a:effectRef idx="0">
                                                                            <a:schemeClr val="accent1"/>
                                                                          </a:effectRef>
                                                                          <a:fontRef idx="minor">
                                                                            <a:schemeClr val="tx1"/>
                                                                          </a:fontRef>
                                                                        </p:style>
                                                                      </p:cxnSp>
                                                                      <p:cxnSp>
                                                                        <p:nvCxnSpPr>
                                                                          <p:cNvPr id="105" name="Straight Arrow Connector 104"/>
                                                                          <p:cNvCxnSpPr/>
                                                                          <p:nvPr/>
                                                                        </p:nvCxnSpPr>
                                                                        <p:spPr>
                                                                          <a:xfrm flipV="1">
                                                                            <a:off x="198688" y="-518"/>
                                                                            <a:ext cx="610150" cy="1110310"/>
                                                                          </a:xfrm>
                                                                          <a:prstGeom prst="straightConnector1">
                                                                            <a:avLst/>
                                                                          </a:prstGeom>
                                                                          <a:ln>
                                                                            <a:solidFill>
                                                                              <a:schemeClr val="tx1"/>
                                                                            </a:solidFill>
                                                                            <a:prstDash val="sysDash"/>
                                                                            <a:tailEnd type="arrow"/>
                                                                          </a:ln>
                                                                        </p:spPr>
                                                                        <p:style>
                                                                          <a:lnRef idx="1">
                                                                            <a:schemeClr val="accent1"/>
                                                                          </a:lnRef>
                                                                          <a:fillRef idx="0">
                                                                            <a:schemeClr val="accent1"/>
                                                                          </a:fillRef>
                                                                          <a:effectRef idx="0">
                                                                            <a:schemeClr val="accent1"/>
                                                                          </a:effectRef>
                                                                          <a:fontRef idx="minor">
                                                                            <a:schemeClr val="tx1"/>
                                                                          </a:fontRef>
                                                                        </p:style>
                                                                      </p:cxnSp>
                                                                      <p:cxnSp>
                                                                        <p:nvCxnSpPr>
                                                                          <p:cNvPr id="106" name="Straight Arrow Connector 105"/>
                                                                          <p:cNvCxnSpPr/>
                                                                          <p:nvPr/>
                                                                        </p:nvCxnSpPr>
                                                                        <p:spPr>
                                                                          <a:xfrm>
                                                                            <a:off x="0" y="0"/>
                                                                            <a:ext cx="809266" cy="1"/>
                                                                          </a:xfrm>
                                                                          <a:prstGeom prst="straightConnector1">
                                                                            <a:avLst/>
                                                                          </a:prstGeom>
                                                                          <a:ln>
                                                                            <a:solidFill>
                                                                              <a:schemeClr val="tx1"/>
                                                                            </a:solidFill>
                                                                            <a:prstDash val="sysDash"/>
                                                                            <a:tailEnd type="arrow"/>
                                                                          </a:ln>
                                                                        </p:spPr>
                                                                        <p:style>
                                                                          <a:lnRef idx="1">
                                                                            <a:schemeClr val="accent1"/>
                                                                          </a:lnRef>
                                                                          <a:fillRef idx="0">
                                                                            <a:schemeClr val="accent1"/>
                                                                          </a:fillRef>
                                                                          <a:effectRef idx="0">
                                                                            <a:schemeClr val="accent1"/>
                                                                          </a:effectRef>
                                                                          <a:fontRef idx="minor">
                                                                            <a:schemeClr val="tx1"/>
                                                                          </a:fontRef>
                                                                        </p:style>
                                                                      </p:cxnSp>
                                                                    </p:grpSp>
                                                                    <p:sp>
                                                                      <p:nvSpPr>
                                                                        <p:cNvPr id="100" name="Arc 99"/>
                                                                        <p:cNvSpPr/>
                                                                        <p:nvPr/>
                                                                      </p:nvSpPr>
                                                                      <p:spPr>
                                                                        <a:xfrm rot="4520067">
                                                                          <a:off x="1478942" y="962108"/>
                                                                          <a:ext cx="913765" cy="913765"/>
                                                                        </a:xfrm>
                                                                        <a:prstGeom prst="arc">
                                                                          <a:avLst>
                                                                            <a:gd name="adj1" fmla="val 5330832"/>
                                                                            <a:gd name="adj2" fmla="val 7196293"/>
                                                                          </a:avLst>
                                                                        </a:prstGeom>
                                                                        <a:ln>
                                                                          <a:solidFill>
                                                                            <a:schemeClr val="tx1"/>
                                                                          </a:solidFill>
                                                                          <a:prstDash val="sysDot"/>
                                                                        </a:ln>
                                                                      </p:spPr>
                                                                      <p:style>
                                                                        <a:lnRef idx="1">
                                                                          <a:schemeClr val="accent1"/>
                                                                        </a:lnRef>
                                                                        <a:fillRef idx="0">
                                                                          <a:schemeClr val="accent1"/>
                                                                        </a:fillRef>
                                                                        <a:effectRef idx="0">
                                                                          <a:schemeClr val="accent1"/>
                                                                        </a:effectRef>
                                                                        <a:fontRef idx="minor">
                                                                          <a:schemeClr val="tx1"/>
                                                                        </a:fontRef>
                                                                      </p:style>
                                                                      <p:txBody>
                                    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                                    <a:prstTxWarp prst="textNoShape">
                                                                            <a:avLst/>
                                                                          </a:prstTxWarp>
                                                                          <a:noAutofit/>
                                                                        </a:bodyPr>
                                                                        <a:lstStyle/>
                                                                        <a:p>
                                                                          <a:endParaRPr lang="en-GB"/>
                                                                        </a:p>
                                                                      </p:txBody>
                                                                    </p:sp>
                                                                  </p:grpSp>
                                                                  <p:grpSp>
                                                                    <p:nvGrpSpPr>
                                                                      <p:cNvPr id="96" name="Group 95"/>
                                                                      <p:cNvGrpSpPr/>
                                                                      <p:nvPr/>
                                                                    </p:nvGrpSpPr>
                                                                    <p:grpSpPr>
                                                                      <a:xfrm>
                                                                        <a:off x="1510748" y="0"/>
                                                                        <a:ext cx="516835" cy="461176"/>
                                                                        <a:chOff x="0" y="0"/>
                                                                        <a:chExt cx="516835" cy="461176"/>
                                                                      </a:xfrm>
                                                                    </p:grpSpPr>
                                                                    <p:cxnSp>
                                                                      <p:nvCxnSpPr>
                                                                        <p:cNvPr id="97" name="Straight Arrow Connector 96"/>
                                                                        <p:cNvCxnSpPr/>
                                                                        <p:nvPr/>
                                                                      </p:nvCxnSpPr>
                                                                      <p:spPr>
                                                                        <a:xfrm flipH="1">
                                                                          <a:off x="0" y="461176"/>
                                                                          <a:ext cx="508628" cy="0"/>
                                                                        </a:xfrm>
                                                                        <a:prstGeom prst="straightConnector1">
                                                                          <a:avLst/>
                                                                        </a:prstGeom>
                                                                        <a:ln>
                                                                          <a:solidFill>
                                                                            <a:schemeClr val="tx1"/>
                                                                          </a:solidFill>
                                                                          <a:prstDash val="sysDash"/>
                                                                          <a:tailEnd type="arrow"/>
                                                                        </a:ln>
                                                                      </p:spPr>
                                                                      <p:style>
                                                                        <a:lnRef idx="1">
                                                                          <a:schemeClr val="accent1"/>
                                                                        </a:lnRef>
                                                                        <a:fillRef idx="0">
                                                                          <a:schemeClr val="accent1"/>
                                                                        </a:fillRef>
                                                                        <a:effectRef idx="0">
                                                                          <a:schemeClr val="accent1"/>
                                                                        </a:effectRef>
                                                                        <a:fontRef idx="minor">
                                                                          <a:schemeClr val="tx1"/>
                                                                        </a:fontRef>
                                                                      </p:style>
                                                                    </p:cxnSp>
                                                                    <p:cxnSp>
                                                                      <p:nvCxnSpPr>
                                                                        <p:cNvPr id="98" name="Straight Arrow Connector 97"/>
                                                                        <p:cNvCxnSpPr/>
                                                                        <p:nvPr/>
                                                                      </p:nvCxnSpPr>
                                                                      <p:spPr>
                                                                        <a:xfrm flipV="1">
                                                                          <a:off x="516835" y="0"/>
                                                                          <a:ext cx="0" cy="461176"/>
                                                                        </a:xfrm>
                                                                        <a:prstGeom prst="straightConnector1">
                                                                          <a:avLst/>
                                                                        </a:prstGeom>
                                                                        <a:ln>
                                                                          <a:solidFill>
                                                                            <a:schemeClr val="tx1"/>
                                                                          </a:solidFill>
                                                                          <a:prstDash val="sysDash"/>
                                                                          <a:tailEnd type="arrow"/>
                                                                        </a:ln>
                                                                      </p:spPr>
                                                                      <p:style>
                                                                        <a:lnRef idx="1">
                                                                          <a:schemeClr val="accent1"/>
                                                                        </a:lnRef>
                                                                        <a:fillRef idx="0">
                                                                          <a:schemeClr val="accent1"/>
                                                                        </a:fillRef>
                                                                        <a:effectRef idx="0">
                                                                          <a:schemeClr val="accent1"/>
                                                                        </a:effectRef>
                                                                        <a:fontRef idx="minor">
                                                                          <a:schemeClr val="tx1"/>
                                                                        </a:fontRef>
                                                                      </p:style>
                                                                    </p:cxnSp>
                                                                  </p:grpSp>
                                                                </p:grpSp>
                                                              </p:grpSp>
                                                              <p:grpSp>
                                                                <p:nvGrpSpPr>
                                                                  <p:cNvPr id="74" name="Group 73"/>
                                                                  <p:cNvGrpSpPr/>
                                                                  <p:nvPr/>
                                                                </p:nvGrpSpPr>
                                                                <p:grpSpPr>
                                                                  <a:xfrm>
                                                                    <a:off x="27269" y="0"/>
                                                                    <a:ext cx="5069904" cy="5302096"/>
                                                                    <a:chOff x="27269" y="0"/>
                                                                    <a:chExt cx="5069904" cy="5302096"/>
                                                                  </a:xfrm>
                                                                </p:grpSpPr>
                                                                <p:cxnSp>
                                                                  <p:nvCxnSpPr>
                                                                    <p:cNvPr id="75" name="Straight Arrow Connector 74"/>
                                                                    <p:cNvCxnSpPr/>
                                                                    <p:nvPr/>
                                                                  </p:nvCxnSpPr>
                                                                  <p:spPr>
                                                                    <a:xfrm flipH="1" flipV="1">
                                                                      <a:off x="661916" y="4790364"/>
                                                                      <a:ext cx="1" cy="511732"/>
                                                                    </a:xfrm>
                                                                    <a:prstGeom prst="straightConnector1">
                                                                      <a:avLst/>
                                                                    </a:prstGeom>
                                                                    <a:ln>
                                                                      <a:solidFill>
                                                                        <a:schemeClr val="tx1"/>
                                                                      </a:solidFill>
                                                                      <a:prstDash val="sysDash"/>
                                                                      <a:tailEnd type="arrow"/>
                                                                    </a:ln>
                                                                  </p:spPr>
                                                                  <p:style>
                                                                    <a:lnRef idx="1">
                                                                      <a:schemeClr val="accent1"/>
                                                                    </a:lnRef>
                                                                    <a:fillRef idx="0">
                                                                      <a:schemeClr val="accent1"/>
                                                                    </a:fillRef>
                                                                    <a:effectRef idx="0">
                                                                      <a:schemeClr val="accent1"/>
                                                                    </a:effectRef>
                                                                    <a:fontRef idx="minor">
                                                                      <a:schemeClr val="tx1"/>
                                                                    </a:fontRef>
                                                                  </p:style>
                                                                </p:cxnSp>
                                                                <p:cxnSp>
                                                                  <p:nvCxnSpPr>
                                                                    <p:cNvPr id="76" name="Straight Arrow Connector 75"/>
                                                                    <p:cNvCxnSpPr/>
                                                                    <p:nvPr/>
                                                                  </p:nvCxnSpPr>
                                                                  <p:spPr>
                                                                    <a:xfrm>
                                                                      <a:off x="668740" y="5070144"/>
                                                                      <a:ext cx="1534602" cy="0"/>
                                                                    </a:xfrm>
                                                                    <a:prstGeom prst="straightConnector1">
                                                                      <a:avLst/>
                                                                    </a:prstGeom>
                                                                    <a:ln w="12700">
                                                                      <a:solidFill>
                                                                        <a:schemeClr val="accent1"/>
                                                                      </a:solidFill>
                                                                      <a:headEnd type="arrow"/>
                                                                      <a:tailEnd type="arrow"/>
                                                                    </a:ln>
                                                                  </p:spPr>
                                                                  <p:style>
                                                                    <a:lnRef idx="1">
                                                                      <a:schemeClr val="accent1"/>
                                                                    </a:lnRef>
                                                                    <a:fillRef idx="0">
                                                                      <a:schemeClr val="accent1"/>
                                                                    </a:fillRef>
                                                                    <a:effectRef idx="0">
                                                                      <a:schemeClr val="accent1"/>
                                                                    </a:effectRef>
                                                                    <a:fontRef idx="minor">
                                                                      <a:schemeClr val="tx1"/>
                                                                    </a:fontRef>
                                                                  </p:style>
                                                                </p:cxnSp>
                                                                <p:cxnSp>
                                                                  <p:nvCxnSpPr>
                                                                    <p:cNvPr id="77" name="Straight Arrow Connector 76"/>
                                                                    <p:cNvCxnSpPr/>
                                                                    <p:nvPr/>
                                                                  </p:nvCxnSpPr>
                                                                  <p:spPr>
                                                                    <a:xfrm>
                                                                      <a:off x="2204113" y="5070144"/>
                                                                      <a:ext cx="2893060" cy="0"/>
                                                                    </a:xfrm>
                                                                    <a:prstGeom prst="straightConnector1">
                                                                      <a:avLst/>
                                                                    </a:prstGeom>
                                                                    <a:ln w="12700">
                                                                      <a:solidFill>
                                                                        <a:schemeClr val="accent1"/>
                                                                      </a:solidFill>
                                                                      <a:headEnd type="arrow"/>
                                                                      <a:tailEnd type="arrow"/>
                                                                    </a:ln>
                                                                  </p:spPr>
                                                                  <p:style>
                                                                    <a:lnRef idx="1">
                                                                      <a:schemeClr val="accent1"/>
                                                                    </a:lnRef>
                                                                    <a:fillRef idx="0">
                                                                      <a:schemeClr val="accent1"/>
                                                                    </a:fillRef>
                                                                    <a:effectRef idx="0">
                                                                      <a:schemeClr val="accent1"/>
                                                                    </a:effectRef>
                                                                    <a:fontRef idx="minor">
                                                                      <a:schemeClr val="tx1"/>
                                                                    </a:fontRef>
                                                                  </p:style>
                                                                </p:cxnSp>
                                                                <p:cxnSp>
                                                                  <p:nvCxnSpPr>
                                                                    <p:cNvPr id="78" name="Straight Arrow Connector 77"/>
                                                                    <p:cNvCxnSpPr/>
                                                                    <p:nvPr/>
                                                                  </p:nvCxnSpPr>
                                                                  <p:spPr>
                                                                    <a:xfrm>
                                                                      <a:off x="27295" y="4742597"/>
                                                                      <a:ext cx="636423" cy="0"/>
                                                                    </a:xfrm>
                                                                    <a:prstGeom prst="straightConnector1">
                                                                      <a:avLst/>
                                                                    </a:prstGeom>
                                                                    <a:ln>
                                                                      <a:solidFill>
                                                                        <a:schemeClr val="tx1"/>
                                                                      </a:solidFill>
                                                                      <a:prstDash val="sysDash"/>
                                                                      <a:tailEnd type="arrow"/>
                                                                    </a:ln>
                                                                  </p:spPr>
                                                                  <p:style>
                                                                    <a:lnRef idx="1">
                                                                      <a:schemeClr val="accent1"/>
                                                                    </a:lnRef>
                                                                    <a:fillRef idx="0">
                                                                      <a:schemeClr val="accent1"/>
                                                                    </a:fillRef>
                                                                    <a:effectRef idx="0">
                                                                      <a:schemeClr val="accent1"/>
                                                                    </a:effectRef>
                                                                    <a:fontRef idx="minor">
                                                                      <a:schemeClr val="tx1"/>
                                                                    </a:fontRef>
                                                                  </p:style>
                                                                </p:cxnSp>
                                                                <p:cxnSp>
                                                                  <p:nvCxnSpPr>
                                                                    <p:cNvPr id="79" name="Straight Arrow Connector 78"/>
                                                                    <p:cNvCxnSpPr/>
                                                                    <p:nvPr/>
                                                                  </p:nvCxnSpPr>
                                                                  <p:spPr>
                                                                    <a:xfrm>
                                                                      <a:off x="27295" y="4046561"/>
                                                                      <a:ext cx="636423" cy="0"/>
                                                                    </a:xfrm>
                                                                    <a:prstGeom prst="straightConnector1">
                                                                      <a:avLst/>
                                                                    </a:prstGeom>
                                                                    <a:ln>
                                                                      <a:solidFill>
                                                                        <a:schemeClr val="tx1"/>
                                                                      </a:solidFill>
                                                                      <a:prstDash val="sysDash"/>
                                                                      <a:tailEnd type="arrow"/>
                                                                    </a:ln>
                                                                  </p:spPr>
                                                                  <p:style>
                                                                    <a:lnRef idx="1">
                                                                      <a:schemeClr val="accent1"/>
                                                                    </a:lnRef>
                                                                    <a:fillRef idx="0">
                                                                      <a:schemeClr val="accent1"/>
                                                                    </a:fillRef>
                                                                    <a:effectRef idx="0">
                                                                      <a:schemeClr val="accent1"/>
                                                                    </a:effectRef>
                                                                    <a:fontRef idx="minor">
                                                                      <a:schemeClr val="tx1"/>
                                                                    </a:fontRef>
                                                                  </p:style>
                                                                </p:cxnSp>
                                                                <p:cxnSp>
                                                                  <p:nvCxnSpPr>
                                                                    <p:cNvPr id="80" name="Straight Arrow Connector 79"/>
                                                                    <p:cNvCxnSpPr/>
                                                                    <p:nvPr/>
                                                                  </p:nvCxnSpPr>
                                                                  <p:spPr>
                                                                    <a:xfrm flipV="1">
                                                                      <a:off x="143301" y="4046561"/>
                                                                      <a:ext cx="0" cy="694944"/>
                                                                    </a:xfrm>
                                                                    <a:prstGeom prst="straightConnector1">
                                                                      <a:avLst/>
                                                                    </a:prstGeom>
                                                                    <a:ln w="12700">
                                                                      <a:solidFill>
                                                                        <a:schemeClr val="accent1"/>
                                                                      </a:solidFill>
                                                                      <a:headEnd type="arrow"/>
                                                                      <a:tailEnd type="arrow"/>
                                                                    </a:ln>
                                                                  </p:spPr>
                                                                  <p:style>
                                                                    <a:lnRef idx="1">
                                                                      <a:schemeClr val="accent1"/>
                                                                    </a:lnRef>
                                                                    <a:fillRef idx="0">
                                                                      <a:schemeClr val="accent1"/>
                                                                    </a:fillRef>
                                                                    <a:effectRef idx="0">
                                                                      <a:schemeClr val="accent1"/>
                                                                    </a:effectRef>
                                                                    <a:fontRef idx="minor">
                                                                      <a:schemeClr val="tx1"/>
                                                                    </a:fontRef>
                                                                  </p:style>
                                                                </p:cxnSp>
                                                                <p:cxnSp>
                                                                  <p:nvCxnSpPr>
                                                                    <p:cNvPr id="81" name="Straight Arrow Connector 80"/>
                                                                    <p:cNvCxnSpPr/>
                                                                    <p:nvPr/>
                                                                  </p:nvCxnSpPr>
                                                                  <p:spPr>
                                                                    <a:xfrm>
                                                                      <a:off x="655094" y="3536068"/>
                                                                      <a:ext cx="0" cy="495178"/>
                                                                    </a:xfrm>
                                                                    <a:prstGeom prst="straightConnector1">
                                                                      <a:avLst/>
                                                                    </a:prstGeom>
                                                                    <a:ln>
                                                                      <a:solidFill>
                                                                        <a:schemeClr val="tx1"/>
                                                                      </a:solidFill>
                                                                      <a:prstDash val="sysDash"/>
                                                                      <a:tailEnd type="arrow"/>
                                                                    </a:ln>
                                                                  </p:spPr>
                                                                  <p:style>
                                                                    <a:lnRef idx="1">
                                                                      <a:schemeClr val="accent1"/>
                                                                    </a:lnRef>
                                                                    <a:fillRef idx="0">
                                                                      <a:schemeClr val="accent1"/>
                                                                    </a:fillRef>
                                                                    <a:effectRef idx="0">
                                                                      <a:schemeClr val="accent1"/>
                                                                    </a:effectRef>
                                                                    <a:fontRef idx="minor">
                                                                      <a:schemeClr val="tx1"/>
                                                                    </a:fontRef>
                                                                  </p:style>
                                                                </p:cxnSp>
                                                                <p:cxnSp>
                                                                  <p:nvCxnSpPr>
                                                                    <p:cNvPr id="82" name="Straight Arrow Connector 81"/>
                                                                    <p:cNvCxnSpPr/>
                                                                    <p:nvPr/>
                                                                  </p:nvCxnSpPr>
                                                                  <p:spPr>
                                                                    <a:xfrm>
                                                                      <a:off x="2196518" y="4421949"/>
                                                                      <a:ext cx="197504" cy="0"/>
                                                                    </a:xfrm>
                                                                    <a:prstGeom prst="straightConnector1">
                                                                      <a:avLst/>
                                                                    </a:prstGeom>
                                                                    <a:ln w="12700">
                                                                      <a:solidFill>
                                                                        <a:schemeClr val="accent1"/>
                                                                      </a:solidFill>
                                                                      <a:headEnd type="arrow"/>
                                                                      <a:tailEnd type="arrow"/>
                                                                    </a:ln>
                                                                  </p:spPr>
                                                                  <p:style>
                                                                    <a:lnRef idx="1">
                                                                      <a:schemeClr val="accent1"/>
                                                                    </a:lnRef>
                                                                    <a:fillRef idx="0">
                                                                      <a:schemeClr val="accent1"/>
                                                                    </a:fillRef>
                                                                    <a:effectRef idx="0">
                                                                      <a:schemeClr val="accent1"/>
                                                                    </a:effectRef>
                                                                    <a:fontRef idx="minor">
                                                                      <a:schemeClr val="tx1"/>
                                                                    </a:fontRef>
                                                                  </p:style>
                                                                </p:cxnSp>
                                                                <p:cxnSp>
                                                                  <p:nvCxnSpPr>
                                                                    <p:cNvPr id="83" name="Straight Arrow Connector 82"/>
                                                                    <p:cNvCxnSpPr/>
                                                                    <p:nvPr/>
                                                                  </p:nvCxnSpPr>
                                                                  <p:spPr>
                                                                    <a:xfrm>
                                                                      <a:off x="27269" y="2958065"/>
                                                                      <a:ext cx="2176569" cy="0"/>
                                                                    </a:xfrm>
                                                                    <a:prstGeom prst="straightConnector1">
                                                                      <a:avLst/>
                                                                    </a:prstGeom>
                                                                    <a:ln>
                                                                      <a:solidFill>
                                                                        <a:schemeClr val="tx1"/>
                                                                      </a:solidFill>
                                                                      <a:prstDash val="sysDash"/>
                                                                      <a:tailEnd type="arrow"/>
                                                                    </a:ln>
                                                                  </p:spPr>
                                                                  <p:style>
                                                                    <a:lnRef idx="1">
                                                                      <a:schemeClr val="accent1"/>
                                                                    </a:lnRef>
                                                                    <a:fillRef idx="0">
                                                                      <a:schemeClr val="accent1"/>
                                                                    </a:fillRef>
                                                                    <a:effectRef idx="0">
                                                                      <a:schemeClr val="accent1"/>
                                                                    </a:effectRef>
                                                                    <a:fontRef idx="minor">
                                                                      <a:schemeClr val="tx1"/>
                                                                    </a:fontRef>
                                                                  </p:style>
                                                                </p:cxnSp>
                                                                <p:cxnSp>
                                                                  <p:nvCxnSpPr>
                                                                    <p:cNvPr id="84" name="Straight Arrow Connector 83"/>
                                                                    <p:cNvCxnSpPr/>
                                                                    <p:nvPr/>
                                                                  </p:nvCxnSpPr>
                                                                  <p:spPr>
                                                                    <a:xfrm>
                                                                      <a:off x="27295" y="2497541"/>
                                                                      <a:ext cx="2171293" cy="0"/>
                                                                    </a:xfrm>
                                                                    <a:prstGeom prst="straightConnector1">
                                                                      <a:avLst/>
                                                                    </a:prstGeom>
                                                                    <a:ln>
                                                                      <a:solidFill>
                                                                        <a:schemeClr val="tx1"/>
                                                                      </a:solidFill>
                                                                      <a:prstDash val="sysDash"/>
                                                                      <a:tailEnd type="arrow"/>
                                                                    </a:ln>
                                                                  </p:spPr>
                                                                  <p:style>
                                                                    <a:lnRef idx="1">
                                                                      <a:schemeClr val="accent1"/>
                                                                    </a:lnRef>
                                                                    <a:fillRef idx="0">
                                                                      <a:schemeClr val="accent1"/>
                                                                    </a:fillRef>
                                                                    <a:effectRef idx="0">
                                                                      <a:schemeClr val="accent1"/>
                                                                    </a:effectRef>
                                                                    <a:fontRef idx="minor">
                                                                      <a:schemeClr val="tx1"/>
                                                                    </a:fontRef>
                                                                  </p:style>
                                                                </p:cxnSp>
                                                                <p:cxnSp>
                                                                  <p:nvCxnSpPr>
                                                                    <p:cNvPr id="85" name="Straight Arrow Connector 84"/>
                                                                    <p:cNvCxnSpPr/>
                                                                    <p:nvPr/>
                                                                  </p:nvCxnSpPr>
                                                                  <p:spPr>
                                                                    <a:xfrm flipH="1" flipV="1">
                                                                      <a:off x="143301" y="2490718"/>
                                                                      <a:ext cx="1" cy="449243"/>
                                                                    </a:xfrm>
                                                                    <a:prstGeom prst="straightConnector1">
                                                                      <a:avLst/>
                                                                    </a:prstGeom>
                                                                    <a:ln w="12700">
                                                                      <a:solidFill>
                                                                        <a:schemeClr val="accent1"/>
                                                                      </a:solidFill>
                                                                      <a:headEnd type="arrow"/>
                                                                      <a:tailEnd type="arrow"/>
                                                                    </a:ln>
                                                                  </p:spPr>
                                                                  <p:style>
                                                                    <a:lnRef idx="1">
                                                                      <a:schemeClr val="accent1"/>
                                                                    </a:lnRef>
                                                                    <a:fillRef idx="0">
                                                                      <a:schemeClr val="accent1"/>
                                                                    </a:fillRef>
                                                                    <a:effectRef idx="0">
                                                                      <a:schemeClr val="accent1"/>
                                                                    </a:effectRef>
                                                                    <a:fontRef idx="minor">
                                                                      <a:schemeClr val="tx1"/>
                                                                    </a:fontRef>
                                                                  </p:style>
                                                                </p:cxnSp>
                                                                <p:cxnSp>
                                                                  <p:nvCxnSpPr>
                                                                    <p:cNvPr id="86" name="Straight Arrow Connector 85"/>
                                                                    <p:cNvCxnSpPr/>
                                                                    <p:nvPr/>
                                                                  </p:nvCxnSpPr>
                                                                  <p:spPr>
                                                                    <a:xfrm flipV="1">
                                                                      <a:off x="27295" y="812038"/>
                                                                      <a:ext cx="2143770" cy="3945"/>
                                                                    </a:xfrm>
                                                                    <a:prstGeom prst="straightConnector1">
                                                                      <a:avLst/>
                                                                    </a:prstGeom>
                                                                    <a:ln>
                                                                      <a:solidFill>
                                                                        <a:schemeClr val="tx1"/>
                                                                      </a:solidFill>
                                                                      <a:prstDash val="sysDash"/>
                                                                      <a:tailEnd type="arrow"/>
                                                                    </a:ln>
                                                                  </p:spPr>
                                                                  <p:style>
                                                                    <a:lnRef idx="1">
                                                                      <a:schemeClr val="accent1"/>
                                                                    </a:lnRef>
                                                                    <a:fillRef idx="0">
                                                                      <a:schemeClr val="accent1"/>
                                                                    </a:fillRef>
                                                                    <a:effectRef idx="0">
                                                                      <a:schemeClr val="accent1"/>
                                                                    </a:effectRef>
                                                                    <a:fontRef idx="minor">
                                                                      <a:schemeClr val="tx1"/>
                                                                    </a:fontRef>
                                                                  </p:style>
                                                                </p:cxnSp>
                                                                <p:cxnSp>
                                                                  <p:nvCxnSpPr>
                                                                    <p:cNvPr id="87" name="Straight Arrow Connector 86"/>
                                                                    <p:cNvCxnSpPr/>
                                                                    <p:nvPr/>
                                                                  </p:nvCxnSpPr>
                                                                  <p:spPr>
                                                                    <a:xfrm flipV="1">
                                                                      <a:off x="143301" y="812042"/>
                                                                      <a:ext cx="0" cy="1666875"/>
                                                                    </a:xfrm>
                                                                    <a:prstGeom prst="straightConnector1">
                                                                      <a:avLst/>
                                                                    </a:prstGeom>
                                                                    <a:ln w="12700">
                                                                      <a:solidFill>
                                                                        <a:schemeClr val="accent1"/>
                                                                      </a:solidFill>
                                                                      <a:headEnd type="arrow"/>
                                                                      <a:tailEnd type="arrow"/>
                                                                    </a:ln>
                                                                  </p:spPr>
                                                                  <p:style>
                                                                    <a:lnRef idx="1">
                                                                      <a:schemeClr val="accent1"/>
                                                                    </a:lnRef>
                                                                    <a:fillRef idx="0">
                                                                      <a:schemeClr val="accent1"/>
                                                                    </a:fillRef>
                                                                    <a:effectRef idx="0">
                                                                      <a:schemeClr val="accent1"/>
                                                                    </a:effectRef>
                                                                    <a:fontRef idx="minor">
                                                                      <a:schemeClr val="tx1"/>
                                                                    </a:fontRef>
                                                                  </p:style>
                                                                </p:cxnSp>
                                                                <p:cxnSp>
                                                                  <p:nvCxnSpPr>
                                                                    <p:cNvPr id="88" name="Straight Arrow Connector 87"/>
                                                                    <p:cNvCxnSpPr/>
                                                                    <p:nvPr/>
                                                                  </p:nvCxnSpPr>
                                                                  <p:spPr>
                                                                    <a:xfrm flipV="1">
                                                                      <a:off x="27269" y="348015"/>
                                                                      <a:ext cx="2670191" cy="6826"/>
                                                                    </a:xfrm>
                                                                    <a:prstGeom prst="straightConnector1">
                                                                      <a:avLst/>
                                                                    </a:prstGeom>
                                                                    <a:ln>
                                                                      <a:solidFill>
                                                                        <a:schemeClr val="tx1"/>
                                                                      </a:solidFill>
                                                                      <a:prstDash val="sysDash"/>
                                                                      <a:tailEnd type="arrow"/>
                                                                    </a:ln>
                                                                  </p:spPr>
                                                                  <p:style>
                                                                    <a:lnRef idx="1">
                                                                      <a:schemeClr val="accent1"/>
                                                                    </a:lnRef>
                                                                    <a:fillRef idx="0">
                                                                      <a:schemeClr val="accent1"/>
                                                                    </a:fillRef>
                                                                    <a:effectRef idx="0">
                                                                      <a:schemeClr val="accent1"/>
                                                                    </a:effectRef>
                                                                    <a:fontRef idx="minor">
                                                                      <a:schemeClr val="tx1"/>
                                                                    </a:fontRef>
                                                                  </p:style>
                                                                </p:cxnSp>
                                                                <p:cxnSp>
                                                                  <p:nvCxnSpPr>
                                                                    <p:cNvPr id="89" name="Straight Arrow Connector 88"/>
                                                                    <p:cNvCxnSpPr/>
                                                                    <p:nvPr/>
                                                                  </p:nvCxnSpPr>
                                                                  <p:spPr>
                                                                    <a:xfrm flipV="1">
                                                                      <a:off x="143301" y="354842"/>
                                                                      <a:ext cx="1" cy="461145"/>
                                                                    </a:xfrm>
                                                                    <a:prstGeom prst="straightConnector1">
                                                                      <a:avLst/>
                                                                    </a:prstGeom>
                                                                    <a:ln w="12700">
                                                                      <a:solidFill>
                                                                        <a:schemeClr val="accent1"/>
                                                                      </a:solidFill>
                                                                      <a:headEnd type="arrow"/>
                                                                      <a:tailEnd type="arrow"/>
                                                                    </a:ln>
                                                                  </p:spPr>
                                                                  <p:style>
                                                                    <a:lnRef idx="1">
                                                                      <a:schemeClr val="accent1"/>
                                                                    </a:lnRef>
                                                                    <a:fillRef idx="0">
                                                                      <a:schemeClr val="accent1"/>
                                                                    </a:fillRef>
                                                                    <a:effectRef idx="0">
                                                                      <a:schemeClr val="accent1"/>
                                                                    </a:effectRef>
                                                                    <a:fontRef idx="minor">
                                                                      <a:schemeClr val="tx1"/>
                                                                    </a:fontRef>
                                                                  </p:style>
                                                                </p:cxnSp>
                                                                <p:cxnSp>
                                                                  <p:nvCxnSpPr>
                                                                    <p:cNvPr id="90" name="Straight Arrow Connector 89"/>
                                                                    <p:cNvCxnSpPr/>
                                                                    <p:nvPr/>
                                                                  </p:nvCxnSpPr>
                                                                  <p:spPr>
                                                                    <a:xfrm>
                                                                      <a:off x="2681785" y="0"/>
                                                                      <a:ext cx="0" cy="350520"/>
                                                                    </a:xfrm>
                                                                    <a:prstGeom prst="straightConnector1">
                                                                      <a:avLst/>
                                                                    </a:prstGeom>
                                                                    <a:ln>
                                                                      <a:solidFill>
                                                                        <a:schemeClr val="tx1"/>
                                                                      </a:solidFill>
                                                                      <a:prstDash val="sysDash"/>
                                                                      <a:tailEnd type="arrow"/>
                                                                    </a:ln>
                                                                  </p:spPr>
                                                                  <p:style>
                                                                    <a:lnRef idx="1">
                                                                      <a:schemeClr val="accent1"/>
                                                                    </a:lnRef>
                                                                    <a:fillRef idx="0">
                                                                      <a:schemeClr val="accent1"/>
                                                                    </a:fillRef>
                                                                    <a:effectRef idx="0">
                                                                      <a:schemeClr val="accent1"/>
                                                                    </a:effectRef>
                                                                    <a:fontRef idx="minor">
                                                                      <a:schemeClr val="tx1"/>
                                                                    </a:fontRef>
                                                                  </p:style>
                                                                </p:cxnSp>
                                                                <p:cxnSp>
                                                                  <p:nvCxnSpPr>
                                                                    <p:cNvPr id="91" name="Straight Arrow Connector 90"/>
                                                                    <p:cNvCxnSpPr/>
                                                                    <p:nvPr/>
                                                                  </p:nvCxnSpPr>
                                                                  <p:spPr>
                                                                    <a:xfrm>
                                                                      <a:off x="2715904" y="156960"/>
                                                                      <a:ext cx="2377440" cy="0"/>
                                                                    </a:xfrm>
                                                                    <a:prstGeom prst="straightConnector1">
                                                                      <a:avLst/>
                                                                    </a:prstGeom>
                                                                    <a:ln w="12700">
                                                                      <a:solidFill>
                                                                        <a:schemeClr val="accent1"/>
                                                                      </a:solidFill>
                                                                      <a:headEnd type="arrow"/>
                                                                      <a:tailEnd type="arrow"/>
                                                                    </a:ln>
                                                                  </p:spPr>
                                                                  <p:style>
                                                                    <a:lnRef idx="1">
                                                                      <a:schemeClr val="accent1"/>
                                                                    </a:lnRef>
                                                                    <a:fillRef idx="0">
                                                                      <a:schemeClr val="accent1"/>
                                                                    </a:fillRef>
                                                                    <a:effectRef idx="0">
                                                                      <a:schemeClr val="accent1"/>
                                                                    </a:effectRef>
                                                                    <a:fontRef idx="minor">
                                                                      <a:schemeClr val="tx1"/>
                                                                    </a:fontRef>
                                                                  </p:style>
                                                                </p:cxnSp>
                                                              </p:grpSp>
                                                            </p:grpSp>
                                                          </p:grpSp>
                                                        </p:grpSp>
                                                      </p:grpSp>
                                                      <p:cxnSp>
                                                        <p:nvCxnSpPr>
                                                          <p:cNvPr id="66" name="Straight Arrow Connector 65"/>
                                                          <p:cNvCxnSpPr/>
                                                          <p:nvPr/>
                                                        </p:nvCxnSpPr>
                                                        <p:spPr>
                                                          <a:xfrm flipH="1" flipV="1">
                                                            <a:off x="2388000" y="4026040"/>
                                                            <a:ext cx="7001" cy="716110"/>
                                                          </a:xfrm>
                                                          <a:prstGeom prst="straightConnector1">
                                                            <a:avLst/>
                                                          </a:prstGeom>
                                                          <a:ln>
                                                            <a:solidFill>
                                                              <a:schemeClr val="tx1"/>
                                                            </a:solidFill>
                                                            <a:prstDash val="sysDash"/>
                                                            <a:tailEnd type="arrow"/>
                                                          </a:ln>
                                                        </p:spPr>
                                                        <p:style>
                                                          <a:lnRef idx="1">
                                                            <a:schemeClr val="accent1"/>
                                                          </a:lnRef>
                                                          <a:fillRef idx="0">
                                                            <a:schemeClr val="accent1"/>
                                                          </a:fillRef>
                                                          <a:effectRef idx="0">
                                                            <a:schemeClr val="accent1"/>
                                                          </a:effectRef>
                                                          <a:fontRef idx="minor">
                                                            <a:schemeClr val="tx1"/>
                                                          </a:fontRef>
                                                        </p:style>
                                                      </p:cxnSp>
                                                    </p:grpSp>
                                                    <p:cxnSp>
                                                      <p:nvCxnSpPr>
                                                        <p:cNvPr id="63" name="Straight Arrow Connector 62"/>
                                                        <p:cNvCxnSpPr/>
                                                        <p:nvPr/>
                                                      </p:nvCxnSpPr>
                                                      <p:spPr>
                                                        <a:xfrm flipV="1">
                                                          <a:off x="4093150" y="4012406"/>
                                                          <a:ext cx="874" cy="729744"/>
                                                        </a:xfrm>
                                                        <a:prstGeom prst="straightConnector1">
                                                          <a:avLst/>
                                                        </a:prstGeom>
                                                        <a:ln>
                                                          <a:solidFill>
                                                            <a:schemeClr val="tx1"/>
                                                          </a:solidFill>
                                                          <a:prstDash val="sysDash"/>
                                                          <a:tailEnd type="arrow"/>
                                                        </a:ln>
                                                      </p:spPr>
                                                      <p:style>
                                                        <a:lnRef idx="1">
                                                          <a:schemeClr val="accent1"/>
                                                        </a:lnRef>
                                                        <a:fillRef idx="0">
                                                          <a:schemeClr val="accent1"/>
                                                        </a:fillRef>
                                                        <a:effectRef idx="0">
                                                          <a:schemeClr val="accent1"/>
                                                        </a:effectRef>
                                                        <a:fontRef idx="minor">
                                                          <a:schemeClr val="tx1"/>
                                                        </a:fontRef>
                                                      </p:style>
                                                    </p:cxnSp>
                                                    <p:cxnSp>
                                                      <p:nvCxnSpPr>
                                                        <p:cNvPr id="64" name="Straight Arrow Connector 63"/>
                                                        <p:cNvCxnSpPr/>
                                                        <p:nvPr/>
                                                      </p:nvCxnSpPr>
                                                      <p:spPr>
                                                        <a:xfrm>
                                                          <a:off x="2395182" y="4415051"/>
                                                          <a:ext cx="1699146" cy="0"/>
                                                        </a:xfrm>
                                                        <a:prstGeom prst="straightConnector1">
                                                          <a:avLst/>
                                                        </a:prstGeom>
                                                        <a:ln w="12700">
                                                          <a:solidFill>
                                                            <a:schemeClr val="accent1"/>
                                                          </a:solidFill>
                                                          <a:headEnd type="arrow"/>
                                                          <a:tailEnd type="arrow"/>
                                                        </a:ln>
                                                      </p:spPr>
                                                      <p:style>
                                                        <a:lnRef idx="1">
                                                          <a:schemeClr val="accent1"/>
                                                        </a:lnRef>
                                                        <a:fillRef idx="0">
                                                          <a:schemeClr val="accent1"/>
                                                        </a:fillRef>
                                                        <a:effectRef idx="0">
                                                          <a:schemeClr val="accent1"/>
                                                        </a:effectRef>
                                                        <a:fontRef idx="minor">
                                                          <a:schemeClr val="tx1"/>
                                                        </a:fontRef>
                                                      </p:style>
                                                    </p:cxnSp>
                                                  </p:grpSp>
                                                  <p:cxnSp>
                                                    <p:nvCxnSpPr>
                                                      <p:cNvPr id="61" name="Straight Arrow Connector 60"/>
                                                      <p:cNvCxnSpPr/>
                                                      <p:nvPr/>
                                                    </p:nvCxnSpPr>
                                                    <p:spPr>
                                                      <a:xfrm>
                                                        <a:off x="2176818" y="3118514"/>
                                                        <a:ext cx="354842" cy="0"/>
                                                      </a:xfrm>
                                                      <a:prstGeom prst="straightConnector1">
                                                        <a:avLst/>
                                                      </a:prstGeom>
                                                      <a:ln w="12700">
                                                        <a:solidFill>
                                                          <a:schemeClr val="accent1"/>
                                                        </a:solidFill>
                                                        <a:headEnd type="arrow"/>
                                                        <a:tailEnd type="arrow"/>
                                                      </a:ln>
                                                    </p:spPr>
                                                    <p:style>
                                                      <a:lnRef idx="1">
                                                        <a:schemeClr val="accent1"/>
                                                      </a:lnRef>
                                                      <a:fillRef idx="0">
                                                        <a:schemeClr val="accent1"/>
                                                      </a:fillRef>
                                                      <a:effectRef idx="0">
                                                        <a:schemeClr val="accent1"/>
                                                      </a:effectRef>
                                                      <a:fontRef idx="minor">
                                                        <a:schemeClr val="tx1"/>
                                                      </a:fontRef>
                                                    </p:style>
                                                  </p:cxnSp>
                                                </p:grpSp>
                                                <p:cxnSp>
                                                  <p:nvCxnSpPr>
                                                    <p:cNvPr id="58" name="Straight Arrow Connector 57"/>
                                                    <p:cNvCxnSpPr/>
                                                    <p:nvPr/>
                                                  </p:nvCxnSpPr>
                                                  <p:spPr>
                                                    <a:xfrm flipH="1">
                                                      <a:off x="3002507" y="2047164"/>
                                                      <a:ext cx="13648" cy="430995"/>
                                                    </a:xfrm>
                                                    <a:prstGeom prst="straightConnector1">
                                                      <a:avLst/>
                                                    </a:prstGeom>
                                                    <a:ln>
                                                      <a:solidFill>
                                                        <a:schemeClr val="tx1"/>
                                                      </a:solidFill>
                                                      <a:prstDash val="sysDash"/>
                                                      <a:tailEnd type="arrow"/>
                                                    </a:ln>
                                                  </p:spPr>
                                                  <p:style>
                                                    <a:lnRef idx="1">
                                                      <a:schemeClr val="accent1"/>
                                                    </a:lnRef>
                                                    <a:fillRef idx="0">
                                                      <a:schemeClr val="accent1"/>
                                                    </a:fillRef>
                                                    <a:effectRef idx="0">
                                                      <a:schemeClr val="accent1"/>
                                                    </a:effectRef>
                                                    <a:fontRef idx="minor">
                                                      <a:schemeClr val="tx1"/>
                                                    </a:fontRef>
                                                  </p:style>
                                                </p:cxnSp>
                                                <p:cxnSp>
                                                  <p:nvCxnSpPr>
                                                    <p:cNvPr id="59" name="Straight Arrow Connector 58"/>
                                                    <p:cNvCxnSpPr/>
                                                    <p:nvPr/>
                                                  </p:nvCxnSpPr>
                                                  <p:spPr>
                                                    <a:xfrm flipH="1">
                                                      <a:off x="2196506" y="2258705"/>
                                                      <a:ext cx="819651" cy="0"/>
                                                    </a:xfrm>
                                                    <a:prstGeom prst="straightConnector1">
                                                      <a:avLst/>
                                                    </a:prstGeom>
                                                    <a:ln w="12700">
                                                      <a:solidFill>
                                                        <a:schemeClr val="accent1"/>
                                                      </a:solidFill>
                                                      <a:headEnd type="arrow"/>
                                                      <a:tailEnd type="arrow"/>
                                                    </a:ln>
                                                  </p:spPr>
                                                  <p:style>
                                                    <a:lnRef idx="1">
                                                      <a:schemeClr val="accent1"/>
                                                    </a:lnRef>
                                                    <a:fillRef idx="0">
                                                      <a:schemeClr val="accent1"/>
                                                    </a:fillRef>
                                                    <a:effectRef idx="0">
                                                      <a:schemeClr val="accent1"/>
                                                    </a:effectRef>
                                                    <a:fontRef idx="minor">
                                                      <a:schemeClr val="tx1"/>
                                                    </a:fontRef>
                                                  </p:style>
                                                </p:cxnSp>
                                              </p:grpSp>
                                              <p:cxnSp>
                                                <p:nvCxnSpPr>
                                                  <p:cNvPr id="56" name="Straight Arrow Connector 55"/>
                                                  <p:cNvCxnSpPr/>
                                                  <p:nvPr/>
                                                </p:nvCxnSpPr>
                                                <p:spPr>
                                                  <a:xfrm>
                                                    <a:off x="655092" y="3773606"/>
                                                    <a:ext cx="1739265" cy="0"/>
                                                  </a:xfrm>
                                                  <a:prstGeom prst="straightConnector1">
                                                    <a:avLst/>
                                                  </a:prstGeom>
                                                  <a:ln w="12700">
                                                    <a:solidFill>
                                                      <a:schemeClr val="accent1"/>
                                                    </a:solidFill>
                                                    <a:headEnd type="arrow"/>
                                                    <a:tailEnd type="arrow"/>
                                                  </a:ln>
                                                </p:spPr>
                                                <p:style>
                                                  <a:lnRef idx="1">
                                                    <a:schemeClr val="accent1"/>
                                                  </a:lnRef>
                                                  <a:fillRef idx="0">
                                                    <a:schemeClr val="accent1"/>
                                                  </a:fillRef>
                                                  <a:effectRef idx="0">
                                                    <a:schemeClr val="accent1"/>
                                                  </a:effectRef>
                                                  <a:fontRef idx="minor">
                                                    <a:schemeClr val="tx1"/>
                                                  </a:fontRef>
                                                </p:style>
                                              </p:cxnSp>
                                            </p:grpSp>
                                            <p:cxnSp>
                                              <p:nvCxnSpPr>
                                                <p:cNvPr id="54" name="Straight Arrow Connector 53"/>
                                                <p:cNvCxnSpPr/>
                                                <p:nvPr/>
                                              </p:nvCxnSpPr>
                                              <p:spPr>
                                                <a:xfrm flipH="1" flipV="1">
                                                  <a:off x="655092" y="5302155"/>
                                                  <a:ext cx="4441475" cy="19808"/>
                                                </a:xfrm>
                                                <a:prstGeom prst="straightConnector1">
                                                  <a:avLst/>
                                                </a:prstGeom>
                                                <a:ln w="12700">
                                                  <a:solidFill>
                                                    <a:schemeClr val="accent1"/>
                                                  </a:solidFill>
                                                  <a:headEnd type="arrow"/>
                                                  <a:tailEnd type="arrow"/>
                                                </a:ln>
                                              </p:spPr>
                                              <p:style>
                                                <a:lnRef idx="1">
                                                  <a:schemeClr val="accent1"/>
                                                </a:lnRef>
                                                <a:fillRef idx="0">
                                                  <a:schemeClr val="accent1"/>
                                                </a:fillRef>
                                                <a:effectRef idx="0">
                                                  <a:schemeClr val="accent1"/>
                                                </a:effectRef>
                                                <a:fontRef idx="minor">
                                                  <a:schemeClr val="tx1"/>
                                                </a:fontRef>
                                              </p:style>
                                            </p:cxnSp>
                                          </p:grpSp>
                                        </p:grpSp>
                                      </p:grpSp>
                                    </p:grpSp>
                                  </p:grpSp>
                                </p:grpSp>
                              </p:grpSp>
                              <p:grpSp>
                                <p:nvGrpSpPr>
                                  <p:cNvPr id="36" name="Group 35"/>
                                  <p:cNvGrpSpPr/>
                                  <p:nvPr/>
                                </p:nvGrpSpPr>
                                <p:grpSpPr>
                                  <a:xfrm>
                                    <a:off x="13648" y="4251278"/>
                                    <a:ext cx="3835021" cy="1330751"/>
                                    <a:chOff x="0" y="0"/>
                                    <a:chExt cx="3835021" cy="1330751"/>
                                  </a:xfrm>
                                </p:grpSpPr>
                                <mc:AlternateContent xmlns:mc="http://schemas.openxmlformats.org/markup-compatibility/2006" xmlns:a14="http://schemas.microsoft.com/office/drawing/2010/main">
                                  <mc:Choice Requires="a14">
                                    <p:sp>
                                      <p:nvSpPr>
                                        <p:cNvPr id="37" name="Text Box 2"/>
                                        <p:cNvSpPr txBox="1">
                                          <a:spLocks noChangeArrowheads="1"/>
                                        </p:cNvSpPr>
                                        <p:nvPr/>
                                      </p:nvSpPr>
                                      <p:spPr bwMode="auto">
                                        <a:xfrm>
                                          <a:off x="0" y="0"/>
                                          <a:ext cx="300251" cy="273237"/>
                                        </a:xfrm>
                                        <a:prstGeom prst="rect">
                                          <a:avLst/>
                                        </a:prstGeom>
                                        <a:noFill/>
                                        <a:ln w="9525">
                                          <a:noFill/>
                                          <a:miter lim="800000"/>
                                          <a:headEnd/>
                                          <a:tailEnd/>
                                        </a:ln>
                                      </p:spPr>
                                      <p:txBody>
                                        <a:bodyPr rot="0" vert="horz" wrap="square" lIns="91440" tIns="45720" rIns="91440" bIns="45720" anchor="t" anchorCtr="0">
                                          <a:noAutofit/>
                                        </a:bodyPr>
                                        <a:lstStyle/>
                                        <a:p>
                                          <a:pPr>
                                            <a:lnSpc>
                                              <a:spcPct val="115000"/>
                                            </a:lnSpc>
                                            <a:spcAft>
                                              <a:spcPts val="1000"/>
                                            </a:spcAft>
                                          </a:pPr>
                                          <a14:m>
                                            <m:oMathPara xmlns:m="http://schemas.openxmlformats.org/officeDocument/2006/math">
                                              <m:oMathParaPr>
                                                <m:jc m:val="centerGroup"/>
                                              </m:oMathParaPr>
                                              <m:oMath xmlns:m="http://schemas.openxmlformats.org/officeDocument/2006/math">
                                                <m:sSub>
                                                  <m:sSubPr>
                                                    <m:ctrlPr>
                                                      <a:rPr lang="en-GB" sz="1100" i="1">
                                                        <a:effectLst/>
                                                        <a:latin typeface="Cambria Math"/>
                                                        <a:ea typeface="Calibri"/>
                                                        <a:cs typeface="Arial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en-US" sz="1100" i="1">
                                                        <a:effectLst/>
                                                        <a:latin typeface="Cambria Math"/>
                                                        <a:ea typeface="Calibri"/>
                                                        <a:cs typeface="Arial"/>
                                                      </a:rPr>
                                                      <m:t>𝐿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en-US" sz="1100" i="1">
                                                        <a:effectLst/>
                                                        <a:latin typeface="Cambria Math"/>
                                                        <a:ea typeface="Calibri"/>
                                                        <a:cs typeface="Arial"/>
                                                      </a:rPr>
                                                      <m:t>2</m:t>
                                                    </m:r>
                                                  </m:sub>
                                                </m:sSub>
                                              </m:oMath>
                                            </m:oMathPara>
                                          </a14:m>
                                          <a:endParaRPr lang="en-GB" sz="1100">
                                            <a:effectLst/>
                                            <a:latin typeface="Calibri"/>
                                            <a:ea typeface="Calibri"/>
                                            <a:cs typeface="Arial"/>
                                          </a:endParaRPr>
                                        </a:p>
                                      </p:txBody>
                                    </p:sp>
                                  </mc:Choice>
                                  <mc:Fallback xmlns="">
                                    <p:sp>
                                      <p:nvSpPr>
                                        <p:cNvPr id="37" name="Text Box 2"/>
                                        <p:cNvSpPr txBox="1">
                                          <a:spLocks noRot="1" noChangeAspect="1" noMove="1" noResize="1" noEditPoints="1" noAdjustHandles="1" noChangeArrowheads="1" noChangeShapeType="1" noTextEdit="1"/>
                                        </p:cNvSpPr>
                                        <p:nvPr/>
                                      </p:nvSpPr>
                                      <p:spPr bwMode="auto">
                                        <a:xfrm>
                                          <a:off x="0" y="0"/>
                                          <a:ext cx="300251" cy="273237"/>
                                        </a:xfrm>
                                        <a:prstGeom prst="rect">
                                          <a:avLst/>
                                        </a:prstGeom>
                                        <a:blipFill rotWithShape="1">
                                          <a:blip r:embed="rId15"/>
                                          <a:stretch>
                                            <a:fillRect/>
                                          </a:stretch>
                                        </a:blipFill>
                                        <a:ln w="9525">
                                          <a:noFill/>
                                          <a:miter lim="800000"/>
                                          <a:headEnd/>
                                          <a:tailEnd/>
                                        </a:ln>
                                      </p:spPr>
                                      <p:txBody>
                                        <a:bodyPr/>
                                        <a:lstStyle/>
                                        <a:p>
                                          <a:r>
                                            <a:rPr lang="en-GB">
                                              <a:noFill/>
                                            </a:rPr>
                                            <a:t> </a:t>
                                          </a:r>
                                        </a:p>
                                      </p:txBody>
                                    </p:sp>
                                  </mc:Fallback>
                                </mc:AlternateContent>
                                <p:grpSp>
                                  <p:nvGrpSpPr>
                                    <p:cNvPr id="38" name="Group 37"/>
                                    <p:cNvGrpSpPr/>
                                    <p:nvPr/>
                                  </p:nvGrpSpPr>
                                  <p:grpSpPr>
                                    <a:xfrm>
                                      <a:off x="2688609" y="825689"/>
                                      <a:ext cx="1146412" cy="505062"/>
                                      <a:chOff x="0" y="0"/>
                                      <a:chExt cx="1146412" cy="505062"/>
                                    </a:xfrm>
                                  </p:grpSpPr>
                                  <mc:AlternateContent xmlns:mc="http://schemas.openxmlformats.org/markup-compatibility/2006" xmlns:a14="http://schemas.microsoft.com/office/drawing/2010/main">
                                    <mc:Choice Requires="a14">
                                      <p:sp>
                                        <p:nvSpPr>
                                          <p:cNvPr id="39" name="Text Box 2"/>
                                          <p:cNvSpPr txBox="1">
                                            <a:spLocks noChangeArrowheads="1"/>
                                          </p:cNvSpPr>
                                          <p:nvPr/>
                                        </p:nvSpPr>
                                        <p:spPr bwMode="auto">
                                          <a:xfrm>
                                            <a:off x="846161" y="0"/>
                                            <a:ext cx="300251" cy="273237"/>
                                          </a:xfrm>
                                          <a:prstGeom prst="rect">
                                            <a:avLst/>
                                          </a:prstGeom>
                                          <a:noFill/>
                                          <a:ln w="9525">
                                            <a:noFill/>
                                            <a:miter lim="800000"/>
                                            <a:headEnd/>
                                            <a:tailEnd/>
                                          </a:ln>
                                        </p:spPr>
                                        <p:txBody>
                                          <a:bodyPr rot="0" vert="horz" wrap="square" lIns="91440" tIns="45720" rIns="91440" bIns="45720" anchor="t" anchorCtr="0">
                                            <a:noAutofit/>
                                          </a:bodyPr>
                                          <a:lstStyle/>
                                          <a:p>
                                            <a:pPr>
                                              <a:lnSpc>
                                                <a:spcPct val="115000"/>
                                              </a:lnSpc>
                                              <a:spcAft>
                                                <a:spcPts val="1000"/>
                                              </a:spcAft>
                                            </a:pPr>
                                            <a14:m>
                                              <m:oMathPara xmlns:m="http://schemas.openxmlformats.org/officeDocument/2006/math">
                                                <m:oMathParaPr>
                                                  <m:jc m:val="centerGroup"/>
                                                </m:oMathParaPr>
                                                <m:oMath xmlns:m="http://schemas.openxmlformats.org/officeDocument/2006/math">
                                                  <m:sSub>
                                                    <m:sSubPr>
                                                      <m:ctrlPr>
                                                        <a:rPr lang="en-GB" sz="1100" i="1">
                                                          <a:effectLst/>
                                                          <a:latin typeface="Cambria Math"/>
                                                          <a:ea typeface="Calibri"/>
                                                          <a:cs typeface="Arial"/>
                                                        </a:rPr>
                                                      </m:ctrlPr>
                                                    </m:sSubPr>
                                                    <m:e>
                                                      <m:r>
                                                        <a:rPr lang="en-US" sz="1100" i="1">
                                                          <a:effectLst/>
                                                          <a:latin typeface="Cambria Math"/>
                                                          <a:ea typeface="Calibri"/>
                                                          <a:cs typeface="Arial"/>
                                                        </a:rPr>
                                                        <m:t>𝐿</m:t>
                                                      </m:r>
                                                    </m:e>
                                                    <m:sub>
                                                      <m:r>
                                                        <a:rPr lang="en-US" sz="1100" i="1">
                                                          <a:effectLst/>
                                                          <a:latin typeface="Cambria Math"/>
                                                          <a:ea typeface="Calibri"/>
                                                          <a:cs typeface="Arial"/>
                                                        </a:rPr>
                                                        <m:t>0</m:t>
                                                      </m:r>
                                                    </m:sub>
                                                  </m:sSub>
                                                </m:oMath>
                                              </m:oMathPara>
                                            </a14:m>
                                            <a:endParaRPr lang="en-GB" sz="1100">
                                              <a:effectLst/>
                                              <a:latin typeface="Calibri"/>
                                              <a:ea typeface="Calibri"/>
                                              <a:cs typeface="Arial"/>
                                            </a:endParaRPr>
                                          </a:p>
                                        </p:txBody>
                                      </p:sp>
                                    </mc:Choice>
                                    <mc:Fallback xmlns="">
                                      <p:sp>
                                        <p:nvSpPr>
                                          <p:cNvPr id="39" name="Text Box 2"/>
                                          <p:cNvSpPr txBox="1">
                                            <a:spLocks noRot="1" noChangeAspect="1" noMove="1" noResize="1" noEditPoints="1" noAdjustHandles="1" noChangeArrowheads="1" noChangeShapeType="1" noTextEdit="1"/>
                                          </p:cNvSpPr>
                                          <p:nvPr/>
                                        </p:nvSpPr>
                                        <p:spPr bwMode="auto">
                                          <a:xfrm>
                                            <a:off x="846161" y="0"/>
                                            <a:ext cx="300251" cy="273237"/>
                                          </a:xfrm>
                                          <a:prstGeom prst="rect">
                                            <a:avLst/>
                                          </a:prstGeom>
                                          <a:blipFill rotWithShape="1">
                                            <a:blip r:embed="rId16"/>
                                            <a:stretch>
                                              <a:fillRect/>
                                            </a:stretch>
                                          </a:blipFill>
                                          <a:ln w="9525">
                                            <a:noFill/>
                                            <a:miter lim="800000"/>
                                            <a:headEnd/>
                                            <a:tailEnd/>
                                          </a:ln>
                                        </p:spPr>
                                        <p:txBody>
                                          <a:bodyPr/>
                                          <a:lstStyle/>
                                          <a:p>
                                            <a:r>
                                              <a:rPr lang="en-GB">
                                                <a:noFill/>
                                              </a:rPr>
                                              <a:t> </a:t>
                                            </a:r>
                                          </a:p>
                                        </p:txBody>
                                      </p:sp>
                                    </mc:Fallback>
                                  </mc:AlternateContent>
                                  <mc:AlternateContent xmlns:mc="http://schemas.openxmlformats.org/markup-compatibility/2006" xmlns:a14="http://schemas.microsoft.com/office/drawing/2010/main">
                                    <mc:Choice Requires="a14">
                                      <p:sp>
                                        <p:nvSpPr>
                                          <p:cNvPr id="40" name="Text Box 2"/>
                                          <p:cNvSpPr txBox="1">
                                            <a:spLocks noChangeArrowheads="1"/>
                                          </p:cNvSpPr>
                                          <p:nvPr/>
                                        </p:nvSpPr>
                                        <p:spPr bwMode="auto">
                                          <a:xfrm>
                                            <a:off x="0" y="232012"/>
                                            <a:ext cx="299720" cy="273050"/>
                                          </a:xfrm>
                                          <a:prstGeom prst="rect">
                                            <a:avLst/>
                                          </a:prstGeom>
                                          <a:noFill/>
                                          <a:ln w="9525">
                                            <a:noFill/>
                                            <a:miter lim="800000"/>
                                            <a:headEnd/>
                                            <a:tailEnd/>
                                          </a:ln>
                                        </p:spPr>
                                        <p:txBody>
                                          <a:bodyPr rot="0" vert="horz" wrap="square" lIns="91440" tIns="45720" rIns="91440" bIns="45720" anchor="t" anchorCtr="0">
                                            <a:noAutofit/>
                                          </a:bodyPr>
                                          <a:lstStyle/>
                                          <a:p>
                                            <a:pPr>
                                              <a:lnSpc>
                                                <a:spcPct val="115000"/>
                                              </a:lnSpc>
                                              <a:spcAft>
                                                <a:spcPts val="1000"/>
                                              </a:spcAft>
                                            </a:pPr>
                                            <a14:m>
                                              <m:oMathPara xmlns:m="http://schemas.openxmlformats.org/officeDocument/2006/math">
                                                <m:oMathParaPr>
                                                  <m:jc m:val="centerGroup"/>
                                                </m:oMathParaPr>
                                                <m:oMath xmlns:m="http://schemas.openxmlformats.org/officeDocument/2006/math">
                                                  <m:sSub>
                                                    <m:sSubPr>
                                                      <m:ctrlPr>
                                                        <a:rPr lang="en-GB" sz="1100" i="1">
                                                          <a:effectLst/>
                                                          <a:latin typeface="Cambria Math"/>
                                                          <a:ea typeface="Calibri"/>
                                                          <a:cs typeface="Arial"/>
                                                        </a:rPr>
                                                      </m:ctrlPr>
                                                    </m:sSubPr>
                                                    <m:e>
                                                      <m:r>
                                                        <a:rPr lang="en-US" sz="1100" i="1">
                                                          <a:effectLst/>
                                                          <a:latin typeface="Cambria Math"/>
                                                          <a:ea typeface="Calibri"/>
                                                          <a:cs typeface="Arial"/>
                                                        </a:rPr>
                                                        <m:t>𝐿</m:t>
                                                      </m:r>
                                                    </m:e>
                                                    <m:sub>
                                                      <m:r>
                                                        <a:rPr lang="en-US" sz="1100" i="1">
                                                          <a:effectLst/>
                                                          <a:latin typeface="Cambria Math"/>
                                                          <a:ea typeface="Calibri"/>
                                                          <a:cs typeface="Arial"/>
                                                        </a:rPr>
                                                        <m:t>1</m:t>
                                                      </m:r>
                                                    </m:sub>
                                                  </m:sSub>
                                                </m:oMath>
                                              </m:oMathPara>
                                            </a14:m>
                                            <a:endParaRPr lang="en-GB" sz="1100">
                                              <a:effectLst/>
                                              <a:latin typeface="Calibri"/>
                                              <a:ea typeface="Calibri"/>
                                              <a:cs typeface="Arial"/>
                                            </a:endParaRPr>
                                          </a:p>
                                        </p:txBody>
                                      </p:sp>
                                    </mc:Choice>
                                    <mc:Fallback xmlns="">
                                      <p:sp>
                                        <p:nvSpPr>
                                          <p:cNvPr id="40" name="Text Box 2"/>
                                          <p:cNvSpPr txBox="1">
                                            <a:spLocks noRot="1" noChangeAspect="1" noMove="1" noResize="1" noEditPoints="1" noAdjustHandles="1" noChangeArrowheads="1" noChangeShapeType="1" noTextEdit="1"/>
                                          </p:cNvSpPr>
                                          <p:nvPr/>
                                        </p:nvSpPr>
                                        <p:spPr bwMode="auto">
                                          <a:xfrm>
                                            <a:off x="0" y="232012"/>
                                            <a:ext cx="299720" cy="273050"/>
                                          </a:xfrm>
                                          <a:prstGeom prst="rect">
                                            <a:avLst/>
                                          </a:prstGeom>
                                          <a:blipFill rotWithShape="1">
                                            <a:blip r:embed="rId17"/>
                                            <a:stretch>
                                              <a:fillRect/>
                                            </a:stretch>
                                          </a:blipFill>
                                          <a:ln w="9525">
                                            <a:noFill/>
                                            <a:miter lim="800000"/>
                                            <a:headEnd/>
                                            <a:tailEnd/>
                                          </a:ln>
                                        </p:spPr>
                                        <p:txBody>
                                          <a:bodyPr/>
                                          <a:lstStyle/>
                                          <a:p>
                                            <a:r>
                                              <a:rPr lang="en-GB">
                                                <a:noFill/>
                                              </a:rPr>
                                              <a:t> </a:t>
                                            </a:r>
                                          </a:p>
                                        </p:txBody>
                                      </p:sp>
                                    </mc:Fallback>
                                  </mc:AlternateContent>
                                </p:grpSp>
                              </p:grpSp>
                            </p:grpSp>
                          </p:grpSp>
                        </p:grpSp>
                      </p:grpSp>
                    </p:grpSp>
                  </p:grpSp>
                </p:grpSp>
              </p:grpSp>
              <p:cxnSp>
                <p:nvCxnSpPr>
                  <p:cNvPr id="19" name="Straight Arrow Connector 18"/>
                  <p:cNvCxnSpPr/>
                  <p:nvPr/>
                </p:nvCxnSpPr>
                <p:spPr>
                  <a:xfrm flipH="1" flipV="1">
                    <a:off x="2454537" y="3663928"/>
                    <a:ext cx="1958403" cy="247"/>
                  </a:xfrm>
                  <a:prstGeom prst="straightConnector1">
                    <a:avLst/>
                  </a:prstGeom>
                  <a:ln>
                    <a:solidFill>
                      <a:schemeClr val="tx1"/>
                    </a:solidFill>
                    <a:prstDash val="sysDash"/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" name="Straight Arrow Connector 19"/>
                  <p:cNvCxnSpPr/>
                  <p:nvPr/>
                </p:nvCxnSpPr>
                <p:spPr>
                  <a:xfrm>
                    <a:off x="4203510" y="3664424"/>
                    <a:ext cx="0" cy="449730"/>
                  </a:xfrm>
                  <a:prstGeom prst="straightConnector1">
                    <a:avLst/>
                  </a:prstGeom>
                  <a:ln w="12700">
                    <a:solidFill>
                      <a:schemeClr val="accent1"/>
                    </a:solidFill>
                    <a:headEnd type="arrow"/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7" name="Text Box 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155743" y="3766782"/>
                      <a:ext cx="299085" cy="272415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rot="0" vert="horz" wrap="square" lIns="91440" tIns="45720" rIns="91440" bIns="45720" anchor="t" anchorCtr="0"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GB" sz="1100" i="1">
                                    <a:effectLst/>
                                    <a:latin typeface="Cambria Math"/>
                                    <a:ea typeface="Calibri"/>
                                    <a:cs typeface="Arial"/>
                                  </a:rPr>
                                </m:ctrlPr>
                              </m:sSubPr>
                              <m:e>
                                <m:r>
                                  <a:rPr lang="en-US" sz="1100" i="1">
                                    <a:effectLst/>
                                    <a:latin typeface="Cambria Math"/>
                                    <a:ea typeface="Calibri"/>
                                    <a:cs typeface="Arial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n-US" sz="1100" i="1">
                                    <a:effectLst/>
                                    <a:latin typeface="Cambria Math"/>
                                    <a:ea typeface="Calibri"/>
                                    <a:cs typeface="Arial"/>
                                  </a:rPr>
                                  <m:t>1</m:t>
                                </m:r>
                              </m:sub>
                            </m:sSub>
                          </m:oMath>
                        </m:oMathPara>
                      </a14:m>
                      <a:endParaRPr lang="en-GB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p:txBody>
                </p:sp>
              </mc:Choice>
              <mc:Fallback xmlns="">
                <p:sp>
                  <p:nvSpPr>
                    <p:cNvPr id="17" name="Text Box 2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4155743" y="3766782"/>
                      <a:ext cx="299085" cy="272415"/>
                    </a:xfrm>
                    <a:prstGeom prst="rect">
                      <a:avLst/>
                    </a:prstGeom>
                    <a:blipFill rotWithShape="1">
                      <a:blip r:embed="rId18"/>
                      <a:stretch>
                        <a:fillRect/>
                      </a:stretch>
                    </a:blip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r>
                        <a:rPr lang="en-GB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grpSp>
            <p:nvGrpSpPr>
              <p:cNvPr id="11" name="Group 10"/>
              <p:cNvGrpSpPr/>
              <p:nvPr/>
            </p:nvGrpSpPr>
            <p:grpSpPr>
              <a:xfrm>
                <a:off x="5132717" y="396815"/>
                <a:ext cx="511571" cy="4729355"/>
                <a:chOff x="0" y="0"/>
                <a:chExt cx="511571" cy="4729355"/>
              </a:xfrm>
            </p:grpSpPr>
            <p:cxnSp>
              <p:nvCxnSpPr>
                <p:cNvPr id="12" name="Straight Arrow Connector 11"/>
                <p:cNvCxnSpPr/>
                <p:nvPr/>
              </p:nvCxnSpPr>
              <p:spPr>
                <a:xfrm flipH="1" flipV="1">
                  <a:off x="0" y="4727275"/>
                  <a:ext cx="418202" cy="49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prstDash val="sysDash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Straight Arrow Connector 12"/>
                <p:cNvCxnSpPr/>
                <p:nvPr/>
              </p:nvCxnSpPr>
              <p:spPr>
                <a:xfrm flipH="1" flipV="1">
                  <a:off x="8627" y="0"/>
                  <a:ext cx="474453" cy="5512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prstDash val="sysDash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Straight Arrow Connector 13"/>
                <p:cNvCxnSpPr/>
                <p:nvPr/>
              </p:nvCxnSpPr>
              <p:spPr>
                <a:xfrm flipV="1">
                  <a:off x="258793" y="0"/>
                  <a:ext cx="0" cy="4729355"/>
                </a:xfrm>
                <a:prstGeom prst="straightConnector1">
                  <a:avLst/>
                </a:prstGeom>
                <a:ln w="12700">
                  <a:solidFill>
                    <a:schemeClr val="accent1"/>
                  </a:solidFill>
                  <a:headEnd type="arrow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5" name="Text Box 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15661" y="2208362"/>
                      <a:ext cx="295910" cy="25908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rot="0" vert="horz" wrap="square" lIns="91440" tIns="45720" rIns="91440" bIns="45720" anchor="t" anchorCtr="0"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GB" sz="1100" i="1">
                                    <a:effectLst/>
                                    <a:latin typeface="Cambria Math"/>
                                    <a:ea typeface="Calibri"/>
                                    <a:cs typeface="Arial"/>
                                  </a:rPr>
                                </m:ctrlPr>
                              </m:sSubPr>
                              <m:e>
                                <m:r>
                                  <a:rPr lang="en-US" sz="1100" i="1">
                                    <a:effectLst/>
                                    <a:latin typeface="Cambria Math"/>
                                    <a:ea typeface="Calibri"/>
                                    <a:cs typeface="Arial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n-US" sz="1100" i="1">
                                    <a:effectLst/>
                                    <a:latin typeface="Cambria Math"/>
                                    <a:ea typeface="Calibri"/>
                                    <a:cs typeface="Arial"/>
                                  </a:rPr>
                                  <m:t>0</m:t>
                                </m:r>
                              </m:sub>
                            </m:sSub>
                          </m:oMath>
                        </m:oMathPara>
                      </a14:m>
                      <a:endParaRPr lang="en-GB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p:txBody>
                </p:sp>
              </mc:Choice>
              <mc:Fallback xmlns="">
                <p:sp>
                  <p:nvSpPr>
                    <p:cNvPr id="15" name="Text Box 2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215661" y="2208362"/>
                      <a:ext cx="295910" cy="259080"/>
                    </a:xfrm>
                    <a:prstGeom prst="rect">
                      <a:avLst/>
                    </a:prstGeom>
                    <a:blipFill rotWithShape="1">
                      <a:blip r:embed="rId19"/>
                      <a:stretch>
                        <a:fillRect/>
                      </a:stretch>
                    </a:blip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r>
                        <a:rPr lang="en-GB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  <p:grpSp>
          <p:nvGrpSpPr>
            <p:cNvPr id="6" name="Group 5"/>
            <p:cNvGrpSpPr/>
            <p:nvPr/>
          </p:nvGrpSpPr>
          <p:grpSpPr>
            <a:xfrm>
              <a:off x="4356340" y="388188"/>
              <a:ext cx="765175" cy="388477"/>
              <a:chOff x="0" y="0"/>
              <a:chExt cx="765175" cy="388477"/>
            </a:xfrm>
          </p:grpSpPr>
          <p:cxnSp>
            <p:nvCxnSpPr>
              <p:cNvPr id="7" name="Straight Arrow Connector 6"/>
              <p:cNvCxnSpPr/>
              <p:nvPr/>
            </p:nvCxnSpPr>
            <p:spPr>
              <a:xfrm flipH="1" flipV="1">
                <a:off x="0" y="0"/>
                <a:ext cx="8255" cy="337185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prstDash val="sys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Arrow Connector 7"/>
              <p:cNvCxnSpPr/>
              <p:nvPr/>
            </p:nvCxnSpPr>
            <p:spPr>
              <a:xfrm>
                <a:off x="0" y="189782"/>
                <a:ext cx="765175" cy="0"/>
              </a:xfrm>
              <a:prstGeom prst="straightConnector1">
                <a:avLst/>
              </a:prstGeom>
              <a:ln w="12700">
                <a:solidFill>
                  <a:schemeClr val="accent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" name="Text Box 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98408" y="129397"/>
                    <a:ext cx="295910" cy="25908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GB" sz="1100" i="1">
                                  <a:effectLst/>
                                  <a:latin typeface="Cambria Math"/>
                                  <a:ea typeface="Calibri"/>
                                  <a:cs typeface="Arial"/>
                                </a:rPr>
                              </m:ctrlPr>
                            </m:sSubPr>
                            <m:e>
                              <m:r>
                                <a:rPr lang="en-US" sz="1100" i="1">
                                  <a:effectLst/>
                                  <a:latin typeface="Cambria Math"/>
                                  <a:ea typeface="Calibri"/>
                                  <a:cs typeface="Arial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1100" i="1">
                                  <a:effectLst/>
                                  <a:latin typeface="Cambria Math"/>
                                  <a:ea typeface="Calibri"/>
                                  <a:cs typeface="Arial"/>
                                </a:rPr>
                                <m:t>4</m:t>
                              </m:r>
                            </m:sub>
                          </m:sSub>
                        </m:oMath>
                      </m:oMathPara>
                    </a14:m>
                    <a:endParaRPr lang="en-GB" sz="1100">
                      <a:effectLst/>
                      <a:latin typeface="Calibri"/>
                      <a:ea typeface="Calibri"/>
                      <a:cs typeface="Arial"/>
                    </a:endParaRPr>
                  </a:p>
                </p:txBody>
              </p:sp>
            </mc:Choice>
            <mc:Fallback xmlns="">
              <p:sp>
                <p:nvSpPr>
                  <p:cNvPr id="9" name="Text Box 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198408" y="129397"/>
                    <a:ext cx="295910" cy="259080"/>
                  </a:xfrm>
                  <a:prstGeom prst="rect">
                    <a:avLst/>
                  </a:prstGeom>
                  <a:blipFill rotWithShape="1">
                    <a:blip r:embed="rId20"/>
                    <a:stretch>
                      <a:fillRect/>
                    </a:stretch>
                  </a:blip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sp>
        <p:nvSpPr>
          <p:cNvPr id="124" name="TextBox 123"/>
          <p:cNvSpPr txBox="1"/>
          <p:nvPr/>
        </p:nvSpPr>
        <p:spPr>
          <a:xfrm>
            <a:off x="0" y="251356"/>
            <a:ext cx="2857746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latin typeface="Arial Black" panose="020B0A04020102020204" pitchFamily="34" charset="0"/>
              </a:rPr>
              <a:t>Cavity </a:t>
            </a:r>
            <a:r>
              <a:rPr lang="en-US" dirty="0" smtClean="0">
                <a:latin typeface="Arial Black" panose="020B0A04020102020204" pitchFamily="34" charset="0"/>
              </a:rPr>
              <a:t>Optimization</a:t>
            </a:r>
            <a:endParaRPr lang="en-GB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8924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4408"/>
            <a:ext cx="7859950" cy="510896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98688236"/>
                  </p:ext>
                </p:extLst>
              </p:nvPr>
            </p:nvGraphicFramePr>
            <p:xfrm>
              <a:off x="251520" y="332656"/>
              <a:ext cx="8604449" cy="12801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29207"/>
                    <a:gridCol w="1291073"/>
                    <a:gridCol w="1167341"/>
                    <a:gridCol w="1229207"/>
                    <a:gridCol w="1229207"/>
                    <a:gridCol w="1229207"/>
                    <a:gridCol w="1229207"/>
                  </a:tblGrid>
                  <a:tr h="587782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smtClean="0">
                                    <a:effectLst/>
                                    <a:latin typeface="Cambria Math"/>
                                  </a:rPr>
                                  <m:t>𝑄𝑢𝑎𝑛𝑡𝑖𝑡𝑦</m:t>
                                </m:r>
                              </m:oMath>
                            </m:oMathPara>
                          </a14:m>
                          <a:endParaRPr lang="en-GB" sz="1400" dirty="0">
                            <a:effectLst/>
                            <a:latin typeface="+mn-lt"/>
                            <a:ea typeface="Calibri"/>
                            <a:cs typeface="Arial"/>
                          </a:endParaRPr>
                        </a:p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800" i="1" smtClean="0">
                                        <a:effectLst/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>
                                        <a:effectLst/>
                                        <a:latin typeface="Cambria Math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en-US" sz="1800" b="1" i="0" smtClean="0">
                                        <a:effectLst/>
                                        <a:latin typeface="Cambria Math"/>
                                      </a:rPr>
                                      <m:t>𝐫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800" i="1" smtClean="0">
                                        <a:effectLst/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>
                                        <a:effectLst/>
                                        <a:latin typeface="Cambria Math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sz="1800">
                                        <a:effectLst/>
                                        <a:latin typeface="Cambria Math"/>
                                      </a:rPr>
                                      <m:t>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smtClean="0">
                                    <a:effectLst/>
                                    <a:latin typeface="Cambria Math"/>
                                  </a:rPr>
                                  <m:t>𝛽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800" i="1" smtClean="0">
                                        <a:effectLst/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>
                                        <a:effectLst/>
                                        <a:latin typeface="Cambria Math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sz="1800">
                                        <a:effectLst/>
                                        <a:latin typeface="Cambria Math"/>
                                      </a:rPr>
                                      <m:t>𝑠h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smtClean="0">
                                    <a:effectLst/>
                                    <a:latin typeface="Cambria Math"/>
                                  </a:rPr>
                                  <m:t>𝑇</m:t>
                                </m:r>
                                <m:r>
                                  <a:rPr lang="en-US" sz="1800" smtClean="0">
                                    <a:effectLst/>
                                    <a:latin typeface="Cambria Math"/>
                                  </a:rPr>
                                  <m:t>.</m:t>
                                </m:r>
                                <m:r>
                                  <a:rPr lang="en-US" sz="1800" smtClean="0">
                                    <a:effectLst/>
                                    <a:latin typeface="Cambria Math"/>
                                  </a:rPr>
                                  <m:t>𝑇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800" i="1" smtClean="0">
                                        <a:effectLst/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>
                                        <a:effectLst/>
                                        <a:latin typeface="Cambria Math"/>
                                      </a:rPr>
                                      <m:t>𝜏</m:t>
                                    </m:r>
                                  </m:e>
                                  <m:sub>
                                    <m:r>
                                      <a:rPr lang="en-US" sz="1800">
                                        <a:effectLst/>
                                        <a:latin typeface="Cambria Math"/>
                                      </a:rPr>
                                      <m:t>𝑓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</a:tr>
                  <a:tr h="587782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smtClean="0">
                                    <a:effectLst/>
                                    <a:latin typeface="Cambria Math"/>
                                  </a:rPr>
                                  <m:t>𝑉𝑎𝑙𝑢𝑒</m:t>
                                </m:r>
                              </m:oMath>
                            </m:oMathPara>
                          </a14:m>
                          <a:endParaRPr lang="en-GB" sz="1400" dirty="0">
                            <a:effectLst/>
                            <a:latin typeface="+mn-lt"/>
                            <a:ea typeface="Calibri"/>
                            <a:cs typeface="Arial"/>
                          </a:endParaRPr>
                        </a:p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smtClean="0">
                                    <a:effectLst/>
                                    <a:latin typeface="Cambria Math"/>
                                  </a:rPr>
                                  <m:t>0.99</m:t>
                                </m:r>
                                <m:r>
                                  <a:rPr lang="en-US" sz="1800" b="0" i="0" smtClean="0">
                                    <a:effectLst/>
                                    <a:latin typeface="Cambria Math"/>
                                  </a:rPr>
                                  <m:t>953</m:t>
                                </m:r>
                                <m:r>
                                  <a:rPr lang="en-US" sz="1800" smtClean="0">
                                    <a:effectLst/>
                                    <a:latin typeface="Cambria Math"/>
                                  </a:rPr>
                                  <m:t> </m:t>
                                </m:r>
                                <m:r>
                                  <a:rPr lang="en-US" sz="1800" smtClean="0">
                                    <a:effectLst/>
                                    <a:latin typeface="Cambria Math"/>
                                  </a:rPr>
                                  <m:t>𝐺𝐻𝑧</m:t>
                                </m:r>
                              </m:oMath>
                            </m:oMathPara>
                          </a14:m>
                          <a:endParaRPr lang="en-GB" sz="1400" dirty="0">
                            <a:effectLst/>
                            <a:latin typeface="+mn-lt"/>
                            <a:ea typeface="Calibri"/>
                            <a:cs typeface="Arial"/>
                          </a:endParaRPr>
                        </a:p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smtClean="0">
                                    <a:effectLst/>
                                    <a:latin typeface="Cambria Math"/>
                                  </a:rPr>
                                  <m:t>16</m:t>
                                </m:r>
                                <m:r>
                                  <a:rPr lang="en-US" sz="1800" b="0" i="0" smtClean="0">
                                    <a:effectLst/>
                                    <a:latin typeface="Cambria Math"/>
                                  </a:rPr>
                                  <m:t>361</m:t>
                                </m:r>
                              </m:oMath>
                            </m:oMathPara>
                          </a14:m>
                          <a:endParaRPr lang="en-GB" sz="1400" dirty="0">
                            <a:effectLst/>
                            <a:latin typeface="+mn-lt"/>
                            <a:ea typeface="Calibri"/>
                            <a:cs typeface="Arial"/>
                          </a:endParaRPr>
                        </a:p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0.954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smtClean="0">
                                    <a:effectLst/>
                                    <a:latin typeface="Cambria Math"/>
                                  </a:rPr>
                                  <m:t>7</m:t>
                                </m:r>
                                <m:r>
                                  <a:rPr lang="en-US" sz="1800" b="0" i="0" smtClean="0">
                                    <a:effectLst/>
                                    <a:latin typeface="Cambria Math"/>
                                  </a:rPr>
                                  <m:t>02</m:t>
                                </m:r>
                                <m:r>
                                  <a:rPr lang="en-US" sz="1800" smtClean="0">
                                    <a:effectLst/>
                                    <a:latin typeface="Cambria Math"/>
                                  </a:rPr>
                                  <m:t> </m:t>
                                </m:r>
                                <m:r>
                                  <a:rPr lang="en-US" sz="1800" smtClean="0">
                                    <a:effectLst/>
                                    <a:latin typeface="Cambria Math"/>
                                  </a:rPr>
                                  <m:t>𝐾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800" smtClean="0">
                                    <a:effectLst/>
                                    <a:latin typeface="Cambria Math"/>
                                  </a:rPr>
                                  <m:t>Ω</m:t>
                                </m:r>
                              </m:oMath>
                            </m:oMathPara>
                          </a14:m>
                          <a:endParaRPr lang="en-GB" sz="1400" dirty="0">
                            <a:effectLst/>
                            <a:latin typeface="+mn-lt"/>
                            <a:ea typeface="Calibri"/>
                            <a:cs typeface="Arial"/>
                          </a:endParaRPr>
                        </a:p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smtClean="0">
                                    <a:effectLst/>
                                    <a:latin typeface="Cambria Math"/>
                                  </a:rPr>
                                  <m:t>0.51</m:t>
                                </m:r>
                                <m:r>
                                  <a:rPr lang="en-US" sz="1800" b="0" i="0" smtClean="0">
                                    <a:effectLst/>
                                    <a:latin typeface="Cambria Math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en-GB" sz="1400" dirty="0">
                            <a:effectLst/>
                            <a:latin typeface="+mn-lt"/>
                            <a:ea typeface="Calibri"/>
                            <a:cs typeface="Arial"/>
                          </a:endParaRPr>
                        </a:p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5.33</a:t>
                          </a:r>
                          <a14:m>
                            <m:oMath xmlns:m="http://schemas.openxmlformats.org/officeDocument/2006/math">
                              <m:r>
                                <a:rPr lang="en-US" i="1" smtClean="0">
                                  <a:latin typeface="Cambria Math"/>
                                  <a:ea typeface="Cambria Math"/>
                                </a:rPr>
                                <m:t>𝜇</m:t>
                              </m:r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𝑆</m:t>
                              </m:r>
                            </m:oMath>
                          </a14:m>
                          <a:endParaRPr lang="en-GB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98688236"/>
                  </p:ext>
                </p:extLst>
              </p:nvPr>
            </p:nvGraphicFramePr>
            <p:xfrm>
              <a:off x="251520" y="332656"/>
              <a:ext cx="8604449" cy="12801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29207"/>
                    <a:gridCol w="1291073"/>
                    <a:gridCol w="1167341"/>
                    <a:gridCol w="1229207"/>
                    <a:gridCol w="1229207"/>
                    <a:gridCol w="1229207"/>
                    <a:gridCol w="1229207"/>
                  </a:tblGrid>
                  <a:tr h="6400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t="-952" r="-599010" b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95283" t="-952" r="-470755" b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216754" t="-952" r="-422513" b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299505" t="-952" r="-299505" b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399505" t="-952" r="-199505" b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501990" t="-952" r="-100498" b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599010" t="-952" b="-100000"/>
                          </a:stretch>
                        </a:blipFill>
                      </a:tcPr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t="-100952" r="-59901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95283" t="-100952" r="-4707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216754" t="-100952" r="-4225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0.954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399505" t="-100952" r="-19950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501990" t="-100952" r="-10049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599010" t="-100952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grpSp>
        <p:nvGrpSpPr>
          <p:cNvPr id="5" name="Group 4"/>
          <p:cNvGrpSpPr/>
          <p:nvPr/>
        </p:nvGrpSpPr>
        <p:grpSpPr>
          <a:xfrm>
            <a:off x="2843808" y="5301208"/>
            <a:ext cx="1656184" cy="1152128"/>
            <a:chOff x="4572000" y="5085184"/>
            <a:chExt cx="1656184" cy="1152128"/>
          </a:xfrm>
        </p:grpSpPr>
        <p:sp>
          <p:nvSpPr>
            <p:cNvPr id="6" name="TextBox 5"/>
            <p:cNvSpPr txBox="1"/>
            <p:nvPr/>
          </p:nvSpPr>
          <p:spPr>
            <a:xfrm>
              <a:off x="4572000" y="5085184"/>
              <a:ext cx="1224136" cy="369332"/>
            </a:xfrm>
            <a:prstGeom prst="rect">
              <a:avLst/>
            </a:prstGeom>
            <a:noFill/>
            <a:ln>
              <a:solidFill>
                <a:srgbClr val="00206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0.9995GHz</a:t>
              </a:r>
              <a:endParaRPr lang="en-GB" dirty="0"/>
            </a:p>
          </p:txBody>
        </p:sp>
        <p:cxnSp>
          <p:nvCxnSpPr>
            <p:cNvPr id="9" name="Straight Arrow Connector 8"/>
            <p:cNvCxnSpPr/>
            <p:nvPr/>
          </p:nvCxnSpPr>
          <p:spPr>
            <a:xfrm>
              <a:off x="5184068" y="5455510"/>
              <a:ext cx="1044116" cy="78180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Group 1"/>
          <p:cNvGrpSpPr/>
          <p:nvPr/>
        </p:nvGrpSpPr>
        <p:grpSpPr>
          <a:xfrm>
            <a:off x="2233022" y="2949887"/>
            <a:ext cx="2068580" cy="1487225"/>
            <a:chOff x="2233022" y="2852936"/>
            <a:chExt cx="2068580" cy="148722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Rectangle 7"/>
                <p:cNvSpPr/>
                <p:nvPr/>
              </p:nvSpPr>
              <p:spPr>
                <a:xfrm>
                  <a:off x="2233022" y="2852936"/>
                  <a:ext cx="2068580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b="0" i="1" smtClean="0">
                                <a:latin typeface="Cambria Math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en-US" sz="2000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/>
                                  </a:rPr>
                                  <m:t>𝑃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𝑟𝑒</m:t>
                                </m:r>
                              </m:sub>
                            </m:sSub>
                            <m:r>
                              <a:rPr lang="en-US" sz="2000" b="0" i="1" smtClean="0">
                                <a:latin typeface="Cambria Math"/>
                              </a:rPr>
                              <m:t>/</m:t>
                            </m:r>
                            <m:r>
                              <a:rPr lang="en-US" sz="2000" b="0" i="1" smtClean="0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/>
                              </a:rPr>
                              <m:t>𝑖𝑛</m:t>
                            </m:r>
                          </m:sub>
                        </m:sSub>
                        <m:r>
                          <a:rPr lang="en-GB" sz="2000" i="1">
                            <a:latin typeface="Cambria Math"/>
                          </a:rPr>
                          <m:t>=</m:t>
                        </m:r>
                        <m:r>
                          <a:rPr lang="en-US" sz="2000" b="0" i="1" smtClean="0">
                            <a:latin typeface="Cambria Math"/>
                          </a:rPr>
                          <m:t>0.06%</m:t>
                        </m:r>
                      </m:oMath>
                    </m:oMathPara>
                  </a14:m>
                  <a:endParaRPr lang="en-GB" sz="2000" dirty="0"/>
                </a:p>
              </p:txBody>
            </p:sp>
          </mc:Choice>
          <mc:Fallback xmlns="">
            <p:sp>
              <p:nvSpPr>
                <p:cNvPr id="8" name="Rectangle 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33022" y="2852936"/>
                  <a:ext cx="2068580" cy="400110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b="-13636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Rectangle 9"/>
                <p:cNvSpPr/>
                <p:nvPr/>
              </p:nvSpPr>
              <p:spPr>
                <a:xfrm>
                  <a:off x="2266601" y="3388930"/>
                  <a:ext cx="1830437" cy="425053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000" i="1">
                                <a:latin typeface="Cambria Math"/>
                              </a:rPr>
                              <m:t>𝑔</m:t>
                            </m:r>
                          </m:sub>
                        </m:sSub>
                        <m:r>
                          <a:rPr lang="en-GB" sz="2000" i="1">
                            <a:latin typeface="Cambria Math"/>
                          </a:rPr>
                          <m:t>=</m:t>
                        </m:r>
                        <m:r>
                          <a:rPr lang="en-US" sz="2000" b="0" i="1" smtClean="0">
                            <a:latin typeface="Cambria Math"/>
                          </a:rPr>
                          <m:t>5.125</m:t>
                        </m:r>
                        <m:r>
                          <a:rPr lang="en-US" sz="2000" b="0" i="1" smtClean="0">
                            <a:latin typeface="Cambria Math"/>
                          </a:rPr>
                          <m:t>𝑘𝑊</m:t>
                        </m:r>
                      </m:oMath>
                    </m:oMathPara>
                  </a14:m>
                  <a:endParaRPr lang="en-GB" sz="2000" dirty="0"/>
                </a:p>
              </p:txBody>
            </p:sp>
          </mc:Choice>
          <mc:Fallback xmlns="">
            <p:sp>
              <p:nvSpPr>
                <p:cNvPr id="10" name="Rectangle 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66601" y="3388930"/>
                  <a:ext cx="1830437" cy="425053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b="-4286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Rectangle 10"/>
                <p:cNvSpPr/>
                <p:nvPr/>
              </p:nvSpPr>
              <p:spPr>
                <a:xfrm>
                  <a:off x="2309515" y="3940051"/>
                  <a:ext cx="1383456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/>
                              </a:rPr>
                              <m:t>𝑐</m:t>
                            </m:r>
                          </m:sub>
                        </m:sSub>
                        <m:r>
                          <a:rPr lang="en-GB" sz="2000" i="1">
                            <a:latin typeface="Cambria Math"/>
                          </a:rPr>
                          <m:t>=</m:t>
                        </m:r>
                        <m:r>
                          <a:rPr lang="en-US" sz="2000" b="0" i="1" smtClean="0">
                            <a:latin typeface="Cambria Math"/>
                          </a:rPr>
                          <m:t>60</m:t>
                        </m:r>
                        <m:r>
                          <a:rPr lang="en-US" sz="2000" b="0" i="1" smtClean="0">
                            <a:latin typeface="Cambria Math"/>
                          </a:rPr>
                          <m:t>𝑘𝑉</m:t>
                        </m:r>
                      </m:oMath>
                    </m:oMathPara>
                  </a14:m>
                  <a:endParaRPr lang="en-GB" sz="2000" dirty="0"/>
                </a:p>
              </p:txBody>
            </p:sp>
          </mc:Choice>
          <mc:Fallback xmlns="">
            <p:sp>
              <p:nvSpPr>
                <p:cNvPr id="11" name="Rectangle 1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09515" y="3940051"/>
                  <a:ext cx="1383456" cy="400110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848251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501008"/>
            <a:ext cx="6504762" cy="3000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" name="Group 7"/>
          <p:cNvGrpSpPr/>
          <p:nvPr/>
        </p:nvGrpSpPr>
        <p:grpSpPr>
          <a:xfrm>
            <a:off x="539552" y="3861049"/>
            <a:ext cx="6939052" cy="1675746"/>
            <a:chOff x="251520" y="3356993"/>
            <a:chExt cx="6939052" cy="167574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Rectangle 5"/>
                <p:cNvSpPr/>
                <p:nvPr/>
              </p:nvSpPr>
              <p:spPr>
                <a:xfrm>
                  <a:off x="251520" y="3356993"/>
                  <a:ext cx="6840760" cy="776431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𝑔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(</m:t>
                        </m:r>
                        <m:r>
                          <a:rPr lang="en-US" i="1">
                            <a:latin typeface="Cambria Math"/>
                          </a:rPr>
                          <m:t>𝛿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𝜈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𝛽</m:t>
                        </m:r>
                        <m:r>
                          <a:rPr lang="en-US" b="0" i="1" smtClean="0">
                            <a:latin typeface="Cambria Math"/>
                          </a:rPr>
                          <m:t>)</m:t>
                        </m:r>
                        <m:r>
                          <a:rPr lang="en-US" i="1">
                            <a:latin typeface="Cambria Math"/>
                          </a:rPr>
                          <m:t>=</m:t>
                        </m:r>
                        <m:f>
                          <m:fPr>
                            <m:ctrlPr>
                              <a:rPr lang="en-GB" i="1">
                                <a:latin typeface="Cambria Math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GB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𝑉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GB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GB" i="1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1+</m:t>
                                    </m:r>
                                    <m:r>
                                      <a:rPr lang="en-US" i="1">
                                        <a:latin typeface="Cambria Math"/>
                                      </a:rPr>
                                      <m:t>𝛽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US" i="1">
                                <a:latin typeface="Cambria Math"/>
                              </a:rPr>
                              <m:t>4</m:t>
                            </m:r>
                            <m:sSub>
                              <m:sSubPr>
                                <m:ctrlPr>
                                  <a:rPr lang="en-US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𝑠h</m:t>
                                </m:r>
                              </m:sub>
                            </m:sSub>
                            <m:r>
                              <a:rPr lang="en-US" i="1">
                                <a:latin typeface="Cambria Math"/>
                              </a:rPr>
                              <m:t>𝛽</m:t>
                            </m:r>
                            <m:sSup>
                              <m:sSupPr>
                                <m:ctrlPr>
                                  <a:rPr lang="en-GB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GB" i="1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func>
                                      <m:funcPr>
                                        <m:ctrlPr>
                                          <a:rPr lang="en-GB" i="1">
                                            <a:latin typeface="Cambria Math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m:rPr>
                                            <m:sty m:val="p"/>
                                          </m:rPr>
                                          <a:rPr lang="en-US">
                                            <a:latin typeface="Cambria Math"/>
                                          </a:rPr>
                                          <m:t>cos</m:t>
                                        </m:r>
                                      </m:fName>
                                      <m:e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𝜓</m:t>
                                        </m:r>
                                      </m:e>
                                    </m:func>
                                  </m:e>
                                </m:d>
                              </m:e>
                              <m:sup>
                                <m:r>
                                  <a:rPr lang="en-US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sSup>
                          <m:sSupPr>
                            <m:ctrlPr>
                              <a:rPr lang="en-GB" i="1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begChr m:val="{"/>
                                <m:endChr m:val=""/>
                                <m:ctrlPr>
                                  <a:rPr lang="en-GB" i="1">
                                    <a:latin typeface="Cambria Math"/>
                                  </a:rPr>
                                </m:ctrlPr>
                              </m:dPr>
                              <m:e>
                                <m:d>
                                  <m:dPr>
                                    <m:ctrlPr>
                                      <a:rPr lang="en-GB" i="1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𝐶𝑜𝑠</m:t>
                                    </m:r>
                                    <m:r>
                                      <a:rPr lang="en-US" i="1">
                                        <a:latin typeface="Cambria Math"/>
                                      </a:rPr>
                                      <m:t>𝜑</m:t>
                                    </m:r>
                                    <m:r>
                                      <a:rPr lang="en-US" i="1">
                                        <a:latin typeface="Cambria Math"/>
                                      </a:rPr>
                                      <m:t>+</m:t>
                                    </m:r>
                                    <m:f>
                                      <m:fPr>
                                        <m:ctrlPr>
                                          <a:rPr lang="en-GB" i="1">
                                            <a:latin typeface="Cambria Math"/>
                                          </a:rPr>
                                        </m:ctrlPr>
                                      </m:fPr>
                                      <m:num>
                                        <m:sSub>
                                          <m:sSubPr>
                                            <m:ctrlPr>
                                              <a:rPr lang="en-GB" i="1">
                                                <a:latin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i="1">
                                                <a:latin typeface="Cambria Math"/>
                                              </a:rPr>
                                              <m:t>𝐼</m:t>
                                            </m:r>
                                          </m:e>
                                          <m:sub>
                                            <m:r>
                                              <a:rPr lang="en-US" i="1">
                                                <a:latin typeface="Cambria Math"/>
                                              </a:rPr>
                                              <m:t>𝑏𝑒𝑎𝑚</m:t>
                                            </m:r>
                                          </m:sub>
                                        </m:sSub>
                                        <m:sSub>
                                          <m:sSubPr>
                                            <m:ctrlPr>
                                              <a:rPr lang="en-US" i="1" smtClean="0">
                                                <a:latin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b="0" i="1" smtClean="0">
                                                <a:latin typeface="Cambria Math"/>
                                              </a:rPr>
                                              <m:t>𝑅</m:t>
                                            </m:r>
                                          </m:e>
                                          <m:sub>
                                            <m:r>
                                              <a:rPr lang="en-US" b="0" i="1" smtClean="0">
                                                <a:latin typeface="Cambria Math"/>
                                              </a:rPr>
                                              <m:t>𝑠h</m:t>
                                            </m:r>
                                          </m:sub>
                                        </m:sSub>
                                        <m:sSub>
                                          <m:sSubPr>
                                            <m:ctrlPr>
                                              <a:rPr lang="en-GB" i="1">
                                                <a:latin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i="1">
                                                <a:latin typeface="Cambria Math"/>
                                              </a:rPr>
                                              <m:t>h</m:t>
                                            </m:r>
                                          </m:e>
                                          <m:sub>
                                            <m:r>
                                              <a:rPr lang="en-US" i="1">
                                                <a:latin typeface="Cambria Math"/>
                                              </a:rPr>
                                              <m:t>0</m:t>
                                            </m:r>
                                          </m:sub>
                                        </m:sSub>
                                        <m:func>
                                          <m:funcPr>
                                            <m:ctrlPr>
                                              <a:rPr lang="en-GB" i="1">
                                                <a:latin typeface="Cambria Math"/>
                                              </a:rPr>
                                            </m:ctrlPr>
                                          </m:funcPr>
                                          <m:fNam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>
                                                <a:latin typeface="Cambria Math"/>
                                              </a:rPr>
                                              <m:t>Cos</m:t>
                                            </m:r>
                                          </m:fName>
                                          <m:e>
                                            <m:r>
                                              <a:rPr lang="en-US" i="1">
                                                <a:latin typeface="Cambria Math"/>
                                              </a:rPr>
                                              <m:t>𝜓</m:t>
                                            </m:r>
                                          </m:e>
                                        </m:func>
                                        <m:func>
                                          <m:funcPr>
                                            <m:ctrlPr>
                                              <a:rPr lang="en-GB" i="1">
                                                <a:latin typeface="Cambria Math"/>
                                              </a:rPr>
                                            </m:ctrlPr>
                                          </m:funcPr>
                                          <m:fNam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>
                                                <a:latin typeface="Cambria Math"/>
                                              </a:rPr>
                                              <m:t>Cos</m:t>
                                            </m:r>
                                          </m:fName>
                                          <m:e>
                                            <m:r>
                                              <a:rPr lang="en-US" i="1">
                                                <a:latin typeface="Cambria Math"/>
                                              </a:rPr>
                                              <m:t>𝜓</m:t>
                                            </m:r>
                                          </m:e>
                                        </m:func>
                                      </m:num>
                                      <m:den>
                                        <m:d>
                                          <m:dPr>
                                            <m:ctrlPr>
                                              <a:rPr lang="en-GB" i="1">
                                                <a:latin typeface="Cambria Math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en-US" i="1">
                                                <a:latin typeface="Cambria Math"/>
                                              </a:rPr>
                                              <m:t>1+</m:t>
                                            </m:r>
                                            <m:r>
                                              <a:rPr lang="en-US" i="1">
                                                <a:latin typeface="Cambria Math"/>
                                              </a:rPr>
                                              <m:t>𝛽</m:t>
                                            </m:r>
                                          </m:e>
                                        </m:d>
                                        <m:r>
                                          <a:rPr lang="en-US" b="0" i="1" smtClean="0">
                                            <a:latin typeface="Cambria Math"/>
                                          </a:rPr>
                                          <m:t>𝑉</m:t>
                                        </m:r>
                                      </m:den>
                                    </m:f>
                                  </m:e>
                                </m:d>
                              </m:e>
                            </m:d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6" name="Rectangle 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1520" y="3356993"/>
                  <a:ext cx="6840760" cy="776431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Rectangle 6"/>
                <p:cNvSpPr/>
                <p:nvPr/>
              </p:nvSpPr>
              <p:spPr>
                <a:xfrm>
                  <a:off x="2618572" y="4207770"/>
                  <a:ext cx="4572000" cy="824969"/>
                </a:xfrm>
                <a:prstGeom prst="rect">
                  <a:avLst/>
                </a:prstGeom>
              </p:spPr>
              <p:txBody>
                <a:bodyPr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"/>
                            <m:endChr m:val="}"/>
                            <m:ctrlPr>
                              <a:rPr lang="en-GB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      +</m:t>
                            </m:r>
                            <m:sSup>
                              <m:sSupPr>
                                <m:ctrlPr>
                                  <a:rPr lang="en-GB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GB" i="1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𝑆𝑖𝑛</m:t>
                                    </m:r>
                                    <m:r>
                                      <a:rPr lang="en-US" i="1">
                                        <a:latin typeface="Cambria Math"/>
                                      </a:rPr>
                                      <m:t>𝜑</m:t>
                                    </m:r>
                                    <m:r>
                                      <a:rPr lang="en-US" i="1">
                                        <a:latin typeface="Cambria Math"/>
                                      </a:rPr>
                                      <m:t>− </m:t>
                                    </m:r>
                                    <m:f>
                                      <m:fPr>
                                        <m:ctrlPr>
                                          <a:rPr lang="en-GB" i="1">
                                            <a:latin typeface="Cambria Math"/>
                                          </a:rPr>
                                        </m:ctrlPr>
                                      </m:fPr>
                                      <m:num>
                                        <m:sSub>
                                          <m:sSubPr>
                                            <m:ctrlPr>
                                              <a:rPr lang="en-GB" i="1">
                                                <a:latin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i="1">
                                                <a:latin typeface="Cambria Math"/>
                                              </a:rPr>
                                              <m:t>𝐼</m:t>
                                            </m:r>
                                          </m:e>
                                          <m:sub>
                                            <m:r>
                                              <a:rPr lang="en-US" i="1">
                                                <a:latin typeface="Cambria Math"/>
                                              </a:rPr>
                                              <m:t>𝑏𝑒𝑎𝑚</m:t>
                                            </m:r>
                                          </m:sub>
                                        </m:sSub>
                                        <m:sSub>
                                          <m:sSubPr>
                                            <m:ctrlPr>
                                              <a:rPr lang="en-GB" i="1">
                                                <a:latin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i="1">
                                                <a:latin typeface="Cambria Math"/>
                                              </a:rPr>
                                              <m:t>h</m:t>
                                            </m:r>
                                          </m:e>
                                          <m:sub>
                                            <m:r>
                                              <a:rPr lang="en-US" i="1">
                                                <a:latin typeface="Cambria Math"/>
                                              </a:rPr>
                                              <m:t>0</m:t>
                                            </m:r>
                                          </m:sub>
                                        </m:sSub>
                                        <m:sSub>
                                          <m:sSubPr>
                                            <m:ctrlPr>
                                              <a:rPr lang="en-US" i="1" smtClean="0">
                                                <a:latin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b="0" i="1" smtClean="0">
                                                <a:latin typeface="Cambria Math"/>
                                              </a:rPr>
                                              <m:t>𝑅</m:t>
                                            </m:r>
                                          </m:e>
                                          <m:sub>
                                            <m:r>
                                              <a:rPr lang="en-US" b="0" i="1" smtClean="0">
                                                <a:latin typeface="Cambria Math"/>
                                              </a:rPr>
                                              <m:t>𝑠h</m:t>
                                            </m:r>
                                          </m:sub>
                                        </m:sSub>
                                        <m:func>
                                          <m:funcPr>
                                            <m:ctrlPr>
                                              <a:rPr lang="en-GB" i="1">
                                                <a:latin typeface="Cambria Math"/>
                                              </a:rPr>
                                            </m:ctrlPr>
                                          </m:funcPr>
                                          <m:fNam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>
                                                <a:latin typeface="Cambria Math"/>
                                              </a:rPr>
                                              <m:t>Cos</m:t>
                                            </m:r>
                                          </m:fName>
                                          <m:e>
                                            <m:r>
                                              <a:rPr lang="en-US" i="1">
                                                <a:latin typeface="Cambria Math"/>
                                              </a:rPr>
                                              <m:t>𝜓</m:t>
                                            </m:r>
                                          </m:e>
                                        </m:func>
                                        <m:func>
                                          <m:funcPr>
                                            <m:ctrlPr>
                                              <a:rPr lang="en-GB" i="1">
                                                <a:latin typeface="Cambria Math"/>
                                              </a:rPr>
                                            </m:ctrlPr>
                                          </m:funcPr>
                                          <m:fNam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>
                                                <a:latin typeface="Cambria Math"/>
                                              </a:rPr>
                                              <m:t>Sin</m:t>
                                            </m:r>
                                          </m:fName>
                                          <m:e>
                                            <m:r>
                                              <a:rPr lang="en-US" i="1">
                                                <a:latin typeface="Cambria Math"/>
                                              </a:rPr>
                                              <m:t>𝜓</m:t>
                                            </m:r>
                                          </m:e>
                                        </m:func>
                                      </m:num>
                                      <m:den>
                                        <m:d>
                                          <m:dPr>
                                            <m:ctrlPr>
                                              <a:rPr lang="en-US" i="1">
                                                <a:latin typeface="Cambria Math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en-US" i="1">
                                                <a:latin typeface="Cambria Math"/>
                                              </a:rPr>
                                              <m:t>1+</m:t>
                                            </m:r>
                                            <m:r>
                                              <a:rPr lang="en-US" i="1">
                                                <a:latin typeface="Cambria Math"/>
                                              </a:rPr>
                                              <m:t>𝛽</m:t>
                                            </m:r>
                                          </m:e>
                                        </m:d>
                                        <m:r>
                                          <a:rPr lang="en-US" b="0" i="1" smtClean="0">
                                            <a:latin typeface="Cambria Math"/>
                                          </a:rPr>
                                          <m:t>𝑉</m:t>
                                        </m:r>
                                      </m:den>
                                    </m:f>
                                  </m:e>
                                </m:d>
                              </m:e>
                              <m:sup>
                                <m:r>
                                  <a:rPr lang="en-US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  <m:r>
                          <a:rPr lang="en-US" i="1">
                            <a:latin typeface="Cambria Math"/>
                          </a:rPr>
                          <m:t> </m:t>
                        </m:r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7" name="Rectangle 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18572" y="4207770"/>
                  <a:ext cx="4572000" cy="824969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827584" y="5517232"/>
                <a:ext cx="2126993" cy="6659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GB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/>
                            </a:rPr>
                            <m:t>tan</m:t>
                          </m:r>
                        </m:fName>
                        <m:e>
                          <m:r>
                            <a:rPr lang="en-US" i="1">
                              <a:latin typeface="Cambria Math"/>
                            </a:rPr>
                            <m:t>𝜓</m:t>
                          </m:r>
                        </m:e>
                      </m:func>
                      <m:r>
                        <a:rPr lang="en-US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US" i="1">
                              <a:latin typeface="Cambria Math"/>
                            </a:rPr>
                            <m:t>1+</m:t>
                          </m:r>
                          <m:r>
                            <a:rPr lang="en-US" i="1">
                              <a:latin typeface="Cambria Math"/>
                            </a:rPr>
                            <m:t>𝛽</m:t>
                          </m:r>
                        </m:den>
                      </m:f>
                      <m:r>
                        <a:rPr lang="en-US" i="1" smtClean="0">
                          <a:latin typeface="Cambria Math"/>
                          <a:ea typeface="Cambria Math"/>
                        </a:rPr>
                        <m:t>×</m:t>
                      </m:r>
                      <m:f>
                        <m:fPr>
                          <m:ctrlPr>
                            <a:rPr lang="en-US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</a:rPr>
                            <m:t>𝛿</m:t>
                          </m:r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𝜈</m:t>
                          </m:r>
                        </m:num>
                        <m:den>
                          <m:sSub>
                            <m:sSubPr>
                              <m:ctrlPr>
                                <a:rPr lang="en-US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584" y="5517232"/>
                <a:ext cx="2126993" cy="66595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Straight Arrow Connector 3"/>
          <p:cNvCxnSpPr/>
          <p:nvPr/>
        </p:nvCxnSpPr>
        <p:spPr>
          <a:xfrm>
            <a:off x="7709909" y="1700808"/>
            <a:ext cx="0" cy="914400"/>
          </a:xfrm>
          <a:prstGeom prst="straightConnector1">
            <a:avLst/>
          </a:prstGeom>
          <a:ln w="22225"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6516216" y="1722512"/>
            <a:ext cx="0" cy="914400"/>
          </a:xfrm>
          <a:prstGeom prst="straightConnector1">
            <a:avLst/>
          </a:prstGeom>
          <a:ln w="22225"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7380312" y="1700808"/>
            <a:ext cx="0" cy="914400"/>
          </a:xfrm>
          <a:prstGeom prst="straightConnector1">
            <a:avLst/>
          </a:prstGeom>
          <a:ln w="22225"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6876256" y="1700808"/>
            <a:ext cx="0" cy="914400"/>
          </a:xfrm>
          <a:prstGeom prst="straightConnector1">
            <a:avLst/>
          </a:prstGeom>
          <a:ln w="22225"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0" y="251356"/>
            <a:ext cx="2906604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Black" panose="020B0A04020102020204" pitchFamily="34" charset="0"/>
              </a:rPr>
              <a:t>Beam Loading Effect</a:t>
            </a:r>
            <a:endParaRPr lang="en-GB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5298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5436096" y="420142"/>
            <a:ext cx="3416897" cy="1640706"/>
            <a:chOff x="1115616" y="572611"/>
            <a:chExt cx="3416897" cy="164070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Rectangle 3"/>
                <p:cNvSpPr/>
                <p:nvPr/>
              </p:nvSpPr>
              <p:spPr>
                <a:xfrm>
                  <a:off x="1115616" y="572611"/>
                  <a:ext cx="3416897" cy="1640706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{"/>
                            <m:endChr m:val=""/>
                            <m:ctrlPr>
                              <a:rPr lang="en-GB" sz="1600" i="1" smtClean="0">
                                <a:latin typeface="Cambria Math"/>
                              </a:rPr>
                            </m:ctrlPr>
                          </m:dPr>
                          <m:e>
                            <m:eqArr>
                              <m:eqArrPr>
                                <m:ctrlPr>
                                  <a:rPr lang="en-GB" sz="1600" i="1" smtClean="0">
                                    <a:latin typeface="Cambria Math"/>
                                  </a:rPr>
                                </m:ctrlPr>
                              </m:eqArrPr>
                              <m:e>
                                <m:sSub>
                                  <m:sSubPr>
                                    <m:ctrlPr>
                                      <a:rPr lang="en-GB" sz="16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i="1">
                                        <a:latin typeface="Cambria Math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latin typeface="Cambria Math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lang="en-US" sz="1600" i="1">
                                    <a:latin typeface="Cambria Math"/>
                                  </a:rPr>
                                  <m:t>=1+</m:t>
                                </m:r>
                                <m:f>
                                  <m:fPr>
                                    <m:ctrlPr>
                                      <a:rPr lang="en-GB" sz="1600" i="1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GB" sz="1600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i="1">
                                            <a:latin typeface="Cambria Math"/>
                                          </a:rPr>
                                          <m:t>𝐼</m:t>
                                        </m:r>
                                      </m:e>
                                      <m:sub>
                                        <m:r>
                                          <a:rPr lang="en-US" sz="1600" i="1">
                                            <a:latin typeface="Cambria Math"/>
                                          </a:rPr>
                                          <m:t>𝑏𝑒𝑎𝑚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n-GB" sz="1600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i="1">
                                            <a:latin typeface="Cambria Math"/>
                                          </a:rPr>
                                          <m:t>h</m:t>
                                        </m:r>
                                      </m:e>
                                      <m:sub>
                                        <m:r>
                                          <a:rPr lang="en-US" sz="1600" i="1">
                                            <a:latin typeface="Cambria Math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n-GB" sz="1600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i="1">
                                            <a:latin typeface="Cambria Math"/>
                                          </a:rPr>
                                          <m:t>𝑉</m:t>
                                        </m:r>
                                      </m:e>
                                      <m:sub>
                                        <m:r>
                                          <a:rPr lang="en-US" sz="1600" i="1">
                                            <a:latin typeface="Cambria Math"/>
                                          </a:rPr>
                                          <m:t>𝐶</m:t>
                                        </m:r>
                                      </m:sub>
                                    </m:sSub>
                                  </m:num>
                                  <m:den>
                                    <m:f>
                                      <m:fPr>
                                        <m:ctrlPr>
                                          <a:rPr lang="en-GB" sz="1600" i="1">
                                            <a:latin typeface="Cambria Math"/>
                                          </a:rPr>
                                        </m:ctrlPr>
                                      </m:fPr>
                                      <m:num>
                                        <m:sSup>
                                          <m:sSupPr>
                                            <m:ctrlPr>
                                              <a:rPr lang="en-GB" sz="1600" i="1">
                                                <a:latin typeface="Cambria Math"/>
                                              </a:rPr>
                                            </m:ctrlPr>
                                          </m:sSup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en-GB" sz="1600" i="1">
                                                    <a:latin typeface="Cambria Math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sz="1600" i="1">
                                                    <a:latin typeface="Cambria Math"/>
                                                  </a:rPr>
                                                  <m:t>𝑉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sz="1600" i="1">
                                                    <a:latin typeface="Cambria Math"/>
                                                  </a:rPr>
                                                  <m:t>𝐶</m:t>
                                                </m:r>
                                              </m:sub>
                                            </m:sSub>
                                          </m:e>
                                          <m:sup>
                                            <m:r>
                                              <a:rPr lang="en-US" sz="1600" i="1">
                                                <a:latin typeface="Cambria Math"/>
                                              </a:rPr>
                                              <m:t>2</m:t>
                                            </m:r>
                                          </m:sup>
                                        </m:sSup>
                                      </m:num>
                                      <m:den>
                                        <m:sSub>
                                          <m:sSubPr>
                                            <m:ctrlPr>
                                              <a:rPr lang="en-GB" sz="1600" i="1">
                                                <a:latin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600" i="1">
                                                <a:latin typeface="Cambria Math"/>
                                              </a:rPr>
                                              <m:t>𝑅</m:t>
                                            </m:r>
                                          </m:e>
                                          <m:sub>
                                            <m:r>
                                              <a:rPr lang="en-US" sz="1600" i="1">
                                                <a:latin typeface="Cambria Math"/>
                                              </a:rPr>
                                              <m:t>𝑠h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</m:den>
                                </m:f>
                                <m:r>
                                  <a:rPr lang="en-US" sz="1600" i="1">
                                    <a:latin typeface="Cambria Math"/>
                                  </a:rPr>
                                  <m:t>𝐶𝑜𝑠</m:t>
                                </m:r>
                                <m:r>
                                  <a:rPr lang="en-US" sz="1600" i="1">
                                    <a:latin typeface="Cambria Math"/>
                                  </a:rPr>
                                  <m:t>𝜑</m:t>
                                </m:r>
                                <m:r>
                                  <m:rPr>
                                    <m:nor/>
                                  </m:rPr>
                                  <a:rPr lang="en-GB" sz="1600" dirty="0"/>
                                  <m:t> = 1</m:t>
                                </m:r>
                                <m:r>
                                  <m:rPr>
                                    <m:nor/>
                                  </m:rPr>
                                  <a:rPr lang="en-US" sz="1600" b="0" i="0" dirty="0" smtClean="0"/>
                                  <m:t>         </m:t>
                                </m:r>
                                <m:r>
                                  <m:rPr>
                                    <m:nor/>
                                  </m:rPr>
                                  <a:rPr lang="en-GB" sz="1600" dirty="0"/>
                                  <m:t> </m:t>
                                </m:r>
                              </m:e>
                              <m:e>
                                <m:r>
                                  <a:rPr lang="en-GB" sz="1600" i="1">
                                    <a:latin typeface="Cambria Math"/>
                                    <a:ea typeface="Cambria Math"/>
                                  </a:rPr>
                                  <m:t>𝛿𝜈</m:t>
                                </m:r>
                                <m:r>
                                  <a:rPr lang="en-US" sz="1600" i="1">
                                    <a:latin typeface="Cambria Math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GB" sz="1600" i="1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GB" sz="1600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i="1">
                                            <a:latin typeface="Cambria Math"/>
                                          </a:rPr>
                                          <m:t>𝐼</m:t>
                                        </m:r>
                                      </m:e>
                                      <m:sub>
                                        <m:r>
                                          <a:rPr lang="en-US" sz="1600" i="1">
                                            <a:latin typeface="Cambria Math"/>
                                          </a:rPr>
                                          <m:t>𝑏𝑒𝑎𝑚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n-GB" sz="1600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i="1">
                                            <a:latin typeface="Cambria Math"/>
                                          </a:rPr>
                                          <m:t>h</m:t>
                                        </m:r>
                                      </m:e>
                                      <m:sub>
                                        <m:r>
                                          <a:rPr lang="en-US" sz="1600" i="1">
                                            <a:latin typeface="Cambria Math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n-GB" sz="1600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i="1">
                                            <a:latin typeface="Cambria Math"/>
                                          </a:rPr>
                                          <m:t>𝑉</m:t>
                                        </m:r>
                                      </m:e>
                                      <m:sub>
                                        <m:r>
                                          <a:rPr lang="en-US" sz="1600" i="1">
                                            <a:latin typeface="Cambria Math"/>
                                          </a:rPr>
                                          <m:t>𝐶</m:t>
                                        </m:r>
                                      </m:sub>
                                    </m:sSub>
                                    <m:func>
                                      <m:funcPr>
                                        <m:ctrlPr>
                                          <a:rPr lang="en-GB" sz="1600" i="1">
                                            <a:latin typeface="Cambria Math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600">
                                            <a:latin typeface="Cambria Math"/>
                                          </a:rPr>
                                          <m:t>Sin</m:t>
                                        </m:r>
                                      </m:fName>
                                      <m:e>
                                        <m:r>
                                          <a:rPr lang="en-US" sz="1600" i="1">
                                            <a:latin typeface="Cambria Math"/>
                                          </a:rPr>
                                          <m:t>𝜑</m:t>
                                        </m:r>
                                      </m:e>
                                    </m:func>
                                  </m:num>
                                  <m:den>
                                    <m:r>
                                      <a:rPr lang="en-US" sz="1600" i="1">
                                        <a:latin typeface="Cambria Math"/>
                                      </a:rPr>
                                      <m:t>2</m:t>
                                    </m:r>
                                    <m:sSub>
                                      <m:sSubPr>
                                        <m:ctrlPr>
                                          <a:rPr lang="en-GB" sz="1600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i="1">
                                            <a:latin typeface="Cambria Math"/>
                                          </a:rPr>
                                          <m:t>𝑄</m:t>
                                        </m:r>
                                      </m:e>
                                      <m:sub>
                                        <m:r>
                                          <a:rPr lang="en-US" sz="1600" i="1">
                                            <a:latin typeface="Cambria Math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  <m:f>
                                      <m:fPr>
                                        <m:ctrlPr>
                                          <a:rPr lang="en-GB" sz="1600" i="1">
                                            <a:latin typeface="Cambria Math"/>
                                          </a:rPr>
                                        </m:ctrlPr>
                                      </m:fPr>
                                      <m:num>
                                        <m:sSup>
                                          <m:sSupPr>
                                            <m:ctrlPr>
                                              <a:rPr lang="en-GB" sz="1600" i="1">
                                                <a:latin typeface="Cambria Math"/>
                                              </a:rPr>
                                            </m:ctrlPr>
                                          </m:sSup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en-GB" sz="1600" i="1">
                                                    <a:latin typeface="Cambria Math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sz="1600" i="1">
                                                    <a:latin typeface="Cambria Math"/>
                                                  </a:rPr>
                                                  <m:t>𝑉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sz="1600" i="1">
                                                    <a:latin typeface="Cambria Math"/>
                                                  </a:rPr>
                                                  <m:t>𝐶</m:t>
                                                </m:r>
                                              </m:sub>
                                            </m:sSub>
                                          </m:e>
                                          <m:sup>
                                            <m:r>
                                              <a:rPr lang="en-US" sz="1600" i="1">
                                                <a:latin typeface="Cambria Math"/>
                                              </a:rPr>
                                              <m:t>2</m:t>
                                            </m:r>
                                          </m:sup>
                                        </m:sSup>
                                      </m:num>
                                      <m:den>
                                        <m:sSub>
                                          <m:sSubPr>
                                            <m:ctrlPr>
                                              <a:rPr lang="en-GB" sz="1600" i="1">
                                                <a:latin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600" i="1">
                                                <a:latin typeface="Cambria Math"/>
                                              </a:rPr>
                                              <m:t>𝑅</m:t>
                                            </m:r>
                                          </m:e>
                                          <m:sub>
                                            <m:r>
                                              <a:rPr lang="en-US" sz="1600" i="1">
                                                <a:latin typeface="Cambria Math"/>
                                              </a:rPr>
                                              <m:t>𝑠h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</m:den>
                                </m:f>
                                <m:sSub>
                                  <m:sSubPr>
                                    <m:ctrlPr>
                                      <a:rPr lang="en-US" sz="16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i="1">
                                        <a:latin typeface="Cambria Math"/>
                                        <a:ea typeface="Cambria Math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latin typeface="Cambria Math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m:rPr>
                                    <m:nor/>
                                  </m:rPr>
                                  <a:rPr lang="en-GB" sz="1600" dirty="0"/>
                                  <m:t> </m:t>
                                </m:r>
                                <m:r>
                                  <a:rPr lang="en-GB" sz="1600" i="1" dirty="0">
                                    <a:latin typeface="Cambria Math"/>
                                  </a:rPr>
                                  <m:t>= 1</m:t>
                                </m:r>
                                <m:r>
                                  <a:rPr lang="en-GB" sz="1600" i="1" dirty="0">
                                    <a:latin typeface="Cambria Math"/>
                                  </a:rPr>
                                  <m:t>𝑀𝐻𝑧</m:t>
                                </m:r>
                                <m:r>
                                  <m:rPr>
                                    <m:nor/>
                                  </m:rPr>
                                  <a:rPr lang="en-GB" sz="1600" dirty="0"/>
                                  <m:t> </m:t>
                                </m:r>
                              </m:e>
                            </m:eqArr>
                          </m:e>
                        </m:d>
                      </m:oMath>
                    </m:oMathPara>
                  </a14:m>
                  <a:endParaRPr lang="en-GB" sz="1600" dirty="0"/>
                </a:p>
              </p:txBody>
            </p:sp>
          </mc:Choice>
          <mc:Fallback xmlns="">
            <p:sp>
              <p:nvSpPr>
                <p:cNvPr id="4" name="Rectangle 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15616" y="572611"/>
                  <a:ext cx="3416897" cy="1640706"/>
                </a:xfrm>
                <a:prstGeom prst="rect">
                  <a:avLst/>
                </a:prstGeom>
                <a:blipFill rotWithShape="1"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" name="Rectangle 4"/>
            <p:cNvSpPr/>
            <p:nvPr/>
          </p:nvSpPr>
          <p:spPr>
            <a:xfrm>
              <a:off x="1547664" y="1700808"/>
              <a:ext cx="18473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en-GB" dirty="0"/>
            </a:p>
          </p:txBody>
        </p: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564904"/>
            <a:ext cx="5832648" cy="3791221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1115616" y="4988351"/>
            <a:ext cx="1656184" cy="1152128"/>
            <a:chOff x="4572000" y="5085184"/>
            <a:chExt cx="1656184" cy="1152128"/>
          </a:xfrm>
        </p:grpSpPr>
        <p:sp>
          <p:nvSpPr>
            <p:cNvPr id="8" name="TextBox 7"/>
            <p:cNvSpPr txBox="1"/>
            <p:nvPr/>
          </p:nvSpPr>
          <p:spPr>
            <a:xfrm>
              <a:off x="4572000" y="5085184"/>
              <a:ext cx="1224136" cy="369332"/>
            </a:xfrm>
            <a:prstGeom prst="rect">
              <a:avLst/>
            </a:prstGeom>
            <a:noFill/>
            <a:ln>
              <a:solidFill>
                <a:srgbClr val="00206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0.9985GHz</a:t>
              </a:r>
              <a:endParaRPr lang="en-GB" dirty="0"/>
            </a:p>
          </p:txBody>
        </p:sp>
        <p:cxnSp>
          <p:nvCxnSpPr>
            <p:cNvPr id="9" name="Straight Arrow Connector 8"/>
            <p:cNvCxnSpPr/>
            <p:nvPr/>
          </p:nvCxnSpPr>
          <p:spPr>
            <a:xfrm>
              <a:off x="5184068" y="5455510"/>
              <a:ext cx="1044116" cy="78180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5652120" y="5003884"/>
            <a:ext cx="1224136" cy="1136595"/>
            <a:chOff x="4860032" y="5169275"/>
            <a:chExt cx="1224136" cy="1136595"/>
          </a:xfrm>
        </p:grpSpPr>
        <p:sp>
          <p:nvSpPr>
            <p:cNvPr id="11" name="TextBox 10"/>
            <p:cNvSpPr txBox="1"/>
            <p:nvPr/>
          </p:nvSpPr>
          <p:spPr>
            <a:xfrm>
              <a:off x="4860032" y="5169275"/>
              <a:ext cx="1224136" cy="369332"/>
            </a:xfrm>
            <a:prstGeom prst="rect">
              <a:avLst/>
            </a:prstGeom>
            <a:noFill/>
            <a:ln>
              <a:solidFill>
                <a:srgbClr val="00206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0.9995GHz</a:t>
              </a:r>
              <a:endParaRPr lang="en-GB" dirty="0"/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>
              <a:off x="5436096" y="5523074"/>
              <a:ext cx="0" cy="78279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3317627" y="3796035"/>
                <a:ext cx="1830437" cy="42505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sz="2000" i="1">
                              <a:latin typeface="Cambria Math"/>
                            </a:rPr>
                            <m:t>𝑔</m:t>
                          </m:r>
                        </m:sub>
                      </m:sSub>
                      <m:r>
                        <a:rPr lang="en-GB" sz="2000" i="1">
                          <a:latin typeface="Cambria Math"/>
                        </a:rPr>
                        <m:t>=</m:t>
                      </m:r>
                      <m:r>
                        <a:rPr lang="en-US" sz="2000" b="0" i="1" smtClean="0">
                          <a:latin typeface="Cambria Math"/>
                        </a:rPr>
                        <m:t>5.136</m:t>
                      </m:r>
                      <m:r>
                        <a:rPr lang="en-US" sz="2000" b="0" i="1" smtClean="0">
                          <a:latin typeface="Cambria Math"/>
                        </a:rPr>
                        <m:t>𝑘𝑊</m:t>
                      </m:r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7627" y="3796035"/>
                <a:ext cx="1830437" cy="425053"/>
              </a:xfrm>
              <a:prstGeom prst="rect">
                <a:avLst/>
              </a:prstGeom>
              <a:blipFill rotWithShape="1">
                <a:blip r:embed="rId4"/>
                <a:stretch>
                  <a:fillRect b="-57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3351988" y="3388930"/>
                <a:ext cx="1364028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latin typeface="Cambria Math"/>
                          <a:ea typeface="Cambria Math"/>
                        </a:rPr>
                        <m:t>𝛽</m:t>
                      </m:r>
                      <m:r>
                        <a:rPr lang="en-GB" sz="2000" i="1">
                          <a:latin typeface="Cambria Math"/>
                        </a:rPr>
                        <m:t>=</m:t>
                      </m:r>
                      <m:r>
                        <a:rPr lang="en-US" sz="2000" b="0" i="1" smtClean="0">
                          <a:latin typeface="Cambria Math"/>
                        </a:rPr>
                        <m:t>0.924</m:t>
                      </m:r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1988" y="3388930"/>
                <a:ext cx="1364028" cy="400110"/>
              </a:xfrm>
              <a:prstGeom prst="rect">
                <a:avLst/>
              </a:prstGeom>
              <a:blipFill rotWithShape="1">
                <a:blip r:embed="rId5"/>
                <a:stretch>
                  <a:fillRect b="-136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" name="Group 14"/>
          <p:cNvGrpSpPr/>
          <p:nvPr/>
        </p:nvGrpSpPr>
        <p:grpSpPr>
          <a:xfrm>
            <a:off x="107503" y="715432"/>
            <a:ext cx="4752529" cy="1201400"/>
            <a:chOff x="-2505494" y="3067898"/>
            <a:chExt cx="5433323" cy="103156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Rectangle 15"/>
                <p:cNvSpPr/>
                <p:nvPr/>
              </p:nvSpPr>
              <p:spPr>
                <a:xfrm>
                  <a:off x="-2505494" y="3067898"/>
                  <a:ext cx="5104030" cy="46692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2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200" i="1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sz="1200" b="0" i="1" smtClean="0">
                                <a:latin typeface="Cambria Math"/>
                              </a:rPr>
                              <m:t>𝑔</m:t>
                            </m:r>
                          </m:sub>
                        </m:sSub>
                        <m:r>
                          <a:rPr lang="en-US" sz="1200" b="0" i="1" smtClean="0">
                            <a:latin typeface="Cambria Math"/>
                          </a:rPr>
                          <m:t>(</m:t>
                        </m:r>
                        <m:r>
                          <a:rPr lang="en-US" sz="1200" i="1">
                            <a:latin typeface="Cambria Math"/>
                          </a:rPr>
                          <m:t>𝛿</m:t>
                        </m:r>
                        <m:r>
                          <a:rPr lang="en-US" sz="1200" i="1">
                            <a:latin typeface="Cambria Math"/>
                            <a:ea typeface="Cambria Math"/>
                          </a:rPr>
                          <m:t>𝜈</m:t>
                        </m:r>
                        <m:r>
                          <a:rPr lang="en-US" sz="1200" b="0" i="1" smtClean="0">
                            <a:latin typeface="Cambria Math"/>
                            <a:ea typeface="Cambria Math"/>
                          </a:rPr>
                          <m:t>,</m:t>
                        </m:r>
                        <m:r>
                          <a:rPr lang="en-US" sz="1200" b="0" i="1" smtClean="0">
                            <a:latin typeface="Cambria Math"/>
                            <a:ea typeface="Cambria Math"/>
                          </a:rPr>
                          <m:t>𝛽</m:t>
                        </m:r>
                        <m:r>
                          <a:rPr lang="en-US" sz="1200" b="0" i="1" smtClean="0">
                            <a:latin typeface="Cambria Math"/>
                          </a:rPr>
                          <m:t>)</m:t>
                        </m:r>
                        <m:r>
                          <a:rPr lang="en-US" sz="1200" i="1">
                            <a:latin typeface="Cambria Math"/>
                          </a:rPr>
                          <m:t>=</m:t>
                        </m:r>
                        <m:f>
                          <m:fPr>
                            <m:ctrlPr>
                              <a:rPr lang="en-GB" sz="1200" i="1">
                                <a:latin typeface="Cambria Math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GB" sz="120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1200" b="0" i="1" smtClean="0">
                                    <a:latin typeface="Cambria Math"/>
                                  </a:rPr>
                                  <m:t>𝑉</m:t>
                                </m:r>
                              </m:e>
                              <m:sup>
                                <m:r>
                                  <a:rPr lang="en-US" sz="1200" b="0" i="1" smtClean="0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GB" sz="12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GB" sz="1200" i="1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200" i="1">
                                        <a:latin typeface="Cambria Math"/>
                                      </a:rPr>
                                      <m:t>1+</m:t>
                                    </m:r>
                                    <m:r>
                                      <a:rPr lang="en-US" sz="1200" i="1">
                                        <a:latin typeface="Cambria Math"/>
                                      </a:rPr>
                                      <m:t>𝛽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 sz="1200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US" sz="1200" i="1">
                                <a:latin typeface="Cambria Math"/>
                              </a:rPr>
                              <m:t>4</m:t>
                            </m:r>
                            <m:sSub>
                              <m:sSubPr>
                                <m:ctrlPr>
                                  <a:rPr lang="en-US" sz="120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1200" b="0" i="1" smtClean="0">
                                    <a:latin typeface="Cambria Math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n-US" sz="1200" b="0" i="1" smtClean="0">
                                    <a:latin typeface="Cambria Math"/>
                                  </a:rPr>
                                  <m:t>𝑠h</m:t>
                                </m:r>
                              </m:sub>
                            </m:sSub>
                            <m:r>
                              <a:rPr lang="en-US" sz="1200" i="1">
                                <a:latin typeface="Cambria Math"/>
                              </a:rPr>
                              <m:t>𝛽</m:t>
                            </m:r>
                            <m:sSup>
                              <m:sSupPr>
                                <m:ctrlPr>
                                  <a:rPr lang="en-GB" sz="12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GB" sz="1200" i="1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func>
                                      <m:funcPr>
                                        <m:ctrlPr>
                                          <a:rPr lang="en-GB" sz="1200" i="1">
                                            <a:latin typeface="Cambria Math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200">
                                            <a:latin typeface="Cambria Math"/>
                                          </a:rPr>
                                          <m:t>cos</m:t>
                                        </m:r>
                                      </m:fName>
                                      <m:e>
                                        <m:r>
                                          <a:rPr lang="en-US" sz="1200" i="1">
                                            <a:latin typeface="Cambria Math"/>
                                          </a:rPr>
                                          <m:t>𝜓</m:t>
                                        </m:r>
                                      </m:e>
                                    </m:func>
                                  </m:e>
                                </m:d>
                              </m:e>
                              <m:sup>
                                <m:r>
                                  <a:rPr lang="en-US" sz="1200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sSup>
                          <m:sSupPr>
                            <m:ctrlPr>
                              <a:rPr lang="en-GB" sz="1200" i="1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begChr m:val="{"/>
                                <m:endChr m:val=""/>
                                <m:ctrlPr>
                                  <a:rPr lang="en-GB" sz="1200" i="1">
                                    <a:latin typeface="Cambria Math"/>
                                  </a:rPr>
                                </m:ctrlPr>
                              </m:dPr>
                              <m:e>
                                <m:d>
                                  <m:dPr>
                                    <m:ctrlPr>
                                      <a:rPr lang="en-GB" sz="1200" i="1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200" i="1">
                                        <a:latin typeface="Cambria Math"/>
                                      </a:rPr>
                                      <m:t>𝐶𝑜𝑠</m:t>
                                    </m:r>
                                    <m:r>
                                      <a:rPr lang="en-US" sz="1200" i="1">
                                        <a:latin typeface="Cambria Math"/>
                                      </a:rPr>
                                      <m:t>𝜑</m:t>
                                    </m:r>
                                    <m:r>
                                      <a:rPr lang="en-US" sz="1200" i="1">
                                        <a:latin typeface="Cambria Math"/>
                                      </a:rPr>
                                      <m:t>+</m:t>
                                    </m:r>
                                    <m:f>
                                      <m:fPr>
                                        <m:ctrlPr>
                                          <a:rPr lang="en-GB" sz="1200" i="1">
                                            <a:latin typeface="Cambria Math"/>
                                          </a:rPr>
                                        </m:ctrlPr>
                                      </m:fPr>
                                      <m:num>
                                        <m:sSub>
                                          <m:sSubPr>
                                            <m:ctrlPr>
                                              <a:rPr lang="en-GB" sz="1200" i="1">
                                                <a:latin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200" i="1">
                                                <a:latin typeface="Cambria Math"/>
                                              </a:rPr>
                                              <m:t>𝐼</m:t>
                                            </m:r>
                                          </m:e>
                                          <m:sub>
                                            <m:r>
                                              <a:rPr lang="en-US" sz="1200" i="1">
                                                <a:latin typeface="Cambria Math"/>
                                              </a:rPr>
                                              <m:t>𝑏𝑒𝑎𝑚</m:t>
                                            </m:r>
                                          </m:sub>
                                        </m:sSub>
                                        <m:sSub>
                                          <m:sSubPr>
                                            <m:ctrlPr>
                                              <a:rPr lang="en-US" sz="1200" i="1" smtClean="0">
                                                <a:latin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200" b="0" i="1" smtClean="0">
                                                <a:latin typeface="Cambria Math"/>
                                              </a:rPr>
                                              <m:t>𝑅</m:t>
                                            </m:r>
                                          </m:e>
                                          <m:sub>
                                            <m:r>
                                              <a:rPr lang="en-US" sz="1200" b="0" i="1" smtClean="0">
                                                <a:latin typeface="Cambria Math"/>
                                              </a:rPr>
                                              <m:t>𝑠h</m:t>
                                            </m:r>
                                          </m:sub>
                                        </m:sSub>
                                        <m:sSub>
                                          <m:sSubPr>
                                            <m:ctrlPr>
                                              <a:rPr lang="en-GB" sz="1200" i="1">
                                                <a:latin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200" i="1">
                                                <a:latin typeface="Cambria Math"/>
                                              </a:rPr>
                                              <m:t>h</m:t>
                                            </m:r>
                                          </m:e>
                                          <m:sub>
                                            <m:r>
                                              <a:rPr lang="en-US" sz="1200" i="1">
                                                <a:latin typeface="Cambria Math"/>
                                              </a:rPr>
                                              <m:t>0</m:t>
                                            </m:r>
                                          </m:sub>
                                        </m:sSub>
                                        <m:func>
                                          <m:funcPr>
                                            <m:ctrlPr>
                                              <a:rPr lang="en-GB" sz="1200" i="1">
                                                <a:latin typeface="Cambria Math"/>
                                              </a:rPr>
                                            </m:ctrlPr>
                                          </m:funcPr>
                                          <m:fNam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200">
                                                <a:latin typeface="Cambria Math"/>
                                              </a:rPr>
                                              <m:t>Cos</m:t>
                                            </m:r>
                                          </m:fName>
                                          <m:e>
                                            <m:r>
                                              <a:rPr lang="en-US" sz="1200" i="1">
                                                <a:latin typeface="Cambria Math"/>
                                              </a:rPr>
                                              <m:t>𝜓</m:t>
                                            </m:r>
                                          </m:e>
                                        </m:func>
                                        <m:func>
                                          <m:funcPr>
                                            <m:ctrlPr>
                                              <a:rPr lang="en-GB" sz="1200" i="1">
                                                <a:latin typeface="Cambria Math"/>
                                              </a:rPr>
                                            </m:ctrlPr>
                                          </m:funcPr>
                                          <m:fNam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200">
                                                <a:latin typeface="Cambria Math"/>
                                              </a:rPr>
                                              <m:t>Cos</m:t>
                                            </m:r>
                                          </m:fName>
                                          <m:e>
                                            <m:r>
                                              <a:rPr lang="en-US" sz="1200" i="1">
                                                <a:latin typeface="Cambria Math"/>
                                              </a:rPr>
                                              <m:t>𝜓</m:t>
                                            </m:r>
                                          </m:e>
                                        </m:func>
                                      </m:num>
                                      <m:den>
                                        <m:d>
                                          <m:dPr>
                                            <m:ctrlPr>
                                              <a:rPr lang="en-GB" sz="1200" i="1">
                                                <a:latin typeface="Cambria Math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en-US" sz="1200" i="1">
                                                <a:latin typeface="Cambria Math"/>
                                              </a:rPr>
                                              <m:t>1+</m:t>
                                            </m:r>
                                            <m:r>
                                              <a:rPr lang="en-US" sz="1200" i="1">
                                                <a:latin typeface="Cambria Math"/>
                                              </a:rPr>
                                              <m:t>𝛽</m:t>
                                            </m:r>
                                          </m:e>
                                        </m:d>
                                        <m:r>
                                          <a:rPr lang="en-US" sz="1200" b="0" i="1" smtClean="0">
                                            <a:latin typeface="Cambria Math"/>
                                          </a:rPr>
                                          <m:t>𝑉</m:t>
                                        </m:r>
                                      </m:den>
                                    </m:f>
                                  </m:e>
                                </m:d>
                              </m:e>
                            </m:d>
                          </m:e>
                          <m:sup>
                            <m:r>
                              <a:rPr lang="en-US" sz="12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oMath>
                    </m:oMathPara>
                  </a14:m>
                  <a:endParaRPr lang="en-GB" sz="1200" dirty="0"/>
                </a:p>
              </p:txBody>
            </p:sp>
          </mc:Choice>
          <mc:Fallback xmlns="">
            <p:sp>
              <p:nvSpPr>
                <p:cNvPr id="16" name="Rectangle 1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-2505494" y="3067898"/>
                  <a:ext cx="5104030" cy="466927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 t="-156180" b="-240449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Rectangle 16"/>
                <p:cNvSpPr/>
                <p:nvPr/>
              </p:nvSpPr>
              <p:spPr>
                <a:xfrm>
                  <a:off x="-694386" y="3604730"/>
                  <a:ext cx="3622215" cy="494729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d>
                          <m:dPr>
                            <m:begChr m:val=""/>
                            <m:endChr m:val="}"/>
                            <m:ctrlPr>
                              <a:rPr lang="en-GB" sz="120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200" i="1" smtClean="0">
                                <a:latin typeface="Cambria Math"/>
                              </a:rPr>
                              <m:t>    </m:t>
                            </m:r>
                            <m:r>
                              <a:rPr lang="en-US" sz="1200" i="1">
                                <a:latin typeface="Cambria Math"/>
                              </a:rPr>
                              <m:t>  +</m:t>
                            </m:r>
                            <m:sSup>
                              <m:sSupPr>
                                <m:ctrlPr>
                                  <a:rPr lang="en-GB" sz="12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GB" sz="1200" i="1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200" i="1">
                                        <a:latin typeface="Cambria Math"/>
                                      </a:rPr>
                                      <m:t>𝑆𝑖𝑛</m:t>
                                    </m:r>
                                    <m:r>
                                      <a:rPr lang="en-US" sz="1200" i="1">
                                        <a:latin typeface="Cambria Math"/>
                                      </a:rPr>
                                      <m:t>𝜑</m:t>
                                    </m:r>
                                    <m:r>
                                      <a:rPr lang="en-US" sz="1200" i="1">
                                        <a:latin typeface="Cambria Math"/>
                                      </a:rPr>
                                      <m:t>− </m:t>
                                    </m:r>
                                    <m:f>
                                      <m:fPr>
                                        <m:ctrlPr>
                                          <a:rPr lang="en-GB" sz="1200" i="1">
                                            <a:latin typeface="Cambria Math"/>
                                          </a:rPr>
                                        </m:ctrlPr>
                                      </m:fPr>
                                      <m:num>
                                        <m:sSub>
                                          <m:sSubPr>
                                            <m:ctrlPr>
                                              <a:rPr lang="en-GB" sz="1200" i="1">
                                                <a:latin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200" i="1">
                                                <a:latin typeface="Cambria Math"/>
                                              </a:rPr>
                                              <m:t>𝐼</m:t>
                                            </m:r>
                                          </m:e>
                                          <m:sub>
                                            <m:r>
                                              <a:rPr lang="en-US" sz="1200" i="1">
                                                <a:latin typeface="Cambria Math"/>
                                              </a:rPr>
                                              <m:t>𝑏𝑒𝑎𝑚</m:t>
                                            </m:r>
                                          </m:sub>
                                        </m:sSub>
                                        <m:sSub>
                                          <m:sSubPr>
                                            <m:ctrlPr>
                                              <a:rPr lang="en-GB" sz="1200" i="1">
                                                <a:latin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200" i="1">
                                                <a:latin typeface="Cambria Math"/>
                                              </a:rPr>
                                              <m:t>h</m:t>
                                            </m:r>
                                          </m:e>
                                          <m:sub>
                                            <m:r>
                                              <a:rPr lang="en-US" sz="1200" i="1">
                                                <a:latin typeface="Cambria Math"/>
                                              </a:rPr>
                                              <m:t>0</m:t>
                                            </m:r>
                                          </m:sub>
                                        </m:sSub>
                                        <m:sSub>
                                          <m:sSubPr>
                                            <m:ctrlPr>
                                              <a:rPr lang="en-US" sz="1200" i="1" smtClean="0">
                                                <a:latin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200" b="0" i="1" smtClean="0">
                                                <a:latin typeface="Cambria Math"/>
                                              </a:rPr>
                                              <m:t>𝑅</m:t>
                                            </m:r>
                                          </m:e>
                                          <m:sub>
                                            <m:r>
                                              <a:rPr lang="en-US" sz="1200" b="0" i="1" smtClean="0">
                                                <a:latin typeface="Cambria Math"/>
                                              </a:rPr>
                                              <m:t>𝑠h</m:t>
                                            </m:r>
                                          </m:sub>
                                        </m:sSub>
                                        <m:func>
                                          <m:funcPr>
                                            <m:ctrlPr>
                                              <a:rPr lang="en-GB" sz="1200" i="1">
                                                <a:latin typeface="Cambria Math"/>
                                              </a:rPr>
                                            </m:ctrlPr>
                                          </m:funcPr>
                                          <m:fNam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200">
                                                <a:latin typeface="Cambria Math"/>
                                              </a:rPr>
                                              <m:t>Cos</m:t>
                                            </m:r>
                                          </m:fName>
                                          <m:e>
                                            <m:r>
                                              <a:rPr lang="en-US" sz="1200" i="1">
                                                <a:latin typeface="Cambria Math"/>
                                              </a:rPr>
                                              <m:t>𝜓</m:t>
                                            </m:r>
                                          </m:e>
                                        </m:func>
                                        <m:func>
                                          <m:funcPr>
                                            <m:ctrlPr>
                                              <a:rPr lang="en-GB" sz="1200" i="1">
                                                <a:latin typeface="Cambria Math"/>
                                              </a:rPr>
                                            </m:ctrlPr>
                                          </m:funcPr>
                                          <m:fNam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200">
                                                <a:latin typeface="Cambria Math"/>
                                              </a:rPr>
                                              <m:t>Sin</m:t>
                                            </m:r>
                                          </m:fName>
                                          <m:e>
                                            <m:r>
                                              <a:rPr lang="en-US" sz="1200" i="1">
                                                <a:latin typeface="Cambria Math"/>
                                              </a:rPr>
                                              <m:t>𝜓</m:t>
                                            </m:r>
                                          </m:e>
                                        </m:func>
                                      </m:num>
                                      <m:den>
                                        <m:d>
                                          <m:dPr>
                                            <m:ctrlPr>
                                              <a:rPr lang="en-US" sz="1200" i="1">
                                                <a:latin typeface="Cambria Math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en-US" sz="1200" i="1">
                                                <a:latin typeface="Cambria Math"/>
                                              </a:rPr>
                                              <m:t>1+</m:t>
                                            </m:r>
                                            <m:r>
                                              <a:rPr lang="en-US" sz="1200" i="1">
                                                <a:latin typeface="Cambria Math"/>
                                              </a:rPr>
                                              <m:t>𝛽</m:t>
                                            </m:r>
                                          </m:e>
                                        </m:d>
                                        <m:r>
                                          <a:rPr lang="en-US" sz="1200" b="0" i="1" smtClean="0">
                                            <a:latin typeface="Cambria Math"/>
                                          </a:rPr>
                                          <m:t>𝑉</m:t>
                                        </m:r>
                                      </m:den>
                                    </m:f>
                                  </m:e>
                                </m:d>
                              </m:e>
                              <m:sup>
                                <m:r>
                                  <a:rPr lang="en-US" sz="1200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  <m:r>
                          <a:rPr lang="en-US" sz="1200" i="1">
                            <a:latin typeface="Cambria Math"/>
                          </a:rPr>
                          <m:t> </m:t>
                        </m:r>
                      </m:oMath>
                    </m:oMathPara>
                  </a14:m>
                  <a:endParaRPr lang="en-GB" sz="1200" dirty="0"/>
                </a:p>
              </p:txBody>
            </p:sp>
          </mc:Choice>
          <mc:Fallback xmlns="">
            <p:sp>
              <p:nvSpPr>
                <p:cNvPr id="17" name="Rectangle 1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-694386" y="3604730"/>
                  <a:ext cx="3622215" cy="494729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 t="-184043" r="-21195" b="-268085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9" name="Right Arrow 18"/>
          <p:cNvSpPr/>
          <p:nvPr/>
        </p:nvSpPr>
        <p:spPr>
          <a:xfrm>
            <a:off x="4788024" y="1110222"/>
            <a:ext cx="720080" cy="230546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0" y="116632"/>
            <a:ext cx="3923928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Black" panose="020B0A04020102020204" pitchFamily="34" charset="0"/>
              </a:rPr>
              <a:t>Beam Loading Compensation</a:t>
            </a:r>
            <a:endParaRPr lang="en-GB" dirty="0">
              <a:latin typeface="Arial Black" panose="020B0A040201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/>
              <p:cNvSpPr/>
              <p:nvPr/>
            </p:nvSpPr>
            <p:spPr>
              <a:xfrm>
                <a:off x="3347864" y="4253026"/>
                <a:ext cx="1383456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/>
                            </a:rPr>
                            <m:t>𝑐</m:t>
                          </m:r>
                        </m:sub>
                      </m:sSub>
                      <m:r>
                        <a:rPr lang="en-GB" sz="2000" i="1">
                          <a:latin typeface="Cambria Math"/>
                        </a:rPr>
                        <m:t>=</m:t>
                      </m:r>
                      <m:r>
                        <a:rPr lang="en-US" sz="2000" b="0" i="1" smtClean="0">
                          <a:latin typeface="Cambria Math"/>
                        </a:rPr>
                        <m:t>60</m:t>
                      </m:r>
                      <m:r>
                        <a:rPr lang="en-US" sz="2000" b="0" i="1" smtClean="0">
                          <a:latin typeface="Cambria Math"/>
                        </a:rPr>
                        <m:t>𝑘𝑉</m:t>
                      </m:r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7864" y="4253026"/>
                <a:ext cx="1383456" cy="400110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27329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542199"/>
            <a:ext cx="4968552" cy="303081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3" y="3501007"/>
            <a:ext cx="4896543" cy="313378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6156176" y="1916832"/>
                <a:ext cx="1489703" cy="39190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𝑔</m:t>
                          </m:r>
                        </m:sub>
                      </m:sSub>
                      <m:r>
                        <a:rPr lang="en-US" i="1" smtClean="0">
                          <a:latin typeface="Cambria Math"/>
                          <a:ea typeface="Cambria Math"/>
                        </a:rPr>
                        <m:t>&lt;</m:t>
                      </m:r>
                      <m:r>
                        <a:rPr lang="en-US" b="0" i="1" smtClean="0">
                          <a:latin typeface="Cambria Math"/>
                        </a:rPr>
                        <m:t>100</m:t>
                      </m:r>
                      <m:r>
                        <a:rPr lang="en-US" b="0" i="1" smtClean="0">
                          <a:latin typeface="Cambria Math"/>
                        </a:rPr>
                        <m:t>𝑘𝑊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6176" y="1916832"/>
                <a:ext cx="1489703" cy="391902"/>
              </a:xfrm>
              <a:prstGeom prst="rect">
                <a:avLst/>
              </a:prstGeom>
              <a:blipFill rotWithShape="1">
                <a:blip r:embed="rId4"/>
                <a:stretch>
                  <a:fillRect b="-46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6302392" y="4872239"/>
                <a:ext cx="1293944" cy="68929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𝑟𝑒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𝑔</m:t>
                              </m:r>
                            </m:sub>
                          </m:sSub>
                        </m:den>
                      </m:f>
                      <m:r>
                        <a:rPr lang="en-US" i="1" smtClean="0">
                          <a:latin typeface="Cambria Math"/>
                          <a:ea typeface="Cambria Math"/>
                        </a:rPr>
                        <m:t>&gt;</m:t>
                      </m:r>
                      <m:r>
                        <a:rPr lang="en-US" b="0" i="1" smtClean="0">
                          <a:latin typeface="Cambria Math"/>
                        </a:rPr>
                        <m:t>80%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2392" y="4872239"/>
                <a:ext cx="1293944" cy="689291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6300192" y="2308734"/>
                <a:ext cx="941861" cy="37302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/>
                          <a:ea typeface="Cambria Math"/>
                        </a:rPr>
                        <m:t>𝛽</m:t>
                      </m:r>
                      <m:r>
                        <a:rPr lang="en-US" i="1" smtClean="0">
                          <a:latin typeface="Cambria Math"/>
                          <a:ea typeface="Cambria Math"/>
                        </a:rPr>
                        <m:t>&gt;</m:t>
                      </m:r>
                      <m:r>
                        <a:rPr lang="en-US" b="0" i="1" smtClean="0">
                          <a:latin typeface="Cambria Math"/>
                        </a:rPr>
                        <m:t>17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0192" y="2308734"/>
                <a:ext cx="941861" cy="373025"/>
              </a:xfrm>
              <a:prstGeom prst="rect">
                <a:avLst/>
              </a:prstGeom>
              <a:blipFill rotWithShape="1">
                <a:blip r:embed="rId6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6294435" y="4437112"/>
                <a:ext cx="941861" cy="37302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/>
                          <a:ea typeface="Cambria Math"/>
                        </a:rPr>
                        <m:t>𝛽</m:t>
                      </m:r>
                      <m:r>
                        <a:rPr lang="en-US" i="1" smtClean="0">
                          <a:latin typeface="Cambria Math"/>
                          <a:ea typeface="Cambria Math"/>
                        </a:rPr>
                        <m:t>&gt;</m:t>
                      </m:r>
                      <m:r>
                        <a:rPr lang="en-US" b="0" i="1" smtClean="0">
                          <a:latin typeface="Cambria Math"/>
                        </a:rPr>
                        <m:t>17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4435" y="4437112"/>
                <a:ext cx="941861" cy="373025"/>
              </a:xfrm>
              <a:prstGeom prst="rect">
                <a:avLst/>
              </a:prstGeom>
              <a:blipFill rotWithShape="1">
                <a:blip r:embed="rId7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1547664" y="1187460"/>
                <a:ext cx="460851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>
                    <a:ea typeface="Cambria Math"/>
                  </a:rPr>
                  <a:t>Minimization </a:t>
                </a:r>
                <a:r>
                  <a:rPr lang="en-GB" dirty="0" smtClean="0">
                    <a:ea typeface="Cambria Math"/>
                  </a:rPr>
                  <a:t>Constraint:    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GB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GB" i="1">
                            <a:latin typeface="Cambria Math"/>
                            <a:ea typeface="Cambria Math"/>
                          </a:rPr>
                          <m:t>𝛿𝜈</m:t>
                        </m:r>
                      </m:e>
                    </m:d>
                    <m:r>
                      <a:rPr lang="en-GB" i="1" smtClean="0">
                        <a:latin typeface="Cambria Math"/>
                        <a:ea typeface="Cambria Math"/>
                      </a:rPr>
                      <m:t>≤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0.1 × 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𝐵𝑊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7664" y="1187460"/>
                <a:ext cx="4608512" cy="369332"/>
              </a:xfrm>
              <a:prstGeom prst="rect">
                <a:avLst/>
              </a:prstGeom>
              <a:blipFill rotWithShape="1">
                <a:blip r:embed="rId8"/>
                <a:stretch>
                  <a:fillRect t="-8333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0" y="116632"/>
            <a:ext cx="3923928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Black" panose="020B0A04020102020204" pitchFamily="34" charset="0"/>
              </a:rPr>
              <a:t>Beam Loading Compensation</a:t>
            </a:r>
            <a:endParaRPr lang="en-GB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7184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539552" y="457110"/>
                <a:ext cx="6840760" cy="7764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𝑔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(</m:t>
                      </m:r>
                      <m:r>
                        <a:rPr lang="en-US" i="1">
                          <a:latin typeface="Cambria Math"/>
                        </a:rPr>
                        <m:t>𝛿</m:t>
                      </m:r>
                      <m:r>
                        <a:rPr lang="en-US" i="1">
                          <a:latin typeface="Cambria Math"/>
                          <a:ea typeface="Cambria Math"/>
                        </a:rPr>
                        <m:t>𝜈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,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𝛽</m:t>
                      </m:r>
                      <m:r>
                        <a:rPr lang="en-US" b="0" i="1" smtClean="0">
                          <a:latin typeface="Cambria Math"/>
                        </a:rPr>
                        <m:t>)</m:t>
                      </m:r>
                      <m:r>
                        <a:rPr lang="en-US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𝑉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GB" i="1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GB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1+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𝛽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i="1">
                              <a:latin typeface="Cambria Math"/>
                            </a:rPr>
                            <m:t>4</m:t>
                          </m:r>
                          <m:sSub>
                            <m:sSubPr>
                              <m:ctrlPr>
                                <a:rPr lang="en-US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𝑠h</m:t>
                              </m:r>
                            </m:sub>
                          </m:sSub>
                          <m:r>
                            <a:rPr lang="en-US" i="1">
                              <a:latin typeface="Cambria Math"/>
                            </a:rPr>
                            <m:t>𝛽</m:t>
                          </m:r>
                          <m:sSup>
                            <m:sSupPr>
                              <m:ctrlPr>
                                <a:rPr lang="en-GB" i="1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GB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unc>
                                    <m:funcPr>
                                      <m:ctrlPr>
                                        <a:rPr lang="en-GB" i="1">
                                          <a:latin typeface="Cambria Math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>
                                          <a:latin typeface="Cambria Math"/>
                                        </a:rPr>
                                        <m:t>cos</m:t>
                                      </m:r>
                                    </m:fName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𝜓</m:t>
                                      </m:r>
                                    </m:e>
                                  </m:func>
                                </m:e>
                              </m:d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sSup>
                        <m:sSupPr>
                          <m:ctrlPr>
                            <a:rPr lang="en-GB" i="1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begChr m:val="{"/>
                              <m:endChr m:val=""/>
                              <m:ctrlPr>
                                <a:rPr lang="en-GB" i="1">
                                  <a:latin typeface="Cambria Math"/>
                                </a:rPr>
                              </m:ctrlPr>
                            </m:dPr>
                            <m:e>
                              <m:d>
                                <m:dPr>
                                  <m:ctrlPr>
                                    <a:rPr lang="en-GB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𝐶𝑜𝑠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𝜑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+</m:t>
                                  </m:r>
                                  <m:f>
                                    <m:fPr>
                                      <m:ctrlPr>
                                        <a:rPr lang="en-GB" i="1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GB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𝐼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𝑏𝑒𝑎𝑚</m:t>
                                          </m:r>
                                        </m:sub>
                                      </m:sSub>
                                      <m:sSub>
                                        <m:sSubPr>
                                          <m:ctrlPr>
                                            <a:rPr lang="en-US" i="1" smtClean="0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b="0" i="1" smtClean="0">
                                              <a:latin typeface="Cambria Math"/>
                                            </a:rPr>
                                            <m:t>𝑅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latin typeface="Cambria Math"/>
                                            </a:rPr>
                                            <m:t>𝑠h</m:t>
                                          </m:r>
                                        </m:sub>
                                      </m:sSub>
                                      <m:sSub>
                                        <m:sSubPr>
                                          <m:ctrlPr>
                                            <a:rPr lang="en-GB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h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  <m:func>
                                        <m:funcPr>
                                          <m:ctrlPr>
                                            <a:rPr lang="en-GB" i="1">
                                              <a:latin typeface="Cambria Math"/>
                                            </a:rPr>
                                          </m:ctrlPr>
                                        </m:funcPr>
                                        <m:fNam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>
                                              <a:latin typeface="Cambria Math"/>
                                            </a:rPr>
                                            <m:t>Cos</m:t>
                                          </m:r>
                                        </m:fName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𝜓</m:t>
                                          </m:r>
                                        </m:e>
                                      </m:func>
                                      <m:func>
                                        <m:funcPr>
                                          <m:ctrlPr>
                                            <a:rPr lang="en-GB" i="1">
                                              <a:latin typeface="Cambria Math"/>
                                            </a:rPr>
                                          </m:ctrlPr>
                                        </m:funcPr>
                                        <m:fNam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>
                                              <a:latin typeface="Cambria Math"/>
                                            </a:rPr>
                                            <m:t>Cos</m:t>
                                          </m:r>
                                        </m:fName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𝜓</m:t>
                                          </m:r>
                                        </m:e>
                                      </m:func>
                                    </m:num>
                                    <m:den>
                                      <m:d>
                                        <m:dPr>
                                          <m:ctrlPr>
                                            <a:rPr lang="en-GB" i="1">
                                              <a:latin typeface="Cambria Math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1+</m:t>
                                          </m:r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𝛽</m:t>
                                          </m:r>
                                        </m:e>
                                      </m:d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𝑉</m:t>
                                      </m:r>
                                    </m:den>
                                  </m:f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457110"/>
                <a:ext cx="6840760" cy="776431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2906604" y="1307887"/>
                <a:ext cx="4572000" cy="824969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}"/>
                          <m:ctrlPr>
                            <a:rPr lang="en-GB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      +</m:t>
                          </m:r>
                          <m:sSup>
                            <m:sSupPr>
                              <m:ctrlPr>
                                <a:rPr lang="en-GB" i="1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GB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𝑆𝑖𝑛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𝜑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− </m:t>
                                  </m:r>
                                  <m:f>
                                    <m:fPr>
                                      <m:ctrlPr>
                                        <a:rPr lang="en-GB" i="1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GB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𝐼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𝑏𝑒𝑎𝑚</m:t>
                                          </m:r>
                                        </m:sub>
                                      </m:sSub>
                                      <m:sSub>
                                        <m:sSubPr>
                                          <m:ctrlPr>
                                            <a:rPr lang="en-GB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h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  <m:sSub>
                                        <m:sSubPr>
                                          <m:ctrlPr>
                                            <a:rPr lang="en-US" i="1" smtClean="0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b="0" i="1" smtClean="0">
                                              <a:latin typeface="Cambria Math"/>
                                            </a:rPr>
                                            <m:t>𝑅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latin typeface="Cambria Math"/>
                                            </a:rPr>
                                            <m:t>𝑠h</m:t>
                                          </m:r>
                                        </m:sub>
                                      </m:sSub>
                                      <m:func>
                                        <m:funcPr>
                                          <m:ctrlPr>
                                            <a:rPr lang="en-GB" i="1">
                                              <a:latin typeface="Cambria Math"/>
                                            </a:rPr>
                                          </m:ctrlPr>
                                        </m:funcPr>
                                        <m:fNam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>
                                              <a:latin typeface="Cambria Math"/>
                                            </a:rPr>
                                            <m:t>Cos</m:t>
                                          </m:r>
                                        </m:fName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𝜓</m:t>
                                          </m:r>
                                        </m:e>
                                      </m:func>
                                      <m:func>
                                        <m:funcPr>
                                          <m:ctrlPr>
                                            <a:rPr lang="en-GB" i="1">
                                              <a:latin typeface="Cambria Math"/>
                                            </a:rPr>
                                          </m:ctrlPr>
                                        </m:funcPr>
                                        <m:fNam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>
                                              <a:latin typeface="Cambria Math"/>
                                            </a:rPr>
                                            <m:t>Sin</m:t>
                                          </m:r>
                                        </m:fName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𝜓</m:t>
                                          </m:r>
                                        </m:e>
                                      </m:func>
                                    </m:num>
                                    <m:den>
                                      <m:d>
                                        <m:dPr>
                                          <m:ctrlPr>
                                            <a:rPr lang="en-US" i="1">
                                              <a:latin typeface="Cambria Math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1+</m:t>
                                          </m:r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𝛽</m:t>
                                          </m:r>
                                        </m:e>
                                      </m:d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𝑉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n-US" i="1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6604" y="1307887"/>
                <a:ext cx="4572000" cy="82496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827584" y="1977372"/>
                <a:ext cx="1754326" cy="65954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𝑔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(</m:t>
                      </m:r>
                      <m:r>
                        <a:rPr lang="en-US" i="1">
                          <a:latin typeface="Cambria Math"/>
                        </a:rPr>
                        <m:t>𝛿𝜈</m:t>
                      </m:r>
                      <m:r>
                        <a:rPr lang="en-US" i="1">
                          <a:latin typeface="Cambria Math"/>
                          <a:ea typeface="Cambria Math"/>
                        </a:rPr>
                        <m:t>,</m:t>
                      </m:r>
                      <m:r>
                        <a:rPr lang="en-US" i="1">
                          <a:latin typeface="Cambria Math"/>
                          <a:ea typeface="Cambria Math"/>
                        </a:rPr>
                        <m:t>𝛽</m:t>
                      </m:r>
                      <m:r>
                        <a:rPr lang="en-US" i="1">
                          <a:latin typeface="Cambria Math"/>
                        </a:rPr>
                        <m:t>)</m:t>
                      </m:r>
                      <m:r>
                        <a:rPr lang="en-US" i="1" smtClean="0">
                          <a:latin typeface="Cambria Math"/>
                          <a:ea typeface="Cambria Math"/>
                        </a:rPr>
                        <m:t>∝</m:t>
                      </m:r>
                      <m:f>
                        <m:fPr>
                          <m:ctrlPr>
                            <a:rPr lang="en-US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𝑠h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584" y="1977372"/>
                <a:ext cx="1754326" cy="65954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465159"/>
            <a:ext cx="3621419" cy="4239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827584" y="3851756"/>
                <a:ext cx="191680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𝜎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𝐶𝑢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 =7 ×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𝜎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𝑆𝑡𝑒𝑒𝑙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584" y="3851756"/>
                <a:ext cx="1916807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816830" y="2836402"/>
                <a:ext cx="1162882" cy="66460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𝑠h</m:t>
                          </m:r>
                        </m:sub>
                      </m:sSub>
                      <m:r>
                        <a:rPr lang="en-US" i="1" smtClean="0">
                          <a:latin typeface="Cambria Math"/>
                          <a:ea typeface="Cambria Math"/>
                        </a:rPr>
                        <m:t>∝</m:t>
                      </m:r>
                      <m:f>
                        <m:fPr>
                          <m:ctrlPr>
                            <a:rPr lang="en-US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i="1" smtClean="0">
                                  <a:latin typeface="Cambria Math"/>
                                  <a:ea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i="1" smtClean="0">
                                  <a:latin typeface="Cambria Math"/>
                                  <a:ea typeface="Cambria Math"/>
                                </a:rPr>
                                <m:t>𝜎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6830" y="2836402"/>
                <a:ext cx="1162882" cy="664606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/>
          <p:cNvSpPr txBox="1"/>
          <p:nvPr/>
        </p:nvSpPr>
        <p:spPr>
          <a:xfrm>
            <a:off x="2195736" y="4881934"/>
            <a:ext cx="28083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 have coupling factor bigger than 1 we should use other shape of aperture</a:t>
            </a:r>
            <a:endParaRPr lang="en-GB" dirty="0"/>
          </a:p>
        </p:txBody>
      </p:sp>
      <p:grpSp>
        <p:nvGrpSpPr>
          <p:cNvPr id="9" name="Group 8"/>
          <p:cNvGrpSpPr/>
          <p:nvPr/>
        </p:nvGrpSpPr>
        <p:grpSpPr>
          <a:xfrm>
            <a:off x="143038" y="5147900"/>
            <a:ext cx="2052698" cy="369332"/>
            <a:chOff x="-978" y="1105423"/>
            <a:chExt cx="2052698" cy="369332"/>
          </a:xfrm>
        </p:grpSpPr>
        <p:sp>
          <p:nvSpPr>
            <p:cNvPr id="10" name="TextBox 9"/>
            <p:cNvSpPr txBox="1"/>
            <p:nvPr/>
          </p:nvSpPr>
          <p:spPr>
            <a:xfrm>
              <a:off x="-978" y="1105423"/>
              <a:ext cx="1404626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Perturbation </a:t>
              </a:r>
              <a:endParaRPr lang="en-GB" dirty="0"/>
            </a:p>
          </p:txBody>
        </p:sp>
        <p:sp>
          <p:nvSpPr>
            <p:cNvPr id="11" name="Right Arrow 10"/>
            <p:cNvSpPr/>
            <p:nvPr/>
          </p:nvSpPr>
          <p:spPr>
            <a:xfrm>
              <a:off x="1403648" y="1108156"/>
              <a:ext cx="648072" cy="352744"/>
            </a:xfrm>
            <a:prstGeom prst="rightArrow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843897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559194"/>
            <a:ext cx="4978524" cy="307672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673206"/>
            <a:ext cx="4906516" cy="314017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917753" y="827420"/>
                <a:ext cx="98995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/>
                          <a:ea typeface="Cambria Math"/>
                        </a:rPr>
                        <m:t>𝛽</m:t>
                      </m:r>
                      <m:r>
                        <a:rPr lang="en-US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4.4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7753" y="827420"/>
                <a:ext cx="989951" cy="369332"/>
              </a:xfrm>
              <a:prstGeom prst="rect">
                <a:avLst/>
              </a:prstGeom>
              <a:blipFill rotWithShape="1">
                <a:blip r:embed="rId4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899592" y="1668946"/>
                <a:ext cx="1845570" cy="39190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𝑔</m:t>
                          </m:r>
                        </m:sub>
                      </m:sSub>
                      <m:r>
                        <a:rPr lang="en-US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97.323 </m:t>
                      </m:r>
                      <m:r>
                        <a:rPr lang="en-US" b="0" i="1" smtClean="0">
                          <a:latin typeface="Cambria Math"/>
                        </a:rPr>
                        <m:t>𝑘𝑊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9592" y="1668946"/>
                <a:ext cx="1845570" cy="391902"/>
              </a:xfrm>
              <a:prstGeom prst="rect">
                <a:avLst/>
              </a:prstGeom>
              <a:blipFill rotWithShape="1">
                <a:blip r:embed="rId5"/>
                <a:stretch>
                  <a:fillRect b="-62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973800" y="4395893"/>
                <a:ext cx="1293944" cy="68929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𝑟𝑒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𝑔</m:t>
                              </m:r>
                            </m:sub>
                          </m:sSub>
                        </m:den>
                      </m:f>
                      <m:r>
                        <a:rPr lang="en-US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39%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3800" y="4395893"/>
                <a:ext cx="1293944" cy="689291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899592" y="1268760"/>
                <a:ext cx="17005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/>
                        </a:rPr>
                        <m:t>𝛿</m:t>
                      </m:r>
                      <m:r>
                        <a:rPr lang="en-US" i="1">
                          <a:latin typeface="Cambria Math"/>
                          <a:ea typeface="Cambria Math"/>
                        </a:rPr>
                        <m:t>𝜈</m:t>
                      </m:r>
                      <m:r>
                        <a:rPr lang="en-US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0.11</m:t>
                      </m:r>
                      <m:r>
                        <a:rPr lang="en-US" b="0" i="1" smtClean="0">
                          <a:latin typeface="Cambria Math"/>
                        </a:rPr>
                        <m:t>𝑀𝐻𝑧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9592" y="1268760"/>
                <a:ext cx="1700594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2051720" y="539388"/>
                <a:ext cx="518457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>
                    <a:ea typeface="Cambria Math"/>
                  </a:rPr>
                  <a:t>Minimization </a:t>
                </a:r>
                <a:r>
                  <a:rPr lang="en-GB" dirty="0" smtClean="0">
                    <a:ea typeface="Cambria Math"/>
                  </a:rPr>
                  <a:t>Constraint:    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GB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GB" i="1">
                            <a:latin typeface="Cambria Math"/>
                            <a:ea typeface="Cambria Math"/>
                          </a:rPr>
                          <m:t>𝛿𝜈</m:t>
                        </m:r>
                      </m:e>
                    </m:d>
                    <m:r>
                      <a:rPr lang="en-GB" i="1" smtClean="0">
                        <a:latin typeface="Cambria Math"/>
                        <a:ea typeface="Cambria Math"/>
                      </a:rPr>
                      <m:t>≤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0.1 × 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𝐵𝑊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1720" y="539388"/>
                <a:ext cx="5184576" cy="369332"/>
              </a:xfrm>
              <a:prstGeom prst="rect">
                <a:avLst/>
              </a:prstGeom>
              <a:blipFill rotWithShape="1">
                <a:blip r:embed="rId8"/>
                <a:stretch>
                  <a:fillRect l="-1059" t="-8197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1065930" y="4026561"/>
                <a:ext cx="98995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/>
                          <a:ea typeface="Cambria Math"/>
                        </a:rPr>
                        <m:t>𝛽</m:t>
                      </m:r>
                      <m:r>
                        <a:rPr lang="en-US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4.4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5930" y="4026561"/>
                <a:ext cx="989951" cy="369332"/>
              </a:xfrm>
              <a:prstGeom prst="rect">
                <a:avLst/>
              </a:prstGeom>
              <a:blipFill rotWithShape="1">
                <a:blip r:embed="rId9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/>
          <p:cNvSpPr txBox="1"/>
          <p:nvPr/>
        </p:nvSpPr>
        <p:spPr>
          <a:xfrm>
            <a:off x="0" y="116632"/>
            <a:ext cx="3923928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Black" panose="020B0A04020102020204" pitchFamily="34" charset="0"/>
              </a:rPr>
              <a:t>Beam Loading Compensation</a:t>
            </a:r>
            <a:endParaRPr lang="en-GB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2789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620688"/>
            <a:ext cx="4790650" cy="518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6" name="Straight Arrow Connector 135"/>
          <p:cNvCxnSpPr/>
          <p:nvPr/>
        </p:nvCxnSpPr>
        <p:spPr>
          <a:xfrm flipH="1" flipV="1">
            <a:off x="4355976" y="4725144"/>
            <a:ext cx="216024" cy="396044"/>
          </a:xfrm>
          <a:prstGeom prst="straightConnector1">
            <a:avLst/>
          </a:prstGeom>
          <a:ln w="412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Arrow Connector 141"/>
          <p:cNvCxnSpPr/>
          <p:nvPr/>
        </p:nvCxnSpPr>
        <p:spPr>
          <a:xfrm flipH="1" flipV="1">
            <a:off x="5220072" y="3581400"/>
            <a:ext cx="634217" cy="927720"/>
          </a:xfrm>
          <a:prstGeom prst="straightConnector1">
            <a:avLst/>
          </a:prstGeom>
          <a:ln w="412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Arrow Connector 150"/>
          <p:cNvCxnSpPr/>
          <p:nvPr/>
        </p:nvCxnSpPr>
        <p:spPr>
          <a:xfrm flipH="1" flipV="1">
            <a:off x="6124364" y="3581400"/>
            <a:ext cx="463860" cy="639688"/>
          </a:xfrm>
          <a:prstGeom prst="straightConnector1">
            <a:avLst/>
          </a:prstGeom>
          <a:ln w="412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Arrow Connector 155"/>
          <p:cNvCxnSpPr/>
          <p:nvPr/>
        </p:nvCxnSpPr>
        <p:spPr>
          <a:xfrm flipV="1">
            <a:off x="6124364" y="3851432"/>
            <a:ext cx="463860" cy="117628"/>
          </a:xfrm>
          <a:prstGeom prst="straightConnector1">
            <a:avLst/>
          </a:prstGeom>
          <a:ln w="412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69" name="Table 16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30097960"/>
                  </p:ext>
                </p:extLst>
              </p:nvPr>
            </p:nvGraphicFramePr>
            <p:xfrm>
              <a:off x="683568" y="1340768"/>
              <a:ext cx="2923044" cy="342457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461522"/>
                    <a:gridCol w="1461522"/>
                  </a:tblGrid>
                  <a:tr h="68491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r>
                                  <a:rPr lang="en-US" sz="1400">
                                    <a:effectLst/>
                                    <a:latin typeface="Cambria Math"/>
                                  </a:rPr>
                                  <m:t>𝑃𝑎𝑟𝑎𝑚𝑒𝑡𝑒𝑟</m:t>
                                </m:r>
                              </m:oMath>
                            </m:oMathPara>
                          </a14:m>
                          <a:endParaRPr lang="en-GB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>
                                    <a:effectLst/>
                                    <a:latin typeface="Cambria Math"/>
                                  </a:rPr>
                                  <m:t>𝑉𝑎𝑙𝑢𝑒</m:t>
                                </m:r>
                              </m:oMath>
                            </m:oMathPara>
                          </a14:m>
                          <a:endParaRPr lang="en-GB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68491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b="1" i="1" smtClean="0">
                                        <a:effectLst/>
                                        <a:latin typeface="Cambria Math"/>
                                        <a:cs typeface="Arial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b="1" i="1" smtClean="0">
                                        <a:effectLst/>
                                        <a:latin typeface="Cambria Math"/>
                                        <a:cs typeface="Arial"/>
                                      </a:rPr>
                                      <m:t>𝑹</m:t>
                                    </m:r>
                                  </m:e>
                                  <m:sub>
                                    <m:r>
                                      <a:rPr lang="en-US" sz="1400" b="1" i="1" smtClean="0">
                                        <a:effectLst/>
                                        <a:latin typeface="Cambria Math"/>
                                        <a:cs typeface="Arial"/>
                                      </a:rPr>
                                      <m:t>𝟎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0" smtClean="0">
                                    <a:effectLst/>
                                    <a:latin typeface="Cambria Math"/>
                                  </a:rPr>
                                  <m:t>120.35</m:t>
                                </m:r>
                                <m:r>
                                  <a:rPr lang="en-US" sz="1400">
                                    <a:effectLst/>
                                    <a:latin typeface="Cambria Math"/>
                                  </a:rPr>
                                  <m:t>𝑚𝑚</m:t>
                                </m:r>
                              </m:oMath>
                            </m:oMathPara>
                          </a14:m>
                          <a:endParaRPr lang="en-GB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68491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400" i="1" smtClean="0">
                                        <a:effectLst/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>
                                        <a:effectLst/>
                                        <a:latin typeface="Cambria Math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sz="1400" b="1" i="0" smtClean="0">
                                        <a:effectLst/>
                                        <a:latin typeface="Cambria Math"/>
                                      </a:rPr>
                                      <m:t>𝟏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0" smtClean="0">
                                    <a:effectLst/>
                                    <a:latin typeface="Cambria Math"/>
                                  </a:rPr>
                                  <m:t>45</m:t>
                                </m:r>
                                <m:r>
                                  <a:rPr lang="en-US" sz="1400">
                                    <a:effectLst/>
                                    <a:latin typeface="Cambria Math"/>
                                  </a:rPr>
                                  <m:t>𝑚𝑚</m:t>
                                </m:r>
                              </m:oMath>
                            </m:oMathPara>
                          </a14:m>
                          <a:endParaRPr lang="en-GB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68491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400" i="1" smtClean="0">
                                        <a:effectLst/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>
                                        <a:effectLst/>
                                        <a:latin typeface="Cambria Math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sz="1400" b="1" i="1" smtClean="0">
                                        <a:effectLst/>
                                        <a:latin typeface="Cambria Math"/>
                                      </a:rPr>
                                      <m:t>𝟐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0" smtClean="0">
                                    <a:effectLst/>
                                    <a:latin typeface="Cambria Math"/>
                                  </a:rPr>
                                  <m:t>39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400" b="0" i="0" smtClean="0">
                                    <a:effectLst/>
                                    <a:latin typeface="Cambria Math"/>
                                  </a:rPr>
                                  <m:t>mm</m:t>
                                </m:r>
                              </m:oMath>
                            </m:oMathPara>
                          </a14:m>
                          <a:endParaRPr lang="en-GB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68491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400" i="1" smtClean="0">
                                        <a:effectLst/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>
                                        <a:effectLst/>
                                        <a:latin typeface="Cambria Math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sz="1400" b="1" i="1" smtClean="0">
                                        <a:effectLst/>
                                        <a:latin typeface="Cambria Math"/>
                                      </a:rPr>
                                      <m:t>𝟑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effectLst/>
                                    <a:latin typeface="Cambria Math"/>
                                    <a:ea typeface="Calibri"/>
                                    <a:cs typeface="Arial"/>
                                  </a:rPr>
                                  <m:t>84</m:t>
                                </m:r>
                                <m:r>
                                  <a:rPr lang="en-US" sz="1600" b="0" i="1" smtClean="0">
                                    <a:effectLst/>
                                    <a:latin typeface="Cambria Math"/>
                                    <a:ea typeface="Calibri"/>
                                    <a:cs typeface="Arial"/>
                                  </a:rPr>
                                  <m:t>𝑚𝑚</m:t>
                                </m:r>
                              </m:oMath>
                            </m:oMathPara>
                          </a14:m>
                          <a:endParaRPr lang="en-GB" sz="16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69" name="Table 16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30097960"/>
                  </p:ext>
                </p:extLst>
              </p:nvPr>
            </p:nvGraphicFramePr>
            <p:xfrm>
              <a:off x="683568" y="1340768"/>
              <a:ext cx="2923044" cy="342457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461522"/>
                    <a:gridCol w="1461522"/>
                  </a:tblGrid>
                  <a:tr h="684914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3"/>
                          <a:stretch>
                            <a:fillRect t="-893" r="-100000" b="-4017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3"/>
                          <a:stretch>
                            <a:fillRect l="-100000" t="-893" b="-401786"/>
                          </a:stretch>
                        </a:blipFill>
                      </a:tcPr>
                    </a:tc>
                  </a:tr>
                  <a:tr h="684914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3"/>
                          <a:stretch>
                            <a:fillRect t="-100000" r="-100000" b="-2982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3"/>
                          <a:stretch>
                            <a:fillRect l="-100000" t="-100000" b="-298230"/>
                          </a:stretch>
                        </a:blipFill>
                      </a:tcPr>
                    </a:tc>
                  </a:tr>
                  <a:tr h="684914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3"/>
                          <a:stretch>
                            <a:fillRect t="-201786" r="-100000" b="-20089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3"/>
                          <a:stretch>
                            <a:fillRect l="-100000" t="-201786" b="-200893"/>
                          </a:stretch>
                        </a:blipFill>
                      </a:tcPr>
                    </a:tc>
                  </a:tr>
                  <a:tr h="684914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3"/>
                          <a:stretch>
                            <a:fillRect t="-299115" r="-100000" b="-991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3"/>
                          <a:stretch>
                            <a:fillRect l="-100000" t="-299115" b="-99115"/>
                          </a:stretch>
                        </a:blipFill>
                      </a:tcPr>
                    </a:tc>
                  </a:tr>
                  <a:tr h="684914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3"/>
                          <a:stretch>
                            <a:fillRect t="-402679" r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3"/>
                          <a:stretch>
                            <a:fillRect l="-100000" t="-402679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33" name="TextBox 1032"/>
              <p:cNvSpPr txBox="1"/>
              <p:nvPr/>
            </p:nvSpPr>
            <p:spPr>
              <a:xfrm>
                <a:off x="5220072" y="3910246"/>
                <a:ext cx="5040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033" name="TextBox 10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0072" y="3910246"/>
                <a:ext cx="504056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1" name="TextBox 170"/>
              <p:cNvSpPr txBox="1"/>
              <p:nvPr/>
            </p:nvSpPr>
            <p:spPr>
              <a:xfrm>
                <a:off x="6444208" y="4139788"/>
                <a:ext cx="5040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71" name="TextBox 17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4208" y="4139788"/>
                <a:ext cx="504056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2" name="TextBox 171"/>
              <p:cNvSpPr txBox="1"/>
              <p:nvPr/>
            </p:nvSpPr>
            <p:spPr>
              <a:xfrm>
                <a:off x="4184250" y="4824862"/>
                <a:ext cx="5040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72" name="TextBox 17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84250" y="4824862"/>
                <a:ext cx="504056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3" name="TextBox 172"/>
              <p:cNvSpPr txBox="1"/>
              <p:nvPr/>
            </p:nvSpPr>
            <p:spPr>
              <a:xfrm>
                <a:off x="5868144" y="3789040"/>
                <a:ext cx="5040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73" name="TextBox 17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8144" y="3789040"/>
                <a:ext cx="504056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4113703" y="827420"/>
                <a:ext cx="98995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/>
                          <a:ea typeface="Cambria Math"/>
                        </a:rPr>
                        <m:t>𝛽</m:t>
                      </m:r>
                      <m:r>
                        <a:rPr lang="en-US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4.4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3703" y="827420"/>
                <a:ext cx="989951" cy="369332"/>
              </a:xfrm>
              <a:prstGeom prst="rect">
                <a:avLst/>
              </a:prstGeom>
              <a:blipFill rotWithShape="1">
                <a:blip r:embed="rId8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4095542" y="1268760"/>
                <a:ext cx="17005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/>
                        </a:rPr>
                        <m:t>𝛿</m:t>
                      </m:r>
                      <m:r>
                        <a:rPr lang="en-US" i="1">
                          <a:latin typeface="Cambria Math"/>
                          <a:ea typeface="Cambria Math"/>
                        </a:rPr>
                        <m:t>𝜈</m:t>
                      </m:r>
                      <m:r>
                        <a:rPr lang="en-US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0.11</m:t>
                      </m:r>
                      <m:r>
                        <a:rPr lang="en-US" b="0" i="1" smtClean="0">
                          <a:latin typeface="Cambria Math"/>
                        </a:rPr>
                        <m:t>𝑀𝐻𝑧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95542" y="1268760"/>
                <a:ext cx="1700594" cy="3693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54656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77199666"/>
                  </p:ext>
                </p:extLst>
              </p:nvPr>
            </p:nvGraphicFramePr>
            <p:xfrm>
              <a:off x="251520" y="237212"/>
              <a:ext cx="8604449" cy="12801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29207"/>
                    <a:gridCol w="1363081"/>
                    <a:gridCol w="1095333"/>
                    <a:gridCol w="1229207"/>
                    <a:gridCol w="1229207"/>
                    <a:gridCol w="1229207"/>
                    <a:gridCol w="1229207"/>
                  </a:tblGrid>
                  <a:tr h="587782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smtClean="0">
                                    <a:effectLst/>
                                    <a:latin typeface="Cambria Math"/>
                                  </a:rPr>
                                  <m:t>𝑄𝑢𝑎𝑛𝑡𝑖𝑡𝑦</m:t>
                                </m:r>
                              </m:oMath>
                            </m:oMathPara>
                          </a14:m>
                          <a:endParaRPr lang="en-GB" sz="1400" dirty="0">
                            <a:effectLst/>
                            <a:latin typeface="+mn-lt"/>
                            <a:ea typeface="Calibri"/>
                            <a:cs typeface="Arial"/>
                          </a:endParaRPr>
                        </a:p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800" i="1" smtClean="0">
                                        <a:effectLst/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>
                                        <a:effectLst/>
                                        <a:latin typeface="Cambria Math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en-US" sz="1800" b="1" i="0" smtClean="0">
                                        <a:effectLst/>
                                        <a:latin typeface="Cambria Math"/>
                                      </a:rPr>
                                      <m:t>𝐫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800" i="1" smtClean="0">
                                        <a:effectLst/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>
                                        <a:effectLst/>
                                        <a:latin typeface="Cambria Math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sz="1800">
                                        <a:effectLst/>
                                        <a:latin typeface="Cambria Math"/>
                                      </a:rPr>
                                      <m:t>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smtClean="0">
                                    <a:effectLst/>
                                    <a:latin typeface="Cambria Math"/>
                                  </a:rPr>
                                  <m:t>𝛽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800" i="1" smtClean="0">
                                        <a:effectLst/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>
                                        <a:effectLst/>
                                        <a:latin typeface="Cambria Math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sz="1800">
                                        <a:effectLst/>
                                        <a:latin typeface="Cambria Math"/>
                                      </a:rPr>
                                      <m:t>𝑠h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smtClean="0">
                                    <a:effectLst/>
                                    <a:latin typeface="Cambria Math"/>
                                  </a:rPr>
                                  <m:t>𝑇</m:t>
                                </m:r>
                                <m:r>
                                  <a:rPr lang="en-US" sz="1800" smtClean="0">
                                    <a:effectLst/>
                                    <a:latin typeface="Cambria Math"/>
                                  </a:rPr>
                                  <m:t>.</m:t>
                                </m:r>
                                <m:r>
                                  <a:rPr lang="en-US" sz="1800" smtClean="0">
                                    <a:effectLst/>
                                    <a:latin typeface="Cambria Math"/>
                                  </a:rPr>
                                  <m:t>𝑇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800" i="1" smtClean="0">
                                        <a:effectLst/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>
                                        <a:effectLst/>
                                        <a:latin typeface="Cambria Math"/>
                                      </a:rPr>
                                      <m:t>𝜏</m:t>
                                    </m:r>
                                  </m:e>
                                  <m:sub>
                                    <m:r>
                                      <a:rPr lang="en-US" sz="1800">
                                        <a:effectLst/>
                                        <a:latin typeface="Cambria Math"/>
                                      </a:rPr>
                                      <m:t>𝑓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</a:tr>
                  <a:tr h="587782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smtClean="0">
                                    <a:effectLst/>
                                    <a:latin typeface="Cambria Math"/>
                                  </a:rPr>
                                  <m:t>𝑉𝑎𝑙𝑢𝑒</m:t>
                                </m:r>
                              </m:oMath>
                            </m:oMathPara>
                          </a14:m>
                          <a:endParaRPr lang="en-GB" sz="1400" dirty="0">
                            <a:effectLst/>
                            <a:latin typeface="+mn-lt"/>
                            <a:ea typeface="Calibri"/>
                            <a:cs typeface="Arial"/>
                          </a:endParaRPr>
                        </a:p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smtClean="0">
                                    <a:effectLst/>
                                    <a:latin typeface="Cambria Math"/>
                                  </a:rPr>
                                  <m:t>0.99</m:t>
                                </m:r>
                                <m:r>
                                  <a:rPr lang="en-US" sz="1800" b="0" i="0" smtClean="0">
                                    <a:effectLst/>
                                    <a:latin typeface="Cambria Math"/>
                                  </a:rPr>
                                  <m:t>94</m:t>
                                </m:r>
                                <m:r>
                                  <a:rPr lang="en-US" sz="1800" smtClean="0">
                                    <a:effectLst/>
                                    <a:latin typeface="Cambria Math"/>
                                  </a:rPr>
                                  <m:t> </m:t>
                                </m:r>
                                <m:r>
                                  <a:rPr lang="en-US" sz="1800" smtClean="0">
                                    <a:effectLst/>
                                    <a:latin typeface="Cambria Math"/>
                                  </a:rPr>
                                  <m:t>𝐺𝐻𝑧</m:t>
                                </m:r>
                              </m:oMath>
                            </m:oMathPara>
                          </a14:m>
                          <a:endParaRPr lang="en-GB" sz="1400" dirty="0">
                            <a:effectLst/>
                            <a:latin typeface="+mn-lt"/>
                            <a:ea typeface="Calibri"/>
                            <a:cs typeface="Arial"/>
                          </a:endParaRPr>
                        </a:p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i="1" smtClean="0">
                                    <a:effectLst/>
                                    <a:latin typeface="Cambria Math"/>
                                  </a:rPr>
                                  <m:t>2</m:t>
                                </m:r>
                                <m:r>
                                  <a:rPr lang="en-US" sz="1800" b="0" i="1" smtClean="0">
                                    <a:effectLst/>
                                    <a:latin typeface="Cambria Math"/>
                                  </a:rPr>
                                  <m:t>371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4.675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i="1" smtClean="0">
                                    <a:effectLst/>
                                    <a:latin typeface="Cambria Math"/>
                                  </a:rPr>
                                  <m:t>9</m:t>
                                </m:r>
                                <m:r>
                                  <a:rPr lang="en-GB" sz="1800" b="0" i="1" smtClean="0">
                                    <a:effectLst/>
                                    <a:latin typeface="Cambria Math"/>
                                  </a:rPr>
                                  <m:t>2.5</m:t>
                                </m:r>
                                <m:r>
                                  <a:rPr lang="en-US" sz="1800" smtClean="0">
                                    <a:effectLst/>
                                    <a:latin typeface="Cambria Math"/>
                                  </a:rPr>
                                  <m:t> </m:t>
                                </m:r>
                                <m:r>
                                  <a:rPr lang="en-US" sz="1800" smtClean="0">
                                    <a:effectLst/>
                                    <a:latin typeface="Cambria Math"/>
                                  </a:rPr>
                                  <m:t>𝐾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800" smtClean="0">
                                    <a:effectLst/>
                                    <a:latin typeface="Cambria Math"/>
                                  </a:rPr>
                                  <m:t>Ω</m:t>
                                </m:r>
                              </m:oMath>
                            </m:oMathPara>
                          </a14:m>
                          <a:endParaRPr lang="en-GB" sz="1400" dirty="0">
                            <a:effectLst/>
                            <a:latin typeface="+mn-lt"/>
                            <a:ea typeface="Calibri"/>
                            <a:cs typeface="Arial"/>
                          </a:endParaRPr>
                        </a:p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smtClean="0">
                                    <a:effectLst/>
                                    <a:latin typeface="Cambria Math"/>
                                  </a:rPr>
                                  <m:t>0.</m:t>
                                </m:r>
                                <m:r>
                                  <a:rPr lang="en-US" sz="1800" i="1" smtClean="0">
                                    <a:effectLst/>
                                    <a:latin typeface="Cambria Math"/>
                                  </a:rPr>
                                  <m:t>4</m:t>
                                </m:r>
                                <m:r>
                                  <a:rPr lang="en-US" sz="1800" b="0" i="1" smtClean="0">
                                    <a:effectLst/>
                                    <a:latin typeface="Cambria Math"/>
                                  </a:rPr>
                                  <m:t>98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</a:t>
                          </a:r>
                          <a14:m>
                            <m:oMath xmlns:m="http://schemas.openxmlformats.org/officeDocument/2006/math">
                              <m:r>
                                <a:rPr lang="en-US" b="0" i="0" smtClean="0">
                                  <a:latin typeface="Cambria Math"/>
                                  <a:ea typeface="Cambria Math"/>
                                </a:rPr>
                                <m:t>.27</m:t>
                              </m:r>
                              <m:r>
                                <a:rPr lang="en-US" i="1" smtClean="0">
                                  <a:latin typeface="Cambria Math"/>
                                  <a:ea typeface="Cambria Math"/>
                                </a:rPr>
                                <m:t>𝜇</m:t>
                              </m:r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𝑆</m:t>
                              </m:r>
                            </m:oMath>
                          </a14:m>
                          <a:endParaRPr lang="en-GB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77199666"/>
                  </p:ext>
                </p:extLst>
              </p:nvPr>
            </p:nvGraphicFramePr>
            <p:xfrm>
              <a:off x="251520" y="237212"/>
              <a:ext cx="8604449" cy="12801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29207"/>
                    <a:gridCol w="1363081"/>
                    <a:gridCol w="1095333"/>
                    <a:gridCol w="1229207"/>
                    <a:gridCol w="1229207"/>
                    <a:gridCol w="1229207"/>
                    <a:gridCol w="1229207"/>
                  </a:tblGrid>
                  <a:tr h="6400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t="-952" r="-599010" b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90583" t="-952" r="-442601" b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36111" t="-952" r="-448333" b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99505" t="-952" r="-299505" b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99505" t="-952" r="-199505" b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501990" t="-952" r="-100498" b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599010" t="-952" b="-100000"/>
                          </a:stretch>
                        </a:blipFill>
                      </a:tcPr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t="-100952" r="-59901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90583" t="-100952" r="-44260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36111" t="-100952" r="-448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4.675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99505" t="-100952" r="-19950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501990" t="-100952" r="-10049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599010" t="-100952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844823"/>
            <a:ext cx="7200800" cy="4680521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2785655" y="5115627"/>
            <a:ext cx="1656184" cy="1152128"/>
            <a:chOff x="4572000" y="5085184"/>
            <a:chExt cx="1656184" cy="1152128"/>
          </a:xfrm>
        </p:grpSpPr>
        <p:sp>
          <p:nvSpPr>
            <p:cNvPr id="6" name="TextBox 5"/>
            <p:cNvSpPr txBox="1"/>
            <p:nvPr/>
          </p:nvSpPr>
          <p:spPr>
            <a:xfrm>
              <a:off x="4572000" y="5085184"/>
              <a:ext cx="1224136" cy="369332"/>
            </a:xfrm>
            <a:prstGeom prst="rect">
              <a:avLst/>
            </a:prstGeom>
            <a:noFill/>
            <a:ln>
              <a:solidFill>
                <a:srgbClr val="00206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0.9994GHz</a:t>
              </a:r>
              <a:endParaRPr lang="en-GB" dirty="0"/>
            </a:p>
          </p:txBody>
        </p:sp>
        <p:cxnSp>
          <p:nvCxnSpPr>
            <p:cNvPr id="7" name="Straight Arrow Connector 6"/>
            <p:cNvCxnSpPr/>
            <p:nvPr/>
          </p:nvCxnSpPr>
          <p:spPr>
            <a:xfrm>
              <a:off x="5184068" y="5455510"/>
              <a:ext cx="1044116" cy="78180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4829795" y="3652019"/>
                <a:ext cx="1973104" cy="42505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sz="2000" i="1">
                              <a:latin typeface="Cambria Math"/>
                            </a:rPr>
                            <m:t>𝑔</m:t>
                          </m:r>
                        </m:sub>
                      </m:sSub>
                      <m:r>
                        <a:rPr lang="en-GB" sz="2000" i="1">
                          <a:latin typeface="Cambria Math"/>
                        </a:rPr>
                        <m:t>=</m:t>
                      </m:r>
                      <m:r>
                        <a:rPr lang="en-US" sz="2000" b="0" i="1" smtClean="0">
                          <a:latin typeface="Cambria Math"/>
                        </a:rPr>
                        <m:t>97.953</m:t>
                      </m:r>
                      <m:r>
                        <a:rPr lang="en-US" sz="2000" b="0" i="1" smtClean="0">
                          <a:latin typeface="Cambria Math"/>
                        </a:rPr>
                        <m:t>𝑘𝑊</m:t>
                      </m:r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29795" y="3652019"/>
                <a:ext cx="1973104" cy="425053"/>
              </a:xfrm>
              <a:prstGeom prst="rect">
                <a:avLst/>
              </a:prstGeom>
              <a:blipFill rotWithShape="1">
                <a:blip r:embed="rId4"/>
                <a:stretch>
                  <a:fillRect b="-42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4864156" y="3244914"/>
                <a:ext cx="1364028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latin typeface="Cambria Math"/>
                          <a:ea typeface="Cambria Math"/>
                        </a:rPr>
                        <m:t>𝛽</m:t>
                      </m:r>
                      <m:r>
                        <a:rPr lang="en-GB" sz="2000" i="1">
                          <a:latin typeface="Cambria Math"/>
                        </a:rPr>
                        <m:t>=</m:t>
                      </m:r>
                      <m:r>
                        <a:rPr lang="en-US" sz="2000" b="0" i="1" smtClean="0">
                          <a:latin typeface="Cambria Math"/>
                        </a:rPr>
                        <m:t>4.675</m:t>
                      </m:r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4156" y="3244914"/>
                <a:ext cx="1364028" cy="400110"/>
              </a:xfrm>
              <a:prstGeom prst="rect">
                <a:avLst/>
              </a:prstGeom>
              <a:blipFill rotWithShape="1">
                <a:blip r:embed="rId5"/>
                <a:stretch>
                  <a:fillRect b="-136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4844728" y="4109010"/>
                <a:ext cx="1383456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/>
                            </a:rPr>
                            <m:t>𝑐</m:t>
                          </m:r>
                        </m:sub>
                      </m:sSub>
                      <m:r>
                        <a:rPr lang="en-GB" sz="2000" i="1">
                          <a:latin typeface="Cambria Math"/>
                        </a:rPr>
                        <m:t>=</m:t>
                      </m:r>
                      <m:r>
                        <a:rPr lang="en-US" sz="2000" b="0" i="1" smtClean="0">
                          <a:latin typeface="Cambria Math"/>
                        </a:rPr>
                        <m:t>60</m:t>
                      </m:r>
                      <m:r>
                        <a:rPr lang="en-US" sz="2000" b="0" i="1" smtClean="0">
                          <a:latin typeface="Cambria Math"/>
                        </a:rPr>
                        <m:t>𝑘𝑉</m:t>
                      </m:r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44728" y="4109010"/>
                <a:ext cx="1383456" cy="40011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41787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881" y="11329"/>
            <a:ext cx="9205881" cy="6925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2458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0568" y="620688"/>
            <a:ext cx="9316126" cy="4936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692696"/>
            <a:ext cx="3429000" cy="2152650"/>
          </a:xfrm>
        </p:spPr>
      </p:pic>
      <p:sp>
        <p:nvSpPr>
          <p:cNvPr id="59" name="Oval 58"/>
          <p:cNvSpPr/>
          <p:nvPr/>
        </p:nvSpPr>
        <p:spPr>
          <a:xfrm>
            <a:off x="7119990" y="1700808"/>
            <a:ext cx="432048" cy="144016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2915816" y="5805264"/>
            <a:ext cx="2664296" cy="0"/>
          </a:xfrm>
          <a:prstGeom prst="straightConnector1">
            <a:avLst/>
          </a:prstGeom>
          <a:ln w="34925">
            <a:solidFill>
              <a:srgbClr val="FF0000"/>
            </a:solidFill>
            <a:prstDash val="sys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3173104" y="5877272"/>
                <a:ext cx="226299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𝐿</m:t>
                      </m:r>
                      <m:r>
                        <a:rPr lang="en-GB" i="1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5</m:t>
                      </m:r>
                      <m:r>
                        <a:rPr lang="en-US" b="0" i="1" smtClean="0">
                          <a:latin typeface="Cambria Math"/>
                        </a:rPr>
                        <m:t>𝑐𝑚</m:t>
                      </m:r>
                      <m:r>
                        <a:rPr lang="en-US" b="0" i="1" smtClean="0">
                          <a:latin typeface="Cambria Math"/>
                        </a:rPr>
                        <m:t> ,</m:t>
                      </m:r>
                      <m:sSub>
                        <m:sSubPr>
                          <m:ctrlPr>
                            <a:rPr lang="en-GB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𝑐</m:t>
                          </m:r>
                        </m:sub>
                      </m:sSub>
                      <m:r>
                        <a:rPr lang="en-GB" i="1">
                          <a:latin typeface="Cambria Math"/>
                        </a:rPr>
                        <m:t>=60</m:t>
                      </m:r>
                      <m:r>
                        <a:rPr lang="en-GB" i="1">
                          <a:latin typeface="Cambria Math"/>
                        </a:rPr>
                        <m:t>𝑘𝑉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73104" y="5877272"/>
                <a:ext cx="2262992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6953872" y="4211796"/>
                <a:ext cx="193860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/>
                        </a:rPr>
                        <m:t>5</m:t>
                      </m:r>
                      <m:r>
                        <a:rPr lang="en-GB" i="1" smtClean="0">
                          <a:latin typeface="Cambria Math"/>
                        </a:rPr>
                        <m:t>𝐴</m:t>
                      </m:r>
                      <m:r>
                        <a:rPr lang="en-US" b="0" i="1" smtClean="0">
                          <a:latin typeface="Cambria Math"/>
                        </a:rPr>
                        <m:t>−140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𝜇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𝑆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𝑃𝑢𝑙𝑠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3872" y="4211796"/>
                <a:ext cx="1938608" cy="369332"/>
              </a:xfrm>
              <a:prstGeom prst="rect">
                <a:avLst/>
              </a:prstGeom>
              <a:blipFill rotWithShape="1">
                <a:blip r:embed="rId5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5" name="Group 24"/>
          <p:cNvGrpSpPr/>
          <p:nvPr/>
        </p:nvGrpSpPr>
        <p:grpSpPr>
          <a:xfrm>
            <a:off x="3779912" y="836712"/>
            <a:ext cx="792088" cy="1274125"/>
            <a:chOff x="3707904" y="1052736"/>
            <a:chExt cx="792088" cy="1274125"/>
          </a:xfrm>
        </p:grpSpPr>
        <p:cxnSp>
          <p:nvCxnSpPr>
            <p:cNvPr id="15" name="Straight Arrow Connector 14"/>
            <p:cNvCxnSpPr/>
            <p:nvPr/>
          </p:nvCxnSpPr>
          <p:spPr>
            <a:xfrm>
              <a:off x="3707904" y="1052736"/>
              <a:ext cx="0" cy="1274125"/>
            </a:xfrm>
            <a:prstGeom prst="straightConnector1">
              <a:avLst/>
            </a:prstGeom>
            <a:ln w="22225">
              <a:solidFill>
                <a:srgbClr val="002060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>
              <a:off x="4112242" y="1052736"/>
              <a:ext cx="0" cy="1274125"/>
            </a:xfrm>
            <a:prstGeom prst="straightConnector1">
              <a:avLst/>
            </a:prstGeom>
            <a:ln w="22225">
              <a:solidFill>
                <a:srgbClr val="002060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>
              <a:off x="4499992" y="1052736"/>
              <a:ext cx="0" cy="1274125"/>
            </a:xfrm>
            <a:prstGeom prst="straightConnector1">
              <a:avLst/>
            </a:prstGeom>
            <a:ln w="22225">
              <a:solidFill>
                <a:srgbClr val="002060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/>
              <p:cNvSpPr/>
              <p:nvPr/>
            </p:nvSpPr>
            <p:spPr>
              <a:xfrm>
                <a:off x="3275856" y="332656"/>
                <a:ext cx="186596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/>
                            </a:rPr>
                            <m:t>𝜈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𝑐</m:t>
                          </m:r>
                        </m:sub>
                      </m:sSub>
                      <m:r>
                        <a:rPr lang="en-GB" i="1">
                          <a:latin typeface="Cambria Math"/>
                        </a:rPr>
                        <m:t>=</m:t>
                      </m:r>
                      <m:r>
                        <a:rPr lang="en-US" i="1">
                          <a:latin typeface="Cambria Math"/>
                        </a:rPr>
                        <m:t>0.9995</m:t>
                      </m:r>
                      <m:r>
                        <a:rPr lang="en-GB" i="1">
                          <a:latin typeface="Cambria Math"/>
                        </a:rPr>
                        <m:t>𝐺𝐻𝑧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4" name="Rectangle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5856" y="332656"/>
                <a:ext cx="1865960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tangle 32"/>
              <p:cNvSpPr/>
              <p:nvPr/>
            </p:nvSpPr>
            <p:spPr>
              <a:xfrm>
                <a:off x="6948264" y="4781779"/>
                <a:ext cx="2670076" cy="128015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en-GB" sz="2800" i="1" smtClean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GB" sz="2800" i="1" smtClean="0">
                                  <a:latin typeface="Cambria Math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en-GB" sz="2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2800" i="1">
                                      <a:latin typeface="Cambria Math"/>
                                    </a:rPr>
                                    <m:t>𝜈</m:t>
                                  </m:r>
                                </m:e>
                                <m:sub>
                                  <m:r>
                                    <a:rPr lang="en-US" sz="2800" i="1">
                                      <a:latin typeface="Cambria Math"/>
                                    </a:rPr>
                                    <m:t>𝑏</m:t>
                                  </m:r>
                                </m:sub>
                              </m:sSub>
                              <m:r>
                                <a:rPr lang="en-GB" sz="2800" i="1">
                                  <a:latin typeface="Cambria Math"/>
                                </a:rPr>
                                <m:t>=0.5</m:t>
                              </m:r>
                              <m:r>
                                <a:rPr lang="en-GB" sz="2800" i="1">
                                  <a:latin typeface="Cambria Math"/>
                                </a:rPr>
                                <m:t>𝐺𝐻𝑧</m:t>
                              </m:r>
                              <m:r>
                                <a:rPr lang="en-US" sz="2800" b="0" i="1" smtClean="0">
                                  <a:latin typeface="Cambria Math"/>
                                </a:rPr>
                                <m:t>       </m:t>
                              </m:r>
                            </m:e>
                            <m:e>
                              <m:r>
                                <a:rPr lang="en-GB" sz="2800" i="1" smtClean="0">
                                  <a:latin typeface="Cambria Math"/>
                                  <a:ea typeface="Cambria Math"/>
                                </a:rPr>
                                <m:t>𝛽</m:t>
                              </m:r>
                              <m:r>
                                <a:rPr lang="en-GB" sz="2800" i="1">
                                  <a:latin typeface="Cambria Math"/>
                                </a:rPr>
                                <m:t>=</m:t>
                              </m:r>
                              <m:r>
                                <a:rPr lang="en-US" sz="2800" b="0" i="1" smtClean="0">
                                  <a:latin typeface="Cambria Math"/>
                                </a:rPr>
                                <m:t>0.62                </m:t>
                              </m:r>
                            </m:e>
                            <m:e>
                              <m:r>
                                <a:rPr lang="en-US" sz="2800" b="0" i="1" smtClean="0">
                                  <a:latin typeface="Cambria Math"/>
                                </a:rPr>
                                <m:t>h</m:t>
                              </m:r>
                              <m:r>
                                <a:rPr lang="en-GB" sz="2800" i="1">
                                  <a:latin typeface="Cambria Math"/>
                                </a:rPr>
                                <m:t>=</m:t>
                              </m:r>
                              <m:r>
                                <a:rPr lang="en-US" sz="2800" i="1" smtClean="0">
                                  <a:latin typeface="Cambria Math"/>
                                </a:rPr>
                                <m:t>0</m:t>
                              </m:r>
                              <m:r>
                                <a:rPr lang="en-US" sz="2800" b="0" i="1" smtClean="0">
                                  <a:latin typeface="Cambria Math"/>
                                </a:rPr>
                                <m:t>.57                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33" name="Rectangle 3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48264" y="4781779"/>
                <a:ext cx="2670076" cy="1280159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/>
          <p:cNvSpPr txBox="1"/>
          <p:nvPr/>
        </p:nvSpPr>
        <p:spPr>
          <a:xfrm>
            <a:off x="35496" y="206285"/>
            <a:ext cx="3240360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Black" panose="020B0A04020102020204" pitchFamily="34" charset="0"/>
                <a:cs typeface="Aharoni" panose="02010803020104030203" pitchFamily="2" charset="-79"/>
              </a:rPr>
              <a:t>Standing Wave Cavity</a:t>
            </a:r>
            <a:endParaRPr lang="en-GB" dirty="0"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672729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475656" y="2454873"/>
            <a:ext cx="5544616" cy="4430511"/>
            <a:chOff x="1475656" y="2454873"/>
            <a:chExt cx="5544616" cy="4430511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75656" y="2454873"/>
              <a:ext cx="5544616" cy="44305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025" name="Group 1024"/>
            <p:cNvGrpSpPr/>
            <p:nvPr/>
          </p:nvGrpSpPr>
          <p:grpSpPr>
            <a:xfrm>
              <a:off x="2483768" y="3970050"/>
              <a:ext cx="4079750" cy="1331160"/>
              <a:chOff x="2627784" y="3306125"/>
              <a:chExt cx="4716778" cy="1373806"/>
            </a:xfrm>
          </p:grpSpPr>
          <p:cxnSp>
            <p:nvCxnSpPr>
              <p:cNvPr id="4" name="Straight Arrow Connector 3"/>
              <p:cNvCxnSpPr/>
              <p:nvPr/>
            </p:nvCxnSpPr>
            <p:spPr>
              <a:xfrm flipH="1" flipV="1">
                <a:off x="2627784" y="3986099"/>
                <a:ext cx="1914787" cy="509166"/>
              </a:xfrm>
              <a:prstGeom prst="straightConnector1">
                <a:avLst/>
              </a:prstGeom>
              <a:ln w="31750">
                <a:solidFill>
                  <a:srgbClr val="FF0000"/>
                </a:solidFill>
                <a:prstDash val="sys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Arrow Connector 7"/>
              <p:cNvCxnSpPr/>
              <p:nvPr/>
            </p:nvCxnSpPr>
            <p:spPr>
              <a:xfrm flipV="1">
                <a:off x="6002811" y="3306125"/>
                <a:ext cx="286170" cy="360038"/>
              </a:xfrm>
              <a:prstGeom prst="straightConnector1">
                <a:avLst/>
              </a:prstGeom>
              <a:ln w="31750">
                <a:solidFill>
                  <a:srgbClr val="FF0000"/>
                </a:solidFill>
                <a:prstDash val="sys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8" name="Rectangle 17"/>
                  <p:cNvSpPr/>
                  <p:nvPr/>
                </p:nvSpPr>
                <p:spPr>
                  <a:xfrm rot="983183">
                    <a:off x="2653530" y="4310599"/>
                    <a:ext cx="1605952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i="1">
                              <a:latin typeface="Cambria Math"/>
                            </a:rPr>
                            <m:t>𝑟</m:t>
                          </m:r>
                          <m:r>
                            <a:rPr lang="en-GB" i="1">
                              <a:latin typeface="Cambria Math"/>
                            </a:rPr>
                            <m:t>=</m:t>
                          </m:r>
                          <m:r>
                            <a:rPr lang="en-US" i="1">
                              <a:latin typeface="Cambria Math"/>
                            </a:rPr>
                            <m:t>114.8</m:t>
                          </m:r>
                          <m:r>
                            <a:rPr lang="en-US" i="1">
                              <a:latin typeface="Cambria Math"/>
                            </a:rPr>
                            <m:t>𝑚𝑚</m:t>
                          </m:r>
                        </m:oMath>
                      </m:oMathPara>
                    </a14:m>
                    <a:endParaRPr lang="en-GB" dirty="0"/>
                  </a:p>
                </p:txBody>
              </p:sp>
            </mc:Choice>
            <mc:Fallback xmlns="">
              <p:sp>
                <p:nvSpPr>
                  <p:cNvPr id="18" name="Rectangle 17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983183">
                    <a:off x="2653530" y="4310599"/>
                    <a:ext cx="1605952" cy="369332"/>
                  </a:xfrm>
                  <a:prstGeom prst="rect">
                    <a:avLst/>
                  </a:prstGeom>
                  <a:blipFill rotWithShape="1">
                    <a:blip r:embed="rId3"/>
                    <a:stretch>
                      <a:fillRect r="-8051" b="-2459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1" name="Rectangle 20"/>
                  <p:cNvSpPr/>
                  <p:nvPr/>
                </p:nvSpPr>
                <p:spPr>
                  <a:xfrm rot="1493797">
                    <a:off x="6084986" y="3636084"/>
                    <a:ext cx="1259576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i="1">
                              <a:latin typeface="Cambria Math"/>
                            </a:rPr>
                            <m:t>𝑙</m:t>
                          </m:r>
                          <m:r>
                            <a:rPr lang="en-GB" i="1">
                              <a:latin typeface="Cambria Math"/>
                            </a:rPr>
                            <m:t>=</m:t>
                          </m:r>
                          <m:r>
                            <a:rPr lang="en-US" i="1">
                              <a:latin typeface="Cambria Math"/>
                            </a:rPr>
                            <m:t>50</m:t>
                          </m:r>
                          <m:r>
                            <m:rPr>
                              <m:nor/>
                            </m:rPr>
                            <a:rPr lang="en-US">
                              <a:latin typeface="Cambria Math"/>
                            </a:rPr>
                            <m:t>mm</m:t>
                          </m:r>
                        </m:oMath>
                      </m:oMathPara>
                    </a14:m>
                    <a:endParaRPr lang="en-GB" dirty="0"/>
                  </a:p>
                </p:txBody>
              </p:sp>
            </mc:Choice>
            <mc:Fallback xmlns="">
              <p:sp>
                <p:nvSpPr>
                  <p:cNvPr id="21" name="Rectangle 20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1493797">
                    <a:off x="6084986" y="3636084"/>
                    <a:ext cx="1259576" cy="369332"/>
                  </a:xfrm>
                  <a:prstGeom prst="rect">
                    <a:avLst/>
                  </a:prstGeom>
                  <a:blipFill rotWithShape="1">
                    <a:blip r:embed="rId4"/>
                    <a:stretch>
                      <a:fillRect r="-2128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Table 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73145261"/>
                  </p:ext>
                </p:extLst>
              </p:nvPr>
            </p:nvGraphicFramePr>
            <p:xfrm>
              <a:off x="395536" y="1068720"/>
              <a:ext cx="3687621" cy="12801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29207"/>
                    <a:gridCol w="1229207"/>
                    <a:gridCol w="1229207"/>
                  </a:tblGrid>
                  <a:tr h="587782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smtClean="0">
                                    <a:effectLst/>
                                    <a:latin typeface="Cambria Math"/>
                                  </a:rPr>
                                  <m:t>𝑄𝑢𝑎𝑛𝑡𝑖𝑡𝑦</m:t>
                                </m:r>
                              </m:oMath>
                            </m:oMathPara>
                          </a14:m>
                          <a:endParaRPr lang="en-GB" sz="1400" dirty="0">
                            <a:effectLst/>
                            <a:latin typeface="+mn-lt"/>
                            <a:ea typeface="Calibri"/>
                            <a:cs typeface="Arial"/>
                          </a:endParaRPr>
                        </a:p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800" i="1" smtClean="0">
                                        <a:effectLst/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>
                                        <a:effectLst/>
                                        <a:latin typeface="Cambria Math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en-US" sz="1800" b="1" i="0" smtClean="0">
                                        <a:effectLst/>
                                        <a:latin typeface="Cambria Math"/>
                                      </a:rPr>
                                      <m:t>𝐫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i="1" smtClean="0">
                                    <a:latin typeface="Cambria Math"/>
                                  </a:rPr>
                                  <m:t>𝑟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</a:tr>
                  <a:tr h="587782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smtClean="0">
                                    <a:effectLst/>
                                    <a:latin typeface="Cambria Math"/>
                                  </a:rPr>
                                  <m:t>𝑉𝑎𝑙𝑢𝑒</m:t>
                                </m:r>
                              </m:oMath>
                            </m:oMathPara>
                          </a14:m>
                          <a:endParaRPr lang="en-GB" sz="1400" dirty="0">
                            <a:effectLst/>
                            <a:latin typeface="+mn-lt"/>
                            <a:ea typeface="Calibri"/>
                            <a:cs typeface="Arial"/>
                          </a:endParaRPr>
                        </a:p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b="0" i="1" smtClean="0">
                                    <a:latin typeface="Cambria Math"/>
                                  </a:rPr>
                                  <m:t>0.9995</m:t>
                                </m:r>
                                <m:r>
                                  <a:rPr lang="en-GB" sz="1800" i="1">
                                    <a:latin typeface="Cambria Math"/>
                                  </a:rPr>
                                  <m:t>𝐺𝐻𝑧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b="0" i="1" dirty="0" smtClean="0">
                                    <a:latin typeface="Cambria Math"/>
                                  </a:rPr>
                                  <m:t>114.8</m:t>
                                </m:r>
                                <m:r>
                                  <a:rPr lang="en-GB" i="1" dirty="0" smtClean="0">
                                    <a:latin typeface="Cambria Math"/>
                                  </a:rPr>
                                  <m:t>𝑚𝑚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Table 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73145261"/>
                  </p:ext>
                </p:extLst>
              </p:nvPr>
            </p:nvGraphicFramePr>
            <p:xfrm>
              <a:off x="395536" y="1068720"/>
              <a:ext cx="3687621" cy="12801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29207"/>
                    <a:gridCol w="1229207"/>
                    <a:gridCol w="1229207"/>
                  </a:tblGrid>
                  <a:tr h="6400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5"/>
                          <a:stretch>
                            <a:fillRect l="-495" r="-199505" b="-1009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5"/>
                          <a:stretch>
                            <a:fillRect l="-100995" r="-100498" b="-1009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5"/>
                          <a:stretch>
                            <a:fillRect l="-200000" b="-100952"/>
                          </a:stretch>
                        </a:blipFill>
                      </a:tcPr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5"/>
                          <a:stretch>
                            <a:fillRect l="-495" t="-100000" r="-199505" b="-9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5"/>
                          <a:stretch>
                            <a:fillRect l="-100995" t="-100000" r="-100498" b="-9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5"/>
                          <a:stretch>
                            <a:fillRect l="-200000" t="-100000" b="-952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4283968" y="764704"/>
                <a:ext cx="4572000" cy="1868012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en-GB" i="1" smtClean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GB" i="1" smtClean="0">
                                  <a:latin typeface="Cambria Math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en-GB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⃗"/>
                                      <m:ctrlPr>
                                        <a:rPr lang="en-GB" i="1">
                                          <a:latin typeface="Cambria Math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GB" i="1">
                                          <a:latin typeface="Cambria Math"/>
                                        </a:rPr>
                                        <m:t>𝑒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0,1,0</m:t>
                                  </m:r>
                                </m:sub>
                              </m:sSub>
                              <m:r>
                                <a:rPr lang="en-GB" i="1">
                                  <a:latin typeface="Cambria Math"/>
                                </a:rPr>
                                <m:t>(</m:t>
                              </m:r>
                              <m:r>
                                <a:rPr lang="en-GB" i="1">
                                  <a:latin typeface="Cambria Math"/>
                                </a:rPr>
                                <m:t>𝜌</m:t>
                              </m:r>
                              <m:r>
                                <a:rPr lang="en-GB" i="1">
                                  <a:latin typeface="Cambria Math"/>
                                </a:rPr>
                                <m:t>,∅,</m:t>
                              </m:r>
                              <m:r>
                                <a:rPr lang="en-GB" i="1">
                                  <a:latin typeface="Cambria Math"/>
                                </a:rPr>
                                <m:t>𝑧</m:t>
                              </m:r>
                              <m:r>
                                <a:rPr lang="en-GB" i="1">
                                  <a:latin typeface="Cambria Math"/>
                                </a:rPr>
                                <m:t>)=</m:t>
                              </m:r>
                              <m:f>
                                <m:fPr>
                                  <m:ctrlPr>
                                    <a:rPr lang="en-GB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/>
                                    </a:rPr>
                                    <m:t>2.404</m:t>
                                  </m:r>
                                  <m:rad>
                                    <m:radPr>
                                      <m:degHide m:val="on"/>
                                      <m:ctrlPr>
                                        <a:rPr lang="en-GB" i="1">
                                          <a:latin typeface="Cambria Math"/>
                                        </a:rPr>
                                      </m:ctrlPr>
                                    </m:radPr>
                                    <m:deg/>
                                    <m:e>
                                      <m:f>
                                        <m:fPr>
                                          <m:ctrlPr>
                                            <a:rPr lang="en-GB" i="1">
                                              <a:latin typeface="Cambria Math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GB" i="1">
                                              <a:latin typeface="Cambria Math"/>
                                            </a:rPr>
                                            <m:t>𝑐</m:t>
                                          </m:r>
                                        </m:num>
                                        <m:den>
                                          <m:r>
                                            <a:rPr lang="en-GB" i="1">
                                              <a:latin typeface="Cambria Math"/>
                                            </a:rPr>
                                            <m:t>𝐿</m:t>
                                          </m:r>
                                          <m:r>
                                            <a:rPr lang="en-GB" i="1">
                                              <a:latin typeface="Cambria Math"/>
                                            </a:rPr>
                                            <m:t>𝜋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GB" i="1">
                                                  <a:latin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GB" i="1">
                                                  <a:latin typeface="Cambria Math"/>
                                                </a:rPr>
                                                <m:t>𝜖</m:t>
                                              </m:r>
                                            </m:e>
                                            <m:sub>
                                              <m:r>
                                                <a:rPr lang="en-GB" i="1">
                                                  <a:latin typeface="Cambria Math"/>
                                                </a:rPr>
                                                <m:t>0</m:t>
                                              </m:r>
                                            </m:sub>
                                          </m:sSub>
                                        </m:den>
                                      </m:f>
                                    </m:e>
                                  </m:rad>
                                  <m:sSub>
                                    <m:sSubPr>
                                      <m:ctrlPr>
                                        <a:rPr lang="en-GB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i="1">
                                          <a:latin typeface="Cambria Math"/>
                                        </a:rPr>
                                        <m:t>𝐽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GB" i="1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n-GB" i="1">
                                              <a:latin typeface="Cambria Math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2.405</m:t>
                                          </m:r>
                                          <m:r>
                                            <a:rPr lang="en-GB" i="1">
                                              <a:latin typeface="Cambria Math"/>
                                            </a:rPr>
                                            <m:t>𝜌</m:t>
                                          </m:r>
                                        </m:num>
                                        <m:den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𝑟</m:t>
                                          </m:r>
                                        </m:den>
                                      </m:f>
                                    </m:e>
                                  </m:d>
                                </m:num>
                                <m:den>
                                  <m:r>
                                    <a:rPr lang="en-GB" i="1">
                                      <a:latin typeface="Cambria Math"/>
                                      <a:ea typeface="Cambria Math"/>
                                    </a:rPr>
                                    <m:t>𝜔</m:t>
                                  </m:r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𝑟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  <m:sSub>
                                    <m:sSubPr>
                                      <m:ctrlPr>
                                        <a:rPr lang="en-GB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i="1">
                                          <a:latin typeface="Cambria Math"/>
                                        </a:rPr>
                                        <m:t>𝐽</m:t>
                                      </m:r>
                                    </m:e>
                                    <m:sub>
                                      <m:r>
                                        <a:rPr lang="en-GB" i="1">
                                          <a:latin typeface="Cambria Math"/>
                                        </a:rPr>
                                        <m:t>1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GB" i="1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2.404</m:t>
                                      </m:r>
                                    </m:e>
                                  </m:d>
                                </m:den>
                              </m:f>
                              <m:acc>
                                <m:accPr>
                                  <m:chr m:val="̂"/>
                                  <m:ctrlPr>
                                    <a:rPr lang="en-GB" i="1"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𝑧</m:t>
                                  </m:r>
                                </m:e>
                              </m:acc>
                            </m:e>
                            <m:e>
                              <m:sSub>
                                <m:sSubPr>
                                  <m:ctrlPr>
                                    <a:rPr lang="en-GB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⃗"/>
                                      <m:ctrlPr>
                                        <a:rPr lang="en-GB" i="1">
                                          <a:latin typeface="Cambria Math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GB" i="1">
                                          <a:latin typeface="Cambria Math"/>
                                        </a:rPr>
                                        <m:t>h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0,1,0</m:t>
                                  </m:r>
                                </m:sub>
                              </m:sSub>
                              <m:r>
                                <a:rPr lang="en-GB" i="1">
                                  <a:latin typeface="Cambria Math"/>
                                </a:rPr>
                                <m:t>(</m:t>
                              </m:r>
                              <m:r>
                                <a:rPr lang="en-GB" i="1">
                                  <a:latin typeface="Cambria Math"/>
                                </a:rPr>
                                <m:t>𝜌</m:t>
                              </m:r>
                              <m:r>
                                <a:rPr lang="en-GB" i="1">
                                  <a:latin typeface="Cambria Math"/>
                                </a:rPr>
                                <m:t>,∅,</m:t>
                              </m:r>
                              <m:r>
                                <a:rPr lang="en-GB" i="1">
                                  <a:latin typeface="Cambria Math"/>
                                </a:rPr>
                                <m:t>𝑧</m:t>
                              </m:r>
                              <m:r>
                                <a:rPr lang="en-GB" i="1">
                                  <a:latin typeface="Cambria Math"/>
                                </a:rPr>
                                <m:t>)=</m:t>
                              </m:r>
                              <m:f>
                                <m:fPr>
                                  <m:ctrlPr>
                                    <a:rPr lang="en-GB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/>
                                    </a:rPr>
                                    <m:t>2.404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𝑖</m:t>
                                  </m:r>
                                  <m:rad>
                                    <m:radPr>
                                      <m:degHide m:val="on"/>
                                      <m:ctrlPr>
                                        <a:rPr lang="en-GB" i="1">
                                          <a:latin typeface="Cambria Math"/>
                                        </a:rPr>
                                      </m:ctrlPr>
                                    </m:radPr>
                                    <m:deg/>
                                    <m:e>
                                      <m:f>
                                        <m:fPr>
                                          <m:ctrlPr>
                                            <a:rPr lang="en-GB" i="1">
                                              <a:latin typeface="Cambria Math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GB" i="1">
                                              <a:latin typeface="Cambria Math"/>
                                            </a:rPr>
                                            <m:t>𝑐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GB" i="1">
                                                  <a:latin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GB" i="1">
                                                  <a:latin typeface="Cambria Math"/>
                                                </a:rPr>
                                                <m:t>𝜖</m:t>
                                              </m:r>
                                            </m:e>
                                            <m:sub>
                                              <m:r>
                                                <a:rPr lang="en-GB" i="1">
                                                  <a:latin typeface="Cambria Math"/>
                                                </a:rPr>
                                                <m:t>0</m:t>
                                              </m:r>
                                            </m:sub>
                                          </m:sSub>
                                        </m:num>
                                        <m:den>
                                          <m:r>
                                            <a:rPr lang="en-GB" i="1">
                                              <a:latin typeface="Cambria Math"/>
                                            </a:rPr>
                                            <m:t>𝐿</m:t>
                                          </m:r>
                                          <m:r>
                                            <a:rPr lang="en-GB" i="1">
                                              <a:latin typeface="Cambria Math"/>
                                            </a:rPr>
                                            <m:t>𝜋</m:t>
                                          </m:r>
                                        </m:den>
                                      </m:f>
                                    </m:e>
                                  </m:rad>
                                  <m:sSub>
                                    <m:sSubPr>
                                      <m:ctrlPr>
                                        <a:rPr lang="en-GB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i="1">
                                          <a:latin typeface="Cambria Math"/>
                                        </a:rPr>
                                        <m:t>𝐽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1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GB" i="1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n-GB" i="1">
                                              <a:latin typeface="Cambria Math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2.405</m:t>
                                          </m:r>
                                          <m:r>
                                            <a:rPr lang="en-GB" i="1">
                                              <a:latin typeface="Cambria Math"/>
                                            </a:rPr>
                                            <m:t>𝜌</m:t>
                                          </m:r>
                                        </m:num>
                                        <m:den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𝑟</m:t>
                                          </m:r>
                                        </m:den>
                                      </m:f>
                                    </m:e>
                                  </m:d>
                                </m:num>
                                <m:den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𝑟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  <m:sSub>
                                    <m:sSubPr>
                                      <m:ctrlPr>
                                        <a:rPr lang="en-GB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i="1">
                                          <a:latin typeface="Cambria Math"/>
                                        </a:rPr>
                                        <m:t>𝐽</m:t>
                                      </m:r>
                                    </m:e>
                                    <m:sub>
                                      <m:r>
                                        <a:rPr lang="en-GB" i="1">
                                          <a:latin typeface="Cambria Math"/>
                                        </a:rPr>
                                        <m:t>1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GB" i="1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2.405</m:t>
                                      </m:r>
                                    </m:e>
                                  </m:d>
                                </m:den>
                              </m:f>
                              <m:acc>
                                <m:accPr>
                                  <m:chr m:val="̂"/>
                                  <m:ctrlPr>
                                    <a:rPr lang="en-GB" i="1"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en-GB" i="1">
                                      <a:latin typeface="Cambria Math"/>
                                    </a:rPr>
                                    <m:t>∅</m:t>
                                  </m:r>
                                </m:e>
                              </m:acc>
                            </m:e>
                          </m:eqArr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3968" y="764704"/>
                <a:ext cx="4572000" cy="186801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35496" y="251356"/>
            <a:ext cx="4104456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Black" panose="020B0A04020102020204" pitchFamily="34" charset="0"/>
              </a:rPr>
              <a:t>Pill Box Cavity-TM010 </a:t>
            </a:r>
            <a:r>
              <a:rPr lang="en-US" dirty="0">
                <a:latin typeface="Arial Black" panose="020B0A04020102020204" pitchFamily="34" charset="0"/>
              </a:rPr>
              <a:t>mode</a:t>
            </a:r>
            <a:endParaRPr lang="en-GB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4709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2717145" y="1628800"/>
            <a:ext cx="5671279" cy="4876800"/>
            <a:chOff x="2069073" y="1628800"/>
            <a:chExt cx="5671279" cy="4876800"/>
          </a:xfrm>
        </p:grpSpPr>
        <p:grpSp>
          <p:nvGrpSpPr>
            <p:cNvPr id="10" name="Group 9"/>
            <p:cNvGrpSpPr/>
            <p:nvPr/>
          </p:nvGrpSpPr>
          <p:grpSpPr>
            <a:xfrm>
              <a:off x="2069073" y="1628800"/>
              <a:ext cx="5671279" cy="4876800"/>
              <a:chOff x="1187624" y="1124744"/>
              <a:chExt cx="5671279" cy="4876800"/>
            </a:xfrm>
          </p:grpSpPr>
          <p:pic>
            <p:nvPicPr>
              <p:cNvPr id="2050" name="Picture 2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7624" y="1124744"/>
                <a:ext cx="5486400" cy="4876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5" name="Group 4"/>
              <p:cNvGrpSpPr/>
              <p:nvPr/>
            </p:nvGrpSpPr>
            <p:grpSpPr>
              <a:xfrm>
                <a:off x="2195736" y="3140968"/>
                <a:ext cx="4663167" cy="1250930"/>
                <a:chOff x="2627784" y="3429001"/>
                <a:chExt cx="4663167" cy="1250930"/>
              </a:xfrm>
            </p:grpSpPr>
            <p:cxnSp>
              <p:nvCxnSpPr>
                <p:cNvPr id="6" name="Straight Arrow Connector 5"/>
                <p:cNvCxnSpPr/>
                <p:nvPr/>
              </p:nvCxnSpPr>
              <p:spPr>
                <a:xfrm flipH="1" flipV="1">
                  <a:off x="2627784" y="3986099"/>
                  <a:ext cx="1735088" cy="523021"/>
                </a:xfrm>
                <a:prstGeom prst="straightConnector1">
                  <a:avLst/>
                </a:prstGeom>
                <a:ln w="31750">
                  <a:solidFill>
                    <a:srgbClr val="FF0000"/>
                  </a:solidFill>
                  <a:prstDash val="sysDash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" name="Straight Arrow Connector 6"/>
                <p:cNvCxnSpPr/>
                <p:nvPr/>
              </p:nvCxnSpPr>
              <p:spPr>
                <a:xfrm flipV="1">
                  <a:off x="5940152" y="3429001"/>
                  <a:ext cx="286170" cy="360039"/>
                </a:xfrm>
                <a:prstGeom prst="straightConnector1">
                  <a:avLst/>
                </a:prstGeom>
                <a:ln w="31750">
                  <a:solidFill>
                    <a:srgbClr val="FF0000"/>
                  </a:solidFill>
                  <a:prstDash val="sysDash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8" name="Rectangle 7"/>
                    <p:cNvSpPr/>
                    <p:nvPr/>
                  </p:nvSpPr>
                  <p:spPr>
                    <a:xfrm rot="928464">
                      <a:off x="2730543" y="4310599"/>
                      <a:ext cx="1605952" cy="369332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i="1">
                                <a:latin typeface="Cambria Math"/>
                              </a:rPr>
                              <m:t>𝑟</m:t>
                            </m:r>
                            <m:r>
                              <a:rPr lang="en-GB" i="1">
                                <a:latin typeface="Cambria Math"/>
                              </a:rPr>
                              <m:t>=</m:t>
                            </m:r>
                            <m:r>
                              <a:rPr lang="en-US" i="1">
                                <a:latin typeface="Cambria Math"/>
                              </a:rPr>
                              <m:t>114.8</m:t>
                            </m:r>
                            <m:r>
                              <a:rPr lang="en-US" i="1">
                                <a:latin typeface="Cambria Math"/>
                              </a:rPr>
                              <m:t>𝑚𝑚</m:t>
                            </m:r>
                          </m:oMath>
                        </m:oMathPara>
                      </a14:m>
                      <a:endParaRPr lang="en-GB" dirty="0"/>
                    </a:p>
                  </p:txBody>
                </p:sp>
              </mc:Choice>
              <mc:Fallback xmlns="">
                <p:sp>
                  <p:nvSpPr>
                    <p:cNvPr id="8" name="Rectangle 7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 rot="928464">
                      <a:off x="2730543" y="4310599"/>
                      <a:ext cx="1605952" cy="369332"/>
                    </a:xfrm>
                    <a:prstGeom prst="rect">
                      <a:avLst/>
                    </a:prstGeom>
                    <a:blipFill rotWithShape="1">
                      <a:blip r:embed="rId3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GB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9" name="Rectangle 8"/>
                    <p:cNvSpPr/>
                    <p:nvPr/>
                  </p:nvSpPr>
                  <p:spPr>
                    <a:xfrm rot="1493797">
                      <a:off x="6031375" y="3891819"/>
                      <a:ext cx="1259576" cy="369332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i="1">
                                <a:latin typeface="Cambria Math"/>
                              </a:rPr>
                              <m:t>𝑙</m:t>
                            </m:r>
                            <m:r>
                              <a:rPr lang="en-GB" i="1">
                                <a:latin typeface="Cambria Math"/>
                              </a:rPr>
                              <m:t>=</m:t>
                            </m:r>
                            <m:r>
                              <a:rPr lang="en-US" i="1">
                                <a:latin typeface="Cambria Math"/>
                              </a:rPr>
                              <m:t>50</m:t>
                            </m:r>
                            <m:r>
                              <m:rPr>
                                <m:nor/>
                              </m:rPr>
                              <a:rPr lang="en-US">
                                <a:latin typeface="Cambria Math"/>
                              </a:rPr>
                              <m:t>mm</m:t>
                            </m:r>
                          </m:oMath>
                        </m:oMathPara>
                      </a14:m>
                      <a:endParaRPr lang="en-GB" dirty="0"/>
                    </a:p>
                  </p:txBody>
                </p:sp>
              </mc:Choice>
              <mc:Fallback xmlns="">
                <p:sp>
                  <p:nvSpPr>
                    <p:cNvPr id="9" name="Rectangle 8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 rot="1493797">
                      <a:off x="6031375" y="3891819"/>
                      <a:ext cx="1259576" cy="369332"/>
                    </a:xfrm>
                    <a:prstGeom prst="rect">
                      <a:avLst/>
                    </a:prstGeom>
                    <a:blipFill rotWithShape="1">
                      <a:blip r:embed="rId4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GB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  <p:grpSp>
          <p:nvGrpSpPr>
            <p:cNvPr id="14" name="Group 13"/>
            <p:cNvGrpSpPr/>
            <p:nvPr/>
          </p:nvGrpSpPr>
          <p:grpSpPr>
            <a:xfrm>
              <a:off x="5218251" y="2838677"/>
              <a:ext cx="427681" cy="369332"/>
              <a:chOff x="5218251" y="2838677"/>
              <a:chExt cx="427681" cy="369332"/>
            </a:xfrm>
          </p:grpSpPr>
          <p:cxnSp>
            <p:nvCxnSpPr>
              <p:cNvPr id="29" name="Straight Arrow Connector 28"/>
              <p:cNvCxnSpPr/>
              <p:nvPr/>
            </p:nvCxnSpPr>
            <p:spPr>
              <a:xfrm flipV="1">
                <a:off x="5267484" y="2897234"/>
                <a:ext cx="356926" cy="59344"/>
              </a:xfrm>
              <a:prstGeom prst="straightConnector1">
                <a:avLst/>
              </a:prstGeom>
              <a:ln w="31750">
                <a:solidFill>
                  <a:srgbClr val="FF0000"/>
                </a:solidFill>
                <a:prstDash val="sys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1" name="Rectangle 30"/>
                  <p:cNvSpPr/>
                  <p:nvPr/>
                </p:nvSpPr>
                <p:spPr>
                  <a:xfrm rot="21081416">
                    <a:off x="5218251" y="2838677"/>
                    <a:ext cx="427681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𝑎</m:t>
                              </m:r>
                            </m:sub>
                          </m:sSub>
                        </m:oMath>
                      </m:oMathPara>
                    </a14:m>
                    <a:endParaRPr lang="en-GB" dirty="0"/>
                  </a:p>
                </p:txBody>
              </p:sp>
            </mc:Choice>
            <mc:Fallback xmlns="">
              <p:sp>
                <p:nvSpPr>
                  <p:cNvPr id="31" name="Rectangle 30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21081416">
                    <a:off x="5218251" y="2838677"/>
                    <a:ext cx="427681" cy="369332"/>
                  </a:xfrm>
                  <a:prstGeom prst="rect">
                    <a:avLst/>
                  </a:prstGeom>
                  <a:blipFill rotWithShape="1"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sp>
        <p:nvSpPr>
          <p:cNvPr id="20" name="TextBox 19"/>
          <p:cNvSpPr txBox="1"/>
          <p:nvPr/>
        </p:nvSpPr>
        <p:spPr>
          <a:xfrm>
            <a:off x="35496" y="116632"/>
            <a:ext cx="4104456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Black" panose="020B0A04020102020204" pitchFamily="34" charset="0"/>
              </a:rPr>
              <a:t>Waveguide-Cavity Connection</a:t>
            </a:r>
            <a:endParaRPr lang="en-GB" dirty="0">
              <a:latin typeface="Arial Black" panose="020B0A040201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79512" y="486311"/>
            <a:ext cx="5760640" cy="3446745"/>
            <a:chOff x="179512" y="486311"/>
            <a:chExt cx="5760640" cy="3446745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733321"/>
              <a:ext cx="2249601" cy="2639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Rectangle 14"/>
                <p:cNvSpPr/>
                <p:nvPr/>
              </p:nvSpPr>
              <p:spPr>
                <a:xfrm>
                  <a:off x="273196" y="3373159"/>
                  <a:ext cx="1978427" cy="55989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{"/>
                            <m:endChr m:val=""/>
                            <m:ctrlPr>
                              <a:rPr lang="en-GB" i="1" smtClean="0">
                                <a:latin typeface="Cambria Math"/>
                              </a:rPr>
                            </m:ctrlPr>
                          </m:dPr>
                          <m:e>
                            <m:eqArr>
                              <m:eqArrPr>
                                <m:ctrlPr>
                                  <a:rPr lang="en-GB" i="1" smtClean="0">
                                    <a:latin typeface="Cambria Math"/>
                                  </a:rPr>
                                </m:ctrlPr>
                              </m:eqArr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𝑤</m:t>
                                </m:r>
                                <m:r>
                                  <a:rPr lang="en-GB" i="1">
                                    <a:latin typeface="Cambria Math"/>
                                  </a:rPr>
                                  <m:t>=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247.65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𝑚𝑚</m:t>
                                </m:r>
                              </m:e>
                              <m:e>
                                <m:r>
                                  <a:rPr lang="en-US" i="1" smtClean="0">
                                    <a:latin typeface="Cambria Math"/>
                                  </a:rPr>
                                  <m:t>h</m:t>
                                </m:r>
                                <m:r>
                                  <a:rPr lang="en-GB" i="1">
                                    <a:latin typeface="Cambria Math"/>
                                  </a:rPr>
                                  <m:t>=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123.825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𝑚𝑚</m:t>
                                </m:r>
                              </m:e>
                            </m:eqArr>
                          </m:e>
                        </m:d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15" name="Rectangle 1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3196" y="3373159"/>
                  <a:ext cx="1978427" cy="559897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" name="Rectangle 10"/>
            <p:cNvSpPr/>
            <p:nvPr/>
          </p:nvSpPr>
          <p:spPr>
            <a:xfrm>
              <a:off x="753729" y="1628800"/>
              <a:ext cx="86594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 smtClean="0"/>
                <a:t>WR975</a:t>
              </a:r>
              <a:endParaRPr lang="en-GB" dirty="0"/>
            </a:p>
          </p:txBody>
        </p:sp>
        <p:grpSp>
          <p:nvGrpSpPr>
            <p:cNvPr id="2" name="Group 1"/>
            <p:cNvGrpSpPr/>
            <p:nvPr/>
          </p:nvGrpSpPr>
          <p:grpSpPr>
            <a:xfrm>
              <a:off x="2236804" y="486311"/>
              <a:ext cx="1975156" cy="2654657"/>
              <a:chOff x="2236804" y="486311"/>
              <a:chExt cx="1975156" cy="2654657"/>
            </a:xfrm>
          </p:grpSpPr>
          <p:pic>
            <p:nvPicPr>
              <p:cNvPr id="2052" name="Picture 4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36804" y="486311"/>
                <a:ext cx="1975156" cy="26546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8" name="Rectangle 17"/>
              <p:cNvSpPr/>
              <p:nvPr/>
            </p:nvSpPr>
            <p:spPr>
              <a:xfrm>
                <a:off x="2769953" y="1052736"/>
                <a:ext cx="86594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dirty="0" smtClean="0"/>
                  <a:t>WR770</a:t>
                </a:r>
                <a:endParaRPr lang="en-GB" dirty="0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Rectangle 15"/>
                <p:cNvSpPr/>
                <p:nvPr/>
              </p:nvSpPr>
              <p:spPr>
                <a:xfrm>
                  <a:off x="3857402" y="1088974"/>
                  <a:ext cx="2082750" cy="61183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{"/>
                            <m:endChr m:val=""/>
                            <m:ctrlPr>
                              <a:rPr lang="en-GB" sz="2000" i="1" smtClean="0">
                                <a:latin typeface="Cambria Math"/>
                              </a:rPr>
                            </m:ctrlPr>
                          </m:dPr>
                          <m:e>
                            <m:eqArr>
                              <m:eqArrPr>
                                <m:ctrlPr>
                                  <a:rPr lang="en-GB" sz="2000" i="1" smtClean="0">
                                    <a:latin typeface="Cambria Math"/>
                                  </a:rPr>
                                </m:ctrlPr>
                              </m:eqArrPr>
                              <m:e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𝑤</m:t>
                                </m:r>
                                <m:r>
                                  <a:rPr lang="en-GB" sz="2000" i="1">
                                    <a:latin typeface="Cambria Math"/>
                                  </a:rPr>
                                  <m:t>=</m:t>
                                </m:r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195.58</m:t>
                                </m:r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𝑚𝑚</m:t>
                                </m:r>
                              </m:e>
                              <m:e>
                                <m:r>
                                  <a:rPr lang="en-US" sz="2000" i="1" smtClean="0">
                                    <a:latin typeface="Cambria Math"/>
                                  </a:rPr>
                                  <m:t>h</m:t>
                                </m:r>
                                <m:r>
                                  <a:rPr lang="en-GB" sz="2000" i="1">
                                    <a:latin typeface="Cambria Math"/>
                                  </a:rPr>
                                  <m:t>=</m:t>
                                </m:r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97.79</m:t>
                                </m:r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𝑚𝑚</m:t>
                                </m:r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   </m:t>
                                </m:r>
                              </m:e>
                            </m:eqArr>
                          </m:e>
                        </m:d>
                      </m:oMath>
                    </m:oMathPara>
                  </a14:m>
                  <a:endParaRPr lang="en-GB" sz="2000" dirty="0"/>
                </a:p>
              </p:txBody>
            </p:sp>
          </mc:Choice>
          <mc:Fallback xmlns="">
            <p:sp>
              <p:nvSpPr>
                <p:cNvPr id="16" name="Rectangle 1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57402" y="1088974"/>
                  <a:ext cx="2082750" cy="611834"/>
                </a:xfrm>
                <a:prstGeom prst="rect">
                  <a:avLst/>
                </a:prstGeom>
                <a:blipFill rotWithShape="1"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1" name="Group 20"/>
          <p:cNvGrpSpPr/>
          <p:nvPr/>
        </p:nvGrpSpPr>
        <p:grpSpPr>
          <a:xfrm>
            <a:off x="2158206" y="2363992"/>
            <a:ext cx="6840760" cy="4199279"/>
            <a:chOff x="2158206" y="2363992"/>
            <a:chExt cx="6840760" cy="4199279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58206" y="2363992"/>
              <a:ext cx="6840760" cy="4199279"/>
            </a:xfrm>
            <a:prstGeom prst="rect">
              <a:avLst/>
            </a:prstGeom>
          </p:spPr>
        </p:pic>
        <p:grpSp>
          <p:nvGrpSpPr>
            <p:cNvPr id="23" name="Group 22"/>
            <p:cNvGrpSpPr/>
            <p:nvPr/>
          </p:nvGrpSpPr>
          <p:grpSpPr>
            <a:xfrm>
              <a:off x="3028523" y="4221088"/>
              <a:ext cx="1759501" cy="1759711"/>
              <a:chOff x="0" y="0"/>
              <a:chExt cx="1561262" cy="1543841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4" name="Text Box 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577850" cy="30162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14:m>
                      <m:oMath xmlns:m="http://schemas.openxmlformats.org/officeDocument/2006/math">
                        <m:r>
                          <a:rPr lang="en-GB" sz="1100" i="1">
                            <a:effectLst/>
                            <a:latin typeface="Cambria Math"/>
                            <a:ea typeface="Calibri"/>
                            <a:cs typeface="Arial"/>
                          </a:rPr>
                          <m:t>𝑊𝑅</m:t>
                        </m:r>
                        <m:r>
                          <a:rPr lang="en-GB" sz="1100" i="1">
                            <a:effectLst/>
                            <a:latin typeface="Cambria Math"/>
                            <a:ea typeface="Calibri"/>
                            <a:cs typeface="Arial"/>
                          </a:rPr>
                          <m:t>770</m:t>
                        </m:r>
                      </m:oMath>
                    </a14:m>
                    <a:r>
                      <a:rPr lang="en-GB" sz="1100">
                        <a:effectLst/>
                        <a:latin typeface="Calibri"/>
                        <a:ea typeface="Times New Roman"/>
                        <a:cs typeface="Arial"/>
                      </a:rPr>
                      <a:t> </a:t>
                    </a:r>
                    <a:endParaRPr lang="en-GB" sz="1100">
                      <a:effectLst/>
                      <a:latin typeface="Calibri"/>
                      <a:ea typeface="Calibri"/>
                      <a:cs typeface="Arial"/>
                    </a:endParaRPr>
                  </a:p>
                </p:txBody>
              </p:sp>
            </mc:Choice>
            <mc:Fallback xmlns="">
              <p:sp>
                <p:nvSpPr>
                  <p:cNvPr id="24" name="Text Box 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0" y="0"/>
                    <a:ext cx="577850" cy="301625"/>
                  </a:xfrm>
                  <a:prstGeom prst="rect">
                    <a:avLst/>
                  </a:prstGeom>
                  <a:blipFill rotWithShape="1">
                    <a:blip r:embed="rId11"/>
                    <a:stretch>
                      <a:fillRect/>
                    </a:stretch>
                  </a:blip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grpSp>
            <p:nvGrpSpPr>
              <p:cNvPr id="25" name="Group 24"/>
              <p:cNvGrpSpPr/>
              <p:nvPr/>
            </p:nvGrpSpPr>
            <p:grpSpPr>
              <a:xfrm>
                <a:off x="0" y="232914"/>
                <a:ext cx="1561262" cy="1310927"/>
                <a:chOff x="-25879" y="0"/>
                <a:chExt cx="1561262" cy="1310927"/>
              </a:xfrm>
            </p:grpSpPr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6" name="Text Box 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957533" y="276045"/>
                      <a:ext cx="577850" cy="301625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rot="0" vert="horz" wrap="square" lIns="91440" tIns="45720" rIns="91440" bIns="45720" anchor="t" anchorCtr="0"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14:m>
                        <m:oMath xmlns:m="http://schemas.openxmlformats.org/officeDocument/2006/math">
                          <m:r>
                            <a:rPr lang="en-GB" sz="1100" i="1">
                              <a:effectLst/>
                              <a:latin typeface="Cambria Math"/>
                              <a:ea typeface="Calibri"/>
                              <a:cs typeface="Arial"/>
                            </a:rPr>
                            <m:t>𝑊𝑅</m:t>
                          </m:r>
                          <m:r>
                            <a:rPr lang="en-GB" sz="1100" i="1">
                              <a:effectLst/>
                              <a:latin typeface="Cambria Math"/>
                              <a:ea typeface="Calibri"/>
                              <a:cs typeface="Arial"/>
                            </a:rPr>
                            <m:t>975</m:t>
                          </m:r>
                        </m:oMath>
                      </a14:m>
                      <a:r>
                        <a:rPr lang="en-GB" sz="1100" dirty="0">
                          <a:effectLst/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p:txBody>
                </p:sp>
              </mc:Choice>
              <mc:Fallback xmlns="">
                <p:sp>
                  <p:nvSpPr>
                    <p:cNvPr id="26" name="Text Box 2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957533" y="276045"/>
                      <a:ext cx="577850" cy="301625"/>
                    </a:xfrm>
                    <a:prstGeom prst="rect">
                      <a:avLst/>
                    </a:prstGeom>
                    <a:blipFill rotWithShape="1">
                      <a:blip r:embed="rId12"/>
                      <a:stretch>
                        <a:fillRect/>
                      </a:stretch>
                    </a:blip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r>
                        <a:rPr lang="en-GB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cxnSp>
              <p:nvCxnSpPr>
                <p:cNvPr id="28" name="Straight Arrow Connector 27"/>
                <p:cNvCxnSpPr/>
                <p:nvPr/>
              </p:nvCxnSpPr>
              <p:spPr>
                <a:xfrm flipH="1">
                  <a:off x="-25879" y="0"/>
                  <a:ext cx="258290" cy="276045"/>
                </a:xfrm>
                <a:prstGeom prst="straightConnector1">
                  <a:avLst/>
                </a:prstGeom>
                <a:ln w="15875">
                  <a:solidFill>
                    <a:schemeClr val="tx2">
                      <a:lumMod val="60000"/>
                      <a:lumOff val="40000"/>
                    </a:schemeClr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Arrow Connector 29"/>
                <p:cNvCxnSpPr/>
                <p:nvPr/>
              </p:nvCxnSpPr>
              <p:spPr>
                <a:xfrm flipH="1">
                  <a:off x="552091" y="491705"/>
                  <a:ext cx="681487" cy="819222"/>
                </a:xfrm>
                <a:prstGeom prst="straightConnector1">
                  <a:avLst/>
                </a:prstGeom>
                <a:ln w="15875">
                  <a:solidFill>
                    <a:schemeClr val="tx2">
                      <a:lumMod val="60000"/>
                      <a:lumOff val="40000"/>
                    </a:schemeClr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</p:spTree>
    <p:extLst>
      <p:ext uri="{BB962C8B-B14F-4D97-AF65-F5344CB8AC3E}">
        <p14:creationId xmlns:p14="http://schemas.microsoft.com/office/powerpoint/2010/main" val="2085301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2458857" y="3087304"/>
                <a:ext cx="4226285" cy="68339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GB" i="1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GB" b="1" i="1">
                              <a:latin typeface="Cambria Math"/>
                            </a:rPr>
                            <m:t>𝑯</m:t>
                          </m:r>
                        </m:e>
                      </m:acc>
                      <m:d>
                        <m:dPr>
                          <m:ctrlPr>
                            <a:rPr lang="en-GB" i="1">
                              <a:latin typeface="Cambria Math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GB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𝑟</m:t>
                              </m:r>
                            </m:e>
                          </m:acc>
                          <m:r>
                            <a:rPr lang="en-GB" i="1">
                              <a:latin typeface="Cambria Math"/>
                            </a:rPr>
                            <m:t>,</m:t>
                          </m:r>
                          <m:r>
                            <a:rPr lang="en-GB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GB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limLoc m:val="subSup"/>
                          <m:ctrlPr>
                            <a:rPr lang="en-GB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GB" i="1">
                              <a:latin typeface="Cambria Math"/>
                            </a:rPr>
                            <m:t>𝑛</m:t>
                          </m:r>
                        </m:sub>
                        <m:sup/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GB" i="1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b="1" i="1">
                                      <a:latin typeface="Cambria Math"/>
                                    </a:rPr>
                                    <m:t>𝒄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/>
                                    </a:rPr>
                                    <m:t>𝑛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GB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GB" i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  <m:sSub>
                                <m:sSubPr>
                                  <m:ctrlPr>
                                    <a:rPr lang="en-GB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⃗"/>
                                      <m:ctrlPr>
                                        <a:rPr lang="en-GB" i="1">
                                          <a:latin typeface="Cambria Math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GB" i="1">
                                          <a:latin typeface="Cambria Math"/>
                                        </a:rPr>
                                        <m:t>h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GB" i="1">
                                      <a:latin typeface="Cambria Math"/>
                                    </a:rPr>
                                    <m:t>𝑛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GB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acc>
                                    <m:accPr>
                                      <m:chr m:val="⃗"/>
                                      <m:ctrlPr>
                                        <a:rPr lang="en-GB" i="1">
                                          <a:latin typeface="Cambria Math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GB" i="1">
                                          <a:latin typeface="Cambria Math"/>
                                        </a:rPr>
                                        <m:t>𝑟</m:t>
                                      </m:r>
                                    </m:e>
                                  </m:acc>
                                </m:e>
                              </m:d>
                              <m:r>
                                <a:rPr lang="en-GB" i="1"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GB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b="1" i="1">
                                      <a:latin typeface="Cambria Math"/>
                                    </a:rPr>
                                    <m:t>𝒅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/>
                                    </a:rPr>
                                    <m:t>𝑛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GB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GB" i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  <m:sSub>
                                <m:sSubPr>
                                  <m:ctrlPr>
                                    <a:rPr lang="en-GB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⃗"/>
                                      <m:ctrlPr>
                                        <a:rPr lang="en-GB" i="1">
                                          <a:latin typeface="Cambria Math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GB" i="1">
                                          <a:latin typeface="Cambria Math"/>
                                        </a:rPr>
                                        <m:t>𝑔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GB" i="1">
                                      <a:latin typeface="Cambria Math"/>
                                    </a:rPr>
                                    <m:t>𝑛</m:t>
                                  </m:r>
                                </m:sub>
                              </m:sSub>
                              <m:r>
                                <a:rPr lang="en-GB" i="1">
                                  <a:latin typeface="Cambria Math"/>
                                </a:rPr>
                                <m:t>(</m:t>
                              </m:r>
                              <m:acc>
                                <m:accPr>
                                  <m:chr m:val="⃗"/>
                                  <m:ctrlPr>
                                    <a:rPr lang="en-GB" i="1"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en-GB" i="1">
                                      <a:latin typeface="Cambria Math"/>
                                    </a:rPr>
                                    <m:t>𝑟</m:t>
                                  </m:r>
                                </m:e>
                              </m:acc>
                              <m:r>
                                <a:rPr lang="en-GB" i="1">
                                  <a:latin typeface="Cambria Math"/>
                                </a:rPr>
                                <m:t>)</m:t>
                              </m:r>
                            </m:e>
                          </m:d>
                        </m:e>
                      </m:nary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58857" y="3087304"/>
                <a:ext cx="4226285" cy="68339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/>
          <p:nvPr/>
        </p:nvPicPr>
        <p:blipFill rotWithShape="1">
          <a:blip r:embed="rId3"/>
          <a:srcRect b="11902"/>
          <a:stretch/>
        </p:blipFill>
        <p:spPr bwMode="auto">
          <a:xfrm>
            <a:off x="1907704" y="528254"/>
            <a:ext cx="5143500" cy="25590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Oval 5"/>
          <p:cNvSpPr/>
          <p:nvPr/>
        </p:nvSpPr>
        <p:spPr>
          <a:xfrm flipH="1">
            <a:off x="4859567" y="1807779"/>
            <a:ext cx="130626" cy="33761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1403648" y="4005064"/>
                <a:ext cx="6624736" cy="75379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 smtClean="0"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GB" sz="2000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GB" sz="2000" i="1">
                                  <a:latin typeface="Cambria Math"/>
                                </a:rPr>
                                <m:t>h</m:t>
                              </m:r>
                            </m:e>
                          </m:acc>
                        </m:e>
                        <m:sub>
                          <m:r>
                            <a:rPr lang="en-US" sz="2000" b="0" i="1" smtClean="0">
                              <a:latin typeface="Cambria Math"/>
                            </a:rPr>
                            <m:t>𝑚</m:t>
                          </m:r>
                        </m:sub>
                      </m:sSub>
                      <m:r>
                        <a:rPr lang="en-GB" sz="2000" i="1">
                          <a:latin typeface="Cambria Math"/>
                        </a:rPr>
                        <m:t>(</m:t>
                      </m:r>
                      <m:acc>
                        <m:accPr>
                          <m:chr m:val="⃗"/>
                          <m:ctrlPr>
                            <a:rPr lang="en-GB" sz="2000" i="1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GB" sz="2000" i="1">
                              <a:latin typeface="Cambria Math"/>
                            </a:rPr>
                            <m:t>𝑟</m:t>
                          </m:r>
                        </m:e>
                      </m:acc>
                      <m:r>
                        <a:rPr lang="en-GB" sz="2000" i="1">
                          <a:latin typeface="Cambria Math"/>
                        </a:rPr>
                        <m:t>)={</m:t>
                      </m:r>
                      <m:sSubSup>
                        <m:sSubSupPr>
                          <m:ctrlPr>
                            <a:rPr lang="en-GB" sz="2000" i="1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GB" sz="2000" i="1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/>
                            </a:rPr>
                            <m:t>𝑚</m:t>
                          </m:r>
                        </m:sub>
                        <m:sup>
                          <m:r>
                            <a:rPr lang="en-GB" sz="2000" i="1">
                              <a:latin typeface="Cambria Math"/>
                            </a:rPr>
                            <m:t>+</m:t>
                          </m:r>
                        </m:sup>
                      </m:sSubSup>
                      <m:sSup>
                        <m:sSupPr>
                          <m:ctrlPr>
                            <a:rPr lang="en-GB" sz="20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GB" sz="20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GB" sz="2000" i="1">
                              <a:latin typeface="Cambria Math"/>
                            </a:rPr>
                            <m:t>+</m:t>
                          </m:r>
                          <m:r>
                            <a:rPr lang="en-GB" sz="2000" i="1">
                              <a:latin typeface="Cambria Math"/>
                            </a:rPr>
                            <m:t>𝑖</m:t>
                          </m:r>
                          <m:sSub>
                            <m:sSubPr>
                              <m:ctrlPr>
                                <a:rPr lang="en-GB" sz="20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sz="2000" i="1">
                                  <a:latin typeface="Cambria Math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/>
                                </a:rPr>
                                <m:t>𝑚</m:t>
                              </m:r>
                            </m:sub>
                          </m:sSub>
                          <m:r>
                            <a:rPr lang="en-GB" sz="2000" i="1">
                              <a:latin typeface="Cambria Math"/>
                            </a:rPr>
                            <m:t>𝑧</m:t>
                          </m:r>
                        </m:sup>
                      </m:sSup>
                      <m:sSub>
                        <m:sSubPr>
                          <m:ctrlPr>
                            <a:rPr lang="en-GB" sz="2000" i="1"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GB" sz="2000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GB" sz="2000" i="1">
                                  <a:latin typeface="Cambria Math"/>
                                </a:rPr>
                                <m:t>𝐻</m:t>
                              </m:r>
                            </m:e>
                          </m:acc>
                        </m:e>
                        <m:sub>
                          <m:r>
                            <a:rPr lang="en-US" sz="2000" b="0" i="1" smtClean="0">
                              <a:latin typeface="Cambria Math"/>
                            </a:rPr>
                            <m:t>𝑚</m:t>
                          </m:r>
                        </m:sub>
                      </m:sSub>
                      <m:d>
                        <m:dPr>
                          <m:ctrlPr>
                            <a:rPr lang="en-GB" sz="20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GB" sz="2000" i="1">
                              <a:latin typeface="Cambria Math"/>
                            </a:rPr>
                            <m:t>𝑥</m:t>
                          </m:r>
                          <m:r>
                            <a:rPr lang="en-GB" sz="2000" i="1">
                              <a:latin typeface="Cambria Math"/>
                            </a:rPr>
                            <m:t>,</m:t>
                          </m:r>
                          <m:r>
                            <a:rPr lang="en-GB" sz="2000" i="1">
                              <a:latin typeface="Cambria Math"/>
                            </a:rPr>
                            <m:t>𝑦</m:t>
                          </m:r>
                        </m:e>
                        <m:e>
                          <m:r>
                            <a:rPr lang="en-GB" sz="2000" i="1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n-GB" sz="2000" i="1">
                          <a:latin typeface="Cambria Math"/>
                        </a:rPr>
                        <m:t>−</m:t>
                      </m:r>
                      <m:sSubSup>
                        <m:sSubSupPr>
                          <m:ctrlPr>
                            <a:rPr lang="en-GB" sz="2000" i="1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GB" sz="2000" i="1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/>
                            </a:rPr>
                            <m:t>𝑚</m:t>
                          </m:r>
                        </m:sub>
                        <m:sup>
                          <m:r>
                            <a:rPr lang="en-GB" sz="2000" i="1">
                              <a:latin typeface="Cambria Math"/>
                            </a:rPr>
                            <m:t>−</m:t>
                          </m:r>
                        </m:sup>
                      </m:sSubSup>
                      <m:sSup>
                        <m:sSupPr>
                          <m:ctrlPr>
                            <a:rPr lang="en-GB" sz="20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GB" sz="20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GB" sz="2000" i="1">
                              <a:latin typeface="Cambria Math"/>
                            </a:rPr>
                            <m:t>−</m:t>
                          </m:r>
                          <m:r>
                            <a:rPr lang="en-GB" sz="2000" i="1">
                              <a:latin typeface="Cambria Math"/>
                            </a:rPr>
                            <m:t>𝑖</m:t>
                          </m:r>
                          <m:sSub>
                            <m:sSubPr>
                              <m:ctrlPr>
                                <a:rPr lang="en-GB" sz="20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sz="2000" i="1">
                                  <a:latin typeface="Cambria Math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/>
                                </a:rPr>
                                <m:t>𝑚</m:t>
                              </m:r>
                            </m:sub>
                          </m:sSub>
                          <m:r>
                            <a:rPr lang="en-GB" sz="2000" i="1">
                              <a:latin typeface="Cambria Math"/>
                            </a:rPr>
                            <m:t>𝑧</m:t>
                          </m:r>
                        </m:sup>
                      </m:sSup>
                      <m:sSub>
                        <m:sSubPr>
                          <m:ctrlPr>
                            <a:rPr lang="en-GB" sz="2000" i="1"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GB" sz="2000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GB" sz="2000" i="1">
                                  <a:latin typeface="Cambria Math"/>
                                </a:rPr>
                                <m:t>𝐻</m:t>
                              </m:r>
                            </m:e>
                          </m:acc>
                        </m:e>
                        <m:sub>
                          <m:r>
                            <a:rPr lang="en-US" sz="2000" b="0" i="1" smtClean="0">
                              <a:latin typeface="Cambria Math"/>
                            </a:rPr>
                            <m:t>𝑚</m:t>
                          </m:r>
                        </m:sub>
                      </m:sSub>
                      <m:d>
                        <m:dPr>
                          <m:ctrlPr>
                            <a:rPr lang="en-GB" sz="20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GB" sz="2000" i="1">
                              <a:latin typeface="Cambria Math"/>
                            </a:rPr>
                            <m:t>𝑥</m:t>
                          </m:r>
                          <m:r>
                            <a:rPr lang="en-GB" sz="2000" i="1">
                              <a:latin typeface="Cambria Math"/>
                            </a:rPr>
                            <m:t>,</m:t>
                          </m:r>
                          <m:r>
                            <a:rPr lang="en-GB" sz="2000" i="1">
                              <a:latin typeface="Cambria Math"/>
                            </a:rPr>
                            <m:t>𝑦</m:t>
                          </m:r>
                        </m:e>
                        <m:e>
                          <m:r>
                            <a:rPr lang="en-GB" sz="2000" i="1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n-GB" sz="2000" i="1">
                          <a:latin typeface="Cambria Math"/>
                        </a:rPr>
                        <m:t>}</m:t>
                      </m:r>
                    </m:oMath>
                  </m:oMathPara>
                </a14:m>
                <a:endParaRPr lang="en-GB" sz="2000" dirty="0"/>
              </a:p>
              <a:p>
                <a:endParaRPr lang="en-GB" sz="2000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3648" y="4005064"/>
                <a:ext cx="6624736" cy="75379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2603150" y="4653136"/>
                <a:ext cx="3481018" cy="119051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>
                              <a:latin typeface="Cambria Math"/>
                            </a:rPr>
                            <m:t>Γ</m:t>
                          </m:r>
                        </m:e>
                        <m:sub>
                          <m:r>
                            <a:rPr lang="en-GB" i="1">
                              <a:latin typeface="Cambria Math"/>
                            </a:rPr>
                            <m:t>𝑚</m:t>
                          </m:r>
                          <m:r>
                            <a:rPr lang="en-GB" i="1">
                              <a:latin typeface="Cambria Math"/>
                            </a:rPr>
                            <m:t>.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sub>
                      </m:sSub>
                      <m:d>
                        <m:dPr>
                          <m:ctrlPr>
                            <a:rPr lang="en-GB" i="1">
                              <a:latin typeface="Cambria Math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GB">
                              <a:latin typeface="Cambria Math"/>
                            </a:rPr>
                            <m:t>ω</m:t>
                          </m:r>
                        </m:e>
                      </m:d>
                      <m:r>
                        <a:rPr lang="en-GB" i="1">
                          <a:latin typeface="Cambria Math"/>
                        </a:rPr>
                        <m:t>=−</m:t>
                      </m:r>
                      <m:f>
                        <m:fPr>
                          <m:ctrlPr>
                            <a:rPr lang="en-GB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i="1">
                              <a:latin typeface="Cambria Math"/>
                            </a:rPr>
                            <m:t>1+</m:t>
                          </m:r>
                          <m:r>
                            <a:rPr lang="en-GB" i="1">
                              <a:latin typeface="Cambria Math"/>
                            </a:rPr>
                            <m:t>𝑖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𝕩</m:t>
                              </m:r>
                            </m:e>
                            <m:sub>
                              <m:r>
                                <a:rPr lang="en-GB" i="1">
                                  <a:latin typeface="Cambria Math"/>
                                </a:rPr>
                                <m:t>𝑚</m:t>
                              </m:r>
                            </m:sub>
                          </m:sSub>
                          <m:r>
                            <a:rPr lang="en-GB" i="1"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en-GB" i="1">
                                  <a:latin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GB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/>
                                    </a:rPr>
                                    <m:t>𝕪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/>
                                    </a:rPr>
                                    <m:t>𝒹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GB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/>
                                    </a:rPr>
                                    <m:t>𝒬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/>
                                    </a:rPr>
                                    <m:t>𝒹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GB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/>
                                    </a:rPr>
                                    <m:t>𝑑</m:t>
                                  </m:r>
                                </m:sub>
                              </m:sSub>
                              <m:r>
                                <a:rPr lang="en-GB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GB" i="1">
                                  <a:latin typeface="Cambria Math"/>
                                </a:rPr>
                                <m:t>𝑖</m:t>
                              </m:r>
                              <m:sSub>
                                <m:sSubPr>
                                  <m:ctrlPr>
                                    <a:rPr lang="en-GB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/>
                                    </a:rPr>
                                    <m:t>𝑑</m:t>
                                  </m:r>
                                </m:sub>
                              </m:sSub>
                            </m:den>
                          </m:f>
                        </m:num>
                        <m:den>
                          <m:r>
                            <a:rPr lang="en-GB" i="1">
                              <a:latin typeface="Cambria Math"/>
                            </a:rPr>
                            <m:t>1−</m:t>
                          </m:r>
                          <m:r>
                            <a:rPr lang="en-GB" i="1">
                              <a:latin typeface="Cambria Math"/>
                            </a:rPr>
                            <m:t>𝑖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𝕩</m:t>
                              </m:r>
                            </m:e>
                            <m:sub>
                              <m:r>
                                <a:rPr lang="en-GB" i="1">
                                  <a:latin typeface="Cambria Math"/>
                                </a:rPr>
                                <m:t>𝑚</m:t>
                              </m:r>
                            </m:sub>
                          </m:sSub>
                          <m:r>
                            <a:rPr lang="en-GB" i="1"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en-GB" i="1">
                                  <a:latin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GB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/>
                                    </a:rPr>
                                    <m:t>𝕪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/>
                                    </a:rPr>
                                    <m:t>𝒹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GB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/>
                                    </a:rPr>
                                    <m:t>𝒬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/>
                                    </a:rPr>
                                    <m:t>𝒹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GB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/>
                                    </a:rPr>
                                    <m:t>𝑑</m:t>
                                  </m:r>
                                </m:sub>
                              </m:sSub>
                              <m:r>
                                <a:rPr lang="en-GB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GB" i="1">
                                  <a:latin typeface="Cambria Math"/>
                                </a:rPr>
                                <m:t>𝑖</m:t>
                              </m:r>
                              <m:sSub>
                                <m:sSubPr>
                                  <m:ctrlPr>
                                    <a:rPr lang="en-GB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/>
                                    </a:rPr>
                                    <m:t>𝑑</m:t>
                                  </m:r>
                                </m:sub>
                              </m:sSub>
                            </m:den>
                          </m:f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03150" y="4653136"/>
                <a:ext cx="3481018" cy="1190519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575086" y="5085184"/>
            <a:ext cx="1404626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Perturbation </a:t>
            </a:r>
            <a:endParaRPr lang="en-GB" dirty="0"/>
          </a:p>
        </p:txBody>
      </p:sp>
      <p:sp>
        <p:nvSpPr>
          <p:cNvPr id="10" name="Right Arrow 9"/>
          <p:cNvSpPr/>
          <p:nvPr/>
        </p:nvSpPr>
        <p:spPr>
          <a:xfrm>
            <a:off x="1979712" y="5087917"/>
            <a:ext cx="648072" cy="352744"/>
          </a:xfrm>
          <a:prstGeom prst="rightArrow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1" name="Group 10"/>
          <p:cNvGrpSpPr/>
          <p:nvPr/>
        </p:nvGrpSpPr>
        <p:grpSpPr>
          <a:xfrm>
            <a:off x="827584" y="980728"/>
            <a:ext cx="5702300" cy="1938655"/>
            <a:chOff x="0" y="150450"/>
            <a:chExt cx="6342877" cy="2088107"/>
          </a:xfrm>
        </p:grpSpPr>
        <p:grpSp>
          <p:nvGrpSpPr>
            <p:cNvPr id="12" name="Group 11"/>
            <p:cNvGrpSpPr/>
            <p:nvPr/>
          </p:nvGrpSpPr>
          <p:grpSpPr>
            <a:xfrm>
              <a:off x="0" y="150450"/>
              <a:ext cx="5727957" cy="2088107"/>
              <a:chOff x="0" y="150450"/>
              <a:chExt cx="5727957" cy="2088107"/>
            </a:xfrm>
          </p:grpSpPr>
          <p:grpSp>
            <p:nvGrpSpPr>
              <p:cNvPr id="16" name="Group 15"/>
              <p:cNvGrpSpPr/>
              <p:nvPr/>
            </p:nvGrpSpPr>
            <p:grpSpPr>
              <a:xfrm>
                <a:off x="0" y="150450"/>
                <a:ext cx="2088107" cy="2088107"/>
                <a:chOff x="0" y="150450"/>
                <a:chExt cx="2088107" cy="2088107"/>
              </a:xfrm>
            </p:grpSpPr>
            <p:grpSp>
              <p:nvGrpSpPr>
                <p:cNvPr id="20" name="Group 19"/>
                <p:cNvGrpSpPr/>
                <p:nvPr/>
              </p:nvGrpSpPr>
              <p:grpSpPr>
                <a:xfrm>
                  <a:off x="655092" y="880635"/>
                  <a:ext cx="812042" cy="627785"/>
                  <a:chOff x="0" y="150480"/>
                  <a:chExt cx="812042" cy="627785"/>
                </a:xfrm>
              </p:grpSpPr>
              <p:cxnSp>
                <p:nvCxnSpPr>
                  <p:cNvPr id="25" name="Straight Arrow Connector 24"/>
                  <p:cNvCxnSpPr/>
                  <p:nvPr/>
                </p:nvCxnSpPr>
                <p:spPr>
                  <a:xfrm>
                    <a:off x="0" y="150480"/>
                    <a:ext cx="798195" cy="0"/>
                  </a:xfrm>
                  <a:prstGeom prst="straightConnector1">
                    <a:avLst/>
                  </a:prstGeom>
                  <a:ln w="19050">
                    <a:solidFill>
                      <a:srgbClr val="00B05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" name="Straight Arrow Connector 25"/>
                  <p:cNvCxnSpPr/>
                  <p:nvPr/>
                </p:nvCxnSpPr>
                <p:spPr>
                  <a:xfrm>
                    <a:off x="13648" y="464379"/>
                    <a:ext cx="798394" cy="0"/>
                  </a:xfrm>
                  <a:prstGeom prst="straightConnector1">
                    <a:avLst/>
                  </a:prstGeom>
                  <a:ln w="19050">
                    <a:solidFill>
                      <a:srgbClr val="00B05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" name="Straight Arrow Connector 26"/>
                  <p:cNvCxnSpPr/>
                  <p:nvPr/>
                </p:nvCxnSpPr>
                <p:spPr>
                  <a:xfrm>
                    <a:off x="13648" y="778265"/>
                    <a:ext cx="798195" cy="0"/>
                  </a:xfrm>
                  <a:prstGeom prst="straightConnector1">
                    <a:avLst/>
                  </a:prstGeom>
                  <a:ln w="19050">
                    <a:solidFill>
                      <a:srgbClr val="00B05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1" name="Arc 20"/>
                <p:cNvSpPr/>
                <p:nvPr/>
              </p:nvSpPr>
              <p:spPr>
                <a:xfrm rot="2758854">
                  <a:off x="0" y="150450"/>
                  <a:ext cx="2088107" cy="2088107"/>
                </a:xfrm>
                <a:prstGeom prst="arc">
                  <a:avLst/>
                </a:prstGeom>
                <a:ln w="12700">
                  <a:solidFill>
                    <a:srgbClr val="00B05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/>
                </a:p>
              </p:txBody>
            </p:sp>
            <p:sp>
              <p:nvSpPr>
                <p:cNvPr id="22" name="Arc 21"/>
                <p:cNvSpPr/>
                <p:nvPr/>
              </p:nvSpPr>
              <p:spPr>
                <a:xfrm rot="2758854">
                  <a:off x="232012" y="382462"/>
                  <a:ext cx="1626725" cy="1626726"/>
                </a:xfrm>
                <a:prstGeom prst="arc">
                  <a:avLst/>
                </a:prstGeom>
                <a:ln w="12700">
                  <a:solidFill>
                    <a:srgbClr val="00B05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/>
                </a:p>
              </p:txBody>
            </p:sp>
            <p:sp>
              <p:nvSpPr>
                <p:cNvPr id="23" name="Arc 22"/>
                <p:cNvSpPr/>
                <p:nvPr/>
              </p:nvSpPr>
              <p:spPr>
                <a:xfrm rot="2703539">
                  <a:off x="440141" y="570118"/>
                  <a:ext cx="1227054" cy="1227054"/>
                </a:xfrm>
                <a:prstGeom prst="arc">
                  <a:avLst/>
                </a:prstGeom>
                <a:ln w="12700">
                  <a:solidFill>
                    <a:srgbClr val="00B05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/>
                </a:p>
              </p:txBody>
            </p:sp>
          </p:grpSp>
          <p:grpSp>
            <p:nvGrpSpPr>
              <p:cNvPr id="17" name="Group 16"/>
              <p:cNvGrpSpPr/>
              <p:nvPr/>
            </p:nvGrpSpPr>
            <p:grpSpPr>
              <a:xfrm>
                <a:off x="3589361" y="1126360"/>
                <a:ext cx="2138596" cy="265759"/>
                <a:chOff x="0" y="177840"/>
                <a:chExt cx="2138596" cy="265759"/>
              </a:xfrm>
            </p:grpSpPr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8" name="Text Box 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0" y="177840"/>
                      <a:ext cx="387985" cy="252095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rot="0" vert="horz" wrap="square" lIns="91440" tIns="45720" rIns="91440" bIns="45720" anchor="t" anchorCtr="0"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GB" sz="1100" i="1">
                                <a:effectLst/>
                                <a:latin typeface="Cambria Math"/>
                                <a:ea typeface="Calibri"/>
                                <a:cs typeface="Arial"/>
                              </a:rPr>
                              <m:t>(1)</m:t>
                            </m:r>
                          </m:oMath>
                        </m:oMathPara>
                      </a14:m>
                      <a:endParaRPr lang="en-GB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p:txBody>
                </p:sp>
              </mc:Choice>
              <mc:Fallback xmlns="">
                <p:sp>
                  <p:nvSpPr>
                    <p:cNvPr id="18" name="Text Box 2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0" y="177840"/>
                      <a:ext cx="387985" cy="252095"/>
                    </a:xfrm>
                    <a:prstGeom prst="rect">
                      <a:avLst/>
                    </a:prstGeom>
                    <a:blipFill rotWithShape="1">
                      <a:blip r:embed="rId6"/>
                      <a:stretch>
                        <a:fillRect r="-5263" b="-23684"/>
                      </a:stretch>
                    </a:blip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r>
                        <a:rPr lang="en-GB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9" name="Text Box 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750611" y="191504"/>
                      <a:ext cx="387985" cy="252095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rot="0" vert="horz" wrap="square" lIns="91440" tIns="45720" rIns="91440" bIns="45720" anchor="t" anchorCtr="0"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GB" sz="1100" i="1">
                                <a:effectLst/>
                                <a:latin typeface="Cambria Math"/>
                                <a:ea typeface="Calibri"/>
                                <a:cs typeface="Arial"/>
                              </a:rPr>
                              <m:t>(2)</m:t>
                            </m:r>
                          </m:oMath>
                        </m:oMathPara>
                      </a14:m>
                      <a:endParaRPr lang="en-GB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p:txBody>
                </p:sp>
              </mc:Choice>
              <mc:Fallback xmlns="">
                <p:sp>
                  <p:nvSpPr>
                    <p:cNvPr id="19" name="Text Box 2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1750611" y="191504"/>
                      <a:ext cx="387985" cy="252095"/>
                    </a:xfrm>
                    <a:prstGeom prst="rect">
                      <a:avLst/>
                    </a:prstGeom>
                    <a:blipFill rotWithShape="1">
                      <a:blip r:embed="rId7"/>
                      <a:stretch>
                        <a:fillRect r="-5263" b="-23684"/>
                      </a:stretch>
                    </a:blip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r>
                        <a:rPr lang="en-GB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  <p:sp>
          <p:nvSpPr>
            <p:cNvPr id="13" name="Arc 12"/>
            <p:cNvSpPr/>
            <p:nvPr/>
          </p:nvSpPr>
          <p:spPr>
            <a:xfrm rot="2758854">
              <a:off x="4739185" y="454118"/>
              <a:ext cx="1587500" cy="1619885"/>
            </a:xfrm>
            <a:prstGeom prst="arc">
              <a:avLst>
                <a:gd name="adj1" fmla="val 16200000"/>
                <a:gd name="adj2" fmla="val 15928984"/>
              </a:avLst>
            </a:prstGeom>
            <a:ln w="12700">
              <a:solidFill>
                <a:srgbClr val="00B05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4" name="Arc 13"/>
            <p:cNvSpPr/>
            <p:nvPr/>
          </p:nvSpPr>
          <p:spPr>
            <a:xfrm rot="2758854">
              <a:off x="4947313" y="669069"/>
              <a:ext cx="1186805" cy="1186805"/>
            </a:xfrm>
            <a:prstGeom prst="arc">
              <a:avLst>
                <a:gd name="adj1" fmla="val 16200000"/>
                <a:gd name="adj2" fmla="val 15928984"/>
              </a:avLst>
            </a:prstGeom>
            <a:ln w="12700">
              <a:solidFill>
                <a:srgbClr val="00B05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5" name="Arc 14"/>
            <p:cNvSpPr/>
            <p:nvPr/>
          </p:nvSpPr>
          <p:spPr>
            <a:xfrm rot="2758854">
              <a:off x="5165676" y="887433"/>
              <a:ext cx="764184" cy="764183"/>
            </a:xfrm>
            <a:prstGeom prst="arc">
              <a:avLst>
                <a:gd name="adj1" fmla="val 16200000"/>
                <a:gd name="adj2" fmla="val 15928984"/>
              </a:avLst>
            </a:prstGeom>
            <a:ln w="12700">
              <a:solidFill>
                <a:srgbClr val="00B05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35495" y="251357"/>
            <a:ext cx="3079251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Black" panose="020B0A04020102020204" pitchFamily="34" charset="0"/>
              </a:rPr>
              <a:t>Perturbation approach</a:t>
            </a:r>
            <a:endParaRPr lang="en-GB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7115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935554"/>
            <a:ext cx="7632848" cy="491555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Table 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29355662"/>
                  </p:ext>
                </p:extLst>
              </p:nvPr>
            </p:nvGraphicFramePr>
            <p:xfrm>
              <a:off x="4274208" y="3960766"/>
              <a:ext cx="3322128" cy="792088"/>
            </p:xfrm>
            <a:graphic>
              <a:graphicData uri="http://schemas.openxmlformats.org/drawingml/2006/table">
                <a:tbl>
                  <a:tblPr firstRow="1" bandRow="1">
                    <a:tableStyleId>{21E4AEA4-8DFA-4A89-87EB-49C32662AFE0}</a:tableStyleId>
                  </a:tblPr>
                  <a:tblGrid>
                    <a:gridCol w="1661064"/>
                    <a:gridCol w="1661064"/>
                  </a:tblGrid>
                  <a:tr h="396044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mtClean="0">
                                    <a:latin typeface="Cambria Math"/>
                                  </a:rPr>
                                  <m:t>∆</m:t>
                                </m:r>
                                <m:r>
                                  <a:rPr lang="en-US" smtClean="0">
                                    <a:latin typeface="Cambria Math"/>
                                  </a:rPr>
                                  <m:t>𝑃</m:t>
                                </m:r>
                                <m:r>
                                  <a:rPr lang="en-US" smtClean="0">
                                    <a:latin typeface="Cambria Math"/>
                                  </a:rPr>
                                  <m:t>/</m:t>
                                </m:r>
                                <m:r>
                                  <a:rPr lang="en-US" smtClean="0">
                                    <a:latin typeface="Cambria Math"/>
                                  </a:rPr>
                                  <m:t>𝑃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mtClean="0">
                                    <a:latin typeface="Cambria Math"/>
                                  </a:rPr>
                                  <m:t>3.</m:t>
                                </m:r>
                                <m:r>
                                  <a:rPr lang="en-US" b="1" i="0" smtClean="0">
                                    <a:latin typeface="Cambria Math"/>
                                  </a:rPr>
                                  <m:t>𝟓𝟕</m:t>
                                </m:r>
                                <m:r>
                                  <a:rPr lang="en-US" smtClean="0">
                                    <a:latin typeface="Cambria Math"/>
                                  </a:rPr>
                                  <m:t>%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</a:tr>
                  <a:tr h="396044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GB" smtClean="0">
                                  <a:latin typeface="Cambria Math"/>
                                </a:rPr>
                                <m:t>∆</m:t>
                              </m:r>
                              <m:r>
                                <a:rPr lang="en-GB" smtClean="0">
                                  <a:latin typeface="Cambria Math"/>
                                </a:rPr>
                                <m:t>𝜈</m:t>
                              </m:r>
                            </m:oMath>
                          </a14:m>
                          <a:r>
                            <a:rPr lang="en-GB" dirty="0" smtClean="0"/>
                            <a:t>/</a:t>
                          </a:r>
                          <a14:m>
                            <m:oMath xmlns:m="http://schemas.openxmlformats.org/officeDocument/2006/math">
                              <m:r>
                                <a:rPr lang="en-GB" smtClean="0">
                                  <a:latin typeface="Cambria Math"/>
                                </a:rPr>
                                <m:t>𝜈</m:t>
                              </m:r>
                            </m:oMath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mtClean="0">
                                    <a:latin typeface="Cambria Math"/>
                                  </a:rPr>
                                  <m:t>0.03%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Table 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29355662"/>
                  </p:ext>
                </p:extLst>
              </p:nvPr>
            </p:nvGraphicFramePr>
            <p:xfrm>
              <a:off x="4274208" y="3960766"/>
              <a:ext cx="3322128" cy="792088"/>
            </p:xfrm>
            <a:graphic>
              <a:graphicData uri="http://schemas.openxmlformats.org/drawingml/2006/table">
                <a:tbl>
                  <a:tblPr firstRow="1" bandRow="1">
                    <a:tableStyleId>{21E4AEA4-8DFA-4A89-87EB-49C32662AFE0}</a:tableStyleId>
                  </a:tblPr>
                  <a:tblGrid>
                    <a:gridCol w="1661064"/>
                    <a:gridCol w="1661064"/>
                  </a:tblGrid>
                  <a:tr h="396044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t="-1538" r="-100000" b="-11692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00368" t="-1538" r="-368" b="-116923"/>
                          </a:stretch>
                        </a:blipFill>
                      </a:tcPr>
                    </a:tc>
                  </a:tr>
                  <a:tr h="396044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t="-101538" r="-100000" b="-1692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00368" t="-101538" r="-368" b="-16923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24055">
            <a:off x="6057616" y="239778"/>
            <a:ext cx="2678580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21685727"/>
                  </p:ext>
                </p:extLst>
              </p:nvPr>
            </p:nvGraphicFramePr>
            <p:xfrm>
              <a:off x="1982220" y="620688"/>
              <a:ext cx="3813916" cy="1512168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1906958"/>
                    <a:gridCol w="1906958"/>
                  </a:tblGrid>
                  <a:tr h="378042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800" i="1" smtClean="0">
                                        <a:effectLst/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>
                                        <a:effectLst/>
                                        <a:latin typeface="Cambria Math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en-US" sz="1800" smtClean="0">
                                        <a:effectLst/>
                                        <a:latin typeface="Cambria Math"/>
                                      </a:rPr>
                                      <m:t>𝐫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dirty="0" smtClean="0">
                                    <a:latin typeface="Cambria Math"/>
                                  </a:rPr>
                                  <m:t>0.9995</m:t>
                                </m:r>
                                <m:r>
                                  <a:rPr lang="en-US" dirty="0" smtClean="0">
                                    <a:latin typeface="Cambria Math"/>
                                  </a:rPr>
                                  <m:t>𝐺𝐻𝑧</m:t>
                                </m:r>
                              </m:oMath>
                            </m:oMathPara>
                          </a14:m>
                          <a:endParaRPr lang="en-GB" b="0" dirty="0"/>
                        </a:p>
                      </a:txBody>
                      <a:tcPr/>
                    </a:tc>
                  </a:tr>
                  <a:tr h="378042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mtClean="0">
                                        <a:latin typeface="Cambria Math"/>
                                      </a:rPr>
                                      <m:t>𝑟</m:t>
                                    </m:r>
                                  </m:e>
                                  <m:sub>
                                    <m:r>
                                      <a:rPr lang="en-US" smtClean="0">
                                        <a:latin typeface="Cambria Math"/>
                                      </a:rPr>
                                      <m:t>𝑐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mtClean="0">
                                    <a:latin typeface="Cambria Math"/>
                                  </a:rPr>
                                  <m:t>114.5</m:t>
                                </m:r>
                                <m:r>
                                  <a:rPr lang="en-US" smtClean="0">
                                    <a:latin typeface="Cambria Math"/>
                                  </a:rPr>
                                  <m:t>𝑚𝑚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</a:tr>
                  <a:tr h="378042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mtClean="0">
                                        <a:latin typeface="Cambria Math"/>
                                      </a:rPr>
                                      <m:t>𝑟</m:t>
                                    </m:r>
                                  </m:e>
                                  <m:sub>
                                    <m:r>
                                      <a:rPr lang="en-US" smtClean="0">
                                        <a:latin typeface="Cambria Math"/>
                                      </a:rPr>
                                      <m:t>𝑎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mtClean="0">
                                    <a:latin typeface="Cambria Math"/>
                                  </a:rPr>
                                  <m:t>20</m:t>
                                </m:r>
                                <m:r>
                                  <a:rPr lang="en-US" smtClean="0">
                                    <a:latin typeface="Cambria Math"/>
                                  </a:rPr>
                                  <m:t>𝑚𝑚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</a:tr>
                  <a:tr h="378042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l-GR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mtClean="0">
                                        <a:latin typeface="Cambria Math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en-US" smtClean="0">
                                        <a:latin typeface="Cambria Math"/>
                                      </a:rPr>
                                      <m:t>𝑟𝑒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mtClean="0">
                                    <a:latin typeface="Cambria Math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21685727"/>
                  </p:ext>
                </p:extLst>
              </p:nvPr>
            </p:nvGraphicFramePr>
            <p:xfrm>
              <a:off x="1982220" y="620688"/>
              <a:ext cx="3813916" cy="1512168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1906958"/>
                    <a:gridCol w="1906958"/>
                  </a:tblGrid>
                  <a:tr h="37804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5"/>
                          <a:stretch>
                            <a:fillRect t="-1613" r="-100000" b="-3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5"/>
                          <a:stretch>
                            <a:fillRect l="-100000" t="-1613" b="-300000"/>
                          </a:stretch>
                        </a:blipFill>
                      </a:tcPr>
                    </a:tc>
                  </a:tr>
                  <a:tr h="37804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5"/>
                          <a:stretch>
                            <a:fillRect t="-101613" r="-100000" b="-2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5"/>
                          <a:stretch>
                            <a:fillRect l="-100000" t="-101613" b="-200000"/>
                          </a:stretch>
                        </a:blipFill>
                      </a:tcPr>
                    </a:tc>
                  </a:tr>
                  <a:tr h="37804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5"/>
                          <a:stretch>
                            <a:fillRect t="-201613" r="-100000" b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5"/>
                          <a:stretch>
                            <a:fillRect l="-100000" t="-201613" b="-100000"/>
                          </a:stretch>
                        </a:blipFill>
                      </a:tcPr>
                    </a:tc>
                  </a:tr>
                  <a:tr h="37804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5"/>
                          <a:stretch>
                            <a:fillRect t="-301613" r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5"/>
                          <a:stretch>
                            <a:fillRect l="-100000" t="-301613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grpSp>
        <p:nvGrpSpPr>
          <p:cNvPr id="4" name="Group 3"/>
          <p:cNvGrpSpPr/>
          <p:nvPr/>
        </p:nvGrpSpPr>
        <p:grpSpPr>
          <a:xfrm>
            <a:off x="-80810" y="1054477"/>
            <a:ext cx="2052698" cy="646331"/>
            <a:chOff x="-978" y="989117"/>
            <a:chExt cx="2052698" cy="646331"/>
          </a:xfrm>
        </p:grpSpPr>
        <p:sp>
          <p:nvSpPr>
            <p:cNvPr id="2" name="TextBox 1"/>
            <p:cNvSpPr txBox="1"/>
            <p:nvPr/>
          </p:nvSpPr>
          <p:spPr>
            <a:xfrm>
              <a:off x="-978" y="989117"/>
              <a:ext cx="1404626" cy="646331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Perturbation  values</a:t>
              </a:r>
              <a:endParaRPr lang="en-GB" dirty="0"/>
            </a:p>
          </p:txBody>
        </p:sp>
        <p:sp>
          <p:nvSpPr>
            <p:cNvPr id="3" name="Right Arrow 2"/>
            <p:cNvSpPr/>
            <p:nvPr/>
          </p:nvSpPr>
          <p:spPr>
            <a:xfrm>
              <a:off x="1403648" y="1143162"/>
              <a:ext cx="648072" cy="352744"/>
            </a:xfrm>
            <a:prstGeom prst="rightArrow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611560" y="3284984"/>
                <a:ext cx="1656184" cy="646331"/>
              </a:xfrm>
              <a:prstGeom prst="rect">
                <a:avLst/>
              </a:prstGeom>
              <a:noFill/>
              <a:ln>
                <a:solidFill>
                  <a:schemeClr val="accent1">
                    <a:shade val="5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l-GR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𝑟𝑒</m:t>
                        </m:r>
                      </m:sub>
                    </m:sSub>
                  </m:oMath>
                </a14:m>
                <a:r>
                  <a:rPr lang="en-GB" dirty="0" smtClean="0"/>
                  <a:t>/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𝑖𝑛</m:t>
                        </m:r>
                      </m:sub>
                    </m:sSub>
                  </m:oMath>
                </a14:m>
                <a:r>
                  <a:rPr lang="en-GB" dirty="0" smtClean="0"/>
                  <a:t>= 3.57%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 smtClean="0">
                            <a:latin typeface="Cambria Math"/>
                            <a:ea typeface="Cambria Math"/>
                          </a:rPr>
                          <m:t>𝜈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GB" dirty="0" smtClean="0"/>
                  <a:t>= 0.9998GHz</a:t>
                </a:r>
                <a:endParaRPr lang="en-GB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3284984"/>
                <a:ext cx="1656184" cy="646331"/>
              </a:xfrm>
              <a:prstGeom prst="rect">
                <a:avLst/>
              </a:prstGeom>
              <a:blipFill rotWithShape="1">
                <a:blip r:embed="rId6"/>
                <a:stretch>
                  <a:fillRect t="-3704" b="-12963"/>
                </a:stretch>
              </a:blipFill>
              <a:ln>
                <a:solidFill>
                  <a:schemeClr val="accent1">
                    <a:shade val="50000"/>
                  </a:schemeClr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Straight Arrow Connector 10"/>
          <p:cNvCxnSpPr>
            <a:stCxn id="6" idx="0"/>
          </p:cNvCxnSpPr>
          <p:nvPr/>
        </p:nvCxnSpPr>
        <p:spPr>
          <a:xfrm flipV="1">
            <a:off x="1439652" y="2420888"/>
            <a:ext cx="1980220" cy="864096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552" y="4347966"/>
            <a:ext cx="1372977" cy="131328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5496" y="116632"/>
            <a:ext cx="5760640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Black" panose="020B0A04020102020204" pitchFamily="34" charset="0"/>
              </a:rPr>
              <a:t>Perturbation and Simulation Comparison</a:t>
            </a:r>
            <a:endParaRPr lang="en-GB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8574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836712"/>
            <a:ext cx="8786044" cy="5112568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596061"/>
            <a:ext cx="2528017" cy="424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 rot="975711">
                <a:off x="7777606" y="5856779"/>
                <a:ext cx="137877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𝑟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𝑏</m:t>
                          </m:r>
                        </m:sub>
                      </m:sSub>
                      <m:r>
                        <a:rPr lang="en-GB" i="1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10</m:t>
                      </m:r>
                      <m:r>
                        <m:rPr>
                          <m:nor/>
                        </m:rPr>
                        <a:rPr lang="en-US">
                          <a:latin typeface="Cambria Math"/>
                        </a:rPr>
                        <m:t>mm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975711">
                <a:off x="7777606" y="5856779"/>
                <a:ext cx="1378775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Group 11"/>
          <p:cNvGrpSpPr/>
          <p:nvPr/>
        </p:nvGrpSpPr>
        <p:grpSpPr>
          <a:xfrm>
            <a:off x="4211960" y="4941168"/>
            <a:ext cx="1512168" cy="648072"/>
            <a:chOff x="4211960" y="4941168"/>
            <a:chExt cx="1512168" cy="648072"/>
          </a:xfrm>
        </p:grpSpPr>
        <p:sp>
          <p:nvSpPr>
            <p:cNvPr id="2" name="TextBox 1"/>
            <p:cNvSpPr txBox="1"/>
            <p:nvPr/>
          </p:nvSpPr>
          <p:spPr>
            <a:xfrm>
              <a:off x="4211960" y="4941168"/>
              <a:ext cx="1512168" cy="369332"/>
            </a:xfrm>
            <a:prstGeom prst="rect">
              <a:avLst/>
            </a:prstGeom>
            <a:noFill/>
            <a:ln>
              <a:solidFill>
                <a:srgbClr val="00206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0.9995GHz</a:t>
              </a:r>
              <a:endParaRPr lang="en-GB" dirty="0"/>
            </a:p>
          </p:txBody>
        </p:sp>
        <p:cxnSp>
          <p:nvCxnSpPr>
            <p:cNvPr id="5" name="Straight Arrow Connector 4"/>
            <p:cNvCxnSpPr/>
            <p:nvPr/>
          </p:nvCxnSpPr>
          <p:spPr>
            <a:xfrm flipH="1">
              <a:off x="4422518" y="5310500"/>
              <a:ext cx="437514" cy="27874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124744"/>
            <a:ext cx="861397" cy="823945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7106135" y="6004700"/>
            <a:ext cx="523239" cy="462491"/>
            <a:chOff x="7106135" y="6004700"/>
            <a:chExt cx="523239" cy="462491"/>
          </a:xfrm>
        </p:grpSpPr>
        <p:cxnSp>
          <p:nvCxnSpPr>
            <p:cNvPr id="7" name="Straight Arrow Connector 6"/>
            <p:cNvCxnSpPr/>
            <p:nvPr/>
          </p:nvCxnSpPr>
          <p:spPr>
            <a:xfrm flipH="1">
              <a:off x="7106135" y="6004700"/>
              <a:ext cx="288032" cy="462491"/>
            </a:xfrm>
            <a:prstGeom prst="straightConnector1">
              <a:avLst/>
            </a:prstGeom>
            <a:ln w="31750">
              <a:solidFill>
                <a:schemeClr val="tx1">
                  <a:lumMod val="95000"/>
                  <a:lumOff val="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Rectangle 14"/>
                <p:cNvSpPr/>
                <p:nvPr/>
              </p:nvSpPr>
              <p:spPr>
                <a:xfrm rot="1365705">
                  <a:off x="7221314" y="6063744"/>
                  <a:ext cx="408060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𝑟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𝑐</m:t>
                            </m:r>
                          </m:sub>
                        </m:sSub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15" name="Rectangle 1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365705">
                  <a:off x="7221314" y="6063744"/>
                  <a:ext cx="408060" cy="369332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6" name="TextBox 15"/>
          <p:cNvSpPr txBox="1"/>
          <p:nvPr/>
        </p:nvSpPr>
        <p:spPr>
          <a:xfrm>
            <a:off x="0" y="251356"/>
            <a:ext cx="3168352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Black" panose="020B0A04020102020204" pitchFamily="34" charset="0"/>
              </a:rPr>
              <a:t>Beam Pipe Connection</a:t>
            </a:r>
            <a:endParaRPr lang="en-GB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8014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402" y="1052736"/>
            <a:ext cx="7796067" cy="4536504"/>
          </a:xfrm>
          <a:prstGeom prst="rect">
            <a:avLst/>
          </a:prstGeo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870720"/>
            <a:ext cx="2124075" cy="461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 rot="975711">
                <a:off x="7390588" y="5424731"/>
                <a:ext cx="137877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𝑟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𝑏</m:t>
                          </m:r>
                        </m:sub>
                      </m:sSub>
                      <m:r>
                        <a:rPr lang="en-GB" i="1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20</m:t>
                      </m:r>
                      <m:r>
                        <m:rPr>
                          <m:nor/>
                        </m:rPr>
                        <a:rPr lang="en-US">
                          <a:latin typeface="Cambria Math"/>
                        </a:rPr>
                        <m:t>mm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975711">
                <a:off x="7390588" y="5424731"/>
                <a:ext cx="1378775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/>
          <p:cNvGrpSpPr/>
          <p:nvPr/>
        </p:nvGrpSpPr>
        <p:grpSpPr>
          <a:xfrm>
            <a:off x="4425251" y="4399531"/>
            <a:ext cx="1512168" cy="873967"/>
            <a:chOff x="4211960" y="4941168"/>
            <a:chExt cx="1512168" cy="873967"/>
          </a:xfrm>
        </p:grpSpPr>
        <p:sp>
          <p:nvSpPr>
            <p:cNvPr id="7" name="TextBox 6"/>
            <p:cNvSpPr txBox="1"/>
            <p:nvPr/>
          </p:nvSpPr>
          <p:spPr>
            <a:xfrm>
              <a:off x="4211960" y="4941168"/>
              <a:ext cx="1512168" cy="369332"/>
            </a:xfrm>
            <a:prstGeom prst="rect">
              <a:avLst/>
            </a:prstGeom>
            <a:noFill/>
            <a:ln>
              <a:solidFill>
                <a:srgbClr val="00206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0.9995GHz</a:t>
              </a:r>
              <a:endParaRPr lang="en-GB" dirty="0"/>
            </a:p>
          </p:txBody>
        </p:sp>
        <p:cxnSp>
          <p:nvCxnSpPr>
            <p:cNvPr id="8" name="Straight Arrow Connector 7"/>
            <p:cNvCxnSpPr/>
            <p:nvPr/>
          </p:nvCxnSpPr>
          <p:spPr>
            <a:xfrm flipH="1">
              <a:off x="4641275" y="5310500"/>
              <a:ext cx="218757" cy="50463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1" y="1340768"/>
            <a:ext cx="792087" cy="757649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6588224" y="5644660"/>
            <a:ext cx="523239" cy="462491"/>
            <a:chOff x="7106135" y="6004700"/>
            <a:chExt cx="523239" cy="462491"/>
          </a:xfrm>
        </p:grpSpPr>
        <p:cxnSp>
          <p:nvCxnSpPr>
            <p:cNvPr id="11" name="Straight Arrow Connector 10"/>
            <p:cNvCxnSpPr/>
            <p:nvPr/>
          </p:nvCxnSpPr>
          <p:spPr>
            <a:xfrm flipH="1">
              <a:off x="7106135" y="6004700"/>
              <a:ext cx="288032" cy="462491"/>
            </a:xfrm>
            <a:prstGeom prst="straightConnector1">
              <a:avLst/>
            </a:prstGeom>
            <a:ln w="31750">
              <a:solidFill>
                <a:schemeClr val="tx1">
                  <a:lumMod val="95000"/>
                  <a:lumOff val="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Rectangle 11"/>
                <p:cNvSpPr/>
                <p:nvPr/>
              </p:nvSpPr>
              <p:spPr>
                <a:xfrm rot="1365705">
                  <a:off x="7221314" y="6063744"/>
                  <a:ext cx="408060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𝑟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𝑐</m:t>
                            </m:r>
                          </m:sub>
                        </m:sSub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12" name="Rectangle 1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365705">
                  <a:off x="7221314" y="6063744"/>
                  <a:ext cx="408060" cy="369332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3" name="TextBox 12"/>
          <p:cNvSpPr txBox="1"/>
          <p:nvPr/>
        </p:nvSpPr>
        <p:spPr>
          <a:xfrm>
            <a:off x="0" y="251356"/>
            <a:ext cx="3168352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Black" panose="020B0A04020102020204" pitchFamily="34" charset="0"/>
              </a:rPr>
              <a:t>Beam Pipe Connection</a:t>
            </a:r>
            <a:endParaRPr lang="en-GB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7031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857250"/>
            <a:ext cx="8839200" cy="5143500"/>
          </a:xfrm>
          <a:prstGeom prst="rect">
            <a:avLst/>
          </a:prstGeom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556792"/>
            <a:ext cx="2981325" cy="494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1638886" y="2852936"/>
                <a:ext cx="154657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𝑟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sub>
                      </m:sSub>
                      <m:r>
                        <a:rPr lang="en-GB" i="1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20.4</m:t>
                      </m:r>
                      <m:r>
                        <m:rPr>
                          <m:nor/>
                        </m:rPr>
                        <a:rPr lang="en-US">
                          <a:latin typeface="Cambria Math"/>
                        </a:rPr>
                        <m:t>mm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38886" y="2852936"/>
                <a:ext cx="1546577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 rot="975711">
                <a:off x="7921622" y="5054820"/>
                <a:ext cx="137877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𝑟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𝑏</m:t>
                          </m:r>
                        </m:sub>
                      </m:sSub>
                      <m:r>
                        <a:rPr lang="en-GB" i="1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45</m:t>
                      </m:r>
                      <m:r>
                        <m:rPr>
                          <m:nor/>
                        </m:rPr>
                        <a:rPr lang="en-US">
                          <a:latin typeface="Cambria Math"/>
                        </a:rPr>
                        <m:t>mm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975711">
                <a:off x="7921622" y="5054820"/>
                <a:ext cx="1378775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1619672" y="3280501"/>
                <a:ext cx="195014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𝜈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𝑟</m:t>
                        </m:r>
                      </m:sub>
                    </m:sSub>
                    <m:r>
                      <a:rPr lang="en-GB" i="1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0.99951</m:t>
                    </m:r>
                  </m:oMath>
                </a14:m>
                <a:r>
                  <a:rPr lang="en-GB" dirty="0" smtClean="0"/>
                  <a:t> GHz</a:t>
                </a:r>
                <a:endParaRPr lang="en-GB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9672" y="3280501"/>
                <a:ext cx="1950149" cy="369332"/>
              </a:xfrm>
              <a:prstGeom prst="rect">
                <a:avLst/>
              </a:prstGeom>
              <a:blipFill rotWithShape="1">
                <a:blip r:embed="rId6"/>
                <a:stretch>
                  <a:fillRect t="-8197" r="-1875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1619672" y="3712549"/>
                <a:ext cx="180575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𝑟𝑒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/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𝑖𝑛</m:t>
                          </m:r>
                        </m:sub>
                      </m:sSub>
                      <m:r>
                        <a:rPr lang="en-GB" i="1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1.8 %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9672" y="3712549"/>
                <a:ext cx="1805751" cy="369332"/>
              </a:xfrm>
              <a:prstGeom prst="rect">
                <a:avLst/>
              </a:prstGeom>
              <a:blipFill rotWithShape="1">
                <a:blip r:embed="rId7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" name="Group 9"/>
          <p:cNvGrpSpPr/>
          <p:nvPr/>
        </p:nvGrpSpPr>
        <p:grpSpPr>
          <a:xfrm>
            <a:off x="3419872" y="4869160"/>
            <a:ext cx="1312732" cy="767111"/>
            <a:chOff x="4572000" y="5085184"/>
            <a:chExt cx="1312732" cy="767111"/>
          </a:xfrm>
        </p:grpSpPr>
        <p:sp>
          <p:nvSpPr>
            <p:cNvPr id="11" name="TextBox 10"/>
            <p:cNvSpPr txBox="1"/>
            <p:nvPr/>
          </p:nvSpPr>
          <p:spPr>
            <a:xfrm>
              <a:off x="4572000" y="5085184"/>
              <a:ext cx="1224136" cy="369332"/>
            </a:xfrm>
            <a:prstGeom prst="rect">
              <a:avLst/>
            </a:prstGeom>
            <a:noFill/>
            <a:ln>
              <a:solidFill>
                <a:srgbClr val="00206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0.9995GHz</a:t>
              </a:r>
              <a:endParaRPr lang="en-GB" dirty="0"/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>
              <a:off x="5184068" y="5455510"/>
              <a:ext cx="700664" cy="39678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5" name="Picture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554" y="1196753"/>
            <a:ext cx="752810" cy="720079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7106135" y="5733256"/>
            <a:ext cx="523239" cy="462491"/>
            <a:chOff x="7106135" y="6004700"/>
            <a:chExt cx="523239" cy="462491"/>
          </a:xfrm>
        </p:grpSpPr>
        <p:cxnSp>
          <p:nvCxnSpPr>
            <p:cNvPr id="14" name="Straight Arrow Connector 13"/>
            <p:cNvCxnSpPr/>
            <p:nvPr/>
          </p:nvCxnSpPr>
          <p:spPr>
            <a:xfrm flipH="1">
              <a:off x="7106135" y="6004700"/>
              <a:ext cx="288032" cy="462491"/>
            </a:xfrm>
            <a:prstGeom prst="straightConnector1">
              <a:avLst/>
            </a:prstGeom>
            <a:ln w="31750">
              <a:solidFill>
                <a:schemeClr val="tx1">
                  <a:lumMod val="95000"/>
                  <a:lumOff val="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Rectangle 15"/>
                <p:cNvSpPr/>
                <p:nvPr/>
              </p:nvSpPr>
              <p:spPr>
                <a:xfrm rot="1365705">
                  <a:off x="7221314" y="6063744"/>
                  <a:ext cx="408060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𝑟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𝑐</m:t>
                            </m:r>
                          </m:sub>
                        </m:sSub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16" name="Rectangle 1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365705">
                  <a:off x="7221314" y="6063744"/>
                  <a:ext cx="408060" cy="369332"/>
                </a:xfrm>
                <a:prstGeom prst="rect">
                  <a:avLst/>
                </a:prstGeom>
                <a:blipFill rotWithShape="1"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7" name="TextBox 16"/>
          <p:cNvSpPr txBox="1"/>
          <p:nvPr/>
        </p:nvSpPr>
        <p:spPr>
          <a:xfrm>
            <a:off x="0" y="251356"/>
            <a:ext cx="3168352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Black" panose="020B0A04020102020204" pitchFamily="34" charset="0"/>
              </a:rPr>
              <a:t>Beam Pipe Connection</a:t>
            </a:r>
            <a:endParaRPr lang="en-GB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7985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1389</TotalTime>
  <Words>1459</Words>
  <Application>Microsoft Office PowerPoint</Application>
  <PresentationFormat>On-screen Show (4:3)</PresentationFormat>
  <Paragraphs>189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Pre-Buncher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Mohsen Dayyani Kelisani</dc:creator>
  <cp:lastModifiedBy>Mohsen Dayyani Kelisani</cp:lastModifiedBy>
  <cp:revision>115</cp:revision>
  <dcterms:created xsi:type="dcterms:W3CDTF">2013-11-17T11:55:46Z</dcterms:created>
  <dcterms:modified xsi:type="dcterms:W3CDTF">2013-11-19T08:05:46Z</dcterms:modified>
</cp:coreProperties>
</file>